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8" r:id="rId5"/>
    <p:sldId id="258" r:id="rId6"/>
    <p:sldId id="277" r:id="rId7"/>
    <p:sldId id="273" r:id="rId8"/>
    <p:sldId id="260" r:id="rId9"/>
    <p:sldId id="261" r:id="rId10"/>
    <p:sldId id="272" r:id="rId11"/>
    <p:sldId id="276" r:id="rId12"/>
    <p:sldId id="262" r:id="rId13"/>
    <p:sldId id="271" r:id="rId14"/>
    <p:sldId id="263" r:id="rId15"/>
    <p:sldId id="268" r:id="rId16"/>
    <p:sldId id="264" r:id="rId17"/>
    <p:sldId id="275" r:id="rId18"/>
    <p:sldId id="265" r:id="rId19"/>
    <p:sldId id="266" r:id="rId20"/>
    <p:sldId id="267" r:id="rId21"/>
    <p:sldId id="274" r:id="rId22"/>
    <p:sldId id="269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ABB9"/>
    <a:srgbClr val="F8D3BA"/>
    <a:srgbClr val="FF8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29DC71-0F13-4088-AEE1-F63E98D1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51931C4-495D-4EF5-8AC9-52C698EF4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AD7E53C-8292-4DBA-9532-D61FF35D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D93D4FB-2E69-4733-A5C5-A802DB4D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08534B0-32D2-41DD-8D2A-2E28BF5A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045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0BDF24-DC5A-4406-9D7C-3A05645B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B83E560-76E2-414B-94FC-28A7D198F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9F4B179-5D2A-4AD6-86F9-E6E5A3C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B4092C2-51DE-4B9E-B614-5D33E84C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F232906-0FCA-452B-AFDA-3D7EC166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332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B7D2084-D8D2-48AC-AA09-62B02976A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1C8F88B-EB51-4EC4-A187-55E8618B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4CA956-876C-4784-BF16-3E245566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7FA839D-ABEF-4D84-858F-9F4BC049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5C03031-0E6D-4626-B6CB-C1A129A3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110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A2FDA6-3526-4C09-B426-DB2B4E4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CB561AE-A7E1-4D55-A365-C6BFA1A3E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BDB3230-5667-42FE-A02F-3EA65185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4818D6B-4B09-4385-9CF1-5D57365E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6BDE6C4-7608-44CC-8AA0-88D4C255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43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183A6-688A-4BE6-93BB-13DC9786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BDD3EFE-02B2-42C9-BEFE-4B0FC95B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46DCA2F-0654-4ECA-8CCE-EDD156FC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58A809-3C71-492E-B3A9-346C89D0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EB81C73-BA39-40AD-9857-AA501B07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222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CBD2F9-AD2D-4011-80E0-738EC440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A369DD8-4B22-440B-8258-AA1B297BD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4A4EC14-530D-488F-88E6-43858043F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A51E8B8-66CF-4635-A3A2-C6B28342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D4FAA7-CB79-4E20-A4C0-3EF9B19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45C4ED3-3E85-4728-AFBA-8AD7A0C6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252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DA0EE6-9B13-4566-9801-59078C9E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9E14B50-29BE-45EA-A6A0-E24158EEA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BD74362-A89F-4389-A2C0-75185DA5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CD694992-ACF1-4148-BF4A-9BC9C5870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AF1016B7-70BA-4FCC-A877-C191E9009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A90A6700-39B1-4D1C-8899-7BC74059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6866742F-3427-4118-871F-8430D1BB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7F43507B-3119-45B2-9BE9-7B0F9CEE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97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64BDAC-1F4C-4BBF-AF94-E4125DA5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CBEBC32-4CF2-4D2F-B25A-AD0A7697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38FBCD5D-A5AA-477F-BD06-9388B3CC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D717BB6-DBCC-4D8C-AEB8-736858D8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689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CF55CE87-4471-4966-9F4C-F341BDD5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D958CAD-7C34-4E67-B8C9-ECEB91EC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5EA54F4-2FF0-4F6C-AE69-A9F672B3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119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3D35FD-4A5D-463D-B619-CCC659A0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C32C078-D74C-4006-8F82-4BD7B974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336ECF9-1056-42F4-9166-844C812E3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C9B23AE-267F-4A43-AF65-A6E50B07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A5A3508-2DB0-45D9-9FAA-B9C52C2E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C06A2C8-29CA-4D26-9B69-6D181E90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81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F68959-AD9E-4AF1-A427-A413DD2A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F6A20D9-1BDF-493C-A0BD-238A2E6E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71160A9-7745-430E-9D56-333781A5E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392F5BD-5641-4A51-9B30-8F3AE8C4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1EE31CB-73D9-467A-9438-B0CF6F2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9BA6F69-496F-4D36-93B3-FCE28D37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41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79DF255A-CFDE-4CF2-B961-F5EBC81A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DE6DDA1-9123-4601-824A-D8ECD4AF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8FEF006-9DAF-493C-82FB-C1436F316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8F45-04C2-40B8-B9AB-1B49930EEDE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002631D-76D6-4A59-B333-0BD24A16F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89CF1EC-092B-4C43-8253-43B9ABF8A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B094-6BC4-420A-9900-A00DAC0BB5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41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blog.sajadv.com.br/reforma-trabalhista-contrato-de-trabalh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897" y="348801"/>
            <a:ext cx="1485864" cy="14858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569028" y="3429000"/>
            <a:ext cx="736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4CC2A31-02B0-4575-B63C-35635B4974C1}"/>
              </a:ext>
            </a:extLst>
          </p:cNvPr>
          <p:cNvSpPr txBox="1"/>
          <p:nvPr/>
        </p:nvSpPr>
        <p:spPr>
          <a:xfrm>
            <a:off x="551543" y="431303"/>
            <a:ext cx="1045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Faculdade de Direito da  Universidade de São Paulo</a:t>
            </a:r>
          </a:p>
          <a:p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DTB0444 	Psicologia do Trabalho, Sociologia do Trabalho e Direito do Trabalho</a:t>
            </a:r>
          </a:p>
          <a:p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DTB0446 	Relações Especiais de Trabalho</a:t>
            </a:r>
          </a:p>
          <a:p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Professor Dr. Ronaldo Lima dos Santos</a:t>
            </a: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14/01/2021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00272B3-D9DB-401D-8F57-F97C6010FF06}"/>
              </a:ext>
            </a:extLst>
          </p:cNvPr>
          <p:cNvSpPr txBox="1"/>
          <p:nvPr/>
        </p:nvSpPr>
        <p:spPr>
          <a:xfrm>
            <a:off x="9042400" y="5317250"/>
            <a:ext cx="2818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Raquel Bossan</a:t>
            </a:r>
          </a:p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Mestranda</a:t>
            </a:r>
          </a:p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raquel.bossan@usp.br</a:t>
            </a:r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5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0" y="-119981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9600" y="0"/>
            <a:ext cx="896510" cy="8965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3087031" y="-119981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98283" y="508053"/>
            <a:ext cx="1059543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FORMA – TERMO DE COMPROMISSO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E377069-C904-4062-A1C0-7160391D9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0" y="1192026"/>
            <a:ext cx="3803967" cy="51579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7DBC7A8-5988-41AD-9D25-7BF640A6A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307" y="1192026"/>
            <a:ext cx="3812123" cy="51239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55F8DE7D-D1F6-4D14-9C13-79B41F872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600" y="1192026"/>
            <a:ext cx="3821429" cy="51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5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175" y="295518"/>
            <a:ext cx="1481311" cy="14813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98284" y="1266869"/>
            <a:ext cx="105954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DURAÇÃO DO CONTRATO DE ESTÁGIO</a:t>
            </a:r>
          </a:p>
          <a:p>
            <a:pPr marL="1611313"/>
            <a:endParaRPr lang="pt-BR" sz="4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61938" indent="1349375" algn="just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vigência do contrato de estágio é de </a:t>
            </a:r>
            <a:r>
              <a:rPr lang="pt-BR" sz="26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 máximo, 2 (dois) anos na mesma concedente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pt-BR" sz="2600" b="1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exceto quando se tratar de estagiário portador de deficiência (sic), 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conforme o art.11 da Lei do </a:t>
            </a:r>
            <a:r>
              <a:rPr lang="pt-BR" sz="26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Estágio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261938" algn="just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060575" indent="-449263" algn="just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descumprimento dessa disposição pode caracterizar 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vínculo empregatício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ocasião em que a relação será regulada pelas normas da CLT.</a:t>
            </a: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56404331-AC1F-484C-A02A-99E1D8770398}"/>
              </a:ext>
            </a:extLst>
          </p:cNvPr>
          <p:cNvSpPr/>
          <p:nvPr/>
        </p:nvSpPr>
        <p:spPr>
          <a:xfrm>
            <a:off x="725714" y="4916985"/>
            <a:ext cx="2046515" cy="17272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700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137886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9777" y="295518"/>
            <a:ext cx="1423252" cy="142325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3087031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088570" y="1250665"/>
            <a:ext cx="1062445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DURAÇÃO DA JORNADA</a:t>
            </a:r>
          </a:p>
          <a:p>
            <a:pPr algn="ctr"/>
            <a:endParaRPr lang="pt-BR" sz="12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6h/diárias e 30/semanais</a:t>
            </a:r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para estudantes do ensino superior, da educação profissional de nível médio e do ensino médio regular.</a:t>
            </a:r>
          </a:p>
          <a:p>
            <a:pPr marL="457200" indent="-457200">
              <a:buFontTx/>
              <a:buChar char="-"/>
            </a:pPr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4h/diárias e 20/semanais</a:t>
            </a:r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para estudantes de educação especial e dos anos finais do ensino fundamental.</a:t>
            </a:r>
          </a:p>
          <a:p>
            <a:pPr marL="457200" indent="-457200">
              <a:buFontTx/>
              <a:buChar char="-"/>
            </a:pPr>
            <a:endParaRPr lang="pt-BR" sz="2400" b="1" u="sng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40 (quarenta) horas semanais</a:t>
            </a: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para estágio referente a cursos que alternam teoria e prática, nos períodos em que não estão programadas aulas presenciais. Deve, contudo, estar previsto no projeto pedagógico do curso e da instituição de ensino.</a:t>
            </a:r>
          </a:p>
          <a:p>
            <a:endParaRPr lang="pt-BR" sz="1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36575" algn="just"/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* Em dias de prova, o educando tem o direito de ter sua </a:t>
            </a:r>
            <a:r>
              <a:rPr lang="pt-BR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carga horária reduzia pelo menos à metade</a:t>
            </a:r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contanto que a unidade concedente seja avisada previamente, bem como tal condição esteja consignada no termo de compromisso (art. 10, §2º da Lei de Estágio).</a:t>
            </a:r>
          </a:p>
          <a:p>
            <a:pPr marL="457200" indent="-457200" algn="ctr">
              <a:buFontTx/>
              <a:buChar char="-"/>
            </a:pPr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B62A1176-8176-47C6-85D8-AAC6B9759EFE}"/>
              </a:ext>
            </a:extLst>
          </p:cNvPr>
          <p:cNvSpPr/>
          <p:nvPr/>
        </p:nvSpPr>
        <p:spPr>
          <a:xfrm>
            <a:off x="188684" y="5113820"/>
            <a:ext cx="1364343" cy="14344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376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9777" y="295518"/>
            <a:ext cx="1423252" cy="142325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262743" y="1210574"/>
            <a:ext cx="1023257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DURAÇÃO DA JORNADA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8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EXCEÇÃO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000" b="1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Art. 10.  A jornada de atividade em estágio será definida de comum acordo entre a instituição de ensino, a parte concedente e o aluno estagiário ou seu representante legal, devendo constar do termo de compromisso ser compatível com as atividades escolares e não ultrapassar: </a:t>
            </a:r>
          </a:p>
          <a:p>
            <a:pPr algn="just"/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623888" indent="-361950" algn="just"/>
            <a:r>
              <a:rPr lang="pt-BR" sz="2600" b="1" u="sng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§ 1</a:t>
            </a:r>
            <a:r>
              <a:rPr lang="pt-BR" sz="2600" b="1" u="sng" baseline="3000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o</a:t>
            </a:r>
            <a:r>
              <a:rPr lang="pt-BR" sz="2600" b="1" u="sng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 - O estágio relativo a cursos que alternam teoria e prática, nos períodos em que não estão programadas aulas presenciais, poderá ter jornada de até 40 (quarenta) horas semanais, desde que isso esteja previsto no projeto pedagógico do curso e da instituição de ensino</a:t>
            </a:r>
            <a:r>
              <a:rPr lang="pt-BR" sz="200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  (grifei)</a:t>
            </a:r>
            <a:endParaRPr lang="pt-BR" sz="2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 algn="ctr">
              <a:buFontTx/>
              <a:buChar char="-"/>
            </a:pPr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B62A1176-8176-47C6-85D8-AAC6B9759EFE}"/>
              </a:ext>
            </a:extLst>
          </p:cNvPr>
          <p:cNvSpPr/>
          <p:nvPr/>
        </p:nvSpPr>
        <p:spPr>
          <a:xfrm>
            <a:off x="188684" y="5113820"/>
            <a:ext cx="1364343" cy="14344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292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3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6324" y="177073"/>
            <a:ext cx="1425105" cy="142510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0" y="218592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39814" y="1029842"/>
            <a:ext cx="104502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MODALIDADES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0E600624-712E-4663-BDD3-1A4767224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501794"/>
              </p:ext>
            </p:extLst>
          </p:nvPr>
        </p:nvGraphicFramePr>
        <p:xfrm>
          <a:off x="1298819" y="1704967"/>
          <a:ext cx="9594358" cy="511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774">
                  <a:extLst>
                    <a:ext uri="{9D8B030D-6E8A-4147-A177-3AD203B41FA5}">
                      <a16:colId xmlns="" xmlns:a16="http://schemas.microsoft.com/office/drawing/2014/main" val="656391169"/>
                    </a:ext>
                  </a:extLst>
                </a:gridCol>
                <a:gridCol w="440342">
                  <a:extLst>
                    <a:ext uri="{9D8B030D-6E8A-4147-A177-3AD203B41FA5}">
                      <a16:colId xmlns="" xmlns:a16="http://schemas.microsoft.com/office/drawing/2014/main" val="4147899938"/>
                    </a:ext>
                  </a:extLst>
                </a:gridCol>
                <a:gridCol w="4659242">
                  <a:extLst>
                    <a:ext uri="{9D8B030D-6E8A-4147-A177-3AD203B41FA5}">
                      <a16:colId xmlns="" xmlns:a16="http://schemas.microsoft.com/office/drawing/2014/main" val="358434259"/>
                    </a:ext>
                  </a:extLst>
                </a:gridCol>
              </a:tblGrid>
              <a:tr h="404361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OBRIGATÓRIO</a:t>
                      </a:r>
                    </a:p>
                  </a:txBody>
                  <a:tcPr>
                    <a:solidFill>
                      <a:srgbClr val="FF858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endParaRPr lang="pt-BR" sz="25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/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X</a:t>
                      </a:r>
                    </a:p>
                  </a:txBody>
                  <a:tcPr>
                    <a:solidFill>
                      <a:srgbClr val="F8D3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 NÃO OBRIGATÓRIO</a:t>
                      </a:r>
                    </a:p>
                  </a:txBody>
                  <a:tcPr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5309463"/>
                  </a:ext>
                </a:extLst>
              </a:tr>
              <a:tr h="1382653">
                <a:tc rowSpan="2"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As horas de estágio são contabilizadas na carga horária do curso</a:t>
                      </a:r>
                    </a:p>
                  </a:txBody>
                  <a:tcPr>
                    <a:solidFill>
                      <a:srgbClr val="F8D3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As horas estagiadas são consideradas como complementares ao currículo escolar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3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907215"/>
                  </a:ext>
                </a:extLst>
              </a:tr>
              <a:tr h="116813">
                <a:tc vMerge="1">
                  <a:txBody>
                    <a:bodyPr/>
                    <a:lstStyle/>
                    <a:p>
                      <a:pPr algn="ctr"/>
                      <a:endParaRPr lang="pt-BR" sz="2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u="sng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Obrigatoriamente</a:t>
                      </a:r>
                      <a:r>
                        <a:rPr lang="pt-BR" sz="2500" u="none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o estagiário </a:t>
                      </a:r>
                      <a:r>
                        <a:rPr lang="pt-BR" sz="2500" u="none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percebe bolsa-auxílio</a:t>
                      </a:r>
                      <a:endParaRPr lang="pt-BR" sz="25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3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0272363"/>
                  </a:ext>
                </a:extLst>
              </a:tr>
              <a:tr h="939743">
                <a:tc>
                  <a:txBody>
                    <a:bodyPr/>
                    <a:lstStyle/>
                    <a:p>
                      <a:pPr algn="ctr"/>
                      <a:r>
                        <a:rPr lang="pt-BR" sz="2500" b="0" u="none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O estagiário </a:t>
                      </a:r>
                      <a:r>
                        <a:rPr lang="pt-BR" sz="2500" b="1" u="sng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poderá </a:t>
                      </a:r>
                      <a:r>
                        <a:rPr lang="pt-BR" sz="25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perceber bolsa-auxílio</a:t>
                      </a:r>
                    </a:p>
                  </a:txBody>
                  <a:tcPr>
                    <a:solidFill>
                      <a:srgbClr val="F8D3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8477648"/>
                  </a:ext>
                </a:extLst>
              </a:tr>
              <a:tr h="133047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É requisito para a aprovação do aluno </a:t>
                      </a:r>
                    </a:p>
                  </a:txBody>
                  <a:tcPr>
                    <a:solidFill>
                      <a:srgbClr val="F8D3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Não é requisito para aprovação e conclusão do curso, mas as horas de estágio são contabilizadas</a:t>
                      </a:r>
                    </a:p>
                  </a:txBody>
                  <a:tcPr>
                    <a:solidFill>
                      <a:srgbClr val="F8D3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2985142"/>
                  </a:ext>
                </a:extLst>
              </a:tr>
              <a:tr h="4202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D3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solidFill>
                      <a:srgbClr val="F8D3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4488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466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861" y="295518"/>
            <a:ext cx="1512190" cy="151219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39816" y="1445490"/>
            <a:ext cx="10450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REMUNERAÇÃO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ESTÁGIO NÃO OBRIGATÓRIO</a:t>
            </a:r>
          </a:p>
          <a:p>
            <a:pPr algn="ctr"/>
            <a:endParaRPr lang="pt-BR" sz="32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060575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Bolsa-auxílio</a:t>
            </a:r>
          </a:p>
          <a:p>
            <a:pPr marL="2060575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Vale-Transporte </a:t>
            </a:r>
          </a:p>
          <a:p>
            <a:pPr marL="2060575">
              <a:buFont typeface="Arial" panose="020B0604020202020204" pitchFamily="34" charset="0"/>
              <a:buChar char="•"/>
            </a:pPr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73375" indent="-81280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984375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 entanto, é faculdade da unidade concedente o fornecimento de outras contraprestações, consoante o acordado no Termo de Compromisso. </a:t>
            </a:r>
          </a:p>
          <a:p>
            <a:pPr marL="1698625" algn="just"/>
            <a:r>
              <a:rPr lang="pt-BR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Pode-se, por exemplo, oferecer outros benefícios, como os relacionados a: transporte; alimentação; saúde, entre outros.</a:t>
            </a:r>
          </a:p>
          <a:p>
            <a:pPr marL="2060575">
              <a:buFont typeface="Arial" panose="020B0604020202020204" pitchFamily="34" charset="0"/>
              <a:buChar char="•"/>
            </a:pPr>
            <a:endParaRPr lang="pt-BR" sz="32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E8A2ECA5-34EA-4C91-8951-AE6627E01C73}"/>
              </a:ext>
            </a:extLst>
          </p:cNvPr>
          <p:cNvSpPr/>
          <p:nvPr/>
        </p:nvSpPr>
        <p:spPr>
          <a:xfrm>
            <a:off x="220416" y="4631108"/>
            <a:ext cx="2148115" cy="20474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204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7" y="-1"/>
            <a:ext cx="12210975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070" y="320354"/>
            <a:ext cx="1358985" cy="13589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70506" y="550187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870856" y="1679339"/>
            <a:ext cx="104502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RECESSO 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30 dias após 01 (um) ano de estágio, devendo ser gozado, preferencialmente, no período de férias </a:t>
            </a:r>
            <a:r>
              <a:rPr lang="pt-BR" sz="2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escolares.</a:t>
            </a:r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524000" indent="-1524000" algn="just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Pode ser </a:t>
            </a:r>
            <a:r>
              <a:rPr lang="pt-BR" sz="28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fracionada de maneira proporcional</a:t>
            </a:r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inclusive com pagamento, caso se trate de estágio remunerado. (art. 13 e seus parágrafos da Lei de Estágio</a:t>
            </a:r>
            <a:r>
              <a:rPr lang="pt-BR" sz="2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).</a:t>
            </a:r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4E8ECBF1-59C0-42E6-A66F-A30A3DC93A53}"/>
              </a:ext>
            </a:extLst>
          </p:cNvPr>
          <p:cNvSpPr/>
          <p:nvPr/>
        </p:nvSpPr>
        <p:spPr>
          <a:xfrm>
            <a:off x="418210" y="4726327"/>
            <a:ext cx="1904076" cy="167934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21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7" y="-1"/>
            <a:ext cx="12210975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070" y="320354"/>
            <a:ext cx="1358985" cy="13589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70506" y="550187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870856" y="1679339"/>
            <a:ext cx="10450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QUANTIDADE DE ESTAGIÁRIOS POR LOCAL</a:t>
            </a:r>
          </a:p>
          <a:p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 Lei do Estágio define um número máximo de estagiários dentro de uma empresa, conforme o número de trabalhadores empregados no estabelecimento. Portanto, poderão ser contratados: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1 (um) a 5 (cinco) empregados: 1 (um) estagiário;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6 (seis) a 10 (dez) empregados: até 2 (dois) estagiários;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11 (onze) a 25 (vinte e cinco) empregados: até 5 (cinco) estagiários;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acima de 25 (vinte e cinco) empregados: até 20% (vinte por cento) de estagiários.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Ademais, das vagas ofertadas, o percentual de 10% é reservado para pessoas com deficiência.</a:t>
            </a: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4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896" y="284739"/>
            <a:ext cx="1470773" cy="147077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="" xmlns:a16="http://schemas.microsoft.com/office/drawing/2014/main" id="{1C7B8915-9178-401B-8E0B-C7390430A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2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218" y="1908488"/>
            <a:ext cx="4865479" cy="4865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87E5B93A-66DF-4FC2-8ECE-53512653EEC4}"/>
              </a:ext>
            </a:extLst>
          </p:cNvPr>
          <p:cNvSpPr txBox="1"/>
          <p:nvPr/>
        </p:nvSpPr>
        <p:spPr>
          <a:xfrm>
            <a:off x="2851644" y="1232292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VÍNCULO DE EMPREGO</a:t>
            </a:r>
          </a:p>
        </p:txBody>
      </p:sp>
    </p:spTree>
    <p:extLst>
      <p:ext uri="{BB962C8B-B14F-4D97-AF65-F5344CB8AC3E}">
        <p14:creationId xmlns:p14="http://schemas.microsoft.com/office/powerpoint/2010/main" xmlns="" val="164475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137886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546" y="132720"/>
            <a:ext cx="1445025" cy="14450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870856" y="1126515"/>
            <a:ext cx="1045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VÍNCULO DE EMPREGO</a:t>
            </a:r>
          </a:p>
          <a:p>
            <a:pPr algn="ctr"/>
            <a:r>
              <a:rPr lang="pt-BR" sz="3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JURISPRUDÊNCIA - TRT’S</a:t>
            </a: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019F697-1CB0-45DA-A33C-67C058750B90}"/>
              </a:ext>
            </a:extLst>
          </p:cNvPr>
          <p:cNvSpPr txBox="1"/>
          <p:nvPr/>
        </p:nvSpPr>
        <p:spPr>
          <a:xfrm>
            <a:off x="1839272" y="2315166"/>
            <a:ext cx="8977088" cy="4185761"/>
          </a:xfrm>
          <a:prstGeom prst="rect">
            <a:avLst/>
          </a:prstGeom>
          <a:solidFill>
            <a:schemeClr val="bg1">
              <a:alpha val="64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ESTÁGIO. VÍNCULO DE EMPREGO. A validade do contrato de estágio celebrado pelas partes é  condicionada ao preenchimento dos pressupostos formais e materiais previstos no o art. 3.º da Lei n° 11.788/2008. </a:t>
            </a:r>
          </a:p>
          <a:p>
            <a:pPr algn="just"/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Não comprovado que esse era exercido de acordo com as disposições legais que regulam a matéria,  conclui-se pelo seu desvirtuamento, impondo-se o reconhecimento de vínculo empregatício. Recurso improvido.</a:t>
            </a:r>
          </a:p>
          <a:p>
            <a:pPr algn="just"/>
            <a:endParaRPr lang="pt-BR" sz="1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000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(TRT18 - RO 0010399-86.2019.5.18.0005. Reclamante: Jean Carlos Moreira Dorneles. Reclamada: Banco Santander (Brasil) S.A. 2ª Turma. </a:t>
            </a:r>
            <a:r>
              <a:rPr lang="pt-BR" sz="2000" i="1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Rel</a:t>
            </a:r>
            <a:r>
              <a:rPr lang="pt-BR" sz="2000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Des. </a:t>
            </a:r>
            <a:r>
              <a:rPr lang="pt-BR" sz="2000" i="1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Kathia</a:t>
            </a:r>
            <a:r>
              <a:rPr lang="pt-BR" sz="2000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Maria Bomtempo de Albuquerque. DEJT: 05/02/2020)</a:t>
            </a:r>
          </a:p>
        </p:txBody>
      </p:sp>
    </p:spTree>
    <p:extLst>
      <p:ext uri="{BB962C8B-B14F-4D97-AF65-F5344CB8AC3E}">
        <p14:creationId xmlns:p14="http://schemas.microsoft.com/office/powerpoint/2010/main" xmlns="" val="13409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4882" y="295518"/>
            <a:ext cx="1482662" cy="148266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004187" y="1626762"/>
            <a:ext cx="104502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HISTÓRICO E PREVISÃO LEGAL</a:t>
            </a:r>
          </a:p>
          <a:p>
            <a:pPr algn="ctr"/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Lei nº 6.494/1977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Decreto nº 87.497/1982</a:t>
            </a:r>
          </a:p>
          <a:p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Lei nº 11.788/2008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(A Lei de Estágio) – </a:t>
            </a:r>
            <a:r>
              <a:rPr lang="pt-BR" sz="26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Ampliou a estrutura jurídica do contrato de </a:t>
            </a:r>
            <a:r>
              <a:rPr lang="pt-BR" sz="26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estágio.</a:t>
            </a:r>
            <a:endParaRPr lang="pt-BR" sz="26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38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3" y="19856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9860" y="254995"/>
            <a:ext cx="1425111" cy="14251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1914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7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3445547" y="898056"/>
            <a:ext cx="530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JURISPRUDÊNCIA - TST</a:t>
            </a: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019F697-1CB0-45DA-A33C-67C058750B90}"/>
              </a:ext>
            </a:extLst>
          </p:cNvPr>
          <p:cNvSpPr txBox="1"/>
          <p:nvPr/>
        </p:nvSpPr>
        <p:spPr>
          <a:xfrm>
            <a:off x="870856" y="1729053"/>
            <a:ext cx="10450285" cy="5109091"/>
          </a:xfrm>
          <a:prstGeom prst="rect">
            <a:avLst/>
          </a:prstGeom>
          <a:solidFill>
            <a:schemeClr val="bg1">
              <a:alpha val="64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RECURSO DE REVISTA EM FACE DE DECISÃO PUBLICADA ANTES DA VIGÊNCIA DA LEI Nº 13.015/2014. VÍNCULO DE EMPREGO. CONTRATO DE ESTÁGIO. MATÉRIA FÁTICA. A Corte Regional, soberana na análise do conjunto fático-probatório dos autos, registrou: </a:t>
            </a:r>
            <a:r>
              <a:rPr lang="pt-BR" sz="20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“Devidamente valoradas as provas documentais e testemunhais, conclui-se que </a:t>
            </a:r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autor não tinha seu estágio profissional supervisionado pela instituição de ensino a qual esteve vinculado, condição de validade da relação de estágio</a:t>
            </a:r>
            <a:r>
              <a:rPr lang="pt-BR" sz="20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Ao contrário, os depoimentos comprovam que desempenhava atividades tipicamente bancárias, de atendimento a segmento de clientes, em igualdade de condições com os empregados normais da empresa e sem qualquer correlação específica com a área de formação.”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exame da tese recursal, em sentido contrário, esbarra no teor da Súmula nº 126 do TST, pois demanda o revolvimento dos fatos e das provas. Recurso de revista de que não se conhece. (...)” (grifei)</a:t>
            </a:r>
          </a:p>
          <a:p>
            <a:pPr algn="just"/>
            <a:endParaRPr lang="pt-BR" i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(TST - 1150400-96.2009.5.09.0008. Reclamante: Felipe Luz </a:t>
            </a:r>
            <a:r>
              <a:rPr lang="pt-BR" i="1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Cagali</a:t>
            </a:r>
            <a:r>
              <a:rPr lang="pt-BR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Reclamada: </a:t>
            </a:r>
            <a:r>
              <a:rPr lang="pt-BR" i="1" dirty="0" err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Hsbc</a:t>
            </a:r>
            <a:r>
              <a:rPr lang="pt-BR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Bank Brasil S.A. - Banco Múltiplo S.A. 7ª Turma. Relator: Min. Cláudio Mascarenhas Brandão DEJT: 23/06/2017)</a:t>
            </a:r>
          </a:p>
        </p:txBody>
      </p:sp>
    </p:spTree>
    <p:extLst>
      <p:ext uri="{BB962C8B-B14F-4D97-AF65-F5344CB8AC3E}">
        <p14:creationId xmlns:p14="http://schemas.microsoft.com/office/powerpoint/2010/main" xmlns="" val="125291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3" y="19856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6411" y="191418"/>
            <a:ext cx="1323511" cy="13235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1914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7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638629" y="1193978"/>
            <a:ext cx="1111794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pt-BR" sz="3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 NA </a:t>
            </a:r>
            <a:r>
              <a:rPr lang="pt-BR" sz="3000" b="1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ADMINISTRAÇÃO PÚBLICA </a:t>
            </a:r>
          </a:p>
          <a:p>
            <a:pPr algn="just"/>
            <a:endParaRPr lang="pt-BR" sz="2800" b="1" dirty="0">
              <a:solidFill>
                <a:srgbClr val="C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Nos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60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casos em que a </a:t>
            </a:r>
            <a:r>
              <a:rPr lang="pt-BR" sz="2600" b="1" u="sng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concedente de estágio for uma entidade estatal</a:t>
            </a:r>
            <a:r>
              <a:rPr lang="pt-BR" sz="2600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, pois ainda que ausente a função educativa e formadora do estágio, </a:t>
            </a:r>
            <a:r>
              <a:rPr lang="pt-BR" sz="2600" b="1" u="sng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não há o reconhecimento do vínculo empregatício.</a:t>
            </a:r>
          </a:p>
          <a:p>
            <a:pPr algn="just"/>
            <a:endParaRPr lang="pt-BR" sz="2600" b="1" u="sng" dirty="0">
              <a:solidFill>
                <a:srgbClr val="C0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b="1" u="sng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 investidura em cargo ou emprego público depende de aprovação prévia em concurso de provas ou de provas e títulos, conforme preceitua a Constituição Federal de 1988 no inciso II do art. 37.</a:t>
            </a:r>
          </a:p>
          <a:p>
            <a:pPr algn="just"/>
            <a:endParaRPr lang="pt-BR" sz="2000" b="1" u="sng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0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6" y="-1012376"/>
            <a:ext cx="12210975" cy="78703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946" y="81141"/>
            <a:ext cx="1436569" cy="14365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674295" y="1699322"/>
            <a:ext cx="10581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ESTAGIÁRIOS NA </a:t>
            </a:r>
            <a:r>
              <a:rPr lang="pt-BR" sz="2800" b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PANDEMIA </a:t>
            </a:r>
            <a:r>
              <a:rPr lang="pt-BR" sz="2800" b="1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DA COVID-19</a:t>
            </a:r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Nota </a:t>
            </a:r>
            <a:r>
              <a:rPr lang="pt-BR" sz="2400" b="1" u="sng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Técnica Conjunta nº 05/2020 – Ministério Público do Trabalho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Tem por objetivo a defesa da saúde dos trabalhadores, empregados, aprendizes e estagiários </a:t>
            </a:r>
            <a:r>
              <a:rPr lang="pt-BR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adolescentes)</a:t>
            </a:r>
          </a:p>
          <a:p>
            <a:pPr algn="ctr"/>
            <a:endParaRPr lang="pt-BR" sz="2400" b="1" dirty="0" smtClean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973263" indent="-1073150" defTabSz="966788"/>
            <a:r>
              <a:rPr lang="pt-BR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</a:t>
            </a:r>
            <a:r>
              <a:rPr lang="pt-BR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Os estagiários e jovens aprendizes devem ser afastados do ambiente de trabalho no período de pandemia e atuar </a:t>
            </a:r>
            <a:r>
              <a:rPr lang="pt-BR" sz="2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remotamente.</a:t>
            </a:r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9E1E33CA-B0A6-4F59-AF7F-C43E9282BEEC}"/>
              </a:ext>
            </a:extLst>
          </p:cNvPr>
          <p:cNvSpPr/>
          <p:nvPr/>
        </p:nvSpPr>
        <p:spPr>
          <a:xfrm>
            <a:off x="418210" y="4616411"/>
            <a:ext cx="2075542" cy="185039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526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18976" y="0"/>
            <a:ext cx="12210976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3067" y="235041"/>
            <a:ext cx="1454134" cy="14541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3077543" y="546609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861368" y="3059126"/>
            <a:ext cx="1045028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Obrigada!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F04A59D-1A98-42EB-9216-48A093D0B053}"/>
              </a:ext>
            </a:extLst>
          </p:cNvPr>
          <p:cNvSpPr txBox="1"/>
          <p:nvPr/>
        </p:nvSpPr>
        <p:spPr>
          <a:xfrm>
            <a:off x="5653315" y="5379695"/>
            <a:ext cx="6233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Raquel Bossan</a:t>
            </a:r>
          </a:p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Mestranda</a:t>
            </a:r>
          </a:p>
          <a:p>
            <a:pPr algn="r"/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raquel.bossan@usp.br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40613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896" y="327374"/>
            <a:ext cx="1454134" cy="14541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478970" y="1336119"/>
            <a:ext cx="10842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CONCEITO</a:t>
            </a:r>
          </a:p>
          <a:p>
            <a:pPr algn="just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 uma </a:t>
            </a:r>
            <a:r>
              <a:rPr lang="pt-BR" sz="26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relação de trabalho </a:t>
            </a:r>
            <a:r>
              <a:rPr lang="pt-BR" sz="2600" b="1" i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lato sensu</a:t>
            </a:r>
            <a:r>
              <a:rPr lang="pt-BR" sz="2600" b="1" i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(DELGADO, 2014, p. 317), em virtude dos objetivos educacionais que o instituto do estágio propõe.</a:t>
            </a:r>
          </a:p>
          <a:p>
            <a:pPr algn="just"/>
            <a:endParaRPr lang="pt-BR" sz="2600" b="1" i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 a oportunidade em que o estudante se prepara para a vida profissional, aliando conhecimentos teóricos com os práticos, no local onde exerce essa atividade.</a:t>
            </a:r>
          </a:p>
          <a:p>
            <a:pPr algn="just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período de estágio foi pensado e regulado a fim de favorecer o aperfeiçoamento e complementação da formação acadêmico-profissional do estudante. </a:t>
            </a: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4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896" y="327374"/>
            <a:ext cx="1454134" cy="14541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543873" y="2583503"/>
            <a:ext cx="108421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CONCEITO</a:t>
            </a:r>
          </a:p>
          <a:p>
            <a:pPr algn="just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pt-BR" sz="26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Ato educativo escolar supervisionado, que compõe o projeto político pedagógico do curso, além de integrar o itinerário formativo do educando (art. 1º, caput e §1º da Lei de Estágio</a:t>
            </a:r>
            <a:r>
              <a:rPr lang="pt-BR" sz="2600" b="1" u="sng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).</a:t>
            </a:r>
            <a:endParaRPr lang="pt-BR" sz="2600" b="1" u="sng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0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2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65316" y="-68943"/>
            <a:ext cx="12373429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506" y="295518"/>
            <a:ext cx="1468648" cy="1468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059542" y="1626762"/>
            <a:ext cx="994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PARTES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6317F339-A579-4FAD-9A54-DC54FE4E09F1}"/>
              </a:ext>
            </a:extLst>
          </p:cNvPr>
          <p:cNvSpPr/>
          <p:nvPr/>
        </p:nvSpPr>
        <p:spPr>
          <a:xfrm>
            <a:off x="4695165" y="3429000"/>
            <a:ext cx="2801670" cy="2292350"/>
          </a:xfrm>
          <a:prstGeom prst="triangl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DBA7767-D4AA-48CE-B695-C688D8730D51}"/>
              </a:ext>
            </a:extLst>
          </p:cNvPr>
          <p:cNvSpPr txBox="1"/>
          <p:nvPr/>
        </p:nvSpPr>
        <p:spPr>
          <a:xfrm>
            <a:off x="4160154" y="2810061"/>
            <a:ext cx="3922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Estudante/Educando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B83403E5-E2AA-46DF-BBAA-571D28426AE7}"/>
              </a:ext>
            </a:extLst>
          </p:cNvPr>
          <p:cNvSpPr txBox="1"/>
          <p:nvPr/>
        </p:nvSpPr>
        <p:spPr>
          <a:xfrm>
            <a:off x="7721188" y="5275074"/>
            <a:ext cx="18650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Instituição de Ensino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918B8BB-28BF-43F2-B00C-BF2895FD1DA7}"/>
              </a:ext>
            </a:extLst>
          </p:cNvPr>
          <p:cNvSpPr txBox="1"/>
          <p:nvPr/>
        </p:nvSpPr>
        <p:spPr>
          <a:xfrm>
            <a:off x="2460171" y="5252141"/>
            <a:ext cx="2234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Unidade Concedente</a:t>
            </a:r>
          </a:p>
        </p:txBody>
      </p:sp>
    </p:spTree>
    <p:extLst>
      <p:ext uri="{BB962C8B-B14F-4D97-AF65-F5344CB8AC3E}">
        <p14:creationId xmlns:p14="http://schemas.microsoft.com/office/powerpoint/2010/main" xmlns="" val="396834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65316" y="-68943"/>
            <a:ext cx="12373429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506" y="295518"/>
            <a:ext cx="1468648" cy="1468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059542" y="1626762"/>
            <a:ext cx="994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PARTES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918B8BB-28BF-43F2-B00C-BF2895FD1DA7}"/>
              </a:ext>
            </a:extLst>
          </p:cNvPr>
          <p:cNvSpPr txBox="1"/>
          <p:nvPr/>
        </p:nvSpPr>
        <p:spPr>
          <a:xfrm>
            <a:off x="708790" y="2367543"/>
            <a:ext cx="107744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Unidade Concedente: </a:t>
            </a: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artigo 9º da Lei do Estágio prevê: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pessoas jurídicas de direito privado;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órgãos da administração pública direta, autárquica e fundacional de qualquer dos Poderes da União, dos Estados, do Distrito Federal e dos Municípios; 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profissionais liberais de nível superior devidamente registrados em seus respectivos conselhos de fiscalização </a:t>
            </a:r>
            <a:r>
              <a:rPr lang="pt-BR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profissional.</a:t>
            </a:r>
            <a:endParaRPr lang="pt-BR" sz="24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6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65316" y="-68943"/>
            <a:ext cx="12373429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506" y="295518"/>
            <a:ext cx="1468648" cy="14686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1059542" y="1383512"/>
            <a:ext cx="994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PARTES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6317F339-A579-4FAD-9A54-DC54FE4E09F1}"/>
              </a:ext>
            </a:extLst>
          </p:cNvPr>
          <p:cNvSpPr/>
          <p:nvPr/>
        </p:nvSpPr>
        <p:spPr>
          <a:xfrm>
            <a:off x="4720562" y="2698794"/>
            <a:ext cx="2801670" cy="2292350"/>
          </a:xfrm>
          <a:prstGeom prst="triangl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DBA7767-D4AA-48CE-B695-C688D8730D51}"/>
              </a:ext>
            </a:extLst>
          </p:cNvPr>
          <p:cNvSpPr txBox="1"/>
          <p:nvPr/>
        </p:nvSpPr>
        <p:spPr>
          <a:xfrm>
            <a:off x="4160154" y="2041244"/>
            <a:ext cx="3922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Estudante/Educando</a:t>
            </a:r>
            <a:r>
              <a:rPr lang="pt-BR" sz="20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B83403E5-E2AA-46DF-BBAA-571D28426AE7}"/>
              </a:ext>
            </a:extLst>
          </p:cNvPr>
          <p:cNvSpPr txBox="1"/>
          <p:nvPr/>
        </p:nvSpPr>
        <p:spPr>
          <a:xfrm>
            <a:off x="7522232" y="4781990"/>
            <a:ext cx="3557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Instituição de Ensino</a:t>
            </a:r>
          </a:p>
          <a:p>
            <a:pPr algn="ctr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32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ORIENTADOR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7918B8BB-28BF-43F2-B00C-BF2895FD1DA7}"/>
              </a:ext>
            </a:extLst>
          </p:cNvPr>
          <p:cNvSpPr txBox="1"/>
          <p:nvPr/>
        </p:nvSpPr>
        <p:spPr>
          <a:xfrm>
            <a:off x="1846468" y="4377787"/>
            <a:ext cx="32909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Unidade Concedente</a:t>
            </a:r>
          </a:p>
          <a:p>
            <a:pPr algn="ctr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32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SUPERVISOR</a:t>
            </a:r>
          </a:p>
        </p:txBody>
      </p:sp>
    </p:spTree>
    <p:extLst>
      <p:ext uri="{BB962C8B-B14F-4D97-AF65-F5344CB8AC3E}">
        <p14:creationId xmlns:p14="http://schemas.microsoft.com/office/powerpoint/2010/main" xmlns="" val="387542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231548"/>
            <a:ext cx="12192002" cy="708954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753" y="295519"/>
            <a:ext cx="1555733" cy="15557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39816" y="1474619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CAPACIDADE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Maiores de 18 </a:t>
            </a:r>
            <a:r>
              <a:rPr lang="pt-BR" sz="26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anos;</a:t>
            </a:r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Maiores de 16 e Menores de 18: Devem ser assistidos por seus representantes legais na pactuação do </a:t>
            </a:r>
            <a:r>
              <a:rPr lang="pt-BR" sz="2600" b="1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termo de compromisso</a:t>
            </a:r>
            <a:r>
              <a:rPr lang="pt-BR" sz="2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pt-BR" sz="2600" b="1" dirty="0">
                <a:solidFill>
                  <a:srgbClr val="C0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conforme indica o art. 5º do Código Civil.</a:t>
            </a:r>
            <a:endParaRPr lang="pt-BR" sz="26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6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B4962733-0AD6-46EC-9A97-F66459EA2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02" b="19928"/>
          <a:stretch/>
        </p:blipFill>
        <p:spPr>
          <a:xfrm rot="10800000">
            <a:off x="-2" y="-68943"/>
            <a:ext cx="12192002" cy="699588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698500" dist="50800" dir="5400000" sx="1000" sy="1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pic>
        <p:nvPicPr>
          <p:cNvPr id="9" name="Imagem 8" descr="Placa branca com texto preto sobre fundo branco&#10;&#10;Descrição gerada automaticamente com confiança média">
            <a:extLst>
              <a:ext uri="{FF2B5EF4-FFF2-40B4-BE49-F238E27FC236}">
                <a16:creationId xmlns="" xmlns:a16="http://schemas.microsoft.com/office/drawing/2014/main" id="{7F4C1739-FCAB-4EE6-960A-ED4CC4424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175" y="295518"/>
            <a:ext cx="1481311" cy="14813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28235BA-D9DB-4294-8D59-B232571EFCD4}"/>
              </a:ext>
            </a:extLst>
          </p:cNvPr>
          <p:cNvSpPr txBox="1"/>
          <p:nvPr/>
        </p:nvSpPr>
        <p:spPr>
          <a:xfrm>
            <a:off x="2955992" y="295518"/>
            <a:ext cx="60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Contrato de Estágio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08A19BB1-D0A2-48E9-B7F7-F308965D4B0D}"/>
              </a:ext>
            </a:extLst>
          </p:cNvPr>
          <p:cNvSpPr txBox="1"/>
          <p:nvPr/>
        </p:nvSpPr>
        <p:spPr>
          <a:xfrm>
            <a:off x="798284" y="1340799"/>
            <a:ext cx="1059543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Escrita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500" b="1" u="sng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Termo de Compromisso de Estágio</a:t>
            </a:r>
            <a:r>
              <a:rPr lang="pt-BR" sz="25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com a assinatura de todas as partes.</a:t>
            </a:r>
          </a:p>
          <a:p>
            <a:pPr marL="2060575" indent="-798513" algn="just"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As atividades desenvolvidas devem ser descritas no termo de compromisso firmado entre a empresa, a agência de integração e o estudante. </a:t>
            </a:r>
          </a:p>
          <a:p>
            <a:pPr marL="2060575" algn="just"/>
            <a:r>
              <a:rPr lang="pt-BR" sz="25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descumprimento de qualquer obrigação contida no termo </a:t>
            </a:r>
            <a:r>
              <a:rPr lang="pt-BR" sz="2500" b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caracteriza vínculo empregatício do estudante com a empresa, para todos os fins da legislação trabalhista e previdenciária.</a:t>
            </a: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BR" sz="25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56404331-AC1F-484C-A02A-99E1D8770398}"/>
              </a:ext>
            </a:extLst>
          </p:cNvPr>
          <p:cNvSpPr/>
          <p:nvPr/>
        </p:nvSpPr>
        <p:spPr>
          <a:xfrm>
            <a:off x="725714" y="4916985"/>
            <a:ext cx="2046515" cy="1727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308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1387</Words>
  <Application>Microsoft Office PowerPoint</Application>
  <PresentationFormat>Personalizar</PresentationFormat>
  <Paragraphs>176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Victória Bossan</dc:creator>
  <cp:lastModifiedBy>RONALDO SANTOS</cp:lastModifiedBy>
  <cp:revision>24</cp:revision>
  <dcterms:created xsi:type="dcterms:W3CDTF">2021-01-14T17:54:15Z</dcterms:created>
  <dcterms:modified xsi:type="dcterms:W3CDTF">2021-01-22T00:16:23Z</dcterms:modified>
</cp:coreProperties>
</file>