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257" r:id="rId3"/>
    <p:sldId id="264" r:id="rId4"/>
    <p:sldId id="329" r:id="rId5"/>
    <p:sldId id="330" r:id="rId6"/>
    <p:sldId id="331" r:id="rId7"/>
    <p:sldId id="261" r:id="rId8"/>
    <p:sldId id="332" r:id="rId9"/>
    <p:sldId id="333" r:id="rId10"/>
    <p:sldId id="258" r:id="rId11"/>
    <p:sldId id="265" r:id="rId12"/>
    <p:sldId id="266" r:id="rId13"/>
    <p:sldId id="293" r:id="rId14"/>
    <p:sldId id="259" r:id="rId15"/>
    <p:sldId id="263" r:id="rId16"/>
    <p:sldId id="260" r:id="rId17"/>
    <p:sldId id="298" r:id="rId18"/>
    <p:sldId id="262" r:id="rId19"/>
    <p:sldId id="296" r:id="rId20"/>
    <p:sldId id="300" r:id="rId21"/>
    <p:sldId id="297" r:id="rId22"/>
    <p:sldId id="299" r:id="rId23"/>
    <p:sldId id="334" r:id="rId24"/>
    <p:sldId id="301" r:id="rId25"/>
    <p:sldId id="336" r:id="rId26"/>
    <p:sldId id="307" r:id="rId27"/>
    <p:sldId id="311" r:id="rId28"/>
    <p:sldId id="312" r:id="rId29"/>
    <p:sldId id="314" r:id="rId30"/>
    <p:sldId id="337" r:id="rId31"/>
    <p:sldId id="306" r:id="rId32"/>
    <p:sldId id="316" r:id="rId33"/>
    <p:sldId id="338" r:id="rId34"/>
    <p:sldId id="325" r:id="rId35"/>
    <p:sldId id="327" r:id="rId36"/>
    <p:sldId id="328" r:id="rId37"/>
    <p:sldId id="310" r:id="rId38"/>
    <p:sldId id="318" r:id="rId39"/>
    <p:sldId id="319" r:id="rId40"/>
    <p:sldId id="340" r:id="rId41"/>
    <p:sldId id="339" r:id="rId42"/>
    <p:sldId id="304" r:id="rId43"/>
    <p:sldId id="323" r:id="rId44"/>
    <p:sldId id="324" r:id="rId45"/>
    <p:sldId id="342" r:id="rId46"/>
    <p:sldId id="320" r:id="rId47"/>
    <p:sldId id="321" r:id="rId48"/>
    <p:sldId id="322" r:id="rId49"/>
    <p:sldId id="335"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3817" autoAdjust="0"/>
  </p:normalViewPr>
  <p:slideViewPr>
    <p:cSldViewPr snapToGrid="0" showGuides="1">
      <p:cViewPr varScale="1">
        <p:scale>
          <a:sx n="97" d="100"/>
          <a:sy n="97" d="100"/>
        </p:scale>
        <p:origin x="656" y="200"/>
      </p:cViewPr>
      <p:guideLst>
        <p:guide orient="horz" pos="2228"/>
        <p:guide pos="3840"/>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60A3AE-0CA0-4F6F-8A37-BA1D3CD62938}" type="doc">
      <dgm:prSet loTypeId="urn:microsoft.com/office/officeart/2005/8/layout/chevron1" loCatId="process" qsTypeId="urn:microsoft.com/office/officeart/2005/8/quickstyle/simple1" qsCatId="simple" csTypeId="urn:microsoft.com/office/officeart/2005/8/colors/accent1_4" csCatId="accent1" phldr="1"/>
      <dgm:spPr/>
    </dgm:pt>
    <dgm:pt modelId="{2C5FE912-1491-4E61-8853-E5AE1950F349}">
      <dgm:prSet phldrT="[Text]" custT="1"/>
      <dgm:spPr/>
      <dgm:t>
        <a:bodyPr/>
        <a:lstStyle/>
        <a:p>
          <a:r>
            <a:rPr lang="en-GB" sz="2000" b="1" dirty="0">
              <a:solidFill>
                <a:schemeClr val="tx1"/>
              </a:solidFill>
              <a:latin typeface="Arial" panose="020B0604020202020204" pitchFamily="34" charset="0"/>
              <a:cs typeface="Arial" panose="020B0604020202020204" pitchFamily="34" charset="0"/>
            </a:rPr>
            <a:t>Food selection </a:t>
          </a:r>
          <a:endParaRPr lang="en-US" sz="2000" b="1" dirty="0">
            <a:solidFill>
              <a:schemeClr val="tx1"/>
            </a:solidFill>
            <a:latin typeface="Arial" panose="020B0604020202020204" pitchFamily="34" charset="0"/>
            <a:cs typeface="Arial" panose="020B0604020202020204" pitchFamily="34" charset="0"/>
          </a:endParaRPr>
        </a:p>
      </dgm:t>
    </dgm:pt>
    <dgm:pt modelId="{2496D078-ED68-4F8B-B3F4-F7C9A0A31697}" type="parTrans" cxnId="{6BD63FFD-C7EC-4009-AA29-58F374D76A79}">
      <dgm:prSet/>
      <dgm:spPr/>
      <dgm:t>
        <a:bodyPr/>
        <a:lstStyle/>
        <a:p>
          <a:endParaRPr lang="en-US" sz="1600" b="1">
            <a:solidFill>
              <a:schemeClr val="tx1"/>
            </a:solidFill>
            <a:latin typeface="Arial" panose="020B0604020202020204" pitchFamily="34" charset="0"/>
            <a:cs typeface="Arial" panose="020B0604020202020204" pitchFamily="34" charset="0"/>
          </a:endParaRPr>
        </a:p>
      </dgm:t>
    </dgm:pt>
    <dgm:pt modelId="{E655CE1D-F02D-4103-B673-5EB1403A6A8D}" type="sibTrans" cxnId="{6BD63FFD-C7EC-4009-AA29-58F374D76A79}">
      <dgm:prSet/>
      <dgm:spPr/>
      <dgm:t>
        <a:bodyPr/>
        <a:lstStyle/>
        <a:p>
          <a:endParaRPr lang="en-US" sz="1600" b="1">
            <a:solidFill>
              <a:schemeClr val="tx1"/>
            </a:solidFill>
            <a:latin typeface="Arial" panose="020B0604020202020204" pitchFamily="34" charset="0"/>
            <a:cs typeface="Arial" panose="020B0604020202020204" pitchFamily="34" charset="0"/>
          </a:endParaRPr>
        </a:p>
      </dgm:t>
    </dgm:pt>
    <dgm:pt modelId="{48DB7784-5B87-4DD0-8FD0-F196E072C912}">
      <dgm:prSet phldrT="[Text]" custT="1"/>
      <dgm:spPr/>
      <dgm:t>
        <a:bodyPr/>
        <a:lstStyle/>
        <a:p>
          <a:r>
            <a:rPr lang="en-GB" sz="2000" b="1">
              <a:solidFill>
                <a:schemeClr val="tx1"/>
              </a:solidFill>
              <a:latin typeface="Arial" panose="020B0604020202020204" pitchFamily="34" charset="0"/>
              <a:cs typeface="Arial" panose="020B0604020202020204" pitchFamily="34" charset="0"/>
            </a:rPr>
            <a:t>Food purchase </a:t>
          </a:r>
          <a:endParaRPr lang="en-US" sz="2000" b="1" dirty="0">
            <a:solidFill>
              <a:schemeClr val="tx1"/>
            </a:solidFill>
            <a:latin typeface="Arial" panose="020B0604020202020204" pitchFamily="34" charset="0"/>
            <a:cs typeface="Arial" panose="020B0604020202020204" pitchFamily="34" charset="0"/>
          </a:endParaRPr>
        </a:p>
      </dgm:t>
    </dgm:pt>
    <dgm:pt modelId="{248C4972-74CE-4121-A76B-50F9CC57375E}" type="parTrans" cxnId="{229ADFCD-5050-4B19-9744-26C7D90D1983}">
      <dgm:prSet/>
      <dgm:spPr/>
      <dgm:t>
        <a:bodyPr/>
        <a:lstStyle/>
        <a:p>
          <a:endParaRPr lang="en-US" sz="1600" b="1">
            <a:solidFill>
              <a:schemeClr val="tx1"/>
            </a:solidFill>
            <a:latin typeface="Arial" panose="020B0604020202020204" pitchFamily="34" charset="0"/>
            <a:cs typeface="Arial" panose="020B0604020202020204" pitchFamily="34" charset="0"/>
          </a:endParaRPr>
        </a:p>
      </dgm:t>
    </dgm:pt>
    <dgm:pt modelId="{4DD9A916-CBD4-47AE-9FDD-F40EBD6A29E5}" type="sibTrans" cxnId="{229ADFCD-5050-4B19-9744-26C7D90D1983}">
      <dgm:prSet/>
      <dgm:spPr/>
      <dgm:t>
        <a:bodyPr/>
        <a:lstStyle/>
        <a:p>
          <a:endParaRPr lang="en-US" sz="1600" b="1">
            <a:solidFill>
              <a:schemeClr val="tx1"/>
            </a:solidFill>
            <a:latin typeface="Arial" panose="020B0604020202020204" pitchFamily="34" charset="0"/>
            <a:cs typeface="Arial" panose="020B0604020202020204" pitchFamily="34" charset="0"/>
          </a:endParaRPr>
        </a:p>
      </dgm:t>
    </dgm:pt>
    <dgm:pt modelId="{D408AC64-72B7-4E14-B302-310E9FAD5BFF}">
      <dgm:prSet custT="1"/>
      <dgm:spPr/>
      <dgm:t>
        <a:bodyPr/>
        <a:lstStyle/>
        <a:p>
          <a:r>
            <a:rPr lang="en-GB" sz="2000" b="1">
              <a:solidFill>
                <a:schemeClr val="tx1"/>
              </a:solidFill>
              <a:latin typeface="Arial" panose="020B0604020202020204" pitchFamily="34" charset="0"/>
              <a:cs typeface="Arial" panose="020B0604020202020204" pitchFamily="34" charset="0"/>
            </a:rPr>
            <a:t>Food consumption </a:t>
          </a:r>
          <a:endParaRPr lang="en-US" sz="2000" b="1" dirty="0">
            <a:solidFill>
              <a:schemeClr val="tx1"/>
            </a:solidFill>
            <a:latin typeface="Arial" panose="020B0604020202020204" pitchFamily="34" charset="0"/>
            <a:cs typeface="Arial" panose="020B0604020202020204" pitchFamily="34" charset="0"/>
          </a:endParaRPr>
        </a:p>
      </dgm:t>
    </dgm:pt>
    <dgm:pt modelId="{C9DC461F-EA6A-4951-8724-680210352A39}" type="parTrans" cxnId="{AC65316B-9CB7-4F6A-BE5D-A8D60B26591F}">
      <dgm:prSet/>
      <dgm:spPr/>
      <dgm:t>
        <a:bodyPr/>
        <a:lstStyle/>
        <a:p>
          <a:endParaRPr lang="en-US" sz="1600" b="1">
            <a:solidFill>
              <a:schemeClr val="tx1"/>
            </a:solidFill>
            <a:latin typeface="Arial" panose="020B0604020202020204" pitchFamily="34" charset="0"/>
            <a:cs typeface="Arial" panose="020B0604020202020204" pitchFamily="34" charset="0"/>
          </a:endParaRPr>
        </a:p>
      </dgm:t>
    </dgm:pt>
    <dgm:pt modelId="{C6459BA3-AD2F-47B4-9454-19F3C395C48E}" type="sibTrans" cxnId="{AC65316B-9CB7-4F6A-BE5D-A8D60B26591F}">
      <dgm:prSet/>
      <dgm:spPr/>
      <dgm:t>
        <a:bodyPr/>
        <a:lstStyle/>
        <a:p>
          <a:endParaRPr lang="en-US" sz="1600" b="1">
            <a:solidFill>
              <a:schemeClr val="tx1"/>
            </a:solidFill>
            <a:latin typeface="Arial" panose="020B0604020202020204" pitchFamily="34" charset="0"/>
            <a:cs typeface="Arial" panose="020B0604020202020204" pitchFamily="34" charset="0"/>
          </a:endParaRPr>
        </a:p>
      </dgm:t>
    </dgm:pt>
    <dgm:pt modelId="{013DD8F5-8C8F-43DF-BB9E-A17C19C6B0CD}">
      <dgm:prSet custT="1"/>
      <dgm:spPr/>
      <dgm:t>
        <a:bodyPr/>
        <a:lstStyle/>
        <a:p>
          <a:r>
            <a:rPr lang="en-GB" sz="2000" b="1">
              <a:solidFill>
                <a:schemeClr val="tx1"/>
              </a:solidFill>
              <a:latin typeface="Arial" panose="020B0604020202020204" pitchFamily="34" charset="0"/>
              <a:cs typeface="Arial" panose="020B0604020202020204" pitchFamily="34" charset="0"/>
            </a:rPr>
            <a:t>Influences disease outcomes </a:t>
          </a:r>
          <a:endParaRPr lang="en-US" sz="2000" b="1" dirty="0">
            <a:solidFill>
              <a:schemeClr val="tx1"/>
            </a:solidFill>
            <a:latin typeface="Arial" panose="020B0604020202020204" pitchFamily="34" charset="0"/>
            <a:cs typeface="Arial" panose="020B0604020202020204" pitchFamily="34" charset="0"/>
          </a:endParaRPr>
        </a:p>
      </dgm:t>
    </dgm:pt>
    <dgm:pt modelId="{660B6AA5-DCD4-4651-A120-0039FE63F06C}" type="parTrans" cxnId="{F950CA0B-0488-46F1-9834-664F2B90460F}">
      <dgm:prSet/>
      <dgm:spPr/>
      <dgm:t>
        <a:bodyPr/>
        <a:lstStyle/>
        <a:p>
          <a:endParaRPr lang="en-US" sz="1600" b="1">
            <a:solidFill>
              <a:schemeClr val="tx1"/>
            </a:solidFill>
            <a:latin typeface="Arial" panose="020B0604020202020204" pitchFamily="34" charset="0"/>
            <a:cs typeface="Arial" panose="020B0604020202020204" pitchFamily="34" charset="0"/>
          </a:endParaRPr>
        </a:p>
      </dgm:t>
    </dgm:pt>
    <dgm:pt modelId="{DDA86424-2A8C-40C0-87A0-A11534F4D715}" type="sibTrans" cxnId="{F950CA0B-0488-46F1-9834-664F2B90460F}">
      <dgm:prSet/>
      <dgm:spPr/>
      <dgm:t>
        <a:bodyPr/>
        <a:lstStyle/>
        <a:p>
          <a:endParaRPr lang="en-US" sz="1600" b="1">
            <a:solidFill>
              <a:schemeClr val="tx1"/>
            </a:solidFill>
            <a:latin typeface="Arial" panose="020B0604020202020204" pitchFamily="34" charset="0"/>
            <a:cs typeface="Arial" panose="020B0604020202020204" pitchFamily="34" charset="0"/>
          </a:endParaRPr>
        </a:p>
      </dgm:t>
    </dgm:pt>
    <dgm:pt modelId="{E392F5ED-6223-40AC-A0D9-96B93E327F59}">
      <dgm:prSet/>
      <dgm:spPr/>
      <dgm:t>
        <a:bodyPr/>
        <a:lstStyle/>
        <a:p>
          <a:r>
            <a:rPr lang="en-GB" b="1">
              <a:solidFill>
                <a:schemeClr val="tx1"/>
              </a:solidFill>
              <a:latin typeface="Arial" panose="020B0604020202020204" pitchFamily="34" charset="0"/>
              <a:cs typeface="Arial" panose="020B0604020202020204" pitchFamily="34" charset="0"/>
            </a:rPr>
            <a:t>Influences  biomarkers </a:t>
          </a:r>
          <a:endParaRPr lang="en-US" b="1" dirty="0">
            <a:solidFill>
              <a:schemeClr val="tx1"/>
            </a:solidFill>
            <a:latin typeface="Arial" panose="020B0604020202020204" pitchFamily="34" charset="0"/>
            <a:cs typeface="Arial" panose="020B0604020202020204" pitchFamily="34" charset="0"/>
          </a:endParaRPr>
        </a:p>
      </dgm:t>
    </dgm:pt>
    <dgm:pt modelId="{C39C3AD9-1460-47A7-A799-2A61994D4D9D}" type="parTrans" cxnId="{B01EB74E-B3E5-4DB6-87B1-B14F344D2674}">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B29BDF53-44BA-42D1-850F-953975487EE8}" type="sibTrans" cxnId="{B01EB74E-B3E5-4DB6-87B1-B14F344D2674}">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6931C1A9-2FE9-4786-A5CB-A245B1B66D93}" type="pres">
      <dgm:prSet presAssocID="{6A60A3AE-0CA0-4F6F-8A37-BA1D3CD62938}" presName="Name0" presStyleCnt="0">
        <dgm:presLayoutVars>
          <dgm:dir/>
          <dgm:animLvl val="lvl"/>
          <dgm:resizeHandles val="exact"/>
        </dgm:presLayoutVars>
      </dgm:prSet>
      <dgm:spPr/>
    </dgm:pt>
    <dgm:pt modelId="{33BB46BC-C690-41D0-BAC3-92E2FCD32FB0}" type="pres">
      <dgm:prSet presAssocID="{2C5FE912-1491-4E61-8853-E5AE1950F349}" presName="parTxOnly" presStyleLbl="node1" presStyleIdx="0" presStyleCnt="5" custLinFactNeighborX="-36741">
        <dgm:presLayoutVars>
          <dgm:chMax val="0"/>
          <dgm:chPref val="0"/>
          <dgm:bulletEnabled val="1"/>
        </dgm:presLayoutVars>
      </dgm:prSet>
      <dgm:spPr/>
    </dgm:pt>
    <dgm:pt modelId="{E43779F4-D530-4384-81B2-9EC5CC70E981}" type="pres">
      <dgm:prSet presAssocID="{E655CE1D-F02D-4103-B673-5EB1403A6A8D}" presName="parTxOnlySpace" presStyleCnt="0"/>
      <dgm:spPr/>
    </dgm:pt>
    <dgm:pt modelId="{49AE1BF1-8057-467E-8EC8-75B3E9A72983}" type="pres">
      <dgm:prSet presAssocID="{48DB7784-5B87-4DD0-8FD0-F196E072C912}" presName="parTxOnly" presStyleLbl="node1" presStyleIdx="1" presStyleCnt="5">
        <dgm:presLayoutVars>
          <dgm:chMax val="0"/>
          <dgm:chPref val="0"/>
          <dgm:bulletEnabled val="1"/>
        </dgm:presLayoutVars>
      </dgm:prSet>
      <dgm:spPr/>
    </dgm:pt>
    <dgm:pt modelId="{CC78E8C3-FA5C-40EF-A27F-0B23BC6F75A6}" type="pres">
      <dgm:prSet presAssocID="{4DD9A916-CBD4-47AE-9FDD-F40EBD6A29E5}" presName="parTxOnlySpace" presStyleCnt="0"/>
      <dgm:spPr/>
    </dgm:pt>
    <dgm:pt modelId="{630186BD-D3A3-4CAB-8326-DE6ECCCBD88F}" type="pres">
      <dgm:prSet presAssocID="{D408AC64-72B7-4E14-B302-310E9FAD5BFF}" presName="parTxOnly" presStyleLbl="node1" presStyleIdx="2" presStyleCnt="5" custScaleX="117346" custScaleY="106794">
        <dgm:presLayoutVars>
          <dgm:chMax val="0"/>
          <dgm:chPref val="0"/>
          <dgm:bulletEnabled val="1"/>
        </dgm:presLayoutVars>
      </dgm:prSet>
      <dgm:spPr/>
    </dgm:pt>
    <dgm:pt modelId="{237474EB-9897-413B-9472-407DC25B6DDB}" type="pres">
      <dgm:prSet presAssocID="{C6459BA3-AD2F-47B4-9454-19F3C395C48E}" presName="parTxOnlySpace" presStyleCnt="0"/>
      <dgm:spPr/>
    </dgm:pt>
    <dgm:pt modelId="{901DDCCC-12A6-4525-A177-C053E81214F9}" type="pres">
      <dgm:prSet presAssocID="{E392F5ED-6223-40AC-A0D9-96B93E327F59}" presName="parTxOnly" presStyleLbl="node1" presStyleIdx="3" presStyleCnt="5">
        <dgm:presLayoutVars>
          <dgm:chMax val="0"/>
          <dgm:chPref val="0"/>
          <dgm:bulletEnabled val="1"/>
        </dgm:presLayoutVars>
      </dgm:prSet>
      <dgm:spPr/>
    </dgm:pt>
    <dgm:pt modelId="{F30CD572-83AF-424E-91A1-8C737A1AF222}" type="pres">
      <dgm:prSet presAssocID="{B29BDF53-44BA-42D1-850F-953975487EE8}" presName="parTxOnlySpace" presStyleCnt="0"/>
      <dgm:spPr/>
    </dgm:pt>
    <dgm:pt modelId="{17AD33C4-B33A-4140-932F-B3E3609E42AD}" type="pres">
      <dgm:prSet presAssocID="{013DD8F5-8C8F-43DF-BB9E-A17C19C6B0CD}" presName="parTxOnly" presStyleLbl="node1" presStyleIdx="4" presStyleCnt="5">
        <dgm:presLayoutVars>
          <dgm:chMax val="0"/>
          <dgm:chPref val="0"/>
          <dgm:bulletEnabled val="1"/>
        </dgm:presLayoutVars>
      </dgm:prSet>
      <dgm:spPr/>
    </dgm:pt>
  </dgm:ptLst>
  <dgm:cxnLst>
    <dgm:cxn modelId="{F950CA0B-0488-46F1-9834-664F2B90460F}" srcId="{6A60A3AE-0CA0-4F6F-8A37-BA1D3CD62938}" destId="{013DD8F5-8C8F-43DF-BB9E-A17C19C6B0CD}" srcOrd="4" destOrd="0" parTransId="{660B6AA5-DCD4-4651-A120-0039FE63F06C}" sibTransId="{DDA86424-2A8C-40C0-87A0-A11534F4D715}"/>
    <dgm:cxn modelId="{D5345632-5971-41C3-9002-30810B1CB687}" type="presOf" srcId="{013DD8F5-8C8F-43DF-BB9E-A17C19C6B0CD}" destId="{17AD33C4-B33A-4140-932F-B3E3609E42AD}" srcOrd="0" destOrd="0" presId="urn:microsoft.com/office/officeart/2005/8/layout/chevron1"/>
    <dgm:cxn modelId="{B01EB74E-B3E5-4DB6-87B1-B14F344D2674}" srcId="{6A60A3AE-0CA0-4F6F-8A37-BA1D3CD62938}" destId="{E392F5ED-6223-40AC-A0D9-96B93E327F59}" srcOrd="3" destOrd="0" parTransId="{C39C3AD9-1460-47A7-A799-2A61994D4D9D}" sibTransId="{B29BDF53-44BA-42D1-850F-953975487EE8}"/>
    <dgm:cxn modelId="{0489C967-5B3F-40F8-89D4-29B589C9DED3}" type="presOf" srcId="{E392F5ED-6223-40AC-A0D9-96B93E327F59}" destId="{901DDCCC-12A6-4525-A177-C053E81214F9}" srcOrd="0" destOrd="0" presId="urn:microsoft.com/office/officeart/2005/8/layout/chevron1"/>
    <dgm:cxn modelId="{AC65316B-9CB7-4F6A-BE5D-A8D60B26591F}" srcId="{6A60A3AE-0CA0-4F6F-8A37-BA1D3CD62938}" destId="{D408AC64-72B7-4E14-B302-310E9FAD5BFF}" srcOrd="2" destOrd="0" parTransId="{C9DC461F-EA6A-4951-8724-680210352A39}" sibTransId="{C6459BA3-AD2F-47B4-9454-19F3C395C48E}"/>
    <dgm:cxn modelId="{D9019E6E-71D6-4258-9E53-4C8BB3154C84}" type="presOf" srcId="{48DB7784-5B87-4DD0-8FD0-F196E072C912}" destId="{49AE1BF1-8057-467E-8EC8-75B3E9A72983}" srcOrd="0" destOrd="0" presId="urn:microsoft.com/office/officeart/2005/8/layout/chevron1"/>
    <dgm:cxn modelId="{7EF6A68E-3CAC-4F69-901E-057BC27F823B}" type="presOf" srcId="{D408AC64-72B7-4E14-B302-310E9FAD5BFF}" destId="{630186BD-D3A3-4CAB-8326-DE6ECCCBD88F}" srcOrd="0" destOrd="0" presId="urn:microsoft.com/office/officeart/2005/8/layout/chevron1"/>
    <dgm:cxn modelId="{884FD8A2-0A93-44CE-9D0B-1A8D8979866B}" type="presOf" srcId="{2C5FE912-1491-4E61-8853-E5AE1950F349}" destId="{33BB46BC-C690-41D0-BAC3-92E2FCD32FB0}" srcOrd="0" destOrd="0" presId="urn:microsoft.com/office/officeart/2005/8/layout/chevron1"/>
    <dgm:cxn modelId="{229ADFCD-5050-4B19-9744-26C7D90D1983}" srcId="{6A60A3AE-0CA0-4F6F-8A37-BA1D3CD62938}" destId="{48DB7784-5B87-4DD0-8FD0-F196E072C912}" srcOrd="1" destOrd="0" parTransId="{248C4972-74CE-4121-A76B-50F9CC57375E}" sibTransId="{4DD9A916-CBD4-47AE-9FDD-F40EBD6A29E5}"/>
    <dgm:cxn modelId="{6802D4DE-F649-4046-98E2-C15A553DAD55}" type="presOf" srcId="{6A60A3AE-0CA0-4F6F-8A37-BA1D3CD62938}" destId="{6931C1A9-2FE9-4786-A5CB-A245B1B66D93}" srcOrd="0" destOrd="0" presId="urn:microsoft.com/office/officeart/2005/8/layout/chevron1"/>
    <dgm:cxn modelId="{6BD63FFD-C7EC-4009-AA29-58F374D76A79}" srcId="{6A60A3AE-0CA0-4F6F-8A37-BA1D3CD62938}" destId="{2C5FE912-1491-4E61-8853-E5AE1950F349}" srcOrd="0" destOrd="0" parTransId="{2496D078-ED68-4F8B-B3F4-F7C9A0A31697}" sibTransId="{E655CE1D-F02D-4103-B673-5EB1403A6A8D}"/>
    <dgm:cxn modelId="{4B60FD15-BE43-44CB-AC48-CD8886DC0532}" type="presParOf" srcId="{6931C1A9-2FE9-4786-A5CB-A245B1B66D93}" destId="{33BB46BC-C690-41D0-BAC3-92E2FCD32FB0}" srcOrd="0" destOrd="0" presId="urn:microsoft.com/office/officeart/2005/8/layout/chevron1"/>
    <dgm:cxn modelId="{F90C353E-2905-422B-A3AD-D9FD05DD1304}" type="presParOf" srcId="{6931C1A9-2FE9-4786-A5CB-A245B1B66D93}" destId="{E43779F4-D530-4384-81B2-9EC5CC70E981}" srcOrd="1" destOrd="0" presId="urn:microsoft.com/office/officeart/2005/8/layout/chevron1"/>
    <dgm:cxn modelId="{7CC79673-B11F-4456-A05C-CD2F5DBAFFFD}" type="presParOf" srcId="{6931C1A9-2FE9-4786-A5CB-A245B1B66D93}" destId="{49AE1BF1-8057-467E-8EC8-75B3E9A72983}" srcOrd="2" destOrd="0" presId="urn:microsoft.com/office/officeart/2005/8/layout/chevron1"/>
    <dgm:cxn modelId="{E71A095F-F7E9-461E-8631-B646BDA9FEB1}" type="presParOf" srcId="{6931C1A9-2FE9-4786-A5CB-A245B1B66D93}" destId="{CC78E8C3-FA5C-40EF-A27F-0B23BC6F75A6}" srcOrd="3" destOrd="0" presId="urn:microsoft.com/office/officeart/2005/8/layout/chevron1"/>
    <dgm:cxn modelId="{9CA58167-A48A-4BF9-ADF3-E1FA0F9DA0F3}" type="presParOf" srcId="{6931C1A9-2FE9-4786-A5CB-A245B1B66D93}" destId="{630186BD-D3A3-4CAB-8326-DE6ECCCBD88F}" srcOrd="4" destOrd="0" presId="urn:microsoft.com/office/officeart/2005/8/layout/chevron1"/>
    <dgm:cxn modelId="{DD672655-EB74-40AF-AE19-7DFBC29AC1D1}" type="presParOf" srcId="{6931C1A9-2FE9-4786-A5CB-A245B1B66D93}" destId="{237474EB-9897-413B-9472-407DC25B6DDB}" srcOrd="5" destOrd="0" presId="urn:microsoft.com/office/officeart/2005/8/layout/chevron1"/>
    <dgm:cxn modelId="{5D7D5932-C711-4339-BFFF-F436E755BA2F}" type="presParOf" srcId="{6931C1A9-2FE9-4786-A5CB-A245B1B66D93}" destId="{901DDCCC-12A6-4525-A177-C053E81214F9}" srcOrd="6" destOrd="0" presId="urn:microsoft.com/office/officeart/2005/8/layout/chevron1"/>
    <dgm:cxn modelId="{2616425C-AFC8-4CF9-AA76-02BB1D4EBE4B}" type="presParOf" srcId="{6931C1A9-2FE9-4786-A5CB-A245B1B66D93}" destId="{F30CD572-83AF-424E-91A1-8C737A1AF222}" srcOrd="7" destOrd="0" presId="urn:microsoft.com/office/officeart/2005/8/layout/chevron1"/>
    <dgm:cxn modelId="{D3B829F0-9EB0-4149-8D20-DDF1460654C5}" type="presParOf" srcId="{6931C1A9-2FE9-4786-A5CB-A245B1B66D93}" destId="{17AD33C4-B33A-4140-932F-B3E3609E42AD}"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B46BC-C690-41D0-BAC3-92E2FCD32FB0}">
      <dsp:nvSpPr>
        <dsp:cNvPr id="0" name=""/>
        <dsp:cNvSpPr/>
      </dsp:nvSpPr>
      <dsp:spPr>
        <a:xfrm>
          <a:off x="0" y="1832432"/>
          <a:ext cx="2498024" cy="999209"/>
        </a:xfrm>
        <a:prstGeom prst="chevron">
          <a:avLst/>
        </a:prstGeom>
        <a:solidFill>
          <a:schemeClr val="accent1">
            <a:shade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latin typeface="Arial" panose="020B0604020202020204" pitchFamily="34" charset="0"/>
              <a:cs typeface="Arial" panose="020B0604020202020204" pitchFamily="34" charset="0"/>
            </a:rPr>
            <a:t>Food selection </a:t>
          </a:r>
          <a:endParaRPr lang="en-US" sz="2000" b="1" kern="1200" dirty="0">
            <a:solidFill>
              <a:schemeClr val="tx1"/>
            </a:solidFill>
            <a:latin typeface="Arial" panose="020B0604020202020204" pitchFamily="34" charset="0"/>
            <a:cs typeface="Arial" panose="020B0604020202020204" pitchFamily="34" charset="0"/>
          </a:endParaRPr>
        </a:p>
      </dsp:txBody>
      <dsp:txXfrm>
        <a:off x="499605" y="1832432"/>
        <a:ext cx="1498815" cy="999209"/>
      </dsp:txXfrm>
    </dsp:sp>
    <dsp:sp modelId="{49AE1BF1-8057-467E-8EC8-75B3E9A72983}">
      <dsp:nvSpPr>
        <dsp:cNvPr id="0" name=""/>
        <dsp:cNvSpPr/>
      </dsp:nvSpPr>
      <dsp:spPr>
        <a:xfrm>
          <a:off x="2248762" y="1832432"/>
          <a:ext cx="2498024" cy="999209"/>
        </a:xfrm>
        <a:prstGeom prst="chevron">
          <a:avLst/>
        </a:prstGeom>
        <a:solidFill>
          <a:schemeClr val="accent1">
            <a:shade val="50000"/>
            <a:hueOff val="-301456"/>
            <a:satOff val="-8282"/>
            <a:lumOff val="1904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latin typeface="Arial" panose="020B0604020202020204" pitchFamily="34" charset="0"/>
              <a:cs typeface="Arial" panose="020B0604020202020204" pitchFamily="34" charset="0"/>
            </a:rPr>
            <a:t>Food purchase </a:t>
          </a:r>
          <a:endParaRPr lang="en-US" sz="2000" b="1" kern="1200" dirty="0">
            <a:solidFill>
              <a:schemeClr val="tx1"/>
            </a:solidFill>
            <a:latin typeface="Arial" panose="020B0604020202020204" pitchFamily="34" charset="0"/>
            <a:cs typeface="Arial" panose="020B0604020202020204" pitchFamily="34" charset="0"/>
          </a:endParaRPr>
        </a:p>
      </dsp:txBody>
      <dsp:txXfrm>
        <a:off x="2748367" y="1832432"/>
        <a:ext cx="1498815" cy="999209"/>
      </dsp:txXfrm>
    </dsp:sp>
    <dsp:sp modelId="{630186BD-D3A3-4CAB-8326-DE6ECCCBD88F}">
      <dsp:nvSpPr>
        <dsp:cNvPr id="0" name=""/>
        <dsp:cNvSpPr/>
      </dsp:nvSpPr>
      <dsp:spPr>
        <a:xfrm>
          <a:off x="4496984" y="1798489"/>
          <a:ext cx="2931331" cy="1067096"/>
        </a:xfrm>
        <a:prstGeom prst="chevron">
          <a:avLst/>
        </a:prstGeom>
        <a:solidFill>
          <a:schemeClr val="accent1">
            <a:shade val="50000"/>
            <a:hueOff val="-602913"/>
            <a:satOff val="-16564"/>
            <a:lumOff val="380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latin typeface="Arial" panose="020B0604020202020204" pitchFamily="34" charset="0"/>
              <a:cs typeface="Arial" panose="020B0604020202020204" pitchFamily="34" charset="0"/>
            </a:rPr>
            <a:t>Food consumption </a:t>
          </a:r>
          <a:endParaRPr lang="en-US" sz="2000" b="1" kern="1200" dirty="0">
            <a:solidFill>
              <a:schemeClr val="tx1"/>
            </a:solidFill>
            <a:latin typeface="Arial" panose="020B0604020202020204" pitchFamily="34" charset="0"/>
            <a:cs typeface="Arial" panose="020B0604020202020204" pitchFamily="34" charset="0"/>
          </a:endParaRPr>
        </a:p>
      </dsp:txBody>
      <dsp:txXfrm>
        <a:off x="5030532" y="1798489"/>
        <a:ext cx="1864235" cy="1067096"/>
      </dsp:txXfrm>
    </dsp:sp>
    <dsp:sp modelId="{901DDCCC-12A6-4525-A177-C053E81214F9}">
      <dsp:nvSpPr>
        <dsp:cNvPr id="0" name=""/>
        <dsp:cNvSpPr/>
      </dsp:nvSpPr>
      <dsp:spPr>
        <a:xfrm>
          <a:off x="7178513" y="1832432"/>
          <a:ext cx="2498024" cy="999209"/>
        </a:xfrm>
        <a:prstGeom prst="chevron">
          <a:avLst/>
        </a:prstGeom>
        <a:solidFill>
          <a:schemeClr val="accent1">
            <a:shade val="50000"/>
            <a:hueOff val="-602913"/>
            <a:satOff val="-16564"/>
            <a:lumOff val="380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latin typeface="Arial" panose="020B0604020202020204" pitchFamily="34" charset="0"/>
              <a:cs typeface="Arial" panose="020B0604020202020204" pitchFamily="34" charset="0"/>
            </a:rPr>
            <a:t>Influences  biomarkers </a:t>
          </a:r>
          <a:endParaRPr lang="en-US" sz="2000" b="1" kern="1200" dirty="0">
            <a:solidFill>
              <a:schemeClr val="tx1"/>
            </a:solidFill>
            <a:latin typeface="Arial" panose="020B0604020202020204" pitchFamily="34" charset="0"/>
            <a:cs typeface="Arial" panose="020B0604020202020204" pitchFamily="34" charset="0"/>
          </a:endParaRPr>
        </a:p>
      </dsp:txBody>
      <dsp:txXfrm>
        <a:off x="7678118" y="1832432"/>
        <a:ext cx="1498815" cy="999209"/>
      </dsp:txXfrm>
    </dsp:sp>
    <dsp:sp modelId="{17AD33C4-B33A-4140-932F-B3E3609E42AD}">
      <dsp:nvSpPr>
        <dsp:cNvPr id="0" name=""/>
        <dsp:cNvSpPr/>
      </dsp:nvSpPr>
      <dsp:spPr>
        <a:xfrm>
          <a:off x="9426735" y="1832432"/>
          <a:ext cx="2498024" cy="999209"/>
        </a:xfrm>
        <a:prstGeom prst="chevron">
          <a:avLst/>
        </a:prstGeom>
        <a:solidFill>
          <a:schemeClr val="accent1">
            <a:shade val="50000"/>
            <a:hueOff val="-301456"/>
            <a:satOff val="-8282"/>
            <a:lumOff val="1904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latin typeface="Arial" panose="020B0604020202020204" pitchFamily="34" charset="0"/>
              <a:cs typeface="Arial" panose="020B0604020202020204" pitchFamily="34" charset="0"/>
            </a:rPr>
            <a:t>Influences disease outcomes </a:t>
          </a:r>
          <a:endParaRPr lang="en-US" sz="2000" b="1" kern="1200" dirty="0">
            <a:solidFill>
              <a:schemeClr val="tx1"/>
            </a:solidFill>
            <a:latin typeface="Arial" panose="020B0604020202020204" pitchFamily="34" charset="0"/>
            <a:cs typeface="Arial" panose="020B0604020202020204" pitchFamily="34" charset="0"/>
          </a:endParaRPr>
        </a:p>
      </dsp:txBody>
      <dsp:txXfrm>
        <a:off x="9926340" y="1832432"/>
        <a:ext cx="1498815" cy="99920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BA89F-F9FD-440D-B489-26BC622BFB3E}" type="datetimeFigureOut">
              <a:rPr lang="en-US" smtClean="0"/>
              <a:t>10/1/19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65C19B-1358-4EA0-B7A2-E00C7888497A}" type="slidenum">
              <a:rPr lang="en-US" smtClean="0"/>
              <a:t>‹#›</a:t>
            </a:fld>
            <a:endParaRPr lang="en-US"/>
          </a:p>
        </p:txBody>
      </p:sp>
    </p:spTree>
    <p:extLst>
      <p:ext uri="{BB962C8B-B14F-4D97-AF65-F5344CB8AC3E}">
        <p14:creationId xmlns:p14="http://schemas.microsoft.com/office/powerpoint/2010/main" val="1811813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65C19B-1358-4EA0-B7A2-E00C7888497A}" type="slidenum">
              <a:rPr lang="en-US" smtClean="0"/>
              <a:t>2</a:t>
            </a:fld>
            <a:endParaRPr lang="en-US"/>
          </a:p>
        </p:txBody>
      </p:sp>
    </p:spTree>
    <p:extLst>
      <p:ext uri="{BB962C8B-B14F-4D97-AF65-F5344CB8AC3E}">
        <p14:creationId xmlns:p14="http://schemas.microsoft.com/office/powerpoint/2010/main" val="1354545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65C19B-1358-4EA0-B7A2-E00C7888497A}" type="slidenum">
              <a:rPr lang="en-US" smtClean="0"/>
              <a:t>29</a:t>
            </a:fld>
            <a:endParaRPr lang="en-US"/>
          </a:p>
        </p:txBody>
      </p:sp>
    </p:spTree>
    <p:extLst>
      <p:ext uri="{BB962C8B-B14F-4D97-AF65-F5344CB8AC3E}">
        <p14:creationId xmlns:p14="http://schemas.microsoft.com/office/powerpoint/2010/main" val="1847468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65C19B-1358-4EA0-B7A2-E00C7888497A}" type="slidenum">
              <a:rPr lang="en-US" smtClean="0"/>
              <a:t>30</a:t>
            </a:fld>
            <a:endParaRPr lang="en-US"/>
          </a:p>
        </p:txBody>
      </p:sp>
    </p:spTree>
    <p:extLst>
      <p:ext uri="{BB962C8B-B14F-4D97-AF65-F5344CB8AC3E}">
        <p14:creationId xmlns:p14="http://schemas.microsoft.com/office/powerpoint/2010/main" val="1182824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65C19B-1358-4EA0-B7A2-E00C7888497A}" type="slidenum">
              <a:rPr lang="en-US" smtClean="0"/>
              <a:t>31</a:t>
            </a:fld>
            <a:endParaRPr lang="en-US"/>
          </a:p>
        </p:txBody>
      </p:sp>
    </p:spTree>
    <p:extLst>
      <p:ext uri="{BB962C8B-B14F-4D97-AF65-F5344CB8AC3E}">
        <p14:creationId xmlns:p14="http://schemas.microsoft.com/office/powerpoint/2010/main" val="594079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65C19B-1358-4EA0-B7A2-E00C7888497A}" type="slidenum">
              <a:rPr lang="en-US" smtClean="0"/>
              <a:t>37</a:t>
            </a:fld>
            <a:endParaRPr lang="en-US"/>
          </a:p>
        </p:txBody>
      </p:sp>
    </p:spTree>
    <p:extLst>
      <p:ext uri="{BB962C8B-B14F-4D97-AF65-F5344CB8AC3E}">
        <p14:creationId xmlns:p14="http://schemas.microsoft.com/office/powerpoint/2010/main" val="1638550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65C19B-1358-4EA0-B7A2-E00C7888497A}" type="slidenum">
              <a:rPr lang="en-US" smtClean="0"/>
              <a:t>3</a:t>
            </a:fld>
            <a:endParaRPr lang="en-US"/>
          </a:p>
        </p:txBody>
      </p:sp>
    </p:spTree>
    <p:extLst>
      <p:ext uri="{BB962C8B-B14F-4D97-AF65-F5344CB8AC3E}">
        <p14:creationId xmlns:p14="http://schemas.microsoft.com/office/powerpoint/2010/main" val="3604758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65C19B-1358-4EA0-B7A2-E00C7888497A}" type="slidenum">
              <a:rPr lang="en-US" smtClean="0"/>
              <a:t>15</a:t>
            </a:fld>
            <a:endParaRPr lang="en-US"/>
          </a:p>
        </p:txBody>
      </p:sp>
    </p:spTree>
    <p:extLst>
      <p:ext uri="{BB962C8B-B14F-4D97-AF65-F5344CB8AC3E}">
        <p14:creationId xmlns:p14="http://schemas.microsoft.com/office/powerpoint/2010/main" val="4104087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65C19B-1358-4EA0-B7A2-E00C7888497A}" type="slidenum">
              <a:rPr lang="en-US" smtClean="0"/>
              <a:t>18</a:t>
            </a:fld>
            <a:endParaRPr lang="en-US"/>
          </a:p>
        </p:txBody>
      </p:sp>
    </p:spTree>
    <p:extLst>
      <p:ext uri="{BB962C8B-B14F-4D97-AF65-F5344CB8AC3E}">
        <p14:creationId xmlns:p14="http://schemas.microsoft.com/office/powerpoint/2010/main" val="661746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65C19B-1358-4EA0-B7A2-E00C7888497A}" type="slidenum">
              <a:rPr lang="en-US" smtClean="0"/>
              <a:t>20</a:t>
            </a:fld>
            <a:endParaRPr lang="en-US"/>
          </a:p>
        </p:txBody>
      </p:sp>
    </p:spTree>
    <p:extLst>
      <p:ext uri="{BB962C8B-B14F-4D97-AF65-F5344CB8AC3E}">
        <p14:creationId xmlns:p14="http://schemas.microsoft.com/office/powerpoint/2010/main" val="4068130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65C19B-1358-4EA0-B7A2-E00C7888497A}" type="slidenum">
              <a:rPr lang="en-US" smtClean="0"/>
              <a:t>23</a:t>
            </a:fld>
            <a:endParaRPr lang="en-US"/>
          </a:p>
        </p:txBody>
      </p:sp>
    </p:spTree>
    <p:extLst>
      <p:ext uri="{BB962C8B-B14F-4D97-AF65-F5344CB8AC3E}">
        <p14:creationId xmlns:p14="http://schemas.microsoft.com/office/powerpoint/2010/main" val="782078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65C19B-1358-4EA0-B7A2-E00C7888497A}" type="slidenum">
              <a:rPr lang="en-US" smtClean="0"/>
              <a:t>24</a:t>
            </a:fld>
            <a:endParaRPr lang="en-US"/>
          </a:p>
        </p:txBody>
      </p:sp>
    </p:spTree>
    <p:extLst>
      <p:ext uri="{BB962C8B-B14F-4D97-AF65-F5344CB8AC3E}">
        <p14:creationId xmlns:p14="http://schemas.microsoft.com/office/powerpoint/2010/main" val="4043382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65C19B-1358-4EA0-B7A2-E00C7888497A}" type="slidenum">
              <a:rPr lang="en-US" smtClean="0"/>
              <a:t>25</a:t>
            </a:fld>
            <a:endParaRPr lang="en-US"/>
          </a:p>
        </p:txBody>
      </p:sp>
    </p:spTree>
    <p:extLst>
      <p:ext uri="{BB962C8B-B14F-4D97-AF65-F5344CB8AC3E}">
        <p14:creationId xmlns:p14="http://schemas.microsoft.com/office/powerpoint/2010/main" val="3319814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65C19B-1358-4EA0-B7A2-E00C7888497A}" type="slidenum">
              <a:rPr lang="en-US" smtClean="0"/>
              <a:t>26</a:t>
            </a:fld>
            <a:endParaRPr lang="en-US"/>
          </a:p>
        </p:txBody>
      </p:sp>
    </p:spTree>
    <p:extLst>
      <p:ext uri="{BB962C8B-B14F-4D97-AF65-F5344CB8AC3E}">
        <p14:creationId xmlns:p14="http://schemas.microsoft.com/office/powerpoint/2010/main" val="4162405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none" spc="200" baseline="0">
                <a:solidFill>
                  <a:schemeClr val="tx1"/>
                </a:solidFill>
                <a:latin typeface="Arial" panose="020B0604020202020204" pitchFamily="34" charset="0"/>
                <a:cs typeface="Arial" panose="020B0604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dirty="0"/>
              <a:t>10/1/19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E143F5CF-17E6-4F2C-9A41-65D7F3902DBA}"/>
              </a:ext>
            </a:extLst>
          </p:cNvPr>
          <p:cNvCxnSpPr/>
          <p:nvPr userDrawn="1"/>
        </p:nvCxnSpPr>
        <p:spPr>
          <a:xfrm>
            <a:off x="1207658" y="4451883"/>
            <a:ext cx="9875520" cy="0"/>
          </a:xfrm>
          <a:prstGeom prst="line">
            <a:avLst/>
          </a:prstGeom>
          <a:ln w="38100">
            <a:solidFill>
              <a:schemeClr val="accent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55347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DD000F-895C-4B70-9806-A087CD1D0FD7}" type="datetimeFigureOut">
              <a:rPr lang="en-US" smtClean="0"/>
              <a:t>10/1/19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A1086-5A60-4EAA-ACB1-164BE9C6C154}" type="slidenum">
              <a:rPr lang="en-US" smtClean="0"/>
              <a:t>‹#›</a:t>
            </a:fld>
            <a:endParaRPr lang="en-US"/>
          </a:p>
        </p:txBody>
      </p:sp>
    </p:spTree>
    <p:extLst>
      <p:ext uri="{BB962C8B-B14F-4D97-AF65-F5344CB8AC3E}">
        <p14:creationId xmlns:p14="http://schemas.microsoft.com/office/powerpoint/2010/main" val="3132988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DD000F-895C-4B70-9806-A087CD1D0FD7}" type="datetimeFigureOut">
              <a:rPr lang="en-US" smtClean="0"/>
              <a:t>10/1/19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A1086-5A60-4EAA-ACB1-164BE9C6C154}" type="slidenum">
              <a:rPr lang="en-US" smtClean="0"/>
              <a:t>‹#›</a:t>
            </a:fld>
            <a:endParaRPr lang="en-US"/>
          </a:p>
        </p:txBody>
      </p:sp>
    </p:spTree>
    <p:extLst>
      <p:ext uri="{BB962C8B-B14F-4D97-AF65-F5344CB8AC3E}">
        <p14:creationId xmlns:p14="http://schemas.microsoft.com/office/powerpoint/2010/main" val="2317632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F0F759A-74F8-45A7-92A7-412F8FDA28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F1AA599E-F260-41E6-8153-6453ECD1E66C}"/>
              </a:ext>
            </a:extLst>
          </p:cNvPr>
          <p:cNvSpPr>
            <a:spLocks noGrp="1"/>
          </p:cNvSpPr>
          <p:nvPr>
            <p:ph type="title" hasCustomPrompt="1"/>
          </p:nvPr>
        </p:nvSpPr>
        <p:spPr>
          <a:xfrm>
            <a:off x="1123335" y="2174260"/>
            <a:ext cx="10515600" cy="1325563"/>
          </a:xfrm>
        </p:spPr>
        <p:txBody>
          <a:bodyPr/>
          <a:lstStyle>
            <a:lvl1pPr>
              <a:defRPr/>
            </a:lvl1pPr>
          </a:lstStyle>
          <a:p>
            <a:r>
              <a:rPr lang="en-US" dirty="0"/>
              <a:t>Mediation analysis </a:t>
            </a:r>
          </a:p>
        </p:txBody>
      </p:sp>
    </p:spTree>
    <p:extLst>
      <p:ext uri="{BB962C8B-B14F-4D97-AF65-F5344CB8AC3E}">
        <p14:creationId xmlns:p14="http://schemas.microsoft.com/office/powerpoint/2010/main" val="320808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b="1"/>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DD000F-895C-4B70-9806-A087CD1D0FD7}" type="datetimeFigureOut">
              <a:rPr lang="en-US" smtClean="0"/>
              <a:pPr/>
              <a:t>10/1/19</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7B9A1086-5A60-4EAA-ACB1-164BE9C6C154}" type="slidenum">
              <a:rPr lang="en-US" smtClean="0"/>
              <a:pPr/>
              <a:t>‹#›</a:t>
            </a:fld>
            <a:endParaRPr lang="en-US"/>
          </a:p>
        </p:txBody>
      </p:sp>
    </p:spTree>
    <p:extLst>
      <p:ext uri="{BB962C8B-B14F-4D97-AF65-F5344CB8AC3E}">
        <p14:creationId xmlns:p14="http://schemas.microsoft.com/office/powerpoint/2010/main" val="4045966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DD000F-895C-4B70-9806-A087CD1D0FD7}" type="datetimeFigureOut">
              <a:rPr lang="en-US" smtClean="0"/>
              <a:t>10/1/19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A1086-5A60-4EAA-ACB1-164BE9C6C15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171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DD000F-895C-4B70-9806-A087CD1D0FD7}" type="datetimeFigureOut">
              <a:rPr lang="en-US" smtClean="0"/>
              <a:t>10/1/19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9A1086-5A60-4EAA-ACB1-164BE9C6C154}" type="slidenum">
              <a:rPr lang="en-US" smtClean="0"/>
              <a:t>‹#›</a:t>
            </a:fld>
            <a:endParaRPr lang="en-US"/>
          </a:p>
        </p:txBody>
      </p:sp>
    </p:spTree>
    <p:extLst>
      <p:ext uri="{BB962C8B-B14F-4D97-AF65-F5344CB8AC3E}">
        <p14:creationId xmlns:p14="http://schemas.microsoft.com/office/powerpoint/2010/main" val="3159086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D000F-895C-4B70-9806-A087CD1D0FD7}" type="datetimeFigureOut">
              <a:rPr lang="en-US" smtClean="0"/>
              <a:t>10/1/19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9A1086-5A60-4EAA-ACB1-164BE9C6C154}" type="slidenum">
              <a:rPr lang="en-US" smtClean="0"/>
              <a:t>‹#›</a:t>
            </a:fld>
            <a:endParaRPr lang="en-US"/>
          </a:p>
        </p:txBody>
      </p:sp>
    </p:spTree>
    <p:extLst>
      <p:ext uri="{BB962C8B-B14F-4D97-AF65-F5344CB8AC3E}">
        <p14:creationId xmlns:p14="http://schemas.microsoft.com/office/powerpoint/2010/main" val="18873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DD000F-895C-4B70-9806-A087CD1D0FD7}" type="datetimeFigureOut">
              <a:rPr lang="en-US" smtClean="0"/>
              <a:t>10/1/19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9A1086-5A60-4EAA-ACB1-164BE9C6C154}" type="slidenum">
              <a:rPr lang="en-US" smtClean="0"/>
              <a:t>‹#›</a:t>
            </a:fld>
            <a:endParaRPr lang="en-US"/>
          </a:p>
        </p:txBody>
      </p:sp>
    </p:spTree>
    <p:extLst>
      <p:ext uri="{BB962C8B-B14F-4D97-AF65-F5344CB8AC3E}">
        <p14:creationId xmlns:p14="http://schemas.microsoft.com/office/powerpoint/2010/main" val="185703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9DD000F-895C-4B70-9806-A087CD1D0FD7}" type="datetimeFigureOut">
              <a:rPr lang="en-US" smtClean="0"/>
              <a:t>10/1/19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B9A1086-5A60-4EAA-ACB1-164BE9C6C154}" type="slidenum">
              <a:rPr lang="en-US" smtClean="0"/>
              <a:t>‹#›</a:t>
            </a:fld>
            <a:endParaRPr lang="en-US"/>
          </a:p>
        </p:txBody>
      </p:sp>
    </p:spTree>
    <p:extLst>
      <p:ext uri="{BB962C8B-B14F-4D97-AF65-F5344CB8AC3E}">
        <p14:creationId xmlns:p14="http://schemas.microsoft.com/office/powerpoint/2010/main" val="70148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9DD000F-895C-4B70-9806-A087CD1D0FD7}" type="datetimeFigureOut">
              <a:rPr lang="en-US" smtClean="0"/>
              <a:t>10/1/19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B9A1086-5A60-4EAA-ACB1-164BE9C6C154}" type="slidenum">
              <a:rPr lang="en-US" smtClean="0"/>
              <a:t>‹#›</a:t>
            </a:fld>
            <a:endParaRPr lang="en-US"/>
          </a:p>
        </p:txBody>
      </p:sp>
    </p:spTree>
    <p:extLst>
      <p:ext uri="{BB962C8B-B14F-4D97-AF65-F5344CB8AC3E}">
        <p14:creationId xmlns:p14="http://schemas.microsoft.com/office/powerpoint/2010/main" val="3544017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DD000F-895C-4B70-9806-A087CD1D0FD7}" type="datetimeFigureOut">
              <a:rPr lang="en-US" smtClean="0"/>
              <a:t>10/1/19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9A1086-5A60-4EAA-ACB1-164BE9C6C154}" type="slidenum">
              <a:rPr lang="en-US" smtClean="0"/>
              <a:t>‹#›</a:t>
            </a:fld>
            <a:endParaRPr lang="en-US"/>
          </a:p>
        </p:txBody>
      </p:sp>
    </p:spTree>
    <p:extLst>
      <p:ext uri="{BB962C8B-B14F-4D97-AF65-F5344CB8AC3E}">
        <p14:creationId xmlns:p14="http://schemas.microsoft.com/office/powerpoint/2010/main" val="2415916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29380" y="88466"/>
            <a:ext cx="11704965" cy="92002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329381" y="1561432"/>
            <a:ext cx="11557820" cy="459356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9DD000F-895C-4B70-9806-A087CD1D0FD7}" type="datetimeFigureOut">
              <a:rPr lang="en-US" smtClean="0"/>
              <a:t>10/1/19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B9A1086-5A60-4EAA-ACB1-164BE9C6C154}" type="slidenum">
              <a:rPr lang="en-US" smtClean="0"/>
              <a:t>‹#›</a:t>
            </a:fld>
            <a:endParaRPr lang="en-US"/>
          </a:p>
        </p:txBody>
      </p:sp>
      <p:cxnSp>
        <p:nvCxnSpPr>
          <p:cNvPr id="10" name="Straight Connector 9"/>
          <p:cNvCxnSpPr>
            <a:cxnSpLocks/>
          </p:cNvCxnSpPr>
          <p:nvPr/>
        </p:nvCxnSpPr>
        <p:spPr>
          <a:xfrm flipV="1">
            <a:off x="0" y="1008488"/>
            <a:ext cx="12192000" cy="463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31792DEF-B207-4B1A-91CD-F910FF5A9D97}"/>
              </a:ext>
            </a:extLst>
          </p:cNvPr>
          <p:cNvCxnSpPr>
            <a:cxnSpLocks/>
          </p:cNvCxnSpPr>
          <p:nvPr/>
        </p:nvCxnSpPr>
        <p:spPr>
          <a:xfrm>
            <a:off x="0" y="1100467"/>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764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49" r:id="rId12"/>
  </p:sldLayoutIdLst>
  <p:txStyles>
    <p:titleStyle>
      <a:lvl1pPr algn="l" defTabSz="914400" rtl="0" eaLnBrk="1" latinLnBrk="0" hangingPunct="1">
        <a:lnSpc>
          <a:spcPct val="85000"/>
        </a:lnSpc>
        <a:spcBef>
          <a:spcPct val="0"/>
        </a:spcBef>
        <a:buNone/>
        <a:defRPr sz="4800" b="1" kern="1200" spc="-50" baseline="0">
          <a:solidFill>
            <a:schemeClr val="tx1"/>
          </a:solidFill>
          <a:latin typeface="Arial" panose="020B0604020202020204" pitchFamily="34" charset="0"/>
          <a:ea typeface="+mj-ea"/>
          <a:cs typeface="Arial" panose="020B060402020202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formsus.datasus.gov.br/site/formulario.php?id_aplicacao=48990"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foodpolitics.com/"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portal.anvisa.gov.br/web/guest/noticias/-/asset_publisher/FXrpx9qY7FbU/content/abertas-consultas-publicas-sobre-rotulagem-de-alimentos/219201"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pollan.blogs.nytimes.com/"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cambridge.org/core/blog/category/medicine-health-science/nutri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cambridge.org/core/blog/category/medicine-health-science/nutritio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fsp.usp.br/nupens"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D4315-40D0-4BAA-BAFB-8A438575AB99}"/>
              </a:ext>
            </a:extLst>
          </p:cNvPr>
          <p:cNvSpPr>
            <a:spLocks noGrp="1"/>
          </p:cNvSpPr>
          <p:nvPr>
            <p:ph type="ctrTitle"/>
          </p:nvPr>
        </p:nvSpPr>
        <p:spPr>
          <a:xfrm>
            <a:off x="1071880" y="1127252"/>
            <a:ext cx="10770042" cy="2908587"/>
          </a:xfrm>
        </p:spPr>
        <p:txBody>
          <a:bodyPr>
            <a:normAutofit/>
          </a:bodyPr>
          <a:lstStyle/>
          <a:p>
            <a:r>
              <a:rPr lang="en-GB" sz="6000" dirty="0" err="1"/>
              <a:t>Determinantes</a:t>
            </a:r>
            <a:r>
              <a:rPr lang="en-GB" sz="6000" dirty="0"/>
              <a:t> das </a:t>
            </a:r>
            <a:r>
              <a:rPr lang="en-GB" sz="6000" dirty="0" err="1"/>
              <a:t>escolhas</a:t>
            </a:r>
            <a:r>
              <a:rPr lang="en-GB" sz="6000" dirty="0"/>
              <a:t> </a:t>
            </a:r>
            <a:r>
              <a:rPr lang="en-GB" sz="6000" dirty="0" err="1"/>
              <a:t>alimentares</a:t>
            </a:r>
            <a:r>
              <a:rPr lang="en-GB" sz="6000" dirty="0"/>
              <a:t> </a:t>
            </a:r>
            <a:r>
              <a:rPr lang="en-GB" sz="2700" dirty="0" err="1"/>
              <a:t>por</a:t>
            </a:r>
            <a:r>
              <a:rPr lang="en-GB" sz="2700" dirty="0"/>
              <a:t> </a:t>
            </a:r>
            <a:r>
              <a:rPr lang="en-US" sz="2700" dirty="0"/>
              <a:t>Neha </a:t>
            </a:r>
            <a:r>
              <a:rPr lang="en-US" sz="2700" dirty="0" err="1"/>
              <a:t>Khandpur</a:t>
            </a:r>
            <a:r>
              <a:rPr lang="en-US" sz="2700" dirty="0"/>
              <a:t> </a:t>
            </a:r>
            <a:br>
              <a:rPr lang="en-GB" sz="6000" dirty="0"/>
            </a:br>
            <a:endParaRPr lang="en-US" sz="6000" dirty="0"/>
          </a:p>
        </p:txBody>
      </p:sp>
      <p:sp>
        <p:nvSpPr>
          <p:cNvPr id="3" name="Subtitle 2">
            <a:extLst>
              <a:ext uri="{FF2B5EF4-FFF2-40B4-BE49-F238E27FC236}">
                <a16:creationId xmlns:a16="http://schemas.microsoft.com/office/drawing/2014/main" id="{5FF10971-1CAF-440B-8647-F540250C4DDB}"/>
              </a:ext>
            </a:extLst>
          </p:cNvPr>
          <p:cNvSpPr>
            <a:spLocks noGrp="1"/>
          </p:cNvSpPr>
          <p:nvPr>
            <p:ph type="subTitle" idx="1"/>
          </p:nvPr>
        </p:nvSpPr>
        <p:spPr>
          <a:xfrm>
            <a:off x="1169624" y="4661452"/>
            <a:ext cx="10058400" cy="1409564"/>
          </a:xfrm>
        </p:spPr>
        <p:txBody>
          <a:bodyPr>
            <a:normAutofit/>
          </a:bodyPr>
          <a:lstStyle/>
          <a:p>
            <a:r>
              <a:rPr lang="en-GB" dirty="0"/>
              <a:t>Aula 1 </a:t>
            </a:r>
            <a:endParaRPr lang="en-US" dirty="0"/>
          </a:p>
          <a:p>
            <a:r>
              <a:rPr lang="en-US" dirty="0" err="1"/>
              <a:t>Sexta</a:t>
            </a:r>
            <a:r>
              <a:rPr lang="en-US" dirty="0"/>
              <a:t>, </a:t>
            </a:r>
            <a:r>
              <a:rPr lang="en-US" dirty="0" err="1"/>
              <a:t>dia</a:t>
            </a:r>
            <a:r>
              <a:rPr lang="en-US" dirty="0"/>
              <a:t> 27 de </a:t>
            </a:r>
            <a:r>
              <a:rPr lang="en-US" dirty="0" err="1"/>
              <a:t>setembro</a:t>
            </a:r>
            <a:r>
              <a:rPr lang="en-US" dirty="0"/>
              <a:t> de 2019</a:t>
            </a:r>
          </a:p>
        </p:txBody>
      </p:sp>
    </p:spTree>
    <p:extLst>
      <p:ext uri="{BB962C8B-B14F-4D97-AF65-F5344CB8AC3E}">
        <p14:creationId xmlns:p14="http://schemas.microsoft.com/office/powerpoint/2010/main" val="1373866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1484C-2CAF-4DE6-8CC3-1A85066790A6}"/>
              </a:ext>
            </a:extLst>
          </p:cNvPr>
          <p:cNvSpPr>
            <a:spLocks noGrp="1"/>
          </p:cNvSpPr>
          <p:nvPr>
            <p:ph type="title"/>
          </p:nvPr>
        </p:nvSpPr>
        <p:spPr/>
        <p:txBody>
          <a:bodyPr>
            <a:normAutofit/>
          </a:bodyPr>
          <a:lstStyle/>
          <a:p>
            <a:r>
              <a:rPr lang="pt-BR" dirty="0"/>
              <a:t>Como definir a escolha de alimentos?</a:t>
            </a:r>
            <a:endParaRPr lang="en-US" dirty="0"/>
          </a:p>
        </p:txBody>
      </p:sp>
      <p:sp>
        <p:nvSpPr>
          <p:cNvPr id="6" name="Content Placeholder 5">
            <a:extLst>
              <a:ext uri="{FF2B5EF4-FFF2-40B4-BE49-F238E27FC236}">
                <a16:creationId xmlns:a16="http://schemas.microsoft.com/office/drawing/2014/main" id="{C0335B41-740F-4DB5-BBEB-54B17CB651FE}"/>
              </a:ext>
            </a:extLst>
          </p:cNvPr>
          <p:cNvSpPr>
            <a:spLocks noGrp="1"/>
          </p:cNvSpPr>
          <p:nvPr>
            <p:ph idx="1"/>
          </p:nvPr>
        </p:nvSpPr>
        <p:spPr/>
        <p:txBody>
          <a:bodyPr>
            <a:normAutofit/>
          </a:bodyPr>
          <a:lstStyle/>
          <a:p>
            <a:pPr marL="0" indent="0" algn="ctr">
              <a:buNone/>
            </a:pPr>
            <a:endParaRPr lang="en-GB" sz="10000" b="1" dirty="0"/>
          </a:p>
          <a:p>
            <a:pPr marL="0" indent="0" algn="ctr">
              <a:buNone/>
            </a:pPr>
            <a:r>
              <a:rPr lang="en-GB" sz="10000" b="1" dirty="0">
                <a:solidFill>
                  <a:schemeClr val="accent1"/>
                </a:solidFill>
              </a:rPr>
              <a:t>?</a:t>
            </a:r>
            <a:endParaRPr lang="en-US" sz="10000" b="1" dirty="0">
              <a:solidFill>
                <a:schemeClr val="accent1"/>
              </a:solidFill>
            </a:endParaRPr>
          </a:p>
        </p:txBody>
      </p:sp>
    </p:spTree>
    <p:extLst>
      <p:ext uri="{BB962C8B-B14F-4D97-AF65-F5344CB8AC3E}">
        <p14:creationId xmlns:p14="http://schemas.microsoft.com/office/powerpoint/2010/main" val="3397209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CA364D-560F-40E5-84D2-59DE0B43FEA7}"/>
              </a:ext>
            </a:extLst>
          </p:cNvPr>
          <p:cNvSpPr txBox="1">
            <a:spLocks/>
          </p:cNvSpPr>
          <p:nvPr/>
        </p:nvSpPr>
        <p:spPr>
          <a:xfrm>
            <a:off x="347240" y="1"/>
            <a:ext cx="10168359" cy="95286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b="1" kern="1200" spc="-50" baseline="0">
                <a:solidFill>
                  <a:schemeClr val="tx1"/>
                </a:solidFill>
                <a:latin typeface="Arial" panose="020B0604020202020204" pitchFamily="34" charset="0"/>
                <a:ea typeface="+mj-ea"/>
                <a:cs typeface="Arial" panose="020B0604020202020204" pitchFamily="34" charset="0"/>
              </a:defRPr>
            </a:lvl1pPr>
          </a:lstStyle>
          <a:p>
            <a:r>
              <a:rPr lang="pt-BR" dirty="0"/>
              <a:t>Como é a escolha da comida?</a:t>
            </a:r>
            <a:endParaRPr lang="en-US" dirty="0"/>
          </a:p>
        </p:txBody>
      </p:sp>
      <p:sp>
        <p:nvSpPr>
          <p:cNvPr id="9" name="Content Placeholder 2">
            <a:extLst>
              <a:ext uri="{FF2B5EF4-FFF2-40B4-BE49-F238E27FC236}">
                <a16:creationId xmlns:a16="http://schemas.microsoft.com/office/drawing/2014/main" id="{A302C3A4-F61E-458F-A725-54621B5166DD}"/>
              </a:ext>
            </a:extLst>
          </p:cNvPr>
          <p:cNvSpPr txBox="1">
            <a:spLocks/>
          </p:cNvSpPr>
          <p:nvPr/>
        </p:nvSpPr>
        <p:spPr>
          <a:xfrm>
            <a:off x="193158" y="1415142"/>
            <a:ext cx="11805684" cy="4286023"/>
          </a:xfrm>
          <a:prstGeom prst="rect">
            <a:avLst/>
          </a:prstGeom>
        </p:spPr>
        <p:txBody>
          <a:bodyPr vert="horz" lIns="0" tIns="45720" rIns="0" bIns="45720" rtlCol="0">
            <a:normAutofit/>
          </a:bodyPr>
          <a:lstStyle>
            <a:lvl1pPr marL="342900" indent="-3429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pt-BR" sz="2400" dirty="0"/>
              <a:t>Múltiplas </a:t>
            </a:r>
            <a:r>
              <a:rPr lang="pt-BR" sz="2400" dirty="0">
                <a:solidFill>
                  <a:srgbClr val="3005BB"/>
                </a:solidFill>
              </a:rPr>
              <a:t>decisões</a:t>
            </a:r>
            <a:r>
              <a:rPr lang="pt-BR" sz="2400" dirty="0"/>
              <a:t> relacionadas com alimentos, &gt; 220 decisões alimentares / dia</a:t>
            </a:r>
          </a:p>
          <a:p>
            <a:pPr lvl="1"/>
            <a:r>
              <a:rPr lang="pt-BR" sz="2000" dirty="0">
                <a:solidFill>
                  <a:srgbClr val="3005BB"/>
                </a:solidFill>
              </a:rPr>
              <a:t>Se quer comer, o quê, onde, quando, quanto, com quem, quanto tempo </a:t>
            </a:r>
          </a:p>
          <a:p>
            <a:r>
              <a:rPr lang="pt-BR" sz="2400" dirty="0"/>
              <a:t>Vários </a:t>
            </a:r>
            <a:r>
              <a:rPr lang="pt-BR" sz="2400" dirty="0">
                <a:solidFill>
                  <a:srgbClr val="C00000"/>
                </a:solidFill>
              </a:rPr>
              <a:t>comportamentos</a:t>
            </a:r>
            <a:r>
              <a:rPr lang="pt-BR" sz="2400" dirty="0"/>
              <a:t> relacionados a alimentos</a:t>
            </a:r>
          </a:p>
          <a:p>
            <a:pPr lvl="1"/>
            <a:r>
              <a:rPr lang="pt-BR" sz="2000" dirty="0">
                <a:solidFill>
                  <a:srgbClr val="C00000"/>
                </a:solidFill>
              </a:rPr>
              <a:t>Seleção, compra, preparação, consumo</a:t>
            </a:r>
            <a:endParaRPr lang="en-GB" sz="2000" dirty="0">
              <a:solidFill>
                <a:srgbClr val="C00000"/>
              </a:solidFill>
            </a:endParaRPr>
          </a:p>
          <a:p>
            <a:pPr marL="0" indent="0">
              <a:buFont typeface="Wingdings" panose="05000000000000000000" pitchFamily="2" charset="2"/>
              <a:buNone/>
            </a:pPr>
            <a:endParaRPr lang="en-GB" dirty="0"/>
          </a:p>
          <a:p>
            <a:pPr marL="0" indent="0">
              <a:buFont typeface="Wingdings" panose="05000000000000000000" pitchFamily="2" charset="2"/>
              <a:buNone/>
            </a:pPr>
            <a:endParaRPr lang="en-US" dirty="0"/>
          </a:p>
        </p:txBody>
      </p:sp>
      <p:pic>
        <p:nvPicPr>
          <p:cNvPr id="10" name="Picture 9">
            <a:extLst>
              <a:ext uri="{FF2B5EF4-FFF2-40B4-BE49-F238E27FC236}">
                <a16:creationId xmlns:a16="http://schemas.microsoft.com/office/drawing/2014/main" id="{BD3DB7CC-8820-4BC4-9976-16BBBAFE70A8}"/>
              </a:ext>
            </a:extLst>
          </p:cNvPr>
          <p:cNvPicPr>
            <a:picLocks noChangeAspect="1"/>
          </p:cNvPicPr>
          <p:nvPr/>
        </p:nvPicPr>
        <p:blipFill>
          <a:blip r:embed="rId2"/>
          <a:stretch>
            <a:fillRect/>
          </a:stretch>
        </p:blipFill>
        <p:spPr>
          <a:xfrm>
            <a:off x="1513113" y="3056675"/>
            <a:ext cx="8512629" cy="3250139"/>
          </a:xfrm>
          <a:prstGeom prst="rect">
            <a:avLst/>
          </a:prstGeom>
        </p:spPr>
      </p:pic>
      <p:sp>
        <p:nvSpPr>
          <p:cNvPr id="11" name="Rectangle 10">
            <a:extLst>
              <a:ext uri="{FF2B5EF4-FFF2-40B4-BE49-F238E27FC236}">
                <a16:creationId xmlns:a16="http://schemas.microsoft.com/office/drawing/2014/main" id="{9B22AFD2-34D1-4FDA-A4F3-8CD77BD33732}"/>
              </a:ext>
            </a:extLst>
          </p:cNvPr>
          <p:cNvSpPr/>
          <p:nvPr/>
        </p:nvSpPr>
        <p:spPr>
          <a:xfrm>
            <a:off x="6687373" y="6501135"/>
            <a:ext cx="5746898" cy="276999"/>
          </a:xfrm>
          <a:prstGeom prst="rect">
            <a:avLst/>
          </a:prstGeom>
        </p:spPr>
        <p:txBody>
          <a:bodyPr wrap="square">
            <a:spAutoFit/>
          </a:bodyPr>
          <a:lstStyle/>
          <a:p>
            <a:r>
              <a:rPr lang="en-US" sz="1200" dirty="0" err="1">
                <a:solidFill>
                  <a:schemeClr val="bg1"/>
                </a:solidFill>
                <a:latin typeface="Arial" panose="020B0604020202020204" pitchFamily="34" charset="0"/>
                <a:cs typeface="Arial" panose="020B0604020202020204" pitchFamily="34" charset="0"/>
              </a:rPr>
              <a:t>Sobal</a:t>
            </a:r>
            <a:r>
              <a:rPr lang="en-US" sz="1200" dirty="0">
                <a:solidFill>
                  <a:schemeClr val="bg1"/>
                </a:solidFill>
                <a:latin typeface="Arial" panose="020B0604020202020204" pitchFamily="34" charset="0"/>
                <a:cs typeface="Arial" panose="020B0604020202020204" pitchFamily="34" charset="0"/>
              </a:rPr>
              <a:t>, J., &amp; </a:t>
            </a:r>
            <a:r>
              <a:rPr lang="en-US" sz="1200" dirty="0" err="1">
                <a:solidFill>
                  <a:schemeClr val="bg1"/>
                </a:solidFill>
                <a:latin typeface="Arial" panose="020B0604020202020204" pitchFamily="34" charset="0"/>
                <a:cs typeface="Arial" panose="020B0604020202020204" pitchFamily="34" charset="0"/>
              </a:rPr>
              <a:t>Bisogni</a:t>
            </a:r>
            <a:r>
              <a:rPr lang="en-US" sz="1200" dirty="0">
                <a:solidFill>
                  <a:schemeClr val="bg1"/>
                </a:solidFill>
                <a:latin typeface="Arial" panose="020B0604020202020204" pitchFamily="34" charset="0"/>
                <a:cs typeface="Arial" panose="020B0604020202020204" pitchFamily="34" charset="0"/>
              </a:rPr>
              <a:t>, C. A. (2009). Annals of Behavioral Medicine, 38(1), 37-46.</a:t>
            </a:r>
          </a:p>
        </p:txBody>
      </p:sp>
    </p:spTree>
    <p:extLst>
      <p:ext uri="{BB962C8B-B14F-4D97-AF65-F5344CB8AC3E}">
        <p14:creationId xmlns:p14="http://schemas.microsoft.com/office/powerpoint/2010/main" val="1511161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35D94A-6709-4EC9-9301-5346F4DA1C90}"/>
              </a:ext>
            </a:extLst>
          </p:cNvPr>
          <p:cNvSpPr txBox="1">
            <a:spLocks/>
          </p:cNvSpPr>
          <p:nvPr/>
        </p:nvSpPr>
        <p:spPr>
          <a:xfrm>
            <a:off x="347240" y="61185"/>
            <a:ext cx="11704966" cy="92002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b="1" kern="1200" spc="-50" baseline="0">
                <a:solidFill>
                  <a:schemeClr val="tx1"/>
                </a:solidFill>
                <a:latin typeface="Arial" panose="020B0604020202020204" pitchFamily="34" charset="0"/>
                <a:ea typeface="+mj-ea"/>
                <a:cs typeface="Arial" panose="020B0604020202020204" pitchFamily="34" charset="0"/>
              </a:defRPr>
            </a:lvl1pPr>
          </a:lstStyle>
          <a:p>
            <a:r>
              <a:rPr lang="pt-BR" dirty="0"/>
              <a:t>Uma definição de escolha de comida</a:t>
            </a:r>
            <a:endParaRPr lang="en-US" dirty="0"/>
          </a:p>
        </p:txBody>
      </p:sp>
      <p:sp>
        <p:nvSpPr>
          <p:cNvPr id="5" name="Content Placeholder 2">
            <a:extLst>
              <a:ext uri="{FF2B5EF4-FFF2-40B4-BE49-F238E27FC236}">
                <a16:creationId xmlns:a16="http://schemas.microsoft.com/office/drawing/2014/main" id="{B83EE281-A7B2-4D95-9399-5D698E363AC3}"/>
              </a:ext>
            </a:extLst>
          </p:cNvPr>
          <p:cNvSpPr txBox="1">
            <a:spLocks/>
          </p:cNvSpPr>
          <p:nvPr/>
        </p:nvSpPr>
        <p:spPr>
          <a:xfrm>
            <a:off x="140680" y="1228408"/>
            <a:ext cx="11704966" cy="4867275"/>
          </a:xfrm>
          <a:prstGeom prst="rect">
            <a:avLst/>
          </a:prstGeom>
        </p:spPr>
        <p:txBody>
          <a:bodyPr vert="horz" lIns="0" tIns="45720" rIns="0" bIns="45720" rtlCol="0">
            <a:normAutofit/>
          </a:bodyPr>
          <a:lstStyle>
            <a:lvl1pPr marL="342900" indent="-3429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Wingdings" panose="05000000000000000000" pitchFamily="2" charset="2"/>
              <a:buNone/>
            </a:pPr>
            <a:r>
              <a:rPr lang="en-US" sz="2400" dirty="0"/>
              <a:t>“</a:t>
            </a:r>
            <a:r>
              <a:rPr lang="pt-BR" sz="2600" dirty="0"/>
              <a:t>A </a:t>
            </a:r>
            <a:r>
              <a:rPr lang="pt-BR" sz="2600" dirty="0">
                <a:solidFill>
                  <a:srgbClr val="C00000"/>
                </a:solidFill>
              </a:rPr>
              <a:t>seleção</a:t>
            </a:r>
            <a:r>
              <a:rPr lang="pt-BR" sz="2600" dirty="0"/>
              <a:t> de alimentos para </a:t>
            </a:r>
            <a:r>
              <a:rPr lang="pt-BR" sz="2600" dirty="0">
                <a:solidFill>
                  <a:srgbClr val="C00000"/>
                </a:solidFill>
              </a:rPr>
              <a:t>consumo</a:t>
            </a:r>
            <a:r>
              <a:rPr lang="pt-BR" sz="2600" dirty="0"/>
              <a:t>, que resulta das influências concorrentes, reforçadoras e que interagem de uma variedade de fatores. Estes variam desde as respostas sensoriais, fisiológicas e psicológicas dos consumidores individuais às interações entre influências sociais, ambientais e econômicas, e incluem a variedade de alimentos e as atividades da indústria de alimentos para promovê-los</a:t>
            </a:r>
            <a:r>
              <a:rPr lang="en-US" sz="2600" dirty="0"/>
              <a:t>.” </a:t>
            </a:r>
          </a:p>
          <a:p>
            <a:pPr marL="0" indent="0">
              <a:buFont typeface="Wingdings" panose="05000000000000000000" pitchFamily="2" charset="2"/>
              <a:buNone/>
            </a:pPr>
            <a:r>
              <a:rPr lang="en-US" dirty="0"/>
              <a:t>[</a:t>
            </a:r>
            <a:r>
              <a:rPr lang="en-US" dirty="0" err="1"/>
              <a:t>Buttriss</a:t>
            </a:r>
            <a:r>
              <a:rPr lang="en-US" dirty="0"/>
              <a:t>, 2004]</a:t>
            </a:r>
          </a:p>
          <a:p>
            <a:pPr marL="0" indent="0">
              <a:buFont typeface="Wingdings" panose="05000000000000000000" pitchFamily="2" charset="2"/>
              <a:buNone/>
            </a:pPr>
            <a:endParaRPr lang="en-US" dirty="0"/>
          </a:p>
          <a:p>
            <a:pPr marL="0" indent="0">
              <a:buFont typeface="Wingdings" panose="05000000000000000000" pitchFamily="2" charset="2"/>
              <a:buNone/>
            </a:pPr>
            <a:r>
              <a:rPr lang="en-US" sz="1700" dirty="0"/>
              <a:t>‘The </a:t>
            </a:r>
            <a:r>
              <a:rPr lang="en-US" sz="1700" dirty="0">
                <a:solidFill>
                  <a:srgbClr val="C00000"/>
                </a:solidFill>
              </a:rPr>
              <a:t>selection</a:t>
            </a:r>
            <a:r>
              <a:rPr lang="en-US" sz="1700" dirty="0"/>
              <a:t> of foods for </a:t>
            </a:r>
            <a:r>
              <a:rPr lang="en-US" sz="1700" dirty="0">
                <a:solidFill>
                  <a:srgbClr val="C00000"/>
                </a:solidFill>
              </a:rPr>
              <a:t>consumption</a:t>
            </a:r>
            <a:r>
              <a:rPr lang="en-US" sz="1700" dirty="0"/>
              <a:t>, which results from the competing, reinforcing and interacting influences of a variety of factors. These range from the sensory, physiological and psychological responses of individual consumers to the interactions between social, environmental and economic influences, and include the variety of foods and the activities of the food industry to promote them.’</a:t>
            </a:r>
          </a:p>
          <a:p>
            <a:pPr marL="0" indent="0">
              <a:buFont typeface="Wingdings" panose="05000000000000000000" pitchFamily="2" charset="2"/>
              <a:buNone/>
            </a:pPr>
            <a:endParaRPr lang="en-GB" sz="2200" dirty="0"/>
          </a:p>
        </p:txBody>
      </p:sp>
      <p:sp>
        <p:nvSpPr>
          <p:cNvPr id="6" name="Rectangle 5">
            <a:extLst>
              <a:ext uri="{FF2B5EF4-FFF2-40B4-BE49-F238E27FC236}">
                <a16:creationId xmlns:a16="http://schemas.microsoft.com/office/drawing/2014/main" id="{56D6D871-4EFD-4426-A131-1A7B805FC1C8}"/>
              </a:ext>
            </a:extLst>
          </p:cNvPr>
          <p:cNvSpPr/>
          <p:nvPr/>
        </p:nvSpPr>
        <p:spPr>
          <a:xfrm>
            <a:off x="7176033" y="6404069"/>
            <a:ext cx="5188688" cy="276999"/>
          </a:xfrm>
          <a:prstGeom prst="rect">
            <a:avLst/>
          </a:prstGeom>
        </p:spPr>
        <p:txBody>
          <a:bodyPr wrap="square">
            <a:spAutoFit/>
          </a:bodyPr>
          <a:lstStyle/>
          <a:p>
            <a:r>
              <a:rPr lang="en-US" sz="1200" dirty="0" err="1">
                <a:solidFill>
                  <a:schemeClr val="bg1"/>
                </a:solidFill>
                <a:latin typeface="Arial" panose="020B0604020202020204" pitchFamily="34" charset="0"/>
                <a:cs typeface="Arial" panose="020B0604020202020204" pitchFamily="34" charset="0"/>
              </a:rPr>
              <a:t>Buttriss</a:t>
            </a:r>
            <a:r>
              <a:rPr lang="en-US" sz="1200" dirty="0">
                <a:solidFill>
                  <a:schemeClr val="bg1"/>
                </a:solidFill>
                <a:latin typeface="Arial" panose="020B0604020202020204" pitchFamily="34" charset="0"/>
                <a:cs typeface="Arial" panose="020B0604020202020204" pitchFamily="34" charset="0"/>
              </a:rPr>
              <a:t>, J., &amp; Theobald, H. E. (2004). Nutrition Bulletin, 29(4), 333-343.</a:t>
            </a:r>
          </a:p>
        </p:txBody>
      </p:sp>
    </p:spTree>
    <p:extLst>
      <p:ext uri="{BB962C8B-B14F-4D97-AF65-F5344CB8AC3E}">
        <p14:creationId xmlns:p14="http://schemas.microsoft.com/office/powerpoint/2010/main" val="3370289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159FB-1DDA-4D23-8C1B-D5BACF7C3BFD}"/>
              </a:ext>
            </a:extLst>
          </p:cNvPr>
          <p:cNvSpPr>
            <a:spLocks noGrp="1"/>
          </p:cNvSpPr>
          <p:nvPr>
            <p:ph type="title"/>
          </p:nvPr>
        </p:nvSpPr>
        <p:spPr>
          <a:xfrm>
            <a:off x="234950" y="111125"/>
            <a:ext cx="11722100" cy="727076"/>
          </a:xfrm>
        </p:spPr>
        <p:txBody>
          <a:bodyPr>
            <a:normAutofit/>
          </a:bodyPr>
          <a:lstStyle/>
          <a:p>
            <a:r>
              <a:rPr lang="pt-BR" sz="3600" dirty="0"/>
              <a:t>Influência da escolha de alimentos na saúde e doença</a:t>
            </a:r>
            <a:endParaRPr lang="en-US" sz="3600" dirty="0"/>
          </a:p>
        </p:txBody>
      </p:sp>
      <p:graphicFrame>
        <p:nvGraphicFramePr>
          <p:cNvPr id="4" name="Content Placeholder 3">
            <a:extLst>
              <a:ext uri="{FF2B5EF4-FFF2-40B4-BE49-F238E27FC236}">
                <a16:creationId xmlns:a16="http://schemas.microsoft.com/office/drawing/2014/main" id="{1AC624C0-0426-4330-A631-1C25FAA19A2F}"/>
              </a:ext>
            </a:extLst>
          </p:cNvPr>
          <p:cNvGraphicFramePr>
            <a:graphicFrameLocks noGrp="1"/>
          </p:cNvGraphicFramePr>
          <p:nvPr>
            <p:ph idx="1"/>
          </p:nvPr>
        </p:nvGraphicFramePr>
        <p:xfrm>
          <a:off x="88900" y="1825625"/>
          <a:ext cx="11925300" cy="4664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1544F006-E40A-441D-9894-F6994EE61F7E}"/>
              </a:ext>
            </a:extLst>
          </p:cNvPr>
          <p:cNvSpPr txBox="1"/>
          <p:nvPr/>
        </p:nvSpPr>
        <p:spPr>
          <a:xfrm>
            <a:off x="7690184" y="2603499"/>
            <a:ext cx="3225132" cy="461665"/>
          </a:xfrm>
          <a:prstGeom prst="rect">
            <a:avLst/>
          </a:prstGeom>
          <a:noFill/>
        </p:spPr>
        <p:txBody>
          <a:bodyPr wrap="square" rtlCol="0">
            <a:spAutoFit/>
          </a:bodyPr>
          <a:lstStyle/>
          <a:p>
            <a:r>
              <a:rPr lang="en-GB" sz="2400" dirty="0" err="1">
                <a:latin typeface="Arial" panose="020B0604020202020204" pitchFamily="34" charset="0"/>
                <a:cs typeface="Arial" panose="020B0604020202020204" pitchFamily="34" charset="0"/>
              </a:rPr>
              <a:t>Influência</a:t>
            </a:r>
            <a:r>
              <a:rPr lang="en-GB" sz="2400" dirty="0">
                <a:latin typeface="Arial" panose="020B0604020202020204" pitchFamily="34" charset="0"/>
                <a:cs typeface="Arial" panose="020B0604020202020204" pitchFamily="34" charset="0"/>
              </a:rPr>
              <a:t> proximal</a:t>
            </a:r>
            <a:endParaRPr lang="en-US"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640090B-FD4B-49AE-B3E1-B244043FAD16}"/>
              </a:ext>
            </a:extLst>
          </p:cNvPr>
          <p:cNvSpPr txBox="1"/>
          <p:nvPr/>
        </p:nvSpPr>
        <p:spPr>
          <a:xfrm>
            <a:off x="838200" y="2603500"/>
            <a:ext cx="2489200" cy="461665"/>
          </a:xfrm>
          <a:prstGeom prst="rect">
            <a:avLst/>
          </a:prstGeom>
          <a:noFill/>
        </p:spPr>
        <p:txBody>
          <a:bodyPr wrap="square" rtlCol="0">
            <a:spAutoFit/>
          </a:bodyPr>
          <a:lstStyle/>
          <a:p>
            <a:r>
              <a:rPr lang="en-GB" sz="2400" dirty="0" err="1">
                <a:latin typeface="Arial" panose="020B0604020202020204" pitchFamily="34" charset="0"/>
                <a:cs typeface="Arial" panose="020B0604020202020204" pitchFamily="34" charset="0"/>
              </a:rPr>
              <a:t>Influência</a:t>
            </a:r>
            <a:r>
              <a:rPr lang="en-GB" sz="2400" dirty="0">
                <a:latin typeface="Arial" panose="020B0604020202020204" pitchFamily="34" charset="0"/>
                <a:cs typeface="Arial" panose="020B0604020202020204" pitchFamily="34" charset="0"/>
              </a:rPr>
              <a:t> distal</a:t>
            </a:r>
            <a:endParaRPr lang="en-US" sz="2400" dirty="0">
              <a:latin typeface="Arial" panose="020B060402020202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F433A0EE-18DE-448C-96C0-111046EF0366}"/>
              </a:ext>
            </a:extLst>
          </p:cNvPr>
          <p:cNvCxnSpPr>
            <a:cxnSpLocks/>
          </p:cNvCxnSpPr>
          <p:nvPr/>
        </p:nvCxnSpPr>
        <p:spPr>
          <a:xfrm>
            <a:off x="3838121" y="2834331"/>
            <a:ext cx="326390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39658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1484C-2CAF-4DE6-8CC3-1A85066790A6}"/>
              </a:ext>
            </a:extLst>
          </p:cNvPr>
          <p:cNvSpPr>
            <a:spLocks noGrp="1"/>
          </p:cNvSpPr>
          <p:nvPr>
            <p:ph type="title"/>
          </p:nvPr>
        </p:nvSpPr>
        <p:spPr/>
        <p:txBody>
          <a:bodyPr/>
          <a:lstStyle/>
          <a:p>
            <a:r>
              <a:rPr lang="pt-BR" dirty="0"/>
              <a:t>Como definir os determinantes?</a:t>
            </a:r>
            <a:endParaRPr lang="en-US" dirty="0"/>
          </a:p>
        </p:txBody>
      </p:sp>
      <p:sp>
        <p:nvSpPr>
          <p:cNvPr id="3" name="Content Placeholder 2">
            <a:extLst>
              <a:ext uri="{FF2B5EF4-FFF2-40B4-BE49-F238E27FC236}">
                <a16:creationId xmlns:a16="http://schemas.microsoft.com/office/drawing/2014/main" id="{1E3B3AD9-F985-4C80-B89F-22FBBBB5BB0C}"/>
              </a:ext>
            </a:extLst>
          </p:cNvPr>
          <p:cNvSpPr>
            <a:spLocks noGrp="1"/>
          </p:cNvSpPr>
          <p:nvPr>
            <p:ph idx="1"/>
          </p:nvPr>
        </p:nvSpPr>
        <p:spPr/>
        <p:txBody>
          <a:bodyPr/>
          <a:lstStyle/>
          <a:p>
            <a:r>
              <a:rPr lang="pt-BR" dirty="0"/>
              <a:t>São causas, fatores, variáveis, canais que podem afetar a frequência de uma doença / escolha / comportamento em uma população específica</a:t>
            </a:r>
          </a:p>
          <a:p>
            <a:r>
              <a:rPr lang="pt-BR" dirty="0"/>
              <a:t>Pode ser intrínseco ou extrínseco</a:t>
            </a:r>
          </a:p>
          <a:p>
            <a:pPr lvl="1"/>
            <a:r>
              <a:rPr lang="pt-BR" dirty="0"/>
              <a:t>Determinantes intrínsecos são características do indivíduo ou do alimento</a:t>
            </a:r>
          </a:p>
          <a:p>
            <a:pPr lvl="1"/>
            <a:r>
              <a:rPr lang="pt-BR" dirty="0"/>
              <a:t>Determinantes extrínsecos estão associados com a influência ambiental no indivíduo ou no alimento</a:t>
            </a:r>
            <a:endParaRPr lang="en-US" dirty="0"/>
          </a:p>
        </p:txBody>
      </p:sp>
    </p:spTree>
    <p:extLst>
      <p:ext uri="{BB962C8B-B14F-4D97-AF65-F5344CB8AC3E}">
        <p14:creationId xmlns:p14="http://schemas.microsoft.com/office/powerpoint/2010/main" val="1117953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982A5-9D2C-4684-9455-91DB50BA0F29}"/>
              </a:ext>
            </a:extLst>
          </p:cNvPr>
          <p:cNvSpPr>
            <a:spLocks noGrp="1"/>
          </p:cNvSpPr>
          <p:nvPr>
            <p:ph type="title"/>
          </p:nvPr>
        </p:nvSpPr>
        <p:spPr/>
        <p:txBody>
          <a:bodyPr/>
          <a:lstStyle/>
          <a:p>
            <a:r>
              <a:rPr lang="pt-BR" dirty="0"/>
              <a:t>Então, o que vamos estudar nesta aula?</a:t>
            </a:r>
            <a:endParaRPr lang="en-US" dirty="0"/>
          </a:p>
        </p:txBody>
      </p:sp>
      <p:sp>
        <p:nvSpPr>
          <p:cNvPr id="3" name="Content Placeholder 2">
            <a:extLst>
              <a:ext uri="{FF2B5EF4-FFF2-40B4-BE49-F238E27FC236}">
                <a16:creationId xmlns:a16="http://schemas.microsoft.com/office/drawing/2014/main" id="{743182D2-BC51-4352-BE9D-36BB28E01052}"/>
              </a:ext>
            </a:extLst>
          </p:cNvPr>
          <p:cNvSpPr>
            <a:spLocks noGrp="1"/>
          </p:cNvSpPr>
          <p:nvPr>
            <p:ph idx="1"/>
          </p:nvPr>
        </p:nvSpPr>
        <p:spPr/>
        <p:txBody>
          <a:bodyPr/>
          <a:lstStyle/>
          <a:p>
            <a:r>
              <a:rPr lang="pt-BR" dirty="0"/>
              <a:t>Nossas escolhas alimentares são influenciadas por uma variedade de fatores e variáveis</a:t>
            </a:r>
          </a:p>
          <a:p>
            <a:endParaRPr lang="pt-BR" dirty="0"/>
          </a:p>
          <a:p>
            <a:r>
              <a:rPr lang="pt-BR" dirty="0"/>
              <a:t>A teoria de Kurt Lewin postula que o comportamento humano é a função da pessoa e do meio ambiente</a:t>
            </a:r>
          </a:p>
          <a:p>
            <a:endParaRPr lang="pt-BR" dirty="0"/>
          </a:p>
          <a:p>
            <a:r>
              <a:rPr lang="pt-BR" dirty="0"/>
              <a:t>Esses fatores operam em diferentes níveis, intrínseca e extrinsecamente</a:t>
            </a:r>
          </a:p>
          <a:p>
            <a:endParaRPr lang="pt-BR" dirty="0"/>
          </a:p>
          <a:p>
            <a:r>
              <a:rPr lang="pt-BR" dirty="0"/>
              <a:t>Fatores interagem entre níveis</a:t>
            </a:r>
          </a:p>
          <a:p>
            <a:endParaRPr lang="pt-BR" dirty="0"/>
          </a:p>
          <a:p>
            <a:r>
              <a:rPr lang="pt-BR" dirty="0"/>
              <a:t>Nossa definição do problema: a alimentação não saudável é causada por fatores que operam em vários níveis</a:t>
            </a:r>
            <a:endParaRPr lang="en-GB" dirty="0"/>
          </a:p>
        </p:txBody>
      </p:sp>
      <p:sp>
        <p:nvSpPr>
          <p:cNvPr id="4" name="Rectangle 3">
            <a:extLst>
              <a:ext uri="{FF2B5EF4-FFF2-40B4-BE49-F238E27FC236}">
                <a16:creationId xmlns:a16="http://schemas.microsoft.com/office/drawing/2014/main" id="{BE60A5CB-F931-4C96-A23A-646EF2CDAA5A}"/>
              </a:ext>
            </a:extLst>
          </p:cNvPr>
          <p:cNvSpPr/>
          <p:nvPr/>
        </p:nvSpPr>
        <p:spPr>
          <a:xfrm>
            <a:off x="5086576" y="6430939"/>
            <a:ext cx="7105424" cy="276999"/>
          </a:xfrm>
          <a:prstGeom prst="rect">
            <a:avLst/>
          </a:prstGeom>
        </p:spPr>
        <p:txBody>
          <a:bodyPr wrap="square">
            <a:spAutoFit/>
          </a:bodyPr>
          <a:lstStyle/>
          <a:p>
            <a:r>
              <a:rPr lang="en-US" sz="1200" dirty="0">
                <a:solidFill>
                  <a:schemeClr val="bg1"/>
                </a:solidFill>
              </a:rPr>
              <a:t>Lewin K. Field theory in social science; selected theoretical papers. </a:t>
            </a:r>
            <a:r>
              <a:rPr lang="en-US" sz="1200" dirty="0" err="1">
                <a:solidFill>
                  <a:schemeClr val="bg1"/>
                </a:solidFill>
              </a:rPr>
              <a:t>NewYork</a:t>
            </a:r>
            <a:r>
              <a:rPr lang="en-US" sz="1200" dirty="0">
                <a:solidFill>
                  <a:schemeClr val="bg1"/>
                </a:solidFill>
              </a:rPr>
              <a:t>: Harper and Row, 1951.</a:t>
            </a:r>
          </a:p>
        </p:txBody>
      </p:sp>
    </p:spTree>
    <p:extLst>
      <p:ext uri="{BB962C8B-B14F-4D97-AF65-F5344CB8AC3E}">
        <p14:creationId xmlns:p14="http://schemas.microsoft.com/office/powerpoint/2010/main" val="4230249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7498-8F76-43C3-BDDE-B68BF8837E93}"/>
              </a:ext>
            </a:extLst>
          </p:cNvPr>
          <p:cNvSpPr>
            <a:spLocks noGrp="1"/>
          </p:cNvSpPr>
          <p:nvPr>
            <p:ph type="title"/>
          </p:nvPr>
        </p:nvSpPr>
        <p:spPr/>
        <p:txBody>
          <a:bodyPr>
            <a:noAutofit/>
          </a:bodyPr>
          <a:lstStyle/>
          <a:p>
            <a:br>
              <a:rPr lang="en-US" sz="3500" dirty="0"/>
            </a:br>
            <a:br>
              <a:rPr lang="en-US" sz="3500" dirty="0"/>
            </a:br>
            <a:br>
              <a:rPr lang="en-US" sz="3500" dirty="0"/>
            </a:br>
            <a:br>
              <a:rPr lang="en-US" sz="3500" dirty="0"/>
            </a:br>
            <a:br>
              <a:rPr lang="en-US" sz="3500" dirty="0"/>
            </a:br>
            <a:r>
              <a:rPr lang="pt-BR" sz="3500" dirty="0"/>
              <a:t>Por que estudar os determinantes da escolha de alimentos?</a:t>
            </a:r>
            <a:endParaRPr lang="en-US" sz="3500" dirty="0"/>
          </a:p>
        </p:txBody>
      </p:sp>
      <p:sp>
        <p:nvSpPr>
          <p:cNvPr id="3" name="Content Placeholder 2">
            <a:extLst>
              <a:ext uri="{FF2B5EF4-FFF2-40B4-BE49-F238E27FC236}">
                <a16:creationId xmlns:a16="http://schemas.microsoft.com/office/drawing/2014/main" id="{B27BC7F1-BFF2-402C-841B-D0279D0B3DB1}"/>
              </a:ext>
            </a:extLst>
          </p:cNvPr>
          <p:cNvSpPr>
            <a:spLocks noGrp="1"/>
          </p:cNvSpPr>
          <p:nvPr>
            <p:ph idx="1"/>
          </p:nvPr>
        </p:nvSpPr>
        <p:spPr/>
        <p:txBody>
          <a:bodyPr/>
          <a:lstStyle/>
          <a:p>
            <a:pPr marL="0" indent="0" algn="ctr">
              <a:buNone/>
            </a:pPr>
            <a:endParaRPr lang="en-GB" sz="9600" b="1" dirty="0">
              <a:solidFill>
                <a:schemeClr val="accent1"/>
              </a:solidFill>
            </a:endParaRPr>
          </a:p>
          <a:p>
            <a:pPr marL="0" indent="0" algn="ctr">
              <a:buNone/>
            </a:pPr>
            <a:r>
              <a:rPr lang="en-GB" sz="9600" b="1" dirty="0">
                <a:solidFill>
                  <a:schemeClr val="accent1"/>
                </a:solidFill>
              </a:rPr>
              <a:t>?</a:t>
            </a:r>
            <a:endParaRPr lang="en-US" sz="9600" b="1" dirty="0">
              <a:solidFill>
                <a:schemeClr val="accent1"/>
              </a:solidFill>
            </a:endParaRPr>
          </a:p>
        </p:txBody>
      </p:sp>
    </p:spTree>
    <p:extLst>
      <p:ext uri="{BB962C8B-B14F-4D97-AF65-F5344CB8AC3E}">
        <p14:creationId xmlns:p14="http://schemas.microsoft.com/office/powerpoint/2010/main" val="3678533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61E48-E2CA-4422-AFDF-7973CEDD24F8}"/>
              </a:ext>
            </a:extLst>
          </p:cNvPr>
          <p:cNvSpPr>
            <a:spLocks noGrp="1"/>
          </p:cNvSpPr>
          <p:nvPr>
            <p:ph type="title"/>
          </p:nvPr>
        </p:nvSpPr>
        <p:spPr/>
        <p:txBody>
          <a:bodyPr>
            <a:noAutofit/>
          </a:bodyPr>
          <a:lstStyle/>
          <a:p>
            <a:br>
              <a:rPr lang="pt-BR" sz="3500" dirty="0"/>
            </a:br>
            <a:r>
              <a:rPr lang="pt-BR" sz="3500" dirty="0"/>
              <a:t>Por que estudar os determinantes da escolha de alimentos?</a:t>
            </a:r>
            <a:endParaRPr lang="en-US" sz="3500" dirty="0"/>
          </a:p>
        </p:txBody>
      </p:sp>
      <p:pic>
        <p:nvPicPr>
          <p:cNvPr id="4" name="Content Placeholder 3">
            <a:extLst>
              <a:ext uri="{FF2B5EF4-FFF2-40B4-BE49-F238E27FC236}">
                <a16:creationId xmlns:a16="http://schemas.microsoft.com/office/drawing/2014/main" id="{67B2E5E0-DE47-4CBD-AFE3-F5AF837FAFED}"/>
              </a:ext>
            </a:extLst>
          </p:cNvPr>
          <p:cNvPicPr>
            <a:picLocks noGrp="1" noChangeAspect="1"/>
          </p:cNvPicPr>
          <p:nvPr>
            <p:ph idx="1"/>
          </p:nvPr>
        </p:nvPicPr>
        <p:blipFill rotWithShape="1">
          <a:blip r:embed="rId2"/>
          <a:srcRect l="19989" t="16592" r="21214" b="7639"/>
          <a:stretch/>
        </p:blipFill>
        <p:spPr>
          <a:xfrm>
            <a:off x="139293" y="1605170"/>
            <a:ext cx="6070371" cy="4400215"/>
          </a:xfrm>
          <a:prstGeom prst="rect">
            <a:avLst/>
          </a:prstGeom>
        </p:spPr>
      </p:pic>
      <p:pic>
        <p:nvPicPr>
          <p:cNvPr id="3" name="Picture 2">
            <a:extLst>
              <a:ext uri="{FF2B5EF4-FFF2-40B4-BE49-F238E27FC236}">
                <a16:creationId xmlns:a16="http://schemas.microsoft.com/office/drawing/2014/main" id="{CC8727C3-876B-4F4D-9E66-3EF547FCE5C5}"/>
              </a:ext>
            </a:extLst>
          </p:cNvPr>
          <p:cNvPicPr>
            <a:picLocks noChangeAspect="1"/>
          </p:cNvPicPr>
          <p:nvPr/>
        </p:nvPicPr>
        <p:blipFill>
          <a:blip r:embed="rId3"/>
          <a:stretch>
            <a:fillRect/>
          </a:stretch>
        </p:blipFill>
        <p:spPr>
          <a:xfrm>
            <a:off x="6181862" y="1605170"/>
            <a:ext cx="5870845" cy="4400215"/>
          </a:xfrm>
          <a:prstGeom prst="rect">
            <a:avLst/>
          </a:prstGeom>
        </p:spPr>
      </p:pic>
    </p:spTree>
    <p:extLst>
      <p:ext uri="{BB962C8B-B14F-4D97-AF65-F5344CB8AC3E}">
        <p14:creationId xmlns:p14="http://schemas.microsoft.com/office/powerpoint/2010/main" val="678088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4CCF1-12D9-4548-956B-6CC582B1974B}"/>
              </a:ext>
            </a:extLst>
          </p:cNvPr>
          <p:cNvSpPr>
            <a:spLocks noGrp="1"/>
          </p:cNvSpPr>
          <p:nvPr>
            <p:ph type="title"/>
          </p:nvPr>
        </p:nvSpPr>
        <p:spPr/>
        <p:txBody>
          <a:bodyPr>
            <a:normAutofit fontScale="90000"/>
          </a:bodyPr>
          <a:lstStyle/>
          <a:p>
            <a:br>
              <a:rPr lang="pt-BR" dirty="0"/>
            </a:br>
            <a:r>
              <a:rPr lang="pt-BR" sz="3900" dirty="0"/>
              <a:t>Por que estudar os determinantes da escolha de alimentos?</a:t>
            </a:r>
            <a:endParaRPr lang="en-US" sz="3900" dirty="0"/>
          </a:p>
        </p:txBody>
      </p:sp>
      <p:pic>
        <p:nvPicPr>
          <p:cNvPr id="4" name="Content Placeholder 3">
            <a:extLst>
              <a:ext uri="{FF2B5EF4-FFF2-40B4-BE49-F238E27FC236}">
                <a16:creationId xmlns:a16="http://schemas.microsoft.com/office/drawing/2014/main" id="{42DC1026-7900-4AE9-B902-E507EF80053A}"/>
              </a:ext>
            </a:extLst>
          </p:cNvPr>
          <p:cNvPicPr>
            <a:picLocks noGrp="1" noChangeAspect="1"/>
          </p:cNvPicPr>
          <p:nvPr>
            <p:ph idx="1"/>
          </p:nvPr>
        </p:nvPicPr>
        <p:blipFill rotWithShape="1">
          <a:blip r:embed="rId3"/>
          <a:srcRect l="3657" t="11061" r="3637" b="6257"/>
          <a:stretch/>
        </p:blipFill>
        <p:spPr>
          <a:xfrm>
            <a:off x="0" y="3183036"/>
            <a:ext cx="6181359" cy="3101051"/>
          </a:xfrm>
          <a:prstGeom prst="rect">
            <a:avLst/>
          </a:prstGeom>
        </p:spPr>
      </p:pic>
      <p:pic>
        <p:nvPicPr>
          <p:cNvPr id="5" name="Picture 4">
            <a:extLst>
              <a:ext uri="{FF2B5EF4-FFF2-40B4-BE49-F238E27FC236}">
                <a16:creationId xmlns:a16="http://schemas.microsoft.com/office/drawing/2014/main" id="{978C258B-B42B-4961-B315-24F301AFEBA2}"/>
              </a:ext>
            </a:extLst>
          </p:cNvPr>
          <p:cNvPicPr>
            <a:picLocks noChangeAspect="1"/>
          </p:cNvPicPr>
          <p:nvPr/>
        </p:nvPicPr>
        <p:blipFill rotWithShape="1">
          <a:blip r:embed="rId4"/>
          <a:srcRect l="4189" t="11103" r="5372" b="5429"/>
          <a:stretch/>
        </p:blipFill>
        <p:spPr>
          <a:xfrm>
            <a:off x="6081606" y="3183036"/>
            <a:ext cx="6081606" cy="3157291"/>
          </a:xfrm>
          <a:prstGeom prst="rect">
            <a:avLst/>
          </a:prstGeom>
        </p:spPr>
      </p:pic>
      <p:sp>
        <p:nvSpPr>
          <p:cNvPr id="3" name="Rectangle 2">
            <a:extLst>
              <a:ext uri="{FF2B5EF4-FFF2-40B4-BE49-F238E27FC236}">
                <a16:creationId xmlns:a16="http://schemas.microsoft.com/office/drawing/2014/main" id="{42899F92-A36A-4A69-8B56-799CD52550A4}"/>
              </a:ext>
            </a:extLst>
          </p:cNvPr>
          <p:cNvSpPr/>
          <p:nvPr/>
        </p:nvSpPr>
        <p:spPr>
          <a:xfrm>
            <a:off x="8175069" y="6492535"/>
            <a:ext cx="3988143" cy="276999"/>
          </a:xfrm>
          <a:prstGeom prst="rect">
            <a:avLst/>
          </a:prstGeom>
        </p:spPr>
        <p:txBody>
          <a:bodyPr wrap="none">
            <a:spAutoFit/>
          </a:bodyPr>
          <a:lstStyle/>
          <a:p>
            <a:r>
              <a:rPr lang="en-US" sz="1200" dirty="0">
                <a:solidFill>
                  <a:schemeClr val="bg1"/>
                </a:solidFill>
              </a:rPr>
              <a:t>https://www.worldobesitydata.org/presentation-graphics/</a:t>
            </a:r>
          </a:p>
        </p:txBody>
      </p:sp>
      <p:sp>
        <p:nvSpPr>
          <p:cNvPr id="6" name="Rectangle 5">
            <a:extLst>
              <a:ext uri="{FF2B5EF4-FFF2-40B4-BE49-F238E27FC236}">
                <a16:creationId xmlns:a16="http://schemas.microsoft.com/office/drawing/2014/main" id="{DE2A4235-560D-4C6A-822B-331036CECFBB}"/>
              </a:ext>
            </a:extLst>
          </p:cNvPr>
          <p:cNvSpPr/>
          <p:nvPr/>
        </p:nvSpPr>
        <p:spPr>
          <a:xfrm>
            <a:off x="329380" y="1520500"/>
            <a:ext cx="6096000" cy="923330"/>
          </a:xfrm>
          <a:prstGeom prst="rect">
            <a:avLst/>
          </a:prstGeom>
        </p:spPr>
        <p:txBody>
          <a:bodyPr>
            <a:spAutoFit/>
          </a:bodyPr>
          <a:lstStyle/>
          <a:p>
            <a:pPr marL="285750" indent="-285750">
              <a:buClr>
                <a:schemeClr val="accent1"/>
              </a:buClr>
              <a:buFont typeface="Wingdings" panose="05000000000000000000" pitchFamily="2" charset="2"/>
              <a:buChar char="§"/>
            </a:pPr>
            <a:r>
              <a:rPr lang="en-US" dirty="0" err="1"/>
              <a:t>Obesidade</a:t>
            </a:r>
            <a:endParaRPr lang="en-US" dirty="0"/>
          </a:p>
          <a:p>
            <a:pPr marL="285750" indent="-285750">
              <a:buClr>
                <a:schemeClr val="accent1"/>
              </a:buClr>
              <a:buFont typeface="Wingdings" panose="05000000000000000000" pitchFamily="2" charset="2"/>
              <a:buChar char="§"/>
            </a:pPr>
            <a:r>
              <a:rPr lang="en-US" dirty="0" err="1"/>
              <a:t>Desnutrição</a:t>
            </a:r>
            <a:endParaRPr lang="en-US" dirty="0"/>
          </a:p>
          <a:p>
            <a:pPr marL="285750" indent="-285750">
              <a:buClr>
                <a:schemeClr val="accent1"/>
              </a:buClr>
              <a:buFont typeface="Wingdings" panose="05000000000000000000" pitchFamily="2" charset="2"/>
              <a:buChar char="§"/>
            </a:pPr>
            <a:r>
              <a:rPr lang="en-US" dirty="0"/>
              <a:t>Mudar status quo </a:t>
            </a:r>
          </a:p>
        </p:txBody>
      </p:sp>
    </p:spTree>
    <p:extLst>
      <p:ext uri="{BB962C8B-B14F-4D97-AF65-F5344CB8AC3E}">
        <p14:creationId xmlns:p14="http://schemas.microsoft.com/office/powerpoint/2010/main" val="3562042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69BF-4993-41EF-AEB2-FCF161201433}"/>
              </a:ext>
            </a:extLst>
          </p:cNvPr>
          <p:cNvSpPr>
            <a:spLocks noGrp="1"/>
          </p:cNvSpPr>
          <p:nvPr>
            <p:ph type="title"/>
          </p:nvPr>
        </p:nvSpPr>
        <p:spPr/>
        <p:txBody>
          <a:bodyPr>
            <a:normAutofit fontScale="90000"/>
          </a:bodyPr>
          <a:lstStyle/>
          <a:p>
            <a:r>
              <a:rPr lang="pt-BR" sz="3900" dirty="0">
                <a:solidFill>
                  <a:srgbClr val="000000"/>
                </a:solidFill>
              </a:rPr>
              <a:t>Por que estudar os determinantes da escolha de alimentos?</a:t>
            </a:r>
            <a:endParaRPr lang="en-US" dirty="0"/>
          </a:p>
        </p:txBody>
      </p:sp>
      <p:sp>
        <p:nvSpPr>
          <p:cNvPr id="3" name="Content Placeholder 2">
            <a:extLst>
              <a:ext uri="{FF2B5EF4-FFF2-40B4-BE49-F238E27FC236}">
                <a16:creationId xmlns:a16="http://schemas.microsoft.com/office/drawing/2014/main" id="{74DC53AF-6791-473A-874E-A0B8E396AEC8}"/>
              </a:ext>
            </a:extLst>
          </p:cNvPr>
          <p:cNvSpPr>
            <a:spLocks noGrp="1"/>
          </p:cNvSpPr>
          <p:nvPr>
            <p:ph idx="1"/>
          </p:nvPr>
        </p:nvSpPr>
        <p:spPr>
          <a:xfrm>
            <a:off x="329381" y="1409700"/>
            <a:ext cx="11557820" cy="4745294"/>
          </a:xfrm>
        </p:spPr>
        <p:txBody>
          <a:bodyPr/>
          <a:lstStyle/>
          <a:p>
            <a:r>
              <a:rPr lang="pt-BR" dirty="0" err="1"/>
              <a:t>Malnutrição</a:t>
            </a:r>
            <a:r>
              <a:rPr lang="pt-BR" dirty="0"/>
              <a:t>: principal causa de morte e incapacidade, globalmente</a:t>
            </a:r>
          </a:p>
          <a:p>
            <a:r>
              <a:rPr lang="pt-BR" dirty="0"/>
              <a:t>Principais contribuintes para a carga global de doenças</a:t>
            </a:r>
            <a:endParaRPr lang="en-US" dirty="0"/>
          </a:p>
        </p:txBody>
      </p:sp>
      <p:pic>
        <p:nvPicPr>
          <p:cNvPr id="4" name="Picture 3">
            <a:extLst>
              <a:ext uri="{FF2B5EF4-FFF2-40B4-BE49-F238E27FC236}">
                <a16:creationId xmlns:a16="http://schemas.microsoft.com/office/drawing/2014/main" id="{FDE67399-41F7-464D-A6E8-695177924945}"/>
              </a:ext>
            </a:extLst>
          </p:cNvPr>
          <p:cNvPicPr>
            <a:picLocks noChangeAspect="1"/>
          </p:cNvPicPr>
          <p:nvPr/>
        </p:nvPicPr>
        <p:blipFill rotWithShape="1">
          <a:blip r:embed="rId2"/>
          <a:srcRect l="20522" t="39157" r="21852" b="14261"/>
          <a:stretch/>
        </p:blipFill>
        <p:spPr>
          <a:xfrm>
            <a:off x="1743017" y="2365203"/>
            <a:ext cx="8705965" cy="3958561"/>
          </a:xfrm>
          <a:prstGeom prst="rect">
            <a:avLst/>
          </a:prstGeom>
        </p:spPr>
      </p:pic>
      <p:sp>
        <p:nvSpPr>
          <p:cNvPr id="5" name="Rectangle 4">
            <a:extLst>
              <a:ext uri="{FF2B5EF4-FFF2-40B4-BE49-F238E27FC236}">
                <a16:creationId xmlns:a16="http://schemas.microsoft.com/office/drawing/2014/main" id="{7B5807E1-933C-4FFD-A7D4-43501356F66D}"/>
              </a:ext>
            </a:extLst>
          </p:cNvPr>
          <p:cNvSpPr/>
          <p:nvPr/>
        </p:nvSpPr>
        <p:spPr>
          <a:xfrm>
            <a:off x="873391" y="6492535"/>
            <a:ext cx="11704965" cy="276999"/>
          </a:xfrm>
          <a:prstGeom prst="rect">
            <a:avLst/>
          </a:prstGeom>
        </p:spPr>
        <p:txBody>
          <a:bodyPr wrap="square">
            <a:spAutoFit/>
          </a:bodyPr>
          <a:lstStyle/>
          <a:p>
            <a:r>
              <a:rPr lang="en-US" sz="1200" dirty="0" err="1">
                <a:solidFill>
                  <a:schemeClr val="bg1"/>
                </a:solidFill>
              </a:rPr>
              <a:t>Marinho</a:t>
            </a:r>
            <a:r>
              <a:rPr lang="en-US" sz="1200" dirty="0">
                <a:solidFill>
                  <a:schemeClr val="bg1"/>
                </a:solidFill>
              </a:rPr>
              <a:t>, F., de </a:t>
            </a:r>
            <a:r>
              <a:rPr lang="en-US" sz="1200" dirty="0" err="1">
                <a:solidFill>
                  <a:schemeClr val="bg1"/>
                </a:solidFill>
              </a:rPr>
              <a:t>Azeredo</a:t>
            </a:r>
            <a:r>
              <a:rPr lang="en-US" sz="1200" dirty="0">
                <a:solidFill>
                  <a:schemeClr val="bg1"/>
                </a:solidFill>
              </a:rPr>
              <a:t> </a:t>
            </a:r>
            <a:r>
              <a:rPr lang="en-US" sz="1200" dirty="0" err="1">
                <a:solidFill>
                  <a:schemeClr val="bg1"/>
                </a:solidFill>
              </a:rPr>
              <a:t>Passos</a:t>
            </a:r>
            <a:r>
              <a:rPr lang="en-US" sz="1200" dirty="0">
                <a:solidFill>
                  <a:schemeClr val="bg1"/>
                </a:solidFill>
              </a:rPr>
              <a:t>, V. M., Malta, D. C., </a:t>
            </a:r>
            <a:r>
              <a:rPr lang="en-US" sz="1200" dirty="0" err="1">
                <a:solidFill>
                  <a:schemeClr val="bg1"/>
                </a:solidFill>
              </a:rPr>
              <a:t>França</a:t>
            </a:r>
            <a:r>
              <a:rPr lang="en-US" sz="1200" dirty="0">
                <a:solidFill>
                  <a:schemeClr val="bg1"/>
                </a:solidFill>
              </a:rPr>
              <a:t>, E. B., Abreu, D. M., Araújo, V. E., ... &amp; </a:t>
            </a:r>
            <a:r>
              <a:rPr lang="en-US" sz="1200" dirty="0" err="1">
                <a:solidFill>
                  <a:schemeClr val="bg1"/>
                </a:solidFill>
              </a:rPr>
              <a:t>Felisbino</a:t>
            </a:r>
            <a:r>
              <a:rPr lang="en-US" sz="1200" dirty="0">
                <a:solidFill>
                  <a:schemeClr val="bg1"/>
                </a:solidFill>
              </a:rPr>
              <a:t>-Mendes, M. S. (2018). </a:t>
            </a:r>
            <a:r>
              <a:rPr lang="en-US" sz="1200" i="1" dirty="0">
                <a:solidFill>
                  <a:schemeClr val="bg1"/>
                </a:solidFill>
              </a:rPr>
              <a:t>The Lancet</a:t>
            </a:r>
            <a:r>
              <a:rPr lang="en-US" sz="1200" dirty="0">
                <a:solidFill>
                  <a:schemeClr val="bg1"/>
                </a:solidFill>
              </a:rPr>
              <a:t>, </a:t>
            </a:r>
            <a:r>
              <a:rPr lang="en-US" sz="1200" i="1" dirty="0">
                <a:solidFill>
                  <a:schemeClr val="bg1"/>
                </a:solidFill>
              </a:rPr>
              <a:t>392</a:t>
            </a:r>
            <a:r>
              <a:rPr lang="en-US" sz="1200" dirty="0">
                <a:solidFill>
                  <a:schemeClr val="bg1"/>
                </a:solidFill>
              </a:rPr>
              <a:t>(10149), 760-775.</a:t>
            </a:r>
          </a:p>
        </p:txBody>
      </p:sp>
    </p:spTree>
    <p:extLst>
      <p:ext uri="{BB962C8B-B14F-4D97-AF65-F5344CB8AC3E}">
        <p14:creationId xmlns:p14="http://schemas.microsoft.com/office/powerpoint/2010/main" val="2143588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46B33-0927-426F-91B1-D642CCF740F5}"/>
              </a:ext>
            </a:extLst>
          </p:cNvPr>
          <p:cNvSpPr>
            <a:spLocks noGrp="1"/>
          </p:cNvSpPr>
          <p:nvPr>
            <p:ph type="title"/>
          </p:nvPr>
        </p:nvSpPr>
        <p:spPr/>
        <p:txBody>
          <a:bodyPr/>
          <a:lstStyle/>
          <a:p>
            <a:r>
              <a:rPr lang="en-GB" dirty="0"/>
              <a:t>Overview 	</a:t>
            </a:r>
            <a:endParaRPr lang="en-US" dirty="0"/>
          </a:p>
        </p:txBody>
      </p:sp>
      <p:sp>
        <p:nvSpPr>
          <p:cNvPr id="3" name="Content Placeholder 2">
            <a:extLst>
              <a:ext uri="{FF2B5EF4-FFF2-40B4-BE49-F238E27FC236}">
                <a16:creationId xmlns:a16="http://schemas.microsoft.com/office/drawing/2014/main" id="{C0470BBB-ED31-4F71-AE1C-70FEA0D31019}"/>
              </a:ext>
            </a:extLst>
          </p:cNvPr>
          <p:cNvSpPr>
            <a:spLocks noGrp="1"/>
          </p:cNvSpPr>
          <p:nvPr>
            <p:ph idx="1"/>
          </p:nvPr>
        </p:nvSpPr>
        <p:spPr/>
        <p:txBody>
          <a:bodyPr/>
          <a:lstStyle/>
          <a:p>
            <a:r>
              <a:rPr lang="pt-BR" dirty="0"/>
              <a:t>Apresentações: nome, ano, curso matriculado e background</a:t>
            </a:r>
          </a:p>
          <a:p>
            <a:r>
              <a:rPr lang="pt-BR" dirty="0"/>
              <a:t>Expectativas e dinâmica de classe</a:t>
            </a:r>
          </a:p>
          <a:p>
            <a:r>
              <a:rPr lang="pt-BR" dirty="0"/>
              <a:t>Idioma: apresentação e redação em português ou inglês</a:t>
            </a:r>
            <a:endParaRPr lang="en-US" dirty="0"/>
          </a:p>
        </p:txBody>
      </p:sp>
    </p:spTree>
    <p:extLst>
      <p:ext uri="{BB962C8B-B14F-4D97-AF65-F5344CB8AC3E}">
        <p14:creationId xmlns:p14="http://schemas.microsoft.com/office/powerpoint/2010/main" val="1635991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69BF-4993-41EF-AEB2-FCF161201433}"/>
              </a:ext>
            </a:extLst>
          </p:cNvPr>
          <p:cNvSpPr>
            <a:spLocks noGrp="1"/>
          </p:cNvSpPr>
          <p:nvPr>
            <p:ph type="title"/>
          </p:nvPr>
        </p:nvSpPr>
        <p:spPr/>
        <p:txBody>
          <a:bodyPr>
            <a:normAutofit fontScale="90000"/>
          </a:bodyPr>
          <a:lstStyle/>
          <a:p>
            <a:r>
              <a:rPr lang="pt-BR" sz="3900" dirty="0">
                <a:solidFill>
                  <a:srgbClr val="000000"/>
                </a:solidFill>
              </a:rPr>
              <a:t>Por que estudar os determinantes da escolha de alimentos?</a:t>
            </a:r>
            <a:endParaRPr lang="en-US" dirty="0"/>
          </a:p>
        </p:txBody>
      </p:sp>
      <p:sp>
        <p:nvSpPr>
          <p:cNvPr id="3" name="Content Placeholder 2">
            <a:extLst>
              <a:ext uri="{FF2B5EF4-FFF2-40B4-BE49-F238E27FC236}">
                <a16:creationId xmlns:a16="http://schemas.microsoft.com/office/drawing/2014/main" id="{74DC53AF-6791-473A-874E-A0B8E396AEC8}"/>
              </a:ext>
            </a:extLst>
          </p:cNvPr>
          <p:cNvSpPr>
            <a:spLocks noGrp="1"/>
          </p:cNvSpPr>
          <p:nvPr>
            <p:ph idx="1"/>
          </p:nvPr>
        </p:nvSpPr>
        <p:spPr>
          <a:xfrm>
            <a:off x="329381" y="1434110"/>
            <a:ext cx="11557820" cy="4720884"/>
          </a:xfrm>
        </p:spPr>
        <p:txBody>
          <a:bodyPr/>
          <a:lstStyle/>
          <a:p>
            <a:r>
              <a:rPr lang="pt-BR" dirty="0" err="1"/>
              <a:t>Malnutrição</a:t>
            </a:r>
            <a:r>
              <a:rPr lang="pt-BR" dirty="0"/>
              <a:t>: principal causa de morte e incapacidade, globalmente</a:t>
            </a:r>
          </a:p>
          <a:p>
            <a:r>
              <a:rPr lang="pt-BR" dirty="0"/>
              <a:t>Principais contribuintes para a carga global de doenças</a:t>
            </a:r>
            <a:endParaRPr lang="en-US" dirty="0"/>
          </a:p>
          <a:p>
            <a:endParaRPr lang="en-US" dirty="0"/>
          </a:p>
        </p:txBody>
      </p:sp>
      <p:sp>
        <p:nvSpPr>
          <p:cNvPr id="5" name="Rectangle 4">
            <a:extLst>
              <a:ext uri="{FF2B5EF4-FFF2-40B4-BE49-F238E27FC236}">
                <a16:creationId xmlns:a16="http://schemas.microsoft.com/office/drawing/2014/main" id="{7B5807E1-933C-4FFD-A7D4-43501356F66D}"/>
              </a:ext>
            </a:extLst>
          </p:cNvPr>
          <p:cNvSpPr/>
          <p:nvPr/>
        </p:nvSpPr>
        <p:spPr>
          <a:xfrm>
            <a:off x="2690616" y="6492535"/>
            <a:ext cx="11704965" cy="276999"/>
          </a:xfrm>
          <a:prstGeom prst="rect">
            <a:avLst/>
          </a:prstGeom>
        </p:spPr>
        <p:txBody>
          <a:bodyPr wrap="square">
            <a:spAutoFit/>
          </a:bodyPr>
          <a:lstStyle/>
          <a:p>
            <a:r>
              <a:rPr lang="en-US" sz="1200" dirty="0">
                <a:solidFill>
                  <a:schemeClr val="bg1"/>
                </a:solidFill>
              </a:rPr>
              <a:t>Swinburn, B. A., </a:t>
            </a:r>
            <a:r>
              <a:rPr lang="en-US" sz="1200" dirty="0" err="1">
                <a:solidFill>
                  <a:schemeClr val="bg1"/>
                </a:solidFill>
              </a:rPr>
              <a:t>Kraak</a:t>
            </a:r>
            <a:r>
              <a:rPr lang="en-US" sz="1200" dirty="0">
                <a:solidFill>
                  <a:schemeClr val="bg1"/>
                </a:solidFill>
              </a:rPr>
              <a:t>, V. I., Allender, S., Atkins, V. J., Baker, P. I., </a:t>
            </a:r>
            <a:r>
              <a:rPr lang="en-US" sz="1200" dirty="0" err="1">
                <a:solidFill>
                  <a:schemeClr val="bg1"/>
                </a:solidFill>
              </a:rPr>
              <a:t>Bogard</a:t>
            </a:r>
            <a:r>
              <a:rPr lang="en-US" sz="1200" dirty="0">
                <a:solidFill>
                  <a:schemeClr val="bg1"/>
                </a:solidFill>
              </a:rPr>
              <a:t>, J. R., ... &amp; </a:t>
            </a:r>
            <a:r>
              <a:rPr lang="en-US" sz="1200" dirty="0" err="1">
                <a:solidFill>
                  <a:schemeClr val="bg1"/>
                </a:solidFill>
              </a:rPr>
              <a:t>Ezzati</a:t>
            </a:r>
            <a:r>
              <a:rPr lang="en-US" sz="1200" dirty="0">
                <a:solidFill>
                  <a:schemeClr val="bg1"/>
                </a:solidFill>
              </a:rPr>
              <a:t>, M. (2019). The Lancet, 393(10173), 791-846.</a:t>
            </a:r>
          </a:p>
        </p:txBody>
      </p:sp>
      <p:pic>
        <p:nvPicPr>
          <p:cNvPr id="6" name="Picture 5">
            <a:extLst>
              <a:ext uri="{FF2B5EF4-FFF2-40B4-BE49-F238E27FC236}">
                <a16:creationId xmlns:a16="http://schemas.microsoft.com/office/drawing/2014/main" id="{6F03E8F1-0596-455B-BE6B-DA2FE1661D6B}"/>
              </a:ext>
            </a:extLst>
          </p:cNvPr>
          <p:cNvPicPr>
            <a:picLocks noChangeAspect="1"/>
          </p:cNvPicPr>
          <p:nvPr/>
        </p:nvPicPr>
        <p:blipFill rotWithShape="1">
          <a:blip r:embed="rId3"/>
          <a:srcRect l="21360" t="17890" r="36677" b="60338"/>
          <a:stretch/>
        </p:blipFill>
        <p:spPr>
          <a:xfrm>
            <a:off x="1450558" y="2662177"/>
            <a:ext cx="9462608" cy="2761713"/>
          </a:xfrm>
          <a:prstGeom prst="rect">
            <a:avLst/>
          </a:prstGeom>
        </p:spPr>
      </p:pic>
      <p:pic>
        <p:nvPicPr>
          <p:cNvPr id="7" name="Picture 6">
            <a:extLst>
              <a:ext uri="{FF2B5EF4-FFF2-40B4-BE49-F238E27FC236}">
                <a16:creationId xmlns:a16="http://schemas.microsoft.com/office/drawing/2014/main" id="{42ECAB2D-91A8-4F0D-8F1A-2DB8375B819C}"/>
              </a:ext>
            </a:extLst>
          </p:cNvPr>
          <p:cNvPicPr>
            <a:picLocks noChangeAspect="1"/>
          </p:cNvPicPr>
          <p:nvPr/>
        </p:nvPicPr>
        <p:blipFill rotWithShape="1">
          <a:blip r:embed="rId4"/>
          <a:srcRect l="21076" t="68186" r="37722" b="20911"/>
          <a:stretch/>
        </p:blipFill>
        <p:spPr>
          <a:xfrm>
            <a:off x="1450558" y="5423889"/>
            <a:ext cx="6252146" cy="930611"/>
          </a:xfrm>
          <a:prstGeom prst="rect">
            <a:avLst/>
          </a:prstGeom>
        </p:spPr>
      </p:pic>
    </p:spTree>
    <p:extLst>
      <p:ext uri="{BB962C8B-B14F-4D97-AF65-F5344CB8AC3E}">
        <p14:creationId xmlns:p14="http://schemas.microsoft.com/office/powerpoint/2010/main" val="3544441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24467-4468-4CAF-B799-85C7B11A5B0C}"/>
              </a:ext>
            </a:extLst>
          </p:cNvPr>
          <p:cNvSpPr>
            <a:spLocks noGrp="1"/>
          </p:cNvSpPr>
          <p:nvPr>
            <p:ph type="title"/>
          </p:nvPr>
        </p:nvSpPr>
        <p:spPr/>
        <p:txBody>
          <a:bodyPr/>
          <a:lstStyle/>
          <a:p>
            <a:r>
              <a:rPr lang="en-GB" dirty="0" err="1"/>
              <a:t>Consenso</a:t>
            </a:r>
            <a:r>
              <a:rPr lang="en-GB" dirty="0"/>
              <a:t> </a:t>
            </a:r>
            <a:r>
              <a:rPr lang="en-GB" dirty="0" err="1"/>
              <a:t>atual</a:t>
            </a:r>
            <a:endParaRPr lang="en-US" dirty="0"/>
          </a:p>
        </p:txBody>
      </p:sp>
      <p:sp>
        <p:nvSpPr>
          <p:cNvPr id="3" name="Content Placeholder 2">
            <a:extLst>
              <a:ext uri="{FF2B5EF4-FFF2-40B4-BE49-F238E27FC236}">
                <a16:creationId xmlns:a16="http://schemas.microsoft.com/office/drawing/2014/main" id="{BB6F07F0-CD39-43F7-9E76-49466EACC541}"/>
              </a:ext>
            </a:extLst>
          </p:cNvPr>
          <p:cNvSpPr>
            <a:spLocks noGrp="1"/>
          </p:cNvSpPr>
          <p:nvPr>
            <p:ph idx="1"/>
          </p:nvPr>
        </p:nvSpPr>
        <p:spPr/>
        <p:txBody>
          <a:bodyPr/>
          <a:lstStyle/>
          <a:p>
            <a:r>
              <a:rPr lang="pt-BR" dirty="0"/>
              <a:t>Acordo geral de que é necessária uma ampla modificação de comportamento para melhorar a saúde</a:t>
            </a:r>
          </a:p>
          <a:p>
            <a:r>
              <a:rPr lang="pt-BR" dirty="0"/>
              <a:t>A questão é complexa</a:t>
            </a:r>
          </a:p>
          <a:p>
            <a:r>
              <a:rPr lang="pt-BR" dirty="0"/>
              <a:t>Os modelos atuais que orientam a pesquisa e a prática estão incompletos</a:t>
            </a:r>
          </a:p>
          <a:p>
            <a:r>
              <a:rPr lang="pt-BR" dirty="0"/>
              <a:t>Os modelos psicossociais dominantes focaram-se na compreensão e mudança do comportamento individual através da educação, motivação, treinamento de habilidades e apoio social</a:t>
            </a:r>
          </a:p>
          <a:p>
            <a:r>
              <a:rPr lang="pt-BR" dirty="0"/>
              <a:t>Pensamento antigo = responsabilidade individual</a:t>
            </a:r>
            <a:endParaRPr lang="en-US" dirty="0"/>
          </a:p>
        </p:txBody>
      </p:sp>
    </p:spTree>
    <p:extLst>
      <p:ext uri="{BB962C8B-B14F-4D97-AF65-F5344CB8AC3E}">
        <p14:creationId xmlns:p14="http://schemas.microsoft.com/office/powerpoint/2010/main" val="3933015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4CFE9-5FAC-4509-9539-556FF2273F9F}"/>
              </a:ext>
            </a:extLst>
          </p:cNvPr>
          <p:cNvSpPr>
            <a:spLocks noGrp="1"/>
          </p:cNvSpPr>
          <p:nvPr>
            <p:ph type="title"/>
          </p:nvPr>
        </p:nvSpPr>
        <p:spPr/>
        <p:txBody>
          <a:bodyPr/>
          <a:lstStyle/>
          <a:p>
            <a:r>
              <a:rPr lang="pt-BR" dirty="0"/>
              <a:t>Mudança para o novo paradigma</a:t>
            </a:r>
            <a:endParaRPr lang="en-US" dirty="0"/>
          </a:p>
        </p:txBody>
      </p:sp>
      <p:pic>
        <p:nvPicPr>
          <p:cNvPr id="4" name="Content Placeholder 3">
            <a:extLst>
              <a:ext uri="{FF2B5EF4-FFF2-40B4-BE49-F238E27FC236}">
                <a16:creationId xmlns:a16="http://schemas.microsoft.com/office/drawing/2014/main" id="{4FC53739-7E68-4C21-B8B3-7C2770EC335F}"/>
              </a:ext>
            </a:extLst>
          </p:cNvPr>
          <p:cNvPicPr>
            <a:picLocks noGrp="1" noChangeAspect="1"/>
          </p:cNvPicPr>
          <p:nvPr>
            <p:ph idx="1"/>
          </p:nvPr>
        </p:nvPicPr>
        <p:blipFill rotWithShape="1">
          <a:blip r:embed="rId2"/>
          <a:srcRect l="24667" t="31766" r="39466" b="14804"/>
          <a:stretch/>
        </p:blipFill>
        <p:spPr>
          <a:xfrm>
            <a:off x="382946" y="1449032"/>
            <a:ext cx="5798916" cy="4859172"/>
          </a:xfrm>
          <a:prstGeom prst="rect">
            <a:avLst/>
          </a:prstGeom>
        </p:spPr>
      </p:pic>
      <p:pic>
        <p:nvPicPr>
          <p:cNvPr id="5" name="Picture 4">
            <a:extLst>
              <a:ext uri="{FF2B5EF4-FFF2-40B4-BE49-F238E27FC236}">
                <a16:creationId xmlns:a16="http://schemas.microsoft.com/office/drawing/2014/main" id="{AF363E61-8C20-4697-9B91-4BDBD2BA9E76}"/>
              </a:ext>
            </a:extLst>
          </p:cNvPr>
          <p:cNvPicPr>
            <a:picLocks noChangeAspect="1"/>
          </p:cNvPicPr>
          <p:nvPr/>
        </p:nvPicPr>
        <p:blipFill rotWithShape="1">
          <a:blip r:embed="rId3"/>
          <a:srcRect l="58766" t="43713" r="8956" b="18650"/>
          <a:stretch/>
        </p:blipFill>
        <p:spPr>
          <a:xfrm>
            <a:off x="6281260" y="1724630"/>
            <a:ext cx="5753085" cy="3773346"/>
          </a:xfrm>
          <a:prstGeom prst="rect">
            <a:avLst/>
          </a:prstGeom>
        </p:spPr>
      </p:pic>
      <p:sp>
        <p:nvSpPr>
          <p:cNvPr id="7" name="Rectangle 6">
            <a:extLst>
              <a:ext uri="{FF2B5EF4-FFF2-40B4-BE49-F238E27FC236}">
                <a16:creationId xmlns:a16="http://schemas.microsoft.com/office/drawing/2014/main" id="{B303CEE8-8B7C-4E89-B5DB-D1E5D0E2D8B4}"/>
              </a:ext>
            </a:extLst>
          </p:cNvPr>
          <p:cNvSpPr/>
          <p:nvPr/>
        </p:nvSpPr>
        <p:spPr>
          <a:xfrm>
            <a:off x="2690616" y="6492535"/>
            <a:ext cx="11704965" cy="276999"/>
          </a:xfrm>
          <a:prstGeom prst="rect">
            <a:avLst/>
          </a:prstGeom>
        </p:spPr>
        <p:txBody>
          <a:bodyPr wrap="square">
            <a:spAutoFit/>
          </a:bodyPr>
          <a:lstStyle/>
          <a:p>
            <a:r>
              <a:rPr lang="en-US" sz="1200" dirty="0">
                <a:solidFill>
                  <a:schemeClr val="bg1"/>
                </a:solidFill>
              </a:rPr>
              <a:t>Swinburn, B. A., </a:t>
            </a:r>
            <a:r>
              <a:rPr lang="en-US" sz="1200" dirty="0" err="1">
                <a:solidFill>
                  <a:schemeClr val="bg1"/>
                </a:solidFill>
              </a:rPr>
              <a:t>Kraak</a:t>
            </a:r>
            <a:r>
              <a:rPr lang="en-US" sz="1200" dirty="0">
                <a:solidFill>
                  <a:schemeClr val="bg1"/>
                </a:solidFill>
              </a:rPr>
              <a:t>, V. I., Allender, S., Atkins, V. J., Baker, P. I., </a:t>
            </a:r>
            <a:r>
              <a:rPr lang="en-US" sz="1200" dirty="0" err="1">
                <a:solidFill>
                  <a:schemeClr val="bg1"/>
                </a:solidFill>
              </a:rPr>
              <a:t>Bogard</a:t>
            </a:r>
            <a:r>
              <a:rPr lang="en-US" sz="1200" dirty="0">
                <a:solidFill>
                  <a:schemeClr val="bg1"/>
                </a:solidFill>
              </a:rPr>
              <a:t>, J. R., ... &amp; </a:t>
            </a:r>
            <a:r>
              <a:rPr lang="en-US" sz="1200" dirty="0" err="1">
                <a:solidFill>
                  <a:schemeClr val="bg1"/>
                </a:solidFill>
              </a:rPr>
              <a:t>Ezzati</a:t>
            </a:r>
            <a:r>
              <a:rPr lang="en-US" sz="1200" dirty="0">
                <a:solidFill>
                  <a:schemeClr val="bg1"/>
                </a:solidFill>
              </a:rPr>
              <a:t>, M. (2019). The Lancet, 393(10173), 791-846.</a:t>
            </a:r>
          </a:p>
        </p:txBody>
      </p:sp>
    </p:spTree>
    <p:extLst>
      <p:ext uri="{BB962C8B-B14F-4D97-AF65-F5344CB8AC3E}">
        <p14:creationId xmlns:p14="http://schemas.microsoft.com/office/powerpoint/2010/main" val="2017214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B8E87-002B-4FD6-AB4A-F846D503265F}"/>
              </a:ext>
            </a:extLst>
          </p:cNvPr>
          <p:cNvSpPr>
            <a:spLocks noGrp="1"/>
          </p:cNvSpPr>
          <p:nvPr>
            <p:ph type="title"/>
          </p:nvPr>
        </p:nvSpPr>
        <p:spPr/>
        <p:txBody>
          <a:bodyPr/>
          <a:lstStyle/>
          <a:p>
            <a:r>
              <a:rPr lang="en-GB" dirty="0"/>
              <a:t>O DONE framework </a:t>
            </a:r>
            <a:endParaRPr lang="en-US" dirty="0"/>
          </a:p>
        </p:txBody>
      </p:sp>
      <p:pic>
        <p:nvPicPr>
          <p:cNvPr id="4" name="Content Placeholder 3">
            <a:extLst>
              <a:ext uri="{FF2B5EF4-FFF2-40B4-BE49-F238E27FC236}">
                <a16:creationId xmlns:a16="http://schemas.microsoft.com/office/drawing/2014/main" id="{0EC4AEA5-A1CD-41A8-A3EB-25333607F444}"/>
              </a:ext>
            </a:extLst>
          </p:cNvPr>
          <p:cNvPicPr>
            <a:picLocks noGrp="1" noChangeAspect="1"/>
          </p:cNvPicPr>
          <p:nvPr>
            <p:ph idx="1"/>
          </p:nvPr>
        </p:nvPicPr>
        <p:blipFill>
          <a:blip r:embed="rId3"/>
          <a:stretch>
            <a:fillRect/>
          </a:stretch>
        </p:blipFill>
        <p:spPr>
          <a:xfrm>
            <a:off x="2183757" y="1211980"/>
            <a:ext cx="7824486" cy="4859126"/>
          </a:xfrm>
          <a:prstGeom prst="rect">
            <a:avLst/>
          </a:prstGeom>
        </p:spPr>
      </p:pic>
      <p:sp>
        <p:nvSpPr>
          <p:cNvPr id="5" name="TextBox 4">
            <a:extLst>
              <a:ext uri="{FF2B5EF4-FFF2-40B4-BE49-F238E27FC236}">
                <a16:creationId xmlns:a16="http://schemas.microsoft.com/office/drawing/2014/main" id="{471EDFA8-F93F-4208-B21E-E9E2E3EBB474}"/>
              </a:ext>
            </a:extLst>
          </p:cNvPr>
          <p:cNvSpPr txBox="1"/>
          <p:nvPr/>
        </p:nvSpPr>
        <p:spPr>
          <a:xfrm>
            <a:off x="4386942" y="6479747"/>
            <a:ext cx="7805058"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Symmank, C., Mai, R., Hoffmann, S., Stok, F. M., Renner, B., Lien, N., &amp; Rohm, H. (2017).  </a:t>
            </a:r>
            <a:r>
              <a:rPr lang="en-US" sz="1200" i="1" dirty="0">
                <a:solidFill>
                  <a:schemeClr val="bg1"/>
                </a:solidFill>
                <a:latin typeface="Arial" panose="020B0604020202020204" pitchFamily="34" charset="0"/>
                <a:cs typeface="Arial" panose="020B0604020202020204" pitchFamily="34" charset="0"/>
              </a:rPr>
              <a:t>Appetite</a:t>
            </a:r>
            <a:r>
              <a:rPr lang="en-US" sz="1200" dirty="0">
                <a:solidFill>
                  <a:schemeClr val="bg1"/>
                </a:solidFill>
                <a:latin typeface="Arial" panose="020B0604020202020204" pitchFamily="34" charset="0"/>
                <a:cs typeface="Arial" panose="020B0604020202020204" pitchFamily="34" charset="0"/>
              </a:rPr>
              <a:t>, </a:t>
            </a:r>
            <a:r>
              <a:rPr lang="en-US" sz="1200" i="1" dirty="0">
                <a:solidFill>
                  <a:schemeClr val="bg1"/>
                </a:solidFill>
                <a:latin typeface="Arial" panose="020B0604020202020204" pitchFamily="34" charset="0"/>
                <a:cs typeface="Arial" panose="020B0604020202020204" pitchFamily="34" charset="0"/>
              </a:rPr>
              <a:t>110</a:t>
            </a:r>
            <a:r>
              <a:rPr lang="en-US" sz="1200" dirty="0">
                <a:solidFill>
                  <a:schemeClr val="bg1"/>
                </a:solidFill>
                <a:latin typeface="Arial" panose="020B0604020202020204" pitchFamily="34" charset="0"/>
                <a:cs typeface="Arial" panose="020B0604020202020204" pitchFamily="34" charset="0"/>
              </a:rPr>
              <a:t>, 25-35.</a:t>
            </a:r>
          </a:p>
        </p:txBody>
      </p:sp>
    </p:spTree>
    <p:extLst>
      <p:ext uri="{BB962C8B-B14F-4D97-AF65-F5344CB8AC3E}">
        <p14:creationId xmlns:p14="http://schemas.microsoft.com/office/powerpoint/2010/main" val="147726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48D5E-06F5-4E78-83BB-BBA85C3A3348}"/>
              </a:ext>
            </a:extLst>
          </p:cNvPr>
          <p:cNvSpPr>
            <a:spLocks noGrp="1"/>
          </p:cNvSpPr>
          <p:nvPr>
            <p:ph type="title"/>
          </p:nvPr>
        </p:nvSpPr>
        <p:spPr/>
        <p:txBody>
          <a:bodyPr>
            <a:normAutofit/>
          </a:bodyPr>
          <a:lstStyle/>
          <a:p>
            <a:r>
              <a:rPr lang="pt-BR" sz="4000" dirty="0"/>
              <a:t>Determinantes políticos da escolha de alimentos</a:t>
            </a:r>
            <a:endParaRPr lang="en-US" sz="4000" dirty="0"/>
          </a:p>
        </p:txBody>
      </p:sp>
      <p:sp>
        <p:nvSpPr>
          <p:cNvPr id="3" name="Content Placeholder 2">
            <a:extLst>
              <a:ext uri="{FF2B5EF4-FFF2-40B4-BE49-F238E27FC236}">
                <a16:creationId xmlns:a16="http://schemas.microsoft.com/office/drawing/2014/main" id="{AE72AD31-E57A-4851-B496-C1A37958DF3A}"/>
              </a:ext>
            </a:extLst>
          </p:cNvPr>
          <p:cNvSpPr>
            <a:spLocks noGrp="1"/>
          </p:cNvSpPr>
          <p:nvPr>
            <p:ph idx="1"/>
          </p:nvPr>
        </p:nvSpPr>
        <p:spPr/>
        <p:txBody>
          <a:bodyPr/>
          <a:lstStyle/>
          <a:p>
            <a:r>
              <a:rPr lang="pt-BR" dirty="0"/>
              <a:t>Prioridades do governo</a:t>
            </a:r>
          </a:p>
          <a:p>
            <a:r>
              <a:rPr lang="pt-BR" dirty="0"/>
              <a:t>Política agrícola e práticas de produção</a:t>
            </a:r>
          </a:p>
          <a:p>
            <a:r>
              <a:rPr lang="pt-BR" dirty="0"/>
              <a:t>Acordos comerciais nacionais e internacionais</a:t>
            </a:r>
          </a:p>
          <a:p>
            <a:r>
              <a:rPr lang="pt-BR" dirty="0"/>
              <a:t>Subsídios e incentivos da indústria de alimentos e bebidas</a:t>
            </a:r>
          </a:p>
          <a:p>
            <a:r>
              <a:rPr lang="pt-BR" dirty="0"/>
              <a:t>Programas de assistência alimentar</a:t>
            </a:r>
          </a:p>
          <a:p>
            <a:r>
              <a:rPr lang="pt-BR" dirty="0"/>
              <a:t>Estrutura governo-sociedade</a:t>
            </a:r>
          </a:p>
          <a:p>
            <a:r>
              <a:rPr lang="pt-BR" dirty="0"/>
              <a:t>Sistemas de saúde</a:t>
            </a:r>
          </a:p>
          <a:p>
            <a:r>
              <a:rPr lang="pt-BR" dirty="0"/>
              <a:t>Políticas de alimentação e nutrição</a:t>
            </a:r>
            <a:endParaRPr lang="en-US" dirty="0"/>
          </a:p>
        </p:txBody>
      </p:sp>
    </p:spTree>
    <p:extLst>
      <p:ext uri="{BB962C8B-B14F-4D97-AF65-F5344CB8AC3E}">
        <p14:creationId xmlns:p14="http://schemas.microsoft.com/office/powerpoint/2010/main" val="1750387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2CFE-BDBF-4B63-A96A-233B39857B00}"/>
              </a:ext>
            </a:extLst>
          </p:cNvPr>
          <p:cNvSpPr>
            <a:spLocks noGrp="1"/>
          </p:cNvSpPr>
          <p:nvPr>
            <p:ph type="title"/>
          </p:nvPr>
        </p:nvSpPr>
        <p:spPr/>
        <p:txBody>
          <a:bodyPr/>
          <a:lstStyle/>
          <a:p>
            <a:r>
              <a:rPr lang="en-GB" dirty="0"/>
              <a:t>Food policies and programs in Brazil 	</a:t>
            </a:r>
            <a:endParaRPr lang="en-US" dirty="0"/>
          </a:p>
        </p:txBody>
      </p:sp>
      <p:sp>
        <p:nvSpPr>
          <p:cNvPr id="3" name="Content Placeholder 2">
            <a:extLst>
              <a:ext uri="{FF2B5EF4-FFF2-40B4-BE49-F238E27FC236}">
                <a16:creationId xmlns:a16="http://schemas.microsoft.com/office/drawing/2014/main" id="{84955A4B-892F-4120-B9A0-19E6DC011C5A}"/>
              </a:ext>
            </a:extLst>
          </p:cNvPr>
          <p:cNvSpPr>
            <a:spLocks noGrp="1"/>
          </p:cNvSpPr>
          <p:nvPr>
            <p:ph idx="1"/>
          </p:nvPr>
        </p:nvSpPr>
        <p:spPr>
          <a:xfrm>
            <a:off x="329380" y="1377387"/>
            <a:ext cx="11704965" cy="4919241"/>
          </a:xfrm>
        </p:spPr>
        <p:txBody>
          <a:bodyPr>
            <a:normAutofit lnSpcReduction="10000"/>
          </a:bodyPr>
          <a:lstStyle/>
          <a:p>
            <a:r>
              <a:rPr lang="en-US" dirty="0"/>
              <a:t>1954 </a:t>
            </a:r>
            <a:r>
              <a:rPr lang="pt-BR" dirty="0"/>
              <a:t>–</a:t>
            </a:r>
            <a:r>
              <a:rPr lang="en-US" dirty="0"/>
              <a:t> </a:t>
            </a:r>
            <a:r>
              <a:rPr lang="pt-BR" dirty="0"/>
              <a:t>Programa da Merenda Escolar</a:t>
            </a:r>
          </a:p>
          <a:p>
            <a:pPr lvl="2"/>
            <a:r>
              <a:rPr lang="pt-BR" dirty="0"/>
              <a:t>Programa Nacional de Alimentação Escolar (PNAE) </a:t>
            </a:r>
          </a:p>
          <a:p>
            <a:pPr lvl="2"/>
            <a:r>
              <a:rPr lang="en-US" dirty="0"/>
              <a:t>2001 </a:t>
            </a:r>
            <a:r>
              <a:rPr lang="pt-BR" dirty="0"/>
              <a:t>–</a:t>
            </a:r>
            <a:r>
              <a:rPr lang="en-US" dirty="0"/>
              <a:t> 70% </a:t>
            </a:r>
            <a:r>
              <a:rPr lang="pt-BR" dirty="0"/>
              <a:t>dos alimentos comprados pelo programa devem ser alimentos básicos</a:t>
            </a:r>
          </a:p>
          <a:p>
            <a:pPr lvl="2"/>
            <a:r>
              <a:rPr lang="en-US" dirty="0"/>
              <a:t>2009 </a:t>
            </a:r>
            <a:r>
              <a:rPr lang="pt-BR" dirty="0"/>
              <a:t>–</a:t>
            </a:r>
            <a:r>
              <a:rPr lang="en-US" dirty="0"/>
              <a:t> 30% </a:t>
            </a:r>
            <a:r>
              <a:rPr lang="pt-BR" dirty="0"/>
              <a:t>do orçamento do programa deve ser usado para comprar alimentos frescos diretamente de fazendas familiares</a:t>
            </a:r>
            <a:endParaRPr lang="en-US" dirty="0"/>
          </a:p>
          <a:p>
            <a:pPr lvl="2"/>
            <a:r>
              <a:rPr lang="pt-BR" dirty="0"/>
              <a:t>Programa de saúde escolar</a:t>
            </a:r>
          </a:p>
          <a:p>
            <a:r>
              <a:rPr lang="pt-BR" dirty="0"/>
              <a:t>1970 – Instituto Nacional de Alimentação e Nutrição (INAN), vinculado ao Ministério da Saúde</a:t>
            </a:r>
          </a:p>
          <a:p>
            <a:pPr lvl="2"/>
            <a:r>
              <a:rPr lang="pt-BR" dirty="0"/>
              <a:t>1973 – lançou o I Programa Nacional de Alimentação e Nutrição (</a:t>
            </a:r>
            <a:r>
              <a:rPr lang="pt-BR" dirty="0" err="1"/>
              <a:t>I</a:t>
            </a:r>
            <a:r>
              <a:rPr lang="pt-BR" dirty="0"/>
              <a:t> PRONAN)</a:t>
            </a:r>
          </a:p>
          <a:p>
            <a:pPr lvl="2"/>
            <a:r>
              <a:rPr lang="pt-BR" dirty="0"/>
              <a:t>1976 – II PRONAN </a:t>
            </a:r>
          </a:p>
          <a:p>
            <a:pPr lvl="2"/>
            <a:r>
              <a:rPr lang="pt-BR" dirty="0"/>
              <a:t>1980 – III PRONAN</a:t>
            </a:r>
          </a:p>
          <a:p>
            <a:r>
              <a:rPr lang="en-US" dirty="0"/>
              <a:t>1988 </a:t>
            </a:r>
            <a:r>
              <a:rPr lang="pt-BR" dirty="0"/>
              <a:t>–</a:t>
            </a:r>
            <a:r>
              <a:rPr lang="en-US" dirty="0"/>
              <a:t> </a:t>
            </a:r>
            <a:r>
              <a:rPr lang="pt-BR" dirty="0"/>
              <a:t>A Constituição brasileira reconhece a saúde como um direito dos cidadãos e uma obrigação do Estado</a:t>
            </a:r>
            <a:endParaRPr lang="en-US" dirty="0"/>
          </a:p>
          <a:p>
            <a:pPr lvl="2"/>
            <a:r>
              <a:rPr lang="en-US" dirty="0"/>
              <a:t>Sistema </a:t>
            </a:r>
            <a:r>
              <a:rPr lang="en-US" dirty="0" err="1"/>
              <a:t>Único</a:t>
            </a:r>
            <a:r>
              <a:rPr lang="en-US" dirty="0"/>
              <a:t> de </a:t>
            </a:r>
            <a:r>
              <a:rPr lang="en-US" dirty="0" err="1"/>
              <a:t>Saúde</a:t>
            </a:r>
            <a:endParaRPr lang="en-US" dirty="0"/>
          </a:p>
          <a:p>
            <a:pPr lvl="2"/>
            <a:r>
              <a:rPr lang="pt-BR" dirty="0"/>
              <a:t>2008 – Apoio matricial (Núcleos de Apoio à Saúde da Família)</a:t>
            </a:r>
          </a:p>
          <a:p>
            <a:pPr lvl="2"/>
            <a:r>
              <a:rPr lang="pt-BR" dirty="0"/>
              <a:t>Implementação do Sistema Nacional de Vigilância Alimentar e Nutricional (SISVAN)</a:t>
            </a:r>
            <a:endParaRPr lang="en-US" dirty="0"/>
          </a:p>
          <a:p>
            <a:pPr lvl="2"/>
            <a:r>
              <a:rPr lang="en-US" dirty="0"/>
              <a:t>1999, 2011 </a:t>
            </a:r>
            <a:r>
              <a:rPr lang="pt-BR" dirty="0"/>
              <a:t>–</a:t>
            </a:r>
            <a:r>
              <a:rPr lang="en-US" dirty="0"/>
              <a:t> </a:t>
            </a:r>
            <a:r>
              <a:rPr lang="pt-BR" dirty="0"/>
              <a:t>Política Nacional de Alimentação e Nutrição (PNAN)</a:t>
            </a:r>
          </a:p>
          <a:p>
            <a:pPr lvl="3"/>
            <a:r>
              <a:rPr lang="pt-BR" dirty="0"/>
              <a:t>O Guia Alimentar para a População Brasileira</a:t>
            </a:r>
            <a:endParaRPr lang="en-US" dirty="0"/>
          </a:p>
          <a:p>
            <a:pPr lvl="2"/>
            <a:r>
              <a:rPr lang="pt-BR" dirty="0"/>
              <a:t>2006, 2014 – Política Nacional de Promoção da Saúde (PNPS)</a:t>
            </a:r>
          </a:p>
        </p:txBody>
      </p:sp>
      <p:sp>
        <p:nvSpPr>
          <p:cNvPr id="4" name="Rectangle 3">
            <a:extLst>
              <a:ext uri="{FF2B5EF4-FFF2-40B4-BE49-F238E27FC236}">
                <a16:creationId xmlns:a16="http://schemas.microsoft.com/office/drawing/2014/main" id="{BEFDBA0A-C84B-472E-BC74-393A39F68B0E}"/>
              </a:ext>
            </a:extLst>
          </p:cNvPr>
          <p:cNvSpPr/>
          <p:nvPr/>
        </p:nvSpPr>
        <p:spPr>
          <a:xfrm>
            <a:off x="4572000" y="6484077"/>
            <a:ext cx="8071945" cy="276999"/>
          </a:xfrm>
          <a:prstGeom prst="rect">
            <a:avLst/>
          </a:prstGeom>
        </p:spPr>
        <p:txBody>
          <a:bodyPr wrap="square">
            <a:spAutoFit/>
          </a:bodyPr>
          <a:lstStyle/>
          <a:p>
            <a:r>
              <a:rPr lang="en-US" sz="1200" dirty="0">
                <a:solidFill>
                  <a:schemeClr val="bg1"/>
                </a:solidFill>
              </a:rPr>
              <a:t>Jaime, P. C., da Silva, A. C. F., </a:t>
            </a:r>
            <a:r>
              <a:rPr lang="en-US" sz="1200" dirty="0" err="1">
                <a:solidFill>
                  <a:schemeClr val="bg1"/>
                </a:solidFill>
              </a:rPr>
              <a:t>Gentil</a:t>
            </a:r>
            <a:r>
              <a:rPr lang="en-US" sz="1200" dirty="0">
                <a:solidFill>
                  <a:schemeClr val="bg1"/>
                </a:solidFill>
              </a:rPr>
              <a:t>, P. C., Claro, R. M., &amp; Monteiro, C. A. (2013). Obesity reviews, 14, 88-95.</a:t>
            </a:r>
          </a:p>
        </p:txBody>
      </p:sp>
    </p:spTree>
    <p:extLst>
      <p:ext uri="{BB962C8B-B14F-4D97-AF65-F5344CB8AC3E}">
        <p14:creationId xmlns:p14="http://schemas.microsoft.com/office/powerpoint/2010/main" val="2241965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2CFE-BDBF-4B63-A96A-233B39857B00}"/>
              </a:ext>
            </a:extLst>
          </p:cNvPr>
          <p:cNvSpPr>
            <a:spLocks noGrp="1"/>
          </p:cNvSpPr>
          <p:nvPr>
            <p:ph type="title"/>
          </p:nvPr>
        </p:nvSpPr>
        <p:spPr/>
        <p:txBody>
          <a:bodyPr/>
          <a:lstStyle/>
          <a:p>
            <a:r>
              <a:rPr lang="en-GB" dirty="0"/>
              <a:t>Food policies and programs in Brazil 	</a:t>
            </a:r>
            <a:endParaRPr lang="en-US" dirty="0"/>
          </a:p>
        </p:txBody>
      </p:sp>
      <p:sp>
        <p:nvSpPr>
          <p:cNvPr id="3" name="Content Placeholder 2">
            <a:extLst>
              <a:ext uri="{FF2B5EF4-FFF2-40B4-BE49-F238E27FC236}">
                <a16:creationId xmlns:a16="http://schemas.microsoft.com/office/drawing/2014/main" id="{84955A4B-892F-4120-B9A0-19E6DC011C5A}"/>
              </a:ext>
            </a:extLst>
          </p:cNvPr>
          <p:cNvSpPr>
            <a:spLocks noGrp="1"/>
          </p:cNvSpPr>
          <p:nvPr>
            <p:ph idx="1"/>
          </p:nvPr>
        </p:nvSpPr>
        <p:spPr/>
        <p:txBody>
          <a:bodyPr>
            <a:normAutofit/>
          </a:bodyPr>
          <a:lstStyle/>
          <a:p>
            <a:r>
              <a:rPr lang="en-US" dirty="0"/>
              <a:t>2003 </a:t>
            </a:r>
            <a:r>
              <a:rPr lang="pt-BR" dirty="0"/>
              <a:t>–</a:t>
            </a:r>
            <a:r>
              <a:rPr lang="en-US" dirty="0"/>
              <a:t> </a:t>
            </a:r>
            <a:r>
              <a:rPr lang="pt-BR" dirty="0"/>
              <a:t>Fome Zero e Bolsa Família</a:t>
            </a:r>
          </a:p>
          <a:p>
            <a:r>
              <a:rPr lang="en-US" dirty="0"/>
              <a:t>2006 </a:t>
            </a:r>
            <a:r>
              <a:rPr lang="pt-BR" dirty="0"/>
              <a:t>–</a:t>
            </a:r>
            <a:r>
              <a:rPr lang="en-US" dirty="0"/>
              <a:t> </a:t>
            </a:r>
            <a:r>
              <a:rPr lang="pt-BR" dirty="0"/>
              <a:t>Regulamentação brasileira para o marketing de alimentos para bebês e crianças </a:t>
            </a:r>
          </a:p>
          <a:p>
            <a:r>
              <a:rPr lang="pt-BR" dirty="0"/>
              <a:t>2010 – Constituição brasileira reconhece alimentação como um direito</a:t>
            </a:r>
          </a:p>
          <a:p>
            <a:r>
              <a:rPr lang="pt-BR" dirty="0"/>
              <a:t>2011 – MS lança o Plano de Ação Estratégico para Combater as DNTs no período 2011-2022</a:t>
            </a:r>
          </a:p>
          <a:p>
            <a:pPr lvl="2"/>
            <a:r>
              <a:rPr lang="pt-BR" dirty="0"/>
              <a:t>Vigilância de Saúde</a:t>
            </a:r>
          </a:p>
          <a:p>
            <a:pPr lvl="2"/>
            <a:r>
              <a:rPr lang="pt-BR" dirty="0"/>
              <a:t>Promoção de alimentação e atividade saudáveis</a:t>
            </a:r>
          </a:p>
          <a:p>
            <a:pPr lvl="2"/>
            <a:r>
              <a:rPr lang="pt-BR" dirty="0"/>
              <a:t>Cuidados integrados para pacientes com DNTs</a:t>
            </a:r>
          </a:p>
          <a:p>
            <a:pPr lvl="2"/>
            <a:r>
              <a:rPr lang="pt-BR" dirty="0"/>
              <a:t>Rotulagem nutricional</a:t>
            </a:r>
          </a:p>
          <a:p>
            <a:pPr lvl="2"/>
            <a:r>
              <a:rPr lang="pt-BR" dirty="0"/>
              <a:t>Acordos voluntários para alterar o perfil nutricional de alimentos processados</a:t>
            </a:r>
            <a:endParaRPr lang="en-US" dirty="0"/>
          </a:p>
          <a:p>
            <a:endParaRPr lang="en-US" dirty="0"/>
          </a:p>
        </p:txBody>
      </p:sp>
    </p:spTree>
    <p:extLst>
      <p:ext uri="{BB962C8B-B14F-4D97-AF65-F5344CB8AC3E}">
        <p14:creationId xmlns:p14="http://schemas.microsoft.com/office/powerpoint/2010/main" val="3407553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71E65-1605-445A-B83A-9C27D54757C1}"/>
              </a:ext>
            </a:extLst>
          </p:cNvPr>
          <p:cNvSpPr>
            <a:spLocks noGrp="1"/>
          </p:cNvSpPr>
          <p:nvPr>
            <p:ph type="title"/>
          </p:nvPr>
        </p:nvSpPr>
        <p:spPr>
          <a:xfrm>
            <a:off x="34724" y="88466"/>
            <a:ext cx="12194428" cy="920022"/>
          </a:xfrm>
        </p:spPr>
        <p:txBody>
          <a:bodyPr>
            <a:noAutofit/>
          </a:bodyPr>
          <a:lstStyle/>
          <a:p>
            <a:r>
              <a:rPr lang="pt-BR" sz="3500" dirty="0"/>
              <a:t>Como as ações em nível federal influenciam a escolha de alimentos?</a:t>
            </a:r>
            <a:endParaRPr lang="en-US" sz="3500" dirty="0"/>
          </a:p>
        </p:txBody>
      </p:sp>
      <p:sp>
        <p:nvSpPr>
          <p:cNvPr id="3" name="Content Placeholder 2">
            <a:extLst>
              <a:ext uri="{FF2B5EF4-FFF2-40B4-BE49-F238E27FC236}">
                <a16:creationId xmlns:a16="http://schemas.microsoft.com/office/drawing/2014/main" id="{F33E687F-7FCA-4BE6-8E7B-725A01F28425}"/>
              </a:ext>
            </a:extLst>
          </p:cNvPr>
          <p:cNvSpPr>
            <a:spLocks noGrp="1"/>
          </p:cNvSpPr>
          <p:nvPr>
            <p:ph idx="1"/>
          </p:nvPr>
        </p:nvSpPr>
        <p:spPr>
          <a:xfrm>
            <a:off x="329381" y="1561432"/>
            <a:ext cx="11557820" cy="4593562"/>
          </a:xfrm>
        </p:spPr>
        <p:txBody>
          <a:bodyPr/>
          <a:lstStyle/>
          <a:p>
            <a:r>
              <a:rPr lang="pt-BR" dirty="0"/>
              <a:t>Fornecem estrutura constitucional, regulatória e institucional para o desenvolvimento de programas e iniciativas</a:t>
            </a:r>
          </a:p>
          <a:p>
            <a:r>
              <a:rPr lang="pt-BR" dirty="0"/>
              <a:t>Fornecem a estrutura de “</a:t>
            </a:r>
            <a:r>
              <a:rPr lang="pt-BR" dirty="0" err="1"/>
              <a:t>accountability</a:t>
            </a:r>
            <a:r>
              <a:rPr lang="pt-BR" dirty="0"/>
              <a:t>” para uma implementação sustentada</a:t>
            </a:r>
          </a:p>
          <a:p>
            <a:r>
              <a:rPr lang="pt-BR" dirty="0"/>
              <a:t>Alocam fundos e recursos</a:t>
            </a:r>
          </a:p>
          <a:p>
            <a:r>
              <a:rPr lang="pt-BR" dirty="0"/>
              <a:t>Permitem ao governo regular, legislar e tributar, estabelecer padrões de aquisição, metas voluntárias</a:t>
            </a:r>
          </a:p>
          <a:p>
            <a:r>
              <a:rPr lang="pt-BR" dirty="0"/>
              <a:t>Iniciam esforços de promoção da saúde</a:t>
            </a:r>
          </a:p>
          <a:p>
            <a:r>
              <a:rPr lang="pt-BR" dirty="0"/>
              <a:t>Informam normas sociais</a:t>
            </a:r>
          </a:p>
          <a:p>
            <a:r>
              <a:rPr lang="pt-BR" dirty="0"/>
              <a:t>A existência dessas medidas não garante melhores decisões e comportamentos alimentares</a:t>
            </a:r>
          </a:p>
          <a:p>
            <a:pPr lvl="1"/>
            <a:r>
              <a:rPr lang="pt-BR" dirty="0"/>
              <a:t>Precisam ser avaliadas, monitoradas, redesenhadas se necessário</a:t>
            </a:r>
            <a:endParaRPr lang="en-US" dirty="0"/>
          </a:p>
        </p:txBody>
      </p:sp>
    </p:spTree>
    <p:extLst>
      <p:ext uri="{BB962C8B-B14F-4D97-AF65-F5344CB8AC3E}">
        <p14:creationId xmlns:p14="http://schemas.microsoft.com/office/powerpoint/2010/main" val="3158855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B32E4-CD86-4DB0-919F-1BC741B6E67E}"/>
              </a:ext>
            </a:extLst>
          </p:cNvPr>
          <p:cNvSpPr>
            <a:spLocks noGrp="1"/>
          </p:cNvSpPr>
          <p:nvPr>
            <p:ph type="title"/>
          </p:nvPr>
        </p:nvSpPr>
        <p:spPr/>
        <p:txBody>
          <a:bodyPr>
            <a:normAutofit fontScale="90000"/>
          </a:bodyPr>
          <a:lstStyle/>
          <a:p>
            <a:r>
              <a:rPr lang="pt-BR" dirty="0"/>
              <a:t>Programa Nacional de Alimentação Escolar</a:t>
            </a:r>
            <a:endParaRPr lang="en-US" dirty="0"/>
          </a:p>
        </p:txBody>
      </p:sp>
      <p:sp>
        <p:nvSpPr>
          <p:cNvPr id="3" name="Content Placeholder 2">
            <a:extLst>
              <a:ext uri="{FF2B5EF4-FFF2-40B4-BE49-F238E27FC236}">
                <a16:creationId xmlns:a16="http://schemas.microsoft.com/office/drawing/2014/main" id="{4D709FF4-3A96-4151-AD41-340F0C3D5D0D}"/>
              </a:ext>
            </a:extLst>
          </p:cNvPr>
          <p:cNvSpPr>
            <a:spLocks noGrp="1"/>
          </p:cNvSpPr>
          <p:nvPr>
            <p:ph idx="1"/>
          </p:nvPr>
        </p:nvSpPr>
        <p:spPr>
          <a:xfrm>
            <a:off x="329381" y="1282700"/>
            <a:ext cx="11557820" cy="4872294"/>
          </a:xfrm>
        </p:spPr>
        <p:txBody>
          <a:bodyPr>
            <a:normAutofit/>
          </a:bodyPr>
          <a:lstStyle/>
          <a:p>
            <a:r>
              <a:rPr lang="pt-BR" sz="1800" dirty="0"/>
              <a:t>Superar barreiras para uma alimentação saudável (aspectos econômicos, disponibilidade de alimentos) e para a implementação de refeições saudáveis na escola</a:t>
            </a:r>
          </a:p>
          <a:p>
            <a:r>
              <a:rPr lang="pt-BR" sz="1800" dirty="0"/>
              <a:t>Proporcionar um ambiente que promova o desenvolvimento de hábitos alimentares saudáveis</a:t>
            </a:r>
          </a:p>
          <a:p>
            <a:r>
              <a:rPr lang="pt-BR" sz="1800" dirty="0"/>
              <a:t>Incentivar as pessoas a mudarem seus hábitos através da educação alimentar e nutricional e sua integração no currículo escolar</a:t>
            </a:r>
          </a:p>
          <a:p>
            <a:r>
              <a:rPr lang="pt-BR" sz="1800" dirty="0"/>
              <a:t>Incentivar a compra de alimentos de fazendas familiares e orgânicas</a:t>
            </a:r>
            <a:endParaRPr lang="en-US" sz="1800" dirty="0"/>
          </a:p>
        </p:txBody>
      </p:sp>
      <p:pic>
        <p:nvPicPr>
          <p:cNvPr id="4" name="Picture 3">
            <a:extLst>
              <a:ext uri="{FF2B5EF4-FFF2-40B4-BE49-F238E27FC236}">
                <a16:creationId xmlns:a16="http://schemas.microsoft.com/office/drawing/2014/main" id="{27C5B351-F764-4041-984E-27C87800CB9A}"/>
              </a:ext>
            </a:extLst>
          </p:cNvPr>
          <p:cNvPicPr>
            <a:picLocks noChangeAspect="1"/>
          </p:cNvPicPr>
          <p:nvPr/>
        </p:nvPicPr>
        <p:blipFill rotWithShape="1">
          <a:blip r:embed="rId2"/>
          <a:srcRect l="17084" t="20000" r="18125" b="14815"/>
          <a:stretch/>
        </p:blipFill>
        <p:spPr>
          <a:xfrm>
            <a:off x="304799" y="3422461"/>
            <a:ext cx="6096000" cy="3449827"/>
          </a:xfrm>
          <a:prstGeom prst="rect">
            <a:avLst/>
          </a:prstGeom>
        </p:spPr>
      </p:pic>
      <p:sp>
        <p:nvSpPr>
          <p:cNvPr id="5" name="Rectangle 4">
            <a:extLst>
              <a:ext uri="{FF2B5EF4-FFF2-40B4-BE49-F238E27FC236}">
                <a16:creationId xmlns:a16="http://schemas.microsoft.com/office/drawing/2014/main" id="{6DBB70BB-C29C-4A05-AD35-F15F69483FD7}"/>
              </a:ext>
            </a:extLst>
          </p:cNvPr>
          <p:cNvSpPr/>
          <p:nvPr/>
        </p:nvSpPr>
        <p:spPr>
          <a:xfrm>
            <a:off x="7653739" y="6492535"/>
            <a:ext cx="6096000" cy="276999"/>
          </a:xfrm>
          <a:prstGeom prst="rect">
            <a:avLst/>
          </a:prstGeom>
        </p:spPr>
        <p:txBody>
          <a:bodyPr>
            <a:spAutoFit/>
          </a:bodyPr>
          <a:lstStyle/>
          <a:p>
            <a:r>
              <a:rPr lang="en-US" sz="1200" dirty="0" err="1">
                <a:solidFill>
                  <a:schemeClr val="bg1"/>
                </a:solidFill>
              </a:rPr>
              <a:t>Ottoni</a:t>
            </a:r>
            <a:r>
              <a:rPr lang="en-US" sz="1200" dirty="0">
                <a:solidFill>
                  <a:schemeClr val="bg1"/>
                </a:solidFill>
              </a:rPr>
              <a:t>, I. C., de Oliveira. (2019). Mundo </a:t>
            </a:r>
            <a:r>
              <a:rPr lang="en-US" sz="1200" dirty="0" err="1">
                <a:solidFill>
                  <a:schemeClr val="bg1"/>
                </a:solidFill>
              </a:rPr>
              <a:t>saúde</a:t>
            </a:r>
            <a:r>
              <a:rPr lang="en-US" sz="1200" dirty="0">
                <a:solidFill>
                  <a:schemeClr val="bg1"/>
                </a:solidFill>
              </a:rPr>
              <a:t>, 43(2), 374-389.</a:t>
            </a:r>
          </a:p>
        </p:txBody>
      </p:sp>
    </p:spTree>
    <p:extLst>
      <p:ext uri="{BB962C8B-B14F-4D97-AF65-F5344CB8AC3E}">
        <p14:creationId xmlns:p14="http://schemas.microsoft.com/office/powerpoint/2010/main" val="3006636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BF145-5CAA-4C97-AF94-463480B2DF0F}"/>
              </a:ext>
            </a:extLst>
          </p:cNvPr>
          <p:cNvSpPr>
            <a:spLocks noGrp="1"/>
          </p:cNvSpPr>
          <p:nvPr>
            <p:ph type="title"/>
          </p:nvPr>
        </p:nvSpPr>
        <p:spPr>
          <a:xfrm>
            <a:off x="85728" y="88466"/>
            <a:ext cx="12034345" cy="920022"/>
          </a:xfrm>
        </p:spPr>
        <p:txBody>
          <a:bodyPr>
            <a:noAutofit/>
          </a:bodyPr>
          <a:lstStyle/>
          <a:p>
            <a:r>
              <a:rPr lang="pt-BR" sz="3800" dirty="0"/>
              <a:t>Quais foram alguns sucessos e desafios do PNAE?</a:t>
            </a:r>
            <a:endParaRPr lang="en-US" sz="3800" dirty="0"/>
          </a:p>
        </p:txBody>
      </p:sp>
      <p:sp>
        <p:nvSpPr>
          <p:cNvPr id="3" name="Content Placeholder 2">
            <a:extLst>
              <a:ext uri="{FF2B5EF4-FFF2-40B4-BE49-F238E27FC236}">
                <a16:creationId xmlns:a16="http://schemas.microsoft.com/office/drawing/2014/main" id="{DB1FD898-B732-48D2-A8C9-53566ABA323A}"/>
              </a:ext>
            </a:extLst>
          </p:cNvPr>
          <p:cNvSpPr>
            <a:spLocks noGrp="1"/>
          </p:cNvSpPr>
          <p:nvPr>
            <p:ph idx="1"/>
          </p:nvPr>
        </p:nvSpPr>
        <p:spPr/>
        <p:txBody>
          <a:bodyPr>
            <a:normAutofit/>
          </a:bodyPr>
          <a:lstStyle/>
          <a:p>
            <a:r>
              <a:rPr lang="pt-BR" dirty="0"/>
              <a:t>Avaliação do currículo de alimentação e nutrição</a:t>
            </a:r>
          </a:p>
          <a:p>
            <a:pPr lvl="1"/>
            <a:r>
              <a:rPr lang="pt-BR" dirty="0"/>
              <a:t>A educação alimentar e nutricional foi o preditor mais significativo do cultivo e gerenciamento de hortas escolares, uso de alimentos de fazendas familiares e implementação de oficinas de culinária associadas positivamente ao cultivo de hortas</a:t>
            </a:r>
            <a:endParaRPr lang="en-US" dirty="0"/>
          </a:p>
        </p:txBody>
      </p:sp>
      <p:pic>
        <p:nvPicPr>
          <p:cNvPr id="5" name="Picture 4">
            <a:extLst>
              <a:ext uri="{FF2B5EF4-FFF2-40B4-BE49-F238E27FC236}">
                <a16:creationId xmlns:a16="http://schemas.microsoft.com/office/drawing/2014/main" id="{035CE1D6-EA20-4C2A-A02B-A585DE33BA03}"/>
              </a:ext>
            </a:extLst>
          </p:cNvPr>
          <p:cNvPicPr>
            <a:picLocks noChangeAspect="1"/>
          </p:cNvPicPr>
          <p:nvPr/>
        </p:nvPicPr>
        <p:blipFill rotWithShape="1">
          <a:blip r:embed="rId3"/>
          <a:srcRect l="19178" t="16540" r="19399" b="55443"/>
          <a:stretch/>
        </p:blipFill>
        <p:spPr>
          <a:xfrm>
            <a:off x="342162" y="3024836"/>
            <a:ext cx="11849838" cy="3040298"/>
          </a:xfrm>
          <a:prstGeom prst="rect">
            <a:avLst/>
          </a:prstGeom>
        </p:spPr>
      </p:pic>
      <p:sp>
        <p:nvSpPr>
          <p:cNvPr id="6" name="Rectangle 5">
            <a:extLst>
              <a:ext uri="{FF2B5EF4-FFF2-40B4-BE49-F238E27FC236}">
                <a16:creationId xmlns:a16="http://schemas.microsoft.com/office/drawing/2014/main" id="{0C81A7AB-B916-4198-96F6-22258818CC88}"/>
              </a:ext>
            </a:extLst>
          </p:cNvPr>
          <p:cNvSpPr/>
          <p:nvPr/>
        </p:nvSpPr>
        <p:spPr>
          <a:xfrm>
            <a:off x="4147594" y="6475338"/>
            <a:ext cx="8986345" cy="276999"/>
          </a:xfrm>
          <a:prstGeom prst="rect">
            <a:avLst/>
          </a:prstGeom>
        </p:spPr>
        <p:txBody>
          <a:bodyPr wrap="square">
            <a:spAutoFit/>
          </a:bodyPr>
          <a:lstStyle/>
          <a:p>
            <a:r>
              <a:rPr lang="en-US" sz="1200" dirty="0">
                <a:solidFill>
                  <a:schemeClr val="bg1"/>
                </a:solidFill>
              </a:rPr>
              <a:t>Pedraza, D. F., Melo, N. L. S. D., Silva, F. A., &amp; Araujo, E. M. N. (2018). </a:t>
            </a:r>
            <a:r>
              <a:rPr lang="en-US" sz="1200" dirty="0" err="1">
                <a:solidFill>
                  <a:schemeClr val="bg1"/>
                </a:solidFill>
              </a:rPr>
              <a:t>Ciencia</a:t>
            </a:r>
            <a:r>
              <a:rPr lang="en-US" sz="1200" dirty="0">
                <a:solidFill>
                  <a:schemeClr val="bg1"/>
                </a:solidFill>
              </a:rPr>
              <a:t> &amp; </a:t>
            </a:r>
            <a:r>
              <a:rPr lang="en-US" sz="1200" dirty="0" err="1">
                <a:solidFill>
                  <a:schemeClr val="bg1"/>
                </a:solidFill>
              </a:rPr>
              <a:t>saude</a:t>
            </a:r>
            <a:r>
              <a:rPr lang="en-US" sz="1200" dirty="0">
                <a:solidFill>
                  <a:schemeClr val="bg1"/>
                </a:solidFill>
              </a:rPr>
              <a:t> </a:t>
            </a:r>
            <a:r>
              <a:rPr lang="en-US" sz="1200" dirty="0" err="1">
                <a:solidFill>
                  <a:schemeClr val="bg1"/>
                </a:solidFill>
              </a:rPr>
              <a:t>coletiva</a:t>
            </a:r>
            <a:r>
              <a:rPr lang="en-US" sz="1200" dirty="0">
                <a:solidFill>
                  <a:schemeClr val="bg1"/>
                </a:solidFill>
              </a:rPr>
              <a:t>, 23(5), 1551-1560.</a:t>
            </a:r>
          </a:p>
        </p:txBody>
      </p:sp>
    </p:spTree>
    <p:extLst>
      <p:ext uri="{BB962C8B-B14F-4D97-AF65-F5344CB8AC3E}">
        <p14:creationId xmlns:p14="http://schemas.microsoft.com/office/powerpoint/2010/main" val="3021801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46B33-0927-426F-91B1-D642CCF740F5}"/>
              </a:ext>
            </a:extLst>
          </p:cNvPr>
          <p:cNvSpPr>
            <a:spLocks noGrp="1"/>
          </p:cNvSpPr>
          <p:nvPr>
            <p:ph type="title"/>
          </p:nvPr>
        </p:nvSpPr>
        <p:spPr/>
        <p:txBody>
          <a:bodyPr/>
          <a:lstStyle/>
          <a:p>
            <a:r>
              <a:rPr lang="en-GB" dirty="0"/>
              <a:t>Overview 	</a:t>
            </a:r>
            <a:endParaRPr lang="en-US" dirty="0"/>
          </a:p>
        </p:txBody>
      </p:sp>
      <p:sp>
        <p:nvSpPr>
          <p:cNvPr id="3" name="Content Placeholder 2">
            <a:extLst>
              <a:ext uri="{FF2B5EF4-FFF2-40B4-BE49-F238E27FC236}">
                <a16:creationId xmlns:a16="http://schemas.microsoft.com/office/drawing/2014/main" id="{C0470BBB-ED31-4F71-AE1C-70FEA0D31019}"/>
              </a:ext>
            </a:extLst>
          </p:cNvPr>
          <p:cNvSpPr>
            <a:spLocks noGrp="1"/>
          </p:cNvSpPr>
          <p:nvPr>
            <p:ph idx="1"/>
          </p:nvPr>
        </p:nvSpPr>
        <p:spPr>
          <a:xfrm>
            <a:off x="329381" y="1561432"/>
            <a:ext cx="7265219" cy="4593562"/>
          </a:xfrm>
        </p:spPr>
        <p:txBody>
          <a:bodyPr>
            <a:normAutofit lnSpcReduction="10000"/>
          </a:bodyPr>
          <a:lstStyle/>
          <a:p>
            <a:pPr fontAlgn="base"/>
            <a:r>
              <a:rPr lang="en-US" dirty="0" err="1"/>
              <a:t>Tópicos</a:t>
            </a:r>
            <a:r>
              <a:rPr lang="en-US" dirty="0"/>
              <a:t> </a:t>
            </a:r>
            <a:r>
              <a:rPr lang="en-US" dirty="0" err="1"/>
              <a:t>abordados</a:t>
            </a:r>
            <a:r>
              <a:rPr lang="en-US" dirty="0"/>
              <a:t> e </a:t>
            </a:r>
            <a:r>
              <a:rPr lang="en-US" dirty="0" err="1"/>
              <a:t>estrutura</a:t>
            </a:r>
            <a:endParaRPr lang="en-US" dirty="0"/>
          </a:p>
          <a:p>
            <a:pPr lvl="1" fontAlgn="base"/>
            <a:r>
              <a:rPr lang="pt-BR" dirty="0"/>
              <a:t>27/9: Determinantes políticos</a:t>
            </a:r>
          </a:p>
          <a:p>
            <a:pPr lvl="1" fontAlgn="base"/>
            <a:r>
              <a:rPr lang="pt-BR" dirty="0"/>
              <a:t>4/10: Determinantes econômicos e determinantes relacionados ao varejo de alimentos</a:t>
            </a:r>
          </a:p>
          <a:p>
            <a:pPr lvl="1" fontAlgn="base"/>
            <a:r>
              <a:rPr lang="pt-BR" dirty="0"/>
              <a:t>11/10: Determinantes relacionados à creche, escola, ambiente de trabalho</a:t>
            </a:r>
          </a:p>
          <a:p>
            <a:pPr lvl="1" fontAlgn="base"/>
            <a:r>
              <a:rPr lang="pt-BR" dirty="0"/>
              <a:t>18/10: Determinantes relacionados ao ambiente sociocultural</a:t>
            </a:r>
          </a:p>
          <a:p>
            <a:pPr lvl="1" fontAlgn="base"/>
            <a:r>
              <a:rPr lang="pt-BR" dirty="0"/>
              <a:t>25/10: Determinantes familiares da escolha de alimentos</a:t>
            </a:r>
          </a:p>
          <a:p>
            <a:pPr lvl="1" fontAlgn="base"/>
            <a:r>
              <a:rPr lang="pt-BR" dirty="0"/>
              <a:t>1/11: Determinantes individuais da escolha de alimentos (apresentações)</a:t>
            </a:r>
            <a:endParaRPr lang="en-US" dirty="0"/>
          </a:p>
          <a:p>
            <a:pPr fontAlgn="base"/>
            <a:r>
              <a:rPr lang="en-US" dirty="0" err="1"/>
              <a:t>Tarefas</a:t>
            </a:r>
            <a:endParaRPr lang="en-US" dirty="0"/>
          </a:p>
          <a:p>
            <a:pPr lvl="1" fontAlgn="base"/>
            <a:r>
              <a:rPr lang="en-US" dirty="0"/>
              <a:t>Blog </a:t>
            </a:r>
          </a:p>
          <a:p>
            <a:pPr lvl="1" fontAlgn="base"/>
            <a:r>
              <a:rPr lang="pt-BR" dirty="0"/>
              <a:t>Apresentações em grupo</a:t>
            </a:r>
            <a:endParaRPr lang="en-US" dirty="0"/>
          </a:p>
          <a:p>
            <a:pPr fontAlgn="base"/>
            <a:r>
              <a:rPr lang="pt-BR" dirty="0"/>
              <a:t>Nota final</a:t>
            </a:r>
            <a:endParaRPr lang="en-US" dirty="0"/>
          </a:p>
          <a:p>
            <a:endParaRPr lang="en-US" dirty="0"/>
          </a:p>
        </p:txBody>
      </p:sp>
      <p:pic>
        <p:nvPicPr>
          <p:cNvPr id="4" name="Picture 3">
            <a:extLst>
              <a:ext uri="{FF2B5EF4-FFF2-40B4-BE49-F238E27FC236}">
                <a16:creationId xmlns:a16="http://schemas.microsoft.com/office/drawing/2014/main" id="{CB0BE23F-1673-44CD-A62B-0566770FEF17}"/>
              </a:ext>
            </a:extLst>
          </p:cNvPr>
          <p:cNvPicPr>
            <a:picLocks noChangeAspect="1"/>
          </p:cNvPicPr>
          <p:nvPr/>
        </p:nvPicPr>
        <p:blipFill rotWithShape="1">
          <a:blip r:embed="rId3"/>
          <a:srcRect l="24873" t="48102" r="46361" b="20168"/>
          <a:stretch/>
        </p:blipFill>
        <p:spPr>
          <a:xfrm>
            <a:off x="6909618" y="2954843"/>
            <a:ext cx="5282381" cy="3277519"/>
          </a:xfrm>
          <a:prstGeom prst="rect">
            <a:avLst/>
          </a:prstGeom>
        </p:spPr>
      </p:pic>
      <p:sp>
        <p:nvSpPr>
          <p:cNvPr id="5" name="TextBox 4">
            <a:extLst>
              <a:ext uri="{FF2B5EF4-FFF2-40B4-BE49-F238E27FC236}">
                <a16:creationId xmlns:a16="http://schemas.microsoft.com/office/drawing/2014/main" id="{8F290703-4E6B-4C83-9672-74A035995AFE}"/>
              </a:ext>
            </a:extLst>
          </p:cNvPr>
          <p:cNvSpPr txBox="1"/>
          <p:nvPr/>
        </p:nvSpPr>
        <p:spPr>
          <a:xfrm>
            <a:off x="4386942" y="6479747"/>
            <a:ext cx="7805058"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Symmank, C., Mai, R., Hoffmann, S., Stok, F. M., Renner, B., Lien, N., &amp; Rohm, H. (2017).  </a:t>
            </a:r>
            <a:r>
              <a:rPr lang="en-US" sz="1200" i="1" dirty="0">
                <a:solidFill>
                  <a:schemeClr val="bg1"/>
                </a:solidFill>
                <a:latin typeface="Arial" panose="020B0604020202020204" pitchFamily="34" charset="0"/>
                <a:cs typeface="Arial" panose="020B0604020202020204" pitchFamily="34" charset="0"/>
              </a:rPr>
              <a:t>Appetite</a:t>
            </a:r>
            <a:r>
              <a:rPr lang="en-US" sz="1200" dirty="0">
                <a:solidFill>
                  <a:schemeClr val="bg1"/>
                </a:solidFill>
                <a:latin typeface="Arial" panose="020B0604020202020204" pitchFamily="34" charset="0"/>
                <a:cs typeface="Arial" panose="020B0604020202020204" pitchFamily="34" charset="0"/>
              </a:rPr>
              <a:t>, </a:t>
            </a:r>
            <a:r>
              <a:rPr lang="en-US" sz="1200" i="1" dirty="0">
                <a:solidFill>
                  <a:schemeClr val="bg1"/>
                </a:solidFill>
                <a:latin typeface="Arial" panose="020B0604020202020204" pitchFamily="34" charset="0"/>
                <a:cs typeface="Arial" panose="020B0604020202020204" pitchFamily="34" charset="0"/>
              </a:rPr>
              <a:t>110</a:t>
            </a:r>
            <a:r>
              <a:rPr lang="en-US" sz="1200" dirty="0">
                <a:solidFill>
                  <a:schemeClr val="bg1"/>
                </a:solidFill>
                <a:latin typeface="Arial" panose="020B0604020202020204" pitchFamily="34" charset="0"/>
                <a:cs typeface="Arial" panose="020B0604020202020204" pitchFamily="34" charset="0"/>
              </a:rPr>
              <a:t>, 25-35.</a:t>
            </a:r>
          </a:p>
        </p:txBody>
      </p:sp>
    </p:spTree>
    <p:extLst>
      <p:ext uri="{BB962C8B-B14F-4D97-AF65-F5344CB8AC3E}">
        <p14:creationId xmlns:p14="http://schemas.microsoft.com/office/powerpoint/2010/main" val="3390953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BF145-5CAA-4C97-AF94-463480B2DF0F}"/>
              </a:ext>
            </a:extLst>
          </p:cNvPr>
          <p:cNvSpPr>
            <a:spLocks noGrp="1"/>
          </p:cNvSpPr>
          <p:nvPr>
            <p:ph type="title"/>
          </p:nvPr>
        </p:nvSpPr>
        <p:spPr>
          <a:xfrm>
            <a:off x="0" y="88466"/>
            <a:ext cx="12192000" cy="920022"/>
          </a:xfrm>
        </p:spPr>
        <p:txBody>
          <a:bodyPr>
            <a:normAutofit/>
          </a:bodyPr>
          <a:lstStyle/>
          <a:p>
            <a:r>
              <a:rPr lang="pt-BR" sz="3800" dirty="0">
                <a:solidFill>
                  <a:srgbClr val="000000"/>
                </a:solidFill>
              </a:rPr>
              <a:t>Quais foram alguns sucessos e desafios do PNAE?</a:t>
            </a:r>
            <a:endParaRPr lang="en-US" dirty="0"/>
          </a:p>
        </p:txBody>
      </p:sp>
      <p:pic>
        <p:nvPicPr>
          <p:cNvPr id="7" name="Picture 6">
            <a:extLst>
              <a:ext uri="{FF2B5EF4-FFF2-40B4-BE49-F238E27FC236}">
                <a16:creationId xmlns:a16="http://schemas.microsoft.com/office/drawing/2014/main" id="{5269F461-618F-4E9E-B8D3-E485D6DD5540}"/>
              </a:ext>
            </a:extLst>
          </p:cNvPr>
          <p:cNvPicPr>
            <a:picLocks noChangeAspect="1"/>
          </p:cNvPicPr>
          <p:nvPr/>
        </p:nvPicPr>
        <p:blipFill rotWithShape="1">
          <a:blip r:embed="rId3"/>
          <a:srcRect l="18988" t="44389" r="20063" b="19493"/>
          <a:stretch/>
        </p:blipFill>
        <p:spPr>
          <a:xfrm>
            <a:off x="0" y="1496027"/>
            <a:ext cx="12237822" cy="4079273"/>
          </a:xfrm>
          <a:prstGeom prst="rect">
            <a:avLst/>
          </a:prstGeom>
        </p:spPr>
      </p:pic>
      <p:sp>
        <p:nvSpPr>
          <p:cNvPr id="8" name="Rectangle 7">
            <a:extLst>
              <a:ext uri="{FF2B5EF4-FFF2-40B4-BE49-F238E27FC236}">
                <a16:creationId xmlns:a16="http://schemas.microsoft.com/office/drawing/2014/main" id="{69D13D38-9B50-48C9-A0D7-5737A804D7AB}"/>
              </a:ext>
            </a:extLst>
          </p:cNvPr>
          <p:cNvSpPr/>
          <p:nvPr/>
        </p:nvSpPr>
        <p:spPr>
          <a:xfrm>
            <a:off x="4147594" y="6475338"/>
            <a:ext cx="8986345" cy="276999"/>
          </a:xfrm>
          <a:prstGeom prst="rect">
            <a:avLst/>
          </a:prstGeom>
        </p:spPr>
        <p:txBody>
          <a:bodyPr wrap="square">
            <a:spAutoFit/>
          </a:bodyPr>
          <a:lstStyle/>
          <a:p>
            <a:r>
              <a:rPr lang="en-US" sz="1200" dirty="0">
                <a:solidFill>
                  <a:schemeClr val="bg1"/>
                </a:solidFill>
              </a:rPr>
              <a:t>Pedraza, D. F., Melo, N. L. S. D., Silva, F. A., &amp; Araujo, E. M. N. (2018). </a:t>
            </a:r>
            <a:r>
              <a:rPr lang="en-US" sz="1200" dirty="0" err="1">
                <a:solidFill>
                  <a:schemeClr val="bg1"/>
                </a:solidFill>
              </a:rPr>
              <a:t>Ciencia</a:t>
            </a:r>
            <a:r>
              <a:rPr lang="en-US" sz="1200" dirty="0">
                <a:solidFill>
                  <a:schemeClr val="bg1"/>
                </a:solidFill>
              </a:rPr>
              <a:t> &amp; </a:t>
            </a:r>
            <a:r>
              <a:rPr lang="en-US" sz="1200" dirty="0" err="1">
                <a:solidFill>
                  <a:schemeClr val="bg1"/>
                </a:solidFill>
              </a:rPr>
              <a:t>saude</a:t>
            </a:r>
            <a:r>
              <a:rPr lang="en-US" sz="1200" dirty="0">
                <a:solidFill>
                  <a:schemeClr val="bg1"/>
                </a:solidFill>
              </a:rPr>
              <a:t> </a:t>
            </a:r>
            <a:r>
              <a:rPr lang="en-US" sz="1200" dirty="0" err="1">
                <a:solidFill>
                  <a:schemeClr val="bg1"/>
                </a:solidFill>
              </a:rPr>
              <a:t>coletiva</a:t>
            </a:r>
            <a:r>
              <a:rPr lang="en-US" sz="1200" dirty="0">
                <a:solidFill>
                  <a:schemeClr val="bg1"/>
                </a:solidFill>
              </a:rPr>
              <a:t>, 23(5), 1551-1560.</a:t>
            </a:r>
          </a:p>
        </p:txBody>
      </p:sp>
    </p:spTree>
    <p:extLst>
      <p:ext uri="{BB962C8B-B14F-4D97-AF65-F5344CB8AC3E}">
        <p14:creationId xmlns:p14="http://schemas.microsoft.com/office/powerpoint/2010/main" val="3871125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46993-BD42-4329-9C08-149466D384D2}"/>
              </a:ext>
            </a:extLst>
          </p:cNvPr>
          <p:cNvSpPr>
            <a:spLocks noGrp="1"/>
          </p:cNvSpPr>
          <p:nvPr>
            <p:ph type="title"/>
          </p:nvPr>
        </p:nvSpPr>
        <p:spPr>
          <a:xfrm>
            <a:off x="0" y="88466"/>
            <a:ext cx="12192000" cy="920022"/>
          </a:xfrm>
        </p:spPr>
        <p:txBody>
          <a:bodyPr>
            <a:normAutofit/>
          </a:bodyPr>
          <a:lstStyle/>
          <a:p>
            <a:r>
              <a:rPr lang="pt-BR" sz="3800" dirty="0">
                <a:solidFill>
                  <a:srgbClr val="000000"/>
                </a:solidFill>
              </a:rPr>
              <a:t>Quais foram alguns sucessos e desafios do PNAE?</a:t>
            </a:r>
            <a:endParaRPr lang="en-US" dirty="0"/>
          </a:p>
        </p:txBody>
      </p:sp>
      <p:sp>
        <p:nvSpPr>
          <p:cNvPr id="3" name="Content Placeholder 2">
            <a:extLst>
              <a:ext uri="{FF2B5EF4-FFF2-40B4-BE49-F238E27FC236}">
                <a16:creationId xmlns:a16="http://schemas.microsoft.com/office/drawing/2014/main" id="{2DD1BE87-475B-485B-983D-F2BA982053A7}"/>
              </a:ext>
            </a:extLst>
          </p:cNvPr>
          <p:cNvSpPr>
            <a:spLocks noGrp="1"/>
          </p:cNvSpPr>
          <p:nvPr>
            <p:ph idx="1"/>
          </p:nvPr>
        </p:nvSpPr>
        <p:spPr>
          <a:xfrm>
            <a:off x="329381" y="1561432"/>
            <a:ext cx="11557820" cy="4593562"/>
          </a:xfrm>
        </p:spPr>
        <p:txBody>
          <a:bodyPr>
            <a:normAutofit/>
          </a:bodyPr>
          <a:lstStyle/>
          <a:p>
            <a:r>
              <a:rPr lang="pt-BR" dirty="0"/>
              <a:t>268 alunos, 8-9 anos</a:t>
            </a:r>
          </a:p>
          <a:p>
            <a:pPr lvl="1"/>
            <a:r>
              <a:rPr lang="pt-BR" dirty="0"/>
              <a:t>Relatou baixa adesão ao programa de alimentação escolar</a:t>
            </a:r>
          </a:p>
          <a:p>
            <a:pPr lvl="1"/>
            <a:r>
              <a:rPr lang="pt-BR" dirty="0"/>
              <a:t>A maioria trouxe comida de casa</a:t>
            </a:r>
          </a:p>
          <a:p>
            <a:pPr lvl="1"/>
            <a:r>
              <a:rPr lang="pt-BR" dirty="0"/>
              <a:t>Programa sofreu com número inadequado de nutricionistas, suspensão de reuniões do Conselho, infraestrutura inadequada para preparação e distribuição de refeições, falta de treinamento de cozinheiros, falta de adequação nutricional dos alimentos oferecidos e falta de ações em educação alimentar e nutricional</a:t>
            </a:r>
          </a:p>
          <a:p>
            <a:pPr lvl="1"/>
            <a:endParaRPr lang="pt-BR" dirty="0"/>
          </a:p>
          <a:p>
            <a:r>
              <a:rPr lang="pt-BR" dirty="0"/>
              <a:t>359 alunos, 6-14 anos</a:t>
            </a:r>
          </a:p>
          <a:p>
            <a:pPr lvl="1"/>
            <a:r>
              <a:rPr lang="pt-BR" dirty="0"/>
              <a:t>A adesão foi alta para almoço (95%) e lanches à tarde (78%) e baixa para lanches da manhã (44%)</a:t>
            </a:r>
          </a:p>
          <a:p>
            <a:pPr lvl="1"/>
            <a:r>
              <a:rPr lang="pt-BR" dirty="0"/>
              <a:t>A aceitação não atingiu o percentual mínimo exigido de 85% para nenhuma das refeições</a:t>
            </a:r>
          </a:p>
          <a:p>
            <a:pPr lvl="1"/>
            <a:r>
              <a:rPr lang="pt-BR" dirty="0"/>
              <a:t>O refeitório foi considerado desconfortável; os utensílios utilizados nas refeições foram avaliados negativamente; a temperatura da comida foi inadequada</a:t>
            </a:r>
            <a:endParaRPr lang="en-US" dirty="0"/>
          </a:p>
          <a:p>
            <a:endParaRPr lang="en-US" dirty="0"/>
          </a:p>
        </p:txBody>
      </p:sp>
      <p:sp>
        <p:nvSpPr>
          <p:cNvPr id="4" name="Rectangle 3">
            <a:extLst>
              <a:ext uri="{FF2B5EF4-FFF2-40B4-BE49-F238E27FC236}">
                <a16:creationId xmlns:a16="http://schemas.microsoft.com/office/drawing/2014/main" id="{FBCE72B9-3785-41A0-B8A1-D41BDDD20C97}"/>
              </a:ext>
            </a:extLst>
          </p:cNvPr>
          <p:cNvSpPr/>
          <p:nvPr/>
        </p:nvSpPr>
        <p:spPr>
          <a:xfrm>
            <a:off x="0" y="6339489"/>
            <a:ext cx="6096000" cy="461665"/>
          </a:xfrm>
          <a:prstGeom prst="rect">
            <a:avLst/>
          </a:prstGeom>
        </p:spPr>
        <p:txBody>
          <a:bodyPr wrap="square">
            <a:spAutoFit/>
          </a:bodyPr>
          <a:lstStyle/>
          <a:p>
            <a:r>
              <a:rPr lang="en-US" sz="1200" dirty="0">
                <a:solidFill>
                  <a:schemeClr val="bg1"/>
                </a:solidFill>
              </a:rPr>
              <a:t>Rocha, N. P., </a:t>
            </a:r>
            <a:r>
              <a:rPr lang="en-US" sz="1200" dirty="0" err="1">
                <a:solidFill>
                  <a:schemeClr val="bg1"/>
                </a:solidFill>
              </a:rPr>
              <a:t>Filgueiras</a:t>
            </a:r>
            <a:r>
              <a:rPr lang="en-US" sz="1200" dirty="0">
                <a:solidFill>
                  <a:schemeClr val="bg1"/>
                </a:solidFill>
              </a:rPr>
              <a:t>, M. D. S., Albuquerque, F. M. D., </a:t>
            </a:r>
            <a:r>
              <a:rPr lang="en-US" sz="1200" dirty="0" err="1">
                <a:solidFill>
                  <a:schemeClr val="bg1"/>
                </a:solidFill>
              </a:rPr>
              <a:t>Milagres</a:t>
            </a:r>
            <a:r>
              <a:rPr lang="en-US" sz="1200" dirty="0">
                <a:solidFill>
                  <a:schemeClr val="bg1"/>
                </a:solidFill>
              </a:rPr>
              <a:t>, L. C., Castro, A. P. P., Silva, M. A., ... &amp; </a:t>
            </a:r>
            <a:r>
              <a:rPr lang="en-US" sz="1200" dirty="0" err="1">
                <a:solidFill>
                  <a:schemeClr val="bg1"/>
                </a:solidFill>
              </a:rPr>
              <a:t>Novaes</a:t>
            </a:r>
            <a:r>
              <a:rPr lang="en-US" sz="1200" dirty="0">
                <a:solidFill>
                  <a:schemeClr val="bg1"/>
                </a:solidFill>
              </a:rPr>
              <a:t>, J. F. D. (2018). </a:t>
            </a:r>
            <a:r>
              <a:rPr lang="en-US" sz="1200" dirty="0" err="1">
                <a:solidFill>
                  <a:schemeClr val="bg1"/>
                </a:solidFill>
              </a:rPr>
              <a:t>Revista</a:t>
            </a:r>
            <a:r>
              <a:rPr lang="en-US" sz="1200" dirty="0">
                <a:solidFill>
                  <a:schemeClr val="bg1"/>
                </a:solidFill>
              </a:rPr>
              <a:t> de </a:t>
            </a:r>
            <a:r>
              <a:rPr lang="en-US" sz="1200" dirty="0" err="1">
                <a:solidFill>
                  <a:schemeClr val="bg1"/>
                </a:solidFill>
              </a:rPr>
              <a:t>saude</a:t>
            </a:r>
            <a:r>
              <a:rPr lang="en-US" sz="1200" dirty="0">
                <a:solidFill>
                  <a:schemeClr val="bg1"/>
                </a:solidFill>
              </a:rPr>
              <a:t> publica, 52, 16.</a:t>
            </a:r>
          </a:p>
        </p:txBody>
      </p:sp>
      <p:sp>
        <p:nvSpPr>
          <p:cNvPr id="5" name="Rectangle 4">
            <a:extLst>
              <a:ext uri="{FF2B5EF4-FFF2-40B4-BE49-F238E27FC236}">
                <a16:creationId xmlns:a16="http://schemas.microsoft.com/office/drawing/2014/main" id="{9885D8C1-AEC5-4D49-A1E9-A827A539AB97}"/>
              </a:ext>
            </a:extLst>
          </p:cNvPr>
          <p:cNvSpPr/>
          <p:nvPr/>
        </p:nvSpPr>
        <p:spPr>
          <a:xfrm>
            <a:off x="6108291" y="6352189"/>
            <a:ext cx="6096000" cy="461665"/>
          </a:xfrm>
          <a:prstGeom prst="rect">
            <a:avLst/>
          </a:prstGeom>
        </p:spPr>
        <p:txBody>
          <a:bodyPr>
            <a:spAutoFit/>
          </a:bodyPr>
          <a:lstStyle/>
          <a:p>
            <a:pPr algn="r"/>
            <a:r>
              <a:rPr lang="en-US" sz="1200" dirty="0">
                <a:solidFill>
                  <a:schemeClr val="bg1"/>
                </a:solidFill>
              </a:rPr>
              <a:t>Carvalho, N. A. D., Martins, K. A.,., &amp; Diaz, M. E. P. (2017).</a:t>
            </a:r>
            <a:r>
              <a:rPr lang="en-US" sz="1200" dirty="0" err="1">
                <a:solidFill>
                  <a:schemeClr val="bg1"/>
                </a:solidFill>
              </a:rPr>
              <a:t>Revista</a:t>
            </a:r>
            <a:r>
              <a:rPr lang="en-US" sz="1200" dirty="0">
                <a:solidFill>
                  <a:schemeClr val="bg1"/>
                </a:solidFill>
              </a:rPr>
              <a:t> de </a:t>
            </a:r>
            <a:r>
              <a:rPr lang="en-US" sz="1200" dirty="0" err="1">
                <a:solidFill>
                  <a:schemeClr val="bg1"/>
                </a:solidFill>
              </a:rPr>
              <a:t>Nutrição</a:t>
            </a:r>
            <a:r>
              <a:rPr lang="en-US" sz="1200" dirty="0">
                <a:solidFill>
                  <a:schemeClr val="bg1"/>
                </a:solidFill>
              </a:rPr>
              <a:t>, 30(3), 357-368.</a:t>
            </a:r>
          </a:p>
        </p:txBody>
      </p:sp>
    </p:spTree>
    <p:extLst>
      <p:ext uri="{BB962C8B-B14F-4D97-AF65-F5344CB8AC3E}">
        <p14:creationId xmlns:p14="http://schemas.microsoft.com/office/powerpoint/2010/main" val="2010815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C28F4-37AE-415A-8575-254A11557978}"/>
              </a:ext>
            </a:extLst>
          </p:cNvPr>
          <p:cNvSpPr>
            <a:spLocks noGrp="1"/>
          </p:cNvSpPr>
          <p:nvPr>
            <p:ph type="title"/>
          </p:nvPr>
        </p:nvSpPr>
        <p:spPr/>
        <p:txBody>
          <a:bodyPr>
            <a:noAutofit/>
          </a:bodyPr>
          <a:lstStyle/>
          <a:p>
            <a:r>
              <a:rPr lang="pt-BR" sz="3500" dirty="0"/>
              <a:t>Plano de ação estratégico para combater as DNTs no período de 2011 a 2022 - Redução de sódio</a:t>
            </a:r>
            <a:endParaRPr lang="en-US" sz="3500" dirty="0"/>
          </a:p>
        </p:txBody>
      </p:sp>
      <p:sp>
        <p:nvSpPr>
          <p:cNvPr id="3" name="Content Placeholder 2">
            <a:extLst>
              <a:ext uri="{FF2B5EF4-FFF2-40B4-BE49-F238E27FC236}">
                <a16:creationId xmlns:a16="http://schemas.microsoft.com/office/drawing/2014/main" id="{1098A23D-40FC-4282-8253-320B9862171B}"/>
              </a:ext>
            </a:extLst>
          </p:cNvPr>
          <p:cNvSpPr>
            <a:spLocks noGrp="1"/>
          </p:cNvSpPr>
          <p:nvPr>
            <p:ph idx="1"/>
          </p:nvPr>
        </p:nvSpPr>
        <p:spPr/>
        <p:txBody>
          <a:bodyPr/>
          <a:lstStyle/>
          <a:p>
            <a:r>
              <a:rPr lang="pt-BR" dirty="0"/>
              <a:t>Redução de sal por meio de estratégias de reformulação de alimentos baseadas em acordos voluntários com a Associação Brasileira da Indústria de Alimentos (</a:t>
            </a:r>
            <a:r>
              <a:rPr lang="pt-BR" dirty="0" err="1"/>
              <a:t>Abia</a:t>
            </a:r>
            <a:r>
              <a:rPr lang="pt-BR" dirty="0"/>
              <a:t>)</a:t>
            </a:r>
          </a:p>
          <a:p>
            <a:r>
              <a:rPr lang="pt-BR" dirty="0"/>
              <a:t>A </a:t>
            </a:r>
            <a:r>
              <a:rPr lang="pt-BR" dirty="0" err="1"/>
              <a:t>Abia</a:t>
            </a:r>
            <a:r>
              <a:rPr lang="pt-BR" dirty="0"/>
              <a:t> representa mais de 70% do mercado de alimentos processados</a:t>
            </a:r>
          </a:p>
          <a:p>
            <a:r>
              <a:rPr lang="pt-BR" dirty="0"/>
              <a:t>A OPAS apoiou as metas alimentares para: pães, bolos e misturas para bolos, massas, lanches, maionese, laticínios, margarinas, condimentos à base de sal, queijo </a:t>
            </a:r>
            <a:r>
              <a:rPr lang="pt-BR" dirty="0" err="1"/>
              <a:t>mussarela</a:t>
            </a:r>
            <a:r>
              <a:rPr lang="pt-BR" dirty="0"/>
              <a:t>, biscoitos e bolachas e cereais matinais</a:t>
            </a:r>
            <a:endParaRPr lang="en-US" dirty="0"/>
          </a:p>
        </p:txBody>
      </p:sp>
      <p:sp>
        <p:nvSpPr>
          <p:cNvPr id="5" name="Rectangle 4">
            <a:extLst>
              <a:ext uri="{FF2B5EF4-FFF2-40B4-BE49-F238E27FC236}">
                <a16:creationId xmlns:a16="http://schemas.microsoft.com/office/drawing/2014/main" id="{738B1E94-E051-4BA3-8571-5451C656BDF3}"/>
              </a:ext>
            </a:extLst>
          </p:cNvPr>
          <p:cNvSpPr/>
          <p:nvPr/>
        </p:nvSpPr>
        <p:spPr>
          <a:xfrm>
            <a:off x="4701777" y="6581001"/>
            <a:ext cx="9088364" cy="276999"/>
          </a:xfrm>
          <a:prstGeom prst="rect">
            <a:avLst/>
          </a:prstGeom>
        </p:spPr>
        <p:txBody>
          <a:bodyPr wrap="square">
            <a:spAutoFit/>
          </a:bodyPr>
          <a:lstStyle/>
          <a:p>
            <a:r>
              <a:rPr lang="en-US" sz="1200" dirty="0" err="1">
                <a:solidFill>
                  <a:schemeClr val="bg1"/>
                </a:solidFill>
              </a:rPr>
              <a:t>Nilson</a:t>
            </a:r>
            <a:r>
              <a:rPr lang="en-US" sz="1200" dirty="0">
                <a:solidFill>
                  <a:schemeClr val="bg1"/>
                </a:solidFill>
              </a:rPr>
              <a:t>, E., </a:t>
            </a:r>
            <a:r>
              <a:rPr lang="en-US" sz="1200" dirty="0" err="1">
                <a:solidFill>
                  <a:schemeClr val="bg1"/>
                </a:solidFill>
              </a:rPr>
              <a:t>Spaniol</a:t>
            </a:r>
            <a:r>
              <a:rPr lang="en-US" sz="1200" dirty="0">
                <a:solidFill>
                  <a:schemeClr val="bg1"/>
                </a:solidFill>
              </a:rPr>
              <a:t>, A., Gonçalves, V., Moura, I., Silva, S., </a:t>
            </a:r>
            <a:r>
              <a:rPr lang="en-US" sz="1200" dirty="0" err="1">
                <a:solidFill>
                  <a:schemeClr val="bg1"/>
                </a:solidFill>
              </a:rPr>
              <a:t>L’Abbé</a:t>
            </a:r>
            <a:r>
              <a:rPr lang="en-US" sz="1200" dirty="0">
                <a:solidFill>
                  <a:schemeClr val="bg1"/>
                </a:solidFill>
              </a:rPr>
              <a:t>, M., &amp; Jaime, P. (2017). Nutrients, 9(7), 742.</a:t>
            </a:r>
          </a:p>
        </p:txBody>
      </p:sp>
      <p:sp>
        <p:nvSpPr>
          <p:cNvPr id="6" name="Rectangle 5">
            <a:extLst>
              <a:ext uri="{FF2B5EF4-FFF2-40B4-BE49-F238E27FC236}">
                <a16:creationId xmlns:a16="http://schemas.microsoft.com/office/drawing/2014/main" id="{66F85B93-8DA9-49E4-BB89-64602B54BEEA}"/>
              </a:ext>
            </a:extLst>
          </p:cNvPr>
          <p:cNvSpPr/>
          <p:nvPr/>
        </p:nvSpPr>
        <p:spPr>
          <a:xfrm>
            <a:off x="5756220" y="6354035"/>
            <a:ext cx="7350179" cy="276999"/>
          </a:xfrm>
          <a:prstGeom prst="rect">
            <a:avLst/>
          </a:prstGeom>
        </p:spPr>
        <p:txBody>
          <a:bodyPr wrap="square">
            <a:spAutoFit/>
          </a:bodyPr>
          <a:lstStyle/>
          <a:p>
            <a:r>
              <a:rPr lang="en-US" sz="1200" dirty="0" err="1">
                <a:solidFill>
                  <a:schemeClr val="bg1"/>
                </a:solidFill>
              </a:rPr>
              <a:t>Nilson</a:t>
            </a:r>
            <a:r>
              <a:rPr lang="en-US" sz="1200" dirty="0">
                <a:solidFill>
                  <a:schemeClr val="bg1"/>
                </a:solidFill>
              </a:rPr>
              <a:t>, E. A., Jaime, P. C., &amp; </a:t>
            </a:r>
            <a:r>
              <a:rPr lang="en-US" sz="1200" dirty="0" err="1">
                <a:solidFill>
                  <a:schemeClr val="bg1"/>
                </a:solidFill>
              </a:rPr>
              <a:t>Resende</a:t>
            </a:r>
            <a:r>
              <a:rPr lang="en-US" sz="1200" dirty="0">
                <a:solidFill>
                  <a:schemeClr val="bg1"/>
                </a:solidFill>
              </a:rPr>
              <a:t>, D. O. (2012. Rev </a:t>
            </a:r>
            <a:r>
              <a:rPr lang="en-US" sz="1200" dirty="0" err="1">
                <a:solidFill>
                  <a:schemeClr val="bg1"/>
                </a:solidFill>
              </a:rPr>
              <a:t>Panam</a:t>
            </a:r>
            <a:r>
              <a:rPr lang="en-US" sz="1200" dirty="0">
                <a:solidFill>
                  <a:schemeClr val="bg1"/>
                </a:solidFill>
              </a:rPr>
              <a:t> </a:t>
            </a:r>
            <a:r>
              <a:rPr lang="en-US" sz="1200" dirty="0" err="1">
                <a:solidFill>
                  <a:schemeClr val="bg1"/>
                </a:solidFill>
              </a:rPr>
              <a:t>Salud</a:t>
            </a:r>
            <a:r>
              <a:rPr lang="en-US" sz="1200" dirty="0">
                <a:solidFill>
                  <a:schemeClr val="bg1"/>
                </a:solidFill>
              </a:rPr>
              <a:t> Publica, 32(4), 287-92.</a:t>
            </a:r>
          </a:p>
        </p:txBody>
      </p:sp>
    </p:spTree>
    <p:extLst>
      <p:ext uri="{BB962C8B-B14F-4D97-AF65-F5344CB8AC3E}">
        <p14:creationId xmlns:p14="http://schemas.microsoft.com/office/powerpoint/2010/main" val="149180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C28F4-37AE-415A-8575-254A11557978}"/>
              </a:ext>
            </a:extLst>
          </p:cNvPr>
          <p:cNvSpPr>
            <a:spLocks noGrp="1"/>
          </p:cNvSpPr>
          <p:nvPr>
            <p:ph type="title"/>
          </p:nvPr>
        </p:nvSpPr>
        <p:spPr/>
        <p:txBody>
          <a:bodyPr>
            <a:noAutofit/>
          </a:bodyPr>
          <a:lstStyle/>
          <a:p>
            <a:r>
              <a:rPr lang="pt-BR" sz="3500" dirty="0"/>
              <a:t>Plano de ação estratégico para combater as DNTs no período de 2011 a 2022 - Redução de sódio</a:t>
            </a:r>
            <a:endParaRPr lang="en-US" sz="3500" dirty="0"/>
          </a:p>
        </p:txBody>
      </p:sp>
      <p:pic>
        <p:nvPicPr>
          <p:cNvPr id="4" name="Picture 3">
            <a:extLst>
              <a:ext uri="{FF2B5EF4-FFF2-40B4-BE49-F238E27FC236}">
                <a16:creationId xmlns:a16="http://schemas.microsoft.com/office/drawing/2014/main" id="{1904E03E-51C7-445F-AE8A-9576DFDE95C8}"/>
              </a:ext>
            </a:extLst>
          </p:cNvPr>
          <p:cNvPicPr>
            <a:picLocks noChangeAspect="1"/>
          </p:cNvPicPr>
          <p:nvPr/>
        </p:nvPicPr>
        <p:blipFill rotWithShape="1">
          <a:blip r:embed="rId2"/>
          <a:srcRect l="14225" t="17624" r="29568" b="10251"/>
          <a:stretch/>
        </p:blipFill>
        <p:spPr>
          <a:xfrm>
            <a:off x="2246902" y="1167372"/>
            <a:ext cx="7885639" cy="5691846"/>
          </a:xfrm>
          <a:prstGeom prst="rect">
            <a:avLst/>
          </a:prstGeom>
        </p:spPr>
      </p:pic>
    </p:spTree>
    <p:extLst>
      <p:ext uri="{BB962C8B-B14F-4D97-AF65-F5344CB8AC3E}">
        <p14:creationId xmlns:p14="http://schemas.microsoft.com/office/powerpoint/2010/main" val="2347976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7F409-1D86-4E16-8018-E4AE4F1A46D5}"/>
              </a:ext>
            </a:extLst>
          </p:cNvPr>
          <p:cNvSpPr>
            <a:spLocks noGrp="1"/>
          </p:cNvSpPr>
          <p:nvPr>
            <p:ph type="title"/>
          </p:nvPr>
        </p:nvSpPr>
        <p:spPr/>
        <p:txBody>
          <a:bodyPr>
            <a:normAutofit fontScale="90000"/>
          </a:bodyPr>
          <a:lstStyle/>
          <a:p>
            <a:r>
              <a:rPr lang="pt-BR" sz="3500" dirty="0">
                <a:solidFill>
                  <a:srgbClr val="000000"/>
                </a:solidFill>
              </a:rPr>
              <a:t>Plano de ação estratégico para combater as DNTs no período de 2011 a 2022 - Redução de sódio</a:t>
            </a:r>
            <a:endParaRPr lang="en-US" dirty="0"/>
          </a:p>
        </p:txBody>
      </p:sp>
      <p:pic>
        <p:nvPicPr>
          <p:cNvPr id="4" name="Content Placeholder 3">
            <a:extLst>
              <a:ext uri="{FF2B5EF4-FFF2-40B4-BE49-F238E27FC236}">
                <a16:creationId xmlns:a16="http://schemas.microsoft.com/office/drawing/2014/main" id="{D1030728-9099-4C2A-BEF9-256A6C6D0A32}"/>
              </a:ext>
            </a:extLst>
          </p:cNvPr>
          <p:cNvPicPr>
            <a:picLocks noGrp="1" noChangeAspect="1"/>
          </p:cNvPicPr>
          <p:nvPr>
            <p:ph idx="1"/>
          </p:nvPr>
        </p:nvPicPr>
        <p:blipFill rotWithShape="1">
          <a:blip r:embed="rId2"/>
          <a:srcRect l="21123" t="21433" r="36489" b="19341"/>
          <a:stretch/>
        </p:blipFill>
        <p:spPr>
          <a:xfrm>
            <a:off x="54015" y="1250065"/>
            <a:ext cx="6412376" cy="5039827"/>
          </a:xfrm>
          <a:prstGeom prst="rect">
            <a:avLst/>
          </a:prstGeom>
        </p:spPr>
      </p:pic>
      <p:pic>
        <p:nvPicPr>
          <p:cNvPr id="5" name="Content Placeholder 3">
            <a:extLst>
              <a:ext uri="{FF2B5EF4-FFF2-40B4-BE49-F238E27FC236}">
                <a16:creationId xmlns:a16="http://schemas.microsoft.com/office/drawing/2014/main" id="{5B795B2F-E60A-466C-A8F8-98756513A9AF}"/>
              </a:ext>
            </a:extLst>
          </p:cNvPr>
          <p:cNvPicPr>
            <a:picLocks noChangeAspect="1"/>
          </p:cNvPicPr>
          <p:nvPr/>
        </p:nvPicPr>
        <p:blipFill rotWithShape="1">
          <a:blip r:embed="rId3"/>
          <a:srcRect l="23392" t="31262" r="38332" b="17828"/>
          <a:stretch/>
        </p:blipFill>
        <p:spPr>
          <a:xfrm>
            <a:off x="6096000" y="1562582"/>
            <a:ext cx="6025999" cy="4508341"/>
          </a:xfrm>
          <a:prstGeom prst="rect">
            <a:avLst/>
          </a:prstGeom>
        </p:spPr>
      </p:pic>
    </p:spTree>
    <p:extLst>
      <p:ext uri="{BB962C8B-B14F-4D97-AF65-F5344CB8AC3E}">
        <p14:creationId xmlns:p14="http://schemas.microsoft.com/office/powerpoint/2010/main" val="4183055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DFF42-5962-4C94-8696-DBA9E2508255}"/>
              </a:ext>
            </a:extLst>
          </p:cNvPr>
          <p:cNvSpPr>
            <a:spLocks noGrp="1"/>
          </p:cNvSpPr>
          <p:nvPr>
            <p:ph type="title"/>
          </p:nvPr>
        </p:nvSpPr>
        <p:spPr>
          <a:xfrm>
            <a:off x="329380" y="88466"/>
            <a:ext cx="12177082" cy="920022"/>
          </a:xfrm>
        </p:spPr>
        <p:txBody>
          <a:bodyPr>
            <a:normAutofit fontScale="90000"/>
          </a:bodyPr>
          <a:lstStyle/>
          <a:p>
            <a:r>
              <a:rPr lang="pt-BR" dirty="0"/>
              <a:t>Esforços globais para reduzir a gordura trans</a:t>
            </a:r>
            <a:endParaRPr lang="en-US" dirty="0"/>
          </a:p>
        </p:txBody>
      </p:sp>
      <p:pic>
        <p:nvPicPr>
          <p:cNvPr id="4" name="Content Placeholder 3">
            <a:extLst>
              <a:ext uri="{FF2B5EF4-FFF2-40B4-BE49-F238E27FC236}">
                <a16:creationId xmlns:a16="http://schemas.microsoft.com/office/drawing/2014/main" id="{2B339D97-6504-4AD4-A2EA-5070D65E1E9A}"/>
              </a:ext>
            </a:extLst>
          </p:cNvPr>
          <p:cNvPicPr>
            <a:picLocks noGrp="1" noChangeAspect="1"/>
          </p:cNvPicPr>
          <p:nvPr>
            <p:ph idx="1"/>
          </p:nvPr>
        </p:nvPicPr>
        <p:blipFill rotWithShape="1">
          <a:blip r:embed="rId2"/>
          <a:srcRect l="18342" t="19666" r="18853" b="6159"/>
          <a:stretch/>
        </p:blipFill>
        <p:spPr>
          <a:xfrm>
            <a:off x="2349930" y="1199386"/>
            <a:ext cx="7492139" cy="4977295"/>
          </a:xfrm>
          <a:prstGeom prst="rect">
            <a:avLst/>
          </a:prstGeom>
        </p:spPr>
      </p:pic>
      <p:sp>
        <p:nvSpPr>
          <p:cNvPr id="5" name="Rectangle 4">
            <a:extLst>
              <a:ext uri="{FF2B5EF4-FFF2-40B4-BE49-F238E27FC236}">
                <a16:creationId xmlns:a16="http://schemas.microsoft.com/office/drawing/2014/main" id="{61C98049-7501-473A-B50A-FA0A999D82A2}"/>
              </a:ext>
            </a:extLst>
          </p:cNvPr>
          <p:cNvSpPr/>
          <p:nvPr/>
        </p:nvSpPr>
        <p:spPr>
          <a:xfrm>
            <a:off x="1984248" y="6492535"/>
            <a:ext cx="10522214" cy="276999"/>
          </a:xfrm>
          <a:prstGeom prst="rect">
            <a:avLst/>
          </a:prstGeom>
        </p:spPr>
        <p:txBody>
          <a:bodyPr wrap="square">
            <a:spAutoFit/>
          </a:bodyPr>
          <a:lstStyle/>
          <a:p>
            <a:r>
              <a:rPr lang="en-US" sz="1200" dirty="0">
                <a:solidFill>
                  <a:schemeClr val="bg1"/>
                </a:solidFill>
              </a:rPr>
              <a:t>Downs, S. M., </a:t>
            </a:r>
            <a:r>
              <a:rPr lang="en-US" sz="1200" dirty="0" err="1">
                <a:solidFill>
                  <a:schemeClr val="bg1"/>
                </a:solidFill>
              </a:rPr>
              <a:t>Bloem</a:t>
            </a:r>
            <a:r>
              <a:rPr lang="en-US" sz="1200" dirty="0">
                <a:solidFill>
                  <a:schemeClr val="bg1"/>
                </a:solidFill>
              </a:rPr>
              <a:t>, M. Z., Zheng, M., Catterall, E., Thomas, B., </a:t>
            </a:r>
            <a:r>
              <a:rPr lang="en-US" sz="1200" dirty="0" err="1">
                <a:solidFill>
                  <a:schemeClr val="bg1"/>
                </a:solidFill>
              </a:rPr>
              <a:t>Veerman</a:t>
            </a:r>
            <a:r>
              <a:rPr lang="en-US" sz="1200" dirty="0">
                <a:solidFill>
                  <a:schemeClr val="bg1"/>
                </a:solidFill>
              </a:rPr>
              <a:t>, L., &amp; Wu, J. H. (2017). Current developments in nutrition, 1(12), cdn-117.</a:t>
            </a:r>
          </a:p>
        </p:txBody>
      </p:sp>
    </p:spTree>
    <p:extLst>
      <p:ext uri="{BB962C8B-B14F-4D97-AF65-F5344CB8AC3E}">
        <p14:creationId xmlns:p14="http://schemas.microsoft.com/office/powerpoint/2010/main" val="534811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835DD-A78E-4DEA-8C92-8C0A87816A30}"/>
              </a:ext>
            </a:extLst>
          </p:cNvPr>
          <p:cNvSpPr>
            <a:spLocks noGrp="1"/>
          </p:cNvSpPr>
          <p:nvPr>
            <p:ph type="title"/>
          </p:nvPr>
        </p:nvSpPr>
        <p:spPr>
          <a:xfrm>
            <a:off x="329380" y="88466"/>
            <a:ext cx="11862620" cy="920022"/>
          </a:xfrm>
        </p:spPr>
        <p:txBody>
          <a:bodyPr>
            <a:normAutofit fontScale="90000"/>
          </a:bodyPr>
          <a:lstStyle/>
          <a:p>
            <a:r>
              <a:rPr lang="pt-BR" dirty="0"/>
              <a:t>Esforços globais para reduzir a gordura trans</a:t>
            </a:r>
            <a:endParaRPr lang="en-US" dirty="0"/>
          </a:p>
        </p:txBody>
      </p:sp>
      <p:pic>
        <p:nvPicPr>
          <p:cNvPr id="4" name="Content Placeholder 3">
            <a:extLst>
              <a:ext uri="{FF2B5EF4-FFF2-40B4-BE49-F238E27FC236}">
                <a16:creationId xmlns:a16="http://schemas.microsoft.com/office/drawing/2014/main" id="{C5BAC7A2-3222-4218-9EF2-F6DF544D644D}"/>
              </a:ext>
            </a:extLst>
          </p:cNvPr>
          <p:cNvPicPr>
            <a:picLocks noGrp="1" noChangeAspect="1"/>
          </p:cNvPicPr>
          <p:nvPr>
            <p:ph idx="1"/>
          </p:nvPr>
        </p:nvPicPr>
        <p:blipFill rotWithShape="1">
          <a:blip r:embed="rId2"/>
          <a:srcRect l="18671" t="28450" r="19622" b="28802"/>
          <a:stretch/>
        </p:blipFill>
        <p:spPr>
          <a:xfrm>
            <a:off x="1143000" y="1709012"/>
            <a:ext cx="10679120" cy="4161436"/>
          </a:xfrm>
          <a:prstGeom prst="rect">
            <a:avLst/>
          </a:prstGeom>
        </p:spPr>
      </p:pic>
      <p:sp>
        <p:nvSpPr>
          <p:cNvPr id="5" name="Rectangle 4">
            <a:extLst>
              <a:ext uri="{FF2B5EF4-FFF2-40B4-BE49-F238E27FC236}">
                <a16:creationId xmlns:a16="http://schemas.microsoft.com/office/drawing/2014/main" id="{AB4A28F7-B5A3-49CD-BA22-37D74ABB3626}"/>
              </a:ext>
            </a:extLst>
          </p:cNvPr>
          <p:cNvSpPr/>
          <p:nvPr/>
        </p:nvSpPr>
        <p:spPr>
          <a:xfrm>
            <a:off x="1984248" y="6492535"/>
            <a:ext cx="10522214" cy="276999"/>
          </a:xfrm>
          <a:prstGeom prst="rect">
            <a:avLst/>
          </a:prstGeom>
        </p:spPr>
        <p:txBody>
          <a:bodyPr wrap="square">
            <a:spAutoFit/>
          </a:bodyPr>
          <a:lstStyle/>
          <a:p>
            <a:r>
              <a:rPr lang="en-US" sz="1200" dirty="0">
                <a:solidFill>
                  <a:schemeClr val="bg1"/>
                </a:solidFill>
              </a:rPr>
              <a:t>Downs, S. M., </a:t>
            </a:r>
            <a:r>
              <a:rPr lang="en-US" sz="1200" dirty="0" err="1">
                <a:solidFill>
                  <a:schemeClr val="bg1"/>
                </a:solidFill>
              </a:rPr>
              <a:t>Bloem</a:t>
            </a:r>
            <a:r>
              <a:rPr lang="en-US" sz="1200" dirty="0">
                <a:solidFill>
                  <a:schemeClr val="bg1"/>
                </a:solidFill>
              </a:rPr>
              <a:t>, M. Z., Zheng, M., Catterall, E., Thomas, B., </a:t>
            </a:r>
            <a:r>
              <a:rPr lang="en-US" sz="1200" dirty="0" err="1">
                <a:solidFill>
                  <a:schemeClr val="bg1"/>
                </a:solidFill>
              </a:rPr>
              <a:t>Veerman</a:t>
            </a:r>
            <a:r>
              <a:rPr lang="en-US" sz="1200" dirty="0">
                <a:solidFill>
                  <a:schemeClr val="bg1"/>
                </a:solidFill>
              </a:rPr>
              <a:t>, L., &amp; Wu, J. H. (2017). Current developments in nutrition, 1(12), cdn-117.</a:t>
            </a:r>
          </a:p>
        </p:txBody>
      </p:sp>
    </p:spTree>
    <p:extLst>
      <p:ext uri="{BB962C8B-B14F-4D97-AF65-F5344CB8AC3E}">
        <p14:creationId xmlns:p14="http://schemas.microsoft.com/office/powerpoint/2010/main" val="4094143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3700D-6E88-4F77-ADF7-E382E27914FE}"/>
              </a:ext>
            </a:extLst>
          </p:cNvPr>
          <p:cNvSpPr>
            <a:spLocks noGrp="1"/>
          </p:cNvSpPr>
          <p:nvPr>
            <p:ph type="title"/>
          </p:nvPr>
        </p:nvSpPr>
        <p:spPr>
          <a:xfrm>
            <a:off x="0" y="88466"/>
            <a:ext cx="12458700" cy="920022"/>
          </a:xfrm>
        </p:spPr>
        <p:txBody>
          <a:bodyPr>
            <a:normAutofit/>
          </a:bodyPr>
          <a:lstStyle/>
          <a:p>
            <a:r>
              <a:rPr lang="pt-BR" sz="4200" dirty="0"/>
              <a:t>Iniciativas no Brasil para reduzir a gordura trans</a:t>
            </a:r>
            <a:endParaRPr lang="en-US" sz="4200" dirty="0"/>
          </a:p>
        </p:txBody>
      </p:sp>
      <p:pic>
        <p:nvPicPr>
          <p:cNvPr id="4" name="Picture 3">
            <a:extLst>
              <a:ext uri="{FF2B5EF4-FFF2-40B4-BE49-F238E27FC236}">
                <a16:creationId xmlns:a16="http://schemas.microsoft.com/office/drawing/2014/main" id="{A98B6DA7-8305-4675-A3E1-42BE9797976E}"/>
              </a:ext>
            </a:extLst>
          </p:cNvPr>
          <p:cNvPicPr>
            <a:picLocks noChangeAspect="1"/>
          </p:cNvPicPr>
          <p:nvPr/>
        </p:nvPicPr>
        <p:blipFill rotWithShape="1">
          <a:blip r:embed="rId3"/>
          <a:srcRect l="13999" t="17024" r="13955" b="17775"/>
          <a:stretch/>
        </p:blipFill>
        <p:spPr>
          <a:xfrm>
            <a:off x="1425039" y="1282408"/>
            <a:ext cx="9880020" cy="5029434"/>
          </a:xfrm>
          <a:prstGeom prst="rect">
            <a:avLst/>
          </a:prstGeom>
        </p:spPr>
      </p:pic>
      <p:sp>
        <p:nvSpPr>
          <p:cNvPr id="5" name="Rectangle 4">
            <a:extLst>
              <a:ext uri="{FF2B5EF4-FFF2-40B4-BE49-F238E27FC236}">
                <a16:creationId xmlns:a16="http://schemas.microsoft.com/office/drawing/2014/main" id="{58EC3813-6CC2-4903-92F7-F816B67E8FCB}"/>
              </a:ext>
            </a:extLst>
          </p:cNvPr>
          <p:cNvSpPr/>
          <p:nvPr/>
        </p:nvSpPr>
        <p:spPr>
          <a:xfrm>
            <a:off x="5087112" y="6430939"/>
            <a:ext cx="7644384" cy="276999"/>
          </a:xfrm>
          <a:prstGeom prst="rect">
            <a:avLst/>
          </a:prstGeom>
        </p:spPr>
        <p:txBody>
          <a:bodyPr wrap="square">
            <a:spAutoFit/>
          </a:bodyPr>
          <a:lstStyle/>
          <a:p>
            <a:r>
              <a:rPr lang="en-US" sz="1200" dirty="0">
                <a:solidFill>
                  <a:schemeClr val="bg1"/>
                </a:solidFill>
              </a:rPr>
              <a:t>Block, J. M., </a:t>
            </a:r>
            <a:r>
              <a:rPr lang="en-US" sz="1200" dirty="0" err="1">
                <a:solidFill>
                  <a:schemeClr val="bg1"/>
                </a:solidFill>
              </a:rPr>
              <a:t>Arisseto-Bragotto</a:t>
            </a:r>
            <a:r>
              <a:rPr lang="en-US" sz="1200" dirty="0">
                <a:solidFill>
                  <a:schemeClr val="bg1"/>
                </a:solidFill>
              </a:rPr>
              <a:t>, A. P., &amp; </a:t>
            </a:r>
            <a:r>
              <a:rPr lang="en-US" sz="1200" dirty="0" err="1">
                <a:solidFill>
                  <a:schemeClr val="bg1"/>
                </a:solidFill>
              </a:rPr>
              <a:t>Feltes</a:t>
            </a:r>
            <a:r>
              <a:rPr lang="en-US" sz="1200" dirty="0">
                <a:solidFill>
                  <a:schemeClr val="bg1"/>
                </a:solidFill>
              </a:rPr>
              <a:t>, M. M. C. (2017). Food Quality and Safety, 1(4), 275-288.</a:t>
            </a:r>
          </a:p>
        </p:txBody>
      </p:sp>
    </p:spTree>
    <p:extLst>
      <p:ext uri="{BB962C8B-B14F-4D97-AF65-F5344CB8AC3E}">
        <p14:creationId xmlns:p14="http://schemas.microsoft.com/office/powerpoint/2010/main" val="2614257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C28F4-37AE-415A-8575-254A11557978}"/>
              </a:ext>
            </a:extLst>
          </p:cNvPr>
          <p:cNvSpPr>
            <a:spLocks noGrp="1"/>
          </p:cNvSpPr>
          <p:nvPr>
            <p:ph type="title"/>
          </p:nvPr>
        </p:nvSpPr>
        <p:spPr>
          <a:xfrm>
            <a:off x="0" y="88466"/>
            <a:ext cx="12357100" cy="920022"/>
          </a:xfrm>
        </p:spPr>
        <p:txBody>
          <a:bodyPr>
            <a:normAutofit/>
          </a:bodyPr>
          <a:lstStyle/>
          <a:p>
            <a:r>
              <a:rPr lang="pt-BR" sz="4200" dirty="0"/>
              <a:t>Iniciativas no Brasil para reduzir a gordura trans</a:t>
            </a:r>
            <a:endParaRPr lang="en-US" sz="4200" dirty="0"/>
          </a:p>
        </p:txBody>
      </p:sp>
      <p:sp>
        <p:nvSpPr>
          <p:cNvPr id="3" name="Content Placeholder 2">
            <a:extLst>
              <a:ext uri="{FF2B5EF4-FFF2-40B4-BE49-F238E27FC236}">
                <a16:creationId xmlns:a16="http://schemas.microsoft.com/office/drawing/2014/main" id="{1098A23D-40FC-4282-8253-320B9862171B}"/>
              </a:ext>
            </a:extLst>
          </p:cNvPr>
          <p:cNvSpPr>
            <a:spLocks noGrp="1"/>
          </p:cNvSpPr>
          <p:nvPr>
            <p:ph idx="1"/>
          </p:nvPr>
        </p:nvSpPr>
        <p:spPr>
          <a:xfrm>
            <a:off x="5623608" y="2218544"/>
            <a:ext cx="5484103" cy="3339651"/>
          </a:xfrm>
        </p:spPr>
        <p:txBody>
          <a:bodyPr/>
          <a:lstStyle/>
          <a:p>
            <a:pPr marL="0" indent="0">
              <a:buNone/>
            </a:pPr>
            <a:r>
              <a:rPr lang="en-GB" b="1" dirty="0" err="1"/>
              <a:t>Participe</a:t>
            </a:r>
            <a:r>
              <a:rPr lang="en-GB" b="1" dirty="0"/>
              <a:t> da </a:t>
            </a:r>
            <a:r>
              <a:rPr lang="en-GB" b="1" dirty="0" err="1"/>
              <a:t>consulta</a:t>
            </a:r>
            <a:r>
              <a:rPr lang="en-GB" b="1" dirty="0"/>
              <a:t> </a:t>
            </a:r>
            <a:r>
              <a:rPr lang="en-GB" b="1" dirty="0" err="1"/>
              <a:t>pública</a:t>
            </a:r>
            <a:r>
              <a:rPr lang="en-GB" b="1" dirty="0"/>
              <a:t>:</a:t>
            </a:r>
          </a:p>
          <a:p>
            <a:pPr marL="0" indent="0">
              <a:buNone/>
            </a:pPr>
            <a:r>
              <a:rPr lang="en-US" b="1" dirty="0">
                <a:hlinkClick r:id="rId2"/>
              </a:rPr>
              <a:t>http://formsus.datasus.gov.br/site/formulario.php?id_aplicacao=48990</a:t>
            </a:r>
            <a:endParaRPr lang="en-US" b="1" dirty="0"/>
          </a:p>
          <a:p>
            <a:pPr marL="0" indent="0">
              <a:buNone/>
            </a:pPr>
            <a:endParaRPr lang="en-US" dirty="0"/>
          </a:p>
        </p:txBody>
      </p:sp>
      <p:pic>
        <p:nvPicPr>
          <p:cNvPr id="4" name="Picture 3">
            <a:extLst>
              <a:ext uri="{FF2B5EF4-FFF2-40B4-BE49-F238E27FC236}">
                <a16:creationId xmlns:a16="http://schemas.microsoft.com/office/drawing/2014/main" id="{826549AD-273B-4E7E-BB1D-97B4315073F1}"/>
              </a:ext>
            </a:extLst>
          </p:cNvPr>
          <p:cNvPicPr>
            <a:picLocks noChangeAspect="1"/>
          </p:cNvPicPr>
          <p:nvPr/>
        </p:nvPicPr>
        <p:blipFill rotWithShape="1">
          <a:blip r:embed="rId3"/>
          <a:srcRect l="33437" t="11852" r="34479" b="10251"/>
          <a:stretch/>
        </p:blipFill>
        <p:spPr>
          <a:xfrm>
            <a:off x="239842" y="1298737"/>
            <a:ext cx="5036696" cy="6878772"/>
          </a:xfrm>
          <a:prstGeom prst="rect">
            <a:avLst/>
          </a:prstGeom>
        </p:spPr>
      </p:pic>
    </p:spTree>
    <p:extLst>
      <p:ext uri="{BB962C8B-B14F-4D97-AF65-F5344CB8AC3E}">
        <p14:creationId xmlns:p14="http://schemas.microsoft.com/office/powerpoint/2010/main" val="1463110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C28F4-37AE-415A-8575-254A11557978}"/>
              </a:ext>
            </a:extLst>
          </p:cNvPr>
          <p:cNvSpPr>
            <a:spLocks noGrp="1"/>
          </p:cNvSpPr>
          <p:nvPr>
            <p:ph type="title"/>
          </p:nvPr>
        </p:nvSpPr>
        <p:spPr>
          <a:xfrm>
            <a:off x="329380" y="88466"/>
            <a:ext cx="11704965" cy="920022"/>
          </a:xfrm>
        </p:spPr>
        <p:txBody>
          <a:bodyPr>
            <a:normAutofit fontScale="90000"/>
          </a:bodyPr>
          <a:lstStyle/>
          <a:p>
            <a:r>
              <a:rPr lang="pt-BR" dirty="0"/>
              <a:t>Iniciativas de rotulagem nutricional no Brasil</a:t>
            </a:r>
            <a:endParaRPr lang="en-US" dirty="0"/>
          </a:p>
        </p:txBody>
      </p:sp>
      <p:pic>
        <p:nvPicPr>
          <p:cNvPr id="12" name="Picture 11">
            <a:extLst>
              <a:ext uri="{FF2B5EF4-FFF2-40B4-BE49-F238E27FC236}">
                <a16:creationId xmlns:a16="http://schemas.microsoft.com/office/drawing/2014/main" id="{C2054EEA-D6FE-44D9-8474-F1468C4ABFA2}"/>
              </a:ext>
            </a:extLst>
          </p:cNvPr>
          <p:cNvPicPr>
            <a:picLocks noChangeAspect="1"/>
          </p:cNvPicPr>
          <p:nvPr/>
        </p:nvPicPr>
        <p:blipFill rotWithShape="1">
          <a:blip r:embed="rId2"/>
          <a:srcRect l="33750" t="26481" r="22917" b="18889"/>
          <a:stretch/>
        </p:blipFill>
        <p:spPr>
          <a:xfrm>
            <a:off x="2143593" y="1199613"/>
            <a:ext cx="7522217" cy="5334264"/>
          </a:xfrm>
          <a:prstGeom prst="rect">
            <a:avLst/>
          </a:prstGeom>
        </p:spPr>
      </p:pic>
    </p:spTree>
    <p:extLst>
      <p:ext uri="{BB962C8B-B14F-4D97-AF65-F5344CB8AC3E}">
        <p14:creationId xmlns:p14="http://schemas.microsoft.com/office/powerpoint/2010/main" val="2853008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B08980-8866-B64C-AFE0-4C0D44F5A1F7}"/>
              </a:ext>
            </a:extLst>
          </p:cNvPr>
          <p:cNvPicPr>
            <a:picLocks noChangeAspect="1"/>
          </p:cNvPicPr>
          <p:nvPr/>
        </p:nvPicPr>
        <p:blipFill>
          <a:blip r:embed="rId2"/>
          <a:stretch>
            <a:fillRect/>
          </a:stretch>
        </p:blipFill>
        <p:spPr>
          <a:xfrm>
            <a:off x="4270658" y="779489"/>
            <a:ext cx="7601238" cy="4973821"/>
          </a:xfrm>
          <a:prstGeom prst="rect">
            <a:avLst/>
          </a:prstGeom>
        </p:spPr>
      </p:pic>
      <p:sp>
        <p:nvSpPr>
          <p:cNvPr id="11" name="Title 1">
            <a:extLst>
              <a:ext uri="{FF2B5EF4-FFF2-40B4-BE49-F238E27FC236}">
                <a16:creationId xmlns:a16="http://schemas.microsoft.com/office/drawing/2014/main" id="{6ED4ECFA-873F-7042-8533-E398B9E8EBCA}"/>
              </a:ext>
            </a:extLst>
          </p:cNvPr>
          <p:cNvSpPr>
            <a:spLocks noGrp="1"/>
          </p:cNvSpPr>
          <p:nvPr>
            <p:ph type="title"/>
          </p:nvPr>
        </p:nvSpPr>
        <p:spPr>
          <a:xfrm>
            <a:off x="829768" y="942089"/>
            <a:ext cx="3127633" cy="4973821"/>
          </a:xfrm>
        </p:spPr>
        <p:txBody>
          <a:bodyPr>
            <a:normAutofit/>
          </a:bodyPr>
          <a:lstStyle/>
          <a:p>
            <a:r>
              <a:rPr lang="en-US" sz="6000" b="1" dirty="0"/>
              <a:t>Blogs</a:t>
            </a:r>
          </a:p>
        </p:txBody>
      </p:sp>
      <p:sp>
        <p:nvSpPr>
          <p:cNvPr id="12" name="TextBox 11">
            <a:extLst>
              <a:ext uri="{FF2B5EF4-FFF2-40B4-BE49-F238E27FC236}">
                <a16:creationId xmlns:a16="http://schemas.microsoft.com/office/drawing/2014/main" id="{0E8B9888-DFE8-8C4C-ACE8-33532247DA09}"/>
              </a:ext>
            </a:extLst>
          </p:cNvPr>
          <p:cNvSpPr txBox="1"/>
          <p:nvPr/>
        </p:nvSpPr>
        <p:spPr>
          <a:xfrm>
            <a:off x="4270658" y="5915910"/>
            <a:ext cx="4302177" cy="369332"/>
          </a:xfrm>
          <a:prstGeom prst="rect">
            <a:avLst/>
          </a:prstGeom>
          <a:noFill/>
        </p:spPr>
        <p:txBody>
          <a:bodyPr wrap="square" rtlCol="0">
            <a:spAutoFit/>
          </a:bodyPr>
          <a:lstStyle/>
          <a:p>
            <a:r>
              <a:rPr lang="en-US" dirty="0">
                <a:hlinkClick r:id="rId3"/>
              </a:rPr>
              <a:t>https://www.foodpolitics.com/</a:t>
            </a:r>
            <a:endParaRPr lang="en-US" dirty="0"/>
          </a:p>
        </p:txBody>
      </p:sp>
    </p:spTree>
    <p:extLst>
      <p:ext uri="{BB962C8B-B14F-4D97-AF65-F5344CB8AC3E}">
        <p14:creationId xmlns:p14="http://schemas.microsoft.com/office/powerpoint/2010/main" val="1921224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F7816-7209-4C65-82A1-137A06CE23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8A45EE-04F2-4185-80CE-C8BFFBA349E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B85BDEF-5EF6-4A32-B020-00FF99BBECBD}"/>
              </a:ext>
            </a:extLst>
          </p:cNvPr>
          <p:cNvPicPr>
            <a:picLocks noChangeAspect="1"/>
          </p:cNvPicPr>
          <p:nvPr/>
        </p:nvPicPr>
        <p:blipFill rotWithShape="1">
          <a:blip r:embed="rId2"/>
          <a:srcRect l="25104" t="16852" r="25313" b="35000"/>
          <a:stretch/>
        </p:blipFill>
        <p:spPr>
          <a:xfrm>
            <a:off x="329380" y="88465"/>
            <a:ext cx="11430820" cy="6243725"/>
          </a:xfrm>
          <a:prstGeom prst="rect">
            <a:avLst/>
          </a:prstGeom>
        </p:spPr>
      </p:pic>
    </p:spTree>
    <p:extLst>
      <p:ext uri="{BB962C8B-B14F-4D97-AF65-F5344CB8AC3E}">
        <p14:creationId xmlns:p14="http://schemas.microsoft.com/office/powerpoint/2010/main" val="3131571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C28F4-37AE-415A-8575-254A11557978}"/>
              </a:ext>
            </a:extLst>
          </p:cNvPr>
          <p:cNvSpPr>
            <a:spLocks noGrp="1"/>
          </p:cNvSpPr>
          <p:nvPr>
            <p:ph type="title"/>
          </p:nvPr>
        </p:nvSpPr>
        <p:spPr/>
        <p:txBody>
          <a:bodyPr>
            <a:normAutofit fontScale="90000"/>
          </a:bodyPr>
          <a:lstStyle/>
          <a:p>
            <a:r>
              <a:rPr lang="pt-BR" dirty="0"/>
              <a:t>Iniciativas de rotulagem nutricional no Brasil</a:t>
            </a:r>
            <a:endParaRPr lang="en-US" dirty="0"/>
          </a:p>
        </p:txBody>
      </p:sp>
      <p:sp>
        <p:nvSpPr>
          <p:cNvPr id="3" name="Content Placeholder 2">
            <a:extLst>
              <a:ext uri="{FF2B5EF4-FFF2-40B4-BE49-F238E27FC236}">
                <a16:creationId xmlns:a16="http://schemas.microsoft.com/office/drawing/2014/main" id="{1098A23D-40FC-4282-8253-320B9862171B}"/>
              </a:ext>
            </a:extLst>
          </p:cNvPr>
          <p:cNvSpPr>
            <a:spLocks noGrp="1"/>
          </p:cNvSpPr>
          <p:nvPr>
            <p:ph idx="1"/>
          </p:nvPr>
        </p:nvSpPr>
        <p:spPr>
          <a:xfrm>
            <a:off x="317090" y="1561432"/>
            <a:ext cx="4779566" cy="4029899"/>
          </a:xfrm>
        </p:spPr>
        <p:txBody>
          <a:bodyPr/>
          <a:lstStyle/>
          <a:p>
            <a:r>
              <a:rPr lang="pt-BR" b="1" dirty="0"/>
              <a:t>Anvisa abre consulta pública sobre rotulagem nutricional de alimentos. Participe! </a:t>
            </a:r>
            <a:r>
              <a:rPr lang="en-US" b="1" dirty="0">
                <a:hlinkClick r:id="rId2"/>
              </a:rPr>
              <a:t>http://portal.anvisa.gov.br/web/guest/noticias/-/asset_publisher/FXrpx9qY7FbU/content/abertas-consultas-publicas-sobre-rotulagem-de-alimentos/219201</a:t>
            </a:r>
            <a:endParaRPr lang="pt-BR" b="1" dirty="0"/>
          </a:p>
        </p:txBody>
      </p:sp>
      <p:pic>
        <p:nvPicPr>
          <p:cNvPr id="4" name="Picture 3">
            <a:extLst>
              <a:ext uri="{FF2B5EF4-FFF2-40B4-BE49-F238E27FC236}">
                <a16:creationId xmlns:a16="http://schemas.microsoft.com/office/drawing/2014/main" id="{4BDAAF16-3AC9-4604-B491-135201923BA0}"/>
              </a:ext>
            </a:extLst>
          </p:cNvPr>
          <p:cNvPicPr>
            <a:picLocks noChangeAspect="1"/>
          </p:cNvPicPr>
          <p:nvPr/>
        </p:nvPicPr>
        <p:blipFill rotWithShape="1">
          <a:blip r:embed="rId3"/>
          <a:srcRect l="25313" t="10251" r="23750" b="5926"/>
          <a:stretch/>
        </p:blipFill>
        <p:spPr>
          <a:xfrm>
            <a:off x="5509144" y="1145094"/>
            <a:ext cx="6682856" cy="6186018"/>
          </a:xfrm>
          <a:prstGeom prst="rect">
            <a:avLst/>
          </a:prstGeom>
        </p:spPr>
      </p:pic>
    </p:spTree>
    <p:extLst>
      <p:ext uri="{BB962C8B-B14F-4D97-AF65-F5344CB8AC3E}">
        <p14:creationId xmlns:p14="http://schemas.microsoft.com/office/powerpoint/2010/main" val="2928602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0B701-F238-4399-ACA8-D683B9791FBD}"/>
              </a:ext>
            </a:extLst>
          </p:cNvPr>
          <p:cNvSpPr>
            <a:spLocks noGrp="1"/>
          </p:cNvSpPr>
          <p:nvPr>
            <p:ph type="title"/>
          </p:nvPr>
        </p:nvSpPr>
        <p:spPr>
          <a:xfrm>
            <a:off x="329381" y="88466"/>
            <a:ext cx="11704965" cy="920022"/>
          </a:xfrm>
        </p:spPr>
        <p:txBody>
          <a:bodyPr>
            <a:normAutofit/>
          </a:bodyPr>
          <a:lstStyle/>
          <a:p>
            <a:r>
              <a:rPr lang="pt-BR" dirty="0"/>
              <a:t>Qual o papel da indústria de alimentos?</a:t>
            </a:r>
            <a:endParaRPr lang="en-US" dirty="0"/>
          </a:p>
        </p:txBody>
      </p:sp>
      <p:sp>
        <p:nvSpPr>
          <p:cNvPr id="3" name="Content Placeholder 2">
            <a:extLst>
              <a:ext uri="{FF2B5EF4-FFF2-40B4-BE49-F238E27FC236}">
                <a16:creationId xmlns:a16="http://schemas.microsoft.com/office/drawing/2014/main" id="{3D02A77A-2AE4-4327-B817-B9DBDEF46E48}"/>
              </a:ext>
            </a:extLst>
          </p:cNvPr>
          <p:cNvSpPr>
            <a:spLocks noGrp="1"/>
          </p:cNvSpPr>
          <p:nvPr>
            <p:ph idx="1"/>
          </p:nvPr>
        </p:nvSpPr>
        <p:spPr>
          <a:xfrm>
            <a:off x="329381" y="1282700"/>
            <a:ext cx="11557820" cy="4872294"/>
          </a:xfrm>
        </p:spPr>
        <p:txBody>
          <a:bodyPr>
            <a:normAutofit/>
          </a:bodyPr>
          <a:lstStyle/>
          <a:p>
            <a:r>
              <a:rPr lang="pt-BR" b="1" dirty="0"/>
              <a:t>Determinantes corporativos da saúde: </a:t>
            </a:r>
            <a:r>
              <a:rPr lang="pt-BR" dirty="0"/>
              <a:t>estratégias e abordagens usadas pelo setor privado para promover produtos e escolhas prejudiciais à saúde</a:t>
            </a:r>
          </a:p>
          <a:p>
            <a:r>
              <a:rPr lang="pt-BR" b="1" dirty="0"/>
              <a:t>Canais de influência</a:t>
            </a:r>
          </a:p>
          <a:p>
            <a:pPr lvl="1"/>
            <a:r>
              <a:rPr lang="pt-BR" dirty="0"/>
              <a:t>Marketing</a:t>
            </a:r>
          </a:p>
          <a:p>
            <a:pPr lvl="1"/>
            <a:r>
              <a:rPr lang="pt-BR" dirty="0"/>
              <a:t>Lobbying</a:t>
            </a:r>
          </a:p>
          <a:p>
            <a:pPr lvl="1"/>
            <a:r>
              <a:rPr lang="pt-BR" dirty="0"/>
              <a:t>Estratégias de responsabilidade social corporativa para “</a:t>
            </a:r>
            <a:r>
              <a:rPr lang="pt-BR" dirty="0" err="1"/>
              <a:t>whitewash</a:t>
            </a:r>
            <a:r>
              <a:rPr lang="pt-BR" dirty="0"/>
              <a:t> </a:t>
            </a:r>
            <a:r>
              <a:rPr lang="pt-BR" dirty="0" err="1"/>
              <a:t>tarnished</a:t>
            </a:r>
            <a:r>
              <a:rPr lang="pt-BR" dirty="0"/>
              <a:t> </a:t>
            </a:r>
            <a:r>
              <a:rPr lang="pt-BR" dirty="0" err="1"/>
              <a:t>reputations</a:t>
            </a:r>
            <a:r>
              <a:rPr lang="pt-BR" dirty="0"/>
              <a:t>”</a:t>
            </a:r>
          </a:p>
          <a:p>
            <a:pPr lvl="1"/>
            <a:r>
              <a:rPr lang="pt-BR" dirty="0" err="1"/>
              <a:t>Supply</a:t>
            </a:r>
            <a:r>
              <a:rPr lang="pt-BR" dirty="0"/>
              <a:t> chain estendidas</a:t>
            </a:r>
            <a:endParaRPr lang="en-US" dirty="0"/>
          </a:p>
        </p:txBody>
      </p:sp>
      <p:pic>
        <p:nvPicPr>
          <p:cNvPr id="4" name="Picture 3">
            <a:extLst>
              <a:ext uri="{FF2B5EF4-FFF2-40B4-BE49-F238E27FC236}">
                <a16:creationId xmlns:a16="http://schemas.microsoft.com/office/drawing/2014/main" id="{6CD61EE4-9514-4E49-BFBC-66AA1C0A6685}"/>
              </a:ext>
            </a:extLst>
          </p:cNvPr>
          <p:cNvPicPr>
            <a:picLocks noChangeAspect="1"/>
          </p:cNvPicPr>
          <p:nvPr/>
        </p:nvPicPr>
        <p:blipFill rotWithShape="1">
          <a:blip r:embed="rId2"/>
          <a:srcRect l="21875" t="44815" r="36354" b="17963"/>
          <a:stretch/>
        </p:blipFill>
        <p:spPr>
          <a:xfrm>
            <a:off x="3162924" y="3593295"/>
            <a:ext cx="6336675" cy="3176239"/>
          </a:xfrm>
          <a:prstGeom prst="rect">
            <a:avLst/>
          </a:prstGeom>
        </p:spPr>
      </p:pic>
      <p:sp>
        <p:nvSpPr>
          <p:cNvPr id="5" name="Rectangle 4">
            <a:extLst>
              <a:ext uri="{FF2B5EF4-FFF2-40B4-BE49-F238E27FC236}">
                <a16:creationId xmlns:a16="http://schemas.microsoft.com/office/drawing/2014/main" id="{DBEF18EC-EE3D-4EF7-A42A-20F63CF863F6}"/>
              </a:ext>
            </a:extLst>
          </p:cNvPr>
          <p:cNvSpPr/>
          <p:nvPr/>
        </p:nvSpPr>
        <p:spPr>
          <a:xfrm>
            <a:off x="9499600" y="6396335"/>
            <a:ext cx="6096000" cy="461665"/>
          </a:xfrm>
          <a:prstGeom prst="rect">
            <a:avLst/>
          </a:prstGeom>
        </p:spPr>
        <p:txBody>
          <a:bodyPr>
            <a:spAutoFit/>
          </a:bodyPr>
          <a:lstStyle/>
          <a:p>
            <a:r>
              <a:rPr lang="en-US" sz="1200" dirty="0" err="1">
                <a:solidFill>
                  <a:schemeClr val="bg1"/>
                </a:solidFill>
              </a:rPr>
              <a:t>Kickbusch</a:t>
            </a:r>
            <a:r>
              <a:rPr lang="en-US" sz="1200" dirty="0">
                <a:solidFill>
                  <a:schemeClr val="bg1"/>
                </a:solidFill>
              </a:rPr>
              <a:t>, I., (2016).</a:t>
            </a:r>
          </a:p>
          <a:p>
            <a:r>
              <a:rPr lang="en-US" sz="1200" dirty="0">
                <a:solidFill>
                  <a:schemeClr val="bg1"/>
                </a:solidFill>
              </a:rPr>
              <a:t> The Lancet Global Health, 4(12), </a:t>
            </a:r>
          </a:p>
        </p:txBody>
      </p:sp>
    </p:spTree>
    <p:extLst>
      <p:ext uri="{BB962C8B-B14F-4D97-AF65-F5344CB8AC3E}">
        <p14:creationId xmlns:p14="http://schemas.microsoft.com/office/powerpoint/2010/main" val="401022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0FA9-8E27-4A78-83D9-FCB82E7883A6}"/>
              </a:ext>
            </a:extLst>
          </p:cNvPr>
          <p:cNvSpPr>
            <a:spLocks noGrp="1"/>
          </p:cNvSpPr>
          <p:nvPr>
            <p:ph type="title"/>
          </p:nvPr>
        </p:nvSpPr>
        <p:spPr/>
        <p:txBody>
          <a:bodyPr>
            <a:noAutofit/>
          </a:bodyPr>
          <a:lstStyle/>
          <a:p>
            <a:r>
              <a:rPr lang="pt-BR" sz="3700" dirty="0"/>
              <a:t>Como a indústria de alimentos influencia a política?</a:t>
            </a:r>
            <a:endParaRPr lang="en-US" sz="3700" dirty="0"/>
          </a:p>
        </p:txBody>
      </p:sp>
      <p:sp>
        <p:nvSpPr>
          <p:cNvPr id="3" name="Content Placeholder 2">
            <a:extLst>
              <a:ext uri="{FF2B5EF4-FFF2-40B4-BE49-F238E27FC236}">
                <a16:creationId xmlns:a16="http://schemas.microsoft.com/office/drawing/2014/main" id="{4C369949-D572-4DD7-977E-7B17E26CBA24}"/>
              </a:ext>
            </a:extLst>
          </p:cNvPr>
          <p:cNvSpPr>
            <a:spLocks noGrp="1"/>
          </p:cNvSpPr>
          <p:nvPr>
            <p:ph idx="1"/>
          </p:nvPr>
        </p:nvSpPr>
        <p:spPr>
          <a:xfrm>
            <a:off x="194872" y="1229193"/>
            <a:ext cx="11839473" cy="5057306"/>
          </a:xfrm>
        </p:spPr>
        <p:txBody>
          <a:bodyPr>
            <a:normAutofit fontScale="92500" lnSpcReduction="10000"/>
          </a:bodyPr>
          <a:lstStyle/>
          <a:p>
            <a:r>
              <a:rPr lang="pt-BR" b="1" dirty="0"/>
              <a:t>Estabelecem narrativas dominantes sobre os determinantes da saúde</a:t>
            </a:r>
          </a:p>
          <a:p>
            <a:pPr lvl="1"/>
            <a:r>
              <a:rPr lang="pt-BR" dirty="0"/>
              <a:t>Propriedade dos meios de comunicação de massa</a:t>
            </a:r>
          </a:p>
          <a:p>
            <a:pPr lvl="1"/>
            <a:r>
              <a:rPr lang="pt-BR" dirty="0"/>
              <a:t>Obesidade, diabetes, doenças cardíacas são apontadas como decorrentes de escolhas e responsabilidades individuais ou sociais</a:t>
            </a:r>
          </a:p>
          <a:p>
            <a:pPr lvl="1"/>
            <a:r>
              <a:rPr lang="pt-BR" dirty="0"/>
              <a:t>Criam dúvidas em questões sobre as quais, na realidade, já existe consenso científico: legitima ou deslegitima certos discursos</a:t>
            </a:r>
          </a:p>
          <a:p>
            <a:pPr lvl="1"/>
            <a:r>
              <a:rPr lang="pt-BR" dirty="0"/>
              <a:t>A mídia social cria muitas oportunidades para influenciar normas e valores</a:t>
            </a:r>
          </a:p>
          <a:p>
            <a:r>
              <a:rPr lang="pt-BR" b="1" dirty="0"/>
              <a:t>Definem as regras</a:t>
            </a:r>
          </a:p>
          <a:p>
            <a:pPr lvl="1"/>
            <a:r>
              <a:rPr lang="pt-BR" dirty="0"/>
              <a:t>Eles capturam políticos eleitos, que votam nos interesses de seus financiadores de elite</a:t>
            </a:r>
          </a:p>
          <a:p>
            <a:pPr lvl="1"/>
            <a:r>
              <a:rPr lang="pt-BR" dirty="0"/>
              <a:t>Usam conhecimento técnico e de pesquisa para definir padrões globais</a:t>
            </a:r>
          </a:p>
          <a:p>
            <a:r>
              <a:rPr lang="pt-BR" b="1" dirty="0"/>
              <a:t>Modificam conhecimento</a:t>
            </a:r>
          </a:p>
          <a:p>
            <a:pPr lvl="1"/>
            <a:r>
              <a:rPr lang="pt-BR" dirty="0"/>
              <a:t>Recebem subsídios estatais para gerar sua propriedade intelectual</a:t>
            </a:r>
          </a:p>
          <a:p>
            <a:r>
              <a:rPr lang="pt-BR" b="1" dirty="0"/>
              <a:t>Direito político, econômico e social</a:t>
            </a:r>
          </a:p>
          <a:p>
            <a:pPr lvl="1"/>
            <a:r>
              <a:rPr lang="pt-BR" dirty="0"/>
              <a:t>Reforça valores e práticas sociais e políticas que permitem considerar apenas questões que são benéficas ou não prejudiciais à indústria de alimentos</a:t>
            </a:r>
          </a:p>
          <a:p>
            <a:pPr lvl="1"/>
            <a:r>
              <a:rPr lang="pt-BR" dirty="0"/>
              <a:t>Explora a crise financeira global, reformulando-a como gasto excessivo em assistência social, justificando medidas de austeridade que atingem desproporcionalmente os mais vulneráveis</a:t>
            </a:r>
            <a:endParaRPr lang="en-US" dirty="0"/>
          </a:p>
        </p:txBody>
      </p:sp>
      <p:sp>
        <p:nvSpPr>
          <p:cNvPr id="4" name="Rectangle 3">
            <a:extLst>
              <a:ext uri="{FF2B5EF4-FFF2-40B4-BE49-F238E27FC236}">
                <a16:creationId xmlns:a16="http://schemas.microsoft.com/office/drawing/2014/main" id="{8F0893FE-8C2C-4579-9695-AA3F2A6ED566}"/>
              </a:ext>
            </a:extLst>
          </p:cNvPr>
          <p:cNvSpPr/>
          <p:nvPr/>
        </p:nvSpPr>
        <p:spPr>
          <a:xfrm>
            <a:off x="4135782" y="6477105"/>
            <a:ext cx="8056217" cy="276999"/>
          </a:xfrm>
          <a:prstGeom prst="rect">
            <a:avLst/>
          </a:prstGeom>
        </p:spPr>
        <p:txBody>
          <a:bodyPr wrap="square">
            <a:spAutoFit/>
          </a:bodyPr>
          <a:lstStyle/>
          <a:p>
            <a:pPr algn="r"/>
            <a:r>
              <a:rPr lang="en-US" sz="1200" dirty="0">
                <a:solidFill>
                  <a:schemeClr val="bg1"/>
                </a:solidFill>
              </a:rPr>
              <a:t>McKee, M., &amp; </a:t>
            </a:r>
            <a:r>
              <a:rPr lang="en-US" sz="1200" dirty="0" err="1">
                <a:solidFill>
                  <a:schemeClr val="bg1"/>
                </a:solidFill>
              </a:rPr>
              <a:t>Stuckler</a:t>
            </a:r>
            <a:r>
              <a:rPr lang="en-US" sz="1200" dirty="0">
                <a:solidFill>
                  <a:schemeClr val="bg1"/>
                </a:solidFill>
              </a:rPr>
              <a:t>, D. (2018).. American journal of public health, 108(9), 1167-1170.</a:t>
            </a:r>
          </a:p>
        </p:txBody>
      </p:sp>
      <p:sp>
        <p:nvSpPr>
          <p:cNvPr id="5" name="Rectangle 4">
            <a:extLst>
              <a:ext uri="{FF2B5EF4-FFF2-40B4-BE49-F238E27FC236}">
                <a16:creationId xmlns:a16="http://schemas.microsoft.com/office/drawing/2014/main" id="{EF0FC21F-FB21-4A6A-A9CB-FC3BB0E3D7F1}"/>
              </a:ext>
            </a:extLst>
          </p:cNvPr>
          <p:cNvSpPr/>
          <p:nvPr/>
        </p:nvSpPr>
        <p:spPr>
          <a:xfrm>
            <a:off x="-2641600" y="6477104"/>
            <a:ext cx="8737600" cy="276999"/>
          </a:xfrm>
          <a:prstGeom prst="rect">
            <a:avLst/>
          </a:prstGeom>
        </p:spPr>
        <p:txBody>
          <a:bodyPr wrap="square">
            <a:spAutoFit/>
          </a:bodyPr>
          <a:lstStyle/>
          <a:p>
            <a:pPr algn="r"/>
            <a:r>
              <a:rPr lang="en-US" sz="1200" dirty="0">
                <a:solidFill>
                  <a:schemeClr val="bg1"/>
                </a:solidFill>
              </a:rPr>
              <a:t>Millar, J. S. (2013). Canadian Journal of Public Health, 104(4), e327-e329.</a:t>
            </a:r>
          </a:p>
        </p:txBody>
      </p:sp>
    </p:spTree>
    <p:extLst>
      <p:ext uri="{BB962C8B-B14F-4D97-AF65-F5344CB8AC3E}">
        <p14:creationId xmlns:p14="http://schemas.microsoft.com/office/powerpoint/2010/main" val="684964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DF5F4-6BD2-47B8-A1F2-10A645CEE93F}"/>
              </a:ext>
            </a:extLst>
          </p:cNvPr>
          <p:cNvSpPr>
            <a:spLocks noGrp="1"/>
          </p:cNvSpPr>
          <p:nvPr>
            <p:ph type="title"/>
          </p:nvPr>
        </p:nvSpPr>
        <p:spPr>
          <a:xfrm>
            <a:off x="101600" y="88466"/>
            <a:ext cx="12280900" cy="920022"/>
          </a:xfrm>
        </p:spPr>
        <p:txBody>
          <a:bodyPr>
            <a:noAutofit/>
          </a:bodyPr>
          <a:lstStyle/>
          <a:p>
            <a:r>
              <a:rPr lang="en-US" sz="2500" dirty="0"/>
              <a:t>“</a:t>
            </a:r>
            <a:r>
              <a:rPr lang="pt-BR" sz="2500" dirty="0"/>
              <a:t>Liberdade e responsabilidade”: análise do discurso de associações comerciais durante o desenvolvimento da política de rotulagem nutricional no Brasil</a:t>
            </a:r>
            <a:endParaRPr lang="en-US" sz="2500" dirty="0"/>
          </a:p>
        </p:txBody>
      </p:sp>
      <p:sp>
        <p:nvSpPr>
          <p:cNvPr id="3" name="Content Placeholder 2">
            <a:extLst>
              <a:ext uri="{FF2B5EF4-FFF2-40B4-BE49-F238E27FC236}">
                <a16:creationId xmlns:a16="http://schemas.microsoft.com/office/drawing/2014/main" id="{45B4E18F-ED32-4026-9752-5971D543B761}"/>
              </a:ext>
            </a:extLst>
          </p:cNvPr>
          <p:cNvSpPr>
            <a:spLocks noGrp="1"/>
          </p:cNvSpPr>
          <p:nvPr>
            <p:ph idx="1"/>
          </p:nvPr>
        </p:nvSpPr>
        <p:spPr/>
        <p:txBody>
          <a:bodyPr>
            <a:normAutofit lnSpcReduction="10000"/>
          </a:bodyPr>
          <a:lstStyle/>
          <a:p>
            <a:r>
              <a:rPr lang="pt-BR" b="1" dirty="0"/>
              <a:t>Argumentos que legitimam o envolvimento da indústria de alimentos no desenvolvimento da política de rotulagem da FOP*</a:t>
            </a:r>
          </a:p>
          <a:p>
            <a:pPr lvl="1"/>
            <a:r>
              <a:rPr lang="pt-BR" dirty="0"/>
              <a:t>A indústria fornece outras soluções para a epidemia de DNT</a:t>
            </a:r>
          </a:p>
          <a:p>
            <a:pPr lvl="1"/>
            <a:r>
              <a:rPr lang="pt-BR" dirty="0"/>
              <a:t>O setor protege o direito de escolha dos indivíduos</a:t>
            </a:r>
          </a:p>
          <a:p>
            <a:pPr lvl="1"/>
            <a:r>
              <a:rPr lang="pt-BR" dirty="0"/>
              <a:t>A indústria cria oportunidades econômicas</a:t>
            </a:r>
          </a:p>
          <a:p>
            <a:endParaRPr lang="pt-BR" dirty="0"/>
          </a:p>
          <a:p>
            <a:r>
              <a:rPr lang="pt-BR" b="1" dirty="0"/>
              <a:t>Argumentos questionando a política de rotulagem da FOP</a:t>
            </a:r>
          </a:p>
          <a:p>
            <a:pPr lvl="1"/>
            <a:r>
              <a:rPr lang="pt-BR" dirty="0"/>
              <a:t>A indústria mencionou riscos socioeconômicos e outros riscos potenciais se a advertência for introduzida</a:t>
            </a:r>
          </a:p>
          <a:p>
            <a:pPr lvl="1"/>
            <a:r>
              <a:rPr lang="pt-BR" dirty="0"/>
              <a:t>A indústria enfatizou a necessidade de coerência entre a política em discussão e as políticas e experiências nacionais, regionais e internacionais</a:t>
            </a:r>
          </a:p>
          <a:p>
            <a:pPr lvl="1"/>
            <a:r>
              <a:rPr lang="pt-BR" dirty="0"/>
              <a:t>A indústria questionou a ciência na qual as decisões da Anvisa se baseavam</a:t>
            </a:r>
          </a:p>
          <a:p>
            <a:pPr lvl="1"/>
            <a:r>
              <a:rPr lang="pt-BR" dirty="0"/>
              <a:t>A indústria questionou o processo político da FOP e o papel e mandato da Anvisa</a:t>
            </a:r>
          </a:p>
          <a:p>
            <a:pPr lvl="1"/>
            <a:endParaRPr lang="pt-BR" dirty="0"/>
          </a:p>
          <a:p>
            <a:pPr marL="201168" lvl="1" indent="0">
              <a:buNone/>
            </a:pPr>
            <a:r>
              <a:rPr lang="pt-BR" b="1" dirty="0"/>
              <a:t>*FOP:</a:t>
            </a:r>
            <a:r>
              <a:rPr lang="pt-BR" dirty="0"/>
              <a:t> rotulagem frontal (front </a:t>
            </a:r>
            <a:r>
              <a:rPr lang="pt-BR" dirty="0" err="1"/>
              <a:t>of</a:t>
            </a:r>
            <a:r>
              <a:rPr lang="pt-BR" dirty="0"/>
              <a:t> </a:t>
            </a:r>
            <a:r>
              <a:rPr lang="pt-BR" dirty="0" err="1"/>
              <a:t>package</a:t>
            </a:r>
            <a:r>
              <a:rPr lang="pt-BR" dirty="0"/>
              <a:t>)</a:t>
            </a:r>
            <a:endParaRPr lang="en-US" dirty="0"/>
          </a:p>
        </p:txBody>
      </p:sp>
    </p:spTree>
    <p:extLst>
      <p:ext uri="{BB962C8B-B14F-4D97-AF65-F5344CB8AC3E}">
        <p14:creationId xmlns:p14="http://schemas.microsoft.com/office/powerpoint/2010/main" val="3024716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A0EE0-970C-4EDB-B092-1B185B5A60C9}"/>
              </a:ext>
            </a:extLst>
          </p:cNvPr>
          <p:cNvSpPr>
            <a:spLocks noGrp="1"/>
          </p:cNvSpPr>
          <p:nvPr>
            <p:ph type="title"/>
          </p:nvPr>
        </p:nvSpPr>
        <p:spPr/>
        <p:txBody>
          <a:bodyPr>
            <a:normAutofit/>
          </a:bodyPr>
          <a:lstStyle/>
          <a:p>
            <a:r>
              <a:rPr lang="pt-BR" sz="4000" dirty="0"/>
              <a:t>Como podemos limitar a influência da indústria?</a:t>
            </a:r>
            <a:endParaRPr lang="en-US" sz="4000" dirty="0"/>
          </a:p>
        </p:txBody>
      </p:sp>
      <p:sp>
        <p:nvSpPr>
          <p:cNvPr id="3" name="Content Placeholder 2">
            <a:extLst>
              <a:ext uri="{FF2B5EF4-FFF2-40B4-BE49-F238E27FC236}">
                <a16:creationId xmlns:a16="http://schemas.microsoft.com/office/drawing/2014/main" id="{E1885726-053B-448B-A45F-FAEAC7E87AA1}"/>
              </a:ext>
            </a:extLst>
          </p:cNvPr>
          <p:cNvSpPr>
            <a:spLocks noGrp="1"/>
          </p:cNvSpPr>
          <p:nvPr>
            <p:ph idx="1"/>
          </p:nvPr>
        </p:nvSpPr>
        <p:spPr/>
        <p:txBody>
          <a:bodyPr/>
          <a:lstStyle/>
          <a:p>
            <a:r>
              <a:rPr lang="pt-BR" dirty="0"/>
              <a:t>Aprimorando o direito à informação</a:t>
            </a:r>
          </a:p>
          <a:p>
            <a:r>
              <a:rPr lang="pt-BR" dirty="0"/>
              <a:t>Restringindo o marketing, especialmente para crianças</a:t>
            </a:r>
          </a:p>
          <a:p>
            <a:r>
              <a:rPr lang="pt-BR" dirty="0"/>
              <a:t>Restringindo lobbying</a:t>
            </a:r>
          </a:p>
          <a:p>
            <a:r>
              <a:rPr lang="pt-BR" dirty="0"/>
              <a:t>Sanção de distorções científicas deliberadas</a:t>
            </a:r>
            <a:endParaRPr lang="en-US" dirty="0"/>
          </a:p>
        </p:txBody>
      </p:sp>
    </p:spTree>
    <p:extLst>
      <p:ext uri="{BB962C8B-B14F-4D97-AF65-F5344CB8AC3E}">
        <p14:creationId xmlns:p14="http://schemas.microsoft.com/office/powerpoint/2010/main" val="3690932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E686A5-9556-4C8D-A54B-46D23D277C67}"/>
              </a:ext>
            </a:extLst>
          </p:cNvPr>
          <p:cNvPicPr>
            <a:picLocks noGrp="1" noChangeAspect="1"/>
          </p:cNvPicPr>
          <p:nvPr>
            <p:ph idx="1"/>
          </p:nvPr>
        </p:nvPicPr>
        <p:blipFill rotWithShape="1">
          <a:blip r:embed="rId2"/>
          <a:srcRect l="14847" t="18528" r="14380" b="10128"/>
          <a:stretch/>
        </p:blipFill>
        <p:spPr>
          <a:xfrm>
            <a:off x="329380" y="-142247"/>
            <a:ext cx="11619102" cy="6588414"/>
          </a:xfrm>
          <a:prstGeom prst="rect">
            <a:avLst/>
          </a:prstGeom>
        </p:spPr>
      </p:pic>
      <p:sp>
        <p:nvSpPr>
          <p:cNvPr id="3" name="Rectangle 2">
            <a:extLst>
              <a:ext uri="{FF2B5EF4-FFF2-40B4-BE49-F238E27FC236}">
                <a16:creationId xmlns:a16="http://schemas.microsoft.com/office/drawing/2014/main" id="{00F38260-3C2E-4D61-A99B-EFF81C71F9A1}"/>
              </a:ext>
            </a:extLst>
          </p:cNvPr>
          <p:cNvSpPr/>
          <p:nvPr/>
        </p:nvSpPr>
        <p:spPr>
          <a:xfrm>
            <a:off x="1046655" y="6420767"/>
            <a:ext cx="11145345" cy="461665"/>
          </a:xfrm>
          <a:prstGeom prst="rect">
            <a:avLst/>
          </a:prstGeom>
        </p:spPr>
        <p:txBody>
          <a:bodyPr wrap="square">
            <a:spAutoFit/>
          </a:bodyPr>
          <a:lstStyle/>
          <a:p>
            <a:r>
              <a:rPr lang="en-US" sz="1200" dirty="0" err="1">
                <a:solidFill>
                  <a:schemeClr val="bg1"/>
                </a:solidFill>
              </a:rPr>
              <a:t>Mozaffarian</a:t>
            </a:r>
            <a:r>
              <a:rPr lang="en-US" sz="1200" dirty="0">
                <a:solidFill>
                  <a:schemeClr val="bg1"/>
                </a:solidFill>
              </a:rPr>
              <a:t>, D., Angell, S. Y., Lang, T., &amp; Rivera, J. A. (2018). Role of government policy in nutrition—barriers to and opportunities for healthier eating. </a:t>
            </a:r>
            <a:r>
              <a:rPr lang="en-US" sz="1200" dirty="0" err="1">
                <a:solidFill>
                  <a:schemeClr val="bg1"/>
                </a:solidFill>
              </a:rPr>
              <a:t>Bmj</a:t>
            </a:r>
            <a:r>
              <a:rPr lang="en-US" sz="1200" dirty="0">
                <a:solidFill>
                  <a:schemeClr val="bg1"/>
                </a:solidFill>
              </a:rPr>
              <a:t>, 361, k2426.</a:t>
            </a:r>
          </a:p>
        </p:txBody>
      </p:sp>
    </p:spTree>
    <p:extLst>
      <p:ext uri="{BB962C8B-B14F-4D97-AF65-F5344CB8AC3E}">
        <p14:creationId xmlns:p14="http://schemas.microsoft.com/office/powerpoint/2010/main" val="3412610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E125A45-15F1-40F1-8840-0E0EDF282F6D}"/>
              </a:ext>
            </a:extLst>
          </p:cNvPr>
          <p:cNvPicPr>
            <a:picLocks noGrp="1" noChangeAspect="1"/>
          </p:cNvPicPr>
          <p:nvPr>
            <p:ph idx="1"/>
          </p:nvPr>
        </p:nvPicPr>
        <p:blipFill rotWithShape="1">
          <a:blip r:embed="rId2"/>
          <a:srcRect l="15944" t="14656" r="16860" b="9448"/>
          <a:stretch/>
        </p:blipFill>
        <p:spPr>
          <a:xfrm>
            <a:off x="920340" y="88466"/>
            <a:ext cx="10351320" cy="6576445"/>
          </a:xfrm>
          <a:prstGeom prst="rect">
            <a:avLst/>
          </a:prstGeom>
        </p:spPr>
      </p:pic>
    </p:spTree>
    <p:extLst>
      <p:ext uri="{BB962C8B-B14F-4D97-AF65-F5344CB8AC3E}">
        <p14:creationId xmlns:p14="http://schemas.microsoft.com/office/powerpoint/2010/main" val="94283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BAEA4B5-2299-4D87-9112-84C8B95D0D55}"/>
              </a:ext>
            </a:extLst>
          </p:cNvPr>
          <p:cNvPicPr>
            <a:picLocks noGrp="1" noChangeAspect="1"/>
          </p:cNvPicPr>
          <p:nvPr>
            <p:ph idx="1"/>
          </p:nvPr>
        </p:nvPicPr>
        <p:blipFill rotWithShape="1">
          <a:blip r:embed="rId2"/>
          <a:srcRect l="15986" t="14747" r="16957" b="12612"/>
          <a:stretch/>
        </p:blipFill>
        <p:spPr>
          <a:xfrm>
            <a:off x="853802" y="182369"/>
            <a:ext cx="10656120" cy="6493262"/>
          </a:xfrm>
          <a:prstGeom prst="rect">
            <a:avLst/>
          </a:prstGeom>
        </p:spPr>
      </p:pic>
    </p:spTree>
    <p:extLst>
      <p:ext uri="{BB962C8B-B14F-4D97-AF65-F5344CB8AC3E}">
        <p14:creationId xmlns:p14="http://schemas.microsoft.com/office/powerpoint/2010/main" val="9383473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0DF4-EEBA-40D7-BE0D-275D18ABB493}"/>
              </a:ext>
            </a:extLst>
          </p:cNvPr>
          <p:cNvSpPr>
            <a:spLocks noGrp="1"/>
          </p:cNvSpPr>
          <p:nvPr>
            <p:ph type="title"/>
          </p:nvPr>
        </p:nvSpPr>
        <p:spPr>
          <a:xfrm>
            <a:off x="0" y="149900"/>
            <a:ext cx="12034345" cy="738665"/>
          </a:xfrm>
        </p:spPr>
        <p:txBody>
          <a:bodyPr>
            <a:noAutofit/>
          </a:bodyPr>
          <a:lstStyle/>
          <a:p>
            <a:r>
              <a:rPr lang="pt-BR" sz="3400" dirty="0"/>
              <a:t>Resumo: determinantes políticos das escolhas alimentares</a:t>
            </a:r>
            <a:endParaRPr lang="en-US" sz="3400" dirty="0"/>
          </a:p>
        </p:txBody>
      </p:sp>
      <p:sp>
        <p:nvSpPr>
          <p:cNvPr id="3" name="Content Placeholder 2">
            <a:extLst>
              <a:ext uri="{FF2B5EF4-FFF2-40B4-BE49-F238E27FC236}">
                <a16:creationId xmlns:a16="http://schemas.microsoft.com/office/drawing/2014/main" id="{98A7C4E1-CA90-4725-BCBE-930D8D19268D}"/>
              </a:ext>
            </a:extLst>
          </p:cNvPr>
          <p:cNvSpPr>
            <a:spLocks noGrp="1"/>
          </p:cNvSpPr>
          <p:nvPr>
            <p:ph idx="1"/>
          </p:nvPr>
        </p:nvSpPr>
        <p:spPr/>
        <p:txBody>
          <a:bodyPr>
            <a:normAutofit fontScale="92500" lnSpcReduction="10000"/>
          </a:bodyPr>
          <a:lstStyle/>
          <a:p>
            <a:r>
              <a:rPr lang="pt-BR" b="1" dirty="0"/>
              <a:t>Pouco estudado, mas importante</a:t>
            </a:r>
          </a:p>
          <a:p>
            <a:pPr lvl="1"/>
            <a:r>
              <a:rPr lang="pt-BR" dirty="0"/>
              <a:t>A indústria de alimentos pode ter desempenhado um papel importante para manter a narrativa da responsabilidade individual</a:t>
            </a:r>
          </a:p>
          <a:p>
            <a:r>
              <a:rPr lang="pt-BR" b="1" dirty="0"/>
              <a:t>A natureza complementar e sinérgica de diferentes políticas </a:t>
            </a:r>
            <a:r>
              <a:rPr lang="pt-BR" dirty="0"/>
              <a:t>apóia a necessidade de uma estratégia governamental integrada e multicomponente que use e adapte estruturas e sistemas existentes </a:t>
            </a:r>
          </a:p>
          <a:p>
            <a:r>
              <a:rPr lang="pt-BR" b="1" dirty="0"/>
              <a:t>Impactos potencialmente grandes das políticas nas escolhas e nos comportamentos alimentares</a:t>
            </a:r>
          </a:p>
          <a:p>
            <a:pPr lvl="1"/>
            <a:r>
              <a:rPr lang="pt-BR" dirty="0"/>
              <a:t>Se implementadas, monitoradas, avaliadas e as consequências não intencionais abordadas suficientemente</a:t>
            </a:r>
            <a:endParaRPr lang="pt-BR" b="1" dirty="0"/>
          </a:p>
          <a:p>
            <a:r>
              <a:rPr lang="pt-BR" b="1" dirty="0"/>
              <a:t>Pode reduzir as desigualdades alimentares e de saúde</a:t>
            </a:r>
          </a:p>
          <a:p>
            <a:r>
              <a:rPr lang="pt-BR" dirty="0"/>
              <a:t>A</a:t>
            </a:r>
            <a:r>
              <a:rPr lang="pt-BR" b="1" dirty="0"/>
              <a:t> indústria de alimentos precisa ser regulamentada</a:t>
            </a:r>
          </a:p>
          <a:p>
            <a:endParaRPr lang="pt-BR" dirty="0"/>
          </a:p>
          <a:p>
            <a:endParaRPr lang="pt-BR" dirty="0"/>
          </a:p>
          <a:p>
            <a:pPr marL="0" indent="0" algn="ctr">
              <a:buNone/>
            </a:pPr>
            <a:r>
              <a:rPr lang="pt-BR" b="1" dirty="0"/>
              <a:t>Uma política governamental forte é essencial para ajudar a alcançar um sistema alimentar saudável, rentável, equitativo e sustentável</a:t>
            </a:r>
            <a:endParaRPr lang="en-GB" b="1" dirty="0"/>
          </a:p>
        </p:txBody>
      </p:sp>
    </p:spTree>
    <p:extLst>
      <p:ext uri="{BB962C8B-B14F-4D97-AF65-F5344CB8AC3E}">
        <p14:creationId xmlns:p14="http://schemas.microsoft.com/office/powerpoint/2010/main" val="2062267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5FB65-2F13-4943-A3B9-3D37AD595325}"/>
              </a:ext>
            </a:extLst>
          </p:cNvPr>
          <p:cNvPicPr>
            <a:picLocks noChangeAspect="1"/>
          </p:cNvPicPr>
          <p:nvPr/>
        </p:nvPicPr>
        <p:blipFill>
          <a:blip r:embed="rId2"/>
          <a:stretch>
            <a:fillRect/>
          </a:stretch>
        </p:blipFill>
        <p:spPr>
          <a:xfrm>
            <a:off x="1238491" y="91418"/>
            <a:ext cx="12070865" cy="5950567"/>
          </a:xfrm>
          <a:prstGeom prst="rect">
            <a:avLst/>
          </a:prstGeom>
        </p:spPr>
      </p:pic>
      <p:sp>
        <p:nvSpPr>
          <p:cNvPr id="6" name="TextBox 5">
            <a:extLst>
              <a:ext uri="{FF2B5EF4-FFF2-40B4-BE49-F238E27FC236}">
                <a16:creationId xmlns:a16="http://schemas.microsoft.com/office/drawing/2014/main" id="{68565770-4FE2-D547-BB11-76E25DF08695}"/>
              </a:ext>
            </a:extLst>
          </p:cNvPr>
          <p:cNvSpPr txBox="1"/>
          <p:nvPr/>
        </p:nvSpPr>
        <p:spPr>
          <a:xfrm>
            <a:off x="0" y="5903088"/>
            <a:ext cx="3567659" cy="646331"/>
          </a:xfrm>
          <a:prstGeom prst="rect">
            <a:avLst/>
          </a:prstGeom>
          <a:noFill/>
        </p:spPr>
        <p:txBody>
          <a:bodyPr wrap="square" rtlCol="0">
            <a:spAutoFit/>
          </a:bodyPr>
          <a:lstStyle/>
          <a:p>
            <a:r>
              <a:rPr lang="en-US" dirty="0">
                <a:hlinkClick r:id="rId3"/>
              </a:rPr>
              <a:t>https://pollan.blogs.nytimes.com/</a:t>
            </a:r>
            <a:endParaRPr lang="en-US" dirty="0"/>
          </a:p>
          <a:p>
            <a:endParaRPr lang="en-US" dirty="0"/>
          </a:p>
        </p:txBody>
      </p:sp>
    </p:spTree>
    <p:extLst>
      <p:ext uri="{BB962C8B-B14F-4D97-AF65-F5344CB8AC3E}">
        <p14:creationId xmlns:p14="http://schemas.microsoft.com/office/powerpoint/2010/main" val="3392281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F115FD-F2CC-5A41-B733-8E3C3139E2B1}"/>
              </a:ext>
            </a:extLst>
          </p:cNvPr>
          <p:cNvPicPr>
            <a:picLocks noChangeAspect="1"/>
          </p:cNvPicPr>
          <p:nvPr/>
        </p:nvPicPr>
        <p:blipFill>
          <a:blip r:embed="rId2"/>
          <a:stretch>
            <a:fillRect/>
          </a:stretch>
        </p:blipFill>
        <p:spPr>
          <a:xfrm>
            <a:off x="0" y="569626"/>
            <a:ext cx="12192000" cy="5062118"/>
          </a:xfrm>
          <a:prstGeom prst="rect">
            <a:avLst/>
          </a:prstGeom>
        </p:spPr>
      </p:pic>
      <p:pic>
        <p:nvPicPr>
          <p:cNvPr id="3" name="Picture 2">
            <a:extLst>
              <a:ext uri="{FF2B5EF4-FFF2-40B4-BE49-F238E27FC236}">
                <a16:creationId xmlns:a16="http://schemas.microsoft.com/office/drawing/2014/main" id="{AD514039-2BC2-EA43-8216-A490027BCA0C}"/>
              </a:ext>
            </a:extLst>
          </p:cNvPr>
          <p:cNvPicPr>
            <a:picLocks noChangeAspect="1"/>
          </p:cNvPicPr>
          <p:nvPr/>
        </p:nvPicPr>
        <p:blipFill>
          <a:blip r:embed="rId3"/>
          <a:stretch>
            <a:fillRect/>
          </a:stretch>
        </p:blipFill>
        <p:spPr>
          <a:xfrm>
            <a:off x="3593120" y="3100685"/>
            <a:ext cx="8598880" cy="3090331"/>
          </a:xfrm>
          <a:prstGeom prst="rect">
            <a:avLst/>
          </a:prstGeom>
        </p:spPr>
      </p:pic>
      <p:sp>
        <p:nvSpPr>
          <p:cNvPr id="6" name="TextBox 5">
            <a:extLst>
              <a:ext uri="{FF2B5EF4-FFF2-40B4-BE49-F238E27FC236}">
                <a16:creationId xmlns:a16="http://schemas.microsoft.com/office/drawing/2014/main" id="{68565770-4FE2-D547-BB11-76E25DF08695}"/>
              </a:ext>
            </a:extLst>
          </p:cNvPr>
          <p:cNvSpPr txBox="1"/>
          <p:nvPr/>
        </p:nvSpPr>
        <p:spPr>
          <a:xfrm>
            <a:off x="153506" y="5821684"/>
            <a:ext cx="8454453" cy="369332"/>
          </a:xfrm>
          <a:prstGeom prst="rect">
            <a:avLst/>
          </a:prstGeom>
          <a:noFill/>
        </p:spPr>
        <p:txBody>
          <a:bodyPr wrap="square" rtlCol="0">
            <a:spAutoFit/>
          </a:bodyPr>
          <a:lstStyle/>
          <a:p>
            <a:r>
              <a:rPr lang="en-US" dirty="0">
                <a:hlinkClick r:id="rId4"/>
              </a:rPr>
              <a:t>https://www.cambridge.org/core/blog/category/medicine-health-science/nutrition/</a:t>
            </a:r>
            <a:endParaRPr lang="en-US" dirty="0"/>
          </a:p>
        </p:txBody>
      </p:sp>
    </p:spTree>
    <p:extLst>
      <p:ext uri="{BB962C8B-B14F-4D97-AF65-F5344CB8AC3E}">
        <p14:creationId xmlns:p14="http://schemas.microsoft.com/office/powerpoint/2010/main" val="652038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F115FD-F2CC-5A41-B733-8E3C3139E2B1}"/>
              </a:ext>
            </a:extLst>
          </p:cNvPr>
          <p:cNvPicPr>
            <a:picLocks noChangeAspect="1"/>
          </p:cNvPicPr>
          <p:nvPr/>
        </p:nvPicPr>
        <p:blipFill>
          <a:blip r:embed="rId2"/>
          <a:stretch>
            <a:fillRect/>
          </a:stretch>
        </p:blipFill>
        <p:spPr>
          <a:xfrm>
            <a:off x="0" y="569626"/>
            <a:ext cx="12192000" cy="5062118"/>
          </a:xfrm>
          <a:prstGeom prst="rect">
            <a:avLst/>
          </a:prstGeom>
        </p:spPr>
      </p:pic>
      <p:pic>
        <p:nvPicPr>
          <p:cNvPr id="7" name="Picture 6">
            <a:extLst>
              <a:ext uri="{FF2B5EF4-FFF2-40B4-BE49-F238E27FC236}">
                <a16:creationId xmlns:a16="http://schemas.microsoft.com/office/drawing/2014/main" id="{45EC495B-4173-1244-9192-A89F73E669EB}"/>
              </a:ext>
            </a:extLst>
          </p:cNvPr>
          <p:cNvPicPr>
            <a:picLocks noChangeAspect="1"/>
          </p:cNvPicPr>
          <p:nvPr/>
        </p:nvPicPr>
        <p:blipFill>
          <a:blip r:embed="rId3"/>
          <a:stretch>
            <a:fillRect/>
          </a:stretch>
        </p:blipFill>
        <p:spPr>
          <a:xfrm>
            <a:off x="4197246" y="2529496"/>
            <a:ext cx="7994754" cy="3787384"/>
          </a:xfrm>
          <a:prstGeom prst="rect">
            <a:avLst/>
          </a:prstGeom>
        </p:spPr>
      </p:pic>
      <p:sp>
        <p:nvSpPr>
          <p:cNvPr id="8" name="TextBox 7">
            <a:extLst>
              <a:ext uri="{FF2B5EF4-FFF2-40B4-BE49-F238E27FC236}">
                <a16:creationId xmlns:a16="http://schemas.microsoft.com/office/drawing/2014/main" id="{E316925C-7565-4242-A880-06B0AB08C019}"/>
              </a:ext>
            </a:extLst>
          </p:cNvPr>
          <p:cNvSpPr txBox="1"/>
          <p:nvPr/>
        </p:nvSpPr>
        <p:spPr>
          <a:xfrm>
            <a:off x="1473019" y="171788"/>
            <a:ext cx="8454453" cy="369332"/>
          </a:xfrm>
          <a:prstGeom prst="rect">
            <a:avLst/>
          </a:prstGeom>
          <a:noFill/>
        </p:spPr>
        <p:txBody>
          <a:bodyPr wrap="square" rtlCol="0">
            <a:spAutoFit/>
          </a:bodyPr>
          <a:lstStyle/>
          <a:p>
            <a:r>
              <a:rPr lang="en-US" dirty="0">
                <a:hlinkClick r:id="rId4"/>
              </a:rPr>
              <a:t>https://www.cambridge.org/core/blog/category/medicine-health-science/nutrition/</a:t>
            </a:r>
            <a:endParaRPr lang="en-US" dirty="0"/>
          </a:p>
        </p:txBody>
      </p:sp>
    </p:spTree>
    <p:extLst>
      <p:ext uri="{BB962C8B-B14F-4D97-AF65-F5344CB8AC3E}">
        <p14:creationId xmlns:p14="http://schemas.microsoft.com/office/powerpoint/2010/main" val="697552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3FDC753-D371-0040-A5F7-E799D925D8DF}"/>
              </a:ext>
            </a:extLst>
          </p:cNvPr>
          <p:cNvSpPr>
            <a:spLocks noGrp="1"/>
          </p:cNvSpPr>
          <p:nvPr>
            <p:ph idx="1"/>
          </p:nvPr>
        </p:nvSpPr>
        <p:spPr>
          <a:xfrm>
            <a:off x="279973" y="1602881"/>
            <a:ext cx="11632053" cy="4854586"/>
          </a:xfrm>
        </p:spPr>
        <p:txBody>
          <a:bodyPr>
            <a:normAutofit/>
          </a:bodyPr>
          <a:lstStyle/>
          <a:p>
            <a:r>
              <a:rPr lang="en-US" dirty="0" err="1"/>
              <a:t>Proposta</a:t>
            </a:r>
            <a:r>
              <a:rPr lang="en-US" dirty="0"/>
              <a:t>: </a:t>
            </a:r>
            <a:r>
              <a:rPr lang="en-US" dirty="0" err="1"/>
              <a:t>elaboração</a:t>
            </a:r>
            <a:r>
              <a:rPr lang="en-US" dirty="0"/>
              <a:t> de um post</a:t>
            </a:r>
          </a:p>
          <a:p>
            <a:r>
              <a:rPr lang="en-US" dirty="0" err="1"/>
              <a:t>Escolha</a:t>
            </a:r>
            <a:r>
              <a:rPr lang="en-US" dirty="0"/>
              <a:t> um </a:t>
            </a:r>
            <a:r>
              <a:rPr lang="en-US" dirty="0" err="1"/>
              <a:t>tema</a:t>
            </a:r>
            <a:r>
              <a:rPr lang="en-US" dirty="0"/>
              <a:t> </a:t>
            </a:r>
            <a:r>
              <a:rPr lang="en-US" dirty="0" err="1"/>
              <a:t>dentro</a:t>
            </a:r>
            <a:r>
              <a:rPr lang="en-US" dirty="0"/>
              <a:t> da </a:t>
            </a:r>
            <a:r>
              <a:rPr lang="en-US" dirty="0" err="1"/>
              <a:t>dimensão</a:t>
            </a:r>
            <a:r>
              <a:rPr lang="en-US" dirty="0"/>
              <a:t> “</a:t>
            </a:r>
            <a:r>
              <a:rPr lang="en-US" dirty="0" err="1"/>
              <a:t>determinantes</a:t>
            </a:r>
            <a:r>
              <a:rPr lang="en-US" dirty="0"/>
              <a:t> </a:t>
            </a:r>
            <a:r>
              <a:rPr lang="en-US" dirty="0" err="1"/>
              <a:t>políticos</a:t>
            </a:r>
            <a:r>
              <a:rPr lang="en-US" dirty="0"/>
              <a:t>”</a:t>
            </a:r>
          </a:p>
          <a:p>
            <a:r>
              <a:rPr lang="en-US" dirty="0" err="1"/>
              <a:t>Público</a:t>
            </a:r>
            <a:r>
              <a:rPr lang="en-US" dirty="0"/>
              <a:t> </a:t>
            </a:r>
            <a:r>
              <a:rPr lang="en-US" dirty="0" err="1"/>
              <a:t>leitor</a:t>
            </a:r>
            <a:r>
              <a:rPr lang="en-US" dirty="0"/>
              <a:t> </a:t>
            </a:r>
            <a:r>
              <a:rPr lang="en-US" dirty="0" err="1"/>
              <a:t>amplo</a:t>
            </a:r>
            <a:r>
              <a:rPr lang="en-US" dirty="0"/>
              <a:t>: </a:t>
            </a:r>
            <a:r>
              <a:rPr lang="en-US" dirty="0" err="1"/>
              <a:t>não</a:t>
            </a:r>
            <a:r>
              <a:rPr lang="en-US" dirty="0"/>
              <a:t> </a:t>
            </a:r>
            <a:r>
              <a:rPr lang="en-US" dirty="0" err="1"/>
              <a:t>especialista</a:t>
            </a:r>
            <a:endParaRPr lang="en-US" dirty="0"/>
          </a:p>
          <a:p>
            <a:r>
              <a:rPr lang="en-US" dirty="0" err="1"/>
              <a:t>Formato</a:t>
            </a:r>
            <a:r>
              <a:rPr lang="en-US" dirty="0"/>
              <a:t>: 600 a 800 </a:t>
            </a:r>
            <a:r>
              <a:rPr lang="en-US" dirty="0" err="1"/>
              <a:t>palavras</a:t>
            </a:r>
            <a:r>
              <a:rPr lang="en-US" dirty="0"/>
              <a:t>, no Word</a:t>
            </a:r>
          </a:p>
          <a:p>
            <a:r>
              <a:rPr lang="en-US" dirty="0" err="1"/>
              <a:t>Elabore</a:t>
            </a:r>
            <a:r>
              <a:rPr lang="en-US" dirty="0"/>
              <a:t> o </a:t>
            </a:r>
            <a:r>
              <a:rPr lang="en-US" dirty="0" err="1"/>
              <a:t>perfil</a:t>
            </a:r>
            <a:r>
              <a:rPr lang="en-US" dirty="0"/>
              <a:t> do </a:t>
            </a:r>
            <a:r>
              <a:rPr lang="en-US" dirty="0" err="1"/>
              <a:t>autor</a:t>
            </a:r>
            <a:r>
              <a:rPr lang="en-US" dirty="0"/>
              <a:t> (</a:t>
            </a:r>
            <a:r>
              <a:rPr lang="en-US" dirty="0" err="1"/>
              <a:t>duas</a:t>
            </a:r>
            <a:r>
              <a:rPr lang="en-US" dirty="0"/>
              <a:t> </a:t>
            </a:r>
            <a:r>
              <a:rPr lang="en-US" dirty="0" err="1"/>
              <a:t>frases</a:t>
            </a:r>
            <a:r>
              <a:rPr lang="en-US" dirty="0"/>
              <a:t>)</a:t>
            </a:r>
          </a:p>
          <a:p>
            <a:r>
              <a:rPr lang="en-US" dirty="0" err="1"/>
              <a:t>Uso</a:t>
            </a:r>
            <a:r>
              <a:rPr lang="en-US" dirty="0"/>
              <a:t> de </a:t>
            </a:r>
            <a:r>
              <a:rPr lang="en-US" dirty="0" err="1"/>
              <a:t>recursos</a:t>
            </a:r>
            <a:r>
              <a:rPr lang="en-US" dirty="0"/>
              <a:t> (</a:t>
            </a:r>
            <a:r>
              <a:rPr lang="en-US" dirty="0" err="1"/>
              <a:t>opcional</a:t>
            </a:r>
            <a:r>
              <a:rPr lang="en-US" dirty="0"/>
              <a:t>): </a:t>
            </a:r>
            <a:r>
              <a:rPr lang="en-US" dirty="0" err="1"/>
              <a:t>vídeo</a:t>
            </a:r>
            <a:r>
              <a:rPr lang="en-US" dirty="0"/>
              <a:t>, </a:t>
            </a:r>
            <a:r>
              <a:rPr lang="en-US" dirty="0" err="1"/>
              <a:t>imagem</a:t>
            </a:r>
            <a:r>
              <a:rPr lang="en-US" dirty="0"/>
              <a:t>, </a:t>
            </a:r>
            <a:r>
              <a:rPr lang="en-US" dirty="0" err="1"/>
              <a:t>áudio</a:t>
            </a:r>
            <a:r>
              <a:rPr lang="en-US" dirty="0"/>
              <a:t>, links para outros </a:t>
            </a:r>
            <a:r>
              <a:rPr lang="en-US" dirty="0" err="1"/>
              <a:t>materiais</a:t>
            </a:r>
            <a:endParaRPr lang="en-US" dirty="0"/>
          </a:p>
          <a:p>
            <a:r>
              <a:rPr lang="en-US" dirty="0" err="1"/>
              <a:t>Cronograma</a:t>
            </a:r>
            <a:r>
              <a:rPr lang="en-US" dirty="0"/>
              <a:t>: </a:t>
            </a:r>
          </a:p>
          <a:p>
            <a:pPr lvl="1"/>
            <a:r>
              <a:rPr lang="en-US" b="1" dirty="0"/>
              <a:t>18/10 (</a:t>
            </a:r>
            <a:r>
              <a:rPr lang="en-US" b="1" dirty="0" err="1"/>
              <a:t>discussão</a:t>
            </a:r>
            <a:r>
              <a:rPr lang="en-US" b="1" dirty="0"/>
              <a:t> dos posts </a:t>
            </a:r>
            <a:r>
              <a:rPr lang="en-US" b="1" dirty="0" err="1"/>
              <a:t>em</a:t>
            </a:r>
            <a:r>
              <a:rPr lang="en-US" b="1" dirty="0"/>
              <a:t> </a:t>
            </a:r>
            <a:r>
              <a:rPr lang="en-US" b="1" dirty="0" err="1"/>
              <a:t>sala</a:t>
            </a:r>
            <a:r>
              <a:rPr lang="en-US" b="1" dirty="0"/>
              <a:t> – </a:t>
            </a:r>
            <a:r>
              <a:rPr lang="en-US" b="1" dirty="0" err="1"/>
              <a:t>envio</a:t>
            </a:r>
            <a:r>
              <a:rPr lang="en-US" b="1" dirty="0"/>
              <a:t> do post via Moodle + </a:t>
            </a:r>
            <a:r>
              <a:rPr lang="en-US" b="1" dirty="0" err="1"/>
              <a:t>trazer</a:t>
            </a:r>
            <a:r>
              <a:rPr lang="en-US" b="1" dirty="0"/>
              <a:t> </a:t>
            </a:r>
            <a:r>
              <a:rPr lang="en-US" b="1" dirty="0" err="1"/>
              <a:t>duas</a:t>
            </a:r>
            <a:r>
              <a:rPr lang="en-US" b="1" dirty="0"/>
              <a:t> </a:t>
            </a:r>
            <a:r>
              <a:rPr lang="en-US" b="1" dirty="0" err="1"/>
              <a:t>cópias</a:t>
            </a:r>
            <a:r>
              <a:rPr lang="en-US" b="1" dirty="0"/>
              <a:t> para a </a:t>
            </a:r>
            <a:r>
              <a:rPr lang="en-US" b="1" dirty="0" err="1"/>
              <a:t>sala</a:t>
            </a:r>
            <a:r>
              <a:rPr lang="en-US" b="1" dirty="0"/>
              <a:t>)</a:t>
            </a:r>
          </a:p>
          <a:p>
            <a:pPr lvl="1"/>
            <a:r>
              <a:rPr lang="en-US" b="1" dirty="0" err="1"/>
              <a:t>até</a:t>
            </a:r>
            <a:r>
              <a:rPr lang="en-US" b="1" dirty="0"/>
              <a:t> 1/11 (</a:t>
            </a:r>
            <a:r>
              <a:rPr lang="en-US" b="1" dirty="0" err="1"/>
              <a:t>entrega</a:t>
            </a:r>
            <a:r>
              <a:rPr lang="en-US" b="1" dirty="0"/>
              <a:t> final do post via Moodle)</a:t>
            </a:r>
          </a:p>
          <a:p>
            <a:r>
              <a:rPr lang="en-US" dirty="0" err="1"/>
              <a:t>Avaliação</a:t>
            </a:r>
            <a:r>
              <a:rPr lang="en-US" dirty="0"/>
              <a:t>: </a:t>
            </a:r>
            <a:r>
              <a:rPr lang="en-US" dirty="0" err="1"/>
              <a:t>conteúdo</a:t>
            </a:r>
            <a:r>
              <a:rPr lang="en-US" dirty="0"/>
              <a:t> e </a:t>
            </a:r>
            <a:r>
              <a:rPr lang="en-US" dirty="0" err="1"/>
              <a:t>abordagem</a:t>
            </a:r>
            <a:r>
              <a:rPr lang="en-US" dirty="0"/>
              <a:t>, </a:t>
            </a:r>
            <a:r>
              <a:rPr lang="en-US" dirty="0" err="1"/>
              <a:t>formato</a:t>
            </a:r>
            <a:r>
              <a:rPr lang="en-US" dirty="0"/>
              <a:t>, </a:t>
            </a:r>
            <a:r>
              <a:rPr lang="en-US" dirty="0" err="1"/>
              <a:t>linguagem</a:t>
            </a:r>
            <a:endParaRPr lang="en-US" dirty="0"/>
          </a:p>
          <a:p>
            <a:endParaRPr lang="en-US" dirty="0"/>
          </a:p>
          <a:p>
            <a:endParaRPr lang="en-US" dirty="0"/>
          </a:p>
          <a:p>
            <a:endParaRPr lang="en-US" dirty="0"/>
          </a:p>
        </p:txBody>
      </p:sp>
      <p:sp>
        <p:nvSpPr>
          <p:cNvPr id="11" name="Title 1">
            <a:extLst>
              <a:ext uri="{FF2B5EF4-FFF2-40B4-BE49-F238E27FC236}">
                <a16:creationId xmlns:a16="http://schemas.microsoft.com/office/drawing/2014/main" id="{6ED4ECFA-873F-7042-8533-E398B9E8EBCA}"/>
              </a:ext>
            </a:extLst>
          </p:cNvPr>
          <p:cNvSpPr>
            <a:spLocks noGrp="1"/>
          </p:cNvSpPr>
          <p:nvPr>
            <p:ph type="title"/>
          </p:nvPr>
        </p:nvSpPr>
        <p:spPr>
          <a:xfrm>
            <a:off x="529967" y="130710"/>
            <a:ext cx="10396534" cy="864713"/>
          </a:xfrm>
        </p:spPr>
        <p:txBody>
          <a:bodyPr>
            <a:normAutofit/>
          </a:bodyPr>
          <a:lstStyle/>
          <a:p>
            <a:r>
              <a:rPr lang="en-US" b="1" dirty="0"/>
              <a:t>Posts = </a:t>
            </a:r>
            <a:r>
              <a:rPr lang="en-US" b="1" dirty="0" err="1"/>
              <a:t>Postagens</a:t>
            </a:r>
            <a:r>
              <a:rPr lang="en-US" b="1" dirty="0"/>
              <a:t> = </a:t>
            </a:r>
            <a:r>
              <a:rPr lang="en-US" b="1" dirty="0" err="1"/>
              <a:t>Artigos</a:t>
            </a:r>
            <a:endParaRPr lang="en-US" b="1" dirty="0"/>
          </a:p>
        </p:txBody>
      </p:sp>
    </p:spTree>
    <p:extLst>
      <p:ext uri="{BB962C8B-B14F-4D97-AF65-F5344CB8AC3E}">
        <p14:creationId xmlns:p14="http://schemas.microsoft.com/office/powerpoint/2010/main" val="945695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569E77-425A-904C-A916-B1E0D7C286E6}"/>
              </a:ext>
            </a:extLst>
          </p:cNvPr>
          <p:cNvPicPr>
            <a:picLocks noChangeAspect="1"/>
          </p:cNvPicPr>
          <p:nvPr/>
        </p:nvPicPr>
        <p:blipFill>
          <a:blip r:embed="rId2"/>
          <a:stretch>
            <a:fillRect/>
          </a:stretch>
        </p:blipFill>
        <p:spPr>
          <a:xfrm>
            <a:off x="0" y="688193"/>
            <a:ext cx="12135668" cy="5763718"/>
          </a:xfrm>
          <a:prstGeom prst="rect">
            <a:avLst/>
          </a:prstGeom>
        </p:spPr>
      </p:pic>
      <p:sp>
        <p:nvSpPr>
          <p:cNvPr id="8" name="Rectangle 7">
            <a:extLst>
              <a:ext uri="{FF2B5EF4-FFF2-40B4-BE49-F238E27FC236}">
                <a16:creationId xmlns:a16="http://schemas.microsoft.com/office/drawing/2014/main" id="{24BB08A5-5F67-5949-ACCB-5AEC231839C0}"/>
              </a:ext>
            </a:extLst>
          </p:cNvPr>
          <p:cNvSpPr/>
          <p:nvPr/>
        </p:nvSpPr>
        <p:spPr>
          <a:xfrm>
            <a:off x="289809" y="72640"/>
            <a:ext cx="11612381" cy="584775"/>
          </a:xfrm>
          <a:prstGeom prst="rect">
            <a:avLst/>
          </a:prstGeom>
        </p:spPr>
        <p:txBody>
          <a:bodyPr wrap="square">
            <a:spAutoFit/>
          </a:bodyPr>
          <a:lstStyle/>
          <a:p>
            <a:r>
              <a:rPr lang="en-US" sz="3200" dirty="0" err="1"/>
              <a:t>Eleição</a:t>
            </a:r>
            <a:r>
              <a:rPr lang="en-US" sz="3200" dirty="0"/>
              <a:t> dos </a:t>
            </a:r>
            <a:r>
              <a:rPr lang="en-US" sz="3200" dirty="0" err="1"/>
              <a:t>mais</a:t>
            </a:r>
            <a:r>
              <a:rPr lang="en-US" sz="3200" dirty="0"/>
              <a:t> </a:t>
            </a:r>
            <a:r>
              <a:rPr lang="en-US" sz="3200" dirty="0" err="1"/>
              <a:t>interessantes</a:t>
            </a:r>
            <a:r>
              <a:rPr lang="en-US" sz="3200" dirty="0"/>
              <a:t> para o site do </a:t>
            </a:r>
            <a:r>
              <a:rPr lang="en-US" sz="3200" dirty="0" err="1"/>
              <a:t>Nupens</a:t>
            </a:r>
            <a:r>
              <a:rPr lang="en-US" sz="3200" dirty="0"/>
              <a:t> USP</a:t>
            </a:r>
          </a:p>
        </p:txBody>
      </p:sp>
      <p:sp>
        <p:nvSpPr>
          <p:cNvPr id="15" name="TextBox 14">
            <a:extLst>
              <a:ext uri="{FF2B5EF4-FFF2-40B4-BE49-F238E27FC236}">
                <a16:creationId xmlns:a16="http://schemas.microsoft.com/office/drawing/2014/main" id="{AB3AF002-168D-8848-9C5E-64DED2400866}"/>
              </a:ext>
            </a:extLst>
          </p:cNvPr>
          <p:cNvSpPr txBox="1"/>
          <p:nvPr/>
        </p:nvSpPr>
        <p:spPr>
          <a:xfrm>
            <a:off x="584616" y="6451911"/>
            <a:ext cx="3897443" cy="369332"/>
          </a:xfrm>
          <a:prstGeom prst="rect">
            <a:avLst/>
          </a:prstGeom>
          <a:noFill/>
        </p:spPr>
        <p:txBody>
          <a:bodyPr wrap="square" rtlCol="0">
            <a:spAutoFit/>
          </a:bodyPr>
          <a:lstStyle/>
          <a:p>
            <a:r>
              <a:rPr lang="en-US" dirty="0">
                <a:hlinkClick r:id="rId3"/>
              </a:rPr>
              <a:t>fsp.usp.br/nupens</a:t>
            </a:r>
            <a:endParaRPr lang="en-US" dirty="0"/>
          </a:p>
        </p:txBody>
      </p:sp>
    </p:spTree>
    <p:extLst>
      <p:ext uri="{BB962C8B-B14F-4D97-AF65-F5344CB8AC3E}">
        <p14:creationId xmlns:p14="http://schemas.microsoft.com/office/powerpoint/2010/main" val="4069094170"/>
      </p:ext>
    </p:extLst>
  </p:cSld>
  <p:clrMapOvr>
    <a:masterClrMapping/>
  </p:clrMapOvr>
</p:sld>
</file>

<file path=ppt/theme/theme1.xml><?xml version="1.0" encoding="utf-8"?>
<a:theme xmlns:a="http://schemas.openxmlformats.org/drawingml/2006/main" name="Class sides">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ustom 1">
      <a:majorFont>
        <a:latin typeface="Arial"/>
        <a:ea typeface=""/>
        <a:cs typeface=""/>
      </a:majorFont>
      <a:minorFont>
        <a:latin typeface="Arial"/>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lass sides" id="{472C4278-EB8D-424D-BB89-BB013049698E}" vid="{3D02FC9B-32E5-4D41-A59A-D7A5204066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 sides</Template>
  <TotalTime>4424</TotalTime>
  <Words>2994</Words>
  <Application>Microsoft Macintosh PowerPoint</Application>
  <PresentationFormat>Widescreen</PresentationFormat>
  <Paragraphs>263</Paragraphs>
  <Slides>49</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Wingdings</vt:lpstr>
      <vt:lpstr>Class sides</vt:lpstr>
      <vt:lpstr>Determinantes das escolhas alimentares por Neha Khandpur  </vt:lpstr>
      <vt:lpstr>Overview  </vt:lpstr>
      <vt:lpstr>Overview  </vt:lpstr>
      <vt:lpstr>Blogs</vt:lpstr>
      <vt:lpstr>PowerPoint Presentation</vt:lpstr>
      <vt:lpstr>PowerPoint Presentation</vt:lpstr>
      <vt:lpstr>PowerPoint Presentation</vt:lpstr>
      <vt:lpstr>Posts = Postagens = Artigos</vt:lpstr>
      <vt:lpstr>PowerPoint Presentation</vt:lpstr>
      <vt:lpstr>Como definir a escolha de alimentos?</vt:lpstr>
      <vt:lpstr>PowerPoint Presentation</vt:lpstr>
      <vt:lpstr>PowerPoint Presentation</vt:lpstr>
      <vt:lpstr>Influência da escolha de alimentos na saúde e doença</vt:lpstr>
      <vt:lpstr>Como definir os determinantes?</vt:lpstr>
      <vt:lpstr>Então, o que vamos estudar nesta aula?</vt:lpstr>
      <vt:lpstr>     Por que estudar os determinantes da escolha de alimentos?</vt:lpstr>
      <vt:lpstr> Por que estudar os determinantes da escolha de alimentos?</vt:lpstr>
      <vt:lpstr> Por que estudar os determinantes da escolha de alimentos?</vt:lpstr>
      <vt:lpstr>Por que estudar os determinantes da escolha de alimentos?</vt:lpstr>
      <vt:lpstr>Por que estudar os determinantes da escolha de alimentos?</vt:lpstr>
      <vt:lpstr>Consenso atual</vt:lpstr>
      <vt:lpstr>Mudança para o novo paradigma</vt:lpstr>
      <vt:lpstr>O DONE framework </vt:lpstr>
      <vt:lpstr>Determinantes políticos da escolha de alimentos</vt:lpstr>
      <vt:lpstr>Food policies and programs in Brazil  </vt:lpstr>
      <vt:lpstr>Food policies and programs in Brazil  </vt:lpstr>
      <vt:lpstr>Como as ações em nível federal influenciam a escolha de alimentos?</vt:lpstr>
      <vt:lpstr>Programa Nacional de Alimentação Escolar</vt:lpstr>
      <vt:lpstr>Quais foram alguns sucessos e desafios do PNAE?</vt:lpstr>
      <vt:lpstr>Quais foram alguns sucessos e desafios do PNAE?</vt:lpstr>
      <vt:lpstr>Quais foram alguns sucessos e desafios do PNAE?</vt:lpstr>
      <vt:lpstr>Plano de ação estratégico para combater as DNTs no período de 2011 a 2022 - Redução de sódio</vt:lpstr>
      <vt:lpstr>Plano de ação estratégico para combater as DNTs no período de 2011 a 2022 - Redução de sódio</vt:lpstr>
      <vt:lpstr>Plano de ação estratégico para combater as DNTs no período de 2011 a 2022 - Redução de sódio</vt:lpstr>
      <vt:lpstr>Esforços globais para reduzir a gordura trans</vt:lpstr>
      <vt:lpstr>Esforços globais para reduzir a gordura trans</vt:lpstr>
      <vt:lpstr>Iniciativas no Brasil para reduzir a gordura trans</vt:lpstr>
      <vt:lpstr>Iniciativas no Brasil para reduzir a gordura trans</vt:lpstr>
      <vt:lpstr>Iniciativas de rotulagem nutricional no Brasil</vt:lpstr>
      <vt:lpstr>PowerPoint Presentation</vt:lpstr>
      <vt:lpstr>Iniciativas de rotulagem nutricional no Brasil</vt:lpstr>
      <vt:lpstr>Qual o papel da indústria de alimentos?</vt:lpstr>
      <vt:lpstr>Como a indústria de alimentos influencia a política?</vt:lpstr>
      <vt:lpstr>“Liberdade e responsabilidade”: análise do discurso de associações comerciais durante o desenvolvimento da política de rotulagem nutricional no Brasil</vt:lpstr>
      <vt:lpstr>Como podemos limitar a influência da indústria?</vt:lpstr>
      <vt:lpstr>PowerPoint Presentation</vt:lpstr>
      <vt:lpstr>PowerPoint Presentation</vt:lpstr>
      <vt:lpstr>PowerPoint Presentation</vt:lpstr>
      <vt:lpstr>Resumo: determinantes políticos das escolhas alimentares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1</dc:title>
  <dc:creator>Khandpur, Neha</dc:creator>
  <cp:lastModifiedBy>Microsoft Office User</cp:lastModifiedBy>
  <cp:revision>108</cp:revision>
  <dcterms:created xsi:type="dcterms:W3CDTF">2019-09-24T14:40:29Z</dcterms:created>
  <dcterms:modified xsi:type="dcterms:W3CDTF">2019-10-01T15:05:23Z</dcterms:modified>
</cp:coreProperties>
</file>