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2" r:id="rId11"/>
    <p:sldId id="274" r:id="rId12"/>
    <p:sldId id="262" r:id="rId13"/>
    <p:sldId id="264" r:id="rId14"/>
    <p:sldId id="265" r:id="rId15"/>
    <p:sldId id="276" r:id="rId16"/>
    <p:sldId id="277" r:id="rId17"/>
    <p:sldId id="266" r:id="rId18"/>
    <p:sldId id="278" r:id="rId19"/>
    <p:sldId id="275" r:id="rId20"/>
    <p:sldId id="267" r:id="rId21"/>
    <p:sldId id="273" r:id="rId22"/>
    <p:sldId id="280" r:id="rId23"/>
    <p:sldId id="281" r:id="rId24"/>
    <p:sldId id="268" r:id="rId25"/>
    <p:sldId id="284" r:id="rId26"/>
    <p:sldId id="282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4BE0B-9ECF-B040-84D8-4D7AC13B3D11}" v="139" dt="2021-05-11T03:29:1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76" d="100"/>
          <a:sy n="76" d="100"/>
        </p:scale>
        <p:origin x="19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DFCB7-57C4-47A2-A29D-156F0DA0BE2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4831B9-DC2C-401A-9A04-860EC4EF50D1}">
      <dgm:prSet/>
      <dgm:spPr/>
      <dgm:t>
        <a:bodyPr/>
        <a:lstStyle/>
        <a:p>
          <a:r>
            <a:rPr lang="pt-BR" dirty="0"/>
            <a:t>Quem é o devedor dos ativos? Os Sócios remanescentes ou sociedade?</a:t>
          </a:r>
          <a:endParaRPr lang="en-US" dirty="0"/>
        </a:p>
      </dgm:t>
    </dgm:pt>
    <dgm:pt modelId="{BEE13A2B-E2E3-4623-9304-041018916A1B}" type="parTrans" cxnId="{40A18A25-BA15-4466-A834-D47E846E49D1}">
      <dgm:prSet/>
      <dgm:spPr/>
      <dgm:t>
        <a:bodyPr/>
        <a:lstStyle/>
        <a:p>
          <a:endParaRPr lang="en-US"/>
        </a:p>
      </dgm:t>
    </dgm:pt>
    <dgm:pt modelId="{9F25FF2D-C98F-4ED8-822B-987E776217C8}" type="sibTrans" cxnId="{40A18A25-BA15-4466-A834-D47E846E49D1}">
      <dgm:prSet/>
      <dgm:spPr/>
      <dgm:t>
        <a:bodyPr/>
        <a:lstStyle/>
        <a:p>
          <a:endParaRPr lang="en-US"/>
        </a:p>
      </dgm:t>
    </dgm:pt>
    <dgm:pt modelId="{FF45169A-0A4C-43C1-9355-A844E473B545}">
      <dgm:prSet/>
      <dgm:spPr/>
      <dgm:t>
        <a:bodyPr/>
        <a:lstStyle/>
        <a:p>
          <a:r>
            <a:rPr lang="pt-BR"/>
            <a:t>Se sócio integralizou o capital com a transferência de bens, quando sai, ele pode pleitear sua devolução?</a:t>
          </a:r>
          <a:endParaRPr lang="en-US"/>
        </a:p>
      </dgm:t>
    </dgm:pt>
    <dgm:pt modelId="{3D99DC9F-88DF-47BE-9C87-E30C475A28AE}" type="parTrans" cxnId="{67F82C3E-AA79-404F-BAF5-06621BAA58EF}">
      <dgm:prSet/>
      <dgm:spPr/>
      <dgm:t>
        <a:bodyPr/>
        <a:lstStyle/>
        <a:p>
          <a:endParaRPr lang="en-US"/>
        </a:p>
      </dgm:t>
    </dgm:pt>
    <dgm:pt modelId="{748D4D36-0A5D-4F66-B1F0-DE87329EE742}" type="sibTrans" cxnId="{67F82C3E-AA79-404F-BAF5-06621BAA58EF}">
      <dgm:prSet/>
      <dgm:spPr/>
      <dgm:t>
        <a:bodyPr/>
        <a:lstStyle/>
        <a:p>
          <a:endParaRPr lang="en-US"/>
        </a:p>
      </dgm:t>
    </dgm:pt>
    <dgm:pt modelId="{F5F85940-F59D-1642-9FEB-C5CC3F75EFC3}" type="pres">
      <dgm:prSet presAssocID="{412DFCB7-57C4-47A2-A29D-156F0DA0BE23}" presName="vert0" presStyleCnt="0">
        <dgm:presLayoutVars>
          <dgm:dir/>
          <dgm:animOne val="branch"/>
          <dgm:animLvl val="lvl"/>
        </dgm:presLayoutVars>
      </dgm:prSet>
      <dgm:spPr/>
    </dgm:pt>
    <dgm:pt modelId="{A5F1F4B6-2BBE-F240-A3AD-0542D9DA8E53}" type="pres">
      <dgm:prSet presAssocID="{274831B9-DC2C-401A-9A04-860EC4EF50D1}" presName="thickLine" presStyleLbl="alignNode1" presStyleIdx="0" presStyleCnt="2"/>
      <dgm:spPr/>
    </dgm:pt>
    <dgm:pt modelId="{C71B6EB5-E4B5-EE42-8D0D-A89BCE074040}" type="pres">
      <dgm:prSet presAssocID="{274831B9-DC2C-401A-9A04-860EC4EF50D1}" presName="horz1" presStyleCnt="0"/>
      <dgm:spPr/>
    </dgm:pt>
    <dgm:pt modelId="{98BB387D-F07E-454D-BE77-FA994095AD7A}" type="pres">
      <dgm:prSet presAssocID="{274831B9-DC2C-401A-9A04-860EC4EF50D1}" presName="tx1" presStyleLbl="revTx" presStyleIdx="0" presStyleCnt="2"/>
      <dgm:spPr/>
    </dgm:pt>
    <dgm:pt modelId="{DDB41FAB-8479-E549-8EF1-71B6102A1472}" type="pres">
      <dgm:prSet presAssocID="{274831B9-DC2C-401A-9A04-860EC4EF50D1}" presName="vert1" presStyleCnt="0"/>
      <dgm:spPr/>
    </dgm:pt>
    <dgm:pt modelId="{0A96146B-1DDB-DB4A-9CD3-3EA99C27F8E6}" type="pres">
      <dgm:prSet presAssocID="{FF45169A-0A4C-43C1-9355-A844E473B545}" presName="thickLine" presStyleLbl="alignNode1" presStyleIdx="1" presStyleCnt="2"/>
      <dgm:spPr/>
    </dgm:pt>
    <dgm:pt modelId="{9295BB31-4769-5941-9C17-3F219DF3F793}" type="pres">
      <dgm:prSet presAssocID="{FF45169A-0A4C-43C1-9355-A844E473B545}" presName="horz1" presStyleCnt="0"/>
      <dgm:spPr/>
    </dgm:pt>
    <dgm:pt modelId="{39EF2D36-B010-324B-A09E-D94276968368}" type="pres">
      <dgm:prSet presAssocID="{FF45169A-0A4C-43C1-9355-A844E473B545}" presName="tx1" presStyleLbl="revTx" presStyleIdx="1" presStyleCnt="2"/>
      <dgm:spPr/>
    </dgm:pt>
    <dgm:pt modelId="{0BB43707-5402-1A4F-ACE3-56C07F17E4B8}" type="pres">
      <dgm:prSet presAssocID="{FF45169A-0A4C-43C1-9355-A844E473B545}" presName="vert1" presStyleCnt="0"/>
      <dgm:spPr/>
    </dgm:pt>
  </dgm:ptLst>
  <dgm:cxnLst>
    <dgm:cxn modelId="{40A18A25-BA15-4466-A834-D47E846E49D1}" srcId="{412DFCB7-57C4-47A2-A29D-156F0DA0BE23}" destId="{274831B9-DC2C-401A-9A04-860EC4EF50D1}" srcOrd="0" destOrd="0" parTransId="{BEE13A2B-E2E3-4623-9304-041018916A1B}" sibTransId="{9F25FF2D-C98F-4ED8-822B-987E776217C8}"/>
    <dgm:cxn modelId="{67F82C3E-AA79-404F-BAF5-06621BAA58EF}" srcId="{412DFCB7-57C4-47A2-A29D-156F0DA0BE23}" destId="{FF45169A-0A4C-43C1-9355-A844E473B545}" srcOrd="1" destOrd="0" parTransId="{3D99DC9F-88DF-47BE-9C87-E30C475A28AE}" sibTransId="{748D4D36-0A5D-4F66-B1F0-DE87329EE742}"/>
    <dgm:cxn modelId="{6F3F6885-396B-0340-8D7A-9BB8B5303D66}" type="presOf" srcId="{274831B9-DC2C-401A-9A04-860EC4EF50D1}" destId="{98BB387D-F07E-454D-BE77-FA994095AD7A}" srcOrd="0" destOrd="0" presId="urn:microsoft.com/office/officeart/2008/layout/LinedList"/>
    <dgm:cxn modelId="{CF49878A-A13D-D74E-A063-B2792CE80883}" type="presOf" srcId="{412DFCB7-57C4-47A2-A29D-156F0DA0BE23}" destId="{F5F85940-F59D-1642-9FEB-C5CC3F75EFC3}" srcOrd="0" destOrd="0" presId="urn:microsoft.com/office/officeart/2008/layout/LinedList"/>
    <dgm:cxn modelId="{027F1D98-951A-324C-89E3-5C00556DFD68}" type="presOf" srcId="{FF45169A-0A4C-43C1-9355-A844E473B545}" destId="{39EF2D36-B010-324B-A09E-D94276968368}" srcOrd="0" destOrd="0" presId="urn:microsoft.com/office/officeart/2008/layout/LinedList"/>
    <dgm:cxn modelId="{41E65EA2-E0C2-2543-958D-156982F522AB}" type="presParOf" srcId="{F5F85940-F59D-1642-9FEB-C5CC3F75EFC3}" destId="{A5F1F4B6-2BBE-F240-A3AD-0542D9DA8E53}" srcOrd="0" destOrd="0" presId="urn:microsoft.com/office/officeart/2008/layout/LinedList"/>
    <dgm:cxn modelId="{512C124F-12FD-1243-8A4F-886A77F6E488}" type="presParOf" srcId="{F5F85940-F59D-1642-9FEB-C5CC3F75EFC3}" destId="{C71B6EB5-E4B5-EE42-8D0D-A89BCE074040}" srcOrd="1" destOrd="0" presId="urn:microsoft.com/office/officeart/2008/layout/LinedList"/>
    <dgm:cxn modelId="{A07C9612-0188-204C-95F3-7E9EF30089BF}" type="presParOf" srcId="{C71B6EB5-E4B5-EE42-8D0D-A89BCE074040}" destId="{98BB387D-F07E-454D-BE77-FA994095AD7A}" srcOrd="0" destOrd="0" presId="urn:microsoft.com/office/officeart/2008/layout/LinedList"/>
    <dgm:cxn modelId="{B4A7D1A4-3335-654E-A571-ADFBC226A401}" type="presParOf" srcId="{C71B6EB5-E4B5-EE42-8D0D-A89BCE074040}" destId="{DDB41FAB-8479-E549-8EF1-71B6102A1472}" srcOrd="1" destOrd="0" presId="urn:microsoft.com/office/officeart/2008/layout/LinedList"/>
    <dgm:cxn modelId="{558D783A-4B01-E147-A3A0-2186DE3D707A}" type="presParOf" srcId="{F5F85940-F59D-1642-9FEB-C5CC3F75EFC3}" destId="{0A96146B-1DDB-DB4A-9CD3-3EA99C27F8E6}" srcOrd="2" destOrd="0" presId="urn:microsoft.com/office/officeart/2008/layout/LinedList"/>
    <dgm:cxn modelId="{AE8EC88C-0804-0A44-B26F-58D8975C7640}" type="presParOf" srcId="{F5F85940-F59D-1642-9FEB-C5CC3F75EFC3}" destId="{9295BB31-4769-5941-9C17-3F219DF3F793}" srcOrd="3" destOrd="0" presId="urn:microsoft.com/office/officeart/2008/layout/LinedList"/>
    <dgm:cxn modelId="{A00EFF5A-570D-454D-813F-2A83BCF51BB5}" type="presParOf" srcId="{9295BB31-4769-5941-9C17-3F219DF3F793}" destId="{39EF2D36-B010-324B-A09E-D94276968368}" srcOrd="0" destOrd="0" presId="urn:microsoft.com/office/officeart/2008/layout/LinedList"/>
    <dgm:cxn modelId="{F7169698-6693-EE41-A4A3-982F6CA7A3A2}" type="presParOf" srcId="{9295BB31-4769-5941-9C17-3F219DF3F793}" destId="{0BB43707-5402-1A4F-ACE3-56C07F17E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A9F9C-763A-4230-A754-71319F412E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B31B05-0816-4990-81DD-BF2F973BE265}">
      <dgm:prSet/>
      <dgm:spPr/>
      <dgm:t>
        <a:bodyPr/>
        <a:lstStyle/>
        <a:p>
          <a:r>
            <a:rPr lang="pt-BR"/>
            <a:t>Art. 608. Até a data da resolução, integram o valor devido ao ex-sócio, ao espólio ou aos sucessores a participação nos lucros ou os juros sobre o capital próprio declarados pela sociedade e, se for o caso, a remuneração como administrador.</a:t>
          </a:r>
          <a:endParaRPr lang="en-US"/>
        </a:p>
      </dgm:t>
    </dgm:pt>
    <dgm:pt modelId="{86201266-2F72-4ACB-A1FA-BE067061C76D}" type="parTrans" cxnId="{FFAEA18A-B3C7-46AC-B52E-669B77511980}">
      <dgm:prSet/>
      <dgm:spPr/>
      <dgm:t>
        <a:bodyPr/>
        <a:lstStyle/>
        <a:p>
          <a:endParaRPr lang="en-US"/>
        </a:p>
      </dgm:t>
    </dgm:pt>
    <dgm:pt modelId="{2CEFF144-F4C0-4190-96CD-BB12F8494467}" type="sibTrans" cxnId="{FFAEA18A-B3C7-46AC-B52E-669B77511980}">
      <dgm:prSet/>
      <dgm:spPr/>
      <dgm:t>
        <a:bodyPr/>
        <a:lstStyle/>
        <a:p>
          <a:endParaRPr lang="en-US"/>
        </a:p>
      </dgm:t>
    </dgm:pt>
    <dgm:pt modelId="{0F8B9A89-188A-47C0-93BB-69820A38D8A0}">
      <dgm:prSet/>
      <dgm:spPr/>
      <dgm:t>
        <a:bodyPr/>
        <a:lstStyle/>
        <a:p>
          <a:r>
            <a:rPr lang="pt-BR" dirty="0"/>
            <a:t>Parágrafo único. Após a data da resolução, o ex-sócio, o espólio ou os sucessores terão direito apenas à correção monetária dos valores apurados e aos juros contratuais ou legais.</a:t>
          </a:r>
          <a:endParaRPr lang="en-US" dirty="0"/>
        </a:p>
      </dgm:t>
    </dgm:pt>
    <dgm:pt modelId="{7C142B84-93A1-4029-8824-706E2F04C0BA}" type="parTrans" cxnId="{01B532AD-E02B-4B5B-A0B9-F2655410092A}">
      <dgm:prSet/>
      <dgm:spPr/>
      <dgm:t>
        <a:bodyPr/>
        <a:lstStyle/>
        <a:p>
          <a:endParaRPr lang="en-US"/>
        </a:p>
      </dgm:t>
    </dgm:pt>
    <dgm:pt modelId="{50C4CA35-B5F3-4572-9AE1-18575E35A88C}" type="sibTrans" cxnId="{01B532AD-E02B-4B5B-A0B9-F2655410092A}">
      <dgm:prSet/>
      <dgm:spPr/>
      <dgm:t>
        <a:bodyPr/>
        <a:lstStyle/>
        <a:p>
          <a:endParaRPr lang="en-US"/>
        </a:p>
      </dgm:t>
    </dgm:pt>
    <dgm:pt modelId="{AF9BC13D-3B4A-C040-9A87-73F730922A06}">
      <dgm:prSet/>
      <dgm:spPr/>
      <dgm:t>
        <a:bodyPr/>
        <a:lstStyle/>
        <a:p>
          <a:r>
            <a:rPr lang="en-US" dirty="0"/>
            <a:t>Qual a taxa de </a:t>
          </a:r>
          <a:r>
            <a:rPr lang="en-US" dirty="0" err="1"/>
            <a:t>juros</a:t>
          </a:r>
          <a:r>
            <a:rPr lang="en-US" dirty="0"/>
            <a:t>?</a:t>
          </a:r>
        </a:p>
      </dgm:t>
    </dgm:pt>
    <dgm:pt modelId="{A6E40DA7-7F9C-B34A-8BAB-CDCC62588CCB}" type="parTrans" cxnId="{96BA21C2-655C-5045-8215-650B489E1460}">
      <dgm:prSet/>
      <dgm:spPr/>
      <dgm:t>
        <a:bodyPr/>
        <a:lstStyle/>
        <a:p>
          <a:endParaRPr lang="pt-BR"/>
        </a:p>
      </dgm:t>
    </dgm:pt>
    <dgm:pt modelId="{A9001790-35A0-9241-88AD-04DC16187A90}" type="sibTrans" cxnId="{96BA21C2-655C-5045-8215-650B489E1460}">
      <dgm:prSet/>
      <dgm:spPr/>
      <dgm:t>
        <a:bodyPr/>
        <a:lstStyle/>
        <a:p>
          <a:endParaRPr lang="pt-BR"/>
        </a:p>
      </dgm:t>
    </dgm:pt>
    <dgm:pt modelId="{5FAF8F6D-BEFD-0C4E-80BA-387A3F173A3F}" type="pres">
      <dgm:prSet presAssocID="{E48A9F9C-763A-4230-A754-71319F412EBF}" presName="linear" presStyleCnt="0">
        <dgm:presLayoutVars>
          <dgm:animLvl val="lvl"/>
          <dgm:resizeHandles val="exact"/>
        </dgm:presLayoutVars>
      </dgm:prSet>
      <dgm:spPr/>
    </dgm:pt>
    <dgm:pt modelId="{D597C418-6718-EA46-A367-CCCB11B0099F}" type="pres">
      <dgm:prSet presAssocID="{34B31B05-0816-4990-81DD-BF2F973BE2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D83A56-2483-A34D-BAA2-8235E624EE9C}" type="pres">
      <dgm:prSet presAssocID="{2CEFF144-F4C0-4190-96CD-BB12F8494467}" presName="spacer" presStyleCnt="0"/>
      <dgm:spPr/>
    </dgm:pt>
    <dgm:pt modelId="{BFA2BB5E-9DBA-3D43-8A7F-111303CCA506}" type="pres">
      <dgm:prSet presAssocID="{0F8B9A89-188A-47C0-93BB-69820A38D8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6CE61C-E843-D347-9842-185C2F90A87F}" type="pres">
      <dgm:prSet presAssocID="{50C4CA35-B5F3-4572-9AE1-18575E35A88C}" presName="spacer" presStyleCnt="0"/>
      <dgm:spPr/>
    </dgm:pt>
    <dgm:pt modelId="{7F2788A9-F0F9-9544-AE48-89CCEA386FD6}" type="pres">
      <dgm:prSet presAssocID="{AF9BC13D-3B4A-C040-9A87-73F730922A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BA8C31-B502-6E45-A3EF-C3B5A1C97B24}" type="presOf" srcId="{E48A9F9C-763A-4230-A754-71319F412EBF}" destId="{5FAF8F6D-BEFD-0C4E-80BA-387A3F173A3F}" srcOrd="0" destOrd="0" presId="urn:microsoft.com/office/officeart/2005/8/layout/vList2"/>
    <dgm:cxn modelId="{00555237-78BE-A442-B776-B7D978E06693}" type="presOf" srcId="{34B31B05-0816-4990-81DD-BF2F973BE265}" destId="{D597C418-6718-EA46-A367-CCCB11B0099F}" srcOrd="0" destOrd="0" presId="urn:microsoft.com/office/officeart/2005/8/layout/vList2"/>
    <dgm:cxn modelId="{48571647-F8E9-6046-A43C-045F6EC3C4F8}" type="presOf" srcId="{AF9BC13D-3B4A-C040-9A87-73F730922A06}" destId="{7F2788A9-F0F9-9544-AE48-89CCEA386FD6}" srcOrd="0" destOrd="0" presId="urn:microsoft.com/office/officeart/2005/8/layout/vList2"/>
    <dgm:cxn modelId="{DED5398A-78EA-CA40-AF02-2319194C6D33}" type="presOf" srcId="{0F8B9A89-188A-47C0-93BB-69820A38D8A0}" destId="{BFA2BB5E-9DBA-3D43-8A7F-111303CCA506}" srcOrd="0" destOrd="0" presId="urn:microsoft.com/office/officeart/2005/8/layout/vList2"/>
    <dgm:cxn modelId="{FFAEA18A-B3C7-46AC-B52E-669B77511980}" srcId="{E48A9F9C-763A-4230-A754-71319F412EBF}" destId="{34B31B05-0816-4990-81DD-BF2F973BE265}" srcOrd="0" destOrd="0" parTransId="{86201266-2F72-4ACB-A1FA-BE067061C76D}" sibTransId="{2CEFF144-F4C0-4190-96CD-BB12F8494467}"/>
    <dgm:cxn modelId="{01B532AD-E02B-4B5B-A0B9-F2655410092A}" srcId="{E48A9F9C-763A-4230-A754-71319F412EBF}" destId="{0F8B9A89-188A-47C0-93BB-69820A38D8A0}" srcOrd="1" destOrd="0" parTransId="{7C142B84-93A1-4029-8824-706E2F04C0BA}" sibTransId="{50C4CA35-B5F3-4572-9AE1-18575E35A88C}"/>
    <dgm:cxn modelId="{96BA21C2-655C-5045-8215-650B489E1460}" srcId="{E48A9F9C-763A-4230-A754-71319F412EBF}" destId="{AF9BC13D-3B4A-C040-9A87-73F730922A06}" srcOrd="2" destOrd="0" parTransId="{A6E40DA7-7F9C-B34A-8BAB-CDCC62588CCB}" sibTransId="{A9001790-35A0-9241-88AD-04DC16187A90}"/>
    <dgm:cxn modelId="{43E997B7-4BD2-2D42-89E6-9A6532441A7D}" type="presParOf" srcId="{5FAF8F6D-BEFD-0C4E-80BA-387A3F173A3F}" destId="{D597C418-6718-EA46-A367-CCCB11B0099F}" srcOrd="0" destOrd="0" presId="urn:microsoft.com/office/officeart/2005/8/layout/vList2"/>
    <dgm:cxn modelId="{54F58CC3-4694-8448-8148-967A2601FA08}" type="presParOf" srcId="{5FAF8F6D-BEFD-0C4E-80BA-387A3F173A3F}" destId="{28D83A56-2483-A34D-BAA2-8235E624EE9C}" srcOrd="1" destOrd="0" presId="urn:microsoft.com/office/officeart/2005/8/layout/vList2"/>
    <dgm:cxn modelId="{4E0B53B8-FBDE-AF41-9DC9-C95CB0F454E7}" type="presParOf" srcId="{5FAF8F6D-BEFD-0C4E-80BA-387A3F173A3F}" destId="{BFA2BB5E-9DBA-3D43-8A7F-111303CCA506}" srcOrd="2" destOrd="0" presId="urn:microsoft.com/office/officeart/2005/8/layout/vList2"/>
    <dgm:cxn modelId="{AFE6BBAE-A39E-984A-9C46-B453CB17E99D}" type="presParOf" srcId="{5FAF8F6D-BEFD-0C4E-80BA-387A3F173A3F}" destId="{C46CE61C-E843-D347-9842-185C2F90A87F}" srcOrd="3" destOrd="0" presId="urn:microsoft.com/office/officeart/2005/8/layout/vList2"/>
    <dgm:cxn modelId="{3BA71376-26F5-A44F-8F0A-69781AB0D47F}" type="presParOf" srcId="{5FAF8F6D-BEFD-0C4E-80BA-387A3F173A3F}" destId="{7F2788A9-F0F9-9544-AE48-89CCEA386F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F4B6-2BBE-F240-A3AD-0542D9DA8E53}">
      <dsp:nvSpPr>
        <dsp:cNvPr id="0" name=""/>
        <dsp:cNvSpPr/>
      </dsp:nvSpPr>
      <dsp:spPr>
        <a:xfrm>
          <a:off x="0" y="0"/>
          <a:ext cx="6668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B387D-F07E-454D-BE77-FA994095AD7A}">
      <dsp:nvSpPr>
        <dsp:cNvPr id="0" name=""/>
        <dsp:cNvSpPr/>
      </dsp:nvSpPr>
      <dsp:spPr>
        <a:xfrm>
          <a:off x="0" y="0"/>
          <a:ext cx="6668792" cy="2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Quem é o devedor dos ativos? Os Sócios remanescentes ou sociedade?</a:t>
          </a:r>
          <a:endParaRPr lang="en-US" sz="3700" kern="1200" dirty="0"/>
        </a:p>
      </dsp:txBody>
      <dsp:txXfrm>
        <a:off x="0" y="0"/>
        <a:ext cx="6668792" cy="2889000"/>
      </dsp:txXfrm>
    </dsp:sp>
    <dsp:sp modelId="{0A96146B-1DDB-DB4A-9CD3-3EA99C27F8E6}">
      <dsp:nvSpPr>
        <dsp:cNvPr id="0" name=""/>
        <dsp:cNvSpPr/>
      </dsp:nvSpPr>
      <dsp:spPr>
        <a:xfrm>
          <a:off x="0" y="2889000"/>
          <a:ext cx="6668792" cy="0"/>
        </a:xfrm>
        <a:prstGeom prst="line">
          <a:avLst/>
        </a:prstGeom>
        <a:solidFill>
          <a:schemeClr val="accent2">
            <a:hueOff val="-1476776"/>
            <a:satOff val="-6224"/>
            <a:lumOff val="2549"/>
            <a:alphaOff val="0"/>
          </a:schemeClr>
        </a:solidFill>
        <a:ln w="9525" cap="flat" cmpd="sng" algn="ctr">
          <a:solidFill>
            <a:schemeClr val="accent2">
              <a:hueOff val="-1476776"/>
              <a:satOff val="-6224"/>
              <a:lumOff val="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F2D36-B010-324B-A09E-D94276968368}">
      <dsp:nvSpPr>
        <dsp:cNvPr id="0" name=""/>
        <dsp:cNvSpPr/>
      </dsp:nvSpPr>
      <dsp:spPr>
        <a:xfrm>
          <a:off x="0" y="2889000"/>
          <a:ext cx="6668792" cy="2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Se sócio integralizou o capital com a transferência de bens, quando sai, ele pode pleitear sua devolução?</a:t>
          </a:r>
          <a:endParaRPr lang="en-US" sz="3700" kern="1200"/>
        </a:p>
      </dsp:txBody>
      <dsp:txXfrm>
        <a:off x="0" y="2889000"/>
        <a:ext cx="6668792" cy="288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418-6718-EA46-A367-CCCB11B0099F}">
      <dsp:nvSpPr>
        <dsp:cNvPr id="0" name=""/>
        <dsp:cNvSpPr/>
      </dsp:nvSpPr>
      <dsp:spPr>
        <a:xfrm>
          <a:off x="0" y="123177"/>
          <a:ext cx="4996207" cy="1811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Art. 608. Até a data da resolução, integram o valor devido ao ex-sócio, ao espólio ou aos sucessores a participação nos lucros ou os juros sobre o capital próprio declarados pela sociedade e, se for o caso, a remuneração como administrador.</a:t>
          </a:r>
          <a:endParaRPr lang="en-US" sz="1800" kern="1200"/>
        </a:p>
      </dsp:txBody>
      <dsp:txXfrm>
        <a:off x="88414" y="211591"/>
        <a:ext cx="4819379" cy="1634332"/>
      </dsp:txXfrm>
    </dsp:sp>
    <dsp:sp modelId="{BFA2BB5E-9DBA-3D43-8A7F-111303CCA506}">
      <dsp:nvSpPr>
        <dsp:cNvPr id="0" name=""/>
        <dsp:cNvSpPr/>
      </dsp:nvSpPr>
      <dsp:spPr>
        <a:xfrm>
          <a:off x="0" y="1986177"/>
          <a:ext cx="4996207" cy="1811160"/>
        </a:xfrm>
        <a:prstGeom prst="roundRect">
          <a:avLst/>
        </a:prstGeom>
        <a:solidFill>
          <a:schemeClr val="accent2">
            <a:hueOff val="-738388"/>
            <a:satOff val="-3112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Parágrafo único. Após a data da resolução, o ex-sócio, o espólio ou os sucessores terão direito apenas à correção monetária dos valores apurados e aos juros contratuais ou legais.</a:t>
          </a:r>
          <a:endParaRPr lang="en-US" sz="1800" kern="1200" dirty="0"/>
        </a:p>
      </dsp:txBody>
      <dsp:txXfrm>
        <a:off x="88414" y="2074591"/>
        <a:ext cx="4819379" cy="1634332"/>
      </dsp:txXfrm>
    </dsp:sp>
    <dsp:sp modelId="{7F2788A9-F0F9-9544-AE48-89CCEA386FD6}">
      <dsp:nvSpPr>
        <dsp:cNvPr id="0" name=""/>
        <dsp:cNvSpPr/>
      </dsp:nvSpPr>
      <dsp:spPr>
        <a:xfrm>
          <a:off x="0" y="3849178"/>
          <a:ext cx="4996207" cy="1811160"/>
        </a:xfrm>
        <a:prstGeom prst="roundRect">
          <a:avLst/>
        </a:prstGeom>
        <a:solidFill>
          <a:schemeClr val="accent2">
            <a:hueOff val="-1476776"/>
            <a:satOff val="-6224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Qual a taxa de </a:t>
          </a:r>
          <a:r>
            <a:rPr lang="en-US" sz="1800" kern="1200" dirty="0" err="1"/>
            <a:t>juros</a:t>
          </a:r>
          <a:r>
            <a:rPr lang="en-US" sz="1800" kern="1200" dirty="0"/>
            <a:t>?</a:t>
          </a:r>
        </a:p>
      </dsp:txBody>
      <dsp:txXfrm>
        <a:off x="88414" y="3937592"/>
        <a:ext cx="4819379" cy="163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9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8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5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8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19/Lei/L13792.htm#art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5928FE-B821-6744-B874-8D8B0912B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100"/>
              <a:t>Dissolução Parcial, Apuração de Haveres,  Dissolução Total e Liquidação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437D7B-D0E6-574B-B022-1E0F868B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9954" y="4116542"/>
            <a:ext cx="6773221" cy="1661957"/>
          </a:xfrm>
        </p:spPr>
        <p:txBody>
          <a:bodyPr>
            <a:normAutofit/>
          </a:bodyPr>
          <a:lstStyle/>
          <a:p>
            <a:r>
              <a:rPr lang="pt-BR" dirty="0"/>
              <a:t>Professor Doutor Ruy Pereira Camilo Junior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7973980-F790-4125-A647-80A74DEC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4" r="29517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8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4C09F-31A6-824E-B700-F3132B12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Balanços Especial e Balanço de Determinação.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37D8E4-B0B2-BE4F-92FC-C19EC8F9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2500" b="1" dirty="0"/>
              <a:t>CÓDIGO CIVIL (2002)</a:t>
            </a:r>
          </a:p>
          <a:p>
            <a:pPr marL="0" indent="0">
              <a:buNone/>
            </a:pPr>
            <a:r>
              <a:rPr lang="pt-BR" b="1" dirty="0"/>
              <a:t>Art. 1.031</a:t>
            </a:r>
            <a:r>
              <a:rPr lang="pt-BR" dirty="0"/>
              <a:t>. Nos casos em que a sociedade se resolver em relação a um sócio, o valor da sua quota, considerada pelo montante efetivamente realizado, liquidar-se-á, salvo disposição contratual em contrário, </a:t>
            </a:r>
            <a:r>
              <a:rPr lang="pt-BR" sz="2900" b="1" dirty="0"/>
              <a:t>com base na situação patrimonial da sociedade, à data da resolução, verificada em balanço especialmente levantado.</a:t>
            </a:r>
          </a:p>
          <a:p>
            <a:pPr marL="0" indent="0">
              <a:buNone/>
            </a:pPr>
            <a:r>
              <a:rPr lang="pt-BR" sz="2500" b="1" dirty="0"/>
              <a:t>CÓDIGO DE PROCESSO CIVIL (2015)</a:t>
            </a:r>
          </a:p>
          <a:p>
            <a:pPr marL="0" indent="0">
              <a:buNone/>
            </a:pPr>
            <a:r>
              <a:rPr lang="pt-BR" sz="2200" b="1" dirty="0"/>
              <a:t>Art. 606. </a:t>
            </a:r>
            <a:r>
              <a:rPr lang="pt-BR" dirty="0"/>
              <a:t>Em caso de omissão do contrato social, o juiz definirá, como critério de apuração de haveres, </a:t>
            </a:r>
            <a:r>
              <a:rPr lang="pt-BR" sz="2900" b="1" dirty="0"/>
              <a:t>o valor patrimonial apurado em balanço de determinação, tomando-se por referência a data da resolução e avaliando-se bens e direitos do ativo, tangíveis e intangíveis, a preço de saída, além do passivo também a ser apurado de igual forma.</a:t>
            </a:r>
          </a:p>
          <a:p>
            <a:pPr marL="0" indent="0">
              <a:buNone/>
            </a:pPr>
            <a:r>
              <a:rPr lang="pt-BR" dirty="0"/>
              <a:t>Parágrafo único. Em todos os casos em que seja necessária a realização de perícia, a nomeação do perito recairá preferencialmente sobre especialista em avaliação de sociedades.</a:t>
            </a:r>
          </a:p>
          <a:p>
            <a:pPr marL="0" indent="0" algn="ctr">
              <a:buNone/>
            </a:pPr>
            <a:br>
              <a:rPr lang="pt-BR" sz="2900" b="1" dirty="0"/>
            </a:br>
            <a:r>
              <a:rPr lang="pt-BR" sz="2900" b="1" dirty="0"/>
              <a:t>QUAL A DIFERENÇA ENTRE AS NORMAS ACIMA?</a:t>
            </a:r>
          </a:p>
        </p:txBody>
      </p:sp>
    </p:spTree>
    <p:extLst>
      <p:ext uri="{BB962C8B-B14F-4D97-AF65-F5344CB8AC3E}">
        <p14:creationId xmlns:p14="http://schemas.microsoft.com/office/powerpoint/2010/main" val="127147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CAED11-CA16-284A-B16C-30240D00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pt-BR" dirty="0"/>
              <a:t>Momento do cálculo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06D0DB-67EE-3844-8EC7-41C8A12B2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8" r="21921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1F2AE-5CBF-F947-886E-DDDBF62F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814" y="1652530"/>
            <a:ext cx="7226709" cy="4179553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É o momento em que cessa a direito a lucros futuros e ignoram-se as contingências posteriores. Passam a fluir os juros de mora. </a:t>
            </a:r>
            <a:r>
              <a:rPr lang="pt-BR" sz="1400" b="1" dirty="0" err="1"/>
              <a:t>È</a:t>
            </a:r>
            <a:r>
              <a:rPr lang="pt-BR" sz="1400" b="1" dirty="0"/>
              <a:t> quando deixa de participar do destino da empresa.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Art. 605. A data da resolução da sociedade será: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 err="1"/>
              <a:t>I</a:t>
            </a:r>
            <a:r>
              <a:rPr lang="pt-BR" sz="1400" dirty="0"/>
              <a:t> - no caso de </a:t>
            </a:r>
            <a:r>
              <a:rPr lang="pt-BR" sz="1400" b="1" dirty="0"/>
              <a:t>falecimento do sócio</a:t>
            </a:r>
            <a:r>
              <a:rPr lang="pt-BR" sz="1400" dirty="0"/>
              <a:t>, a do </a:t>
            </a:r>
            <a:r>
              <a:rPr lang="pt-BR" sz="1400" b="1" dirty="0"/>
              <a:t>óbito</a:t>
            </a:r>
            <a:r>
              <a:rPr lang="pt-BR" sz="1400" dirty="0"/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II - </a:t>
            </a:r>
            <a:r>
              <a:rPr lang="pt-BR" sz="1400" b="1" dirty="0"/>
              <a:t>na retirada imotivada, o sexagésimo dia </a:t>
            </a:r>
            <a:r>
              <a:rPr lang="pt-BR" sz="1400" dirty="0"/>
              <a:t>seguinte ao do recebimento, pela sociedade, da notificação do sócio retirante;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III - </a:t>
            </a:r>
            <a:r>
              <a:rPr lang="pt-BR" sz="1400" b="1" dirty="0"/>
              <a:t>no recesso</a:t>
            </a:r>
            <a:r>
              <a:rPr lang="pt-BR" sz="1400" dirty="0"/>
              <a:t>, o dia do recebimento, pela sociedade, </a:t>
            </a:r>
            <a:r>
              <a:rPr lang="pt-BR" sz="1400" b="1" dirty="0"/>
              <a:t>da notificação </a:t>
            </a:r>
            <a:r>
              <a:rPr lang="pt-BR" sz="1400" dirty="0"/>
              <a:t>do sócio dissidente;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IV - na retirada por justa causa de sociedade por prazo determinado e na exclusão judicial de sócio, a do </a:t>
            </a:r>
            <a:r>
              <a:rPr lang="pt-BR" sz="1400" b="1" dirty="0"/>
              <a:t>trânsito em julgado da decisão</a:t>
            </a:r>
            <a:r>
              <a:rPr lang="pt-BR" sz="1400" dirty="0"/>
              <a:t> que dissolver a sociedade; 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V - na </a:t>
            </a:r>
            <a:r>
              <a:rPr lang="pt-BR" sz="1400" b="1" dirty="0"/>
              <a:t>exclusão extrajudicial, a data da assembleia ou da reunião </a:t>
            </a:r>
            <a:r>
              <a:rPr lang="pt-BR" sz="1400" dirty="0"/>
              <a:t>de sócios que a tiver deliberado.</a:t>
            </a:r>
          </a:p>
          <a:p>
            <a:pPr>
              <a:lnSpc>
                <a:spcPct val="140000"/>
              </a:lnSpc>
            </a:pPr>
            <a:br>
              <a:rPr lang="pt-BR" sz="1400" dirty="0"/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149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D17A30-B707-7045-BF1E-EA1DB513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48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 coerência...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AF2BED-8FC6-4D1B-A8FA-C4261394ABF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74823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4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6601A8-63A5-FC41-B4F6-A1810710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intangível? Como calculá-lo?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AEB766-737D-B84A-BB59-C0C7BB2E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Pergunta relevante para a advogada (será a primeira pergunta da cliente) e para a juíza (para não entender o critério do perito que nomear).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Método mais adotado para a apuração do valor econômico da empresa é o FLUXO DE CAIXA DESCONTADO, seja no mercado de M&amp;A (</a:t>
            </a:r>
            <a:r>
              <a:rPr lang="pt-BR" dirty="0" err="1"/>
              <a:t>mergers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acquisitions</a:t>
            </a:r>
            <a:r>
              <a:rPr lang="pt-BR" dirty="0"/>
              <a:t>), seja judicialmente.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¨O valor de qualquer ativo deve ser uma função de três variáveis: quanto ele gera em fluxos de caixa, quando esses fluxos de caixa ocorrem e o nível de incerteza associado a eles¨ (</a:t>
            </a:r>
            <a:r>
              <a:rPr lang="pt-BR" b="1" dirty="0" err="1"/>
              <a:t>Aswath</a:t>
            </a:r>
            <a:r>
              <a:rPr lang="pt-BR" b="1" dirty="0"/>
              <a:t> </a:t>
            </a:r>
            <a:r>
              <a:rPr lang="pt-BR" b="1" dirty="0" err="1"/>
              <a:t>Damodaran</a:t>
            </a:r>
            <a:r>
              <a:rPr lang="pt-BR" b="1" dirty="0"/>
              <a:t>, a Face Oculta da Avaliação)</a:t>
            </a:r>
          </a:p>
        </p:txBody>
      </p:sp>
    </p:spTree>
    <p:extLst>
      <p:ext uri="{BB962C8B-B14F-4D97-AF65-F5344CB8AC3E}">
        <p14:creationId xmlns:p14="http://schemas.microsoft.com/office/powerpoint/2010/main" val="84557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77852-8F06-7C48-8BC5-36EDDB3B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Fluxo de Caixa Descontado, passo a passo.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7F2BDF-0A5C-E149-B9F4-B80C453D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600" dirty="0"/>
              <a:t>1) Projeta-se uma estimativa do fluxo de caixa livre da empresa nos próximos </a:t>
            </a:r>
            <a:r>
              <a:rPr lang="pt-BR" sz="5600" dirty="0" err="1"/>
              <a:t>n</a:t>
            </a:r>
            <a:r>
              <a:rPr lang="pt-BR" sz="5600" dirty="0"/>
              <a:t> anos ( por exemplo, 5 ou 10, conforme a historia da empresa, as características do mercado, etc..).</a:t>
            </a:r>
          </a:p>
          <a:p>
            <a:pPr marL="0" indent="0">
              <a:buNone/>
            </a:pPr>
            <a:r>
              <a:rPr lang="pt-BR" sz="5600" dirty="0"/>
              <a:t>2) Projeção futura em geral reflete o crescimento do passado próximo, em média (mas pode haver circunstâncias que justifiquem adotar outro padrão. Exemplo: crise da publicidade). </a:t>
            </a:r>
            <a:r>
              <a:rPr lang="pt-BR" sz="5600" dirty="0" err="1"/>
              <a:t>Tambem</a:t>
            </a:r>
            <a:r>
              <a:rPr lang="pt-BR" sz="5600" dirty="0"/>
              <a:t> se considera a fase da empresa (iniciante, madura, declinante, etc...)</a:t>
            </a:r>
          </a:p>
          <a:p>
            <a:pPr marL="0" indent="0">
              <a:buNone/>
            </a:pPr>
            <a:r>
              <a:rPr lang="pt-BR" sz="5600" dirty="0"/>
              <a:t>3) Considera-se uma perpetuidade (para exercícios mais distantes, fluxo tende a zero). Exemplo. </a:t>
            </a:r>
            <a:r>
              <a:rPr lang="pt-BR" sz="5600" dirty="0" err="1"/>
              <a:t>Privatizaçao</a:t>
            </a:r>
            <a:r>
              <a:rPr lang="pt-BR" sz="5600" dirty="0"/>
              <a:t> da Vale</a:t>
            </a:r>
          </a:p>
          <a:p>
            <a:pPr marL="0" indent="0">
              <a:buNone/>
            </a:pPr>
            <a:r>
              <a:rPr lang="pt-BR" sz="5600" dirty="0"/>
              <a:t>4) Fluxo trazido a valor presente, descontado pelo custo de oportunidade do capital (exemplo, CDI), e uma taxa de risco (incerteza)</a:t>
            </a:r>
          </a:p>
          <a:p>
            <a:pPr marL="0" indent="0">
              <a:buNone/>
            </a:pPr>
            <a:r>
              <a:rPr lang="pt-BR" sz="5600" dirty="0"/>
              <a:t>5) Subtraem-se os passivos (inclusive projetados, ou que deveriam ser provisionados)</a:t>
            </a:r>
          </a:p>
          <a:p>
            <a:pPr marL="0" indent="0">
              <a:buNone/>
            </a:pPr>
            <a:endParaRPr lang="pt-BR" sz="4300" b="1" dirty="0"/>
          </a:p>
          <a:p>
            <a:pPr marL="0" indent="0">
              <a:buNone/>
            </a:pPr>
            <a:r>
              <a:rPr lang="pt-BR" sz="4300" b="1" dirty="0"/>
              <a:t>MUITOS PONTOS PARA DIVERGÊNCIA (E ATÉ MANIPULAÇAO)</a:t>
            </a:r>
          </a:p>
          <a:p>
            <a:pPr marL="0" indent="0">
              <a:buNone/>
            </a:pPr>
            <a:endParaRPr lang="pt-BR" sz="4300" b="1" dirty="0"/>
          </a:p>
          <a:p>
            <a:pPr marL="0" indent="0">
              <a:buNone/>
            </a:pPr>
            <a:r>
              <a:rPr lang="pt-BR" sz="4300" b="1" dirty="0"/>
              <a:t>AO VALOR ECONÔMICO DA EMPRESA DEVEM SER SOMADOS ATIVOS NÃO OPERACIONAIS (POR EXEMPLO, TERRENO NÃO UTILIZADO).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00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47BC4-D863-FD46-88F8-E9402778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Jurisprudência controvertida no STJ: fluxo de caixa ou PL na apuração de haveres?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DBBED0-4B09-7E4D-974A-7902F520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393903"/>
            <a:ext cx="10213200" cy="43322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4800" dirty="0"/>
              <a:t>ACÓRDÃO DE 2015 AFIRMA FLUXO DE CAIXA: </a:t>
            </a:r>
          </a:p>
          <a:p>
            <a:pPr marL="0" indent="0">
              <a:buNone/>
            </a:pPr>
            <a:r>
              <a:rPr lang="pt-BR" sz="4000" dirty="0"/>
              <a:t>DIREITO EMPRESARIAL. DISSOLUÇÃO PARCIAL DE SOCIEDADE POR QUOTAS DE RESPONSABILIDADE LIMITADA. SÓCIO DISSIDENTE. CRITÉRIOS PARA APURAÇÃO DE HAVERES. BALANÇO DE DETERMINAÇÃO. FLUXO DE CAIXA.</a:t>
            </a:r>
            <a:br>
              <a:rPr lang="pt-BR" sz="4000" dirty="0"/>
            </a:br>
            <a:r>
              <a:rPr lang="pt-BR" sz="4000" dirty="0"/>
              <a:t>1. Na dissolução parcial de sociedade por quotas de responsabilidade limitada, o critério previsto no contrato social para a apuração dos haveres do sócio retirante somente prevalecerá se houver consenso entre as partes quanto ao resultado alcançado.</a:t>
            </a:r>
            <a:br>
              <a:rPr lang="pt-BR" sz="4000" dirty="0"/>
            </a:br>
            <a:r>
              <a:rPr lang="pt-BR" sz="4000" dirty="0"/>
              <a:t>2. Em caso de dissenso, a jurisprudência do Superior Tribunal de Justiça está consolidada no sentido de que o balanço de determinação é o critério que melhor reflete o valor patrimonial da empresa.</a:t>
            </a:r>
            <a:br>
              <a:rPr lang="pt-BR" sz="4000" dirty="0"/>
            </a:br>
            <a:r>
              <a:rPr lang="pt-BR" sz="4000" dirty="0"/>
              <a:t>3. </a:t>
            </a:r>
            <a:r>
              <a:rPr lang="pt-BR" sz="4000" b="1" dirty="0"/>
              <a:t>O fluxo de caixa descontado, por representar a metodologia que melhor revela a situação econômica e a capacidade de geração de riqueza de uma empresa, pode ser aplicado juntamente com o balanço de determinação na apuração de haveres do sócio dissidente.</a:t>
            </a:r>
            <a:br>
              <a:rPr lang="pt-BR" sz="4000" dirty="0"/>
            </a:br>
            <a:r>
              <a:rPr lang="pt-BR" sz="4000" dirty="0"/>
              <a:t>4. Recurso especial desprovido.</a:t>
            </a:r>
            <a:br>
              <a:rPr lang="pt-BR" sz="4000" dirty="0"/>
            </a:br>
            <a:r>
              <a:rPr lang="pt-BR" sz="4000" dirty="0"/>
              <a:t>(</a:t>
            </a:r>
            <a:r>
              <a:rPr lang="pt-BR" sz="4000" dirty="0" err="1"/>
              <a:t>REsp</a:t>
            </a:r>
            <a:r>
              <a:rPr lang="pt-BR" sz="4000" dirty="0"/>
              <a:t> 1335619/SP, Rel. Ministra NANCY ANDRIGHI, Rel. </a:t>
            </a:r>
            <a:r>
              <a:rPr lang="pt-BR" sz="4000" dirty="0" err="1"/>
              <a:t>p</a:t>
            </a:r>
            <a:r>
              <a:rPr lang="pt-BR" sz="4000" dirty="0"/>
              <a:t>/ Acórdão Ministro JOÃO OTÁVIO DE NORONHA, TERCEIRA TURMA, julgado em 03/03/2015, </a:t>
            </a:r>
            <a:r>
              <a:rPr lang="pt-BR" sz="4000" dirty="0" err="1"/>
              <a:t>DJe</a:t>
            </a:r>
            <a:r>
              <a:rPr lang="pt-BR" sz="4000" dirty="0"/>
              <a:t> 27/03/2015)</a:t>
            </a:r>
          </a:p>
          <a:p>
            <a:pPr marL="0" indent="0">
              <a:buNone/>
            </a:pPr>
            <a:r>
              <a:rPr lang="pt-BR" sz="4800" dirty="0"/>
              <a:t>ACORDÃO DE 2021. voto vencedor do Min VILLAS BOAS CUEVA, no RECURSO ESPECIAL Nº 1.877.331 – SP, DEFENDE CRITÉRIO PATRIMONIAL </a:t>
            </a:r>
          </a:p>
          <a:p>
            <a:pPr marL="0" indent="0">
              <a:buNone/>
            </a:pPr>
            <a:r>
              <a:rPr lang="pt-BR" sz="4000" dirty="0"/>
              <a:t>Para tanto </a:t>
            </a:r>
            <a:r>
              <a:rPr lang="pt-BR" sz="4000" b="1" dirty="0"/>
              <a:t>não se presta a avaliação, com base no valor econômico, feita por modelos como o de fluxo de caixa descontado, destinado a nortear negociações ou investimentos, porquanto comporta, como visto, relevante grau de incerteza e </a:t>
            </a:r>
            <a:r>
              <a:rPr lang="pt-BR" sz="4000" b="1" dirty="0" err="1"/>
              <a:t>prognose</a:t>
            </a:r>
            <a:r>
              <a:rPr lang="pt-BR" sz="4000" dirty="0"/>
              <a:t>, sem total fidelidade aos valores reais dos ativos (..) Nesse sentido, vale citar a mais recente doutrina, produzida já sob a </a:t>
            </a:r>
            <a:r>
              <a:rPr lang="pt-BR" sz="4000" dirty="0" err="1"/>
              <a:t>égidedo</a:t>
            </a:r>
            <a:r>
              <a:rPr lang="pt-BR" sz="4000" dirty="0"/>
              <a:t> Código de Processo Civil de 2015, a corroborar que </a:t>
            </a:r>
            <a:r>
              <a:rPr lang="pt-BR" sz="4000" b="1" dirty="0"/>
              <a:t>o critério legal (patrimonial) continua sendo o mais acertado</a:t>
            </a:r>
            <a:r>
              <a:rPr lang="pt-BR" sz="4000" dirty="0"/>
              <a:t>, ao passo que o econômico (do qual deflui a metodologia do fluxo de caixa descontado), além de inadequado para o contexto da apuração de haveres, pode ensejar consequências perniciosas, tais como (</a:t>
            </a:r>
            <a:r>
              <a:rPr lang="pt-BR" sz="4000" dirty="0" err="1"/>
              <a:t>i</a:t>
            </a:r>
            <a:r>
              <a:rPr lang="pt-BR" sz="4000" dirty="0"/>
              <a:t>) desestímulo ao cumprimento dos deveres dos sócios minoritários; (</a:t>
            </a:r>
            <a:r>
              <a:rPr lang="pt-BR" sz="4000" dirty="0" err="1"/>
              <a:t>ii</a:t>
            </a:r>
            <a:r>
              <a:rPr lang="pt-BR" sz="4000" dirty="0"/>
              <a:t>) incentivo ao exercício do direito de retirada, em prejuízo da estabilidade das empresas, e (</a:t>
            </a:r>
            <a:r>
              <a:rPr lang="pt-BR" sz="4000" dirty="0" err="1"/>
              <a:t>iii</a:t>
            </a:r>
            <a:r>
              <a:rPr lang="pt-BR" sz="4000" dirty="0"/>
              <a:t>) enriquecimento indevido do sócio desligado em detrimento daqueles que permanecem na sociedade.</a:t>
            </a:r>
            <a:endParaRPr lang="pt-BR" sz="4800" b="1" dirty="0"/>
          </a:p>
          <a:p>
            <a:pPr marL="0" indent="0">
              <a:buNone/>
            </a:pPr>
            <a:r>
              <a:rPr lang="pt-BR" sz="4800" b="1" dirty="0"/>
              <a:t>MAIOR PARTE DA JURISPRUDENCIA DOS TRIBUNAIS ESTADUAIS SEGUE USANDO O CRITERIO ECONOMICO, E ADOTANDO O FLUXO DE CAIXA.....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06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B2C50-3E10-3C4C-8894-F6B1B565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interpretar e aplicar o artigo 607 CPC?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C6E8A-3159-CE40-AF3D-401F8BE4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 Art. 607. A data da resolução e o critério de apuração de haveres podem ser revistos pelo juiz, a pedido da parte, a qualquer tempo antes do início da perícia.</a:t>
            </a:r>
          </a:p>
          <a:p>
            <a:pPr marL="0" indent="0">
              <a:buNone/>
            </a:pPr>
            <a:r>
              <a:rPr lang="pt-BR" dirty="0"/>
              <a:t>Não há preclusão.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Exemplo: juiz altera data base da avaliação, considerando que a sociedade não mais mantinha os livros contábeis do período originalmente fixado para o levantamento do balanço de determinação</a:t>
            </a:r>
          </a:p>
        </p:txBody>
      </p:sp>
    </p:spTree>
    <p:extLst>
      <p:ext uri="{BB962C8B-B14F-4D97-AF65-F5344CB8AC3E}">
        <p14:creationId xmlns:p14="http://schemas.microsoft.com/office/powerpoint/2010/main" val="350919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D5417-CEAD-3C46-B10E-7C4847B6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retirada de escritório de advocacia, calcula-se o </a:t>
            </a:r>
            <a:r>
              <a:rPr lang="pt-BR" dirty="0" err="1"/>
              <a:t>goodwill</a:t>
            </a:r>
            <a:r>
              <a:rPr lang="pt-BR" dirty="0"/>
              <a:t> ou o intangível?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DFCF8E-4D4C-9847-84F0-5CB883EC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43945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3500" b="1" dirty="0"/>
              <a:t>Sociedade de advogados – Retirada de sócio - Ação de apuração de haveres  (...) Necessidade de inclusão dos sócios remanescentes na lide – Litisconsórcio necessário configurado, nos termos do artigo 601 do CPC de 2015 - Determinação da elaboração de balanço de determinação corretamente ordenada - Data de rompimento do vínculo societário correspondente àquela em que exercido efetivamente o direito de retirada - Natureza da sociedade – </a:t>
            </a:r>
            <a:r>
              <a:rPr lang="pt-BR" sz="3500" b="1" u="sng" dirty="0"/>
              <a:t>Organização para o exercício da prestação de serviços de natureza intelectual - Sociedade simples – Ausência da formação de um complexo de bens organizado e destinado ao exercício da atividade, conjugando, como universalidade, um aviamento e uma clientela, inviabilizando a avaliação de bens intangíveis (...)</a:t>
            </a:r>
            <a:r>
              <a:rPr lang="pt-BR" sz="3500" b="1" dirty="0"/>
              <a:t> Juros legais que devem incidir a partir da configuração da mora, mantida a taxa de 1% (um por cento) ao mês – Aplicação do prazo </a:t>
            </a:r>
            <a:r>
              <a:rPr lang="pt-BR" sz="3500" b="1" dirty="0" err="1"/>
              <a:t>nonagesimal</a:t>
            </a:r>
            <a:r>
              <a:rPr lang="pt-BR" sz="3500" b="1" dirty="0"/>
              <a:t> previsto no art. 1.031, § 2º do CC/2002 </a:t>
            </a:r>
          </a:p>
          <a:p>
            <a:pPr marL="0" indent="0">
              <a:buNone/>
            </a:pPr>
            <a:r>
              <a:rPr lang="pt-BR" sz="3500" b="1" dirty="0"/>
              <a:t>(TJ-SP - AC: 10508579720188260100 SP 1050857-97.2018.8.26.0100, Relator: Fortes Barbosa, Data de Julgamento: 24/02/2021, 1ª Câmara Reservada de Direito Empresarial, Data de Publicação: 08/03/2021)</a:t>
            </a:r>
          </a:p>
          <a:p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37341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B4BE8-E5FB-734B-8DDF-3B47CF118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0263" y="1143000"/>
            <a:ext cx="8113712" cy="4214813"/>
          </a:xfrm>
        </p:spPr>
        <p:txBody>
          <a:bodyPr>
            <a:normAutofit fontScale="90000"/>
          </a:bodyPr>
          <a:lstStyle/>
          <a:p>
            <a:r>
              <a:rPr lang="pt-BR" dirty="0"/>
              <a:t>Se fluxo de caixa for negativo, pode-se adotar o valor </a:t>
            </a:r>
            <a:br>
              <a:rPr lang="pt-BR" dirty="0"/>
            </a:br>
            <a:r>
              <a:rPr lang="pt-BR" dirty="0"/>
              <a:t>patrimonial da empresa,  avaliado a mercado (pois, se está destruindo riqueza, o mais racional seria paralisar suas atividades e vender os ativos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se o patrimônio líquido for negativo, o sócio retirante, excluído, etc..., pode ser obrigado a aportar valores à sociedade, para cobrir o ¨rombo¨</a:t>
            </a:r>
          </a:p>
        </p:txBody>
      </p:sp>
    </p:spTree>
    <p:extLst>
      <p:ext uri="{BB962C8B-B14F-4D97-AF65-F5344CB8AC3E}">
        <p14:creationId xmlns:p14="http://schemas.microsoft.com/office/powerpoint/2010/main" val="219822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4E17F-A450-DD41-9445-09BCEF9E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Cláusula contratual definidora de métodos ou fórmula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814D6-607E-2345-9184-16EC9435D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Código Civil e CPC ressalvam possiblidade de previsão contratual de método, etc..</a:t>
            </a:r>
          </a:p>
          <a:p>
            <a:r>
              <a:rPr lang="pt-BR" dirty="0"/>
              <a:t>Cláusulas de estilo (mera referência a levantamento de balanço contábil) têm sido integradas pela jurisprudência para incluir os intangíveis.</a:t>
            </a:r>
          </a:p>
          <a:p>
            <a:r>
              <a:rPr lang="pt-BR" dirty="0"/>
              <a:t>Comuns fórmulas de múltiplos de EBIDTA (</a:t>
            </a:r>
            <a:r>
              <a:rPr lang="pt-BR" i="1" dirty="0" err="1"/>
              <a:t>Earnings</a:t>
            </a:r>
            <a:r>
              <a:rPr lang="pt-BR" i="1" dirty="0"/>
              <a:t> </a:t>
            </a:r>
            <a:r>
              <a:rPr lang="pt-BR" i="1" dirty="0" err="1"/>
              <a:t>before</a:t>
            </a:r>
            <a:r>
              <a:rPr lang="pt-BR" i="1" dirty="0"/>
              <a:t> </a:t>
            </a:r>
            <a:r>
              <a:rPr lang="pt-BR" i="1" dirty="0" err="1"/>
              <a:t>interest</a:t>
            </a:r>
            <a:r>
              <a:rPr lang="pt-BR" i="1" dirty="0"/>
              <a:t>, taxes, </a:t>
            </a:r>
            <a:r>
              <a:rPr lang="pt-BR" i="1" dirty="0" err="1"/>
              <a:t>depreciation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amortization</a:t>
            </a:r>
            <a:r>
              <a:rPr lang="pt-BR" i="1" dirty="0"/>
              <a:t>)</a:t>
            </a:r>
            <a:r>
              <a:rPr lang="pt-BR" dirty="0"/>
              <a:t>.Lucros antes de juros, impostos, depreciação e amortização. Nesse caso, não há projeção de crescimento. Pode-se ignorar até os passivos.</a:t>
            </a:r>
          </a:p>
          <a:p>
            <a:r>
              <a:rPr lang="pt-BR" dirty="0"/>
              <a:t>Dois limites para a liberdade contratual: cláusulas leoninas são nulas (exemplo, retira todo o capital, mesmo que tenha havido perdas) ou o enriquecimento sem causa de qualquer das partes. Possível invocar teoria da imprevisão</a:t>
            </a:r>
          </a:p>
        </p:txBody>
      </p:sp>
    </p:spTree>
    <p:extLst>
      <p:ext uri="{BB962C8B-B14F-4D97-AF65-F5344CB8AC3E}">
        <p14:creationId xmlns:p14="http://schemas.microsoft.com/office/powerpoint/2010/main" val="407290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AD2E1-5C29-164B-BF07-4BEC128F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80" y="92171"/>
            <a:ext cx="4078800" cy="1453003"/>
          </a:xfrm>
        </p:spPr>
        <p:txBody>
          <a:bodyPr wrap="square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500"/>
              <a:t>Dada a natureza plurilateral do contrato, é possível a resolução parcial do vínculo societário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B42878-FA72-8E4A-B5DC-C0843C31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55" y="1804542"/>
            <a:ext cx="4686835" cy="36632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6400" dirty="0"/>
              <a:t>O artigo 335 do Código Comercial de 1850, vigente até 2002, previa </a:t>
            </a:r>
            <a:r>
              <a:rPr lang="pt-BR" sz="7200" b="1" dirty="0"/>
              <a:t>a dissolução tota</a:t>
            </a:r>
            <a:r>
              <a:rPr lang="pt-BR" sz="6400" dirty="0"/>
              <a:t>l da sociedade, na hipótese de morte ou retirada.</a:t>
            </a:r>
          </a:p>
          <a:p>
            <a:pPr marL="0" indent="0">
              <a:buNone/>
            </a:pPr>
            <a:r>
              <a:rPr lang="pt-BR" sz="6400" dirty="0"/>
              <a:t>Na segunda metade do século XX, jurisprudência passou a decretar, nessas hipóteses, a dissolução parcial, alegando a </a:t>
            </a:r>
            <a:r>
              <a:rPr lang="pt-BR" sz="7200" b="1" dirty="0"/>
              <a:t>necessidade de preservar a empresa.</a:t>
            </a:r>
          </a:p>
          <a:p>
            <a:pPr marL="0" indent="0">
              <a:buNone/>
            </a:pPr>
            <a:r>
              <a:rPr lang="pt-BR" sz="6400" dirty="0"/>
              <a:t>A expressão dissolução parcial é paradoxal, mas se justifica para que a sentença não fosse </a:t>
            </a:r>
            <a:r>
              <a:rPr lang="pt-BR" sz="6400" i="1" dirty="0"/>
              <a:t>extra petita </a:t>
            </a:r>
            <a:r>
              <a:rPr lang="pt-BR" sz="6400" dirty="0"/>
              <a:t>(diferente do que fora pedida pelo autor da ação, o que poderia levar à invalidação da decisão).</a:t>
            </a:r>
          </a:p>
          <a:p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95A6F56-5B66-4656-B01E-938834D6A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13D8CD-6B24-B048-876A-646D54F6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27" y="2115203"/>
            <a:ext cx="4999885" cy="2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4E6DED3-DAB4-AA4C-8D24-39CE74E4E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160FD4-1419-0D4A-9F4D-A16A9EC0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0" y="1089025"/>
            <a:ext cx="7797800" cy="153295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</a:rPr>
              <a:t>Um exemplo de cláusula: uma sociedade empresária de produção de shows (roupa jurídica de uma banda de rock)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209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AD6E88-F83D-DC44-A23A-7EC27FCF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pt-BR" dirty="0"/>
              <a:t>Patologias da apuração de haveres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9F647D-AB6F-974C-9ED8-89A0E5C75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2" r="-3" b="-3"/>
          <a:stretch/>
        </p:blipFill>
        <p:spPr>
          <a:xfrm>
            <a:off x="1079500" y="3428999"/>
            <a:ext cx="3352800" cy="233997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C30ED-E466-2749-B4D7-FB2CB4E4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pt-BR" sz="1400" dirty="0"/>
              <a:t>Receitas não contabilizadas (caixa dois)</a:t>
            </a:r>
          </a:p>
          <a:p>
            <a:pPr>
              <a:lnSpc>
                <a:spcPct val="140000"/>
              </a:lnSpc>
            </a:pPr>
            <a:r>
              <a:rPr lang="pt-BR" sz="1400" dirty="0"/>
              <a:t>Despesas fraudulentas (notas frias)</a:t>
            </a:r>
          </a:p>
          <a:p>
            <a:pPr>
              <a:lnSpc>
                <a:spcPct val="140000"/>
              </a:lnSpc>
            </a:pPr>
            <a:r>
              <a:rPr lang="pt-BR" sz="1400" dirty="0"/>
              <a:t>Despesas superfaturadas com partes relacionadas (contratos de fornecimento, </a:t>
            </a:r>
            <a:r>
              <a:rPr lang="pt-BR" sz="1400" dirty="0" err="1"/>
              <a:t>Pro-labore</a:t>
            </a:r>
            <a:r>
              <a:rPr lang="pt-BR" sz="1400" dirty="0"/>
              <a:t> ou salários de parentes, etc...)</a:t>
            </a:r>
          </a:p>
          <a:p>
            <a:pPr>
              <a:lnSpc>
                <a:spcPct val="140000"/>
              </a:lnSpc>
            </a:pPr>
            <a:r>
              <a:rPr lang="pt-BR" sz="1400" dirty="0"/>
              <a:t>Segregação de faturamento em empresas diversas, </a:t>
            </a:r>
            <a:r>
              <a:rPr lang="pt-BR" sz="1400" dirty="0" err="1"/>
              <a:t>titularizadas</a:t>
            </a:r>
            <a:endParaRPr lang="pt-BR" sz="1400" dirty="0"/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         por ¨testas de ferro¨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Por vezes, é  necessário investigar, realizar busca e apreensão, etc..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Como lidar com essas ilegalidades? Denunciar, mesmo que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o ex-sócio credor de haveres seja responsável?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Ajustes de faturamento, glosa de despesas, desconsideração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Atributiva da personalidade jurídica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 No limite, declara-se a contabilidade comprometida e adotam-se métodos comparativos com o mercado (quando valem empresas de porte similar).</a:t>
            </a:r>
          </a:p>
          <a:p>
            <a:pPr marL="0" indent="0">
              <a:lnSpc>
                <a:spcPct val="140000"/>
              </a:lnSpc>
              <a:buNone/>
            </a:pPr>
            <a:endParaRPr lang="pt-BR" sz="1300" dirty="0"/>
          </a:p>
          <a:p>
            <a:pPr marL="0" indent="0">
              <a:lnSpc>
                <a:spcPct val="140000"/>
              </a:lnSpc>
              <a:buNone/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90473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36B97D-5D4D-8F4C-B723-26D1EA6FE49D}"/>
              </a:ext>
            </a:extLst>
          </p:cNvPr>
          <p:cNvSpPr txBox="1"/>
          <p:nvPr/>
        </p:nvSpPr>
        <p:spPr>
          <a:xfrm>
            <a:off x="890499" y="785813"/>
            <a:ext cx="10221501" cy="498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DIISSOLUÇÃO PARCIAL DE SOCIEDADE - APURAÇÃO DOS HAVERES DO SÓCIO - LIQUIDAÇÃO DE SENTENÇA POR ARBITRAMENTO - VALOR DEFINIDO COM BASE EM LAUDO PERICIAL BEM FUNDAMENTADO - 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IMPOSSIBILIDADE DE CONSIDERAR BALANÇOS QUE APRESENTAM PREJUÍZOS - EVIDÊNCIA DE CAIXA DOIS - ADEMAIS, VENDAS DE COTAS LOGO DEPOIS POR PREÇO CONSIDERÁVEL 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- RECURSO IMPROVIDO. Na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liquidação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sentença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por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arbitramento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em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dissolução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parcial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sociedade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para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apuração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dos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haveres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do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sócio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imprescindível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verificação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do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patrimônio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real da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empresa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mediante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balanço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especial,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sendo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inadmissível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se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apurar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com base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em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balanços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que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apresentam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prejuízos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quando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constatada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existência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de "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caixa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dois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" 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ademais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venda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cotas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logo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em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seguida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por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preço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considerável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(TJ-PR - AC: 2288211 PR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Apelação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Cível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- 0228821-1, Relator: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Lauro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Laertes de Oliveira, Data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Julgamento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: 04/06/2003,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Setima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Câmara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Cível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extinto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TA), Data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Publicação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: 13/06/2003 DJ: 6390)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1300" spc="5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21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E5E9-CDC1-024D-9DA1-C14D5FC0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Dissolução Total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E264B-47C9-E74A-A5B4-15C1D9A5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Ocorre por mútuo consenso, opção dos demais sócios quando um exerce o direito de retirada, decurso de prazo, ou extinção da autorização para funcionar (artigo 1033). </a:t>
            </a:r>
          </a:p>
          <a:p>
            <a:endParaRPr lang="pt-BR" dirty="0"/>
          </a:p>
          <a:p>
            <a:r>
              <a:rPr lang="pt-BR" dirty="0"/>
              <a:t>Art. 1.034. A sociedade pode ser dissolvida judicialmente, a requerimento de qualquer dos sócios, quando:</a:t>
            </a:r>
          </a:p>
          <a:p>
            <a:r>
              <a:rPr lang="pt-BR" dirty="0" err="1"/>
              <a:t>I</a:t>
            </a:r>
            <a:r>
              <a:rPr lang="pt-BR" dirty="0"/>
              <a:t> - anulada a sua constituição;</a:t>
            </a:r>
          </a:p>
          <a:p>
            <a:r>
              <a:rPr lang="pt-BR" dirty="0"/>
              <a:t>II - exaurido o fim social, ou verificada a sua </a:t>
            </a:r>
            <a:r>
              <a:rPr lang="pt-BR" dirty="0" err="1"/>
              <a:t>inexeqüibilidade</a:t>
            </a:r>
            <a:r>
              <a:rPr lang="pt-BR" dirty="0"/>
              <a:t>.</a:t>
            </a: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44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F11F8-177F-F94C-AD66-7D7426CD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liquidante é eleito pelos sócios, e tem os seguintes deveres: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1C8301-54AC-C242-9C62-70A684CC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Arrecadar os bens, levantar o balanço de ativos e passivos, alienar os bens (individualmente ou em bloco, e quando considerar oportuno), pagar as dívidas, partilhar os saldos (pode fazer pagamentos in natura).</a:t>
            </a:r>
          </a:p>
          <a:p>
            <a:pPr marL="0" indent="0">
              <a:buNone/>
            </a:pPr>
            <a:r>
              <a:rPr lang="pt-BR" dirty="0"/>
              <a:t>Enquanto isso, a sociedade passa a usar em sua denominação social a </a:t>
            </a:r>
            <a:r>
              <a:rPr lang="pt-BR"/>
              <a:t>expressão ¨em liquidação¨, </a:t>
            </a:r>
            <a:r>
              <a:rPr lang="pt-BR" dirty="0"/>
              <a:t>e limita-se a finalizar os negócios iniciados.</a:t>
            </a:r>
          </a:p>
          <a:p>
            <a:pPr marL="0" indent="0">
              <a:buNone/>
            </a:pPr>
            <a:r>
              <a:rPr lang="pt-BR" dirty="0"/>
              <a:t>Art. 1.108. Pago o passivo e partilhado o remanescente, convocará o liquidante </a:t>
            </a:r>
            <a:r>
              <a:rPr lang="pt-BR" dirty="0" err="1"/>
              <a:t>assembléia</a:t>
            </a:r>
            <a:r>
              <a:rPr lang="pt-BR" dirty="0"/>
              <a:t> dos sócios para a prestação final de contas.</a:t>
            </a:r>
          </a:p>
          <a:p>
            <a:pPr marL="0" indent="0">
              <a:buNone/>
            </a:pPr>
            <a:r>
              <a:rPr lang="pt-BR" dirty="0"/>
              <a:t>Art. 1.109. Aprovadas as contas, encerra-se a liquidação, e a sociedade se extingue, ao ser averbada no registro próprio a ata da </a:t>
            </a:r>
            <a:r>
              <a:rPr lang="pt-BR" dirty="0" err="1"/>
              <a:t>assembléia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Encerrada a liquidação, credor preterido pode cobrar sócios até o limite do valor recebido.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87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7835A-CD9F-294F-ADA6-C383075F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Civil consagrou entendimento da jurisprudência...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7BF9-2F44-A94E-A442-0687800C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82695"/>
            <a:ext cx="10213200" cy="40401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1.028. No caso de </a:t>
            </a:r>
            <a:r>
              <a:rPr lang="pt-BR" sz="3200" b="1" dirty="0"/>
              <a:t>morte </a:t>
            </a:r>
            <a:r>
              <a:rPr lang="pt-BR" dirty="0"/>
              <a:t> de sócio, </a:t>
            </a:r>
            <a:r>
              <a:rPr lang="pt-BR" sz="2600" b="1" dirty="0"/>
              <a:t>liquidar-se-á sua quota</a:t>
            </a:r>
            <a:r>
              <a:rPr lang="pt-BR" dirty="0"/>
              <a:t>, salvo: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se o contrato dispuser diferentemente;</a:t>
            </a:r>
          </a:p>
          <a:p>
            <a:pPr marL="0" indent="0">
              <a:buNone/>
            </a:pPr>
            <a:r>
              <a:rPr lang="pt-BR" dirty="0"/>
              <a:t>II - se os sócios remanescentes optarem pela dissolução da sociedade;</a:t>
            </a:r>
          </a:p>
          <a:p>
            <a:pPr marL="0" indent="0">
              <a:buNone/>
            </a:pPr>
            <a:r>
              <a:rPr lang="pt-BR" dirty="0"/>
              <a:t>III - se, por acordo com os herdeiros, regular-se a substituição do sócio falecido.</a:t>
            </a:r>
          </a:p>
          <a:p>
            <a:pPr marL="0" indent="0">
              <a:buNone/>
            </a:pPr>
            <a:r>
              <a:rPr lang="pt-BR" dirty="0"/>
              <a:t>REGRA INDEPENDE DO PERCENTUAL DE PARTICIPAÇAO DO FALECIDO (PODE SER 99% VERSUS 1%). </a:t>
            </a:r>
          </a:p>
          <a:p>
            <a:pPr marL="0" indent="0">
              <a:buNone/>
            </a:pPr>
            <a:r>
              <a:rPr lang="pt-BR" dirty="0"/>
              <a:t>FALECIMENTO ALTERA TOTAMENTE O BALANÇO DO PODER, POIS ESPÓLIO NÃO VOTA PELO FALECIDO</a:t>
            </a:r>
          </a:p>
          <a:p>
            <a:pPr marL="0" indent="0">
              <a:buNone/>
            </a:pPr>
            <a:r>
              <a:rPr lang="pt-BR" dirty="0"/>
              <a:t>Exemplo. Falecido,   45%, Irmão A, 25%; Irmão </a:t>
            </a:r>
            <a:r>
              <a:rPr lang="pt-BR" dirty="0" err="1"/>
              <a:t>B</a:t>
            </a:r>
            <a:r>
              <a:rPr lang="pt-BR" dirty="0"/>
              <a:t>, 15%, Irmão C, 15%. Com o óbito, </a:t>
            </a:r>
            <a:r>
              <a:rPr lang="pt-BR" dirty="0" err="1"/>
              <a:t>B</a:t>
            </a:r>
            <a:r>
              <a:rPr lang="pt-BR" dirty="0"/>
              <a:t> e C, juntos, tem a maioria...</a:t>
            </a:r>
          </a:p>
          <a:p>
            <a:pPr marL="0" indent="0">
              <a:buNone/>
            </a:pPr>
            <a:r>
              <a:rPr lang="pt-BR" dirty="0"/>
              <a:t>CONTRATO PODE PREVER O INGRESSO AUTOMÁTICO DOS HERDEIROS, OU SUBMETER SEU INGRESSO À APROVACAO, EM DETERMINADO PRAZO, DE CERTO PERCENTUAL DOS DEMAIS SÓCIOS, ETC...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4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39CEE-0F62-B247-AE29-D51B3EC1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RETIRADA LIVRE NA SOCIEDADE POR PRAZO INDETERMINADO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C80DD-1A21-ED4E-806E-5AF96305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r>
              <a:rPr lang="pt-BR" sz="3800" dirty="0"/>
              <a:t>Art. 1.029. Além dos casos previstos na lei ou no contrato, </a:t>
            </a:r>
            <a:r>
              <a:rPr lang="pt-BR" sz="3800" b="1" dirty="0"/>
              <a:t>qualquer sócio pode retirar-se da sociedade</a:t>
            </a:r>
            <a:r>
              <a:rPr lang="pt-BR" sz="3800" dirty="0"/>
              <a:t>; se de prazo indeterminado, mediante notificação aos demais sócios, com antecedência mínima de </a:t>
            </a:r>
            <a:r>
              <a:rPr lang="pt-BR" sz="3800" b="1" dirty="0"/>
              <a:t>sessenta dias</a:t>
            </a:r>
            <a:r>
              <a:rPr lang="pt-BR" sz="3800" dirty="0"/>
              <a:t>; se de prazo determinado, provando judicialmente justa causa.</a:t>
            </a:r>
          </a:p>
          <a:p>
            <a:pPr marL="0" indent="0">
              <a:buNone/>
            </a:pPr>
            <a:r>
              <a:rPr lang="pt-BR" sz="3800" dirty="0"/>
              <a:t>Parágrafo único. </a:t>
            </a:r>
            <a:r>
              <a:rPr lang="pt-BR" sz="3800" b="1" dirty="0"/>
              <a:t>Nos trinta dias </a:t>
            </a:r>
            <a:r>
              <a:rPr lang="pt-BR" sz="3800" b="1" dirty="0" err="1"/>
              <a:t>subseqüentes</a:t>
            </a:r>
            <a:r>
              <a:rPr lang="pt-BR" sz="3800" b="1" dirty="0"/>
              <a:t> à notificação, podem os demais sócios optar pela dissolução da sociedade.</a:t>
            </a:r>
          </a:p>
          <a:p>
            <a:pPr marL="0" indent="0">
              <a:buNone/>
            </a:pPr>
            <a:r>
              <a:rPr lang="pt-BR" sz="3800" dirty="0"/>
              <a:t>Liberdade constitucional de associação e dissociação </a:t>
            </a:r>
          </a:p>
          <a:p>
            <a:pPr marL="0" indent="0">
              <a:buNone/>
            </a:pPr>
            <a:r>
              <a:rPr lang="pt-BR" sz="3800" dirty="0"/>
              <a:t>Retirada livre mesmo se adotada regência supletiva pela Lei das Sociedades Anônimas (STJ, 3ª. </a:t>
            </a:r>
            <a:r>
              <a:rPr lang="pt-BR" sz="3800" dirty="0" err="1"/>
              <a:t>T</a:t>
            </a:r>
            <a:r>
              <a:rPr lang="pt-BR" sz="3800" dirty="0"/>
              <a:t>, 1.839.978-SP, relator Min. Paulo Tarso </a:t>
            </a:r>
            <a:r>
              <a:rPr lang="pt-BR" sz="3800" dirty="0" err="1"/>
              <a:t>Sanseverino</a:t>
            </a:r>
            <a:r>
              <a:rPr lang="pt-BR" sz="3800" dirty="0"/>
              <a:t>, j. 2017). Prof. Fábio </a:t>
            </a:r>
            <a:r>
              <a:rPr lang="pt-BR" sz="3800" dirty="0" err="1"/>
              <a:t>Ulhoa</a:t>
            </a:r>
            <a:r>
              <a:rPr lang="pt-BR" sz="3800" dirty="0"/>
              <a:t> Coelho defendia posição contrária.</a:t>
            </a:r>
          </a:p>
          <a:p>
            <a:pPr marL="0" indent="0">
              <a:buNone/>
            </a:pPr>
            <a:r>
              <a:rPr lang="pt-BR" sz="3800" dirty="0"/>
              <a:t>Possibilidade da </a:t>
            </a:r>
            <a:r>
              <a:rPr lang="pt-BR" sz="3800" b="1" dirty="0"/>
              <a:t>dissolução total</a:t>
            </a:r>
            <a:r>
              <a:rPr lang="pt-BR" sz="3800" dirty="0"/>
              <a:t>, se for a opção dos sócios.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9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FA042-4662-0B48-BFF5-D6F366AE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Exclusão Judicial e Extrajudicial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37844-D828-B44F-9F45-1207718B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4800" dirty="0"/>
              <a:t>Art. 1.030. Ressalvado o disposto no art. 1.004 e seu parágrafo único, pode o sócio ser </a:t>
            </a:r>
            <a:r>
              <a:rPr lang="pt-BR" sz="4800" b="1" dirty="0"/>
              <a:t>excluído judicialmente</a:t>
            </a:r>
            <a:r>
              <a:rPr lang="pt-BR" sz="4800" dirty="0"/>
              <a:t>, mediante iniciativa </a:t>
            </a:r>
            <a:r>
              <a:rPr lang="pt-BR" sz="4800" b="1" dirty="0"/>
              <a:t>da maioria dos demais sócios</a:t>
            </a:r>
            <a:r>
              <a:rPr lang="pt-BR" sz="4800" dirty="0"/>
              <a:t>, por falta grave no cumprimento de suas obrigações, ou, ainda, por incapacidade superveniente.</a:t>
            </a:r>
          </a:p>
          <a:p>
            <a:pPr marL="0" indent="0">
              <a:buNone/>
            </a:pPr>
            <a:r>
              <a:rPr lang="pt-BR" sz="4800" dirty="0"/>
              <a:t>Parágrafo único. Será de pleno direito excluído da sociedade o sócio declarado falido, ou aquele cuja quota tenha sido liquidada nos termos do parágrafo único do art. 1.026 (quota penhorada por credor particular de sócio).</a:t>
            </a:r>
            <a:endParaRPr lang="pt-BR" sz="4800" b="1" dirty="0"/>
          </a:p>
          <a:p>
            <a:pPr marL="0" indent="0">
              <a:buNone/>
            </a:pPr>
            <a:r>
              <a:rPr lang="pt-BR" sz="4800" b="1" dirty="0"/>
              <a:t>Majoritário pode ser excluído judicialmente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Art. 1.085. Ressalvado o disposto no art. 1.030, quando a maioria dos sócios, </a:t>
            </a:r>
            <a:r>
              <a:rPr lang="pt-BR" sz="4800" b="1" dirty="0"/>
              <a:t>representativa de mais da metade do capital social</a:t>
            </a:r>
            <a:r>
              <a:rPr lang="pt-BR" sz="4800" dirty="0"/>
              <a:t>, entender que um ou mais sócios estão pondo em risco a continuidade da empresa, </a:t>
            </a:r>
            <a:r>
              <a:rPr lang="pt-BR" sz="4800" b="1" dirty="0"/>
              <a:t>em virtude de atos de inegável gravidade, poderá excluí-los da sociedade, mediante alteração do contrato social, desde que prevista neste a exclusão por justa causa.</a:t>
            </a:r>
          </a:p>
          <a:p>
            <a:pPr marL="0" indent="0">
              <a:buNone/>
            </a:pPr>
            <a:r>
              <a:rPr lang="pt-BR" sz="4800" dirty="0"/>
              <a:t>Parágrafo único. Ressalvado o caso em que haja apenas dois sócios na sociedade, a exclusão de um sócio somente poderá ser determinada em reunião ou assembleia especialmente convocada para esse fim, ciente o acusado em tempo hábil para permitir seu comparecimento e o exercício do direito de defesa. </a:t>
            </a:r>
            <a:r>
              <a:rPr lang="pt-BR" sz="4800" dirty="0">
                <a:hlinkClick r:id="rId2"/>
              </a:rPr>
              <a:t>(Redação dada pela Lei nº 13.792, de 2019)</a:t>
            </a:r>
            <a:endParaRPr lang="pt-BR" sz="4800" dirty="0"/>
          </a:p>
          <a:p>
            <a:pPr marL="0" indent="0">
              <a:buNone/>
            </a:pPr>
            <a:r>
              <a:rPr lang="pt-BR" sz="4800" dirty="0"/>
              <a:t>EXCLUSÃO EXTRAJUDICIAL EXIGE PREVISAO CONTRATUAL, JUSTA CAUSA E QUE SEJA SEGUIDO O PROCEDIMENTO (REUNIAO, MAIS DEFESA).</a:t>
            </a:r>
          </a:p>
          <a:p>
            <a:pPr marL="0" indent="0">
              <a:buNone/>
            </a:pPr>
            <a:r>
              <a:rPr lang="pt-BR" sz="4800" dirty="0"/>
              <a:t>ANTES DO CÓDIGO CIVIL, EXCLUSAO ERA FEITA IMOTIVADAMENTE (INVOCAVA-SE QUEBRA DE AFFECTIO) E SEM AVISO PRÉVIO......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1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261E9-FC16-094F-816E-98BC771E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EB865-7A9F-5246-9DFD-BB889C0F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Art. 1.077. Quando houver modificação do contrato, fusão da sociedade, incorporação de outra, ou dela por outra, terá o sócio que dissentiu o direito de retirar-se da sociedade, nos trinta dias </a:t>
            </a:r>
            <a:r>
              <a:rPr lang="pt-BR" dirty="0" err="1"/>
              <a:t>subseqüentes</a:t>
            </a:r>
            <a:r>
              <a:rPr lang="pt-BR" dirty="0"/>
              <a:t> à reunião, aplicando-se, no silêncio do contrato social antes vigente, o disposto no art. 1.031.</a:t>
            </a:r>
          </a:p>
          <a:p>
            <a:pPr marL="0" indent="0">
              <a:buNone/>
            </a:pPr>
            <a:r>
              <a:rPr lang="pt-BR" dirty="0"/>
              <a:t>Pouco importante na limitada, já que a retirada é livre, mas fundamental na sociedade anônima, na qual só excepcionalmente o acionista pode resgatar suas ações.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Necessário ter dissentido (ou ao menos se omitido)</a:t>
            </a:r>
          </a:p>
        </p:txBody>
      </p:sp>
    </p:spTree>
    <p:extLst>
      <p:ext uri="{BB962C8B-B14F-4D97-AF65-F5344CB8AC3E}">
        <p14:creationId xmlns:p14="http://schemas.microsoft.com/office/powerpoint/2010/main" val="129740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6EDF8-A3AF-A84B-9B4C-35A5735E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Dissolução parcial e apuração de haveres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3A834E-6C30-FA47-B89A-DAA40ACF1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599. A ação de dissolução parcial de sociedade pode ter por objeto: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a resolução da sociedade empresária contratual ou simples em relação ao sócio falecido, excluído ou que exerceu o direito de retirada ou recesso; e</a:t>
            </a:r>
          </a:p>
          <a:p>
            <a:pPr marL="0" indent="0">
              <a:buNone/>
            </a:pPr>
            <a:r>
              <a:rPr lang="pt-BR" dirty="0"/>
              <a:t>II - a apuração dos haveres do sócio falecido, excluído ou que exerceu o direito de retirada ou recesso; ou</a:t>
            </a:r>
          </a:p>
          <a:p>
            <a:pPr marL="0" indent="0">
              <a:buNone/>
            </a:pPr>
            <a:r>
              <a:rPr lang="pt-BR" dirty="0"/>
              <a:t>III - somente a resolução ou a apuração de haveres.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Dissolução parcial: constitutiva negativa (exige incluir sócios no polo passivo)</a:t>
            </a:r>
          </a:p>
          <a:p>
            <a:pPr marL="0" indent="0">
              <a:buNone/>
            </a:pPr>
            <a:r>
              <a:rPr lang="pt-BR" b="1" dirty="0"/>
              <a:t>Apuração de Haveres: ser for exclusivamente apuração, proposta apenas em face da Sociedade, que é a devedora dos haveres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7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25FD80-7794-F143-9B01-88F07156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pt-BR"/>
              <a:t>Haveres: crédito correspondente à participação societária do sócio que sai (por qualquer motivo)</a:t>
            </a:r>
            <a:endParaRPr lang="pt-BR" dirty="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62B38C84-E2E0-4694-8603-9D1BCB286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668752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72C53508-B3F0-4B95-A7BB-3FB94033C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803F87-6ECC-B44A-BBFD-3983964F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658" y="1311279"/>
            <a:ext cx="4073742" cy="411570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/>
              <a:t>Como </a:t>
            </a:r>
            <a:r>
              <a:rPr lang="en-US" sz="2300" dirty="0" err="1"/>
              <a:t>calcular</a:t>
            </a:r>
            <a:r>
              <a:rPr lang="en-US" sz="2300" dirty="0"/>
              <a:t>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haveres</a:t>
            </a:r>
            <a:r>
              <a:rPr lang="en-US" sz="2300" dirty="0"/>
              <a:t>?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r>
              <a:rPr lang="en-US" sz="2300" dirty="0" err="1"/>
              <a:t>Em</a:t>
            </a:r>
            <a:r>
              <a:rPr lang="en-US" sz="2300" dirty="0"/>
              <a:t> </a:t>
            </a:r>
            <a:r>
              <a:rPr lang="en-US" sz="2300" dirty="0" err="1"/>
              <a:t>outras</a:t>
            </a:r>
            <a:r>
              <a:rPr lang="en-US" sz="2300" dirty="0"/>
              <a:t> </a:t>
            </a:r>
            <a:r>
              <a:rPr lang="en-US" sz="2300" dirty="0" err="1"/>
              <a:t>palavras</a:t>
            </a:r>
            <a:r>
              <a:rPr lang="en-US" sz="2300" dirty="0"/>
              <a:t>, 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COMO CALCULAR O VALOR DE UMA EMPRESA?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C586DF-127C-144F-9E18-F8A9F8BA8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455" b="1"/>
          <a:stretch/>
        </p:blipFill>
        <p:spPr>
          <a:xfrm>
            <a:off x="540989" y="930903"/>
            <a:ext cx="4996212" cy="4996194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8EBA113-6605-4291-A31D-0BEA2EFF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DC925D4-A222-4AF4-B410-4AFDEE45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6674373" y="402322"/>
            <a:ext cx="641183" cy="1069728"/>
            <a:chOff x="6484112" y="2967038"/>
            <a:chExt cx="641183" cy="1069728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DBBB94E-15E5-42D1-A617-70B91FC06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2C81B35A-4CE9-4440-B050-12A299FA6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A0D17983-4044-441A-ADBD-E035D9AE7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70">
                <a:extLst>
                  <a:ext uri="{FF2B5EF4-FFF2-40B4-BE49-F238E27FC236}">
                    <a16:creationId xmlns:a16="http://schemas.microsoft.com/office/drawing/2014/main" id="{19F1FD06-FDAD-4A4F-BFA2-40C00615E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EFDE4C0-4728-4BFA-AB30-F128558D0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1D506130-A061-4892-B4AB-FC514FF04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49AD3E33-5B3A-488D-9055-A66F48964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70">
                <a:extLst>
                  <a:ext uri="{FF2B5EF4-FFF2-40B4-BE49-F238E27FC236}">
                    <a16:creationId xmlns:a16="http://schemas.microsoft.com/office/drawing/2014/main" id="{A5CE7C61-384B-4565-8779-29E91BEF4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E5DB50-1341-4A9E-A206-967EBBDE4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11020476" y="5368081"/>
            <a:ext cx="641183" cy="1069728"/>
            <a:chOff x="6484112" y="2967038"/>
            <a:chExt cx="641183" cy="106972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9A84626-F20C-4555-AFAF-1A2B70D3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15" name="Freeform 68">
                <a:extLst>
                  <a:ext uri="{FF2B5EF4-FFF2-40B4-BE49-F238E27FC236}">
                    <a16:creationId xmlns:a16="http://schemas.microsoft.com/office/drawing/2014/main" id="{561A2DEB-32E0-497B-AFF5-12455326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9">
                <a:extLst>
                  <a:ext uri="{FF2B5EF4-FFF2-40B4-BE49-F238E27FC236}">
                    <a16:creationId xmlns:a16="http://schemas.microsoft.com/office/drawing/2014/main" id="{F74C0FA4-7280-478C-9F0A-5C4436740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70">
                <a:extLst>
                  <a:ext uri="{FF2B5EF4-FFF2-40B4-BE49-F238E27FC236}">
                    <a16:creationId xmlns:a16="http://schemas.microsoft.com/office/drawing/2014/main" id="{6055EE13-719B-42CB-B390-656E3D7ED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AFE4A8F-11DC-406B-81CA-1EFF5D00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12" name="Freeform 68">
                <a:extLst>
                  <a:ext uri="{FF2B5EF4-FFF2-40B4-BE49-F238E27FC236}">
                    <a16:creationId xmlns:a16="http://schemas.microsoft.com/office/drawing/2014/main" id="{1220809B-3187-4A4E-B1B4-931C71836C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69">
                <a:extLst>
                  <a:ext uri="{FF2B5EF4-FFF2-40B4-BE49-F238E27FC236}">
                    <a16:creationId xmlns:a16="http://schemas.microsoft.com/office/drawing/2014/main" id="{FA8BADC2-4522-4CCB-B068-9C3AC1F1E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70">
                <a:extLst>
                  <a:ext uri="{FF2B5EF4-FFF2-40B4-BE49-F238E27FC236}">
                    <a16:creationId xmlns:a16="http://schemas.microsoft.com/office/drawing/2014/main" id="{8507DFE2-C18B-40C2-A945-EFDD0D8E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83508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213B36"/>
      </a:dk2>
      <a:lt2>
        <a:srgbClr val="E8E6E2"/>
      </a:lt2>
      <a:accent1>
        <a:srgbClr val="4D73C3"/>
      </a:accent1>
      <a:accent2>
        <a:srgbClr val="3B93B1"/>
      </a:accent2>
      <a:accent3>
        <a:srgbClr val="46B3A2"/>
      </a:accent3>
      <a:accent4>
        <a:srgbClr val="3BB16D"/>
      </a:accent4>
      <a:accent5>
        <a:srgbClr val="48B849"/>
      </a:accent5>
      <a:accent6>
        <a:srgbClr val="6BB13B"/>
      </a:accent6>
      <a:hlink>
        <a:srgbClr val="319543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5F0BAE-2A22-40DD-ACBC-23AC9B2E9DDE}">
  <ds:schemaRefs>
    <ds:schemaRef ds:uri="http://schemas.microsoft.com/office/2006/metadata/properties"/>
    <ds:schemaRef ds:uri="http://schemas.microsoft.com/office/infopath/2007/PartnerControls"/>
    <ds:schemaRef ds:uri="4c414ac8-549e-4ca5-81e3-16b3f3eb5c24"/>
    <ds:schemaRef ds:uri="ebba5f7d-3b76-4a58-9735-74f0064eafba"/>
  </ds:schemaRefs>
</ds:datastoreItem>
</file>

<file path=customXml/itemProps2.xml><?xml version="1.0" encoding="utf-8"?>
<ds:datastoreItem xmlns:ds="http://schemas.openxmlformats.org/officeDocument/2006/customXml" ds:itemID="{AABD37BD-DB52-4DE7-9A7D-9C2711025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1ED04-955C-40DD-B42A-ED27639FF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3152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Goudy Old Style</vt:lpstr>
      <vt:lpstr>Wingdings</vt:lpstr>
      <vt:lpstr>FrostyVTI</vt:lpstr>
      <vt:lpstr>Dissolução Parcial, Apuração de Haveres,  Dissolução Total e Liquidação  </vt:lpstr>
      <vt:lpstr>Dada a natureza plurilateral do contrato, é possível a resolução parcial do vínculo societário</vt:lpstr>
      <vt:lpstr>Código Civil consagrou entendimento da jurisprudência...</vt:lpstr>
      <vt:lpstr>  RETIRADA LIVRE NA SOCIEDADE POR PRAZO INDETERMINADO  </vt:lpstr>
      <vt:lpstr>Exclusão Judicial e Extrajudicial  </vt:lpstr>
      <vt:lpstr>Recesso</vt:lpstr>
      <vt:lpstr>Dissolução parcial e apuração de haveres</vt:lpstr>
      <vt:lpstr>Haveres: crédito correspondente à participação societária do sócio que sai (por qualquer motivo)</vt:lpstr>
      <vt:lpstr>Como calcular os haveres?   Em outras palavras,     COMO CALCULAR O VALOR DE UMA EMPRESA?</vt:lpstr>
      <vt:lpstr>Balanços Especial e Balanço de Determinação. </vt:lpstr>
      <vt:lpstr>Momento do cálculo</vt:lpstr>
      <vt:lpstr>Por coerência...</vt:lpstr>
      <vt:lpstr>O que é intangível? Como calculá-lo?</vt:lpstr>
      <vt:lpstr>Fluxo de Caixa Descontado, passo a passo.</vt:lpstr>
      <vt:lpstr>Jurisprudência controvertida no STJ: fluxo de caixa ou PL na apuração de haveres?</vt:lpstr>
      <vt:lpstr>Como interpretar e aplicar o artigo 607 CPC?</vt:lpstr>
      <vt:lpstr>Em retirada de escritório de advocacia, calcula-se o goodwill ou o intangível?</vt:lpstr>
      <vt:lpstr>Se fluxo de caixa for negativo, pode-se adotar o valor  patrimonial da empresa,  avaliado a mercado (pois, se está destruindo riqueza, o mais racional seria paralisar suas atividades e vender os ativos  E se o patrimônio líquido for negativo, o sócio retirante, excluído, etc..., pode ser obrigado a aportar valores à sociedade, para cobrir o ¨rombo¨</vt:lpstr>
      <vt:lpstr>Cláusula contratual definidora de métodos ou fórmula</vt:lpstr>
      <vt:lpstr>Um exemplo de cláusula: uma sociedade empresária de produção de shows (roupa jurídica de uma banda de rock)</vt:lpstr>
      <vt:lpstr>Patologias da apuração de haveres</vt:lpstr>
      <vt:lpstr>Apresentação do PowerPoint</vt:lpstr>
      <vt:lpstr>Dissolução Total</vt:lpstr>
      <vt:lpstr>O liquidante é eleito pelos sócios, e tem os seguintes deveres: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Dissolução Parcial, Apuração de Haveres,  Dissolução Total e Liquidação</dc:title>
  <dc:creator>Ruy Camilo</dc:creator>
  <cp:lastModifiedBy>Ruy Camilo</cp:lastModifiedBy>
  <cp:revision>4</cp:revision>
  <dcterms:created xsi:type="dcterms:W3CDTF">2021-05-11T03:29:36Z</dcterms:created>
  <dcterms:modified xsi:type="dcterms:W3CDTF">2023-10-19T20:22:37Z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  <property fmtid="{D5CDD505-2E9C-101B-9397-08002B2CF9AE}" pid="3" name="MediaServiceImageTags">
    <vt:lpwstr/>
  </property>
</Properties>
</file>