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GoogleSlidesCustomDataVersion2">
      <go:slidesCustomData xmlns:go="http://customooxmlschemas.google.com/" r:id="rId43" roundtripDataSignature="AMtx7mhdSrW/4qZ1oiyFp2ZW5FFyBH+D0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20" Type="http://schemas.openxmlformats.org/officeDocument/2006/relationships/slide" Target="slides/slide15.xml"/><Relationship Id="rId42" Type="http://schemas.openxmlformats.org/officeDocument/2006/relationships/slide" Target="slides/slide37.xml"/><Relationship Id="rId41" Type="http://schemas.openxmlformats.org/officeDocument/2006/relationships/slide" Target="slides/slide36.xml"/><Relationship Id="rId22" Type="http://schemas.openxmlformats.org/officeDocument/2006/relationships/slide" Target="slides/slide17.xml"/><Relationship Id="rId21" Type="http://schemas.openxmlformats.org/officeDocument/2006/relationships/slide" Target="slides/slide16.xml"/><Relationship Id="rId43" Type="http://customschemas.google.com/relationships/presentationmetadata" Target="metadata"/><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39" Type="http://schemas.openxmlformats.org/officeDocument/2006/relationships/slide" Target="slides/slide34.xml"/><Relationship Id="rId16" Type="http://schemas.openxmlformats.org/officeDocument/2006/relationships/slide" Target="slides/slide11.xml"/><Relationship Id="rId38" Type="http://schemas.openxmlformats.org/officeDocument/2006/relationships/slide" Target="slides/slide33.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6" name="Google Shape;136;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2" name="Google Shape;142;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4" name="Google Shape;154;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6" name="Google Shape;166;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4" name="Google Shape;184;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0" name="Google Shape;190;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6" name="Google Shape;196;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g1f7a7a9cdfb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202" name="Google Shape;202;g1f7a7a9cdfb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g1f7a7a9cdfb_0_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208" name="Google Shape;208;g1f7a7a9cdfb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4" name="Google Shape;214;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0" name="Google Shape;220;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4" name="Shape 224"/>
        <p:cNvGrpSpPr/>
        <p:nvPr/>
      </p:nvGrpSpPr>
      <p:grpSpPr>
        <a:xfrm>
          <a:off x="0" y="0"/>
          <a:ext cx="0" cy="0"/>
          <a:chOff x="0" y="0"/>
          <a:chExt cx="0" cy="0"/>
        </a:xfrm>
      </p:grpSpPr>
      <p:sp>
        <p:nvSpPr>
          <p:cNvPr id="225" name="Google Shape;225;g1f7a7a9cdfb_0_1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226" name="Google Shape;226;g1f7a7a9cdfb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0" name="Shape 230"/>
        <p:cNvGrpSpPr/>
        <p:nvPr/>
      </p:nvGrpSpPr>
      <p:grpSpPr>
        <a:xfrm>
          <a:off x="0" y="0"/>
          <a:ext cx="0" cy="0"/>
          <a:chOff x="0" y="0"/>
          <a:chExt cx="0" cy="0"/>
        </a:xfrm>
      </p:grpSpPr>
      <p:sp>
        <p:nvSpPr>
          <p:cNvPr id="231" name="Google Shape;231;g1f7a7a9cdfb_0_1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232" name="Google Shape;232;g1f7a7a9cdfb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6" name="Shape 236"/>
        <p:cNvGrpSpPr/>
        <p:nvPr/>
      </p:nvGrpSpPr>
      <p:grpSpPr>
        <a:xfrm>
          <a:off x="0" y="0"/>
          <a:ext cx="0" cy="0"/>
          <a:chOff x="0" y="0"/>
          <a:chExt cx="0" cy="0"/>
        </a:xfrm>
      </p:grpSpPr>
      <p:sp>
        <p:nvSpPr>
          <p:cNvPr id="237" name="Google Shape;237;g1f7a7a9cdfb_0_2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238" name="Google Shape;238;g1f7a7a9cdfb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2" name="Shape 242"/>
        <p:cNvGrpSpPr/>
        <p:nvPr/>
      </p:nvGrpSpPr>
      <p:grpSpPr>
        <a:xfrm>
          <a:off x="0" y="0"/>
          <a:ext cx="0" cy="0"/>
          <a:chOff x="0" y="0"/>
          <a:chExt cx="0" cy="0"/>
        </a:xfrm>
      </p:grpSpPr>
      <p:sp>
        <p:nvSpPr>
          <p:cNvPr id="243" name="Google Shape;243;g1f7a7a9cdfb_0_3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244" name="Google Shape;244;g1f7a7a9cdfb_0_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g1f7a7a9cdfb_0_3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250" name="Google Shape;250;g1f7a7a9cdfb_0_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4" name="Shape 254"/>
        <p:cNvGrpSpPr/>
        <p:nvPr/>
      </p:nvGrpSpPr>
      <p:grpSpPr>
        <a:xfrm>
          <a:off x="0" y="0"/>
          <a:ext cx="0" cy="0"/>
          <a:chOff x="0" y="0"/>
          <a:chExt cx="0" cy="0"/>
        </a:xfrm>
      </p:grpSpPr>
      <p:sp>
        <p:nvSpPr>
          <p:cNvPr id="255" name="Google Shape;255;g1f7a7a9cdfb_0_4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256" name="Google Shape;256;g1f7a7a9cdfb_0_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0" name="Shape 260"/>
        <p:cNvGrpSpPr/>
        <p:nvPr/>
      </p:nvGrpSpPr>
      <p:grpSpPr>
        <a:xfrm>
          <a:off x="0" y="0"/>
          <a:ext cx="0" cy="0"/>
          <a:chOff x="0" y="0"/>
          <a:chExt cx="0" cy="0"/>
        </a:xfrm>
      </p:grpSpPr>
      <p:sp>
        <p:nvSpPr>
          <p:cNvPr id="261" name="Google Shape;261;g1f7a7a9cdfb_0_4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262" name="Google Shape;262;g1f7a7a9cdfb_0_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6" name="Shape 266"/>
        <p:cNvGrpSpPr/>
        <p:nvPr/>
      </p:nvGrpSpPr>
      <p:grpSpPr>
        <a:xfrm>
          <a:off x="0" y="0"/>
          <a:ext cx="0" cy="0"/>
          <a:chOff x="0" y="0"/>
          <a:chExt cx="0" cy="0"/>
        </a:xfrm>
      </p:grpSpPr>
      <p:sp>
        <p:nvSpPr>
          <p:cNvPr id="267" name="Google Shape;267;g1f7a7a9cdfb_0_5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268" name="Google Shape;268;g1f7a7a9cdfb_0_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2" name="Shape 272"/>
        <p:cNvGrpSpPr/>
        <p:nvPr/>
      </p:nvGrpSpPr>
      <p:grpSpPr>
        <a:xfrm>
          <a:off x="0" y="0"/>
          <a:ext cx="0" cy="0"/>
          <a:chOff x="0" y="0"/>
          <a:chExt cx="0" cy="0"/>
        </a:xfrm>
      </p:grpSpPr>
      <p:sp>
        <p:nvSpPr>
          <p:cNvPr id="273" name="Google Shape;273;g1f7a7a9cdfb_0_5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274" name="Google Shape;274;g1f7a7a9cdfb_0_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8" name="Shape 278"/>
        <p:cNvGrpSpPr/>
        <p:nvPr/>
      </p:nvGrpSpPr>
      <p:grpSpPr>
        <a:xfrm>
          <a:off x="0" y="0"/>
          <a:ext cx="0" cy="0"/>
          <a:chOff x="0" y="0"/>
          <a:chExt cx="0" cy="0"/>
        </a:xfrm>
      </p:grpSpPr>
      <p:sp>
        <p:nvSpPr>
          <p:cNvPr id="279" name="Google Shape;279;g1f7a7a9cdfb_0_6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280" name="Google Shape;280;g1f7a7a9cdfb_0_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4" name="Shape 284"/>
        <p:cNvGrpSpPr/>
        <p:nvPr/>
      </p:nvGrpSpPr>
      <p:grpSpPr>
        <a:xfrm>
          <a:off x="0" y="0"/>
          <a:ext cx="0" cy="0"/>
          <a:chOff x="0" y="0"/>
          <a:chExt cx="0" cy="0"/>
        </a:xfrm>
      </p:grpSpPr>
      <p:sp>
        <p:nvSpPr>
          <p:cNvPr id="285" name="Google Shape;285;g1f7a7a9cdfb_0_2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286" name="Google Shape;286;g1f7a7a9cdfb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0" name="Shape 290"/>
        <p:cNvGrpSpPr/>
        <p:nvPr/>
      </p:nvGrpSpPr>
      <p:grpSpPr>
        <a:xfrm>
          <a:off x="0" y="0"/>
          <a:ext cx="0" cy="0"/>
          <a:chOff x="0" y="0"/>
          <a:chExt cx="0" cy="0"/>
        </a:xfrm>
      </p:grpSpPr>
      <p:sp>
        <p:nvSpPr>
          <p:cNvPr id="291" name="Google Shape;291;g1f7a7a9cdfb_0_6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292" name="Google Shape;292;g1f7a7a9cdfb_0_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6" name="Shape 296"/>
        <p:cNvGrpSpPr/>
        <p:nvPr/>
      </p:nvGrpSpPr>
      <p:grpSpPr>
        <a:xfrm>
          <a:off x="0" y="0"/>
          <a:ext cx="0" cy="0"/>
          <a:chOff x="0" y="0"/>
          <a:chExt cx="0" cy="0"/>
        </a:xfrm>
      </p:grpSpPr>
      <p:sp>
        <p:nvSpPr>
          <p:cNvPr id="297" name="Google Shape;297;g1f7a7a9cdfb_0_7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298" name="Google Shape;298;g1f7a7a9cdfb_0_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24"/>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4"/>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4" name="Google Shape;14;p2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2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2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3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33"/>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3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3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3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34"/>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34"/>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3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3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3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2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2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0" name="Google Shape;20;p2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2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2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26"/>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26"/>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26" name="Google Shape;26;p2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2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2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2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27"/>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2" name="Google Shape;32;p27"/>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3" name="Google Shape;33;p2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2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2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2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28"/>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39" name="Google Shape;39;p28"/>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0" name="Google Shape;40;p28"/>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1" name="Google Shape;41;p28"/>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2" name="Google Shape;42;p2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2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2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2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2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2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2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3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3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3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31"/>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31"/>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57" name="Google Shape;57;p31"/>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58" name="Google Shape;58;p3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3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3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32"/>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32"/>
          <p:cNvSpPr/>
          <p:nvPr>
            <p:ph idx="2" type="pic"/>
          </p:nvPr>
        </p:nvSpPr>
        <p:spPr>
          <a:xfrm>
            <a:off x="1792288" y="612775"/>
            <a:ext cx="5486400" cy="4114800"/>
          </a:xfrm>
          <a:prstGeom prst="rect">
            <a:avLst/>
          </a:prstGeom>
          <a:noFill/>
          <a:ln>
            <a:noFill/>
          </a:ln>
        </p:spPr>
      </p:sp>
      <p:sp>
        <p:nvSpPr>
          <p:cNvPr id="64" name="Google Shape;64;p32"/>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5" name="Google Shape;65;p3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3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3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2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2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2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2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pt-BR"/>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pt-BR"/>
              <a:t>Judith Butler e o problema do gênero</a:t>
            </a:r>
            <a:endParaRPr/>
          </a:p>
        </p:txBody>
      </p:sp>
      <p:sp>
        <p:nvSpPr>
          <p:cNvPr id="85" name="Google Shape;85;p1"/>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p>
            <a:pPr indent="0" lvl="0" marL="0" rtl="0" algn="ctr">
              <a:spcBef>
                <a:spcPts val="0"/>
              </a:spcBef>
              <a:spcAft>
                <a:spcPts val="0"/>
              </a:spcAft>
              <a:buClr>
                <a:srgbClr val="888888"/>
              </a:buClr>
              <a:buSzPts val="3200"/>
              <a:buNone/>
            </a:pPr>
            <a:r>
              <a:rPr lang="pt-BR"/>
              <a:t>Antropologia e gênero</a:t>
            </a:r>
            <a:endParaRPr/>
          </a:p>
          <a:p>
            <a:pPr indent="0" lvl="0" marL="0" rtl="0" algn="ctr">
              <a:spcBef>
                <a:spcPts val="640"/>
              </a:spcBef>
              <a:spcAft>
                <a:spcPts val="0"/>
              </a:spcAft>
              <a:buClr>
                <a:srgbClr val="888888"/>
              </a:buClr>
              <a:buSzPts val="3200"/>
              <a:buNone/>
            </a:pPr>
            <a:r>
              <a:rPr lang="pt-BR"/>
              <a:t>Profa. Heloisa Buarque de Almeida</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1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lang="pt-BR"/>
              <a:t>Proibição, Psicanálise, e a produção da matriz heterossexual</a:t>
            </a:r>
            <a:endParaRPr/>
          </a:p>
        </p:txBody>
      </p:sp>
      <p:sp>
        <p:nvSpPr>
          <p:cNvPr id="139" name="Google Shape;139;p1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92500" lnSpcReduction="10000"/>
          </a:bodyPr>
          <a:lstStyle/>
          <a:p>
            <a:pPr indent="-342900" lvl="0" marL="342900" rtl="0" algn="l">
              <a:spcBef>
                <a:spcPts val="0"/>
              </a:spcBef>
              <a:spcAft>
                <a:spcPts val="0"/>
              </a:spcAft>
              <a:buClr>
                <a:schemeClr val="dk1"/>
              </a:buClr>
              <a:buSzPct val="100000"/>
              <a:buChar char="•"/>
            </a:pPr>
            <a:r>
              <a:rPr lang="pt-BR"/>
              <a:t>analisa alguns textos do estruturalismo, psicanálise e feminismo quanto ao tabu do incesto como o mecanismo que tenta reforçar identidades de gênero internamente coerentes e discretas dentro da estrutura heterossexual. </a:t>
            </a:r>
            <a:endParaRPr/>
          </a:p>
          <a:p>
            <a:pPr indent="-342900" lvl="0" marL="342900" rtl="0" algn="l">
              <a:spcBef>
                <a:spcPts val="592"/>
              </a:spcBef>
              <a:spcAft>
                <a:spcPts val="0"/>
              </a:spcAft>
              <a:buClr>
                <a:schemeClr val="dk1"/>
              </a:buClr>
              <a:buSzPct val="100000"/>
              <a:buChar char="•"/>
            </a:pPr>
            <a:r>
              <a:rPr lang="pt-BR"/>
              <a:t>Propõe (ou retoma, de certo modo) a noção de </a:t>
            </a:r>
            <a:r>
              <a:rPr b="1" i="1" lang="pt-BR"/>
              <a:t>matriz heterossexual</a:t>
            </a:r>
            <a:r>
              <a:rPr i="1" lang="pt-BR"/>
              <a:t> </a:t>
            </a:r>
            <a:r>
              <a:rPr lang="pt-BR"/>
              <a:t>– transpõe um dimorfismo orgânico para um dimorfismo de gênero, e do desejo, um matriz que supõe coerência entre sexo-gênero-desejo.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b="1" lang="pt-BR"/>
              <a:t>Atos Corporais Subversivos</a:t>
            </a:r>
            <a:r>
              <a:rPr lang="pt-BR"/>
              <a:t> </a:t>
            </a:r>
            <a:endParaRPr/>
          </a:p>
        </p:txBody>
      </p:sp>
      <p:sp>
        <p:nvSpPr>
          <p:cNvPr id="145" name="Google Shape;145;p1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3200"/>
              <a:buChar char="•"/>
            </a:pPr>
            <a:r>
              <a:rPr lang="pt-BR"/>
              <a:t>discute Julia Kristeva, Foucault, Wittig e propõe a sua noção de performatividade, de gênero como um “ato” em construção. REPETIÇÃO: Sinal de que a materialização nunca está completa, os corpos nunca completam totalmente as normas. Exemplos das </a:t>
            </a:r>
            <a:r>
              <a:rPr i="1" lang="pt-BR"/>
              <a:t>drag queens</a:t>
            </a:r>
            <a:r>
              <a:rPr lang="pt-BR"/>
              <a:t>.</a:t>
            </a:r>
            <a:endParaRPr/>
          </a:p>
          <a:p>
            <a:pPr indent="-139700" lvl="0" marL="342900" rtl="0" algn="l">
              <a:spcBef>
                <a:spcPts val="640"/>
              </a:spcBef>
              <a:spcAft>
                <a:spcPts val="0"/>
              </a:spcAft>
              <a:buClr>
                <a:schemeClr val="dk1"/>
              </a:buClr>
              <a:buSzPts val="3200"/>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1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pt-BR"/>
              <a:t> </a:t>
            </a:r>
            <a:endParaRPr/>
          </a:p>
        </p:txBody>
      </p:sp>
      <p:sp>
        <p:nvSpPr>
          <p:cNvPr id="151" name="Google Shape;151;p12"/>
          <p:cNvSpPr txBox="1"/>
          <p:nvPr>
            <p:ph idx="1" type="body"/>
          </p:nvPr>
        </p:nvSpPr>
        <p:spPr>
          <a:xfrm>
            <a:off x="457200" y="549156"/>
            <a:ext cx="8229600" cy="5903414"/>
          </a:xfrm>
          <a:prstGeom prst="rect">
            <a:avLst/>
          </a:prstGeom>
          <a:noFill/>
          <a:ln>
            <a:noFill/>
          </a:ln>
        </p:spPr>
        <p:txBody>
          <a:bodyPr anchorCtr="0" anchor="t" bIns="45700" lIns="91425" spcFirstLastPara="1" rIns="91425" wrap="square" tIns="45700">
            <a:normAutofit fontScale="85000" lnSpcReduction="20000"/>
          </a:bodyPr>
          <a:lstStyle/>
          <a:p>
            <a:pPr indent="-342900" lvl="0" marL="342900" rtl="0" algn="l">
              <a:spcBef>
                <a:spcPts val="0"/>
              </a:spcBef>
              <a:spcAft>
                <a:spcPts val="0"/>
              </a:spcAft>
              <a:buClr>
                <a:schemeClr val="dk1"/>
              </a:buClr>
              <a:buSzPct val="100000"/>
              <a:buChar char="•"/>
            </a:pPr>
            <a:r>
              <a:rPr lang="pt-BR"/>
              <a:t>Feminismo – assume que há alguma identidade (Mulher) que não apenas inicia os interesses e objetivos do feminismo, mas que tb é sujeito da representação política que se almeja. Mas o sujeito mulher também se tornou problemático. </a:t>
            </a:r>
            <a:endParaRPr/>
          </a:p>
          <a:p>
            <a:pPr indent="-342900" lvl="0" marL="342900" rtl="0" algn="l">
              <a:spcBef>
                <a:spcPts val="544"/>
              </a:spcBef>
              <a:spcAft>
                <a:spcPts val="0"/>
              </a:spcAft>
              <a:buClr>
                <a:schemeClr val="dk1"/>
              </a:buClr>
              <a:buSzPct val="100000"/>
              <a:buChar char="•"/>
            </a:pPr>
            <a:r>
              <a:rPr lang="pt-BR"/>
              <a:t>(citando Foucault) O poder jurídico “produz” inevitavelmente aquilo que ele diz apenas representar; a política deve tratar desta função dual do poder: jurídica e produtiva.  (p. 19)</a:t>
            </a:r>
            <a:endParaRPr u="sng"/>
          </a:p>
          <a:p>
            <a:pPr indent="-342900" lvl="0" marL="342900" rtl="0" algn="l">
              <a:spcBef>
                <a:spcPts val="544"/>
              </a:spcBef>
              <a:spcAft>
                <a:spcPts val="0"/>
              </a:spcAft>
              <a:buClr>
                <a:schemeClr val="dk1"/>
              </a:buClr>
              <a:buSzPct val="100000"/>
              <a:buChar char="•"/>
            </a:pPr>
            <a:r>
              <a:rPr lang="pt-BR"/>
              <a:t>A crítica feminista precisa entender como a própria categoria “mulheres”, sujeito do feminismo, é produzida e constrangida pelas mesmas estruturas de poder através das quais se busca a emancipação. [Ou seja, como a categoria “mulher” foi construída pelo feminismo, supondo que estava apenas representando “as mulheres”.] Pensar na construção política do sujeito.</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13"/>
          <p:cNvSpPr txBox="1"/>
          <p:nvPr>
            <p:ph type="title"/>
          </p:nvPr>
        </p:nvSpPr>
        <p:spPr>
          <a:xfrm>
            <a:off x="457200" y="274638"/>
            <a:ext cx="8229600" cy="1561598"/>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200"/>
              <a:buFont typeface="Calibri"/>
              <a:buNone/>
            </a:pPr>
            <a:r>
              <a:rPr lang="pt-BR" sz="3200"/>
              <a:t>Pode não haver um sujeito que existe antes da lei, esperando ser representado pela lei </a:t>
            </a:r>
            <a:endParaRPr sz="3200"/>
          </a:p>
        </p:txBody>
      </p:sp>
      <p:sp>
        <p:nvSpPr>
          <p:cNvPr id="157" name="Google Shape;157;p13"/>
          <p:cNvSpPr txBox="1"/>
          <p:nvPr>
            <p:ph idx="1" type="body"/>
          </p:nvPr>
        </p:nvSpPr>
        <p:spPr>
          <a:xfrm>
            <a:off x="457200" y="1836236"/>
            <a:ext cx="8229600" cy="4564850"/>
          </a:xfrm>
          <a:prstGeom prst="rect">
            <a:avLst/>
          </a:prstGeom>
          <a:noFill/>
          <a:ln>
            <a:noFill/>
          </a:ln>
        </p:spPr>
        <p:txBody>
          <a:bodyPr anchorCtr="0" anchor="t" bIns="45700" lIns="91425" spcFirstLastPara="1" rIns="91425" wrap="square" tIns="45700">
            <a:normAutofit fontScale="77500" lnSpcReduction="20000"/>
          </a:bodyPr>
          <a:lstStyle/>
          <a:p>
            <a:pPr indent="-342900" lvl="0" marL="342900" rtl="0" algn="l">
              <a:spcBef>
                <a:spcPts val="0"/>
              </a:spcBef>
              <a:spcAft>
                <a:spcPts val="0"/>
              </a:spcAft>
              <a:buClr>
                <a:schemeClr val="dk1"/>
              </a:buClr>
              <a:buSzPct val="100000"/>
              <a:buChar char="•"/>
            </a:pPr>
            <a:r>
              <a:rPr lang="pt-BR"/>
              <a:t>Há uma integridade ontológica do sujeito? Há uma suposição de um estado natural, uma fábula fundante que é constitutiva das estruturas jurídicas do liberalismo (p.20).</a:t>
            </a:r>
            <a:endParaRPr/>
          </a:p>
          <a:p>
            <a:pPr indent="-342900" lvl="0" marL="342900" rtl="0" algn="l">
              <a:spcBef>
                <a:spcPts val="496"/>
              </a:spcBef>
              <a:spcAft>
                <a:spcPts val="0"/>
              </a:spcAft>
              <a:buClr>
                <a:schemeClr val="dk1"/>
              </a:buClr>
              <a:buSzPct val="100000"/>
              <a:buChar char="•"/>
            </a:pPr>
            <a:r>
              <a:rPr lang="pt-BR"/>
              <a:t> Há uma imagem de um “antes” não-histórico, no qual se constitui uma categoria ontológica do sujeito – ou seja, como se houvesse uma pessoa, natural, que é dada antes da cultura, ou da sociedade, e que todas juntas fazem então um certo “contrato social” (em Lévi-Strauss, assim como em Freud e Lacan)</a:t>
            </a:r>
            <a:endParaRPr/>
          </a:p>
          <a:p>
            <a:pPr indent="-342900" lvl="0" marL="342900" rtl="0" algn="l">
              <a:spcBef>
                <a:spcPts val="496"/>
              </a:spcBef>
              <a:spcAft>
                <a:spcPts val="0"/>
              </a:spcAft>
              <a:buClr>
                <a:schemeClr val="dk1"/>
              </a:buClr>
              <a:buSzPct val="100000"/>
              <a:buChar char="•"/>
            </a:pPr>
            <a:r>
              <a:rPr lang="pt-BR"/>
              <a:t>é a partir da noção de </a:t>
            </a:r>
            <a:r>
              <a:rPr b="1" lang="pt-BR"/>
              <a:t>poder</a:t>
            </a:r>
            <a:r>
              <a:rPr lang="pt-BR"/>
              <a:t> como na História da Sexualidade do Foucault que ela vai pensar a teoria, inclusive a teoria feminista. (é o que ela chama de “ficções fundacionistas”)</a:t>
            </a:r>
            <a:endParaRPr/>
          </a:p>
          <a:p>
            <a:pPr indent="-185420" lvl="0" marL="342900" rtl="0" algn="l">
              <a:spcBef>
                <a:spcPts val="496"/>
              </a:spcBef>
              <a:spcAft>
                <a:spcPts val="0"/>
              </a:spcAft>
              <a:buClr>
                <a:schemeClr val="dk1"/>
              </a:buClr>
              <a:buSzPct val="100000"/>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14"/>
          <p:cNvSpPr txBox="1"/>
          <p:nvPr>
            <p:ph type="title"/>
          </p:nvPr>
        </p:nvSpPr>
        <p:spPr>
          <a:xfrm>
            <a:off x="457200" y="274638"/>
            <a:ext cx="8229600" cy="1527276"/>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lang="pt-BR" sz="3200"/>
              <a:t>O termo “mulheres” denota uma identidade comum, mas desde certo tipo de feminismo, sabe-se que essa categoria geral e unificadora é problemática, GÊNERO NÃO EXISTE EM SI, FORA DE OUTRAS INTERSECÇÕES </a:t>
            </a:r>
            <a:endParaRPr sz="3200"/>
          </a:p>
        </p:txBody>
      </p:sp>
      <p:sp>
        <p:nvSpPr>
          <p:cNvPr id="163" name="Google Shape;163;p14"/>
          <p:cNvSpPr txBox="1"/>
          <p:nvPr>
            <p:ph idx="1" type="body"/>
          </p:nvPr>
        </p:nvSpPr>
        <p:spPr>
          <a:xfrm>
            <a:off x="457200" y="2110814"/>
            <a:ext cx="8229600" cy="4015349"/>
          </a:xfrm>
          <a:prstGeom prst="rect">
            <a:avLst/>
          </a:prstGeom>
          <a:noFill/>
          <a:ln>
            <a:noFill/>
          </a:ln>
        </p:spPr>
        <p:txBody>
          <a:bodyPr anchorCtr="0" anchor="t" bIns="45700" lIns="91425" spcFirstLastPara="1" rIns="91425" wrap="square" tIns="45700">
            <a:normAutofit fontScale="85000" lnSpcReduction="10000"/>
          </a:bodyPr>
          <a:lstStyle/>
          <a:p>
            <a:pPr indent="-342900" lvl="0" marL="342900" rtl="0" algn="l">
              <a:spcBef>
                <a:spcPts val="0"/>
              </a:spcBef>
              <a:spcAft>
                <a:spcPts val="0"/>
              </a:spcAft>
              <a:buClr>
                <a:schemeClr val="dk1"/>
              </a:buClr>
              <a:buSzPct val="100000"/>
              <a:buChar char="•"/>
            </a:pPr>
            <a:r>
              <a:rPr lang="pt-BR"/>
              <a:t>“Se alguém “é” um mulher, isso certamente não é tudo que esse alguém é (...) porque o gênero nem sempre se constituiu de maneira coerente ou consistente nos diferentes contextos históricos, e porque o gênero estabelece interseções com modalidades raciais, classistas, étnicas, sexuais e regionais de identidades discursivamente constituídas. Assim, tornou-se impossível separar “gênero” das interseções políticas e culturais que invariavelmente o produz e o mantém.” (p. 20, tradução minha)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1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pt-BR"/>
              <a:t> </a:t>
            </a:r>
            <a:endParaRPr/>
          </a:p>
        </p:txBody>
      </p:sp>
      <p:sp>
        <p:nvSpPr>
          <p:cNvPr id="169" name="Google Shape;169;p15"/>
          <p:cNvSpPr txBox="1"/>
          <p:nvPr>
            <p:ph idx="1" type="body"/>
          </p:nvPr>
        </p:nvSpPr>
        <p:spPr>
          <a:xfrm>
            <a:off x="457200" y="583477"/>
            <a:ext cx="8229600" cy="5542686"/>
          </a:xfrm>
          <a:prstGeom prst="rect">
            <a:avLst/>
          </a:prstGeom>
          <a:noFill/>
          <a:ln>
            <a:noFill/>
          </a:ln>
        </p:spPr>
        <p:txBody>
          <a:bodyPr anchorCtr="0" anchor="t" bIns="45700" lIns="91425" spcFirstLastPara="1" rIns="91425" wrap="square" tIns="45700">
            <a:normAutofit fontScale="85000" lnSpcReduction="20000"/>
          </a:bodyPr>
          <a:lstStyle/>
          <a:p>
            <a:pPr indent="-342900" lvl="0" marL="342900" rtl="0" algn="l">
              <a:spcBef>
                <a:spcPts val="0"/>
              </a:spcBef>
              <a:spcAft>
                <a:spcPts val="0"/>
              </a:spcAft>
              <a:buClr>
                <a:schemeClr val="dk1"/>
              </a:buClr>
              <a:buSzPct val="100000"/>
              <a:buChar char="•"/>
            </a:pPr>
            <a:r>
              <a:rPr lang="pt-BR"/>
              <a:t>[intersecções – Mulheres em condições variadas, discussões dentro do próprio feminismo, inclusive a partir da teoria que ela vai enfocar: a lésbica.]</a:t>
            </a:r>
            <a:endParaRPr/>
          </a:p>
          <a:p>
            <a:pPr indent="-342900" lvl="0" marL="342900" rtl="0" algn="l">
              <a:spcBef>
                <a:spcPts val="544"/>
              </a:spcBef>
              <a:spcAft>
                <a:spcPts val="0"/>
              </a:spcAft>
              <a:buClr>
                <a:schemeClr val="dk1"/>
              </a:buClr>
              <a:buSzPct val="100000"/>
              <a:buChar char="•"/>
            </a:pPr>
            <a:r>
              <a:rPr lang="pt-BR"/>
              <a:t>Rebate a proposta de uma base universal para o feminismo – opressão universal. </a:t>
            </a:r>
            <a:endParaRPr/>
          </a:p>
          <a:p>
            <a:pPr indent="-342900" lvl="0" marL="342900" rtl="0" algn="l">
              <a:spcBef>
                <a:spcPts val="544"/>
              </a:spcBef>
              <a:spcAft>
                <a:spcPts val="0"/>
              </a:spcAft>
              <a:buClr>
                <a:schemeClr val="dk1"/>
              </a:buClr>
              <a:buSzPct val="100000"/>
              <a:buChar char="•"/>
            </a:pPr>
            <a:r>
              <a:rPr lang="pt-BR"/>
              <a:t>A ideia de um patriarcado universal já está bem desacreditada, mas uma concepção geral de “mulheres”, como genericamente compartilhada, é bem mais difícil de deslocar…</a:t>
            </a:r>
            <a:endParaRPr/>
          </a:p>
          <a:p>
            <a:pPr indent="-342900" lvl="0" marL="342900" rtl="0" algn="l">
              <a:spcBef>
                <a:spcPts val="544"/>
              </a:spcBef>
              <a:spcAft>
                <a:spcPts val="0"/>
              </a:spcAft>
              <a:buClr>
                <a:schemeClr val="dk1"/>
              </a:buClr>
              <a:buSzPct val="100000"/>
              <a:buChar char="•"/>
            </a:pPr>
            <a:r>
              <a:rPr lang="pt-BR"/>
              <a:t>Ela sugere que a presumida universalidade e unidade do sujeito do feminismo é efetivamente minada pelos constrangimentos do discurso representacional em que funciona. A insistência num sujeito estável do feminismo, como uma categoria uniforme de mulheres, gera múltiplas recusas a esta categoria.</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16"/>
          <p:cNvSpPr txBox="1"/>
          <p:nvPr>
            <p:ph type="title"/>
          </p:nvPr>
        </p:nvSpPr>
        <p:spPr>
          <a:xfrm>
            <a:off x="457200" y="274638"/>
            <a:ext cx="8229600" cy="755027"/>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lang="pt-BR"/>
              <a:t>Sexo e gênero</a:t>
            </a:r>
            <a:endParaRPr/>
          </a:p>
        </p:txBody>
      </p:sp>
      <p:sp>
        <p:nvSpPr>
          <p:cNvPr id="175" name="Google Shape;175;p16"/>
          <p:cNvSpPr txBox="1"/>
          <p:nvPr>
            <p:ph idx="1" type="body"/>
          </p:nvPr>
        </p:nvSpPr>
        <p:spPr>
          <a:xfrm>
            <a:off x="457200" y="1235598"/>
            <a:ext cx="8229600" cy="5251293"/>
          </a:xfrm>
          <a:prstGeom prst="rect">
            <a:avLst/>
          </a:prstGeom>
          <a:noFill/>
          <a:ln>
            <a:noFill/>
          </a:ln>
        </p:spPr>
        <p:txBody>
          <a:bodyPr anchorCtr="0" anchor="t" bIns="45700" lIns="91425" spcFirstLastPara="1" rIns="91425" wrap="square" tIns="45700">
            <a:normAutofit fontScale="70000" lnSpcReduction="20000"/>
          </a:bodyPr>
          <a:lstStyle/>
          <a:p>
            <a:pPr indent="-342900" lvl="0" marL="342900" rtl="0" algn="l">
              <a:spcBef>
                <a:spcPts val="0"/>
              </a:spcBef>
              <a:spcAft>
                <a:spcPts val="0"/>
              </a:spcAft>
              <a:buClr>
                <a:schemeClr val="dk1"/>
              </a:buClr>
              <a:buSzPct val="100000"/>
              <a:buChar char="•"/>
            </a:pPr>
            <a:r>
              <a:rPr lang="pt-BR" sz="3400"/>
              <a:t>Distinção entre </a:t>
            </a:r>
            <a:r>
              <a:rPr b="1" lang="pt-BR" sz="3400"/>
              <a:t>sexo e gênero </a:t>
            </a:r>
            <a:r>
              <a:rPr lang="pt-BR" sz="3400"/>
              <a:t>pretende afastar a idéia da “biologia como destino” (p. 6), porque o </a:t>
            </a:r>
            <a:r>
              <a:rPr b="1" lang="pt-BR" sz="3400"/>
              <a:t>gênero</a:t>
            </a:r>
            <a:r>
              <a:rPr lang="pt-BR" sz="3400"/>
              <a:t> é culturalmente construído. </a:t>
            </a:r>
            <a:endParaRPr sz="3400"/>
          </a:p>
          <a:p>
            <a:pPr indent="-342900" lvl="0" marL="342900" rtl="0" algn="l">
              <a:spcBef>
                <a:spcPts val="476"/>
              </a:spcBef>
              <a:spcAft>
                <a:spcPts val="0"/>
              </a:spcAft>
              <a:buClr>
                <a:schemeClr val="dk1"/>
              </a:buClr>
              <a:buSzPct val="100000"/>
              <a:buChar char="•"/>
            </a:pPr>
            <a:r>
              <a:rPr lang="pt-BR" sz="3400"/>
              <a:t>Se o gênero são os significados culturais assumidos pelo corpo sexuado, não se pode dizer que ele “decorre” do sexo.  (p. 24)</a:t>
            </a:r>
            <a:endParaRPr sz="3400"/>
          </a:p>
          <a:p>
            <a:pPr indent="-342900" lvl="0" marL="342900" rtl="0" algn="l">
              <a:spcBef>
                <a:spcPts val="476"/>
              </a:spcBef>
              <a:spcAft>
                <a:spcPts val="0"/>
              </a:spcAft>
              <a:buClr>
                <a:schemeClr val="dk1"/>
              </a:buClr>
              <a:buSzPct val="100000"/>
              <a:buChar char="•"/>
            </a:pPr>
            <a:r>
              <a:rPr lang="pt-BR" sz="3400"/>
              <a:t>Se gênero independe do sexo, então gênero se torna um “artifício” (mas não algo livre, veremos abaixo) – homem e masculino podem estar num corpo masculino, ou num corpo feminino (idem para mulher e feminino)</a:t>
            </a:r>
            <a:endParaRPr sz="3400"/>
          </a:p>
          <a:p>
            <a:pPr indent="-342900" lvl="0" marL="342900" rtl="0" algn="l">
              <a:spcBef>
                <a:spcPts val="476"/>
              </a:spcBef>
              <a:spcAft>
                <a:spcPts val="0"/>
              </a:spcAft>
              <a:buClr>
                <a:schemeClr val="dk1"/>
              </a:buClr>
              <a:buSzPct val="100000"/>
              <a:buChar char="•"/>
            </a:pPr>
            <a:r>
              <a:rPr lang="pt-BR" sz="3400"/>
              <a:t>ROMPER COM A LÓGICA: Sexo está para o gênero, assim como a natureza para a cultura. Pois o sexo é também culturalmente construído. Na verdade, talvez ele sempre tenha sido gênero, não há distinção entre sexo e gênero...</a:t>
            </a:r>
            <a:endParaRPr sz="3400"/>
          </a:p>
          <a:p>
            <a:pPr indent="-342900" lvl="0" marL="342900" rtl="0" algn="l">
              <a:spcBef>
                <a:spcPts val="476"/>
              </a:spcBef>
              <a:spcAft>
                <a:spcPts val="0"/>
              </a:spcAft>
              <a:buClr>
                <a:schemeClr val="dk1"/>
              </a:buClr>
              <a:buSzPct val="100000"/>
              <a:buChar char="•"/>
            </a:pPr>
            <a:r>
              <a:rPr lang="pt-BR" sz="3400"/>
              <a:t> SEXO já é uma categoria do gênero.</a:t>
            </a:r>
            <a:endParaRPr sz="3400"/>
          </a:p>
          <a:p>
            <a:pPr indent="-200660" lvl="0" marL="342900" rtl="0" algn="l">
              <a:spcBef>
                <a:spcPts val="448"/>
              </a:spcBef>
              <a:spcAft>
                <a:spcPts val="0"/>
              </a:spcAft>
              <a:buClr>
                <a:schemeClr val="dk1"/>
              </a:buClr>
              <a:buSzPct val="100000"/>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1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pt-BR"/>
              <a:t> </a:t>
            </a:r>
            <a:endParaRPr/>
          </a:p>
        </p:txBody>
      </p:sp>
      <p:sp>
        <p:nvSpPr>
          <p:cNvPr id="181" name="Google Shape;181;p1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85000" lnSpcReduction="20000"/>
          </a:bodyPr>
          <a:lstStyle/>
          <a:p>
            <a:pPr indent="-342900" lvl="0" marL="342900" rtl="0" algn="l">
              <a:spcBef>
                <a:spcPts val="0"/>
              </a:spcBef>
              <a:spcAft>
                <a:spcPts val="0"/>
              </a:spcAft>
              <a:buClr>
                <a:schemeClr val="dk1"/>
              </a:buClr>
              <a:buSzPct val="100000"/>
              <a:buChar char="•"/>
            </a:pPr>
            <a:r>
              <a:rPr lang="pt-BR"/>
              <a:t>Gênero é o meio cultural/discursivo pelo qual uma “natureza sexuada” ou um “sexo natural” é produzido e estabelecido como se fosse “pré-discursivo”, ou seja, como se fosse anterior à cultura, como se fosse um superfície neutra sobre a qual a cultura age.  Essa produção do sexo como se fosse pré-discursivo deve ser entendida como um efeito do aparato de construção cultural que chamamos de gênero. (p. 25)</a:t>
            </a:r>
            <a:endParaRPr/>
          </a:p>
          <a:p>
            <a:pPr indent="-342900" lvl="0" marL="342900" rtl="0" algn="l">
              <a:spcBef>
                <a:spcPts val="544"/>
              </a:spcBef>
              <a:spcAft>
                <a:spcPts val="0"/>
              </a:spcAft>
              <a:buClr>
                <a:schemeClr val="dk1"/>
              </a:buClr>
              <a:buSzPct val="100000"/>
              <a:buChar char="•"/>
            </a:pPr>
            <a:r>
              <a:rPr lang="pt-BR"/>
              <a:t> “Assim, como deve a noção de gênero ser reformulada, para abranger as relações de poder que produzem o efeito de um sexo pré-discursivo e ocultam, desse modo, a própria operação da produção discursiva?” (p.26)</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1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pt-BR"/>
              <a:t> </a:t>
            </a:r>
            <a:endParaRPr/>
          </a:p>
        </p:txBody>
      </p:sp>
      <p:sp>
        <p:nvSpPr>
          <p:cNvPr id="187" name="Google Shape;187;p1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92500" lnSpcReduction="10000"/>
          </a:bodyPr>
          <a:lstStyle/>
          <a:p>
            <a:pPr indent="-342900" lvl="0" marL="342900" rtl="0" algn="l">
              <a:spcBef>
                <a:spcPts val="0"/>
              </a:spcBef>
              <a:spcAft>
                <a:spcPts val="0"/>
              </a:spcAft>
              <a:buClr>
                <a:schemeClr val="dk1"/>
              </a:buClr>
              <a:buSzPct val="100000"/>
              <a:buChar char="•"/>
            </a:pPr>
            <a:r>
              <a:rPr i="1" lang="pt-BR"/>
              <a:t>ESSE É UM PONTO CENTRAL DO SEU RACIOCÍNIO: </a:t>
            </a:r>
            <a:r>
              <a:rPr b="1" i="1" lang="pt-BR"/>
              <a:t>não há um sexo natural, antes, pré-cultural</a:t>
            </a:r>
            <a:r>
              <a:rPr i="1" lang="pt-BR"/>
              <a:t>, a partir do qual o gênero é construído, que exista fora dos discursos sobre a diferença sexual – como vimos com Laqueur, discursos de saber poder, como diria Foucault. Do mesmo modo, </a:t>
            </a:r>
            <a:r>
              <a:rPr b="1" i="1" lang="pt-BR"/>
              <a:t>não há um sujeito antes da cultura</a:t>
            </a:r>
            <a:r>
              <a:rPr i="1" lang="pt-BR"/>
              <a:t>.</a:t>
            </a:r>
            <a:endParaRPr/>
          </a:p>
          <a:p>
            <a:pPr indent="-342900" lvl="0" marL="342900" rtl="0" algn="l">
              <a:spcBef>
                <a:spcPts val="592"/>
              </a:spcBef>
              <a:spcAft>
                <a:spcPts val="0"/>
              </a:spcAft>
              <a:buClr>
                <a:schemeClr val="dk1"/>
              </a:buClr>
              <a:buSzPct val="100000"/>
              <a:buChar char="•"/>
            </a:pPr>
            <a:r>
              <a:rPr lang="pt-BR"/>
              <a:t>Há um gênero que as pessoas </a:t>
            </a:r>
            <a:r>
              <a:rPr i="1" lang="pt-BR"/>
              <a:t>possuem</a:t>
            </a:r>
            <a:r>
              <a:rPr lang="pt-BR"/>
              <a:t>, ou um atributo essencial do que a pessoa </a:t>
            </a:r>
            <a:r>
              <a:rPr i="1" lang="pt-BR"/>
              <a:t>é</a:t>
            </a:r>
            <a:r>
              <a:rPr lang="pt-BR"/>
              <a:t>?</a:t>
            </a:r>
            <a:endParaRPr/>
          </a:p>
          <a:p>
            <a:pPr indent="-154940" lvl="0" marL="342900" rtl="0" algn="l">
              <a:spcBef>
                <a:spcPts val="592"/>
              </a:spcBef>
              <a:spcAft>
                <a:spcPts val="0"/>
              </a:spcAft>
              <a:buClr>
                <a:schemeClr val="dk1"/>
              </a:buClr>
              <a:buSzPct val="100000"/>
              <a:buNone/>
            </a:pPr>
            <a:r>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1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pt-BR"/>
              <a:t> </a:t>
            </a:r>
            <a:endParaRPr/>
          </a:p>
        </p:txBody>
      </p:sp>
      <p:sp>
        <p:nvSpPr>
          <p:cNvPr id="193" name="Google Shape;193;p19"/>
          <p:cNvSpPr txBox="1"/>
          <p:nvPr>
            <p:ph idx="1" type="body"/>
          </p:nvPr>
        </p:nvSpPr>
        <p:spPr>
          <a:xfrm>
            <a:off x="457200" y="617800"/>
            <a:ext cx="8229600" cy="5508364"/>
          </a:xfrm>
          <a:prstGeom prst="rect">
            <a:avLst/>
          </a:prstGeom>
          <a:noFill/>
          <a:ln>
            <a:noFill/>
          </a:ln>
        </p:spPr>
        <p:txBody>
          <a:bodyPr anchorCtr="0" anchor="t" bIns="45700" lIns="91425" spcFirstLastPara="1" rIns="91425" wrap="square" tIns="45700">
            <a:normAutofit fontScale="77500" lnSpcReduction="20000"/>
          </a:bodyPr>
          <a:lstStyle/>
          <a:p>
            <a:pPr indent="-342900" lvl="0" marL="342900" rtl="0" algn="l">
              <a:spcBef>
                <a:spcPts val="0"/>
              </a:spcBef>
              <a:spcAft>
                <a:spcPts val="0"/>
              </a:spcAft>
              <a:buClr>
                <a:schemeClr val="dk1"/>
              </a:buClr>
              <a:buSzPct val="100000"/>
              <a:buChar char="•"/>
            </a:pPr>
            <a:r>
              <a:rPr lang="pt-BR"/>
              <a:t>Fala da construção do gênero, citando Simone de Beauvoir, pensando na idéia de construção, do determinismo e do espaço para vontade/escolha pessoal, livre arbítrio. </a:t>
            </a:r>
            <a:endParaRPr/>
          </a:p>
          <a:p>
            <a:pPr indent="-342900" lvl="0" marL="342900" rtl="0" algn="l">
              <a:spcBef>
                <a:spcPts val="496"/>
              </a:spcBef>
              <a:spcAft>
                <a:spcPts val="0"/>
              </a:spcAft>
              <a:buClr>
                <a:schemeClr val="dk1"/>
              </a:buClr>
              <a:buSzPct val="100000"/>
              <a:buChar char="•"/>
            </a:pPr>
            <a:r>
              <a:rPr lang="pt-BR"/>
              <a:t>em “não se nasce mulher, torna-se mulher”, o gênero é construído, mas há um agente implicado, um </a:t>
            </a:r>
            <a:r>
              <a:rPr i="1" lang="pt-BR"/>
              <a:t>cogito</a:t>
            </a:r>
            <a:r>
              <a:rPr lang="pt-BR"/>
              <a:t> que assume ou se apropria desse gênero. Mas a construção permite escolha? Quais os limites do gênero?</a:t>
            </a:r>
            <a:endParaRPr/>
          </a:p>
          <a:p>
            <a:pPr indent="-342900" lvl="0" marL="342900" rtl="0" algn="l">
              <a:spcBef>
                <a:spcPts val="496"/>
              </a:spcBef>
              <a:spcAft>
                <a:spcPts val="0"/>
              </a:spcAft>
              <a:buClr>
                <a:schemeClr val="dk1"/>
              </a:buClr>
              <a:buSzPct val="100000"/>
              <a:buChar char="•"/>
            </a:pPr>
            <a:r>
              <a:rPr lang="pt-BR"/>
              <a:t>Não se trata de escolha pessoal, claro, há limites que são impostos pelos discursos culturais hegemônicos, baseados em estruturas binárias que parecem ser a linguagem da racionalidade universal. Há portanto constrangimentos marcados pela linguagem. [ou poderíamos dizer, nos nossos termos, os limites culturais, o que é visto como possível e aceitável, e o que ela vai descrever noutro texto como “corpos abjetos”, que saem da binariedade hegemônica aceitável, que saem da matriz heterossexual]</a:t>
            </a:r>
            <a:endParaRPr/>
          </a:p>
          <a:p>
            <a:pPr indent="-185420" lvl="0" marL="342900" rtl="0" algn="l">
              <a:spcBef>
                <a:spcPts val="496"/>
              </a:spcBef>
              <a:spcAft>
                <a:spcPts val="0"/>
              </a:spcAft>
              <a:buClr>
                <a:schemeClr val="dk1"/>
              </a:buClr>
              <a:buSzPct val="100000"/>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pt-BR"/>
              <a:t>Judith Butler</a:t>
            </a:r>
            <a:endParaRPr/>
          </a:p>
        </p:txBody>
      </p:sp>
      <p:sp>
        <p:nvSpPr>
          <p:cNvPr id="91" name="Google Shape;91;p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3200"/>
              <a:buChar char="•"/>
            </a:pPr>
            <a:r>
              <a:rPr lang="pt-BR"/>
              <a:t>Filosofia</a:t>
            </a:r>
            <a:endParaRPr/>
          </a:p>
          <a:p>
            <a:pPr indent="-342900" lvl="0" marL="342900" rtl="0" algn="l">
              <a:spcBef>
                <a:spcPts val="640"/>
              </a:spcBef>
              <a:spcAft>
                <a:spcPts val="0"/>
              </a:spcAft>
              <a:buClr>
                <a:schemeClr val="dk1"/>
              </a:buClr>
              <a:buSzPts val="3200"/>
              <a:buChar char="•"/>
            </a:pPr>
            <a:r>
              <a:rPr lang="pt-BR"/>
              <a:t>Univ. California Berkeley</a:t>
            </a:r>
            <a:endParaRPr/>
          </a:p>
          <a:p>
            <a:pPr indent="-342900" lvl="0" marL="342900" rtl="0" algn="l">
              <a:spcBef>
                <a:spcPts val="640"/>
              </a:spcBef>
              <a:spcAft>
                <a:spcPts val="0"/>
              </a:spcAft>
              <a:buClr>
                <a:schemeClr val="dk1"/>
              </a:buClr>
              <a:buSzPts val="3200"/>
              <a:buChar char="•"/>
            </a:pPr>
            <a:r>
              <a:rPr lang="pt-BR"/>
              <a:t>formação em filosofia, vai discutir “o saber”</a:t>
            </a:r>
            <a:endParaRPr/>
          </a:p>
          <a:p>
            <a:pPr indent="-342900" lvl="0" marL="342900" rtl="0" algn="l">
              <a:spcBef>
                <a:spcPts val="640"/>
              </a:spcBef>
              <a:spcAft>
                <a:spcPts val="0"/>
              </a:spcAft>
              <a:buClr>
                <a:schemeClr val="dk1"/>
              </a:buClr>
              <a:buSzPts val="3200"/>
              <a:buChar char="•"/>
            </a:pPr>
            <a:r>
              <a:rPr lang="pt-BR"/>
              <a:t>propõe uma crítica a certas noções do pensamento ocidental</a:t>
            </a:r>
            <a:endParaRPr/>
          </a:p>
          <a:p>
            <a:pPr indent="-342900" lvl="0" marL="342900" rtl="0" algn="l">
              <a:spcBef>
                <a:spcPts val="640"/>
              </a:spcBef>
              <a:spcAft>
                <a:spcPts val="0"/>
              </a:spcAft>
              <a:buClr>
                <a:schemeClr val="dk1"/>
              </a:buClr>
              <a:buSzPts val="3200"/>
              <a:buChar char="•"/>
            </a:pPr>
            <a:r>
              <a:rPr lang="pt-BR"/>
              <a:t>será vista como “fundadora” da teoria </a:t>
            </a:r>
            <a:r>
              <a:rPr i="1" lang="pt-BR"/>
              <a:t>queer</a:t>
            </a:r>
            <a:endParaRPr/>
          </a:p>
          <a:p>
            <a:pPr indent="-139700" lvl="0" marL="342900" rtl="0" algn="l">
              <a:spcBef>
                <a:spcPts val="640"/>
              </a:spcBef>
              <a:spcAft>
                <a:spcPts val="0"/>
              </a:spcAft>
              <a:buClr>
                <a:schemeClr val="dk1"/>
              </a:buClr>
              <a:buSzPts val="3200"/>
              <a:buNone/>
            </a:pPr>
            <a:r>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20"/>
          <p:cNvSpPr txBox="1"/>
          <p:nvPr>
            <p:ph type="title"/>
          </p:nvPr>
        </p:nvSpPr>
        <p:spPr>
          <a:xfrm>
            <a:off x="1063000" y="274643"/>
            <a:ext cx="7623900" cy="5025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r>
              <a:rPr lang="pt-BR"/>
              <a:t> </a:t>
            </a:r>
            <a:endParaRPr/>
          </a:p>
        </p:txBody>
      </p:sp>
      <p:sp>
        <p:nvSpPr>
          <p:cNvPr id="199" name="Google Shape;199;p20"/>
          <p:cNvSpPr txBox="1"/>
          <p:nvPr>
            <p:ph idx="1" type="body"/>
          </p:nvPr>
        </p:nvSpPr>
        <p:spPr>
          <a:xfrm>
            <a:off x="537200" y="365753"/>
            <a:ext cx="8149500" cy="5760300"/>
          </a:xfrm>
          <a:prstGeom prst="rect">
            <a:avLst/>
          </a:prstGeom>
          <a:noFill/>
          <a:ln>
            <a:noFill/>
          </a:ln>
        </p:spPr>
        <p:txBody>
          <a:bodyPr anchorCtr="0" anchor="t" bIns="45700" lIns="91425" spcFirstLastPara="1" rIns="91425" wrap="square" tIns="45700">
            <a:normAutofit fontScale="70000" lnSpcReduction="20000"/>
          </a:bodyPr>
          <a:lstStyle/>
          <a:p>
            <a:pPr indent="-358140" lvl="0" marL="342900" rtl="0" algn="l">
              <a:spcBef>
                <a:spcPts val="0"/>
              </a:spcBef>
              <a:spcAft>
                <a:spcPts val="0"/>
              </a:spcAft>
              <a:buClr>
                <a:schemeClr val="dk1"/>
              </a:buClr>
              <a:buSzPct val="100000"/>
              <a:buChar char="•"/>
            </a:pPr>
            <a:r>
              <a:rPr lang="pt-BR"/>
              <a:t>Algumas teóricas feministas dizem que o gênero é uma “relação” (Scott), um conjunto de relações e, não um atributo individual. Outras, a partir de Beauvoir, argumentam que somente o gênero feminino é marcado, o masculino se funde com a pessoa universal (neutra), que transcende seu corpo - ao passo que a mulher está presa ao seu corpo, e marcada desta forma</a:t>
            </a:r>
            <a:endParaRPr/>
          </a:p>
          <a:p>
            <a:pPr indent="-339090" lvl="0" marL="342900" rtl="0" algn="l">
              <a:spcBef>
                <a:spcPts val="400"/>
              </a:spcBef>
              <a:spcAft>
                <a:spcPts val="0"/>
              </a:spcAft>
              <a:buClr>
                <a:schemeClr val="dk1"/>
              </a:buClr>
              <a:buSzPct val="100000"/>
              <a:buChar char="•"/>
            </a:pPr>
            <a:r>
              <a:rPr lang="pt-BR" sz="2771"/>
              <a:t>(discute Beauvoir e Irigaray, que fala da linguagem falogocêntrica, na qual as mulheres são o irrepresentável.)</a:t>
            </a:r>
            <a:endParaRPr sz="2771"/>
          </a:p>
          <a:p>
            <a:pPr indent="-370840" lvl="0" marL="342900" rtl="0" algn="l">
              <a:spcBef>
                <a:spcPts val="400"/>
              </a:spcBef>
              <a:spcAft>
                <a:spcPts val="0"/>
              </a:spcAft>
              <a:buSzPct val="100000"/>
              <a:buChar char="•"/>
            </a:pPr>
            <a:r>
              <a:rPr lang="pt-BR"/>
              <a:t>Mencionando Joan Scott: teoria social do sujeito – ao invés de uma concepção universal da pessoa, </a:t>
            </a:r>
            <a:r>
              <a:rPr b="1" lang="pt-BR"/>
              <a:t>gênero como uma </a:t>
            </a:r>
            <a:r>
              <a:rPr b="1" i="1" lang="pt-BR"/>
              <a:t>relação</a:t>
            </a:r>
            <a:r>
              <a:rPr b="1" lang="pt-BR"/>
              <a:t> entre sujeitos socialmente constituídos, em contextos especificáveis.</a:t>
            </a:r>
            <a:r>
              <a:rPr lang="pt-BR"/>
              <a:t> (p. 29)</a:t>
            </a:r>
            <a:endParaRPr/>
          </a:p>
          <a:p>
            <a:pPr indent="-358140" lvl="0" marL="342900" rtl="0" algn="l">
              <a:spcBef>
                <a:spcPts val="400"/>
              </a:spcBef>
              <a:spcAft>
                <a:spcPts val="0"/>
              </a:spcAft>
              <a:buClr>
                <a:schemeClr val="dk1"/>
              </a:buClr>
              <a:buSzPct val="100000"/>
              <a:buChar char="•"/>
            </a:pPr>
            <a:r>
              <a:rPr b="1" lang="pt-BR"/>
              <a:t>Metafísica da substância</a:t>
            </a:r>
            <a:r>
              <a:rPr lang="pt-BR"/>
              <a:t> – concepções humanistas do sujeito tendem a presumir uma pessoa substantiva, portadora de atributos essenciais e não essenciais. Gênero como um atributo da pessoa. (ela quer se opor a uma noção de sujeito transcendental, e trata de um sujeito contextualizado, constrangido pela cultura, mas também em processo, nunca “acabado”).</a:t>
            </a:r>
            <a:endParaRPr/>
          </a:p>
          <a:p>
            <a:pPr indent="-215900" lvl="0" marL="342900" rtl="0" algn="l">
              <a:spcBef>
                <a:spcPts val="400"/>
              </a:spcBef>
              <a:spcAft>
                <a:spcPts val="0"/>
              </a:spcAft>
              <a:buClr>
                <a:schemeClr val="dk1"/>
              </a:buClr>
              <a:buSzPct val="100000"/>
              <a:buNone/>
            </a:pPr>
            <a:r>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g1f7a7a9cdfb_0_0"/>
          <p:cNvSpPr txBox="1"/>
          <p:nvPr>
            <p:ph type="title"/>
          </p:nvPr>
        </p:nvSpPr>
        <p:spPr>
          <a:xfrm>
            <a:off x="788675" y="274643"/>
            <a:ext cx="7898100" cy="468300"/>
          </a:xfrm>
          <a:prstGeom prst="rect">
            <a:avLst/>
          </a:prstGeom>
        </p:spPr>
        <p:txBody>
          <a:bodyPr anchorCtr="0" anchor="ctr" bIns="45700" lIns="91425" spcFirstLastPara="1" rIns="91425" wrap="square" tIns="45700">
            <a:normAutofit fontScale="90000"/>
          </a:bodyPr>
          <a:lstStyle/>
          <a:p>
            <a:pPr indent="0" lvl="0" marL="0" rtl="0" algn="ctr">
              <a:spcBef>
                <a:spcPts val="0"/>
              </a:spcBef>
              <a:spcAft>
                <a:spcPts val="0"/>
              </a:spcAft>
              <a:buNone/>
            </a:pPr>
            <a:r>
              <a:rPr lang="pt-BR"/>
              <a:t> </a:t>
            </a:r>
            <a:endParaRPr/>
          </a:p>
        </p:txBody>
      </p:sp>
      <p:sp>
        <p:nvSpPr>
          <p:cNvPr id="205" name="Google Shape;205;g1f7a7a9cdfb_0_0"/>
          <p:cNvSpPr txBox="1"/>
          <p:nvPr>
            <p:ph idx="1" type="body"/>
          </p:nvPr>
        </p:nvSpPr>
        <p:spPr>
          <a:xfrm>
            <a:off x="377200" y="354325"/>
            <a:ext cx="8309700" cy="5772000"/>
          </a:xfrm>
          <a:prstGeom prst="rect">
            <a:avLst/>
          </a:prstGeom>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pt-BR" sz="2400"/>
              <a:t>Necessidade de pensar intersecções diferenciais para além da diferença sexual (p. 34)</a:t>
            </a:r>
            <a:endParaRPr sz="2400"/>
          </a:p>
          <a:p>
            <a:pPr indent="0" lvl="0" marL="0" rtl="0" algn="l">
              <a:lnSpc>
                <a:spcPct val="115000"/>
              </a:lnSpc>
              <a:spcBef>
                <a:spcPts val="1000"/>
              </a:spcBef>
              <a:spcAft>
                <a:spcPts val="0"/>
              </a:spcAft>
              <a:buClr>
                <a:schemeClr val="dk1"/>
              </a:buClr>
              <a:buSzPts val="1100"/>
              <a:buFont typeface="Arial"/>
              <a:buNone/>
            </a:pPr>
            <a:r>
              <a:rPr lang="pt-BR" sz="2400"/>
              <a:t>Debates sobre </a:t>
            </a:r>
            <a:r>
              <a:rPr i="1" lang="pt-BR" sz="2400"/>
              <a:t>essencialismo </a:t>
            </a:r>
            <a:r>
              <a:rPr lang="pt-BR" sz="2400"/>
              <a:t>colocam noutra perspectiva a questão da universalidade da identidade feminina e da opressão masculina. Há uma categoria “mulheres” baseada em estruturas transculturais de feminilidade, maternidade, sexualidade ou de écriture feminine. E isso ela pretende discutir e problematizar, questionando assim parte da teoria feminista, trazendo a questão das intersecções das oposições de classe e raça.</a:t>
            </a:r>
            <a:endParaRPr sz="2400"/>
          </a:p>
          <a:p>
            <a:pPr indent="0" lvl="0" marL="0" rtl="0" algn="l">
              <a:lnSpc>
                <a:spcPct val="115000"/>
              </a:lnSpc>
              <a:spcBef>
                <a:spcPts val="1000"/>
              </a:spcBef>
              <a:spcAft>
                <a:spcPts val="0"/>
              </a:spcAft>
              <a:buClr>
                <a:schemeClr val="dk1"/>
              </a:buClr>
              <a:buSzPts val="1100"/>
              <a:buFont typeface="Arial"/>
              <a:buNone/>
            </a:pPr>
            <a:r>
              <a:rPr lang="pt-BR" sz="2400"/>
              <a:t>Ao invés de se falar numa identidade feminina universal, feminismo agora fala em </a:t>
            </a:r>
            <a:r>
              <a:rPr b="1" lang="pt-BR" sz="2400"/>
              <a:t>coalizão </a:t>
            </a:r>
            <a:r>
              <a:rPr lang="pt-BR" sz="2400"/>
              <a:t>(p. 35). Necessidade de uma abordagem antifundacionista da política de coalizões. (p. 37)</a:t>
            </a:r>
            <a:endParaRPr sz="2400"/>
          </a:p>
          <a:p>
            <a:pPr indent="0" lvl="0" marL="0" rtl="0" algn="l">
              <a:spcBef>
                <a:spcPts val="1000"/>
              </a:spcBef>
              <a:spcAft>
                <a:spcPts val="0"/>
              </a:spcAft>
              <a:buNone/>
            </a:pPr>
            <a:r>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g1f7a7a9cdfb_0_5"/>
          <p:cNvSpPr txBox="1"/>
          <p:nvPr>
            <p:ph type="title"/>
          </p:nvPr>
        </p:nvSpPr>
        <p:spPr>
          <a:xfrm>
            <a:off x="640075" y="274649"/>
            <a:ext cx="8046600" cy="537000"/>
          </a:xfrm>
          <a:prstGeom prst="rect">
            <a:avLst/>
          </a:prstGeom>
        </p:spPr>
        <p:txBody>
          <a:bodyPr anchorCtr="0" anchor="ctr" bIns="45700" lIns="91425" spcFirstLastPara="1" rIns="91425" wrap="square" tIns="45700">
            <a:normAutofit fontScale="90000"/>
          </a:bodyPr>
          <a:lstStyle/>
          <a:p>
            <a:pPr indent="0" lvl="0" marL="0" rtl="0" algn="ctr">
              <a:spcBef>
                <a:spcPts val="0"/>
              </a:spcBef>
              <a:spcAft>
                <a:spcPts val="0"/>
              </a:spcAft>
              <a:buNone/>
            </a:pPr>
            <a:r>
              <a:rPr lang="pt-BR"/>
              <a:t> </a:t>
            </a:r>
            <a:endParaRPr sz="2600"/>
          </a:p>
        </p:txBody>
      </p:sp>
      <p:sp>
        <p:nvSpPr>
          <p:cNvPr id="211" name="Google Shape;211;g1f7a7a9cdfb_0_5"/>
          <p:cNvSpPr txBox="1"/>
          <p:nvPr>
            <p:ph idx="1" type="body"/>
          </p:nvPr>
        </p:nvSpPr>
        <p:spPr>
          <a:xfrm>
            <a:off x="377200" y="708650"/>
            <a:ext cx="8309400" cy="5680800"/>
          </a:xfrm>
          <a:prstGeom prst="rect">
            <a:avLst/>
          </a:prstGeom>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pt-BR" sz="1800"/>
              <a:t>Não há identidade de modo anterior à identidade de gênero, porque as “pessoas” só são inteligíveis no gênero, em conformidade com os padrões reconhecidos de inteligibilidade do gênero. (p. 37)</a:t>
            </a:r>
            <a:endParaRPr sz="1800"/>
          </a:p>
          <a:p>
            <a:pPr indent="0" lvl="0" marL="0" rtl="0" algn="l">
              <a:lnSpc>
                <a:spcPct val="115000"/>
              </a:lnSpc>
              <a:spcBef>
                <a:spcPts val="1000"/>
              </a:spcBef>
              <a:spcAft>
                <a:spcPts val="0"/>
              </a:spcAft>
              <a:buClr>
                <a:schemeClr val="dk1"/>
              </a:buClr>
              <a:buSzPts val="1100"/>
              <a:buFont typeface="Arial"/>
              <a:buNone/>
            </a:pPr>
            <a:r>
              <a:rPr lang="pt-BR" sz="1800"/>
              <a:t>Em que medida as práticas regulatórias de formação e divisão do gênero constituem a identidade, a coerência interna do sujeito, de fato, o status auto-idêntico da pessoa? Em que medida a “identidade” é um ideal normativo ao invés de uma característica descritiva da experiência?</a:t>
            </a:r>
            <a:endParaRPr sz="1800"/>
          </a:p>
          <a:p>
            <a:pPr indent="0" lvl="0" marL="0" rtl="0" algn="l">
              <a:lnSpc>
                <a:spcPct val="115000"/>
              </a:lnSpc>
              <a:spcBef>
                <a:spcPts val="1000"/>
              </a:spcBef>
              <a:spcAft>
                <a:spcPts val="0"/>
              </a:spcAft>
              <a:buClr>
                <a:schemeClr val="dk1"/>
              </a:buClr>
              <a:buSzPts val="1100"/>
              <a:buFont typeface="Arial"/>
              <a:buNone/>
            </a:pPr>
            <a:r>
              <a:rPr lang="pt-BR" sz="1800"/>
              <a:t>Gêneros “inteligíveis” são aqueles que de algum modo instituem e mantêm relações de </a:t>
            </a:r>
            <a:r>
              <a:rPr b="1" lang="pt-BR" sz="1800"/>
              <a:t>coerência e continuidade entre sexo, gênero, prática sexual e desejo</a:t>
            </a:r>
            <a:r>
              <a:rPr lang="pt-BR" sz="1800"/>
              <a:t>. (</a:t>
            </a:r>
            <a:r>
              <a:rPr b="1" lang="pt-BR" sz="1800"/>
              <a:t>Matriz heterossexual</a:t>
            </a:r>
            <a:r>
              <a:rPr lang="pt-BR" sz="1800"/>
              <a:t>) (p. 38)</a:t>
            </a:r>
            <a:endParaRPr sz="1800"/>
          </a:p>
          <a:p>
            <a:pPr indent="0" lvl="0" marL="0" rtl="0" algn="l">
              <a:lnSpc>
                <a:spcPct val="115000"/>
              </a:lnSpc>
              <a:spcBef>
                <a:spcPts val="1000"/>
              </a:spcBef>
              <a:spcAft>
                <a:spcPts val="1000"/>
              </a:spcAft>
              <a:buNone/>
            </a:pPr>
            <a:r>
              <a:rPr lang="pt-BR" sz="1800"/>
              <a:t>A noção de uma “verdade” do sexo (como diz Foucault) é produzida pelas práticas regulatórias que promovem identidades coerentes. A heterossexualização do desejo requer e institui a produção de uma oposição discreta e assimétrica entre feminino e masculino, entendidos como atributos expressivos de ser mulher ou homem. (pp. 38-39) Ou seja, para ela é isso que produz, requer, regula o gênero como uma oposição binária. </a:t>
            </a:r>
            <a:endParaRPr sz="3900"/>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21"/>
          <p:cNvSpPr txBox="1"/>
          <p:nvPr>
            <p:ph type="title"/>
          </p:nvPr>
        </p:nvSpPr>
        <p:spPr>
          <a:xfrm>
            <a:off x="457200" y="274646"/>
            <a:ext cx="7863900" cy="799800"/>
          </a:xfrm>
          <a:prstGeom prst="rect">
            <a:avLst/>
          </a:prstGeom>
          <a:noFill/>
          <a:ln>
            <a:noFill/>
          </a:ln>
        </p:spPr>
        <p:txBody>
          <a:bodyPr anchorCtr="0" anchor="ctr" bIns="45700" lIns="91425" spcFirstLastPara="1" rIns="91425" wrap="square" tIns="45700">
            <a:normAutofit/>
          </a:bodyPr>
          <a:lstStyle/>
          <a:p>
            <a:pPr indent="0" lvl="0" marL="0" rtl="0" algn="l">
              <a:lnSpc>
                <a:spcPct val="115000"/>
              </a:lnSpc>
              <a:spcBef>
                <a:spcPts val="0"/>
              </a:spcBef>
              <a:spcAft>
                <a:spcPts val="1000"/>
              </a:spcAft>
              <a:buClr>
                <a:schemeClr val="dk1"/>
              </a:buClr>
              <a:buSzPts val="1100"/>
              <a:buFont typeface="Arial"/>
              <a:buNone/>
            </a:pPr>
            <a:r>
              <a:rPr lang="pt-BR" sz="3100"/>
              <a:t>matriz de inteligibilidade - matriz heterossexual</a:t>
            </a:r>
            <a:endParaRPr sz="6400"/>
          </a:p>
        </p:txBody>
      </p:sp>
      <p:sp>
        <p:nvSpPr>
          <p:cNvPr id="217" name="Google Shape;217;p21"/>
          <p:cNvSpPr txBox="1"/>
          <p:nvPr>
            <p:ph idx="1" type="body"/>
          </p:nvPr>
        </p:nvSpPr>
        <p:spPr>
          <a:xfrm>
            <a:off x="400050" y="1268726"/>
            <a:ext cx="8286900" cy="4857600"/>
          </a:xfrm>
          <a:prstGeom prst="rect">
            <a:avLst/>
          </a:prstGeom>
          <a:noFill/>
          <a:ln>
            <a:noFill/>
          </a:ln>
        </p:spPr>
        <p:txBody>
          <a:bodyPr anchorCtr="0" anchor="t" bIns="45700" lIns="91425" spcFirstLastPara="1" rIns="91425" wrap="square" tIns="45700">
            <a:normAutofit/>
          </a:bodyPr>
          <a:lstStyle/>
          <a:p>
            <a:pPr indent="0" lvl="0" marL="0" rtl="0" algn="l">
              <a:lnSpc>
                <a:spcPct val="115000"/>
              </a:lnSpc>
              <a:spcBef>
                <a:spcPts val="0"/>
              </a:spcBef>
              <a:spcAft>
                <a:spcPts val="0"/>
              </a:spcAft>
              <a:buClr>
                <a:schemeClr val="dk1"/>
              </a:buClr>
              <a:buSzPts val="1100"/>
              <a:buFont typeface="Arial"/>
              <a:buNone/>
            </a:pPr>
            <a:r>
              <a:rPr lang="pt-BR" sz="2100"/>
              <a:t>relacionada à heterossexualidade compulsória</a:t>
            </a:r>
            <a:endParaRPr sz="2100"/>
          </a:p>
          <a:p>
            <a:pPr indent="0" lvl="0" marL="0" rtl="0" algn="l">
              <a:lnSpc>
                <a:spcPct val="115000"/>
              </a:lnSpc>
              <a:spcBef>
                <a:spcPts val="1000"/>
              </a:spcBef>
              <a:spcAft>
                <a:spcPts val="0"/>
              </a:spcAft>
              <a:buClr>
                <a:schemeClr val="dk1"/>
              </a:buClr>
              <a:buSzPts val="1100"/>
              <a:buFont typeface="Arial"/>
              <a:buNone/>
            </a:pPr>
            <a:r>
              <a:rPr b="1" lang="pt-BR" sz="2100"/>
              <a:t>Sexo – gênero – desejo (e prática sexual) </a:t>
            </a:r>
            <a:r>
              <a:rPr lang="pt-BR" sz="2100"/>
              <a:t>– podem não ser coerentes.</a:t>
            </a:r>
            <a:endParaRPr sz="2100"/>
          </a:p>
          <a:p>
            <a:pPr indent="0" lvl="0" marL="0" rtl="0" algn="l">
              <a:lnSpc>
                <a:spcPct val="115000"/>
              </a:lnSpc>
              <a:spcBef>
                <a:spcPts val="1000"/>
              </a:spcBef>
              <a:spcAft>
                <a:spcPts val="0"/>
              </a:spcAft>
              <a:buClr>
                <a:schemeClr val="dk1"/>
              </a:buClr>
              <a:buSzPts val="1100"/>
              <a:buFont typeface="Arial"/>
              <a:buNone/>
            </a:pPr>
            <a:r>
              <a:rPr lang="pt-BR" sz="2100"/>
              <a:t>Metafísica da substância – como se do sexo decorresse o gênero e o desejo, como se fossem coerentes, exigindo para tanto uma heterossexualidade estável e oposicional – ver p. 45</a:t>
            </a:r>
            <a:endParaRPr sz="2100"/>
          </a:p>
          <a:p>
            <a:pPr indent="0" lvl="0" marL="0" rtl="0" algn="l">
              <a:lnSpc>
                <a:spcPct val="115000"/>
              </a:lnSpc>
              <a:spcBef>
                <a:spcPts val="1000"/>
              </a:spcBef>
              <a:spcAft>
                <a:spcPts val="1000"/>
              </a:spcAft>
              <a:buClr>
                <a:schemeClr val="dk1"/>
              </a:buClr>
              <a:buSzPts val="1100"/>
              <a:buNone/>
            </a:pPr>
            <a:r>
              <a:rPr lang="pt-BR" sz="2100"/>
              <a:t>Mas, para deslocar a relação binária e a metafísica da substância, é preciso pressupor que as categorias de masculino e feminino, mulher e homem, são da mesma forma produzidas dentro da estrutura binária, como de certa forma faz Foucault. (23) Foucault sugere que a categoria do sexo é também construída através do modo historicamente específico de sexualidade.</a:t>
            </a:r>
            <a:endParaRPr sz="4200"/>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2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l">
              <a:lnSpc>
                <a:spcPct val="115000"/>
              </a:lnSpc>
              <a:spcBef>
                <a:spcPts val="0"/>
              </a:spcBef>
              <a:spcAft>
                <a:spcPts val="1000"/>
              </a:spcAft>
              <a:buClr>
                <a:schemeClr val="dk1"/>
              </a:buClr>
              <a:buSzPts val="1100"/>
              <a:buFont typeface="Arial"/>
              <a:buNone/>
            </a:pPr>
            <a:r>
              <a:rPr lang="pt-BR" sz="3100"/>
              <a:t>GÊNERO é produzido performativamente</a:t>
            </a:r>
            <a:endParaRPr sz="6400"/>
          </a:p>
        </p:txBody>
      </p:sp>
      <p:sp>
        <p:nvSpPr>
          <p:cNvPr id="223" name="Google Shape;223;p22"/>
          <p:cNvSpPr txBox="1"/>
          <p:nvPr>
            <p:ph idx="1" type="body"/>
          </p:nvPr>
        </p:nvSpPr>
        <p:spPr>
          <a:xfrm>
            <a:off x="411475" y="1245876"/>
            <a:ext cx="8275200" cy="48804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None/>
            </a:pPr>
            <a:r>
              <a:rPr lang="pt-BR" sz="1900"/>
              <a:t>O </a:t>
            </a:r>
            <a:r>
              <a:rPr i="1" lang="pt-BR" sz="1900"/>
              <a:t>efeito substantivo</a:t>
            </a:r>
            <a:r>
              <a:rPr lang="pt-BR" sz="1900"/>
              <a:t> do gênero é performativamente produzido e imposto pelas práticas reguladoras da coerência do gênero </a:t>
            </a:r>
            <a:endParaRPr sz="1900"/>
          </a:p>
          <a:p>
            <a:pPr indent="0" lvl="0" marL="0" rtl="0" algn="l">
              <a:lnSpc>
                <a:spcPct val="115000"/>
              </a:lnSpc>
              <a:spcBef>
                <a:spcPts val="1000"/>
              </a:spcBef>
              <a:spcAft>
                <a:spcPts val="0"/>
              </a:spcAft>
              <a:buClr>
                <a:schemeClr val="dk1"/>
              </a:buClr>
              <a:buSzPts val="1100"/>
              <a:buFont typeface="Arial"/>
              <a:buNone/>
            </a:pPr>
            <a:r>
              <a:rPr lang="pt-BR" sz="1900"/>
              <a:t>Gênero é sempre um </a:t>
            </a:r>
            <a:r>
              <a:rPr i="1" lang="pt-BR" sz="1900"/>
              <a:t>feito </a:t>
            </a:r>
            <a:r>
              <a:rPr lang="pt-BR" sz="1900"/>
              <a:t>[um fazer, um ato] mas não é obra de um sujeito que existe antes desse fazer [fato, ato]. Não há uma identidade de gênero por trás ou antes destas expressões de gênero, essa identidade é performaticamente constituída.</a:t>
            </a:r>
            <a:endParaRPr sz="1900"/>
          </a:p>
          <a:p>
            <a:pPr indent="0" lvl="0" marL="0" rtl="0" algn="l">
              <a:lnSpc>
                <a:spcPct val="115000"/>
              </a:lnSpc>
              <a:spcBef>
                <a:spcPts val="1000"/>
              </a:spcBef>
              <a:spcAft>
                <a:spcPts val="0"/>
              </a:spcAft>
              <a:buClr>
                <a:schemeClr val="dk1"/>
              </a:buClr>
              <a:buSzPts val="1100"/>
              <a:buFont typeface="Arial"/>
              <a:buNone/>
            </a:pPr>
            <a:r>
              <a:rPr lang="pt-BR" sz="1900"/>
              <a:t>A noção utópica de uma sexualidade liberta dos construtos heterossexuais, uma sexualidade além do sexo, não reconhece as formas pelas quais as relações de poder continuam a construir a sexualidade para as mulheres, mesmo nos termos de uma heterossexualidade “liberada” ou do lesbianismo (p. 54) (sobre Irigaray e Wittig)</a:t>
            </a:r>
            <a:endParaRPr sz="1900"/>
          </a:p>
          <a:p>
            <a:pPr indent="0" lvl="0" marL="0" rtl="0" algn="l">
              <a:lnSpc>
                <a:spcPct val="115000"/>
              </a:lnSpc>
              <a:spcBef>
                <a:spcPts val="1000"/>
              </a:spcBef>
              <a:spcAft>
                <a:spcPts val="1000"/>
              </a:spcAft>
              <a:buClr>
                <a:schemeClr val="dk1"/>
              </a:buClr>
              <a:buSzPts val="1100"/>
              <a:buNone/>
            </a:pPr>
            <a:r>
              <a:rPr lang="pt-BR" sz="1900"/>
              <a:t>Assim como o </a:t>
            </a:r>
            <a:r>
              <a:rPr b="1" lang="pt-BR" sz="1900"/>
              <a:t>gênero</a:t>
            </a:r>
            <a:r>
              <a:rPr lang="pt-BR" sz="1900"/>
              <a:t>, a </a:t>
            </a:r>
            <a:r>
              <a:rPr b="1" lang="pt-BR" sz="1900"/>
              <a:t>sexualidade </a:t>
            </a:r>
            <a:r>
              <a:rPr lang="pt-BR" sz="1900"/>
              <a:t>também é culturalmente construída - portanto não há também uma sexualidade “livre”, antes, fora, ou além do poder. </a:t>
            </a:r>
            <a:endParaRPr sz="4000"/>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7" name="Shape 227"/>
        <p:cNvGrpSpPr/>
        <p:nvPr/>
      </p:nvGrpSpPr>
      <p:grpSpPr>
        <a:xfrm>
          <a:off x="0" y="0"/>
          <a:ext cx="0" cy="0"/>
          <a:chOff x="0" y="0"/>
          <a:chExt cx="0" cy="0"/>
        </a:xfrm>
      </p:grpSpPr>
      <p:sp>
        <p:nvSpPr>
          <p:cNvPr id="228" name="Google Shape;228;g1f7a7a9cdfb_0_10"/>
          <p:cNvSpPr txBox="1"/>
          <p:nvPr>
            <p:ph type="title"/>
          </p:nvPr>
        </p:nvSpPr>
        <p:spPr>
          <a:xfrm>
            <a:off x="457200" y="274645"/>
            <a:ext cx="7955400" cy="6969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pt-BR" sz="3600"/>
              <a:t>gênero e sexualidade</a:t>
            </a:r>
            <a:endParaRPr sz="3600"/>
          </a:p>
        </p:txBody>
      </p:sp>
      <p:sp>
        <p:nvSpPr>
          <p:cNvPr id="229" name="Google Shape;229;g1f7a7a9cdfb_0_10"/>
          <p:cNvSpPr txBox="1"/>
          <p:nvPr>
            <p:ph idx="1" type="body"/>
          </p:nvPr>
        </p:nvSpPr>
        <p:spPr>
          <a:xfrm>
            <a:off x="457200" y="1063000"/>
            <a:ext cx="8229600" cy="5063400"/>
          </a:xfrm>
          <a:prstGeom prst="rect">
            <a:avLst/>
          </a:prstGeom>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pt-BR" sz="2100"/>
              <a:t>Mesmo as convenções heterossexuais dentro de relações homossexuais podem desnaturalizar as categorias de gênero</a:t>
            </a:r>
            <a:endParaRPr sz="2100"/>
          </a:p>
          <a:p>
            <a:pPr indent="0" lvl="0" marL="0" rtl="0" algn="l">
              <a:lnSpc>
                <a:spcPct val="115000"/>
              </a:lnSpc>
              <a:spcBef>
                <a:spcPts val="1000"/>
              </a:spcBef>
              <a:spcAft>
                <a:spcPts val="0"/>
              </a:spcAft>
              <a:buNone/>
            </a:pPr>
            <a:r>
              <a:rPr lang="pt-BR" sz="2100"/>
              <a:t>Várias identidades sexuais – homo, gays, etc. – permitem a desnaturalização e a mobilização das categorias de gênero. A replicação dos construtos heterossexuais em contextos não-hetero ressalta o status de construção do “original heterossexual” </a:t>
            </a:r>
            <a:endParaRPr sz="2100"/>
          </a:p>
          <a:p>
            <a:pPr indent="0" lvl="0" marL="0" rtl="0" algn="l">
              <a:lnSpc>
                <a:spcPct val="115000"/>
              </a:lnSpc>
              <a:spcBef>
                <a:spcPts val="1000"/>
              </a:spcBef>
              <a:spcAft>
                <a:spcPts val="0"/>
              </a:spcAft>
              <a:buClr>
                <a:schemeClr val="dk1"/>
              </a:buClr>
              <a:buSzPts val="1100"/>
              <a:buFont typeface="Arial"/>
              <a:buNone/>
            </a:pPr>
            <a:r>
              <a:rPr lang="pt-BR" sz="2100"/>
              <a:t>Estas configurações culturais de confusão do gênero operam como espaços para intervenção, exposição, e deslocamento das reificações. Há “</a:t>
            </a:r>
            <a:r>
              <a:rPr b="1" lang="pt-BR" sz="2100"/>
              <a:t>repetições subversivas</a:t>
            </a:r>
            <a:r>
              <a:rPr lang="pt-BR" sz="2100"/>
              <a:t>”, que questionam as “ficções reguladoras”.</a:t>
            </a:r>
            <a:endParaRPr sz="2100"/>
          </a:p>
          <a:p>
            <a:pPr indent="0" lvl="0" marL="0" rtl="0" algn="l">
              <a:lnSpc>
                <a:spcPct val="115000"/>
              </a:lnSpc>
              <a:spcBef>
                <a:spcPts val="1000"/>
              </a:spcBef>
              <a:spcAft>
                <a:spcPts val="0"/>
              </a:spcAft>
              <a:buClr>
                <a:schemeClr val="dk1"/>
              </a:buClr>
              <a:buSzPts val="1100"/>
              <a:buFont typeface="Arial"/>
              <a:buNone/>
            </a:pPr>
            <a:r>
              <a:rPr lang="pt-BR" sz="2100"/>
              <a:t>Falar que o gênero é construído não é dizer que ele seja “artificial”</a:t>
            </a:r>
            <a:endParaRPr sz="2100"/>
          </a:p>
          <a:p>
            <a:pPr indent="0" lvl="0" marL="0" rtl="0" algn="l">
              <a:lnSpc>
                <a:spcPct val="115000"/>
              </a:lnSpc>
              <a:spcBef>
                <a:spcPts val="1000"/>
              </a:spcBef>
              <a:spcAft>
                <a:spcPts val="1000"/>
              </a:spcAft>
              <a:buNone/>
            </a:pPr>
            <a:r>
              <a:rPr lang="pt-BR" sz="2100"/>
              <a:t>Mulher é um termo em processo, um tornar-se, um construção sem início e fim.</a:t>
            </a:r>
            <a:endParaRPr sz="4200"/>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3" name="Shape 233"/>
        <p:cNvGrpSpPr/>
        <p:nvPr/>
      </p:nvGrpSpPr>
      <p:grpSpPr>
        <a:xfrm>
          <a:off x="0" y="0"/>
          <a:ext cx="0" cy="0"/>
          <a:chOff x="0" y="0"/>
          <a:chExt cx="0" cy="0"/>
        </a:xfrm>
      </p:grpSpPr>
      <p:sp>
        <p:nvSpPr>
          <p:cNvPr id="234" name="Google Shape;234;g1f7a7a9cdfb_0_15"/>
          <p:cNvSpPr txBox="1"/>
          <p:nvPr>
            <p:ph type="title"/>
          </p:nvPr>
        </p:nvSpPr>
        <p:spPr>
          <a:xfrm>
            <a:off x="731525" y="274645"/>
            <a:ext cx="8149500" cy="685500"/>
          </a:xfrm>
          <a:prstGeom prst="rect">
            <a:avLst/>
          </a:prstGeom>
        </p:spPr>
        <p:txBody>
          <a:bodyPr anchorCtr="0" anchor="ctr" bIns="45700" lIns="91425" spcFirstLastPara="1" rIns="91425" wrap="square" tIns="45700">
            <a:normAutofit/>
          </a:bodyPr>
          <a:lstStyle/>
          <a:p>
            <a:pPr indent="0" lvl="0" marL="0" rtl="0" algn="ctr">
              <a:lnSpc>
                <a:spcPct val="115000"/>
              </a:lnSpc>
              <a:spcBef>
                <a:spcPts val="0"/>
              </a:spcBef>
              <a:spcAft>
                <a:spcPts val="1000"/>
              </a:spcAft>
              <a:buClr>
                <a:schemeClr val="dk1"/>
              </a:buClr>
              <a:buSzPts val="1100"/>
              <a:buFont typeface="Arial"/>
              <a:buNone/>
            </a:pPr>
            <a:r>
              <a:rPr lang="pt-BR" sz="2400"/>
              <a:t>Lévi-Strauss</a:t>
            </a:r>
            <a:r>
              <a:rPr lang="pt-BR" sz="1100"/>
              <a:t> </a:t>
            </a:r>
            <a:r>
              <a:rPr lang="pt-BR" sz="2000"/>
              <a:t> </a:t>
            </a:r>
            <a:r>
              <a:rPr lang="pt-BR" sz="2400"/>
              <a:t>e Estruturas Elementares do Parentesco</a:t>
            </a:r>
            <a:r>
              <a:rPr lang="pt-BR" sz="2800"/>
              <a:t> </a:t>
            </a:r>
            <a:r>
              <a:rPr lang="pt-BR" sz="2400"/>
              <a:t>(</a:t>
            </a:r>
            <a:r>
              <a:rPr lang="pt-BR" sz="2400"/>
              <a:t>cap.</a:t>
            </a:r>
            <a:r>
              <a:rPr lang="pt-BR" sz="2400"/>
              <a:t> 2)</a:t>
            </a:r>
            <a:endParaRPr sz="5700"/>
          </a:p>
        </p:txBody>
      </p:sp>
      <p:sp>
        <p:nvSpPr>
          <p:cNvPr id="235" name="Google Shape;235;g1f7a7a9cdfb_0_15"/>
          <p:cNvSpPr txBox="1"/>
          <p:nvPr>
            <p:ph idx="1" type="body"/>
          </p:nvPr>
        </p:nvSpPr>
        <p:spPr>
          <a:xfrm>
            <a:off x="422900" y="1051550"/>
            <a:ext cx="8263800" cy="5074800"/>
          </a:xfrm>
          <a:prstGeom prst="rect">
            <a:avLst/>
          </a:prstGeom>
        </p:spPr>
        <p:txBody>
          <a:bodyPr anchorCtr="0" anchor="t" bIns="45700" lIns="91425" spcFirstLastPara="1" rIns="91425" wrap="square" tIns="45700">
            <a:normAutofit/>
          </a:bodyPr>
          <a:lstStyle/>
          <a:p>
            <a:pPr indent="0" lvl="0" marL="0" rtl="0" algn="l">
              <a:lnSpc>
                <a:spcPct val="115000"/>
              </a:lnSpc>
              <a:spcBef>
                <a:spcPts val="0"/>
              </a:spcBef>
              <a:spcAft>
                <a:spcPts val="0"/>
              </a:spcAft>
              <a:buClr>
                <a:schemeClr val="dk1"/>
              </a:buClr>
              <a:buSzPts val="1100"/>
              <a:buFont typeface="Arial"/>
              <a:buNone/>
            </a:pPr>
            <a:r>
              <a:rPr lang="pt-BR" sz="1900"/>
              <a:t>Mulher - objeto da troca que institui o parentesco/aliança; objeto de valor, dom, termo de relação entre grupos de homens. As mulheres, na teoria de L-S, são lugar da permuta </a:t>
            </a:r>
            <a:r>
              <a:rPr i="1" lang="pt-BR" sz="1900"/>
              <a:t>patronímica</a:t>
            </a:r>
            <a:r>
              <a:rPr lang="pt-BR" sz="1900"/>
              <a:t> (o nome do pai, de família) </a:t>
            </a:r>
            <a:endParaRPr sz="1900"/>
          </a:p>
          <a:p>
            <a:pPr indent="0" lvl="0" marL="0" rtl="0" algn="l">
              <a:lnSpc>
                <a:spcPct val="115000"/>
              </a:lnSpc>
              <a:spcBef>
                <a:spcPts val="1000"/>
              </a:spcBef>
              <a:spcAft>
                <a:spcPts val="0"/>
              </a:spcAft>
              <a:buClr>
                <a:schemeClr val="dk1"/>
              </a:buClr>
              <a:buSzPts val="1100"/>
              <a:buFont typeface="Arial"/>
              <a:buNone/>
            </a:pPr>
            <a:r>
              <a:rPr lang="pt-BR" sz="1900"/>
              <a:t>Supõe uma lógica universal que estrutura as relações humanas.</a:t>
            </a:r>
            <a:endParaRPr sz="1900"/>
          </a:p>
          <a:p>
            <a:pPr indent="0" lvl="0" marL="0" rtl="0" algn="l">
              <a:lnSpc>
                <a:spcPct val="115000"/>
              </a:lnSpc>
              <a:spcBef>
                <a:spcPts val="1000"/>
              </a:spcBef>
              <a:spcAft>
                <a:spcPts val="0"/>
              </a:spcAft>
              <a:buClr>
                <a:schemeClr val="dk1"/>
              </a:buClr>
              <a:buSzPts val="1100"/>
              <a:buFont typeface="Arial"/>
              <a:buNone/>
            </a:pPr>
            <a:r>
              <a:rPr lang="pt-BR" sz="1900"/>
              <a:t>Identidade masculina - troca de mulheres, mulheres como objeto de troca. Reciprocidade se dá entre homens, heterossexualidade exogâmica instituída pelo tabu, supõe não-reciprocidade entre os sexos.</a:t>
            </a:r>
            <a:endParaRPr sz="1900"/>
          </a:p>
          <a:p>
            <a:pPr indent="0" lvl="0" marL="0" rtl="0" algn="l">
              <a:lnSpc>
                <a:spcPct val="115000"/>
              </a:lnSpc>
              <a:spcBef>
                <a:spcPts val="1000"/>
              </a:spcBef>
              <a:spcAft>
                <a:spcPts val="0"/>
              </a:spcAft>
              <a:buClr>
                <a:schemeClr val="dk1"/>
              </a:buClr>
              <a:buSzPts val="1100"/>
              <a:buFont typeface="Arial"/>
              <a:buNone/>
            </a:pPr>
            <a:r>
              <a:rPr lang="pt-BR" sz="1900"/>
              <a:t>Centralidade do tabu do incesto – produz heterossexaulidade exogâmica, lei que proíbe incesto institui e regula a economia do parentesco.</a:t>
            </a:r>
            <a:endParaRPr sz="1900"/>
          </a:p>
          <a:p>
            <a:pPr indent="0" lvl="0" marL="0" rtl="0" algn="l">
              <a:lnSpc>
                <a:spcPct val="115000"/>
              </a:lnSpc>
              <a:spcBef>
                <a:spcPts val="1000"/>
              </a:spcBef>
              <a:spcAft>
                <a:spcPts val="1000"/>
              </a:spcAft>
              <a:buNone/>
            </a:pPr>
            <a:r>
              <a:rPr lang="pt-BR" sz="1900"/>
              <a:t>Lévi-Strauss - naturalização da heterossexualidade e do agenciamento sexual masculino, pressupõe uma masculinidade heterossexual do sujeito do desejo - construções discursivas não assumidas, mas que são pressupostos do modelo estruturalista (semelhante ao que diz Gayle Rubin)</a:t>
            </a:r>
            <a:endParaRPr sz="4000"/>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9" name="Shape 239"/>
        <p:cNvGrpSpPr/>
        <p:nvPr/>
      </p:nvGrpSpPr>
      <p:grpSpPr>
        <a:xfrm>
          <a:off x="0" y="0"/>
          <a:ext cx="0" cy="0"/>
          <a:chOff x="0" y="0"/>
          <a:chExt cx="0" cy="0"/>
        </a:xfrm>
      </p:grpSpPr>
      <p:sp>
        <p:nvSpPr>
          <p:cNvPr id="240" name="Google Shape;240;g1f7a7a9cdfb_0_20"/>
          <p:cNvSpPr txBox="1"/>
          <p:nvPr>
            <p:ph type="title"/>
          </p:nvPr>
        </p:nvSpPr>
        <p:spPr>
          <a:xfrm>
            <a:off x="457200" y="274638"/>
            <a:ext cx="8229600" cy="11430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pt-BR"/>
              <a:t> </a:t>
            </a:r>
            <a:endParaRPr/>
          </a:p>
        </p:txBody>
      </p:sp>
      <p:sp>
        <p:nvSpPr>
          <p:cNvPr id="241" name="Google Shape;241;g1f7a7a9cdfb_0_20"/>
          <p:cNvSpPr txBox="1"/>
          <p:nvPr>
            <p:ph idx="1" type="body"/>
          </p:nvPr>
        </p:nvSpPr>
        <p:spPr>
          <a:xfrm>
            <a:off x="457200" y="422900"/>
            <a:ext cx="8229600" cy="5703300"/>
          </a:xfrm>
          <a:prstGeom prst="rect">
            <a:avLst/>
          </a:prstGeom>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pt-BR" sz="1900"/>
              <a:t>Algumas partes do corpo são valorizadas (pênis, vagina, seios) como focos de prazer porque correspondem ao ideal normativo de um corpo gender-specific. Alguns prazeres servem as práticas legitimadoras de formação de identidade que se dão dentro da matriz das normas de gênero. (108-109)</a:t>
            </a:r>
            <a:endParaRPr sz="1900"/>
          </a:p>
          <a:p>
            <a:pPr indent="0" lvl="0" marL="0" rtl="0" algn="l">
              <a:lnSpc>
                <a:spcPct val="115000"/>
              </a:lnSpc>
              <a:spcBef>
                <a:spcPts val="1000"/>
              </a:spcBef>
              <a:spcAft>
                <a:spcPts val="0"/>
              </a:spcAft>
              <a:buClr>
                <a:schemeClr val="dk1"/>
              </a:buClr>
              <a:buSzPts val="1100"/>
              <a:buFont typeface="Arial"/>
              <a:buNone/>
            </a:pPr>
            <a:r>
              <a:rPr lang="pt-BR" sz="1900"/>
              <a:t>Cita o trabalho de Gayle Rubin como ainda que não de forma explícita, já fazendo uma análise foucaultiana, que depois torna-se central no trabalho desta autora. </a:t>
            </a:r>
            <a:endParaRPr sz="1900"/>
          </a:p>
          <a:p>
            <a:pPr indent="0" lvl="0" marL="0" rtl="0" algn="l">
              <a:lnSpc>
                <a:spcPct val="115000"/>
              </a:lnSpc>
              <a:spcBef>
                <a:spcPts val="1000"/>
              </a:spcBef>
              <a:spcAft>
                <a:spcPts val="0"/>
              </a:spcAft>
              <a:buNone/>
            </a:pPr>
            <a:r>
              <a:rPr lang="pt-BR" sz="1900"/>
              <a:t>Foucault fala da lei produtiva sem postular um desejo original – </a:t>
            </a:r>
            <a:r>
              <a:rPr b="1" lang="pt-BR" sz="1900"/>
              <a:t>o tabu do incesto</a:t>
            </a:r>
            <a:r>
              <a:rPr lang="pt-BR" sz="1900"/>
              <a:t> não reprime portanto uma disposição primária, mas </a:t>
            </a:r>
            <a:r>
              <a:rPr b="1" lang="pt-BR" sz="1900"/>
              <a:t>cria </a:t>
            </a:r>
            <a:r>
              <a:rPr lang="pt-BR" sz="1900"/>
              <a:t>a distinção entre disposições “primárias” e “secundárias” – e esta distinção descreve e reproduz a distinção entre heterossexualidade legítima e homossexualidade ilegítima (como afirma Rubin). </a:t>
            </a:r>
            <a:endParaRPr sz="1900"/>
          </a:p>
          <a:p>
            <a:pPr indent="0" lvl="0" marL="0" rtl="0" algn="l">
              <a:lnSpc>
                <a:spcPct val="115000"/>
              </a:lnSpc>
              <a:spcBef>
                <a:spcPts val="1000"/>
              </a:spcBef>
              <a:spcAft>
                <a:spcPts val="1000"/>
              </a:spcAft>
              <a:buClr>
                <a:schemeClr val="dk1"/>
              </a:buClr>
              <a:buSzPts val="1100"/>
              <a:buFont typeface="Arial"/>
              <a:buNone/>
            </a:pPr>
            <a:r>
              <a:rPr lang="pt-BR" sz="1900"/>
              <a:t>Citando Rubin: O tabu do incesto pressupõe um tabu anterior (menos articulado) sobre a homossexualidade. A proibição sobre certas uniões heterossexuais supõe um tabu contra as uniões não-heterossexuais. Gênero não é apenas uma identificação com um sexo, mas também acarreta que o desejo sexual seja dirigido ao outro sexo. </a:t>
            </a:r>
            <a:endParaRPr sz="1900"/>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5" name="Shape 245"/>
        <p:cNvGrpSpPr/>
        <p:nvPr/>
      </p:nvGrpSpPr>
      <p:grpSpPr>
        <a:xfrm>
          <a:off x="0" y="0"/>
          <a:ext cx="0" cy="0"/>
          <a:chOff x="0" y="0"/>
          <a:chExt cx="0" cy="0"/>
        </a:xfrm>
      </p:grpSpPr>
      <p:sp>
        <p:nvSpPr>
          <p:cNvPr id="246" name="Google Shape;246;g1f7a7a9cdfb_0_31"/>
          <p:cNvSpPr txBox="1"/>
          <p:nvPr>
            <p:ph type="title"/>
          </p:nvPr>
        </p:nvSpPr>
        <p:spPr>
          <a:xfrm>
            <a:off x="845825" y="274642"/>
            <a:ext cx="7841100" cy="388200"/>
          </a:xfrm>
          <a:prstGeom prst="rect">
            <a:avLst/>
          </a:prstGeom>
        </p:spPr>
        <p:txBody>
          <a:bodyPr anchorCtr="0" anchor="ctr" bIns="45700" lIns="91425" spcFirstLastPara="1" rIns="91425" wrap="square" tIns="45700">
            <a:normAutofit fontScale="90000"/>
          </a:bodyPr>
          <a:lstStyle/>
          <a:p>
            <a:pPr indent="0" lvl="0" marL="0" rtl="0" algn="ctr">
              <a:spcBef>
                <a:spcPts val="0"/>
              </a:spcBef>
              <a:spcAft>
                <a:spcPts val="0"/>
              </a:spcAft>
              <a:buNone/>
            </a:pPr>
            <a:r>
              <a:rPr lang="pt-BR"/>
              <a:t> </a:t>
            </a:r>
            <a:endParaRPr/>
          </a:p>
        </p:txBody>
      </p:sp>
      <p:sp>
        <p:nvSpPr>
          <p:cNvPr id="247" name="Google Shape;247;g1f7a7a9cdfb_0_31"/>
          <p:cNvSpPr txBox="1"/>
          <p:nvPr>
            <p:ph idx="1" type="body"/>
          </p:nvPr>
        </p:nvSpPr>
        <p:spPr>
          <a:xfrm>
            <a:off x="320050" y="662850"/>
            <a:ext cx="8366700" cy="5463300"/>
          </a:xfrm>
          <a:prstGeom prst="rect">
            <a:avLst/>
          </a:prstGeom>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pt-BR" sz="2100"/>
              <a:t>Butler diz que se aplicarmos a crítica Foucaultiana, então a </a:t>
            </a:r>
            <a:r>
              <a:rPr b="1" lang="pt-BR" sz="2100"/>
              <a:t>lei produz tanto a heterossexualidade sancionada como a homossexualidade transgressiva.</a:t>
            </a:r>
            <a:r>
              <a:rPr lang="pt-BR" sz="2100"/>
              <a:t> (p.112) – Ambos são EFEITOS, em termos ontológicos e temporais, posteriores à lei, e a ilusão de uma sexualidade anterior à lei é criação da própria lei. </a:t>
            </a:r>
            <a:endParaRPr sz="2100"/>
          </a:p>
          <a:p>
            <a:pPr indent="0" lvl="0" marL="0" rtl="0" algn="l">
              <a:lnSpc>
                <a:spcPct val="115000"/>
              </a:lnSpc>
              <a:spcBef>
                <a:spcPts val="1000"/>
              </a:spcBef>
              <a:spcAft>
                <a:spcPts val="0"/>
              </a:spcAft>
              <a:buClr>
                <a:schemeClr val="dk1"/>
              </a:buClr>
              <a:buSzPts val="1100"/>
              <a:buFont typeface="Arial"/>
              <a:buNone/>
            </a:pPr>
            <a:r>
              <a:rPr lang="pt-BR" sz="2100"/>
              <a:t>Portanto, o ensaio de Rubin mantém-se preso à distinção entre sexo e gênero, sendo o primeiro anterior.</a:t>
            </a:r>
            <a:endParaRPr sz="2100"/>
          </a:p>
          <a:p>
            <a:pPr indent="0" lvl="0" marL="0" rtl="0" algn="l">
              <a:lnSpc>
                <a:spcPct val="115000"/>
              </a:lnSpc>
              <a:spcBef>
                <a:spcPts val="1000"/>
              </a:spcBef>
              <a:spcAft>
                <a:spcPts val="0"/>
              </a:spcAft>
              <a:buClr>
                <a:schemeClr val="dk1"/>
              </a:buClr>
              <a:buSzPts val="1100"/>
              <a:buFont typeface="Arial"/>
              <a:buNone/>
            </a:pPr>
            <a:r>
              <a:rPr lang="pt-BR" sz="2100"/>
              <a:t>Sobre Foucault e A História da Sexualidade vol. 1, e seus 2 argumentos: (1) a “lei” estruturalista pode ser compreendida como uma formação de </a:t>
            </a:r>
            <a:r>
              <a:rPr i="1" lang="pt-BR" sz="2100"/>
              <a:t>poder</a:t>
            </a:r>
            <a:r>
              <a:rPr lang="pt-BR" sz="2100"/>
              <a:t>, uma configuração histórica específica, e (2) a lei pode ser vista como produzindo ou gerando o desejo que, afirma-se, ela busca reprimir. </a:t>
            </a:r>
            <a:endParaRPr sz="2100"/>
          </a:p>
          <a:p>
            <a:pPr indent="0" lvl="0" marL="0" rtl="0" algn="l">
              <a:lnSpc>
                <a:spcPct val="115000"/>
              </a:lnSpc>
              <a:spcBef>
                <a:spcPts val="1000"/>
              </a:spcBef>
              <a:spcAft>
                <a:spcPts val="1000"/>
              </a:spcAft>
              <a:buNone/>
            </a:pPr>
            <a:r>
              <a:rPr lang="pt-BR" sz="2100"/>
              <a:t>O desejo é produzido e proibido como um gesto simbólico ritual através do qual o modelo jurídico exercita e consolida seu próprio poder.</a:t>
            </a:r>
            <a:endParaRPr sz="4200"/>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1" name="Shape 251"/>
        <p:cNvGrpSpPr/>
        <p:nvPr/>
      </p:nvGrpSpPr>
      <p:grpSpPr>
        <a:xfrm>
          <a:off x="0" y="0"/>
          <a:ext cx="0" cy="0"/>
          <a:chOff x="0" y="0"/>
          <a:chExt cx="0" cy="0"/>
        </a:xfrm>
      </p:grpSpPr>
      <p:sp>
        <p:nvSpPr>
          <p:cNvPr id="252" name="Google Shape;252;g1f7a7a9cdfb_0_36"/>
          <p:cNvSpPr txBox="1"/>
          <p:nvPr>
            <p:ph type="title"/>
          </p:nvPr>
        </p:nvSpPr>
        <p:spPr>
          <a:xfrm>
            <a:off x="765800" y="274642"/>
            <a:ext cx="7920900" cy="354000"/>
          </a:xfrm>
          <a:prstGeom prst="rect">
            <a:avLst/>
          </a:prstGeom>
        </p:spPr>
        <p:txBody>
          <a:bodyPr anchorCtr="0" anchor="ctr" bIns="45700" lIns="91425" spcFirstLastPara="1" rIns="91425" wrap="square" tIns="45700">
            <a:normAutofit fontScale="90000"/>
          </a:bodyPr>
          <a:lstStyle/>
          <a:p>
            <a:pPr indent="0" lvl="0" marL="0" rtl="0" algn="ctr">
              <a:spcBef>
                <a:spcPts val="0"/>
              </a:spcBef>
              <a:spcAft>
                <a:spcPts val="0"/>
              </a:spcAft>
              <a:buNone/>
            </a:pPr>
            <a:r>
              <a:rPr lang="pt-BR"/>
              <a:t> </a:t>
            </a:r>
            <a:endParaRPr/>
          </a:p>
        </p:txBody>
      </p:sp>
      <p:sp>
        <p:nvSpPr>
          <p:cNvPr id="253" name="Google Shape;253;g1f7a7a9cdfb_0_36"/>
          <p:cNvSpPr txBox="1"/>
          <p:nvPr>
            <p:ph idx="1" type="body"/>
          </p:nvPr>
        </p:nvSpPr>
        <p:spPr>
          <a:xfrm>
            <a:off x="434350" y="765800"/>
            <a:ext cx="8252400" cy="5360400"/>
          </a:xfrm>
          <a:prstGeom prst="rect">
            <a:avLst/>
          </a:prstGeom>
        </p:spPr>
        <p:txBody>
          <a:bodyPr anchorCtr="0" anchor="t" bIns="45700" lIns="91425" spcFirstLastPara="1" rIns="91425" wrap="square" tIns="45700">
            <a:normAutofit/>
          </a:bodyPr>
          <a:lstStyle/>
          <a:p>
            <a:pPr indent="0" lvl="0" marL="0" rtl="0" algn="l">
              <a:lnSpc>
                <a:spcPct val="115000"/>
              </a:lnSpc>
              <a:spcBef>
                <a:spcPts val="0"/>
              </a:spcBef>
              <a:spcAft>
                <a:spcPts val="0"/>
              </a:spcAft>
              <a:buClr>
                <a:schemeClr val="dk1"/>
              </a:buClr>
              <a:buSzPts val="1100"/>
              <a:buFont typeface="Arial"/>
              <a:buNone/>
            </a:pPr>
            <a:r>
              <a:rPr lang="pt-BR" sz="2100"/>
              <a:t>A teoria psicanalítica reconhece a capacidade produtiva do tabu do incesto. Neste contexto, não só se cria a heterossexualidade, mas a homossexualidade emerge como um desejo que deve ser produzido para permanecer reprimido. A heterossexualidade precisa, para se manter intacta como forma social distinta, da concepção inteligível da homossexualidade.</a:t>
            </a:r>
            <a:endParaRPr sz="2100"/>
          </a:p>
          <a:p>
            <a:pPr indent="0" lvl="0" marL="0" rtl="0" algn="l">
              <a:lnSpc>
                <a:spcPct val="115000"/>
              </a:lnSpc>
              <a:spcBef>
                <a:spcPts val="1000"/>
              </a:spcBef>
              <a:spcAft>
                <a:spcPts val="1000"/>
              </a:spcAft>
              <a:buNone/>
            </a:pPr>
            <a:r>
              <a:rPr lang="pt-BR" sz="2100"/>
              <a:t>Assim, a bissexualidade não vem antes, não está fora do simbólico, mas é uma construção de seu discurso constitutivo – o que se mantém como “impensável” e “não dito” nos termos de uma forma cultural existente não é necessariamente o que é excluído de sua matriz de inteligibilidade; ao contrário, é o que é marginalizado nela. O “impensável” está portanto totalmente dentro da cultura, mas totalmente excluído da cultura dominante. (pp. 115  a 117 )</a:t>
            </a:r>
            <a:endParaRPr sz="42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pt-BR"/>
              <a:t>Problemas de gênero </a:t>
            </a:r>
            <a:r>
              <a:rPr lang="pt-BR" sz="3600"/>
              <a:t>(1988)</a:t>
            </a:r>
            <a:endParaRPr sz="3600"/>
          </a:p>
        </p:txBody>
      </p:sp>
      <p:sp>
        <p:nvSpPr>
          <p:cNvPr id="97" name="Google Shape;97;p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77500" lnSpcReduction="20000"/>
          </a:bodyPr>
          <a:lstStyle/>
          <a:p>
            <a:pPr indent="-342900" lvl="0" marL="342900" rtl="0" algn="l">
              <a:spcBef>
                <a:spcPts val="0"/>
              </a:spcBef>
              <a:spcAft>
                <a:spcPts val="0"/>
              </a:spcAft>
              <a:buClr>
                <a:schemeClr val="dk1"/>
              </a:buClr>
              <a:buSzPct val="100000"/>
              <a:buChar char="•"/>
            </a:pPr>
            <a:r>
              <a:rPr lang="pt-BR"/>
              <a:t>Discute o gênero a partir da reflexão sobre a identidade “mulher”</a:t>
            </a:r>
            <a:endParaRPr/>
          </a:p>
          <a:p>
            <a:pPr indent="-342900" lvl="0" marL="342900" rtl="0" algn="l">
              <a:spcBef>
                <a:spcPts val="496"/>
              </a:spcBef>
              <a:spcAft>
                <a:spcPts val="0"/>
              </a:spcAft>
              <a:buClr>
                <a:schemeClr val="dk1"/>
              </a:buClr>
              <a:buSzPct val="100000"/>
              <a:buChar char="•"/>
            </a:pPr>
            <a:r>
              <a:rPr lang="pt-BR"/>
              <a:t> identidade “mulher” – não existe algo baseado no idem, na igualdade, no idêntico. A imagem de uma identidade mulher subsume outras diferenças. Faz essa discussão a partir da proposta teórica de Foucault. (do segundo Foucault, o da “genealogia” da Hist. da sexualidade vol I)</a:t>
            </a:r>
            <a:endParaRPr/>
          </a:p>
          <a:p>
            <a:pPr indent="-342900" lvl="0" marL="342900" rtl="0" algn="l">
              <a:spcBef>
                <a:spcPts val="496"/>
              </a:spcBef>
              <a:spcAft>
                <a:spcPts val="0"/>
              </a:spcAft>
              <a:buClr>
                <a:schemeClr val="dk1"/>
              </a:buClr>
              <a:buSzPct val="100000"/>
              <a:buChar char="•"/>
            </a:pPr>
            <a:r>
              <a:rPr lang="pt-BR"/>
              <a:t>Gênero – não há uma identidade fixa, uma “mulher”, ou um “homem”, definido, dado, independente do lugar, do contexto, da dinâmica social. Identidade é conjunturalmente definida (e aqui podemos lembrar também que “a identidade” nunca está acabada, é um processo constante)</a:t>
            </a:r>
            <a:endParaRPr/>
          </a:p>
          <a:p>
            <a:pPr indent="-185420" lvl="0" marL="342900" rtl="0" algn="l">
              <a:spcBef>
                <a:spcPts val="496"/>
              </a:spcBef>
              <a:spcAft>
                <a:spcPts val="0"/>
              </a:spcAft>
              <a:buClr>
                <a:schemeClr val="dk1"/>
              </a:buClr>
              <a:buSzPct val="100000"/>
              <a:buNone/>
            </a:pPr>
            <a:r>
              <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7" name="Shape 257"/>
        <p:cNvGrpSpPr/>
        <p:nvPr/>
      </p:nvGrpSpPr>
      <p:grpSpPr>
        <a:xfrm>
          <a:off x="0" y="0"/>
          <a:ext cx="0" cy="0"/>
          <a:chOff x="0" y="0"/>
          <a:chExt cx="0" cy="0"/>
        </a:xfrm>
      </p:grpSpPr>
      <p:sp>
        <p:nvSpPr>
          <p:cNvPr id="258" name="Google Shape;258;g1f7a7a9cdfb_0_41"/>
          <p:cNvSpPr txBox="1"/>
          <p:nvPr>
            <p:ph type="title"/>
          </p:nvPr>
        </p:nvSpPr>
        <p:spPr>
          <a:xfrm>
            <a:off x="457200" y="274638"/>
            <a:ext cx="8229600" cy="11430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pt-BR"/>
              <a:t> </a:t>
            </a:r>
            <a:endParaRPr/>
          </a:p>
        </p:txBody>
      </p:sp>
      <p:sp>
        <p:nvSpPr>
          <p:cNvPr id="259" name="Google Shape;259;g1f7a7a9cdfb_0_41"/>
          <p:cNvSpPr txBox="1"/>
          <p:nvPr>
            <p:ph idx="1" type="body"/>
          </p:nvPr>
        </p:nvSpPr>
        <p:spPr>
          <a:xfrm>
            <a:off x="342900" y="480050"/>
            <a:ext cx="8343900" cy="5646300"/>
          </a:xfrm>
          <a:prstGeom prst="rect">
            <a:avLst/>
          </a:prstGeom>
        </p:spPr>
        <p:txBody>
          <a:bodyPr anchorCtr="0" anchor="t" bIns="45700" lIns="91425" spcFirstLastPara="1" rIns="91425" wrap="square" tIns="45700">
            <a:noAutofit/>
          </a:bodyPr>
          <a:lstStyle/>
          <a:p>
            <a:pPr indent="0" lvl="0" marL="0" rtl="0" algn="l">
              <a:lnSpc>
                <a:spcPct val="115000"/>
              </a:lnSpc>
              <a:spcBef>
                <a:spcPts val="0"/>
              </a:spcBef>
              <a:spcAft>
                <a:spcPts val="0"/>
              </a:spcAft>
              <a:buNone/>
            </a:pPr>
            <a:r>
              <a:rPr lang="pt-BR" sz="2300"/>
              <a:t>Problematiza como a biologia classifica os sexos através dos genes, como os traços masculinos são vistos como “ativos” (cita Fausto-Sterling). </a:t>
            </a:r>
            <a:endParaRPr sz="2300"/>
          </a:p>
          <a:p>
            <a:pPr indent="0" lvl="0" marL="0" rtl="0" algn="l">
              <a:lnSpc>
                <a:spcPct val="115000"/>
              </a:lnSpc>
              <a:spcBef>
                <a:spcPts val="1000"/>
              </a:spcBef>
              <a:spcAft>
                <a:spcPts val="0"/>
              </a:spcAft>
              <a:buClr>
                <a:schemeClr val="dk1"/>
              </a:buClr>
              <a:buSzPts val="1100"/>
              <a:buFont typeface="Arial"/>
              <a:buNone/>
            </a:pPr>
            <a:r>
              <a:rPr lang="pt-BR" sz="2300"/>
              <a:t>Literatura sobre a determinação sexual – feminilidade é considerada como ausência do fator masculino, ou presença “passiva” deste fator. (158)</a:t>
            </a:r>
            <a:endParaRPr sz="2300"/>
          </a:p>
          <a:p>
            <a:pPr indent="0" lvl="0" marL="0" rtl="0" algn="l">
              <a:lnSpc>
                <a:spcPct val="115000"/>
              </a:lnSpc>
              <a:spcBef>
                <a:spcPts val="1000"/>
              </a:spcBef>
              <a:spcAft>
                <a:spcPts val="1000"/>
              </a:spcAft>
              <a:buNone/>
            </a:pPr>
            <a:r>
              <a:rPr lang="pt-BR" sz="2300"/>
              <a:t>As pesquisas sobre determinação sexual são estruturadas e orientadas por pressuposições culturais sobre o status relativos de homens e mulheres, sobre a relação binária do gênero – assim torna-se dificílimo distinguir o “sexo” do gênero. Linguagem da biologia participa de outras linguagens. (160)</a:t>
            </a:r>
            <a:endParaRPr sz="4400"/>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3" name="Shape 263"/>
        <p:cNvGrpSpPr/>
        <p:nvPr/>
      </p:nvGrpSpPr>
      <p:grpSpPr>
        <a:xfrm>
          <a:off x="0" y="0"/>
          <a:ext cx="0" cy="0"/>
          <a:chOff x="0" y="0"/>
          <a:chExt cx="0" cy="0"/>
        </a:xfrm>
      </p:grpSpPr>
      <p:sp>
        <p:nvSpPr>
          <p:cNvPr id="264" name="Google Shape;264;g1f7a7a9cdfb_0_46"/>
          <p:cNvSpPr txBox="1"/>
          <p:nvPr>
            <p:ph type="title"/>
          </p:nvPr>
        </p:nvSpPr>
        <p:spPr>
          <a:xfrm>
            <a:off x="457200" y="274648"/>
            <a:ext cx="8138100" cy="982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pt-BR"/>
              <a:t>Gênero sem sexo</a:t>
            </a:r>
            <a:endParaRPr/>
          </a:p>
        </p:txBody>
      </p:sp>
      <p:sp>
        <p:nvSpPr>
          <p:cNvPr id="265" name="Google Shape;265;g1f7a7a9cdfb_0_46"/>
          <p:cNvSpPr txBox="1"/>
          <p:nvPr>
            <p:ph idx="1" type="body"/>
          </p:nvPr>
        </p:nvSpPr>
        <p:spPr>
          <a:xfrm>
            <a:off x="457200" y="1177300"/>
            <a:ext cx="8229600" cy="4948800"/>
          </a:xfrm>
          <a:prstGeom prst="rect">
            <a:avLst/>
          </a:prstGeom>
        </p:spPr>
        <p:txBody>
          <a:bodyPr anchorCtr="0" anchor="t" bIns="45700" lIns="91425" spcFirstLastPara="1" rIns="91425" wrap="square" tIns="45700">
            <a:normAutofit/>
          </a:bodyPr>
          <a:lstStyle/>
          <a:p>
            <a:pPr indent="0" lvl="0" marL="0" rtl="0" algn="l">
              <a:lnSpc>
                <a:spcPct val="115000"/>
              </a:lnSpc>
              <a:spcBef>
                <a:spcPts val="0"/>
              </a:spcBef>
              <a:spcAft>
                <a:spcPts val="0"/>
              </a:spcAft>
              <a:buClr>
                <a:schemeClr val="dk1"/>
              </a:buClr>
              <a:buSzPts val="1100"/>
              <a:buFont typeface="Arial"/>
              <a:buNone/>
            </a:pPr>
            <a:r>
              <a:rPr lang="pt-BR" sz="2000"/>
              <a:t>A categoria do sexo pertence a um sistema de heterossexualidade compulsória, que opera através de um sistema de reprodução compulsória. Para Wittig, masculino e feminino, macho e fêmea existem unicamente no âmbito da matriz heterossexual, são termos </a:t>
            </a:r>
            <a:r>
              <a:rPr i="1" lang="pt-BR" sz="2000"/>
              <a:t>naturalizados.</a:t>
            </a:r>
            <a:endParaRPr sz="2000"/>
          </a:p>
          <a:p>
            <a:pPr indent="0" lvl="0" marL="0" rtl="0" algn="l">
              <a:lnSpc>
                <a:spcPct val="115000"/>
              </a:lnSpc>
              <a:spcBef>
                <a:spcPts val="1000"/>
              </a:spcBef>
              <a:spcAft>
                <a:spcPts val="0"/>
              </a:spcAft>
              <a:buClr>
                <a:schemeClr val="dk1"/>
              </a:buClr>
              <a:buSzPts val="1100"/>
              <a:buFont typeface="Arial"/>
              <a:buNone/>
            </a:pPr>
            <a:r>
              <a:rPr lang="pt-BR" sz="2000"/>
              <a:t>Mas isso leva a pensar que o sexo e gênero não precisam ser coerentes – a categoria “mulher” não decorre necessariamente do corpo feminino. (163)</a:t>
            </a:r>
            <a:endParaRPr sz="2000"/>
          </a:p>
          <a:p>
            <a:pPr indent="0" lvl="0" marL="0" rtl="0" algn="l">
              <a:lnSpc>
                <a:spcPct val="115000"/>
              </a:lnSpc>
              <a:spcBef>
                <a:spcPts val="1000"/>
              </a:spcBef>
              <a:spcAft>
                <a:spcPts val="0"/>
              </a:spcAft>
              <a:buNone/>
            </a:pPr>
            <a:r>
              <a:rPr lang="pt-BR" sz="2000"/>
              <a:t>Distinção entre sexo e gênero – corpos sexuados podem dar ensejo a gêneros diferentes – então o próprio gênero é uma espécie de devir ou atividade, gênero não deve ser concebido como substantivo, mas como ação repetida e incessante. </a:t>
            </a:r>
            <a:endParaRPr sz="2000"/>
          </a:p>
          <a:p>
            <a:pPr indent="0" lvl="0" marL="0" rtl="0" algn="l">
              <a:lnSpc>
                <a:spcPct val="115000"/>
              </a:lnSpc>
              <a:spcBef>
                <a:spcPts val="1000"/>
              </a:spcBef>
              <a:spcAft>
                <a:spcPts val="1000"/>
              </a:spcAft>
              <a:buNone/>
            </a:pPr>
            <a:r>
              <a:rPr lang="pt-BR" sz="2000"/>
              <a:t>Gênero pode se proliferar para além dos limites binários impostos pelo aspecto aparentemente binário do sexo. (163)</a:t>
            </a:r>
            <a:endParaRPr sz="4100"/>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9" name="Shape 269"/>
        <p:cNvGrpSpPr/>
        <p:nvPr/>
      </p:nvGrpSpPr>
      <p:grpSpPr>
        <a:xfrm>
          <a:off x="0" y="0"/>
          <a:ext cx="0" cy="0"/>
          <a:chOff x="0" y="0"/>
          <a:chExt cx="0" cy="0"/>
        </a:xfrm>
      </p:grpSpPr>
      <p:sp>
        <p:nvSpPr>
          <p:cNvPr id="270" name="Google Shape;270;g1f7a7a9cdfb_0_51"/>
          <p:cNvSpPr txBox="1"/>
          <p:nvPr>
            <p:ph type="title"/>
          </p:nvPr>
        </p:nvSpPr>
        <p:spPr>
          <a:xfrm>
            <a:off x="457200" y="274650"/>
            <a:ext cx="8229600" cy="799800"/>
          </a:xfrm>
          <a:prstGeom prst="rect">
            <a:avLst/>
          </a:prstGeom>
        </p:spPr>
        <p:txBody>
          <a:bodyPr anchorCtr="0" anchor="ctr" bIns="45700" lIns="91425" spcFirstLastPara="1" rIns="91425" wrap="square" tIns="45700">
            <a:normAutofit/>
          </a:bodyPr>
          <a:lstStyle/>
          <a:p>
            <a:pPr indent="0" lvl="0" marL="0" rtl="0" algn="l">
              <a:lnSpc>
                <a:spcPct val="115000"/>
              </a:lnSpc>
              <a:spcBef>
                <a:spcPts val="0"/>
              </a:spcBef>
              <a:spcAft>
                <a:spcPts val="0"/>
              </a:spcAft>
              <a:buNone/>
            </a:pPr>
            <a:r>
              <a:rPr lang="pt-BR" sz="3100"/>
              <a:t>Inscrições corporais, subversões performativas</a:t>
            </a:r>
            <a:endParaRPr sz="6400"/>
          </a:p>
        </p:txBody>
      </p:sp>
      <p:sp>
        <p:nvSpPr>
          <p:cNvPr id="271" name="Google Shape;271;g1f7a7a9cdfb_0_51"/>
          <p:cNvSpPr txBox="1"/>
          <p:nvPr>
            <p:ph idx="1" type="body"/>
          </p:nvPr>
        </p:nvSpPr>
        <p:spPr>
          <a:xfrm>
            <a:off x="457200" y="1017275"/>
            <a:ext cx="8321100" cy="5554800"/>
          </a:xfrm>
          <a:prstGeom prst="rect">
            <a:avLst/>
          </a:prstGeom>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pt-BR" sz="1800"/>
              <a:t>Categorias de sexo verdadeiro, gênero distinto e sexualidade – pontos de referência estáveis para política feminista. Construtos de identidade como pontos de partida epistemológicos para o feminismo.</a:t>
            </a:r>
            <a:endParaRPr sz="1800"/>
          </a:p>
          <a:p>
            <a:pPr indent="0" lvl="0" marL="0" rtl="0" algn="l">
              <a:lnSpc>
                <a:spcPct val="115000"/>
              </a:lnSpc>
              <a:spcBef>
                <a:spcPts val="1000"/>
              </a:spcBef>
              <a:spcAft>
                <a:spcPts val="0"/>
              </a:spcAft>
              <a:buClr>
                <a:schemeClr val="dk1"/>
              </a:buClr>
              <a:buSzPts val="1100"/>
              <a:buFont typeface="Arial"/>
              <a:buNone/>
            </a:pPr>
            <a:r>
              <a:rPr lang="pt-BR" sz="1800"/>
              <a:t>Mary Douglas – Discursos sobre as fronteiras do corpo, como os limites do socialmente hegemônico. Corpo simboliza sistemas delimitados, fronteiras representam as fronteiras sociais ameaçadas. Por isso, poder e perigo.</a:t>
            </a:r>
            <a:endParaRPr sz="1800"/>
          </a:p>
          <a:p>
            <a:pPr indent="0" lvl="0" marL="0" rtl="0" algn="l">
              <a:lnSpc>
                <a:spcPct val="115000"/>
              </a:lnSpc>
              <a:spcBef>
                <a:spcPts val="1000"/>
              </a:spcBef>
              <a:spcAft>
                <a:spcPts val="1000"/>
              </a:spcAft>
              <a:buNone/>
            </a:pPr>
            <a:r>
              <a:rPr lang="pt-BR" sz="1800"/>
              <a:t>Tabu do incesto e tabu anterior contra a homossexualidade – como “momentos generativos da identidade de gênero, como as proibições que produzem a identidade nas grades culturalmente inteligíveis de uma heterossexualidade idealizada e compulsória. Essa produção disciplinar do gênero leva a efeito uma falsa estabilização do gênero, no interesse da construção e regulação heterossexuais da sexualidade no domínio reprodutor. A construção da coerência oculta as descontinuidades do gênero, que grassam nos contextos heterossexuais, bissexuais, gays e lésbicos, nos quais o gênero não decorre necessariamente do sexo, e o desejo,  ou a sexualidade em geral, não parece decorrer do gênero – nos quais, a rigor, nenhuma dessas dimensões de corporeidade significante expressa ou reflete outra. (194)</a:t>
            </a:r>
            <a:endParaRPr sz="3900"/>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5" name="Shape 275"/>
        <p:cNvGrpSpPr/>
        <p:nvPr/>
      </p:nvGrpSpPr>
      <p:grpSpPr>
        <a:xfrm>
          <a:off x="0" y="0"/>
          <a:ext cx="0" cy="0"/>
          <a:chOff x="0" y="0"/>
          <a:chExt cx="0" cy="0"/>
        </a:xfrm>
      </p:grpSpPr>
      <p:sp>
        <p:nvSpPr>
          <p:cNvPr id="276" name="Google Shape;276;g1f7a7a9cdfb_0_56"/>
          <p:cNvSpPr txBox="1"/>
          <p:nvPr>
            <p:ph type="title"/>
          </p:nvPr>
        </p:nvSpPr>
        <p:spPr>
          <a:xfrm>
            <a:off x="948700" y="274641"/>
            <a:ext cx="7738200" cy="285300"/>
          </a:xfrm>
          <a:prstGeom prst="rect">
            <a:avLst/>
          </a:prstGeom>
        </p:spPr>
        <p:txBody>
          <a:bodyPr anchorCtr="0" anchor="ctr" bIns="45700" lIns="91425" spcFirstLastPara="1" rIns="91425" wrap="square" tIns="45700">
            <a:normAutofit fontScale="90000"/>
          </a:bodyPr>
          <a:lstStyle/>
          <a:p>
            <a:pPr indent="0" lvl="0" marL="0" rtl="0" algn="ctr">
              <a:spcBef>
                <a:spcPts val="0"/>
              </a:spcBef>
              <a:spcAft>
                <a:spcPts val="0"/>
              </a:spcAft>
              <a:buNone/>
            </a:pPr>
            <a:r>
              <a:rPr lang="pt-BR"/>
              <a:t> </a:t>
            </a:r>
            <a:endParaRPr/>
          </a:p>
        </p:txBody>
      </p:sp>
      <p:sp>
        <p:nvSpPr>
          <p:cNvPr id="277" name="Google Shape;277;g1f7a7a9cdfb_0_56"/>
          <p:cNvSpPr txBox="1"/>
          <p:nvPr>
            <p:ph idx="1" type="body"/>
          </p:nvPr>
        </p:nvSpPr>
        <p:spPr>
          <a:xfrm>
            <a:off x="422900" y="422900"/>
            <a:ext cx="8263800" cy="5703300"/>
          </a:xfrm>
          <a:prstGeom prst="rect">
            <a:avLst/>
          </a:prstGeom>
        </p:spPr>
        <p:txBody>
          <a:bodyPr anchorCtr="0" anchor="t" bIns="45700" lIns="91425" spcFirstLastPara="1" rIns="91425" wrap="square" tIns="45700">
            <a:normAutofit/>
          </a:bodyPr>
          <a:lstStyle/>
          <a:p>
            <a:pPr indent="0" lvl="0" marL="0" rtl="0" algn="l">
              <a:lnSpc>
                <a:spcPct val="115000"/>
              </a:lnSpc>
              <a:spcBef>
                <a:spcPts val="0"/>
              </a:spcBef>
              <a:spcAft>
                <a:spcPts val="0"/>
              </a:spcAft>
              <a:buClr>
                <a:schemeClr val="dk1"/>
              </a:buClr>
              <a:buSzPts val="1100"/>
              <a:buFont typeface="Arial"/>
              <a:buNone/>
            </a:pPr>
            <a:r>
              <a:rPr lang="pt-BR" sz="2000"/>
              <a:t>Atos, gestos e desejo produzem o efeito de um núcleo ou substância interna – produzem na superfície do corpo. Gestos e atuações são performativos, pois representam uma suposta identidade ou essência que são fabricações.</a:t>
            </a:r>
            <a:endParaRPr sz="2000"/>
          </a:p>
          <a:p>
            <a:pPr indent="0" lvl="0" marL="0" rtl="0" algn="l">
              <a:lnSpc>
                <a:spcPct val="115000"/>
              </a:lnSpc>
              <a:spcBef>
                <a:spcPts val="1000"/>
              </a:spcBef>
              <a:spcAft>
                <a:spcPts val="0"/>
              </a:spcAft>
              <a:buClr>
                <a:schemeClr val="dk1"/>
              </a:buClr>
              <a:buSzPts val="1100"/>
              <a:buFont typeface="Arial"/>
              <a:buNone/>
            </a:pPr>
            <a:r>
              <a:rPr lang="pt-BR" sz="2000"/>
              <a:t>O fato de o corpo com gênero ser marcado pelo performativo sugere que ele não tem status ontológico separados dos vários atos que constituem sua realidade. (194)</a:t>
            </a:r>
            <a:endParaRPr sz="2000"/>
          </a:p>
          <a:p>
            <a:pPr indent="0" lvl="0" marL="0" rtl="0" algn="l">
              <a:lnSpc>
                <a:spcPct val="115000"/>
              </a:lnSpc>
              <a:spcBef>
                <a:spcPts val="1000"/>
              </a:spcBef>
              <a:spcAft>
                <a:spcPts val="0"/>
              </a:spcAft>
              <a:buClr>
                <a:schemeClr val="dk1"/>
              </a:buClr>
              <a:buSzPts val="1100"/>
              <a:buFont typeface="Arial"/>
              <a:buNone/>
            </a:pPr>
            <a:r>
              <a:rPr lang="pt-BR" sz="2000"/>
              <a:t>A verdade interna do gênero é uma fabricação – travesti, drag revelam esse mecanismo de fabricação – ver citação à p. 195-6</a:t>
            </a:r>
            <a:endParaRPr sz="2000"/>
          </a:p>
          <a:p>
            <a:pPr indent="0" lvl="0" marL="0" rtl="0" algn="l">
              <a:lnSpc>
                <a:spcPct val="115000"/>
              </a:lnSpc>
              <a:spcBef>
                <a:spcPts val="1000"/>
              </a:spcBef>
              <a:spcAft>
                <a:spcPts val="0"/>
              </a:spcAft>
              <a:buClr>
                <a:schemeClr val="dk1"/>
              </a:buClr>
              <a:buSzPts val="1100"/>
              <a:buFont typeface="Arial"/>
              <a:buNone/>
            </a:pPr>
            <a:r>
              <a:rPr lang="pt-BR" sz="2000"/>
              <a:t>Noção de uma identidade original ou primária do gênero é freqüentemente parodiada nas práticas culturais do travestismo, da drag, e nas estilização das identidades butch/femme das lésbicas. </a:t>
            </a:r>
            <a:endParaRPr sz="2000"/>
          </a:p>
          <a:p>
            <a:pPr indent="0" lvl="0" marL="0" rtl="0" algn="l">
              <a:lnSpc>
                <a:spcPct val="115000"/>
              </a:lnSpc>
              <a:spcBef>
                <a:spcPts val="1000"/>
              </a:spcBef>
              <a:spcAft>
                <a:spcPts val="1000"/>
              </a:spcAft>
              <a:buNone/>
            </a:pPr>
            <a:r>
              <a:rPr lang="pt-BR" sz="2000"/>
              <a:t>Performance da drag brinca com a distinção entre a anatomia do performista e o gênero que é performado. São 3 dimensões contingentes da corporeidade significante: sexo anatômico, identidade de gênero e performance de gênero. </a:t>
            </a:r>
            <a:endParaRPr sz="4100"/>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1" name="Shape 281"/>
        <p:cNvGrpSpPr/>
        <p:nvPr/>
      </p:nvGrpSpPr>
      <p:grpSpPr>
        <a:xfrm>
          <a:off x="0" y="0"/>
          <a:ext cx="0" cy="0"/>
          <a:chOff x="0" y="0"/>
          <a:chExt cx="0" cy="0"/>
        </a:xfrm>
      </p:grpSpPr>
      <p:sp>
        <p:nvSpPr>
          <p:cNvPr id="282" name="Google Shape;282;g1f7a7a9cdfb_0_61"/>
          <p:cNvSpPr txBox="1"/>
          <p:nvPr>
            <p:ph type="title"/>
          </p:nvPr>
        </p:nvSpPr>
        <p:spPr>
          <a:xfrm>
            <a:off x="457200" y="274638"/>
            <a:ext cx="8229600" cy="11430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pt-BR"/>
              <a:t> </a:t>
            </a:r>
            <a:endParaRPr/>
          </a:p>
        </p:txBody>
      </p:sp>
      <p:sp>
        <p:nvSpPr>
          <p:cNvPr id="283" name="Google Shape;283;g1f7a7a9cdfb_0_61"/>
          <p:cNvSpPr txBox="1"/>
          <p:nvPr>
            <p:ph idx="1" type="body"/>
          </p:nvPr>
        </p:nvSpPr>
        <p:spPr>
          <a:xfrm>
            <a:off x="400050" y="491500"/>
            <a:ext cx="8286900" cy="5634900"/>
          </a:xfrm>
          <a:prstGeom prst="rect">
            <a:avLst/>
          </a:prstGeom>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pt-BR" sz="2000"/>
              <a:t>Ao imitar o gênero, a drag revela implicitamente a estrutura imitativa do próprio gênero – assim como sua contingência. (196)</a:t>
            </a:r>
            <a:endParaRPr sz="2000"/>
          </a:p>
          <a:p>
            <a:pPr indent="0" lvl="0" marL="0" rtl="0" algn="l">
              <a:lnSpc>
                <a:spcPct val="115000"/>
              </a:lnSpc>
              <a:spcBef>
                <a:spcPts val="1000"/>
              </a:spcBef>
              <a:spcAft>
                <a:spcPts val="0"/>
              </a:spcAft>
              <a:buNone/>
            </a:pPr>
            <a:r>
              <a:rPr lang="pt-BR" sz="2000"/>
              <a:t>Imitações deslocam os significados originais. Não há uma identificação original como causa determinante, a identidade de gênero pode ser reconhecida como uma história pessoal/cultural de significados recebidos.</a:t>
            </a:r>
            <a:endParaRPr sz="2000"/>
          </a:p>
          <a:p>
            <a:pPr indent="0" lvl="0" marL="0" rtl="0" algn="l">
              <a:lnSpc>
                <a:spcPct val="115000"/>
              </a:lnSpc>
              <a:spcBef>
                <a:spcPts val="1000"/>
              </a:spcBef>
              <a:spcAft>
                <a:spcPts val="0"/>
              </a:spcAft>
              <a:buNone/>
            </a:pPr>
            <a:r>
              <a:rPr lang="pt-BR" sz="2000"/>
              <a:t>Gênero... como um estilo </a:t>
            </a:r>
            <a:r>
              <a:rPr i="1" lang="pt-BR" sz="2000"/>
              <a:t>corporal</a:t>
            </a:r>
            <a:r>
              <a:rPr lang="pt-BR" sz="2000"/>
              <a:t>, um “ato” por assim dizer, que tanto é intencional como </a:t>
            </a:r>
            <a:r>
              <a:rPr i="1" lang="pt-BR" sz="2000"/>
              <a:t>performativo</a:t>
            </a:r>
            <a:r>
              <a:rPr lang="pt-BR" sz="2000"/>
              <a:t>, onde “</a:t>
            </a:r>
            <a:r>
              <a:rPr i="1" lang="pt-BR" sz="2000"/>
              <a:t>performativo</a:t>
            </a:r>
            <a:r>
              <a:rPr lang="pt-BR" sz="2000"/>
              <a:t>” sugere uma construção dramática e contingente do sentido. (199)</a:t>
            </a:r>
            <a:endParaRPr sz="2000"/>
          </a:p>
          <a:p>
            <a:pPr indent="0" lvl="0" marL="0" rtl="0" algn="l">
              <a:lnSpc>
                <a:spcPct val="115000"/>
              </a:lnSpc>
              <a:spcBef>
                <a:spcPts val="1000"/>
              </a:spcBef>
              <a:spcAft>
                <a:spcPts val="0"/>
              </a:spcAft>
              <a:buNone/>
            </a:pPr>
            <a:r>
              <a:rPr lang="pt-BR" sz="2000"/>
              <a:t>“como estratégia de sobrevivência em sistemas compulsórios, o </a:t>
            </a:r>
            <a:r>
              <a:rPr lang="pt-BR" sz="2000" u="sng"/>
              <a:t>gênero</a:t>
            </a:r>
            <a:r>
              <a:rPr lang="pt-BR" sz="2000"/>
              <a:t> é uma performance com consequências claramente punitivas. (199)</a:t>
            </a:r>
            <a:endParaRPr sz="2000"/>
          </a:p>
          <a:p>
            <a:pPr indent="0" lvl="0" marL="0" rtl="0" algn="l">
              <a:lnSpc>
                <a:spcPct val="115000"/>
              </a:lnSpc>
              <a:spcBef>
                <a:spcPts val="1000"/>
              </a:spcBef>
              <a:spcAft>
                <a:spcPts val="1000"/>
              </a:spcAft>
              <a:buNone/>
            </a:pPr>
            <a:r>
              <a:rPr lang="pt-BR" sz="2000"/>
              <a:t>“Os vários atos de gênero criam a idéia de gênero, e sem esses atos, não haveria gênero algum, pois não há nenhuma “essência” que o gênero expresse ou exteriorize, nem tampouco um ideal objetivo ao qual aspire, e porque o gênero não é um dado da realidade.” (199) </a:t>
            </a:r>
            <a:endParaRPr sz="4100"/>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7" name="Shape 287"/>
        <p:cNvGrpSpPr/>
        <p:nvPr/>
      </p:nvGrpSpPr>
      <p:grpSpPr>
        <a:xfrm>
          <a:off x="0" y="0"/>
          <a:ext cx="0" cy="0"/>
          <a:chOff x="0" y="0"/>
          <a:chExt cx="0" cy="0"/>
        </a:xfrm>
      </p:grpSpPr>
      <p:sp>
        <p:nvSpPr>
          <p:cNvPr id="288" name="Google Shape;288;g1f7a7a9cdfb_0_25"/>
          <p:cNvSpPr txBox="1"/>
          <p:nvPr>
            <p:ph type="title"/>
          </p:nvPr>
        </p:nvSpPr>
        <p:spPr>
          <a:xfrm>
            <a:off x="708650" y="274645"/>
            <a:ext cx="7978200" cy="696900"/>
          </a:xfrm>
          <a:prstGeom prst="rect">
            <a:avLst/>
          </a:prstGeom>
        </p:spPr>
        <p:txBody>
          <a:bodyPr anchorCtr="0" anchor="ctr" bIns="45700" lIns="91425" spcFirstLastPara="1" rIns="91425" wrap="square" tIns="45700">
            <a:normAutofit fontScale="90000"/>
          </a:bodyPr>
          <a:lstStyle/>
          <a:p>
            <a:pPr indent="0" lvl="0" marL="0" rtl="0" algn="ctr">
              <a:spcBef>
                <a:spcPts val="0"/>
              </a:spcBef>
              <a:spcAft>
                <a:spcPts val="0"/>
              </a:spcAft>
              <a:buNone/>
            </a:pPr>
            <a:r>
              <a:rPr lang="pt-BR"/>
              <a:t>Gênero como performatividade</a:t>
            </a:r>
            <a:endParaRPr/>
          </a:p>
        </p:txBody>
      </p:sp>
      <p:sp>
        <p:nvSpPr>
          <p:cNvPr id="289" name="Google Shape;289;g1f7a7a9cdfb_0_25"/>
          <p:cNvSpPr txBox="1"/>
          <p:nvPr>
            <p:ph idx="1" type="body"/>
          </p:nvPr>
        </p:nvSpPr>
        <p:spPr>
          <a:xfrm>
            <a:off x="365750" y="971550"/>
            <a:ext cx="8321100" cy="5154600"/>
          </a:xfrm>
          <a:prstGeom prst="rect">
            <a:avLst/>
          </a:prstGeom>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pt-BR" sz="1900"/>
              <a:t>Gênero não é uma identidade estável ou um lócus para ação, é uma identidade </a:t>
            </a:r>
            <a:r>
              <a:rPr lang="pt-BR" sz="1900"/>
              <a:t>tenuemente</a:t>
            </a:r>
            <a:r>
              <a:rPr lang="pt-BR" sz="1900"/>
              <a:t> construída no tempo por meio de uma repetição estilizada de atos. (200) (e não um modelo substancial de identidade) Há uma aparência de substância que é uma identidade construída, uma realização performativa na qual a plateia e os atores creem.</a:t>
            </a:r>
            <a:endParaRPr sz="1900"/>
          </a:p>
          <a:p>
            <a:pPr indent="0" lvl="0" marL="0" rtl="0" algn="l">
              <a:lnSpc>
                <a:spcPct val="115000"/>
              </a:lnSpc>
              <a:spcBef>
                <a:spcPts val="1000"/>
              </a:spcBef>
              <a:spcAft>
                <a:spcPts val="0"/>
              </a:spcAft>
              <a:buClr>
                <a:schemeClr val="dk1"/>
              </a:buClr>
              <a:buSzPts val="1100"/>
              <a:buFont typeface="Arial"/>
              <a:buNone/>
            </a:pPr>
            <a:r>
              <a:rPr lang="pt-BR" sz="1900"/>
              <a:t>Gênero é uma norma que nunca pode ser completamente internalizada. (200)</a:t>
            </a:r>
            <a:endParaRPr sz="1900"/>
          </a:p>
          <a:p>
            <a:pPr indent="0" lvl="0" marL="0" rtl="0" algn="l">
              <a:lnSpc>
                <a:spcPct val="115000"/>
              </a:lnSpc>
              <a:spcBef>
                <a:spcPts val="1000"/>
              </a:spcBef>
              <a:spcAft>
                <a:spcPts val="0"/>
              </a:spcAft>
              <a:buClr>
                <a:schemeClr val="dk1"/>
              </a:buClr>
              <a:buSzPts val="1100"/>
              <a:buFont typeface="Arial"/>
              <a:buNone/>
            </a:pPr>
            <a:r>
              <a:rPr lang="pt-BR" sz="1900"/>
              <a:t>Os atributos de gênero não são expressivos, mas performativos, constituem a identidade que pretensamente expressariam ou revelariam. </a:t>
            </a:r>
            <a:endParaRPr sz="1900"/>
          </a:p>
          <a:p>
            <a:pPr indent="0" lvl="0" marL="0" rtl="0" algn="l">
              <a:lnSpc>
                <a:spcPct val="115000"/>
              </a:lnSpc>
              <a:spcBef>
                <a:spcPts val="1000"/>
              </a:spcBef>
              <a:spcAft>
                <a:spcPts val="1000"/>
              </a:spcAft>
              <a:buNone/>
            </a:pPr>
            <a:r>
              <a:rPr lang="pt-BR" sz="1900"/>
              <a:t>“O fato de a realidade do gênero ser criada mediante performativdades sociais contínuas significa que as próprias noções de sexo essencial e de masculinidade ou feminilidade verdadeiras ou permanentes também são constituídas, como parte da estratégia que oculta o caráter performativo do gênero e as possibilidades performativas de proliferação das configurações de gênero fora das estruturas restritivas da dominação masculinista e da heterossexualidade compulsória.” (201)</a:t>
            </a:r>
            <a:endParaRPr sz="4000"/>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3" name="Shape 293"/>
        <p:cNvGrpSpPr/>
        <p:nvPr/>
      </p:nvGrpSpPr>
      <p:grpSpPr>
        <a:xfrm>
          <a:off x="0" y="0"/>
          <a:ext cx="0" cy="0"/>
          <a:chOff x="0" y="0"/>
          <a:chExt cx="0" cy="0"/>
        </a:xfrm>
      </p:grpSpPr>
      <p:sp>
        <p:nvSpPr>
          <p:cNvPr id="294" name="Google Shape;294;g1f7a7a9cdfb_0_66"/>
          <p:cNvSpPr txBox="1"/>
          <p:nvPr>
            <p:ph type="title"/>
          </p:nvPr>
        </p:nvSpPr>
        <p:spPr>
          <a:xfrm>
            <a:off x="457200" y="274638"/>
            <a:ext cx="8229600" cy="1143000"/>
          </a:xfrm>
          <a:prstGeom prst="rect">
            <a:avLst/>
          </a:prstGeom>
        </p:spPr>
        <p:txBody>
          <a:bodyPr anchorCtr="0" anchor="ctr" bIns="45700" lIns="91425" spcFirstLastPara="1" rIns="91425" wrap="square" tIns="45700">
            <a:normAutofit/>
          </a:bodyPr>
          <a:lstStyle/>
          <a:p>
            <a:pPr indent="0" lvl="0" marL="0" rtl="0" algn="l">
              <a:lnSpc>
                <a:spcPct val="115000"/>
              </a:lnSpc>
              <a:spcBef>
                <a:spcPts val="0"/>
              </a:spcBef>
              <a:spcAft>
                <a:spcPts val="1000"/>
              </a:spcAft>
              <a:buClr>
                <a:schemeClr val="dk1"/>
              </a:buClr>
              <a:buSzPts val="1100"/>
              <a:buFont typeface="Arial"/>
              <a:buNone/>
            </a:pPr>
            <a:r>
              <a:rPr lang="pt-BR" sz="3000"/>
              <a:t>Conclusão: Da paródia à política</a:t>
            </a:r>
            <a:endParaRPr sz="6300"/>
          </a:p>
        </p:txBody>
      </p:sp>
      <p:sp>
        <p:nvSpPr>
          <p:cNvPr id="295" name="Google Shape;295;g1f7a7a9cdfb_0_66"/>
          <p:cNvSpPr txBox="1"/>
          <p:nvPr>
            <p:ph idx="1" type="body"/>
          </p:nvPr>
        </p:nvSpPr>
        <p:spPr>
          <a:xfrm>
            <a:off x="457200" y="1565900"/>
            <a:ext cx="8229600" cy="4526100"/>
          </a:xfrm>
          <a:prstGeom prst="rect">
            <a:avLst/>
          </a:prstGeom>
        </p:spPr>
        <p:txBody>
          <a:bodyPr anchorCtr="0" anchor="t" bIns="45700" lIns="91425" spcFirstLastPara="1" rIns="91425" wrap="square" tIns="45700">
            <a:normAutofit/>
          </a:bodyPr>
          <a:lstStyle/>
          <a:p>
            <a:pPr indent="0" lvl="0" marL="0" rtl="0" algn="l">
              <a:lnSpc>
                <a:spcPct val="115000"/>
              </a:lnSpc>
              <a:spcBef>
                <a:spcPts val="0"/>
              </a:spcBef>
              <a:spcAft>
                <a:spcPts val="0"/>
              </a:spcAft>
              <a:buClr>
                <a:schemeClr val="dk1"/>
              </a:buClr>
              <a:buSzPts val="1100"/>
              <a:buFont typeface="Arial"/>
              <a:buNone/>
            </a:pPr>
            <a:r>
              <a:rPr lang="pt-BR" sz="1900"/>
              <a:t>Relativização da noção de sujeito filosófico – não há para ela um “eu” que exista antes da cultura, antes do discurso. Não há um sujeito transcendental, um “ego” antes do contexto cultural em que se insere. Da noção de </a:t>
            </a:r>
            <a:r>
              <a:rPr lang="pt-BR" sz="1900"/>
              <a:t>sujeito transcendental</a:t>
            </a:r>
            <a:r>
              <a:rPr lang="pt-BR" sz="1900"/>
              <a:t> decorre a noção típica da epistemologia ocidental do eu/outro, sujeito/objeto.</a:t>
            </a:r>
            <a:endParaRPr sz="1900"/>
          </a:p>
          <a:p>
            <a:pPr indent="0" lvl="0" marL="0" rtl="0" algn="l">
              <a:lnSpc>
                <a:spcPct val="115000"/>
              </a:lnSpc>
              <a:spcBef>
                <a:spcPts val="1000"/>
              </a:spcBef>
              <a:spcAft>
                <a:spcPts val="0"/>
              </a:spcAft>
              <a:buNone/>
            </a:pPr>
            <a:r>
              <a:rPr lang="pt-BR" sz="1900"/>
              <a:t>Se o sujeito é formado pelo discurso, ele também é formado marcado pelo seu gênero. No entanto, Butler não quer afirmar que ele é totalmente determinado ou constrangido pela cultura, já que o lugar de agência estaria nas performatividades que deslocam o masculino e o feminino de corpos sexuados de mulheres e homens.</a:t>
            </a:r>
            <a:endParaRPr sz="1900"/>
          </a:p>
          <a:p>
            <a:pPr indent="0" lvl="0" marL="0" rtl="0" algn="l">
              <a:lnSpc>
                <a:spcPct val="115000"/>
              </a:lnSpc>
              <a:spcBef>
                <a:spcPts val="1000"/>
              </a:spcBef>
              <a:spcAft>
                <a:spcPts val="0"/>
              </a:spcAft>
              <a:buNone/>
            </a:pPr>
            <a:r>
              <a:rPr lang="pt-BR" sz="1900"/>
              <a:t>Crítica ao raciocínio </a:t>
            </a:r>
            <a:r>
              <a:rPr b="1" i="1" lang="pt-BR" sz="1900"/>
              <a:t>fundacionista</a:t>
            </a:r>
            <a:r>
              <a:rPr lang="pt-BR" sz="1900"/>
              <a:t> da política de identidade – primeiro há uma identidade para que os interesses políticos possam ser elaborados.</a:t>
            </a:r>
            <a:endParaRPr sz="1900"/>
          </a:p>
          <a:p>
            <a:pPr indent="0" lvl="0" marL="0" rtl="0" algn="l">
              <a:lnSpc>
                <a:spcPct val="115000"/>
              </a:lnSpc>
              <a:spcBef>
                <a:spcPts val="1000"/>
              </a:spcBef>
              <a:spcAft>
                <a:spcPts val="1000"/>
              </a:spcAft>
              <a:buClr>
                <a:schemeClr val="dk1"/>
              </a:buClr>
              <a:buSzPts val="1100"/>
              <a:buFont typeface="Arial"/>
              <a:buNone/>
            </a:pPr>
            <a:r>
              <a:rPr lang="pt-BR" sz="1900"/>
              <a:t>É preciso compreender a identidade como uma PRÁTICA SIGNIFICANTE.</a:t>
            </a:r>
            <a:endParaRPr sz="2700"/>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9" name="Shape 299"/>
        <p:cNvGrpSpPr/>
        <p:nvPr/>
      </p:nvGrpSpPr>
      <p:grpSpPr>
        <a:xfrm>
          <a:off x="0" y="0"/>
          <a:ext cx="0" cy="0"/>
          <a:chOff x="0" y="0"/>
          <a:chExt cx="0" cy="0"/>
        </a:xfrm>
      </p:grpSpPr>
      <p:sp>
        <p:nvSpPr>
          <p:cNvPr id="300" name="Google Shape;300;g1f7a7a9cdfb_0_71"/>
          <p:cNvSpPr txBox="1"/>
          <p:nvPr>
            <p:ph type="title"/>
          </p:nvPr>
        </p:nvSpPr>
        <p:spPr>
          <a:xfrm>
            <a:off x="457200" y="274638"/>
            <a:ext cx="8229600" cy="11430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pt-BR"/>
              <a:t> </a:t>
            </a:r>
            <a:endParaRPr/>
          </a:p>
        </p:txBody>
      </p:sp>
      <p:sp>
        <p:nvSpPr>
          <p:cNvPr id="301" name="Google Shape;301;g1f7a7a9cdfb_0_71"/>
          <p:cNvSpPr txBox="1"/>
          <p:nvPr>
            <p:ph idx="1" type="body"/>
          </p:nvPr>
        </p:nvSpPr>
        <p:spPr>
          <a:xfrm>
            <a:off x="502925" y="1360175"/>
            <a:ext cx="8184000" cy="4766100"/>
          </a:xfrm>
          <a:prstGeom prst="rect">
            <a:avLst/>
          </a:prstGeom>
        </p:spPr>
        <p:txBody>
          <a:bodyPr anchorCtr="0" anchor="t" bIns="45700" lIns="91425" spcFirstLastPara="1" rIns="91425" wrap="square" tIns="45700">
            <a:normAutofit fontScale="47500" lnSpcReduction="10000"/>
          </a:bodyPr>
          <a:lstStyle/>
          <a:p>
            <a:pPr indent="0" lvl="0" marL="0" rtl="0" algn="l">
              <a:lnSpc>
                <a:spcPct val="115000"/>
              </a:lnSpc>
              <a:spcBef>
                <a:spcPts val="0"/>
              </a:spcBef>
              <a:spcAft>
                <a:spcPts val="0"/>
              </a:spcAft>
              <a:buNone/>
            </a:pPr>
            <a:r>
              <a:rPr i="1" lang="pt-BR" sz="5550"/>
              <a:t>Meu argumento é que não há necessidade de existir uma “agente por trás do ato”, mas que o “agente” é diversamente constituído no e através do ato.</a:t>
            </a:r>
            <a:r>
              <a:rPr lang="pt-BR" sz="5550"/>
              <a:t> (205)</a:t>
            </a:r>
            <a:endParaRPr sz="5550"/>
          </a:p>
          <a:p>
            <a:pPr indent="0" lvl="0" marL="0" rtl="0" algn="l">
              <a:lnSpc>
                <a:spcPct val="115000"/>
              </a:lnSpc>
              <a:spcBef>
                <a:spcPts val="1000"/>
              </a:spcBef>
              <a:spcAft>
                <a:spcPts val="0"/>
              </a:spcAft>
              <a:buNone/>
            </a:pPr>
            <a:r>
              <a:t/>
            </a:r>
            <a:endParaRPr sz="5550"/>
          </a:p>
          <a:p>
            <a:pPr indent="0" lvl="0" marL="0" rtl="0" algn="l">
              <a:lnSpc>
                <a:spcPct val="115000"/>
              </a:lnSpc>
              <a:spcBef>
                <a:spcPts val="1000"/>
              </a:spcBef>
              <a:spcAft>
                <a:spcPts val="0"/>
              </a:spcAft>
              <a:buNone/>
            </a:pPr>
            <a:r>
              <a:rPr lang="pt-BR" sz="5550"/>
              <a:t>Desconstrói a ideia de sexo como base, sexo é gênero</a:t>
            </a:r>
            <a:endParaRPr sz="5550"/>
          </a:p>
          <a:p>
            <a:pPr indent="0" lvl="0" marL="0" rtl="0" algn="l">
              <a:lnSpc>
                <a:spcPct val="115000"/>
              </a:lnSpc>
              <a:spcBef>
                <a:spcPts val="1000"/>
              </a:spcBef>
              <a:spcAft>
                <a:spcPts val="0"/>
              </a:spcAft>
              <a:buNone/>
            </a:pPr>
            <a:r>
              <a:rPr lang="pt-BR" sz="5550"/>
              <a:t>Matriz heterossexual</a:t>
            </a:r>
            <a:endParaRPr sz="5550"/>
          </a:p>
          <a:p>
            <a:pPr indent="0" lvl="0" marL="0" rtl="0" algn="l">
              <a:lnSpc>
                <a:spcPct val="115000"/>
              </a:lnSpc>
              <a:spcBef>
                <a:spcPts val="1000"/>
              </a:spcBef>
              <a:spcAft>
                <a:spcPts val="0"/>
              </a:spcAft>
              <a:buNone/>
            </a:pPr>
            <a:r>
              <a:rPr lang="pt-BR" sz="5550"/>
              <a:t>Gênero como performatividade</a:t>
            </a:r>
            <a:endParaRPr sz="5550"/>
          </a:p>
          <a:p>
            <a:pPr indent="0" lvl="0" marL="0" rtl="0" algn="l">
              <a:lnSpc>
                <a:spcPct val="115000"/>
              </a:lnSpc>
              <a:spcBef>
                <a:spcPts val="1000"/>
              </a:spcBef>
              <a:spcAft>
                <a:spcPts val="1000"/>
              </a:spcAft>
              <a:buNone/>
            </a:pPr>
            <a:r>
              <a:rPr lang="pt-BR" sz="5550"/>
              <a:t>Repetição das convenções de gênero através da performatividade também transformam essas convenções.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pt-BR"/>
              <a:t>Identidade </a:t>
            </a:r>
            <a:endParaRPr/>
          </a:p>
        </p:txBody>
      </p:sp>
      <p:sp>
        <p:nvSpPr>
          <p:cNvPr id="103" name="Google Shape;103;p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85000" lnSpcReduction="20000"/>
          </a:bodyPr>
          <a:lstStyle/>
          <a:p>
            <a:pPr indent="0" lvl="0" marL="0" rtl="0" algn="l">
              <a:spcBef>
                <a:spcPts val="0"/>
              </a:spcBef>
              <a:spcAft>
                <a:spcPts val="0"/>
              </a:spcAft>
              <a:buClr>
                <a:schemeClr val="dk1"/>
              </a:buClr>
              <a:buSzPct val="100000"/>
              <a:buNone/>
            </a:pPr>
            <a:r>
              <a:rPr lang="pt-BR"/>
              <a:t>pode ser um ideal normativo, que busca regular uma identidade feminina, como faz o próprio feminismo. </a:t>
            </a:r>
            <a:endParaRPr/>
          </a:p>
          <a:p>
            <a:pPr indent="0" lvl="0" marL="0" rtl="0" algn="l">
              <a:spcBef>
                <a:spcPts val="544"/>
              </a:spcBef>
              <a:spcAft>
                <a:spcPts val="0"/>
              </a:spcAft>
              <a:buClr>
                <a:schemeClr val="dk1"/>
              </a:buClr>
              <a:buSzPct val="100000"/>
              <a:buNone/>
            </a:pPr>
            <a:r>
              <a:rPr lang="pt-BR"/>
              <a:t>Assim como outros movimentos sociais o fazem, que cristalizam identidades como “negro”, “gay”, lésbica. Mas lembrem-se que essas cristalização de identidades é muito mais forte no movimento norte-americano. </a:t>
            </a:r>
            <a:endParaRPr/>
          </a:p>
          <a:p>
            <a:pPr indent="0" lvl="0" marL="0" rtl="0" algn="l">
              <a:spcBef>
                <a:spcPts val="544"/>
              </a:spcBef>
              <a:spcAft>
                <a:spcPts val="0"/>
              </a:spcAft>
              <a:buClr>
                <a:schemeClr val="dk1"/>
              </a:buClr>
              <a:buSzPct val="100000"/>
              <a:buNone/>
            </a:pPr>
            <a:r>
              <a:rPr lang="pt-BR"/>
              <a:t>É depois de Butler que parecem pessoas que se definem como “queer”, querendo escapar de uma definição de identidade sexual – gay, bissexual, lésbica - , ao mesmo tempo que negar a ordem heterossexual. (vem daqui tb a ideia de não-binárie)</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pt-BR"/>
              <a:t>Identidade mulher</a:t>
            </a:r>
            <a:endParaRPr/>
          </a:p>
        </p:txBody>
      </p:sp>
      <p:sp>
        <p:nvSpPr>
          <p:cNvPr id="109" name="Google Shape;109;p5"/>
          <p:cNvSpPr txBox="1"/>
          <p:nvPr>
            <p:ph idx="1" type="body"/>
          </p:nvPr>
        </p:nvSpPr>
        <p:spPr>
          <a:xfrm>
            <a:off x="457200" y="1600200"/>
            <a:ext cx="8229600" cy="5006819"/>
          </a:xfrm>
          <a:prstGeom prst="rect">
            <a:avLst/>
          </a:prstGeom>
          <a:noFill/>
          <a:ln>
            <a:noFill/>
          </a:ln>
        </p:spPr>
        <p:txBody>
          <a:bodyPr anchorCtr="0" anchor="t" bIns="45700" lIns="91425" spcFirstLastPara="1" rIns="91425" wrap="square" tIns="45700">
            <a:normAutofit fontScale="85000" lnSpcReduction="20000"/>
          </a:bodyPr>
          <a:lstStyle/>
          <a:p>
            <a:pPr indent="-342900" lvl="0" marL="342900" rtl="0" algn="l">
              <a:spcBef>
                <a:spcPts val="0"/>
              </a:spcBef>
              <a:spcAft>
                <a:spcPts val="0"/>
              </a:spcAft>
              <a:buClr>
                <a:schemeClr val="dk1"/>
              </a:buClr>
              <a:buSzPct val="100000"/>
              <a:buChar char="•"/>
            </a:pPr>
            <a:r>
              <a:rPr lang="pt-BR"/>
              <a:t>- Propõe em termos políticos a noção de coalizão (temporária) - não é mais possível pensar na política feminista tradicional, dos anos 70, que falava em “a mulher”. As coalizões são possíveis, porém temporárias, dadas as inevitáveis diferenças entre as mulheres. Ou seja, parte de seu problema vem também da própria divisão interna do movimento feminista, que no caso dos EUA, vem marcadamente pela diferença das mulheres negras e lésbicas.</a:t>
            </a:r>
            <a:endParaRPr/>
          </a:p>
          <a:p>
            <a:pPr indent="-342900" lvl="0" marL="342900" rtl="0" algn="l">
              <a:spcBef>
                <a:spcPts val="544"/>
              </a:spcBef>
              <a:spcAft>
                <a:spcPts val="0"/>
              </a:spcAft>
              <a:buClr>
                <a:schemeClr val="dk1"/>
              </a:buClr>
              <a:buSzPct val="100000"/>
              <a:buChar char="•"/>
            </a:pPr>
            <a:r>
              <a:rPr lang="pt-BR"/>
              <a:t>intersecção com hierarquias de classe, raça/etnia, sexualidade, etc.</a:t>
            </a:r>
            <a:endParaRPr/>
          </a:p>
          <a:p>
            <a:pPr indent="-342900" lvl="0" marL="342900" rtl="0" algn="l">
              <a:spcBef>
                <a:spcPts val="544"/>
              </a:spcBef>
              <a:spcAft>
                <a:spcPts val="0"/>
              </a:spcAft>
              <a:buClr>
                <a:schemeClr val="dk1"/>
              </a:buClr>
              <a:buSzPct val="100000"/>
              <a:buChar char="•"/>
            </a:pPr>
            <a:r>
              <a:rPr lang="pt-BR"/>
              <a:t>Homem e Mulher – são termos relacionais, não estáveis </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pt-BR"/>
              <a:t> </a:t>
            </a:r>
            <a:endParaRPr/>
          </a:p>
        </p:txBody>
      </p:sp>
      <p:sp>
        <p:nvSpPr>
          <p:cNvPr id="115" name="Google Shape;115;p6"/>
          <p:cNvSpPr txBox="1"/>
          <p:nvPr>
            <p:ph idx="1" type="body"/>
          </p:nvPr>
        </p:nvSpPr>
        <p:spPr>
          <a:xfrm>
            <a:off x="457200" y="514834"/>
            <a:ext cx="8229600" cy="5611330"/>
          </a:xfrm>
          <a:prstGeom prst="rect">
            <a:avLst/>
          </a:prstGeom>
          <a:noFill/>
          <a:ln>
            <a:noFill/>
          </a:ln>
        </p:spPr>
        <p:txBody>
          <a:bodyPr anchorCtr="0" anchor="t" bIns="45700" lIns="91425" spcFirstLastPara="1" rIns="91425" wrap="square" tIns="45700">
            <a:normAutofit fontScale="85000" lnSpcReduction="20000"/>
          </a:bodyPr>
          <a:lstStyle/>
          <a:p>
            <a:pPr indent="-342900" lvl="0" marL="342900" rtl="0" algn="l">
              <a:spcBef>
                <a:spcPts val="0"/>
              </a:spcBef>
              <a:spcAft>
                <a:spcPts val="0"/>
              </a:spcAft>
              <a:buClr>
                <a:schemeClr val="dk1"/>
              </a:buClr>
              <a:buSzPct val="100000"/>
              <a:buChar char="•"/>
            </a:pPr>
            <a:r>
              <a:rPr lang="pt-BR"/>
              <a:t>opõe a noção de </a:t>
            </a:r>
            <a:r>
              <a:rPr i="1" lang="pt-BR"/>
              <a:t>sujeito transcendental</a:t>
            </a:r>
            <a:r>
              <a:rPr lang="pt-BR"/>
              <a:t> a de </a:t>
            </a:r>
            <a:r>
              <a:rPr i="1" lang="pt-BR"/>
              <a:t>sujeito contextualizado</a:t>
            </a:r>
            <a:r>
              <a:rPr lang="pt-BR"/>
              <a:t> (nesse sentido, insere-se numa corrente que pode ser chamada de pós-moderna, ou mesmo pós-estruturalista) </a:t>
            </a:r>
            <a:endParaRPr/>
          </a:p>
          <a:p>
            <a:pPr indent="-342900" lvl="0" marL="342900" rtl="0" algn="l">
              <a:spcBef>
                <a:spcPts val="544"/>
              </a:spcBef>
              <a:spcAft>
                <a:spcPts val="0"/>
              </a:spcAft>
              <a:buClr>
                <a:schemeClr val="dk1"/>
              </a:buClr>
              <a:buSzPct val="100000"/>
              <a:buChar char="•"/>
            </a:pPr>
            <a:r>
              <a:rPr lang="pt-BR"/>
              <a:t>Poder produz a estrutura binária do gênero, o que ela vê acontecer nos escritos de Beauvoir e Sartre (e o sujeito masculino do desejo, uma cultura masculinista em que a mulher é o mistério, o “outro”)</a:t>
            </a:r>
            <a:endParaRPr/>
          </a:p>
          <a:p>
            <a:pPr indent="-342900" lvl="0" marL="342900" rtl="0" algn="l">
              <a:spcBef>
                <a:spcPts val="544"/>
              </a:spcBef>
              <a:spcAft>
                <a:spcPts val="0"/>
              </a:spcAft>
              <a:buClr>
                <a:schemeClr val="dk1"/>
              </a:buClr>
              <a:buSzPct val="100000"/>
              <a:buChar char="•"/>
            </a:pPr>
            <a:r>
              <a:rPr lang="pt-BR"/>
              <a:t>Pergunta-se então: “Que configuração de poder constrói o sujeito e o Outro, essa relação binária entre “homens” e “mulheres”, e a estabilidade interna destes termos?” (p. 8)</a:t>
            </a:r>
            <a:endParaRPr/>
          </a:p>
          <a:p>
            <a:pPr indent="-342900" lvl="0" marL="342900" rtl="0" algn="l">
              <a:spcBef>
                <a:spcPts val="544"/>
              </a:spcBef>
              <a:spcAft>
                <a:spcPts val="0"/>
              </a:spcAft>
              <a:buClr>
                <a:schemeClr val="dk1"/>
              </a:buClr>
              <a:buSzPct val="100000"/>
              <a:buChar char="•"/>
            </a:pPr>
            <a:r>
              <a:rPr lang="pt-BR"/>
              <a:t>Fala de Foucault e sua necessidade de fazer uma genealogia para expor as categorias fundacionais de sexo, gênero e desejo como um formação específica de poder. </a:t>
            </a:r>
            <a:endParaRPr/>
          </a:p>
          <a:p>
            <a:pPr indent="-170180" lvl="0" marL="342900" rtl="0" algn="l">
              <a:spcBef>
                <a:spcPts val="544"/>
              </a:spcBef>
              <a:spcAft>
                <a:spcPts val="0"/>
              </a:spcAft>
              <a:buClr>
                <a:schemeClr val="dk1"/>
              </a:buClr>
              <a:buSzPct val="100000"/>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lang="pt-BR"/>
              <a:t>Gênero</a:t>
            </a:r>
            <a:endParaRPr/>
          </a:p>
        </p:txBody>
      </p:sp>
      <p:sp>
        <p:nvSpPr>
          <p:cNvPr id="121" name="Google Shape;121;p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92500" lnSpcReduction="20000"/>
          </a:bodyPr>
          <a:lstStyle/>
          <a:p>
            <a:pPr indent="-342900" lvl="0" marL="342900" rtl="0" algn="l">
              <a:spcBef>
                <a:spcPts val="0"/>
              </a:spcBef>
              <a:spcAft>
                <a:spcPts val="0"/>
              </a:spcAft>
              <a:buClr>
                <a:schemeClr val="dk1"/>
              </a:buClr>
              <a:buSzPct val="100000"/>
              <a:buChar char="•"/>
            </a:pPr>
            <a:r>
              <a:rPr lang="pt-BR"/>
              <a:t>“A crítica genealógica recusa-se a buscar as origens do gênero, a verdade íntima do desejo feminino, uma identidade sexual genuína ou autêntica que a repressão impede de ver; em vez disso ela investiga as apostas políticas que designam como origem e causa categorias de identidade que, na verdade, são efeitos de instituições, práticas e discursos cujos pontos de origem são múltiplos e difusos. A tarefa dessa investigação é centrar-se – e descentrar-se – nessas instituições definidoras: o falogocentrismo e a heterossexualidade compulsória.” (p. 9)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8"/>
          <p:cNvSpPr txBox="1"/>
          <p:nvPr>
            <p:ph type="title"/>
          </p:nvPr>
        </p:nvSpPr>
        <p:spPr>
          <a:xfrm>
            <a:off x="457200" y="274638"/>
            <a:ext cx="8229600" cy="2127914"/>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3200"/>
              <a:buFont typeface="Calibri"/>
              <a:buNone/>
            </a:pPr>
            <a:r>
              <a:rPr lang="pt-BR" sz="3200"/>
              <a:t>O texto se divide em 3 partes que fazem uma genealogia crítica das categorias de gênero em 3 domínios discursivos diferentes</a:t>
            </a:r>
            <a:endParaRPr sz="3200"/>
          </a:p>
        </p:txBody>
      </p:sp>
      <p:sp>
        <p:nvSpPr>
          <p:cNvPr id="127" name="Google Shape;127;p8"/>
          <p:cNvSpPr txBox="1"/>
          <p:nvPr>
            <p:ph idx="1" type="body"/>
          </p:nvPr>
        </p:nvSpPr>
        <p:spPr>
          <a:xfrm>
            <a:off x="738042" y="2557002"/>
            <a:ext cx="7948758" cy="3569161"/>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Clr>
                <a:schemeClr val="dk1"/>
              </a:buClr>
              <a:buSzPts val="3200"/>
              <a:buChar char="•"/>
            </a:pPr>
            <a:r>
              <a:rPr lang="pt-BR"/>
              <a:t>Cap 1 – “Sujeitos do sexo/gênero/desejo” </a:t>
            </a:r>
            <a:endParaRPr/>
          </a:p>
          <a:p>
            <a:pPr indent="-342900" lvl="0" marL="342900" rtl="0" algn="l">
              <a:spcBef>
                <a:spcPts val="640"/>
              </a:spcBef>
              <a:spcAft>
                <a:spcPts val="0"/>
              </a:spcAft>
              <a:buClr>
                <a:schemeClr val="dk1"/>
              </a:buClr>
              <a:buSzPts val="3200"/>
              <a:buChar char="•"/>
            </a:pPr>
            <a:r>
              <a:rPr lang="pt-BR"/>
              <a:t>Cap 2 – “Proibição, Psicanálise, e a produção da </a:t>
            </a:r>
            <a:r>
              <a:rPr i="1" lang="pt-BR"/>
              <a:t>matriz heterossexual</a:t>
            </a:r>
            <a:r>
              <a:rPr lang="pt-BR"/>
              <a:t>” </a:t>
            </a:r>
            <a:endParaRPr/>
          </a:p>
          <a:p>
            <a:pPr indent="-342900" lvl="0" marL="342900" rtl="0" algn="l">
              <a:spcBef>
                <a:spcPts val="640"/>
              </a:spcBef>
              <a:spcAft>
                <a:spcPts val="0"/>
              </a:spcAft>
              <a:buClr>
                <a:schemeClr val="dk1"/>
              </a:buClr>
              <a:buSzPts val="3200"/>
              <a:buChar char="•"/>
            </a:pPr>
            <a:r>
              <a:rPr lang="pt-BR"/>
              <a:t>Cap 3 – “Atos Corporais Subversivos” </a:t>
            </a:r>
            <a:endParaRPr/>
          </a:p>
          <a:p>
            <a:pPr indent="-342900" lvl="0" marL="342900" rtl="0" algn="l">
              <a:spcBef>
                <a:spcPts val="640"/>
              </a:spcBef>
              <a:spcAft>
                <a:spcPts val="0"/>
              </a:spcAft>
              <a:buClr>
                <a:schemeClr val="dk1"/>
              </a:buClr>
              <a:buSzPts val="3200"/>
              <a:buChar char="•"/>
            </a:pPr>
            <a:r>
              <a:rPr lang="pt-BR"/>
              <a:t>Conclusão – Da Paródia à Política</a:t>
            </a:r>
            <a:endParaRPr/>
          </a:p>
          <a:p>
            <a:pPr indent="-139700" lvl="0" marL="342900" rtl="0" algn="l">
              <a:spcBef>
                <a:spcPts val="640"/>
              </a:spcBef>
              <a:spcAft>
                <a:spcPts val="0"/>
              </a:spcAft>
              <a:buClr>
                <a:schemeClr val="dk1"/>
              </a:buClr>
              <a:buSzPts val="3200"/>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4400"/>
              <a:buFont typeface="Calibri"/>
              <a:buNone/>
            </a:pPr>
            <a:r>
              <a:rPr b="1" lang="pt-BR"/>
              <a:t>Sujeitos do sexo/gênero/desejo</a:t>
            </a:r>
            <a:r>
              <a:rPr lang="pt-BR"/>
              <a:t> </a:t>
            </a:r>
            <a:endParaRPr/>
          </a:p>
        </p:txBody>
      </p:sp>
      <p:sp>
        <p:nvSpPr>
          <p:cNvPr id="133" name="Google Shape;133;p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fontScale="92500"/>
          </a:bodyPr>
          <a:lstStyle/>
          <a:p>
            <a:pPr indent="-342900" lvl="0" marL="342900" rtl="0" algn="l">
              <a:spcBef>
                <a:spcPts val="0"/>
              </a:spcBef>
              <a:spcAft>
                <a:spcPts val="0"/>
              </a:spcAft>
              <a:buClr>
                <a:schemeClr val="dk1"/>
              </a:buClr>
              <a:buSzPct val="100000"/>
              <a:buChar char="•"/>
            </a:pPr>
            <a:r>
              <a:rPr lang="pt-BR"/>
              <a:t>Considera o status da “mulher” como sujeito do feminismo e da distinção entre sexo e gênero. Desconstrói a noção de sexo como “natural”. </a:t>
            </a:r>
            <a:endParaRPr/>
          </a:p>
          <a:p>
            <a:pPr indent="-342900" lvl="0" marL="342900" rtl="0" algn="l">
              <a:spcBef>
                <a:spcPts val="592"/>
              </a:spcBef>
              <a:spcAft>
                <a:spcPts val="0"/>
              </a:spcAft>
              <a:buClr>
                <a:schemeClr val="dk1"/>
              </a:buClr>
              <a:buSzPct val="100000"/>
              <a:buChar char="•"/>
            </a:pPr>
            <a:r>
              <a:rPr lang="pt-BR"/>
              <a:t>Masculino / feminino – não estão colados em corpos de homens e mulheres (pensar como os sentidos e associação de masculino e feminino circulam, como propõe Strathern). </a:t>
            </a:r>
            <a:endParaRPr/>
          </a:p>
          <a:p>
            <a:pPr indent="-342900" lvl="0" marL="342900" rtl="0" algn="l">
              <a:spcBef>
                <a:spcPts val="592"/>
              </a:spcBef>
              <a:spcAft>
                <a:spcPts val="0"/>
              </a:spcAft>
              <a:buClr>
                <a:schemeClr val="dk1"/>
              </a:buClr>
              <a:buSzPct val="100000"/>
              <a:buChar char="•"/>
            </a:pPr>
            <a:r>
              <a:rPr lang="pt-BR"/>
              <a:t>Critica e desconstrói o que chama de “metafísica da substância”.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2024-04-17T11:14:22Z</dcterms:created>
  <dc:creator>Heloisa Almeida</dc:creator>
</cp:coreProperties>
</file>