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19" r:id="rId2"/>
    <p:sldId id="1032" r:id="rId3"/>
    <p:sldId id="1031" r:id="rId4"/>
    <p:sldId id="1033" r:id="rId5"/>
    <p:sldId id="1034" r:id="rId6"/>
    <p:sldId id="1035" r:id="rId7"/>
    <p:sldId id="1027" r:id="rId8"/>
    <p:sldId id="1037" r:id="rId9"/>
    <p:sldId id="1044" r:id="rId10"/>
    <p:sldId id="1045" r:id="rId11"/>
    <p:sldId id="1040" r:id="rId12"/>
    <p:sldId id="1047" r:id="rId13"/>
    <p:sldId id="1049" r:id="rId14"/>
    <p:sldId id="1048" r:id="rId15"/>
    <p:sldId id="1039" r:id="rId16"/>
    <p:sldId id="1051" r:id="rId17"/>
    <p:sldId id="1042" r:id="rId18"/>
    <p:sldId id="1041" r:id="rId19"/>
    <p:sldId id="1052" r:id="rId20"/>
    <p:sldId id="1050" r:id="rId21"/>
    <p:sldId id="1036" r:id="rId22"/>
  </p:sldIdLst>
  <p:sldSz cx="12192000" cy="6858000"/>
  <p:notesSz cx="9928225" cy="6797675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a Vescove Primiano" initials="IVP" lastIdx="3" clrIdx="0">
    <p:extLst>
      <p:ext uri="{19B8F6BF-5375-455C-9EA6-DF929625EA0E}">
        <p15:presenceInfo xmlns:p15="http://schemas.microsoft.com/office/powerpoint/2012/main" userId="S::isabela.primiano@fundecitrus.com.br::35b5e628-e574-46e9-97ff-94f96e46c7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888"/>
    <a:srgbClr val="00B050"/>
    <a:srgbClr val="FFCC00"/>
    <a:srgbClr val="7B396E"/>
    <a:srgbClr val="CCECFF"/>
    <a:srgbClr val="FFFFFF"/>
    <a:srgbClr val="592950"/>
    <a:srgbClr val="FFFF99"/>
    <a:srgbClr val="FF99FF"/>
    <a:srgbClr val="D21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8" autoAdjust="0"/>
    <p:restoredTop sz="91001" autoAdjust="0"/>
  </p:normalViewPr>
  <p:slideViewPr>
    <p:cSldViewPr snapToGrid="0">
      <p:cViewPr>
        <p:scale>
          <a:sx n="60" d="100"/>
          <a:sy n="60" d="100"/>
        </p:scale>
        <p:origin x="384" y="120"/>
      </p:cViewPr>
      <p:guideLst>
        <p:guide orient="horz" pos="10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178"/>
    </p:cViewPr>
  </p:sorterViewPr>
  <p:notesViewPr>
    <p:cSldViewPr snapToGrid="0">
      <p:cViewPr varScale="1">
        <p:scale>
          <a:sx n="55" d="100"/>
          <a:sy n="55" d="100"/>
        </p:scale>
        <p:origin x="-1638" y="-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619A2CC-C9EB-3CFC-1427-73C91AB899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AC992F9-A774-AECF-CA4F-580913FB09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pPr>
              <a:defRPr/>
            </a:pPr>
            <a:fld id="{E01452C6-70EF-448D-B52D-F69443F4BAA0}" type="datetimeFigureOut">
              <a:rPr lang="pt-BR"/>
              <a:pPr>
                <a:defRPr/>
              </a:pPr>
              <a:t>19/10/2022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6778D93-B409-646E-3E31-60F014DD5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F57BC75-EF67-FC19-3FB6-708BBB5D9A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F3759D-761B-4C68-936C-9CBD2B9BE9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92B954F-4823-2FF4-B693-1B928496F5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 eaLnBrk="0" hangingPunct="0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354975A-B350-C74D-9AB7-A4F961C5A1E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6100" y="0"/>
            <a:ext cx="4302125" cy="339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 eaLnBrk="0" hangingPunct="0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8B69638-1753-847E-866F-219CC2B09ED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750" y="511175"/>
            <a:ext cx="4530725" cy="254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3BA0ABAE-FFC0-4FC5-775A-71EFBB4754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3228975"/>
            <a:ext cx="7283450" cy="3059113"/>
          </a:xfrm>
          <a:prstGeom prst="rect">
            <a:avLst/>
          </a:prstGeom>
          <a:noFill/>
          <a:ln>
            <a:noFill/>
          </a:ln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3FCD3C3-F262-CC9B-BC92-0A5BDA4DC1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 eaLnBrk="0" hangingPunct="0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673A0A53-F157-0F14-A3CE-02D9E271B0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100" y="6457950"/>
            <a:ext cx="4302125" cy="339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8DD336D5-99F8-4254-8C93-7ACF60BCFC9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38522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3CB8F65E-69EC-6EA0-AB2D-1C470BC59E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4D6DEB19-96DD-ED6D-2E84-81322BA1B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8CFDFC69-7E34-B648-A2D9-F117E511E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75B9F7-8E51-41DF-A37C-19839F81F565}" type="slidenum">
              <a:rPr lang="pt-BR" altLang="pt-BR" sz="1300" smtClean="0"/>
              <a:pPr/>
              <a:t>1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0978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Contínuo fluxo migratório dos psilídeos</a:t>
            </a:r>
          </a:p>
          <a:p>
            <a:r>
              <a:rPr lang="pt-BR" dirty="0"/>
              <a:t>Controle químico do vetor não é eficiente para controlar a disseminação primária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D336D5-99F8-4254-8C93-7ACF60BCFC90}" type="slidenum">
              <a:rPr lang="pt-BR" altLang="en-US" smtClean="0"/>
              <a:pPr>
                <a:defRPr/>
              </a:pPr>
              <a:t>7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75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D336D5-99F8-4254-8C93-7ACF60BCFC90}" type="slidenum">
              <a:rPr lang="pt-BR" altLang="en-US" smtClean="0"/>
              <a:pPr>
                <a:defRPr/>
              </a:pPr>
              <a:t>9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70335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= abundancia de psilídeo na distancia = 1</a:t>
            </a: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(gradiente não cai rapidamente com a distância)</a:t>
            </a:r>
          </a:p>
          <a:p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(focos 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secundários.."não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chega no zero")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D336D5-99F8-4254-8C93-7ACF60BCFC90}" type="slidenum">
              <a:rPr lang="pt-BR" altLang="en-US" smtClean="0"/>
              <a:pPr>
                <a:defRPr/>
              </a:pPr>
              <a:t>13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0240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Probabilidade de inoculação (%) - depende do </a:t>
            </a:r>
            <a:r>
              <a:rPr lang="pt-BR" dirty="0" err="1"/>
              <a:t>Ct</a:t>
            </a:r>
            <a:r>
              <a:rPr lang="pt-BR" dirty="0"/>
              <a:t> de </a:t>
            </a:r>
            <a:r>
              <a:rPr lang="pt-BR" dirty="0" err="1"/>
              <a:t>Las</a:t>
            </a:r>
            <a:r>
              <a:rPr lang="pt-BR" dirty="0"/>
              <a:t> no psilídeo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D336D5-99F8-4254-8C93-7ACF60BCFC90}" type="slidenum">
              <a:rPr lang="pt-BR" altLang="en-US" smtClean="0"/>
              <a:pPr>
                <a:defRPr/>
              </a:pPr>
              <a:t>14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04681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5C245-C447-42D4-A4A5-AFA627F3B3F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65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5C245-C447-42D4-A4A5-AFA627F3B3F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475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In scenarios with high ACP populations (3x and 5x FAS), it was economically viable to spray the entire plot every 7 days.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Primary ACP spread is not completely bypassed by insecticide sprays. Growers should be motivated to continuous participate in area-wide control campaigns to reduce ACP density within the region and, consequently, reduce the edge strip that will receive weekly insecticide spray frequency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418FF-B522-4838-BA7B-023D8E47A69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68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5C245-C447-42D4-A4A5-AFA627F3B3F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25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9227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1472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780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32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4204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4564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0909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1780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92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4055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0173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doi.org/10.1111/jen.12249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94/PHYTO-02-21-0076-R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2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EC57BD1-3E66-5809-63BD-652D0E31EEC0}"/>
              </a:ext>
            </a:extLst>
          </p:cNvPr>
          <p:cNvSpPr/>
          <p:nvPr/>
        </p:nvSpPr>
        <p:spPr>
          <a:xfrm>
            <a:off x="8191500" y="5428214"/>
            <a:ext cx="390842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</a:rPr>
              <a:t>Dra. Isabela Vescove Primiano</a:t>
            </a:r>
          </a:p>
          <a:p>
            <a:pPr algn="ctr">
              <a:defRPr/>
            </a:pPr>
            <a:r>
              <a:rPr lang="it-IT" sz="1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</a:rPr>
              <a:t>Engenheira agrônoma</a:t>
            </a:r>
          </a:p>
          <a:p>
            <a:pPr algn="ctr">
              <a:defRPr/>
            </a:pPr>
            <a:r>
              <a:rPr lang="it-IT" sz="1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</a:rPr>
              <a:t>MsC. e PhD. Fitopatologia</a:t>
            </a:r>
            <a:endParaRPr lang="pt-BR" sz="1800" dirty="0">
              <a:solidFill>
                <a:schemeClr val="bg1"/>
              </a:solidFill>
              <a:latin typeface="Arial Narrow" panose="020B0606020202030204" pitchFamily="34" charset="0"/>
              <a:ea typeface="+mj-ea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09A7336-1F0E-2BF1-DBA6-798D2F61136C}"/>
              </a:ext>
            </a:extLst>
          </p:cNvPr>
          <p:cNvSpPr txBox="1">
            <a:spLocks/>
          </p:cNvSpPr>
          <p:nvPr/>
        </p:nvSpPr>
        <p:spPr bwMode="auto">
          <a:xfrm>
            <a:off x="0" y="2669278"/>
            <a:ext cx="12192000" cy="7191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-BR" altLang="en-US" sz="48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GRADIENTES DO HLB</a:t>
            </a:r>
          </a:p>
        </p:txBody>
      </p:sp>
      <p:cxnSp>
        <p:nvCxnSpPr>
          <p:cNvPr id="3084" name="Conector reto 4">
            <a:extLst>
              <a:ext uri="{FF2B5EF4-FFF2-40B4-BE49-F238E27FC236}">
                <a16:creationId xmlns:a16="http://schemas.microsoft.com/office/drawing/2014/main" id="{209FA184-E5DC-C59A-E319-E3CC663BA995}"/>
              </a:ext>
            </a:extLst>
          </p:cNvPr>
          <p:cNvCxnSpPr>
            <a:cxnSpLocks/>
          </p:cNvCxnSpPr>
          <p:nvPr/>
        </p:nvCxnSpPr>
        <p:spPr bwMode="auto">
          <a:xfrm>
            <a:off x="4000500" y="2087564"/>
            <a:ext cx="4191000" cy="0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3085" name="Conector reto 19">
            <a:extLst>
              <a:ext uri="{FF2B5EF4-FFF2-40B4-BE49-F238E27FC236}">
                <a16:creationId xmlns:a16="http://schemas.microsoft.com/office/drawing/2014/main" id="{15E9F84D-7CFE-2356-DCF1-04913FE0BAEB}"/>
              </a:ext>
            </a:extLst>
          </p:cNvPr>
          <p:cNvCxnSpPr>
            <a:cxnSpLocks/>
          </p:cNvCxnSpPr>
          <p:nvPr/>
        </p:nvCxnSpPr>
        <p:spPr bwMode="auto">
          <a:xfrm>
            <a:off x="4000500" y="3970131"/>
            <a:ext cx="4191000" cy="0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</p:spPr>
      </p:cxnSp>
      <p:pic>
        <p:nvPicPr>
          <p:cNvPr id="2050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712" y="281077"/>
            <a:ext cx="919163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Grafi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6" y="257265"/>
            <a:ext cx="96202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792119" y="357188"/>
            <a:ext cx="63957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Universidade de São Paulo – USP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Escola Superior de Agricultura Luiz de Queiroz – ESALQ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Departamento de Fitopatologia e </a:t>
            </a:r>
            <a:r>
              <a:rPr kumimoji="0" lang="pt-BR" altLang="pt-BR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Nematologia</a:t>
            </a: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LFN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Epidemiologia e Controle – LFN-5840</a:t>
            </a:r>
            <a:endParaRPr kumimoji="0" lang="pt-BR" altLang="pt-BR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0856"/>
              </p:ext>
            </p:extLst>
          </p:nvPr>
        </p:nvGraphicFramePr>
        <p:xfrm>
          <a:off x="352325" y="586275"/>
          <a:ext cx="4949225" cy="6092544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463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7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0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  <a:latin typeface="Arial Narrow" panose="020B0606020202030204" pitchFamily="34" charset="0"/>
                        </a:rPr>
                        <a:t>Número de ruas pulverizadas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  <a:latin typeface="Arial Narrow" panose="020B0606020202030204" pitchFamily="34" charset="0"/>
                        </a:rPr>
                        <a:t>a cada 7 dias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  <a:latin typeface="Arial Narrow" panose="020B0606020202030204" pitchFamily="34" charset="0"/>
                        </a:rPr>
                        <a:t>a cada 14 dias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  <a:latin typeface="Arial Narrow" panose="020B0606020202030204" pitchFamily="34" charset="0"/>
                        </a:rPr>
                        <a:t>Cenários (m + m)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71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  <a:latin typeface="Arial Narrow" panose="020B0606020202030204" pitchFamily="34" charset="0"/>
                        </a:rPr>
                        <a:t>1 + 496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70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7 + 490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69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14 + 483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68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21 + 476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64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49 + 448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77 + 420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56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105 + 392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133 + 364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161 + 336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189 + 308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217 + 280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245 + 252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273 + 224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301 + 196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329 + 168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357 + 140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56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385 + 112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413 + 84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64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441 + 56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68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Arial Narrow" panose="020B0606020202030204" pitchFamily="34" charset="0"/>
                        </a:rPr>
                        <a:t>469 + 28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  <a:latin typeface="Arial Narrow" panose="020B0606020202030204" pitchFamily="34" charset="0"/>
                        </a:rPr>
                        <a:t>72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  <a:latin typeface="Arial Narrow" panose="020B0606020202030204" pitchFamily="34" charset="0"/>
                        </a:rPr>
                        <a:t>497 + 0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466" marR="8466" marT="846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0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330200" y="110052"/>
            <a:ext cx="4485901" cy="9336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Cenário teórico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8EBC9C-FA38-F434-F655-170532D0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41" y="1043699"/>
            <a:ext cx="6369144" cy="54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9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Interrogação colorida imagens de stock, fotos de Interrogação colorida |  Baixar no Depositphotos">
            <a:extLst>
              <a:ext uri="{FF2B5EF4-FFF2-40B4-BE49-F238E27FC236}">
                <a16:creationId xmlns:a16="http://schemas.microsoft.com/office/drawing/2014/main" id="{3E641259-598C-4040-A0A3-0C8CD8AC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20" y="142590"/>
            <a:ext cx="3140536" cy="151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1073255" y="878791"/>
            <a:ext cx="2601574" cy="830997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Quantidade de psilídeos migrantes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35D35F1-E22B-465C-9767-78618FD21390}"/>
              </a:ext>
            </a:extLst>
          </p:cNvPr>
          <p:cNvSpPr txBox="1"/>
          <p:nvPr/>
        </p:nvSpPr>
        <p:spPr>
          <a:xfrm>
            <a:off x="8047271" y="996841"/>
            <a:ext cx="302179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latin typeface="Arial Narrow" panose="020B0606020202030204" pitchFamily="34" charset="0"/>
                <a:cs typeface="Arial" panose="020B0604020202020204" pitchFamily="34" charset="0"/>
              </a:rPr>
              <a:t>Total de plantas doentes em cada cenário</a:t>
            </a:r>
            <a:endParaRPr lang="pt-BR" sz="2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101600" y="142590"/>
            <a:ext cx="6168571" cy="4762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epidemiológica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653" t="1" b="34"/>
          <a:stretch/>
        </p:blipFill>
        <p:spPr>
          <a:xfrm>
            <a:off x="1174749" y="1827839"/>
            <a:ext cx="6038353" cy="4325312"/>
          </a:xfrm>
          <a:prstGeom prst="rect">
            <a:avLst/>
          </a:prstGeom>
        </p:spPr>
      </p:pic>
      <p:pic>
        <p:nvPicPr>
          <p:cNvPr id="1026" name="Picture 2" descr="Hand Drawn Arrow clipart - Yellow, Orange, transparent clip 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8" b="27632"/>
          <a:stretch/>
        </p:blipFill>
        <p:spPr bwMode="auto">
          <a:xfrm flipH="1">
            <a:off x="4346575" y="1053112"/>
            <a:ext cx="3028950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7067556" y="5592317"/>
            <a:ext cx="3413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+mj-lt"/>
              </a:rPr>
              <a:t>Tomaseto</a:t>
            </a:r>
            <a:r>
              <a:rPr lang="en-US" sz="1200" dirty="0">
                <a:latin typeface="+mj-lt"/>
              </a:rPr>
              <a:t>, R. </a:t>
            </a:r>
            <a:r>
              <a:rPr lang="en-US" sz="1200" dirty="0" err="1">
                <a:latin typeface="+mj-lt"/>
              </a:rPr>
              <a:t>Krugner</a:t>
            </a:r>
            <a:r>
              <a:rPr lang="en-US" sz="1200" dirty="0">
                <a:latin typeface="+mj-lt"/>
              </a:rPr>
              <a:t> and J. R. S. Lopes, 2016</a:t>
            </a:r>
            <a:endParaRPr lang="pt-BR" sz="1200" b="1" dirty="0">
              <a:latin typeface="+mj-lt"/>
              <a:hlinkClick r:id="rId5"/>
            </a:endParaRPr>
          </a:p>
          <a:p>
            <a:r>
              <a:rPr lang="pt-BR" sz="1200" b="1" dirty="0">
                <a:latin typeface="+mj-lt"/>
                <a:hlinkClick r:id="rId5"/>
              </a:rPr>
              <a:t>https://doi.org/10.1111/jen.12249</a:t>
            </a:r>
            <a:endParaRPr lang="pt-BR" sz="1200" dirty="0">
              <a:latin typeface="+mj-lt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13" y="2072353"/>
            <a:ext cx="247599" cy="383779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248" y="6128948"/>
            <a:ext cx="2655863" cy="2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3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101600" y="142590"/>
            <a:ext cx="6168571" cy="4762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epidemiológica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621472" y="1694319"/>
            <a:ext cx="6089076" cy="4305847"/>
            <a:chOff x="5525294" y="1237966"/>
            <a:chExt cx="6089076" cy="4305847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5294" y="1237966"/>
              <a:ext cx="6089076" cy="4305847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5729968" y="1408678"/>
              <a:ext cx="4171669" cy="3476625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8165972" y="3014835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70C0"/>
                    </a:solidFill>
                    <a:prstDash val="solid"/>
                  </a:ln>
                </a:rPr>
                <a:t>C/S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7807175" y="3317252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70C0"/>
                    </a:solidFill>
                    <a:prstDash val="solid"/>
                  </a:ln>
                </a:rPr>
                <a:t>C/S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8488000" y="3146992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70C0"/>
                    </a:solidFill>
                    <a:prstDash val="solid"/>
                  </a:ln>
                </a:rPr>
                <a:t>C/S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8727221" y="3374250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70C0"/>
                    </a:solidFill>
                    <a:prstDash val="solid"/>
                  </a:ln>
                </a:rPr>
                <a:t>C/S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9086018" y="3146991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70C0"/>
                    </a:solidFill>
                    <a:prstDash val="solid"/>
                  </a:ln>
                </a:rPr>
                <a:t>C/S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9133641" y="3566694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70C0"/>
                    </a:solidFill>
                    <a:prstDash val="solid"/>
                  </a:ln>
                </a:rPr>
                <a:t>C/S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8330611" y="3841048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B050"/>
                    </a:solidFill>
                    <a:prstDash val="solid"/>
                  </a:ln>
                </a:rPr>
                <a:t>SO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8330611" y="4307846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B050"/>
                    </a:solidFill>
                    <a:prstDash val="solid"/>
                  </a:ln>
                </a:rPr>
                <a:t>SO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7859000" y="3657771"/>
              <a:ext cx="478442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00B050"/>
                    </a:solidFill>
                    <a:prstDash val="solid"/>
                  </a:ln>
                </a:rPr>
                <a:t>SO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7780668" y="2535019"/>
              <a:ext cx="680825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FF0000"/>
                    </a:solidFill>
                    <a:prstDash val="solid"/>
                  </a:ln>
                </a:rPr>
                <a:t>N/NO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8165972" y="2618192"/>
              <a:ext cx="680825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FF0000"/>
                    </a:solidFill>
                    <a:prstDash val="solid"/>
                  </a:ln>
                </a:rPr>
                <a:t>N/NO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8229419" y="1831910"/>
              <a:ext cx="680825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FF0000"/>
                    </a:solidFill>
                    <a:prstDash val="solid"/>
                  </a:ln>
                </a:rPr>
                <a:t>N/NO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7153590E-9E38-4AFE-BD99-C6E44C65EC7C}"/>
                </a:ext>
              </a:extLst>
            </p:cNvPr>
            <p:cNvSpPr txBox="1"/>
            <p:nvPr/>
          </p:nvSpPr>
          <p:spPr>
            <a:xfrm>
              <a:off x="8966442" y="2470517"/>
              <a:ext cx="680825" cy="340519"/>
            </a:xfrm>
            <a:prstGeom prst="flowChartAlternateProcess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spcBef>
                  <a:spcPts val="1200"/>
                </a:spcBef>
                <a:defRPr sz="3200"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1400" b="1" dirty="0">
                  <a:ln w="6350">
                    <a:solidFill>
                      <a:srgbClr val="FF0000"/>
                    </a:solidFill>
                    <a:prstDash val="solid"/>
                  </a:ln>
                </a:rPr>
                <a:t>N/NO</a:t>
              </a:r>
            </a:p>
          </p:txBody>
        </p:sp>
      </p:grpSp>
      <p:graphicFrame>
        <p:nvGraphicFramePr>
          <p:cNvPr id="35" name="Tabe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496070"/>
              </p:ext>
            </p:extLst>
          </p:nvPr>
        </p:nvGraphicFramePr>
        <p:xfrm>
          <a:off x="380287" y="1113015"/>
          <a:ext cx="4241185" cy="452247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238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85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  <a:latin typeface="Arial Narrow" panose="020B0606020202030204" pitchFamily="34" charset="0"/>
                        </a:rPr>
                        <a:t>Abundância média (psilídeos/cartão adesivo)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Bebedouro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0,09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Frutal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0,001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Franca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0,10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São José do Rio Preto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0,01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Araraquara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0,12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Casa Branca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0,22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Brotas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1,13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Lins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0,39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Novo Horizonte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1,56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Limeira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0,67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Avaré</a:t>
                      </a:r>
                      <a:endParaRPr lang="pt-BR" sz="1800" b="0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0,44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Santa Cruz</a:t>
                      </a:r>
                      <a:r>
                        <a:rPr lang="pt-BR" sz="180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 do Rio Pardo</a:t>
                      </a:r>
                      <a:endParaRPr lang="pt-BR" sz="1800" b="0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0,29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Itapetininga</a:t>
                      </a:r>
                      <a:endParaRPr lang="pt-BR" sz="1800" b="0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0,05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2" name="CaixaDeTexto 21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93539" y="659827"/>
            <a:ext cx="6982175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400" dirty="0"/>
              <a:t>1) Estimar a quantidade de psilídeos migrantes por distância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314951" y="6000166"/>
            <a:ext cx="11757306" cy="446276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300" dirty="0"/>
              <a:t>Abundância média (psilídeo/armadilha/avaliação</a:t>
            </a:r>
            <a:r>
              <a:rPr lang="pt-BR" sz="2300" dirty="0">
                <a:sym typeface="Wingdings" panose="05000000000000000000" pitchFamily="2" charset="2"/>
              </a:rPr>
              <a:t>) </a:t>
            </a:r>
            <a:r>
              <a:rPr lang="pt-BR" sz="2300" dirty="0"/>
              <a:t>Alerta: julho/2019 a julho/2022 </a:t>
            </a:r>
            <a:r>
              <a:rPr lang="pt-BR" sz="23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armadilhas só na borda</a:t>
            </a:r>
            <a:r>
              <a:rPr lang="pt-BR" sz="2300" dirty="0"/>
              <a:t>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295" y="142590"/>
            <a:ext cx="14859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6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985883"/>
              </p:ext>
            </p:extLst>
          </p:nvPr>
        </p:nvGraphicFramePr>
        <p:xfrm>
          <a:off x="380287" y="1113015"/>
          <a:ext cx="4241185" cy="452247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238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85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  <a:latin typeface="Arial Narrow" panose="020B0606020202030204" pitchFamily="34" charset="0"/>
                        </a:rPr>
                        <a:t>Abundância média (psilídeos/cartão adesivo)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Bebedouro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0,09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Frutal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0,001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Franca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0,10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São José do Rio Preto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0,01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Araraquara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0,12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Casa Branca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0,22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Brotas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1,13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Lins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0,39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Novo Horizonte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1,56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Limeira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0,67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Avaré</a:t>
                      </a:r>
                      <a:endParaRPr lang="pt-BR" sz="1800" b="0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0,44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Santa Cruz</a:t>
                      </a:r>
                      <a:r>
                        <a:rPr lang="pt-BR" sz="180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 do Rio Pardo</a:t>
                      </a:r>
                      <a:endParaRPr lang="pt-BR" sz="1800" b="0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0,29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1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Itapetininga</a:t>
                      </a:r>
                      <a:endParaRPr lang="pt-BR" sz="1800" b="0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 Narrow" panose="020B0606020202030204" pitchFamily="34" charset="0"/>
                        </a:rPr>
                        <a:t>0,05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101600" y="142590"/>
            <a:ext cx="6168571" cy="4762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epidemiológica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93539" y="659827"/>
            <a:ext cx="783255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400" dirty="0"/>
              <a:t>1) Estimar a quantidade de psilídeos migrantes </a:t>
            </a:r>
            <a:r>
              <a:rPr lang="pt-BR" sz="2400" b="1" dirty="0"/>
              <a:t>por distância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4985962" y="1131030"/>
            <a:ext cx="734613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400" dirty="0"/>
              <a:t>- 34 talhões: ajustes exponencial negativo e </a:t>
            </a:r>
            <a:r>
              <a:rPr lang="pt-BR" sz="2400" b="1" dirty="0"/>
              <a:t>potência inversa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9132254" y="1592695"/>
            <a:ext cx="267372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400" dirty="0"/>
              <a:t>Média do </a:t>
            </a:r>
            <a:r>
              <a:rPr lang="pt-BR" sz="2400" i="1" dirty="0"/>
              <a:t>b </a:t>
            </a:r>
            <a:r>
              <a:rPr lang="pt-BR" sz="2400" i="1" dirty="0">
                <a:sym typeface="Wingdings" panose="05000000000000000000" pitchFamily="2" charset="2"/>
              </a:rPr>
              <a:t> </a:t>
            </a:r>
            <a:r>
              <a:rPr lang="pt-BR" sz="2400" dirty="0">
                <a:sym typeface="Wingdings" panose="05000000000000000000" pitchFamily="2" charset="2"/>
              </a:rPr>
              <a:t>0.484</a:t>
            </a:r>
            <a:endParaRPr lang="pt-BR" sz="24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9246141" y="2042982"/>
            <a:ext cx="2822897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800" dirty="0" err="1">
                <a:sym typeface="Wingdings" panose="05000000000000000000" pitchFamily="2" charset="2"/>
              </a:rPr>
              <a:t>Ab</a:t>
            </a:r>
            <a:r>
              <a:rPr lang="pt-BR" sz="2800" dirty="0">
                <a:sym typeface="Wingdings" panose="05000000000000000000" pitchFamily="2" charset="2"/>
              </a:rPr>
              <a:t>=</a:t>
            </a:r>
            <a:r>
              <a:rPr lang="pt-B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r>
              <a:rPr lang="pt-BR" sz="2800" dirty="0">
                <a:sym typeface="Wingdings" panose="05000000000000000000" pitchFamily="2" charset="2"/>
              </a:rPr>
              <a:t>*(</a:t>
            </a:r>
            <a:r>
              <a:rPr lang="pt-BR" sz="2800" dirty="0" err="1">
                <a:sym typeface="Wingdings" panose="05000000000000000000" pitchFamily="2" charset="2"/>
              </a:rPr>
              <a:t>dist</a:t>
            </a:r>
            <a:r>
              <a:rPr lang="pt-BR" sz="2800" dirty="0">
                <a:sym typeface="Wingdings" panose="05000000000000000000" pitchFamily="2" charset="2"/>
              </a:rPr>
              <a:t> </a:t>
            </a:r>
            <a:r>
              <a:rPr lang="pt-BR" sz="2800" baseline="30000" dirty="0">
                <a:sym typeface="Wingdings" panose="05000000000000000000" pitchFamily="2" charset="2"/>
              </a:rPr>
              <a:t>-0,484</a:t>
            </a:r>
            <a:r>
              <a:rPr lang="pt-BR" sz="2800" dirty="0">
                <a:sym typeface="Wingdings" panose="05000000000000000000" pitchFamily="2" charset="2"/>
              </a:rPr>
              <a:t>)</a:t>
            </a:r>
            <a:endParaRPr lang="pt-BR" sz="2800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5413763" y="659827"/>
            <a:ext cx="321287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400" b="1" dirty="0"/>
              <a:t>por distância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 rot="20838436">
            <a:off x="4410073" y="2018463"/>
            <a:ext cx="1882623" cy="369332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800" dirty="0"/>
              <a:t>Média do </a:t>
            </a:r>
            <a:r>
              <a:rPr lang="pt-BR" sz="1800" i="1" dirty="0"/>
              <a:t>a </a:t>
            </a:r>
            <a:r>
              <a:rPr lang="pt-BR" sz="1800" i="1" dirty="0">
                <a:sym typeface="Wingdings" panose="05000000000000000000" pitchFamily="2" charset="2"/>
              </a:rPr>
              <a:t>= </a:t>
            </a:r>
            <a:r>
              <a:rPr lang="pt-BR" sz="1800" dirty="0">
                <a:sym typeface="Wingdings" panose="05000000000000000000" pitchFamily="2" charset="2"/>
              </a:rPr>
              <a:t>0,05</a:t>
            </a:r>
            <a:endParaRPr lang="pt-BR" sz="1800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 rot="20838436">
            <a:off x="4410073" y="3514634"/>
            <a:ext cx="1882623" cy="369332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800" dirty="0"/>
              <a:t>Média do </a:t>
            </a:r>
            <a:r>
              <a:rPr lang="pt-BR" sz="1800" i="1" dirty="0"/>
              <a:t>a </a:t>
            </a:r>
            <a:r>
              <a:rPr lang="pt-BR" sz="1800" i="1" dirty="0">
                <a:sym typeface="Wingdings" panose="05000000000000000000" pitchFamily="2" charset="2"/>
              </a:rPr>
              <a:t>= </a:t>
            </a:r>
            <a:r>
              <a:rPr lang="pt-BR" sz="1800" dirty="0">
                <a:sym typeface="Wingdings" panose="05000000000000000000" pitchFamily="2" charset="2"/>
              </a:rPr>
              <a:t>0,68</a:t>
            </a:r>
            <a:endParaRPr lang="pt-BR" sz="1800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 rot="20838436">
            <a:off x="4410073" y="4804575"/>
            <a:ext cx="188262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800" dirty="0"/>
              <a:t>Média do </a:t>
            </a:r>
            <a:r>
              <a:rPr lang="pt-BR" sz="1800" i="1" dirty="0"/>
              <a:t>a </a:t>
            </a:r>
            <a:r>
              <a:rPr lang="pt-BR" sz="1800" i="1" dirty="0">
                <a:sym typeface="Wingdings" panose="05000000000000000000" pitchFamily="2" charset="2"/>
              </a:rPr>
              <a:t>= </a:t>
            </a:r>
            <a:r>
              <a:rPr lang="pt-BR" sz="1800" dirty="0">
                <a:sym typeface="Wingdings" panose="05000000000000000000" pitchFamily="2" charset="2"/>
              </a:rPr>
              <a:t>0,26</a:t>
            </a:r>
            <a:endParaRPr lang="pt-BR" sz="1800" b="1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317" y="2566202"/>
            <a:ext cx="5409659" cy="38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ixaDeTexto 34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250780" y="659827"/>
            <a:ext cx="2444334" cy="1200329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Quantidade de psilídeos migrantes por distância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8D9F5F1-33E9-45BF-85DA-6D8EC41E61BD}"/>
              </a:ext>
            </a:extLst>
          </p:cNvPr>
          <p:cNvSpPr txBox="1"/>
          <p:nvPr/>
        </p:nvSpPr>
        <p:spPr>
          <a:xfrm>
            <a:off x="2702461" y="946226"/>
            <a:ext cx="2080206" cy="1569660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Quantidade de psilídeos com a bactéria por distância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1A934A9-1BE4-4F4F-A571-D6226B0290AC}"/>
              </a:ext>
            </a:extLst>
          </p:cNvPr>
          <p:cNvSpPr txBox="1"/>
          <p:nvPr/>
        </p:nvSpPr>
        <p:spPr>
          <a:xfrm>
            <a:off x="7971541" y="1885147"/>
            <a:ext cx="4077082" cy="1569660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latin typeface="Arial Narrow" panose="020B0606020202030204" pitchFamily="34" charset="0"/>
                <a:cs typeface="Arial" panose="020B0604020202020204" pitchFamily="34" charset="0"/>
              </a:rPr>
              <a:t>Quantidade de psilídeos com a bactéria e vivos por distância (eficiência da pulverização semanal e quinzenal)</a:t>
            </a:r>
            <a:endParaRPr lang="pt-BR" sz="2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6BE0BAC-EEF1-4099-A956-D851E51542B6}"/>
              </a:ext>
            </a:extLst>
          </p:cNvPr>
          <p:cNvGrpSpPr/>
          <p:nvPr/>
        </p:nvGrpSpPr>
        <p:grpSpPr>
          <a:xfrm>
            <a:off x="9339257" y="3416041"/>
            <a:ext cx="2518611" cy="1739484"/>
            <a:chOff x="9582642" y="2339696"/>
            <a:chExt cx="2518611" cy="1739484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50F1E66-F74F-4F60-8E7F-310112352B84}"/>
                </a:ext>
              </a:extLst>
            </p:cNvPr>
            <p:cNvSpPr txBox="1"/>
            <p:nvPr/>
          </p:nvSpPr>
          <p:spPr>
            <a:xfrm>
              <a:off x="9582642" y="2878851"/>
              <a:ext cx="2518611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400" dirty="0">
                  <a:latin typeface="Arial Narrow" panose="020B0606020202030204" pitchFamily="34" charset="0"/>
                  <a:cs typeface="Arial" panose="020B0604020202020204" pitchFamily="34" charset="0"/>
                </a:rPr>
                <a:t>Quantidade de plantas doentes por distância</a:t>
              </a:r>
              <a:endParaRPr lang="pt-BR" sz="2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Conector de Seta Reta 3">
              <a:extLst>
                <a:ext uri="{FF2B5EF4-FFF2-40B4-BE49-F238E27FC236}">
                  <a16:creationId xmlns:a16="http://schemas.microsoft.com/office/drawing/2014/main" id="{76EA7115-C78E-4514-BA74-B4154DF3193C}"/>
                </a:ext>
              </a:extLst>
            </p:cNvPr>
            <p:cNvCxnSpPr/>
            <p:nvPr/>
          </p:nvCxnSpPr>
          <p:spPr>
            <a:xfrm flipH="1">
              <a:off x="9783170" y="2339696"/>
              <a:ext cx="26734" cy="52718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545CC11B-4322-4E73-B738-E9099823B630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0576199" y="5155525"/>
            <a:ext cx="22364" cy="5057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35D35F1-E22B-465C-9767-78618FD21390}"/>
              </a:ext>
            </a:extLst>
          </p:cNvPr>
          <p:cNvSpPr txBox="1"/>
          <p:nvPr/>
        </p:nvSpPr>
        <p:spPr>
          <a:xfrm>
            <a:off x="8836074" y="5663455"/>
            <a:ext cx="302179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latin typeface="Arial Narrow" panose="020B0606020202030204" pitchFamily="34" charset="0"/>
                <a:cs typeface="Arial" panose="020B0604020202020204" pitchFamily="34" charset="0"/>
              </a:rPr>
              <a:t>Total de plantas doentes em cada cenário</a:t>
            </a:r>
            <a:endParaRPr lang="pt-BR" sz="2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101600" y="142590"/>
            <a:ext cx="6168571" cy="4762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epidemiológica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7714838" y="138383"/>
            <a:ext cx="3976053" cy="1194546"/>
            <a:chOff x="5363204" y="400142"/>
            <a:chExt cx="3976053" cy="1194546"/>
          </a:xfrm>
        </p:grpSpPr>
        <p:sp>
          <p:nvSpPr>
            <p:cNvPr id="20" name="Subtítulo 2">
              <a:extLst>
                <a:ext uri="{FF2B5EF4-FFF2-40B4-BE49-F238E27FC236}">
                  <a16:creationId xmlns:a16="http://schemas.microsoft.com/office/drawing/2014/main" id="{DCDD27F2-454C-4543-AECD-C278E5FBDCAB}"/>
                </a:ext>
              </a:extLst>
            </p:cNvPr>
            <p:cNvSpPr txBox="1">
              <a:spLocks/>
            </p:cNvSpPr>
            <p:nvPr/>
          </p:nvSpPr>
          <p:spPr>
            <a:xfrm>
              <a:off x="5989135" y="400142"/>
              <a:ext cx="3029053" cy="8644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pt-BR" sz="2400" u="sng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Eficiência de controle</a:t>
              </a:r>
            </a:p>
          </p:txBody>
        </p:sp>
        <p:sp>
          <p:nvSpPr>
            <p:cNvPr id="22" name="Subtítulo 2">
              <a:extLst>
                <a:ext uri="{FF2B5EF4-FFF2-40B4-BE49-F238E27FC236}">
                  <a16:creationId xmlns:a16="http://schemas.microsoft.com/office/drawing/2014/main" id="{F8722095-6F2C-4380-BF43-41B216CC93E9}"/>
                </a:ext>
              </a:extLst>
            </p:cNvPr>
            <p:cNvSpPr txBox="1">
              <a:spLocks/>
            </p:cNvSpPr>
            <p:nvPr/>
          </p:nvSpPr>
          <p:spPr>
            <a:xfrm>
              <a:off x="5363204" y="785358"/>
              <a:ext cx="1854418" cy="8093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pt-BR" sz="24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Pulverizações semanais (67,1%)</a:t>
              </a:r>
            </a:p>
          </p:txBody>
        </p:sp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5A4B16B6-ED8C-4456-A3E8-2DCF7E1BE84D}"/>
                </a:ext>
              </a:extLst>
            </p:cNvPr>
            <p:cNvSpPr txBox="1">
              <a:spLocks/>
            </p:cNvSpPr>
            <p:nvPr/>
          </p:nvSpPr>
          <p:spPr>
            <a:xfrm>
              <a:off x="7565614" y="785358"/>
              <a:ext cx="1773643" cy="8093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pt-BR" sz="24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Pulverizações quinzenais (43,9%)</a:t>
              </a:r>
            </a:p>
          </p:txBody>
        </p:sp>
        <p:sp>
          <p:nvSpPr>
            <p:cNvPr id="24" name="Subtítulo 2">
              <a:extLst>
                <a:ext uri="{FF2B5EF4-FFF2-40B4-BE49-F238E27FC236}">
                  <a16:creationId xmlns:a16="http://schemas.microsoft.com/office/drawing/2014/main" id="{1D1057A9-24CA-4467-8A8D-598D853F735C}"/>
                </a:ext>
              </a:extLst>
            </p:cNvPr>
            <p:cNvSpPr txBox="1">
              <a:spLocks/>
            </p:cNvSpPr>
            <p:nvPr/>
          </p:nvSpPr>
          <p:spPr>
            <a:xfrm>
              <a:off x="7054879" y="730269"/>
              <a:ext cx="673478" cy="679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pt-BR" sz="48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80" y="4018292"/>
            <a:ext cx="3968840" cy="278611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67030" y="2482259"/>
            <a:ext cx="3339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400" dirty="0" err="1">
                <a:sym typeface="Wingdings" panose="05000000000000000000" pitchFamily="2" charset="2"/>
              </a:rPr>
              <a:t>Wulff</a:t>
            </a:r>
            <a:r>
              <a:rPr lang="pt-BR" sz="1400" dirty="0">
                <a:sym typeface="Wingdings" panose="05000000000000000000" pitchFamily="2" charset="2"/>
              </a:rPr>
              <a:t> et al., 2020</a:t>
            </a:r>
            <a:endParaRPr lang="pt-BR" sz="1400" dirty="0"/>
          </a:p>
          <a:p>
            <a:pPr algn="r"/>
            <a:r>
              <a:rPr lang="pt-BR" sz="1400" dirty="0"/>
              <a:t>https://doi.org/10.3390/insects11100672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1A934A9-1BE4-4F4F-A571-D6226B0290AC}"/>
              </a:ext>
            </a:extLst>
          </p:cNvPr>
          <p:cNvSpPr txBox="1"/>
          <p:nvPr/>
        </p:nvSpPr>
        <p:spPr>
          <a:xfrm>
            <a:off x="4784382" y="1514187"/>
            <a:ext cx="3187159" cy="830997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latin typeface="Arial Narrow" panose="020B0606020202030204" pitchFamily="34" charset="0"/>
                <a:cs typeface="Arial" panose="020B0604020202020204" pitchFamily="34" charset="0"/>
              </a:rPr>
              <a:t>Probabilidade de inoculação (%)</a:t>
            </a:r>
            <a:endParaRPr lang="pt-BR" sz="2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809130" y="2367817"/>
            <a:ext cx="24651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Lopes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Cifuentes</a:t>
            </a:r>
            <a:r>
              <a:rPr lang="pt-BR" sz="1400" dirty="0"/>
              <a:t>-Arenas, 2021 (fórmula) </a:t>
            </a:r>
          </a:p>
          <a:p>
            <a:r>
              <a:rPr lang="pt-BR" sz="1400" dirty="0">
                <a:hlinkClick r:id="rId4"/>
              </a:rPr>
              <a:t>https://doi.org/10.1094/PHYTO-02-21-0076-R</a:t>
            </a:r>
            <a:endParaRPr lang="pt-BR" sz="1400" dirty="0"/>
          </a:p>
          <a:p>
            <a:r>
              <a:rPr lang="pt-BR" sz="1400" dirty="0"/>
              <a:t>+</a:t>
            </a:r>
            <a:r>
              <a:rPr lang="pt-BR" sz="1400" dirty="0" err="1"/>
              <a:t>Wulff</a:t>
            </a:r>
            <a:r>
              <a:rPr lang="pt-BR" sz="1400" dirty="0"/>
              <a:t> et al, 2020 (</a:t>
            </a:r>
            <a:r>
              <a:rPr lang="pt-BR" sz="1400" dirty="0" err="1"/>
              <a:t>Ct</a:t>
            </a:r>
            <a:r>
              <a:rPr lang="pt-BR" sz="1400" dirty="0"/>
              <a:t> médio)</a:t>
            </a:r>
          </a:p>
        </p:txBody>
      </p:sp>
    </p:spTree>
    <p:extLst>
      <p:ext uri="{BB962C8B-B14F-4D97-AF65-F5344CB8AC3E}">
        <p14:creationId xmlns:p14="http://schemas.microsoft.com/office/powerpoint/2010/main" val="34017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/>
      <p:bldP spid="1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101600" y="142590"/>
            <a:ext cx="6168571" cy="4762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epidemiológica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199833" y="661361"/>
            <a:ext cx="9586686" cy="461665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400" dirty="0"/>
              <a:t>Abundância média (</a:t>
            </a:r>
            <a:r>
              <a:rPr lang="pt-BR" sz="2400" dirty="0" err="1"/>
              <a:t>psilídeo</a:t>
            </a:r>
            <a:r>
              <a:rPr lang="pt-BR" sz="2400" dirty="0"/>
              <a:t>/armadilha/avaliação</a:t>
            </a:r>
            <a:r>
              <a:rPr lang="pt-BR" sz="2400" dirty="0">
                <a:sym typeface="Wingdings" panose="05000000000000000000" pitchFamily="2" charset="2"/>
              </a:rPr>
              <a:t>) </a:t>
            </a:r>
            <a:r>
              <a:rPr lang="pt-BR" sz="2400" dirty="0"/>
              <a:t>Alerta: julho/2017 a julho/2022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951" y="2158339"/>
            <a:ext cx="6089076" cy="430584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143625" y="2329051"/>
            <a:ext cx="4171669" cy="3476625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579629" y="3935208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70C0"/>
                  </a:solidFill>
                  <a:prstDash val="solid"/>
                </a:ln>
              </a:rPr>
              <a:t>C/S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220832" y="4237625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70C0"/>
                  </a:solidFill>
                  <a:prstDash val="solid"/>
                </a:ln>
              </a:rPr>
              <a:t>C/S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901657" y="4067365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70C0"/>
                  </a:solidFill>
                  <a:prstDash val="solid"/>
                </a:ln>
              </a:rPr>
              <a:t>C/S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9140878" y="4294623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70C0"/>
                  </a:solidFill>
                  <a:prstDash val="solid"/>
                </a:ln>
              </a:rPr>
              <a:t>C/S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9499675" y="4067364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70C0"/>
                  </a:solidFill>
                  <a:prstDash val="solid"/>
                </a:ln>
              </a:rPr>
              <a:t>C/S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9547298" y="4487067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70C0"/>
                  </a:solidFill>
                  <a:prstDash val="solid"/>
                </a:ln>
              </a:rPr>
              <a:t>C/S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744268" y="4761421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B050"/>
                  </a:solidFill>
                  <a:prstDash val="solid"/>
                </a:ln>
              </a:rPr>
              <a:t>SO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744268" y="5228219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B050"/>
                  </a:solidFill>
                  <a:prstDash val="solid"/>
                </a:ln>
              </a:rPr>
              <a:t>SO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272657" y="4578144"/>
            <a:ext cx="478442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00B050"/>
                  </a:solidFill>
                  <a:prstDash val="solid"/>
                </a:ln>
              </a:rPr>
              <a:t>SO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194325" y="3455392"/>
            <a:ext cx="680825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FF0000"/>
                  </a:solidFill>
                  <a:prstDash val="solid"/>
                </a:ln>
              </a:rPr>
              <a:t>N/NO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579629" y="3538565"/>
            <a:ext cx="680825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FF0000"/>
                  </a:solidFill>
                  <a:prstDash val="solid"/>
                </a:ln>
              </a:rPr>
              <a:t>N/NO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643076" y="2752283"/>
            <a:ext cx="680825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FF0000"/>
                  </a:solidFill>
                  <a:prstDash val="solid"/>
                </a:ln>
              </a:rPr>
              <a:t>N/NO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9380099" y="3390890"/>
            <a:ext cx="680825" cy="340519"/>
          </a:xfrm>
          <a:prstGeom prst="flowChartAlternateProcess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400" b="1" dirty="0">
                <a:ln w="6350">
                  <a:solidFill>
                    <a:srgbClr val="FF0000"/>
                  </a:solidFill>
                  <a:prstDash val="solid"/>
                </a:ln>
              </a:rPr>
              <a:t>N/NO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199833" y="1136941"/>
            <a:ext cx="9586686" cy="461665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400" dirty="0" err="1"/>
              <a:t>Psilídeo</a:t>
            </a:r>
            <a:r>
              <a:rPr lang="pt-BR" sz="2400" dirty="0"/>
              <a:t> com a bactéria (%) </a:t>
            </a:r>
            <a:r>
              <a:rPr lang="pt-BR" sz="2400" dirty="0">
                <a:sym typeface="Wingdings" panose="05000000000000000000" pitchFamily="2" charset="2"/>
              </a:rPr>
              <a:t> artigo </a:t>
            </a:r>
            <a:r>
              <a:rPr lang="pt-BR" sz="2400" dirty="0" err="1">
                <a:sym typeface="Wingdings" panose="05000000000000000000" pitchFamily="2" charset="2"/>
              </a:rPr>
              <a:t>Wulff</a:t>
            </a:r>
            <a:r>
              <a:rPr lang="pt-BR" sz="2400" dirty="0">
                <a:sym typeface="Wingdings" panose="05000000000000000000" pitchFamily="2" charset="2"/>
              </a:rPr>
              <a:t> et al., 2020</a:t>
            </a:r>
            <a:endParaRPr lang="pt-BR" sz="2400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199833" y="1612522"/>
            <a:ext cx="9586686" cy="461665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2400" dirty="0"/>
              <a:t>Probabilidade de inoculação (%) </a:t>
            </a:r>
            <a:r>
              <a:rPr lang="pt-BR" sz="2400" dirty="0">
                <a:sym typeface="Wingdings" panose="05000000000000000000" pitchFamily="2" charset="2"/>
              </a:rPr>
              <a:t> artigo Lopes &amp; </a:t>
            </a:r>
            <a:r>
              <a:rPr lang="pt-BR" sz="2400" dirty="0" err="1">
                <a:sym typeface="Wingdings" panose="05000000000000000000" pitchFamily="2" charset="2"/>
              </a:rPr>
              <a:t>Cifuentes</a:t>
            </a:r>
            <a:r>
              <a:rPr lang="pt-BR" sz="2400" dirty="0">
                <a:sym typeface="Wingdings" panose="05000000000000000000" pitchFamily="2" charset="2"/>
              </a:rPr>
              <a:t>-Arenas, 2021</a:t>
            </a:r>
            <a:endParaRPr lang="pt-BR" sz="24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2818BC0-8EF1-6B39-BE31-7856E8E5B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927317"/>
              </p:ext>
            </p:extLst>
          </p:nvPr>
        </p:nvGraphicFramePr>
        <p:xfrm>
          <a:off x="331201" y="2240379"/>
          <a:ext cx="7332950" cy="2167504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90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872">
                  <a:extLst>
                    <a:ext uri="{9D8B030D-6E8A-4147-A177-3AD203B41FA5}">
                      <a16:colId xmlns:a16="http://schemas.microsoft.com/office/drawing/2014/main" val="381346921"/>
                    </a:ext>
                  </a:extLst>
                </a:gridCol>
                <a:gridCol w="1714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2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Abundância média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Psilídeos com</a:t>
                      </a:r>
                      <a:r>
                        <a:rPr lang="pt-BR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 bactéria 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Probabilidade de inoculação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1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Centro/Sul</a:t>
                      </a:r>
                      <a:endParaRPr lang="pt-BR" sz="24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0,68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67,1%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28,01%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88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u="none" strike="noStrike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Sudoeste</a:t>
                      </a:r>
                      <a:endParaRPr lang="pt-BR" sz="2400" b="0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30,05%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2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Norte/Noroeste</a:t>
                      </a:r>
                      <a:endParaRPr lang="pt-BR" sz="24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4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696690"/>
              </p:ext>
            </p:extLst>
          </p:nvPr>
        </p:nvGraphicFramePr>
        <p:xfrm>
          <a:off x="5219414" y="4464427"/>
          <a:ext cx="6803235" cy="2167504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92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0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2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Pulverizado</a:t>
                      </a:r>
                      <a:r>
                        <a:rPr lang="pt-BR" sz="24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 a cada 7 dias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Pulverizado</a:t>
                      </a:r>
                      <a:r>
                        <a:rPr lang="pt-BR" sz="24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 a cada 14 dias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1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Centro/Sul</a:t>
                      </a:r>
                      <a:endParaRPr lang="pt-BR" sz="24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9,8%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16,4%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88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u="none" strike="noStrike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Sudoeste</a:t>
                      </a:r>
                      <a:endParaRPr lang="pt-BR" sz="2400" b="0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2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Norte/Noroeste</a:t>
                      </a:r>
                      <a:endParaRPr lang="pt-BR" sz="24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101600" y="142590"/>
            <a:ext cx="8470900" cy="4762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Incidência anual de plantas com HLB (%) </a:t>
            </a:r>
            <a:r>
              <a:rPr lang="pt-BR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 talhão inteiro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0" y="618813"/>
            <a:ext cx="6079085" cy="3787949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648484" y="819155"/>
            <a:ext cx="2015681" cy="810015"/>
            <a:chOff x="6510134" y="1581566"/>
            <a:chExt cx="2015681" cy="810015"/>
          </a:xfrm>
        </p:grpSpPr>
        <p:sp>
          <p:nvSpPr>
            <p:cNvPr id="12" name="CaixaDeTexto 11"/>
            <p:cNvSpPr txBox="1"/>
            <p:nvPr/>
          </p:nvSpPr>
          <p:spPr>
            <a:xfrm>
              <a:off x="6582500" y="1581566"/>
              <a:ext cx="19433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arial)"/>
                  <a:cs typeface="Arial" panose="020B0604020202020204" pitchFamily="34" charset="0"/>
                </a:rPr>
                <a:t>(0,05 psilídeos/armadilha)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554891" y="1855871"/>
              <a:ext cx="19433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arial)"/>
                  <a:cs typeface="Arial" panose="020B0604020202020204" pitchFamily="34" charset="0"/>
                </a:rPr>
                <a:t>(0,68 psilídeos/armadilha)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510134" y="2114582"/>
              <a:ext cx="19433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arial)"/>
                  <a:cs typeface="Arial" panose="020B0604020202020204" pitchFamily="34" charset="0"/>
                </a:rPr>
                <a:t>(0,26 psilídeos/armadilha)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F1FEE0F7-AD77-D6F5-B297-BE02CE5B4E5C}"/>
              </a:ext>
            </a:extLst>
          </p:cNvPr>
          <p:cNvSpPr txBox="1"/>
          <p:nvPr/>
        </p:nvSpPr>
        <p:spPr>
          <a:xfrm>
            <a:off x="274693" y="854367"/>
            <a:ext cx="5796000" cy="3070071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174625" indent="-174625" algn="l">
              <a:buFontTx/>
              <a:buChar char="-"/>
            </a:pPr>
            <a:r>
              <a:rPr lang="pt-BR" sz="2050" dirty="0"/>
              <a:t>Rendimento da inspeção (plantas/pessoa/dia)</a:t>
            </a:r>
          </a:p>
          <a:p>
            <a:pPr marL="174625" indent="-174625" algn="l">
              <a:buFontTx/>
              <a:buChar char="-"/>
            </a:pPr>
            <a:r>
              <a:rPr lang="pt-BR" sz="2050" dirty="0"/>
              <a:t>Número de inspeção por ano (4 vezes – a cada 3 meses)</a:t>
            </a:r>
          </a:p>
          <a:p>
            <a:pPr marL="174625" indent="-174625" algn="l">
              <a:buFontTx/>
              <a:buChar char="-"/>
            </a:pPr>
            <a:r>
              <a:rPr lang="pt-BR" sz="2050" dirty="0"/>
              <a:t>Rendimento do corte (plantas/h)</a:t>
            </a:r>
            <a:r>
              <a:rPr lang="pt-BR" sz="2050" dirty="0">
                <a:sym typeface="Wingdings" panose="05000000000000000000" pitchFamily="2" charset="2"/>
              </a:rPr>
              <a:t>  motosserra e trincha</a:t>
            </a:r>
            <a:endParaRPr lang="pt-BR" sz="2050" dirty="0"/>
          </a:p>
          <a:p>
            <a:pPr marL="174625" indent="-174625" algn="l">
              <a:buFontTx/>
              <a:buChar char="-"/>
            </a:pPr>
            <a:r>
              <a:rPr lang="pt-BR" sz="2050" dirty="0"/>
              <a:t>Valor da hora-máquina (R$/h) </a:t>
            </a:r>
            <a:r>
              <a:rPr lang="pt-BR" sz="2050" dirty="0">
                <a:sym typeface="Wingdings" panose="05000000000000000000" pitchFamily="2" charset="2"/>
              </a:rPr>
              <a:t> motosserra e trincha</a:t>
            </a:r>
          </a:p>
          <a:p>
            <a:pPr marL="174625" indent="-174625" algn="l">
              <a:buFontTx/>
              <a:buChar char="-"/>
            </a:pPr>
            <a:r>
              <a:rPr lang="pt-BR" sz="2050" dirty="0">
                <a:sym typeface="Wingdings" panose="05000000000000000000" pitchFamily="2" charset="2"/>
              </a:rPr>
              <a:t>Rendimento de aplicação de herbicida (covas/pessoa/dia)</a:t>
            </a:r>
          </a:p>
          <a:p>
            <a:pPr marL="174625" indent="-174625" algn="l">
              <a:buFontTx/>
              <a:buChar char="-"/>
            </a:pPr>
            <a:r>
              <a:rPr lang="pt-BR" sz="2050" dirty="0">
                <a:sym typeface="Wingdings" panose="05000000000000000000" pitchFamily="2" charset="2"/>
              </a:rPr>
              <a:t>Dose e valor do herbicida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C8B5FD3-7586-6194-2CDC-6C64531CB2F4}"/>
              </a:ext>
            </a:extLst>
          </p:cNvPr>
          <p:cNvSpPr txBox="1"/>
          <p:nvPr/>
        </p:nvSpPr>
        <p:spPr>
          <a:xfrm>
            <a:off x="274693" y="4289716"/>
            <a:ext cx="5796000" cy="2285241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174625" indent="-174625" algn="l">
              <a:buFontTx/>
              <a:buChar char="-"/>
            </a:pPr>
            <a:r>
              <a:rPr lang="pt-BR" sz="2050" dirty="0"/>
              <a:t>Rendimento do plantio (mudas plantadas/pessoa/dia)</a:t>
            </a:r>
          </a:p>
          <a:p>
            <a:pPr marL="174625" indent="-174625" algn="l">
              <a:buFontTx/>
              <a:buChar char="-"/>
            </a:pPr>
            <a:r>
              <a:rPr lang="pt-BR" sz="2050" dirty="0"/>
              <a:t>Dose e valor do adubo e calcário</a:t>
            </a:r>
          </a:p>
          <a:p>
            <a:pPr marL="174625" indent="-174625" algn="l">
              <a:buFontTx/>
              <a:buChar char="-"/>
            </a:pPr>
            <a:r>
              <a:rPr lang="pt-BR" sz="2050" dirty="0"/>
              <a:t>Valor da muda</a:t>
            </a:r>
          </a:p>
          <a:p>
            <a:pPr marL="174625" indent="-174625" algn="l">
              <a:buFontTx/>
              <a:buChar char="-"/>
            </a:pPr>
            <a:r>
              <a:rPr lang="pt-BR" sz="2050" dirty="0"/>
              <a:t>Rendimento da irrigação (covas irrigadas/pessoa/dia)</a:t>
            </a:r>
          </a:p>
          <a:p>
            <a:pPr marL="174625" indent="-174625" algn="l">
              <a:buFontTx/>
              <a:buChar char="-"/>
            </a:pPr>
            <a:r>
              <a:rPr lang="pt-BR" sz="2050" dirty="0"/>
              <a:t>Frequência de irrigação (número/ano)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7FA498E-2262-0426-E06F-82649B5ED551}"/>
              </a:ext>
            </a:extLst>
          </p:cNvPr>
          <p:cNvSpPr txBox="1"/>
          <p:nvPr/>
        </p:nvSpPr>
        <p:spPr>
          <a:xfrm>
            <a:off x="1498623" y="523412"/>
            <a:ext cx="3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Custo da erradicação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B78B859-4294-2ABB-60C6-7E2A7EA0D207}"/>
              </a:ext>
            </a:extLst>
          </p:cNvPr>
          <p:cNvSpPr txBox="1"/>
          <p:nvPr/>
        </p:nvSpPr>
        <p:spPr>
          <a:xfrm>
            <a:off x="1498623" y="3934767"/>
            <a:ext cx="3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Custo do replantio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101600" y="142590"/>
            <a:ext cx="6168571" cy="4762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econômica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FEE0F7-AD77-D6F5-B297-BE02CE5B4E5C}"/>
              </a:ext>
            </a:extLst>
          </p:cNvPr>
          <p:cNvSpPr txBox="1"/>
          <p:nvPr/>
        </p:nvSpPr>
        <p:spPr>
          <a:xfrm>
            <a:off x="6270171" y="2788299"/>
            <a:ext cx="5796000" cy="2754600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174625" indent="-174625" algn="l">
              <a:buFontTx/>
              <a:buChar char="-"/>
            </a:pPr>
            <a:r>
              <a:rPr lang="pt-BR" sz="2050" dirty="0"/>
              <a:t>Valor da mão-de-obra para cada operação</a:t>
            </a:r>
          </a:p>
          <a:p>
            <a:pPr marL="174625" indent="-174625" algn="l">
              <a:buFontTx/>
              <a:buChar char="-"/>
            </a:pPr>
            <a:r>
              <a:rPr lang="pt-BR" sz="2050" dirty="0"/>
              <a:t>Valor da máquina</a:t>
            </a:r>
          </a:p>
          <a:p>
            <a:pPr marL="174625" indent="-174625" algn="l">
              <a:buFontTx/>
              <a:buChar char="-"/>
            </a:pPr>
            <a:r>
              <a:rPr lang="pt-BR" sz="2050" dirty="0"/>
              <a:t>Valor do inseticida</a:t>
            </a:r>
          </a:p>
          <a:p>
            <a:pPr marL="174625" indent="-174625" algn="l">
              <a:buFontTx/>
              <a:buChar char="-"/>
            </a:pPr>
            <a:r>
              <a:rPr lang="pt-BR" sz="2050" dirty="0">
                <a:sym typeface="Wingdings" panose="05000000000000000000" pitchFamily="2" charset="2"/>
              </a:rPr>
              <a:t>Dose do inseticida</a:t>
            </a:r>
          </a:p>
          <a:p>
            <a:pPr marL="174625" indent="-174625" algn="l">
              <a:buFontTx/>
              <a:buChar char="-"/>
            </a:pPr>
            <a:r>
              <a:rPr lang="pt-BR" sz="2050" dirty="0">
                <a:sym typeface="Wingdings" panose="05000000000000000000" pitchFamily="2" charset="2"/>
              </a:rPr>
              <a:t>Volume da copa (de acordo com a idade)</a:t>
            </a:r>
          </a:p>
          <a:p>
            <a:pPr marL="174625" indent="-174625" algn="l">
              <a:buFontTx/>
              <a:buChar char="-"/>
            </a:pPr>
            <a:r>
              <a:rPr lang="pt-BR" sz="2050" dirty="0">
                <a:sym typeface="Wingdings" panose="05000000000000000000" pitchFamily="2" charset="2"/>
              </a:rPr>
              <a:t>Volume de calda (40 </a:t>
            </a:r>
            <a:r>
              <a:rPr lang="pt-BR" sz="2050" dirty="0" err="1">
                <a:sym typeface="Wingdings" panose="05000000000000000000" pitchFamily="2" charset="2"/>
              </a:rPr>
              <a:t>mL</a:t>
            </a:r>
            <a:r>
              <a:rPr lang="pt-BR" sz="2050" dirty="0">
                <a:sym typeface="Wingdings" panose="05000000000000000000" pitchFamily="2" charset="2"/>
              </a:rPr>
              <a:t>/m³ de copa)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1FEE0F7-AD77-D6F5-B297-BE02CE5B4E5C}"/>
              </a:ext>
            </a:extLst>
          </p:cNvPr>
          <p:cNvSpPr txBox="1"/>
          <p:nvPr/>
        </p:nvSpPr>
        <p:spPr>
          <a:xfrm>
            <a:off x="3372171" y="266912"/>
            <a:ext cx="5796000" cy="40780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174625" indent="-174625" algn="l">
              <a:buFontTx/>
              <a:buChar char="-"/>
            </a:pPr>
            <a:r>
              <a:rPr lang="pt-BR" sz="2050" dirty="0"/>
              <a:t>Valor da mão-de-obra para cada operação</a:t>
            </a:r>
            <a:endParaRPr lang="pt-BR" sz="2050" dirty="0">
              <a:sym typeface="Wingdings" panose="05000000000000000000" pitchFamily="2" charset="2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FA498E-2262-0426-E06F-82649B5ED551}"/>
              </a:ext>
            </a:extLst>
          </p:cNvPr>
          <p:cNvSpPr txBox="1"/>
          <p:nvPr/>
        </p:nvSpPr>
        <p:spPr>
          <a:xfrm>
            <a:off x="7494101" y="2488739"/>
            <a:ext cx="3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Custo da pulverização</a:t>
            </a:r>
          </a:p>
        </p:txBody>
      </p:sp>
    </p:spTree>
    <p:extLst>
      <p:ext uri="{BB962C8B-B14F-4D97-AF65-F5344CB8AC3E}">
        <p14:creationId xmlns:p14="http://schemas.microsoft.com/office/powerpoint/2010/main" val="411951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1D697720-DFB1-4798-9BA2-5B410E7122A0}"/>
              </a:ext>
            </a:extLst>
          </p:cNvPr>
          <p:cNvSpPr/>
          <p:nvPr/>
        </p:nvSpPr>
        <p:spPr>
          <a:xfrm>
            <a:off x="185301" y="-9278"/>
            <a:ext cx="8033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</a:rPr>
              <a:t>Resultados </a:t>
            </a: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preliminares – 2 anos</a:t>
            </a:r>
            <a:endParaRPr lang="pt-BR" sz="2800" dirty="0">
              <a:solidFill>
                <a:schemeClr val="bg1"/>
              </a:solidFill>
              <a:latin typeface="Arial Narrow" panose="020B0606020202030204" pitchFamily="34" charset="0"/>
              <a:ea typeface="+mj-ea"/>
            </a:endParaRPr>
          </a:p>
          <a:p>
            <a:pPr marL="3619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</a:rPr>
              <a:t>(Erradicação </a:t>
            </a:r>
            <a:r>
              <a:rPr lang="pt-BR" sz="2800" i="1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</a:rPr>
              <a:t>vs. </a:t>
            </a: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</a:rPr>
              <a:t>manutenção das plantas com HLB)</a:t>
            </a:r>
            <a:endParaRPr lang="pt-BR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C77F4F6-384F-898B-41A4-A5CFE6ABB718}"/>
              </a:ext>
            </a:extLst>
          </p:cNvPr>
          <p:cNvSpPr txBox="1"/>
          <p:nvPr/>
        </p:nvSpPr>
        <p:spPr>
          <a:xfrm>
            <a:off x="714955" y="2166170"/>
            <a:ext cx="2680480" cy="830997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Custo da erradicação + do replantio</a:t>
            </a:r>
            <a:endParaRPr lang="pt-BR" sz="12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B9D2A0F-D565-9594-9B93-3D0B8B3A4F57}"/>
              </a:ext>
            </a:extLst>
          </p:cNvPr>
          <p:cNvSpPr txBox="1"/>
          <p:nvPr/>
        </p:nvSpPr>
        <p:spPr>
          <a:xfrm>
            <a:off x="7673005" y="2166170"/>
            <a:ext cx="3703864" cy="830997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Produção anual por planta × Preço médio da caixa (CEPEA)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101600" y="142590"/>
            <a:ext cx="6168571" cy="4762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econômica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8D9F5F1-33E9-45BF-85DA-6D8EC41E61BD}"/>
              </a:ext>
            </a:extLst>
          </p:cNvPr>
          <p:cNvSpPr txBox="1"/>
          <p:nvPr/>
        </p:nvSpPr>
        <p:spPr>
          <a:xfrm>
            <a:off x="3403405" y="2166170"/>
            <a:ext cx="2680480" cy="830997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Custo da pulverização (3 modos de ação)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35D35F1-E22B-465C-9767-78618FD21390}"/>
              </a:ext>
            </a:extLst>
          </p:cNvPr>
          <p:cNvSpPr txBox="1"/>
          <p:nvPr/>
        </p:nvSpPr>
        <p:spPr>
          <a:xfrm>
            <a:off x="334401" y="792327"/>
            <a:ext cx="219165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latin typeface="Arial Narrow" panose="020B0606020202030204" pitchFamily="34" charset="0"/>
                <a:cs typeface="Arial" panose="020B0604020202020204" pitchFamily="34" charset="0"/>
              </a:rPr>
              <a:t>Total de plantas doentes em cada cenário</a:t>
            </a:r>
            <a:endParaRPr lang="pt-BR" sz="2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7FA498E-2262-0426-E06F-82649B5ED551}"/>
              </a:ext>
            </a:extLst>
          </p:cNvPr>
          <p:cNvSpPr txBox="1"/>
          <p:nvPr/>
        </p:nvSpPr>
        <p:spPr>
          <a:xfrm>
            <a:off x="1769444" y="3072544"/>
            <a:ext cx="3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Custo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7FA498E-2262-0426-E06F-82649B5ED551}"/>
              </a:ext>
            </a:extLst>
          </p:cNvPr>
          <p:cNvSpPr txBox="1"/>
          <p:nvPr/>
        </p:nvSpPr>
        <p:spPr>
          <a:xfrm>
            <a:off x="8028729" y="3072544"/>
            <a:ext cx="3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Receita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8D9F5F1-33E9-45BF-85DA-6D8EC41E61BD}"/>
              </a:ext>
            </a:extLst>
          </p:cNvPr>
          <p:cNvSpPr txBox="1"/>
          <p:nvPr/>
        </p:nvSpPr>
        <p:spPr>
          <a:xfrm>
            <a:off x="334401" y="3887077"/>
            <a:ext cx="11814963" cy="187743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400" dirty="0"/>
              <a:t>Custo e receita calculados pra cada ano de acordo com o crescimento da árvore </a:t>
            </a:r>
            <a:r>
              <a:rPr lang="pt-BR" sz="2400" dirty="0">
                <a:sym typeface="Wingdings" panose="05000000000000000000" pitchFamily="2" charset="2"/>
              </a:rPr>
              <a:t> análise com </a:t>
            </a:r>
            <a:r>
              <a:rPr lang="pt-BR" sz="2400" b="1" dirty="0">
                <a:sym typeface="Wingdings" panose="05000000000000000000" pitchFamily="2" charset="2"/>
              </a:rPr>
              <a:t>dados acumulados de 5 anos </a:t>
            </a:r>
            <a:r>
              <a:rPr lang="pt-BR" sz="2400" dirty="0">
                <a:sym typeface="Wingdings" panose="05000000000000000000" pitchFamily="2" charset="2"/>
              </a:rPr>
              <a:t>(do 3º ao 7ºano)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400" dirty="0"/>
              <a:t>método: Valor presente líquido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400" dirty="0"/>
              <a:t>Cada cenário foi comparado com a pulverização a cada 14 dias em área total</a:t>
            </a:r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dirty="0">
                <a:highlight>
                  <a:srgbClr val="FFFF00"/>
                </a:highlight>
                <a:sym typeface="Wingdings" panose="05000000000000000000" pitchFamily="2" charset="2"/>
              </a:rPr>
              <a:t>lucro incremental</a:t>
            </a:r>
            <a:endParaRPr lang="pt-BR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412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9" grpId="0" animBg="1"/>
      <p:bldP spid="31" grpId="0" animBg="1"/>
      <p:bldP spid="36" grpId="0"/>
      <p:bldP spid="37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9691"/>
          <a:stretch/>
        </p:blipFill>
        <p:spPr>
          <a:xfrm>
            <a:off x="0" y="921718"/>
            <a:ext cx="4020759" cy="26511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t="13304"/>
          <a:stretch/>
        </p:blipFill>
        <p:spPr>
          <a:xfrm>
            <a:off x="3952657" y="1027787"/>
            <a:ext cx="3982203" cy="254513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t="9691"/>
          <a:stretch/>
        </p:blipFill>
        <p:spPr>
          <a:xfrm>
            <a:off x="7866758" y="921718"/>
            <a:ext cx="4219043" cy="2651199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894" y="3572917"/>
            <a:ext cx="3841352" cy="2880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564" y="3834527"/>
            <a:ext cx="3837296" cy="2880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7258" y="3978000"/>
            <a:ext cx="3837296" cy="2880000"/>
          </a:xfrm>
          <a:prstGeom prst="rect">
            <a:avLst/>
          </a:prstGeom>
        </p:spPr>
      </p:pic>
      <p:cxnSp>
        <p:nvCxnSpPr>
          <p:cNvPr id="33" name="Conector de Seta Reta 3">
            <a:extLst>
              <a:ext uri="{FF2B5EF4-FFF2-40B4-BE49-F238E27FC236}">
                <a16:creationId xmlns:a16="http://schemas.microsoft.com/office/drawing/2014/main" id="{76EA7115-C78E-4514-BA74-B4154DF3193C}"/>
              </a:ext>
            </a:extLst>
          </p:cNvPr>
          <p:cNvCxnSpPr/>
          <p:nvPr/>
        </p:nvCxnSpPr>
        <p:spPr>
          <a:xfrm flipH="1">
            <a:off x="2285049" y="3572917"/>
            <a:ext cx="26734" cy="5271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">
            <a:extLst>
              <a:ext uri="{FF2B5EF4-FFF2-40B4-BE49-F238E27FC236}">
                <a16:creationId xmlns:a16="http://schemas.microsoft.com/office/drawing/2014/main" id="{76EA7115-C78E-4514-BA74-B4154DF3193C}"/>
              </a:ext>
            </a:extLst>
          </p:cNvPr>
          <p:cNvCxnSpPr/>
          <p:nvPr/>
        </p:nvCxnSpPr>
        <p:spPr>
          <a:xfrm flipH="1">
            <a:off x="6300545" y="3607567"/>
            <a:ext cx="26734" cy="5271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">
            <a:extLst>
              <a:ext uri="{FF2B5EF4-FFF2-40B4-BE49-F238E27FC236}">
                <a16:creationId xmlns:a16="http://schemas.microsoft.com/office/drawing/2014/main" id="{76EA7115-C78E-4514-BA74-B4154DF3193C}"/>
              </a:ext>
            </a:extLst>
          </p:cNvPr>
          <p:cNvCxnSpPr/>
          <p:nvPr/>
        </p:nvCxnSpPr>
        <p:spPr>
          <a:xfrm flipH="1">
            <a:off x="10432213" y="3607567"/>
            <a:ext cx="26734" cy="5271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8946705" y="0"/>
            <a:ext cx="3139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*diferença em relação à pulverização em área total a cada 14 dias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6E872C-3745-41AD-2BF1-D5AB4BB16C38}"/>
              </a:ext>
            </a:extLst>
          </p:cNvPr>
          <p:cNvSpPr txBox="1"/>
          <p:nvPr/>
        </p:nvSpPr>
        <p:spPr>
          <a:xfrm>
            <a:off x="1188475" y="495386"/>
            <a:ext cx="2587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Região Norte/Noroeste (0,05 psilídeos/armadilha)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C1BF44A-B6C0-85D9-4A4A-D461C7ED87FD}"/>
              </a:ext>
            </a:extLst>
          </p:cNvPr>
          <p:cNvSpPr txBox="1"/>
          <p:nvPr/>
        </p:nvSpPr>
        <p:spPr>
          <a:xfrm>
            <a:off x="4722220" y="495386"/>
            <a:ext cx="3006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00B050"/>
                </a:solidFill>
                <a:effectLst/>
                <a:latin typeface="Arial Narrow" panose="020B0606020202030204" pitchFamily="34" charset="0"/>
              </a:rPr>
              <a:t>Região Sudoeste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00B050"/>
                </a:solidFill>
                <a:effectLst/>
                <a:latin typeface="Arial Narrow" panose="020B0606020202030204" pitchFamily="34" charset="0"/>
              </a:rPr>
              <a:t>(0,26 psilídeos/armadilha)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3978C5-59B6-231B-0C64-689C204332DB}"/>
              </a:ext>
            </a:extLst>
          </p:cNvPr>
          <p:cNvSpPr txBox="1"/>
          <p:nvPr/>
        </p:nvSpPr>
        <p:spPr>
          <a:xfrm>
            <a:off x="8880622" y="495386"/>
            <a:ext cx="3006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405888"/>
                </a:solidFill>
                <a:effectLst/>
                <a:latin typeface="Arial Narrow" panose="020B0606020202030204" pitchFamily="34" charset="0"/>
              </a:rPr>
              <a:t>Região Centro/Sul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405888"/>
                </a:solidFill>
                <a:effectLst/>
                <a:latin typeface="Arial Narrow" panose="020B0606020202030204" pitchFamily="34" charset="0"/>
              </a:rPr>
              <a:t>(0,68 psilídeos/armadilha)</a:t>
            </a:r>
          </a:p>
        </p:txBody>
      </p:sp>
    </p:spTree>
    <p:extLst>
      <p:ext uri="{BB962C8B-B14F-4D97-AF65-F5344CB8AC3E}">
        <p14:creationId xmlns:p14="http://schemas.microsoft.com/office/powerpoint/2010/main" val="65057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61" y="729000"/>
            <a:ext cx="8835079" cy="5400000"/>
          </a:xfrm>
          <a:prstGeom prst="rect">
            <a:avLst/>
          </a:prstGeom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60543F7E-50CB-4990-9CBD-96DC2C9D1014}"/>
              </a:ext>
            </a:extLst>
          </p:cNvPr>
          <p:cNvSpPr txBox="1">
            <a:spLocks/>
          </p:cNvSpPr>
          <p:nvPr/>
        </p:nvSpPr>
        <p:spPr>
          <a:xfrm>
            <a:off x="-1405696" y="4470400"/>
            <a:ext cx="10825468" cy="551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pt-BR" sz="3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404F4C4-FA8F-872A-C085-177F923A8B8E}"/>
              </a:ext>
            </a:extLst>
          </p:cNvPr>
          <p:cNvSpPr/>
          <p:nvPr/>
        </p:nvSpPr>
        <p:spPr>
          <a:xfrm>
            <a:off x="0" y="304678"/>
            <a:ext cx="12192000" cy="725487"/>
          </a:xfrm>
          <a:prstGeom prst="rect">
            <a:avLst/>
          </a:prstGeom>
          <a:solidFill>
            <a:srgbClr val="5929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>
                <a:latin typeface="Arial Narrow" panose="020B0606020202030204" pitchFamily="34" charset="0"/>
              </a:rPr>
              <a:t>Imagens aéreas de pomares de laranja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051" y="253093"/>
            <a:ext cx="3099721" cy="421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5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FEE0F7-AD77-D6F5-B297-BE02CE5B4E5C}"/>
              </a:ext>
            </a:extLst>
          </p:cNvPr>
          <p:cNvSpPr txBox="1"/>
          <p:nvPr/>
        </p:nvSpPr>
        <p:spPr>
          <a:xfrm>
            <a:off x="549533" y="3436452"/>
            <a:ext cx="6573162" cy="1200329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174625" indent="-174625" algn="l">
              <a:buFontTx/>
              <a:buChar char="-"/>
            </a:pPr>
            <a:r>
              <a:rPr lang="pt-BR" sz="2400" dirty="0"/>
              <a:t>Em talhões bem manejos, mas o </a:t>
            </a:r>
            <a:r>
              <a:rPr lang="pt-BR" sz="2400" b="1" dirty="0">
                <a:solidFill>
                  <a:srgbClr val="FF0000"/>
                </a:solidFill>
              </a:rPr>
              <a:t>entorno tem alta densidade </a:t>
            </a:r>
            <a:r>
              <a:rPr lang="pt-BR" sz="2400" dirty="0"/>
              <a:t>da população de psilídeos </a:t>
            </a:r>
            <a:r>
              <a:rPr lang="pt-BR" sz="2400" dirty="0">
                <a:sym typeface="Wingdings" panose="05000000000000000000" pitchFamily="2" charset="2"/>
              </a:rPr>
              <a:t> pulverizar semanalmente o talhão todo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1FEE0F7-AD77-D6F5-B297-BE02CE5B4E5C}"/>
              </a:ext>
            </a:extLst>
          </p:cNvPr>
          <p:cNvSpPr txBox="1"/>
          <p:nvPr/>
        </p:nvSpPr>
        <p:spPr>
          <a:xfrm>
            <a:off x="549533" y="4947721"/>
            <a:ext cx="6573162" cy="1200329"/>
          </a:xfrm>
          <a:prstGeom prst="rect">
            <a:avLst/>
          </a:prstGeom>
          <a:noFill/>
          <a:ln w="28575">
            <a:solidFill>
              <a:srgbClr val="008140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1200"/>
              </a:spcBef>
              <a:defRPr sz="320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174625" indent="-174625" algn="l">
              <a:buFontTx/>
              <a:buChar char="-"/>
            </a:pPr>
            <a:r>
              <a:rPr lang="pt-BR" sz="2400" dirty="0"/>
              <a:t>Em talhões bem manejos, mas o </a:t>
            </a:r>
            <a:r>
              <a:rPr lang="pt-BR" sz="2400" b="1" dirty="0">
                <a:solidFill>
                  <a:srgbClr val="FF0000"/>
                </a:solidFill>
              </a:rPr>
              <a:t>entorno tem baixa densidade </a:t>
            </a:r>
            <a:r>
              <a:rPr lang="pt-BR" sz="2400" dirty="0"/>
              <a:t>da população de psilídeos </a:t>
            </a:r>
            <a:r>
              <a:rPr lang="pt-BR" sz="2400" dirty="0">
                <a:sym typeface="Wingdings" panose="05000000000000000000" pitchFamily="2" charset="2"/>
              </a:rPr>
              <a:t> analisar para definir a faixa semanal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33" y="408640"/>
            <a:ext cx="3841352" cy="2880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814" y="408640"/>
            <a:ext cx="3837296" cy="2880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171" y="655030"/>
            <a:ext cx="3837296" cy="2880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691" y="3429000"/>
            <a:ext cx="2910367" cy="32872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1AB19AE-4397-78E6-FB36-D34D1B6557EB}"/>
              </a:ext>
            </a:extLst>
          </p:cNvPr>
          <p:cNvSpPr txBox="1"/>
          <p:nvPr/>
        </p:nvSpPr>
        <p:spPr>
          <a:xfrm>
            <a:off x="1284728" y="125604"/>
            <a:ext cx="2587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Região Norte/Noroeste (0,05 psilídeos/armadilha)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0548DD-A7A1-2D27-4149-E124AB36EDF8}"/>
              </a:ext>
            </a:extLst>
          </p:cNvPr>
          <p:cNvSpPr txBox="1"/>
          <p:nvPr/>
        </p:nvSpPr>
        <p:spPr>
          <a:xfrm>
            <a:off x="4818473" y="125604"/>
            <a:ext cx="3006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00B050"/>
                </a:solidFill>
                <a:effectLst/>
                <a:latin typeface="Arial Narrow" panose="020B0606020202030204" pitchFamily="34" charset="0"/>
              </a:rPr>
              <a:t>Região Sudoeste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00B050"/>
                </a:solidFill>
                <a:effectLst/>
                <a:latin typeface="Arial Narrow" panose="020B0606020202030204" pitchFamily="34" charset="0"/>
              </a:rPr>
              <a:t>(0,26 psilídeos/armadilha)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A2C75CF-46E2-EF76-C90D-2C811FFF2CD8}"/>
              </a:ext>
            </a:extLst>
          </p:cNvPr>
          <p:cNvSpPr txBox="1"/>
          <p:nvPr/>
        </p:nvSpPr>
        <p:spPr>
          <a:xfrm>
            <a:off x="8976875" y="125604"/>
            <a:ext cx="3006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405888"/>
                </a:solidFill>
                <a:effectLst/>
                <a:latin typeface="Arial Narrow" panose="020B0606020202030204" pitchFamily="34" charset="0"/>
              </a:rPr>
              <a:t>Região Centro/Sul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pt-BR" sz="1800" b="1" u="none" strike="noStrike" dirty="0">
                <a:solidFill>
                  <a:srgbClr val="405888"/>
                </a:solidFill>
                <a:effectLst/>
                <a:latin typeface="Arial Narrow" panose="020B0606020202030204" pitchFamily="34" charset="0"/>
              </a:rPr>
              <a:t>(0,68 psilídeos/armadilha)</a:t>
            </a:r>
          </a:p>
        </p:txBody>
      </p:sp>
    </p:spTree>
    <p:extLst>
      <p:ext uri="{BB962C8B-B14F-4D97-AF65-F5344CB8AC3E}">
        <p14:creationId xmlns:p14="http://schemas.microsoft.com/office/powerpoint/2010/main" val="14990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652"/>
            <a:ext cx="12192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61" y="729000"/>
            <a:ext cx="8835079" cy="5400000"/>
          </a:xfrm>
          <a:prstGeom prst="rect">
            <a:avLst/>
          </a:prstGeom>
        </p:spPr>
      </p:pic>
      <p:cxnSp>
        <p:nvCxnSpPr>
          <p:cNvPr id="10" name="Conector reto 9"/>
          <p:cNvCxnSpPr>
            <a:cxnSpLocks/>
          </p:cNvCxnSpPr>
          <p:nvPr/>
        </p:nvCxnSpPr>
        <p:spPr bwMode="auto">
          <a:xfrm>
            <a:off x="320330" y="3381270"/>
            <a:ext cx="5404195" cy="2191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ector reto 8"/>
          <p:cNvCxnSpPr>
            <a:cxnSpLocks/>
          </p:cNvCxnSpPr>
          <p:nvPr/>
        </p:nvCxnSpPr>
        <p:spPr bwMode="auto">
          <a:xfrm>
            <a:off x="3370006" y="1637071"/>
            <a:ext cx="3707069" cy="2107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tângulo 4"/>
          <p:cNvSpPr/>
          <p:nvPr/>
        </p:nvSpPr>
        <p:spPr bwMode="auto">
          <a:xfrm rot="18967813">
            <a:off x="2641745" y="2684527"/>
            <a:ext cx="6917079" cy="1269108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404F4C4-FA8F-872A-C085-177F923A8B8E}"/>
              </a:ext>
            </a:extLst>
          </p:cNvPr>
          <p:cNvSpPr/>
          <p:nvPr/>
        </p:nvSpPr>
        <p:spPr>
          <a:xfrm>
            <a:off x="0" y="304678"/>
            <a:ext cx="12192000" cy="725487"/>
          </a:xfrm>
          <a:prstGeom prst="rect">
            <a:avLst/>
          </a:prstGeom>
          <a:solidFill>
            <a:srgbClr val="5929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>
                <a:latin typeface="Arial Narrow" panose="020B0606020202030204" pitchFamily="34" charset="0"/>
              </a:rPr>
              <a:t>Imagens aéreas de pomares de laranja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9" y="1562273"/>
            <a:ext cx="3093634" cy="18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5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61" y="729000"/>
            <a:ext cx="8835079" cy="5400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 bwMode="auto">
          <a:xfrm>
            <a:off x="1678460" y="2966585"/>
            <a:ext cx="8835079" cy="1269108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404F4C4-FA8F-872A-C085-177F923A8B8E}"/>
              </a:ext>
            </a:extLst>
          </p:cNvPr>
          <p:cNvSpPr/>
          <p:nvPr/>
        </p:nvSpPr>
        <p:spPr>
          <a:xfrm>
            <a:off x="0" y="304678"/>
            <a:ext cx="12192000" cy="725487"/>
          </a:xfrm>
          <a:prstGeom prst="rect">
            <a:avLst/>
          </a:prstGeom>
          <a:solidFill>
            <a:srgbClr val="5929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>
                <a:latin typeface="Arial Narrow" panose="020B0606020202030204" pitchFamily="34" charset="0"/>
              </a:rPr>
              <a:t>Imagens aéreas de pomares de laranja</a:t>
            </a:r>
          </a:p>
        </p:txBody>
      </p:sp>
    </p:spTree>
    <p:extLst>
      <p:ext uri="{BB962C8B-B14F-4D97-AF65-F5344CB8AC3E}">
        <p14:creationId xmlns:p14="http://schemas.microsoft.com/office/powerpoint/2010/main" val="403444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61" y="729000"/>
            <a:ext cx="8835079" cy="5400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 bwMode="auto">
          <a:xfrm rot="19134910">
            <a:off x="3916842" y="2337168"/>
            <a:ext cx="5597806" cy="1269108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404F4C4-FA8F-872A-C085-177F923A8B8E}"/>
              </a:ext>
            </a:extLst>
          </p:cNvPr>
          <p:cNvSpPr/>
          <p:nvPr/>
        </p:nvSpPr>
        <p:spPr>
          <a:xfrm>
            <a:off x="0" y="304678"/>
            <a:ext cx="12192000" cy="725487"/>
          </a:xfrm>
          <a:prstGeom prst="rect">
            <a:avLst/>
          </a:prstGeom>
          <a:solidFill>
            <a:srgbClr val="5929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>
                <a:latin typeface="Arial Narrow" panose="020B0606020202030204" pitchFamily="34" charset="0"/>
              </a:rPr>
              <a:t>Imagens aéreas de pomares de laranja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5043" r="15635"/>
          <a:stretch/>
        </p:blipFill>
        <p:spPr>
          <a:xfrm>
            <a:off x="311340" y="1030165"/>
            <a:ext cx="2734239" cy="394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B1D4957-F9FF-B167-9081-98E61F79E8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8"/>
          <a:stretch/>
        </p:blipFill>
        <p:spPr>
          <a:xfrm>
            <a:off x="7331435" y="3446753"/>
            <a:ext cx="4594338" cy="28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CF9A3BA9-044F-4F95-8E2D-C3CF56996A78}"/>
              </a:ext>
            </a:extLst>
          </p:cNvPr>
          <p:cNvSpPr/>
          <p:nvPr/>
        </p:nvSpPr>
        <p:spPr>
          <a:xfrm>
            <a:off x="5138582" y="1099868"/>
            <a:ext cx="5243665" cy="5155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DEC57AD-6C4D-441B-BC52-B505026179D5}"/>
              </a:ext>
            </a:extLst>
          </p:cNvPr>
          <p:cNvSpPr/>
          <p:nvPr/>
        </p:nvSpPr>
        <p:spPr>
          <a:xfrm>
            <a:off x="5666983" y="1958515"/>
            <a:ext cx="3915168" cy="28230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8911B7B-2AB7-4685-B11B-E83C4DB2343E}"/>
              </a:ext>
            </a:extLst>
          </p:cNvPr>
          <p:cNvSpPr/>
          <p:nvPr/>
        </p:nvSpPr>
        <p:spPr>
          <a:xfrm>
            <a:off x="8717423" y="1896389"/>
            <a:ext cx="2521974" cy="551469"/>
          </a:xfrm>
          <a:prstGeom prst="roundRect">
            <a:avLst/>
          </a:prstGeom>
          <a:solidFill>
            <a:srgbClr val="0081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INFECÇÃO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A6F9A30-9763-4703-9203-23621C8E0511}"/>
              </a:ext>
            </a:extLst>
          </p:cNvPr>
          <p:cNvSpPr/>
          <p:nvPr/>
        </p:nvSpPr>
        <p:spPr>
          <a:xfrm>
            <a:off x="8717423" y="3201131"/>
            <a:ext cx="2521974" cy="551469"/>
          </a:xfrm>
          <a:prstGeom prst="roundRect">
            <a:avLst/>
          </a:prstGeom>
          <a:solidFill>
            <a:srgbClr val="0081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COLONIZAÇÃO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7C2304E-D25A-4448-B133-C78A762C4CC9}"/>
              </a:ext>
            </a:extLst>
          </p:cNvPr>
          <p:cNvSpPr/>
          <p:nvPr/>
        </p:nvSpPr>
        <p:spPr>
          <a:xfrm>
            <a:off x="8695810" y="4456318"/>
            <a:ext cx="2521974" cy="551469"/>
          </a:xfrm>
          <a:prstGeom prst="roundRect">
            <a:avLst/>
          </a:prstGeom>
          <a:solidFill>
            <a:srgbClr val="0081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REPRODUÇÃO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54852FC0-CADC-442F-AB5F-D51C69E80A50}"/>
              </a:ext>
            </a:extLst>
          </p:cNvPr>
          <p:cNvSpPr/>
          <p:nvPr/>
        </p:nvSpPr>
        <p:spPr>
          <a:xfrm>
            <a:off x="3752544" y="5070718"/>
            <a:ext cx="2521974" cy="551469"/>
          </a:xfrm>
          <a:prstGeom prst="roundRect">
            <a:avLst/>
          </a:prstGeom>
          <a:solidFill>
            <a:srgbClr val="0081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SOBREVIVÊNCIA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D07CF49-853C-4EA1-A69F-1E847CF4B944}"/>
              </a:ext>
            </a:extLst>
          </p:cNvPr>
          <p:cNvSpPr/>
          <p:nvPr/>
        </p:nvSpPr>
        <p:spPr>
          <a:xfrm>
            <a:off x="3752544" y="1682781"/>
            <a:ext cx="2521974" cy="551469"/>
          </a:xfrm>
          <a:prstGeom prst="roundRect">
            <a:avLst/>
          </a:prstGeom>
          <a:solidFill>
            <a:srgbClr val="0081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DISSEMINAÇÃO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911CEC23-A7CB-44BA-8337-26C0D04C052E}"/>
              </a:ext>
            </a:extLst>
          </p:cNvPr>
          <p:cNvCxnSpPr>
            <a:cxnSpLocks/>
          </p:cNvCxnSpPr>
          <p:nvPr/>
        </p:nvCxnSpPr>
        <p:spPr>
          <a:xfrm flipV="1">
            <a:off x="5138583" y="2200914"/>
            <a:ext cx="0" cy="63551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2102AB50-FE2D-4A9F-ADE0-FCD7DC581718}"/>
              </a:ext>
            </a:extLst>
          </p:cNvPr>
          <p:cNvCxnSpPr>
            <a:cxnSpLocks/>
          </p:cNvCxnSpPr>
          <p:nvPr/>
        </p:nvCxnSpPr>
        <p:spPr>
          <a:xfrm flipV="1">
            <a:off x="5138583" y="5581706"/>
            <a:ext cx="0" cy="63551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826C7B53-52B9-4678-9BAD-375D436982B2}"/>
              </a:ext>
            </a:extLst>
          </p:cNvPr>
          <p:cNvCxnSpPr>
            <a:cxnSpLocks/>
          </p:cNvCxnSpPr>
          <p:nvPr/>
        </p:nvCxnSpPr>
        <p:spPr>
          <a:xfrm>
            <a:off x="10382863" y="1323001"/>
            <a:ext cx="0" cy="63551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1EAD1193-4ED3-4D0C-ADD4-7D1645C2787B}"/>
              </a:ext>
            </a:extLst>
          </p:cNvPr>
          <p:cNvCxnSpPr>
            <a:cxnSpLocks/>
          </p:cNvCxnSpPr>
          <p:nvPr/>
        </p:nvCxnSpPr>
        <p:spPr>
          <a:xfrm>
            <a:off x="10382863" y="2617731"/>
            <a:ext cx="0" cy="63551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0CFB27AC-56A0-4A36-9EEB-A612AE7D862D}"/>
              </a:ext>
            </a:extLst>
          </p:cNvPr>
          <p:cNvCxnSpPr>
            <a:cxnSpLocks/>
          </p:cNvCxnSpPr>
          <p:nvPr/>
        </p:nvCxnSpPr>
        <p:spPr>
          <a:xfrm>
            <a:off x="10382863" y="3910647"/>
            <a:ext cx="0" cy="63551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btítulo 2">
            <a:extLst>
              <a:ext uri="{FF2B5EF4-FFF2-40B4-BE49-F238E27FC236}">
                <a16:creationId xmlns:a16="http://schemas.microsoft.com/office/drawing/2014/main" id="{31A64186-0F38-4A2A-866E-1030DE17A4F2}"/>
              </a:ext>
            </a:extLst>
          </p:cNvPr>
          <p:cNvSpPr txBox="1">
            <a:spLocks/>
          </p:cNvSpPr>
          <p:nvPr/>
        </p:nvSpPr>
        <p:spPr>
          <a:xfrm>
            <a:off x="5797801" y="5740084"/>
            <a:ext cx="2775994" cy="551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Ciclo primário</a:t>
            </a:r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9A01057E-C38D-4C3C-AF44-FA27325CC1E9}"/>
              </a:ext>
            </a:extLst>
          </p:cNvPr>
          <p:cNvSpPr txBox="1">
            <a:spLocks/>
          </p:cNvSpPr>
          <p:nvPr/>
        </p:nvSpPr>
        <p:spPr>
          <a:xfrm>
            <a:off x="6099781" y="4346250"/>
            <a:ext cx="2775994" cy="551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Ciclo secundário</a:t>
            </a:r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748BB567-3528-4038-BE14-3ABFDE2C2DD5}"/>
              </a:ext>
            </a:extLst>
          </p:cNvPr>
          <p:cNvCxnSpPr>
            <a:cxnSpLocks/>
          </p:cNvCxnSpPr>
          <p:nvPr/>
        </p:nvCxnSpPr>
        <p:spPr>
          <a:xfrm flipV="1">
            <a:off x="5680525" y="2172123"/>
            <a:ext cx="0" cy="63551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ADD7D45D-D16B-4142-B313-3B08E041FCCC}"/>
              </a:ext>
            </a:extLst>
          </p:cNvPr>
          <p:cNvCxnSpPr>
            <a:cxnSpLocks/>
          </p:cNvCxnSpPr>
          <p:nvPr/>
        </p:nvCxnSpPr>
        <p:spPr>
          <a:xfrm>
            <a:off x="9582151" y="2617731"/>
            <a:ext cx="0" cy="63551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B99E1754-6D8B-42EE-A67B-5A00C061D3EB}"/>
              </a:ext>
            </a:extLst>
          </p:cNvPr>
          <p:cNvCxnSpPr>
            <a:cxnSpLocks/>
          </p:cNvCxnSpPr>
          <p:nvPr/>
        </p:nvCxnSpPr>
        <p:spPr>
          <a:xfrm>
            <a:off x="9582151" y="3910647"/>
            <a:ext cx="0" cy="63551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21BA0942-4A59-47D8-87F2-C77B79F84E5F}"/>
              </a:ext>
            </a:extLst>
          </p:cNvPr>
          <p:cNvGrpSpPr/>
          <p:nvPr/>
        </p:nvGrpSpPr>
        <p:grpSpPr>
          <a:xfrm>
            <a:off x="521204" y="4131241"/>
            <a:ext cx="6291631" cy="2675421"/>
            <a:chOff x="153021" y="3439456"/>
            <a:chExt cx="6291631" cy="2675421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AF389F8-68D7-4DAC-A8BF-A0D096869D62}"/>
                </a:ext>
              </a:extLst>
            </p:cNvPr>
            <p:cNvGrpSpPr/>
            <p:nvPr/>
          </p:nvGrpSpPr>
          <p:grpSpPr>
            <a:xfrm>
              <a:off x="153021" y="3439456"/>
              <a:ext cx="3467389" cy="2440893"/>
              <a:chOff x="591171" y="3439456"/>
              <a:chExt cx="3467389" cy="2440893"/>
            </a:xfrm>
          </p:grpSpPr>
          <p:pic>
            <p:nvPicPr>
              <p:cNvPr id="36" name="Imagem 35">
                <a:extLst>
                  <a:ext uri="{FF2B5EF4-FFF2-40B4-BE49-F238E27FC236}">
                    <a16:creationId xmlns:a16="http://schemas.microsoft.com/office/drawing/2014/main" id="{A2DBCD17-9AEA-409E-9E7C-CD480B976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25"/>
              <a:stretch/>
            </p:blipFill>
            <p:spPr>
              <a:xfrm>
                <a:off x="2246666" y="3439456"/>
                <a:ext cx="1587416" cy="1807015"/>
              </a:xfrm>
              <a:prstGeom prst="roundRect">
                <a:avLst/>
              </a:prstGeom>
            </p:spPr>
          </p:pic>
          <p:sp>
            <p:nvSpPr>
              <p:cNvPr id="40" name="Subtítulo 2">
                <a:extLst>
                  <a:ext uri="{FF2B5EF4-FFF2-40B4-BE49-F238E27FC236}">
                    <a16:creationId xmlns:a16="http://schemas.microsoft.com/office/drawing/2014/main" id="{D46B1621-648B-45FC-955A-9D1DD4C10F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171" y="5043783"/>
                <a:ext cx="1921786" cy="8365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pt-BR" sz="2000" i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Diaphorina citri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pt-BR" sz="20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(psilídeo)</a:t>
                </a:r>
              </a:p>
            </p:txBody>
          </p:sp>
          <p:pic>
            <p:nvPicPr>
              <p:cNvPr id="42" name="Imagem 41">
                <a:extLst>
                  <a:ext uri="{FF2B5EF4-FFF2-40B4-BE49-F238E27FC236}">
                    <a16:creationId xmlns:a16="http://schemas.microsoft.com/office/drawing/2014/main" id="{22A0E2E8-AA63-4798-ACF9-8856B0F744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6314" t="34454" r="25416" b="13393"/>
              <a:stretch/>
            </p:blipFill>
            <p:spPr>
              <a:xfrm>
                <a:off x="777241" y="3614073"/>
                <a:ext cx="1474840" cy="1529734"/>
              </a:xfrm>
              <a:prstGeom prst="ellipse">
                <a:avLst/>
              </a:prstGeom>
            </p:spPr>
          </p:pic>
          <p:sp>
            <p:nvSpPr>
              <p:cNvPr id="43" name="Subtítulo 2">
                <a:extLst>
                  <a:ext uri="{FF2B5EF4-FFF2-40B4-BE49-F238E27FC236}">
                    <a16:creationId xmlns:a16="http://schemas.microsoft.com/office/drawing/2014/main" id="{635DDE75-75E3-4D92-8D2A-3B75D76945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36774" y="5180874"/>
                <a:ext cx="1921786" cy="551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pt-BR" sz="20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Citros e murta</a:t>
                </a:r>
              </a:p>
            </p:txBody>
          </p:sp>
        </p:grpSp>
        <p:sp>
          <p:nvSpPr>
            <p:cNvPr id="47" name="Subtítulo 2">
              <a:extLst>
                <a:ext uri="{FF2B5EF4-FFF2-40B4-BE49-F238E27FC236}">
                  <a16:creationId xmlns:a16="http://schemas.microsoft.com/office/drawing/2014/main" id="{55FE2E12-787E-4DB5-85D2-581C338DF287}"/>
                </a:ext>
              </a:extLst>
            </p:cNvPr>
            <p:cNvSpPr txBox="1">
              <a:spLocks/>
            </p:cNvSpPr>
            <p:nvPr/>
          </p:nvSpPr>
          <p:spPr>
            <a:xfrm>
              <a:off x="1302590" y="5563408"/>
              <a:ext cx="5142062" cy="55146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pt-BR" sz="2400" dirty="0">
                  <a:latin typeface="Arial Narrow" panose="020B0606020202030204" pitchFamily="34" charset="0"/>
                  <a:cs typeface="Arial" panose="020B0604020202020204" pitchFamily="34" charset="0"/>
                </a:rPr>
                <a:t>‘</a:t>
              </a:r>
              <a:r>
                <a:rPr lang="pt-BR" sz="2400" i="1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Candidatus</a:t>
              </a:r>
              <a:r>
                <a:rPr lang="pt-BR" sz="2400" i="1" dirty="0"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pt-BR" sz="2400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Liberibacter</a:t>
              </a:r>
              <a:r>
                <a:rPr lang="pt-BR" sz="2400" dirty="0"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pt-BR" sz="2400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asiaticus</a:t>
              </a:r>
              <a:r>
                <a:rPr lang="pt-BR" sz="2400" dirty="0">
                  <a:latin typeface="Arial Narrow" panose="020B0606020202030204" pitchFamily="34" charset="0"/>
                  <a:cs typeface="Arial" panose="020B0604020202020204" pitchFamily="34" charset="0"/>
                </a:rPr>
                <a:t>’</a:t>
              </a:r>
            </a:p>
          </p:txBody>
        </p:sp>
      </p:grpSp>
      <p:pic>
        <p:nvPicPr>
          <p:cNvPr id="37" name="Imagem 36">
            <a:extLst>
              <a:ext uri="{FF2B5EF4-FFF2-40B4-BE49-F238E27FC236}">
                <a16:creationId xmlns:a16="http://schemas.microsoft.com/office/drawing/2014/main" id="{918916EF-D72A-4785-8F9E-9EF5C6DA2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14" t="34454" r="25416" b="13393"/>
          <a:stretch/>
        </p:blipFill>
        <p:spPr>
          <a:xfrm>
            <a:off x="3279249" y="2202672"/>
            <a:ext cx="1474840" cy="1529734"/>
          </a:xfrm>
          <a:prstGeom prst="ellipse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E404F4C4-FA8F-872A-C085-177F923A8B8E}"/>
              </a:ext>
            </a:extLst>
          </p:cNvPr>
          <p:cNvSpPr/>
          <p:nvPr/>
        </p:nvSpPr>
        <p:spPr>
          <a:xfrm>
            <a:off x="0" y="304678"/>
            <a:ext cx="12192000" cy="725487"/>
          </a:xfrm>
          <a:prstGeom prst="rect">
            <a:avLst/>
          </a:prstGeom>
          <a:solidFill>
            <a:srgbClr val="5929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 err="1">
                <a:latin typeface="Arial Narrow" panose="020B0606020202030204" pitchFamily="34" charset="0"/>
              </a:rPr>
              <a:t>Huanglongbing</a:t>
            </a:r>
            <a:r>
              <a:rPr lang="pt-BR" sz="4400" b="1" dirty="0">
                <a:latin typeface="Arial Narrow" panose="020B0606020202030204" pitchFamily="34" charset="0"/>
              </a:rPr>
              <a:t> (HLB) em citros 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ACFB2640-FA32-49B6-8649-30A97A72EADC}"/>
              </a:ext>
            </a:extLst>
          </p:cNvPr>
          <p:cNvGrpSpPr/>
          <p:nvPr/>
        </p:nvGrpSpPr>
        <p:grpSpPr>
          <a:xfrm>
            <a:off x="7854364" y="1326956"/>
            <a:ext cx="3678599" cy="1488299"/>
            <a:chOff x="8712003" y="94094"/>
            <a:chExt cx="3678599" cy="1488299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5168B85A-2213-4932-881B-68A6036790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02" r="10355"/>
            <a:stretch/>
          </p:blipFill>
          <p:spPr bwMode="auto">
            <a:xfrm>
              <a:off x="8712003" y="94094"/>
              <a:ext cx="1361281" cy="143438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Subtítulo 2">
              <a:extLst>
                <a:ext uri="{FF2B5EF4-FFF2-40B4-BE49-F238E27FC236}">
                  <a16:creationId xmlns:a16="http://schemas.microsoft.com/office/drawing/2014/main" id="{D2B34F73-B7D9-49EE-8272-02ADC4AB9F92}"/>
                </a:ext>
              </a:extLst>
            </p:cNvPr>
            <p:cNvSpPr txBox="1">
              <a:spLocks/>
            </p:cNvSpPr>
            <p:nvPr/>
          </p:nvSpPr>
          <p:spPr>
            <a:xfrm>
              <a:off x="11087663" y="1126308"/>
              <a:ext cx="1302939" cy="4560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pt-BR" sz="2400" dirty="0">
                  <a:latin typeface="Arial Narrow" panose="020B0606020202030204" pitchFamily="34" charset="0"/>
                  <a:cs typeface="Arial" panose="020B0604020202020204" pitchFamily="34" charset="0"/>
                </a:rPr>
                <a:t>Floema</a:t>
              </a: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AEDC95F5-783A-8341-2123-E74296EAB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602" y="51338"/>
            <a:ext cx="2220347" cy="1903948"/>
          </a:xfrm>
          <a:prstGeom prst="roundRect">
            <a:avLst/>
          </a:prstGeom>
        </p:spPr>
      </p:pic>
      <p:sp>
        <p:nvSpPr>
          <p:cNvPr id="46" name="CaixaDeTexto 45"/>
          <p:cNvSpPr txBox="1"/>
          <p:nvPr/>
        </p:nvSpPr>
        <p:spPr>
          <a:xfrm rot="20478398">
            <a:off x="299052" y="1648752"/>
            <a:ext cx="2824187" cy="12003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+mj-lt"/>
              </a:rPr>
              <a:t>Entender bem</a:t>
            </a:r>
          </a:p>
          <a:p>
            <a:pPr algn="ctr"/>
            <a:r>
              <a:rPr lang="pt-BR" b="1" dirty="0">
                <a:solidFill>
                  <a:srgbClr val="FFFF00"/>
                </a:solidFill>
                <a:latin typeface="+mj-lt"/>
              </a:rPr>
              <a:t>para manejar direito</a:t>
            </a:r>
          </a:p>
        </p:txBody>
      </p:sp>
    </p:spTree>
    <p:extLst>
      <p:ext uri="{BB962C8B-B14F-4D97-AF65-F5344CB8AC3E}">
        <p14:creationId xmlns:p14="http://schemas.microsoft.com/office/powerpoint/2010/main" val="405134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E404F4C4-FA8F-872A-C085-177F923A8B8E}"/>
              </a:ext>
            </a:extLst>
          </p:cNvPr>
          <p:cNvSpPr/>
          <p:nvPr/>
        </p:nvSpPr>
        <p:spPr>
          <a:xfrm>
            <a:off x="0" y="304678"/>
            <a:ext cx="12192000" cy="725487"/>
          </a:xfrm>
          <a:prstGeom prst="rect">
            <a:avLst/>
          </a:prstGeom>
          <a:solidFill>
            <a:srgbClr val="5929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 err="1">
                <a:latin typeface="Arial Narrow" panose="020B0606020202030204" pitchFamily="34" charset="0"/>
              </a:rPr>
              <a:t>Huanglongbing</a:t>
            </a:r>
            <a:r>
              <a:rPr lang="pt-BR" sz="4400" b="1" dirty="0">
                <a:latin typeface="Arial Narrow" panose="020B0606020202030204" pitchFamily="34" charset="0"/>
              </a:rPr>
              <a:t> (HLB) em citros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DB0250-ABDC-AA69-9575-D8B304FE6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602" y="51338"/>
            <a:ext cx="2220347" cy="1903948"/>
          </a:xfrm>
          <a:prstGeom prst="round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B534DA4D-8493-4439-9F98-6052A732E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/>
          <a:stretch/>
        </p:blipFill>
        <p:spPr>
          <a:xfrm rot="10800000">
            <a:off x="2326605" y="1407410"/>
            <a:ext cx="5529896" cy="452484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08B76D7F-E80C-48E6-B779-BA0015569D1A}"/>
              </a:ext>
            </a:extLst>
          </p:cNvPr>
          <p:cNvSpPr/>
          <p:nvPr/>
        </p:nvSpPr>
        <p:spPr>
          <a:xfrm rot="10800000">
            <a:off x="2339857" y="2554996"/>
            <a:ext cx="5487220" cy="2490688"/>
          </a:xfrm>
          <a:prstGeom prst="rect">
            <a:avLst/>
          </a:prstGeom>
          <a:noFill/>
          <a:ln w="76200">
            <a:solidFill>
              <a:srgbClr val="FF8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Subtítulo 2">
            <a:extLst>
              <a:ext uri="{FF2B5EF4-FFF2-40B4-BE49-F238E27FC236}">
                <a16:creationId xmlns:a16="http://schemas.microsoft.com/office/drawing/2014/main" id="{D05C55BD-407C-433C-9D5B-550DCF9F2637}"/>
              </a:ext>
            </a:extLst>
          </p:cNvPr>
          <p:cNvSpPr txBox="1">
            <a:spLocks/>
          </p:cNvSpPr>
          <p:nvPr/>
        </p:nvSpPr>
        <p:spPr>
          <a:xfrm>
            <a:off x="8269954" y="2921379"/>
            <a:ext cx="2827698" cy="47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latin typeface="Arial Narrow" panose="020B0606020202030204" pitchFamily="34" charset="0"/>
                <a:cs typeface="Arial" panose="020B0604020202020204" pitchFamily="34" charset="0"/>
              </a:rPr>
              <a:t>Propriedade citrícola A</a:t>
            </a:r>
          </a:p>
        </p:txBody>
      </p:sp>
      <p:cxnSp>
        <p:nvCxnSpPr>
          <p:cNvPr id="46" name="Conector: Curvo 45">
            <a:extLst>
              <a:ext uri="{FF2B5EF4-FFF2-40B4-BE49-F238E27FC236}">
                <a16:creationId xmlns:a16="http://schemas.microsoft.com/office/drawing/2014/main" id="{00406270-3E81-447B-9AA3-014D30AF8590}"/>
              </a:ext>
            </a:extLst>
          </p:cNvPr>
          <p:cNvCxnSpPr/>
          <p:nvPr/>
        </p:nvCxnSpPr>
        <p:spPr>
          <a:xfrm flipV="1">
            <a:off x="7488256" y="3201319"/>
            <a:ext cx="863434" cy="732715"/>
          </a:xfrm>
          <a:prstGeom prst="curvedConnector3">
            <a:avLst/>
          </a:prstGeom>
          <a:ln w="76200">
            <a:solidFill>
              <a:srgbClr val="FF8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ubtítulo 2">
            <a:extLst>
              <a:ext uri="{FF2B5EF4-FFF2-40B4-BE49-F238E27FC236}">
                <a16:creationId xmlns:a16="http://schemas.microsoft.com/office/drawing/2014/main" id="{F03105E2-4AC8-4A7D-9C6F-A8AE10A72971}"/>
              </a:ext>
            </a:extLst>
          </p:cNvPr>
          <p:cNvSpPr txBox="1">
            <a:spLocks/>
          </p:cNvSpPr>
          <p:nvPr/>
        </p:nvSpPr>
        <p:spPr>
          <a:xfrm>
            <a:off x="8269954" y="1532663"/>
            <a:ext cx="2801424" cy="477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latin typeface="Arial Narrow" panose="020B0606020202030204" pitchFamily="34" charset="0"/>
                <a:cs typeface="Arial" panose="020B0604020202020204" pitchFamily="34" charset="0"/>
              </a:rPr>
              <a:t>Propriedade citrícola B</a:t>
            </a:r>
          </a:p>
        </p:txBody>
      </p:sp>
      <p:sp>
        <p:nvSpPr>
          <p:cNvPr id="49" name="Forma Livre: Forma 48">
            <a:extLst>
              <a:ext uri="{FF2B5EF4-FFF2-40B4-BE49-F238E27FC236}">
                <a16:creationId xmlns:a16="http://schemas.microsoft.com/office/drawing/2014/main" id="{ADC7E706-DB3B-471C-8CA9-325DAF84E8D5}"/>
              </a:ext>
            </a:extLst>
          </p:cNvPr>
          <p:cNvSpPr/>
          <p:nvPr/>
        </p:nvSpPr>
        <p:spPr>
          <a:xfrm rot="10800000">
            <a:off x="5014662" y="1362320"/>
            <a:ext cx="2818523" cy="1181100"/>
          </a:xfrm>
          <a:custGeom>
            <a:avLst/>
            <a:gdLst>
              <a:gd name="connsiteX0" fmla="*/ 2790825 w 2790825"/>
              <a:gd name="connsiteY0" fmla="*/ 47625 h 1152525"/>
              <a:gd name="connsiteX1" fmla="*/ 2457450 w 2790825"/>
              <a:gd name="connsiteY1" fmla="*/ 1152525 h 1152525"/>
              <a:gd name="connsiteX2" fmla="*/ 9525 w 2790825"/>
              <a:gd name="connsiteY2" fmla="*/ 1095375 h 1152525"/>
              <a:gd name="connsiteX3" fmla="*/ 0 w 2790825"/>
              <a:gd name="connsiteY3" fmla="*/ 0 h 1152525"/>
              <a:gd name="connsiteX4" fmla="*/ 2790825 w 2790825"/>
              <a:gd name="connsiteY4" fmla="*/ 476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825" h="1152525">
                <a:moveTo>
                  <a:pt x="2790825" y="47625"/>
                </a:moveTo>
                <a:lnTo>
                  <a:pt x="2457450" y="1152525"/>
                </a:lnTo>
                <a:lnTo>
                  <a:pt x="9525" y="1095375"/>
                </a:lnTo>
                <a:lnTo>
                  <a:pt x="0" y="0"/>
                </a:lnTo>
                <a:lnTo>
                  <a:pt x="2790825" y="47625"/>
                </a:lnTo>
                <a:close/>
              </a:path>
            </a:pathLst>
          </a:custGeom>
          <a:noFill/>
          <a:ln w="762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0" name="Conector de Seta Reta 49">
            <a:extLst>
              <a:ext uri="{FF2B5EF4-FFF2-40B4-BE49-F238E27FC236}">
                <a16:creationId xmlns:a16="http://schemas.microsoft.com/office/drawing/2014/main" id="{EB753241-E3AF-4187-BD08-52803DD11114}"/>
              </a:ext>
            </a:extLst>
          </p:cNvPr>
          <p:cNvCxnSpPr>
            <a:cxnSpLocks/>
          </p:cNvCxnSpPr>
          <p:nvPr/>
        </p:nvCxnSpPr>
        <p:spPr>
          <a:xfrm>
            <a:off x="7422596" y="1807096"/>
            <a:ext cx="929094" cy="0"/>
          </a:xfrm>
          <a:prstGeom prst="straightConnector1">
            <a:avLst/>
          </a:prstGeom>
          <a:ln w="762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>
            <a:extLst>
              <a:ext uri="{FF2B5EF4-FFF2-40B4-BE49-F238E27FC236}">
                <a16:creationId xmlns:a16="http://schemas.microsoft.com/office/drawing/2014/main" id="{22A0E2E8-AA63-4798-ACF9-8856B0F7445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46314" t="34454" r="25416" b="13393"/>
          <a:stretch/>
        </p:blipFill>
        <p:spPr>
          <a:xfrm>
            <a:off x="6435022" y="1446259"/>
            <a:ext cx="620850" cy="617318"/>
          </a:xfrm>
          <a:prstGeom prst="ellipse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909708E-606C-44D9-87B8-D9834EF80AEB}"/>
              </a:ext>
            </a:extLst>
          </p:cNvPr>
          <p:cNvGrpSpPr/>
          <p:nvPr/>
        </p:nvGrpSpPr>
        <p:grpSpPr>
          <a:xfrm rot="10800000">
            <a:off x="4372119" y="1942251"/>
            <a:ext cx="2804259" cy="1016198"/>
            <a:chOff x="4683915" y="4808163"/>
            <a:chExt cx="2804259" cy="1016198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8E593B4C-8571-4A3E-AA92-EAF45035DF40}"/>
                </a:ext>
              </a:extLst>
            </p:cNvPr>
            <p:cNvGrpSpPr/>
            <p:nvPr/>
          </p:nvGrpSpPr>
          <p:grpSpPr>
            <a:xfrm rot="5864713">
              <a:off x="4540413" y="4951665"/>
              <a:ext cx="1016198" cy="729193"/>
              <a:chOff x="8980207" y="3113074"/>
              <a:chExt cx="1200293" cy="1033980"/>
            </a:xfrm>
          </p:grpSpPr>
          <p:cxnSp>
            <p:nvCxnSpPr>
              <p:cNvPr id="11" name="Conector: Curvo 10">
                <a:extLst>
                  <a:ext uri="{FF2B5EF4-FFF2-40B4-BE49-F238E27FC236}">
                    <a16:creationId xmlns:a16="http://schemas.microsoft.com/office/drawing/2014/main" id="{05E9B4FC-F42F-4B2E-BF18-2DBE1F6E661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980207" y="3113074"/>
                <a:ext cx="1030641" cy="196281"/>
              </a:xfrm>
              <a:prstGeom prst="curvedConnector3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: Curvo 37">
                <a:extLst>
                  <a:ext uri="{FF2B5EF4-FFF2-40B4-BE49-F238E27FC236}">
                    <a16:creationId xmlns:a16="http://schemas.microsoft.com/office/drawing/2014/main" id="{EF479F94-F02B-4FA3-BBB0-871165F6D41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9065033" y="3548645"/>
                <a:ext cx="1030641" cy="196281"/>
              </a:xfrm>
              <a:prstGeom prst="curvedConnector3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: Curvo 38">
                <a:extLst>
                  <a:ext uri="{FF2B5EF4-FFF2-40B4-BE49-F238E27FC236}">
                    <a16:creationId xmlns:a16="http://schemas.microsoft.com/office/drawing/2014/main" id="{3F02678D-0932-4F02-8C7A-E363044A416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9149859" y="3950773"/>
                <a:ext cx="1030641" cy="196281"/>
              </a:xfrm>
              <a:prstGeom prst="curvedConnector3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14A9A117-9B77-440E-BE76-23658D8909E5}"/>
                </a:ext>
              </a:extLst>
            </p:cNvPr>
            <p:cNvSpPr/>
            <p:nvPr/>
          </p:nvSpPr>
          <p:spPr>
            <a:xfrm rot="10800000">
              <a:off x="5609350" y="4915612"/>
              <a:ext cx="1878824" cy="810928"/>
            </a:xfrm>
            <a:prstGeom prst="roundRect">
              <a:avLst/>
            </a:prstGeom>
            <a:solidFill>
              <a:srgbClr val="00814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>
                  <a:latin typeface="Arial Narrow" panose="020B0606020202030204" pitchFamily="34" charset="0"/>
                </a:rPr>
                <a:t>Disseminação primária</a:t>
              </a:r>
            </a:p>
          </p:txBody>
        </p:sp>
      </p:grpSp>
      <p:sp>
        <p:nvSpPr>
          <p:cNvPr id="24" name="CaixaDeTexto 23"/>
          <p:cNvSpPr txBox="1"/>
          <p:nvPr/>
        </p:nvSpPr>
        <p:spPr>
          <a:xfrm rot="20478398">
            <a:off x="206903" y="1508266"/>
            <a:ext cx="2824187" cy="12003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+mj-lt"/>
              </a:rPr>
              <a:t>Entender bem</a:t>
            </a:r>
          </a:p>
          <a:p>
            <a:pPr algn="ctr"/>
            <a:r>
              <a:rPr lang="pt-BR" b="1" dirty="0">
                <a:solidFill>
                  <a:srgbClr val="FFFF00"/>
                </a:solidFill>
                <a:latin typeface="+mj-lt"/>
              </a:rPr>
              <a:t>para manejar direito</a:t>
            </a: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B973BF5C-929C-4452-9AD5-89D5E8F67456}"/>
              </a:ext>
            </a:extLst>
          </p:cNvPr>
          <p:cNvSpPr txBox="1">
            <a:spLocks/>
          </p:cNvSpPr>
          <p:nvPr/>
        </p:nvSpPr>
        <p:spPr>
          <a:xfrm>
            <a:off x="12164" y="3128144"/>
            <a:ext cx="2424333" cy="2372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Doença policíclica com disseminação primária contínua</a:t>
            </a:r>
          </a:p>
        </p:txBody>
      </p:sp>
      <p:grpSp>
        <p:nvGrpSpPr>
          <p:cNvPr id="28" name="Agrupar 4">
            <a:extLst>
              <a:ext uri="{FF2B5EF4-FFF2-40B4-BE49-F238E27FC236}">
                <a16:creationId xmlns:a16="http://schemas.microsoft.com/office/drawing/2014/main" id="{2E8925A8-4C22-4F5C-8527-D18C83102CB1}"/>
              </a:ext>
            </a:extLst>
          </p:cNvPr>
          <p:cNvGrpSpPr/>
          <p:nvPr/>
        </p:nvGrpSpPr>
        <p:grpSpPr>
          <a:xfrm>
            <a:off x="3034157" y="3568088"/>
            <a:ext cx="3504333" cy="1158401"/>
            <a:chOff x="4692567" y="3530918"/>
            <a:chExt cx="3504333" cy="1158401"/>
          </a:xfrm>
        </p:grpSpPr>
        <p:cxnSp>
          <p:nvCxnSpPr>
            <p:cNvPr id="29" name="Conector de Seta Reta 14">
              <a:extLst>
                <a:ext uri="{FF2B5EF4-FFF2-40B4-BE49-F238E27FC236}">
                  <a16:creationId xmlns:a16="http://schemas.microsoft.com/office/drawing/2014/main" id="{A98EDF5B-752C-4287-98B9-5D2200FF20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5022" y="3722946"/>
              <a:ext cx="160008" cy="31089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Agrupar 2">
              <a:extLst>
                <a:ext uri="{FF2B5EF4-FFF2-40B4-BE49-F238E27FC236}">
                  <a16:creationId xmlns:a16="http://schemas.microsoft.com/office/drawing/2014/main" id="{4B9C72EB-1897-491D-AF22-2B8B41EC0C9D}"/>
                </a:ext>
              </a:extLst>
            </p:cNvPr>
            <p:cNvGrpSpPr/>
            <p:nvPr/>
          </p:nvGrpSpPr>
          <p:grpSpPr>
            <a:xfrm>
              <a:off x="4692567" y="3530918"/>
              <a:ext cx="3504333" cy="1158401"/>
              <a:chOff x="4692567" y="3530918"/>
              <a:chExt cx="3504333" cy="1158401"/>
            </a:xfrm>
          </p:grpSpPr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815FF53C-5F86-4696-AC2B-9D093961F4F6}"/>
                  </a:ext>
                </a:extLst>
              </p:cNvPr>
              <p:cNvSpPr/>
              <p:nvPr/>
            </p:nvSpPr>
            <p:spPr>
              <a:xfrm>
                <a:off x="5038675" y="3530918"/>
                <a:ext cx="1080000" cy="1080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22A0E2E8-AA63-4798-ACF9-8856B0F74450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6"/>
              <a:srcRect l="46314" t="34454" r="25416" b="13393"/>
              <a:stretch/>
            </p:blipFill>
            <p:spPr>
              <a:xfrm>
                <a:off x="4692567" y="3967973"/>
                <a:ext cx="620850" cy="617318"/>
              </a:xfrm>
              <a:prstGeom prst="ellipse">
                <a:avLst/>
              </a:prstGeom>
            </p:spPr>
          </p:pic>
          <p:sp>
            <p:nvSpPr>
              <p:cNvPr id="33" name="Retângulo: Cantos Arredondados 31">
                <a:extLst>
                  <a:ext uri="{FF2B5EF4-FFF2-40B4-BE49-F238E27FC236}">
                    <a16:creationId xmlns:a16="http://schemas.microsoft.com/office/drawing/2014/main" id="{E46223BA-266E-4BE3-BBB5-DD5868CD2FD1}"/>
                  </a:ext>
                </a:extLst>
              </p:cNvPr>
              <p:cNvSpPr/>
              <p:nvPr/>
            </p:nvSpPr>
            <p:spPr>
              <a:xfrm>
                <a:off x="6318076" y="3878391"/>
                <a:ext cx="1878824" cy="810928"/>
              </a:xfrm>
              <a:prstGeom prst="roundRect">
                <a:avLst/>
              </a:prstGeom>
              <a:solidFill>
                <a:srgbClr val="00814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dirty="0">
                    <a:latin typeface="Arial Narrow" panose="020B0606020202030204" pitchFamily="34" charset="0"/>
                  </a:rPr>
                  <a:t>Disseminação secundária</a:t>
                </a:r>
              </a:p>
            </p:txBody>
          </p:sp>
        </p:grpSp>
      </p:grpSp>
      <p:grpSp>
        <p:nvGrpSpPr>
          <p:cNvPr id="34" name="Agrupar 21">
            <a:extLst>
              <a:ext uri="{FF2B5EF4-FFF2-40B4-BE49-F238E27FC236}">
                <a16:creationId xmlns:a16="http://schemas.microsoft.com/office/drawing/2014/main" id="{D3C9930D-5C22-4B3C-8CD2-CB0FC0585907}"/>
              </a:ext>
            </a:extLst>
          </p:cNvPr>
          <p:cNvGrpSpPr/>
          <p:nvPr/>
        </p:nvGrpSpPr>
        <p:grpSpPr>
          <a:xfrm>
            <a:off x="3531252" y="2871919"/>
            <a:ext cx="3582897" cy="3151342"/>
            <a:chOff x="5425656" y="2829473"/>
            <a:chExt cx="3582897" cy="3151342"/>
          </a:xfrm>
        </p:grpSpPr>
        <p:sp>
          <p:nvSpPr>
            <p:cNvPr id="35" name="Raio 34">
              <a:extLst>
                <a:ext uri="{FF2B5EF4-FFF2-40B4-BE49-F238E27FC236}">
                  <a16:creationId xmlns:a16="http://schemas.microsoft.com/office/drawing/2014/main" id="{4EE67D83-2FCA-4293-94BB-251C41FB2AA1}"/>
                </a:ext>
              </a:extLst>
            </p:cNvPr>
            <p:cNvSpPr/>
            <p:nvPr/>
          </p:nvSpPr>
          <p:spPr>
            <a:xfrm>
              <a:off x="5425656" y="2829473"/>
              <a:ext cx="1386038" cy="1957599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Subtítulo 2">
              <a:extLst>
                <a:ext uri="{FF2B5EF4-FFF2-40B4-BE49-F238E27FC236}">
                  <a16:creationId xmlns:a16="http://schemas.microsoft.com/office/drawing/2014/main" id="{D6732BB0-6EAF-488D-B121-9E798ACEE9E7}"/>
                </a:ext>
              </a:extLst>
            </p:cNvPr>
            <p:cNvSpPr txBox="1">
              <a:spLocks/>
            </p:cNvSpPr>
            <p:nvPr/>
          </p:nvSpPr>
          <p:spPr>
            <a:xfrm>
              <a:off x="6708426" y="5055510"/>
              <a:ext cx="2300127" cy="925305"/>
            </a:xfrm>
            <a:prstGeom prst="rect">
              <a:avLst/>
            </a:prstGeom>
            <a:solidFill>
              <a:srgbClr val="FF81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pt-BR" sz="24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Controle do vetor na propriedade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3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errogação colorida imagens de stock, fotos de Interrogação colorida |  Baixar no Depositphotos">
            <a:extLst>
              <a:ext uri="{FF2B5EF4-FFF2-40B4-BE49-F238E27FC236}">
                <a16:creationId xmlns:a16="http://schemas.microsoft.com/office/drawing/2014/main" id="{3E641259-598C-4040-A0A3-0C8CD8AC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37" y="858715"/>
            <a:ext cx="3140536" cy="151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404F4C4-FA8F-872A-C085-177F923A8B8E}"/>
              </a:ext>
            </a:extLst>
          </p:cNvPr>
          <p:cNvSpPr/>
          <p:nvPr/>
        </p:nvSpPr>
        <p:spPr>
          <a:xfrm>
            <a:off x="0" y="304678"/>
            <a:ext cx="12192000" cy="725487"/>
          </a:xfrm>
          <a:prstGeom prst="rect">
            <a:avLst/>
          </a:prstGeom>
          <a:solidFill>
            <a:srgbClr val="5929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>
                <a:latin typeface="Arial Narrow" panose="020B0606020202030204" pitchFamily="34" charset="0"/>
              </a:rPr>
              <a:t>Estudo de caso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350716" y="2037906"/>
            <a:ext cx="52164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32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Qual a largura ideal da faixa de borda para pulverizar mais frequentemente e que represente o melhor custo-benefício?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78E36D-6C0C-4A1A-ABB3-8A59246C3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52" t="17577" r="16562" b="17392"/>
          <a:stretch/>
        </p:blipFill>
        <p:spPr>
          <a:xfrm>
            <a:off x="5871073" y="1457343"/>
            <a:ext cx="6335729" cy="541419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24EF6D7-FC3E-4C5B-89B1-00336E698157}"/>
              </a:ext>
            </a:extLst>
          </p:cNvPr>
          <p:cNvSpPr/>
          <p:nvPr/>
        </p:nvSpPr>
        <p:spPr>
          <a:xfrm>
            <a:off x="6176740" y="1757147"/>
            <a:ext cx="5546361" cy="200416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B8C59FE-414C-41A9-BACD-88E7C6A35796}"/>
              </a:ext>
            </a:extLst>
          </p:cNvPr>
          <p:cNvSpPr/>
          <p:nvPr/>
        </p:nvSpPr>
        <p:spPr>
          <a:xfrm>
            <a:off x="6176741" y="1957563"/>
            <a:ext cx="5546361" cy="4913971"/>
          </a:xfrm>
          <a:prstGeom prst="rect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1162E3D-4FF5-43B2-A749-6585751B524B}"/>
              </a:ext>
            </a:extLst>
          </p:cNvPr>
          <p:cNvSpPr txBox="1"/>
          <p:nvPr/>
        </p:nvSpPr>
        <p:spPr>
          <a:xfrm>
            <a:off x="6849245" y="1613434"/>
            <a:ext cx="459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Narrow" panose="020B0606020202030204" pitchFamily="34" charset="0"/>
              </a:rPr>
              <a:t>Pulverizações a cada 7 dias: 1 rua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DFCC1DF-0120-420C-A45B-4AB685F56F65}"/>
              </a:ext>
            </a:extLst>
          </p:cNvPr>
          <p:cNvSpPr txBox="1"/>
          <p:nvPr/>
        </p:nvSpPr>
        <p:spPr>
          <a:xfrm>
            <a:off x="6389365" y="4684240"/>
            <a:ext cx="471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Narrow" panose="020B0606020202030204" pitchFamily="34" charset="0"/>
              </a:rPr>
              <a:t>Pulverizações a cada 14 dias: 71 ruas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F56DC0B-6BC8-4E56-9BF5-517AC755228A}"/>
              </a:ext>
            </a:extLst>
          </p:cNvPr>
          <p:cNvSpPr txBox="1"/>
          <p:nvPr/>
        </p:nvSpPr>
        <p:spPr>
          <a:xfrm>
            <a:off x="5750570" y="1043699"/>
            <a:ext cx="474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latin typeface="Arial Narrow" panose="020B0606020202030204" pitchFamily="34" charset="0"/>
              </a:rPr>
              <a:t>Ex</a:t>
            </a:r>
            <a:r>
              <a:rPr lang="pt-BR" sz="2000" dirty="0">
                <a:latin typeface="Arial Narrow" panose="020B0606020202030204" pitchFamily="34" charset="0"/>
              </a:rPr>
              <a:t>: talhão com 72 ruas – cenário 1 m + 496 m 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483837" y="4213484"/>
            <a:ext cx="4601580" cy="2179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Cenário teórico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epidemiológica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Análise econômica</a:t>
            </a:r>
          </a:p>
        </p:txBody>
      </p:sp>
    </p:spTree>
    <p:extLst>
      <p:ext uri="{BB962C8B-B14F-4D97-AF65-F5344CB8AC3E}">
        <p14:creationId xmlns:p14="http://schemas.microsoft.com/office/powerpoint/2010/main" val="1250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404F4C4-FA8F-872A-C085-177F923A8B8E}"/>
              </a:ext>
            </a:extLst>
          </p:cNvPr>
          <p:cNvSpPr/>
          <p:nvPr/>
        </p:nvSpPr>
        <p:spPr>
          <a:xfrm>
            <a:off x="0" y="304678"/>
            <a:ext cx="12192000" cy="725487"/>
          </a:xfrm>
          <a:prstGeom prst="rect">
            <a:avLst/>
          </a:prstGeom>
          <a:solidFill>
            <a:srgbClr val="5929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>
                <a:latin typeface="Arial Narrow" panose="020B0606020202030204" pitchFamily="34" charset="0"/>
              </a:rPr>
              <a:t>Estudo de caso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153590E-9E38-4AFE-BD99-C6E44C65EC7C}"/>
              </a:ext>
            </a:extLst>
          </p:cNvPr>
          <p:cNvSpPr txBox="1"/>
          <p:nvPr/>
        </p:nvSpPr>
        <p:spPr>
          <a:xfrm>
            <a:off x="313279" y="2410492"/>
            <a:ext cx="521643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800" u="sng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Talhão</a:t>
            </a:r>
          </a:p>
          <a:p>
            <a:pPr algn="just">
              <a:spcBef>
                <a:spcPts val="1200"/>
              </a:spcBef>
            </a:pPr>
            <a:r>
              <a:rPr lang="pt-BR" sz="2800" dirty="0">
                <a:latin typeface="Arial Narrow" panose="020B0606020202030204" pitchFamily="34" charset="0"/>
                <a:cs typeface="Arial" panose="020B0604020202020204" pitchFamily="34" charset="0"/>
              </a:rPr>
              <a:t>Início: </a:t>
            </a:r>
            <a:r>
              <a:rPr lang="pt-BR" sz="28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 anos de idade (até </a:t>
            </a:r>
            <a:r>
              <a:rPr lang="pt-BR" sz="2800" dirty="0">
                <a:latin typeface="Arial Narrow" panose="020B0606020202030204" pitchFamily="34" charset="0"/>
              </a:rPr>
              <a:t>7</a:t>
            </a:r>
            <a:r>
              <a:rPr lang="pt-BR" sz="28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º ano)</a:t>
            </a:r>
          </a:p>
          <a:p>
            <a:pPr algn="just">
              <a:spcBef>
                <a:spcPts val="1200"/>
              </a:spcBef>
            </a:pPr>
            <a:r>
              <a:rPr lang="pt-BR" sz="2800" dirty="0">
                <a:latin typeface="Arial Narrow" panose="020B0606020202030204" pitchFamily="34" charset="0"/>
                <a:cs typeface="Arial" panose="020B0604020202020204" pitchFamily="34" charset="0"/>
              </a:rPr>
              <a:t>Espaçamento: 2,5 m X 7 m</a:t>
            </a:r>
          </a:p>
          <a:p>
            <a:pPr algn="just">
              <a:spcBef>
                <a:spcPts val="1200"/>
              </a:spcBef>
            </a:pPr>
            <a:r>
              <a:rPr lang="pt-BR" sz="28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(201 árvores X 72 ruas)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47ACB1D1-266E-44B1-838F-BEDF50E59CE0}"/>
              </a:ext>
            </a:extLst>
          </p:cNvPr>
          <p:cNvSpPr txBox="1">
            <a:spLocks/>
          </p:cNvSpPr>
          <p:nvPr/>
        </p:nvSpPr>
        <p:spPr>
          <a:xfrm>
            <a:off x="84192" y="1443809"/>
            <a:ext cx="4485901" cy="9336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>
                <a:ln>
                  <a:solidFill>
                    <a:srgbClr val="EE7700"/>
                  </a:solidFill>
                </a:ln>
                <a:solidFill>
                  <a:srgbClr val="FF81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Cenário teórico</a:t>
            </a:r>
          </a:p>
        </p:txBody>
      </p:sp>
      <p:grpSp>
        <p:nvGrpSpPr>
          <p:cNvPr id="944" name="Grupo 700">
            <a:extLst>
              <a:ext uri="{FF2B5EF4-FFF2-40B4-BE49-F238E27FC236}">
                <a16:creationId xmlns:a16="http://schemas.microsoft.com/office/drawing/2014/main" id="{D49A3735-FDE8-3A49-0503-C4EFCBBD28D3}"/>
              </a:ext>
            </a:extLst>
          </p:cNvPr>
          <p:cNvGrpSpPr/>
          <p:nvPr/>
        </p:nvGrpSpPr>
        <p:grpSpPr>
          <a:xfrm rot="16200000">
            <a:off x="8371280" y="-10610"/>
            <a:ext cx="324913" cy="3742899"/>
            <a:chOff x="3513478" y="6119943"/>
            <a:chExt cx="308019" cy="5371770"/>
          </a:xfrm>
        </p:grpSpPr>
        <p:sp>
          <p:nvSpPr>
            <p:cNvPr id="945" name="Nuvem 944">
              <a:extLst>
                <a:ext uri="{FF2B5EF4-FFF2-40B4-BE49-F238E27FC236}">
                  <a16:creationId xmlns:a16="http://schemas.microsoft.com/office/drawing/2014/main" id="{652F57B3-7A76-19E7-C88F-A65834D60514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6" name="Nuvem 945">
              <a:extLst>
                <a:ext uri="{FF2B5EF4-FFF2-40B4-BE49-F238E27FC236}">
                  <a16:creationId xmlns:a16="http://schemas.microsoft.com/office/drawing/2014/main" id="{0C421AE8-24E1-8A55-3046-7EED94D7F04C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7" name="Nuvem 946">
              <a:extLst>
                <a:ext uri="{FF2B5EF4-FFF2-40B4-BE49-F238E27FC236}">
                  <a16:creationId xmlns:a16="http://schemas.microsoft.com/office/drawing/2014/main" id="{F0B199A3-5668-7777-8E7D-A37192C77C95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Nuvem 947">
              <a:extLst>
                <a:ext uri="{FF2B5EF4-FFF2-40B4-BE49-F238E27FC236}">
                  <a16:creationId xmlns:a16="http://schemas.microsoft.com/office/drawing/2014/main" id="{0023C6CA-05BC-DF8F-B3BC-114F3207C93B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9" name="Nuvem 948">
              <a:extLst>
                <a:ext uri="{FF2B5EF4-FFF2-40B4-BE49-F238E27FC236}">
                  <a16:creationId xmlns:a16="http://schemas.microsoft.com/office/drawing/2014/main" id="{4DDA7773-81FA-A96A-F6CA-5D013C134185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Nuvem 949">
              <a:extLst>
                <a:ext uri="{FF2B5EF4-FFF2-40B4-BE49-F238E27FC236}">
                  <a16:creationId xmlns:a16="http://schemas.microsoft.com/office/drawing/2014/main" id="{190C786F-FAC5-A2D4-D4ED-E16C85E98DFB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1" name="Nuvem 950">
              <a:extLst>
                <a:ext uri="{FF2B5EF4-FFF2-40B4-BE49-F238E27FC236}">
                  <a16:creationId xmlns:a16="http://schemas.microsoft.com/office/drawing/2014/main" id="{20B988E9-3BC9-749F-7470-0C6743CCA4D8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Nuvem 951">
              <a:extLst>
                <a:ext uri="{FF2B5EF4-FFF2-40B4-BE49-F238E27FC236}">
                  <a16:creationId xmlns:a16="http://schemas.microsoft.com/office/drawing/2014/main" id="{4DD95F1D-E0F5-0D66-FBA4-32BB4064B048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Nuvem 952">
              <a:extLst>
                <a:ext uri="{FF2B5EF4-FFF2-40B4-BE49-F238E27FC236}">
                  <a16:creationId xmlns:a16="http://schemas.microsoft.com/office/drawing/2014/main" id="{1FEEE4D1-3868-1F75-E3F2-0EFB39FDA5E8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Nuvem 953">
              <a:extLst>
                <a:ext uri="{FF2B5EF4-FFF2-40B4-BE49-F238E27FC236}">
                  <a16:creationId xmlns:a16="http://schemas.microsoft.com/office/drawing/2014/main" id="{BB36C88A-A64B-E96A-7B53-89A027950ADB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Nuvem 954">
              <a:extLst>
                <a:ext uri="{FF2B5EF4-FFF2-40B4-BE49-F238E27FC236}">
                  <a16:creationId xmlns:a16="http://schemas.microsoft.com/office/drawing/2014/main" id="{74B46A1F-4953-9539-DB2D-4ED4868444A9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Nuvem 955">
              <a:extLst>
                <a:ext uri="{FF2B5EF4-FFF2-40B4-BE49-F238E27FC236}">
                  <a16:creationId xmlns:a16="http://schemas.microsoft.com/office/drawing/2014/main" id="{A98CD839-3653-5781-9A2D-5343420D73B5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Nuvem 956">
              <a:extLst>
                <a:ext uri="{FF2B5EF4-FFF2-40B4-BE49-F238E27FC236}">
                  <a16:creationId xmlns:a16="http://schemas.microsoft.com/office/drawing/2014/main" id="{15A2D6C6-9E97-0787-D33E-29516403F8FB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8" name="Nuvem 957">
              <a:extLst>
                <a:ext uri="{FF2B5EF4-FFF2-40B4-BE49-F238E27FC236}">
                  <a16:creationId xmlns:a16="http://schemas.microsoft.com/office/drawing/2014/main" id="{549EAD1C-6671-7E9F-D3E5-677BF7069AB8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9" name="Nuvem 958">
              <a:extLst>
                <a:ext uri="{FF2B5EF4-FFF2-40B4-BE49-F238E27FC236}">
                  <a16:creationId xmlns:a16="http://schemas.microsoft.com/office/drawing/2014/main" id="{A1F827D1-FA18-DD84-DF71-A75A402DC48B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0" name="Nuvem 959">
              <a:extLst>
                <a:ext uri="{FF2B5EF4-FFF2-40B4-BE49-F238E27FC236}">
                  <a16:creationId xmlns:a16="http://schemas.microsoft.com/office/drawing/2014/main" id="{DFA98F11-B94A-B95C-6228-F34141C50E3E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Nuvem 960">
              <a:extLst>
                <a:ext uri="{FF2B5EF4-FFF2-40B4-BE49-F238E27FC236}">
                  <a16:creationId xmlns:a16="http://schemas.microsoft.com/office/drawing/2014/main" id="{BF7CB878-194B-9FA8-6C28-5E7EE4349EC1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Nuvem 961">
              <a:extLst>
                <a:ext uri="{FF2B5EF4-FFF2-40B4-BE49-F238E27FC236}">
                  <a16:creationId xmlns:a16="http://schemas.microsoft.com/office/drawing/2014/main" id="{DF48DD8C-68ED-66AB-B171-C221A09D57A1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3" name="Grupo 700">
            <a:extLst>
              <a:ext uri="{FF2B5EF4-FFF2-40B4-BE49-F238E27FC236}">
                <a16:creationId xmlns:a16="http://schemas.microsoft.com/office/drawing/2014/main" id="{BA8AE010-87D2-45E3-00FF-10B1E1C692C0}"/>
              </a:ext>
            </a:extLst>
          </p:cNvPr>
          <p:cNvGrpSpPr/>
          <p:nvPr/>
        </p:nvGrpSpPr>
        <p:grpSpPr>
          <a:xfrm rot="16200000">
            <a:off x="8371280" y="408747"/>
            <a:ext cx="324913" cy="3742899"/>
            <a:chOff x="3513478" y="6119943"/>
            <a:chExt cx="308019" cy="5371770"/>
          </a:xfrm>
        </p:grpSpPr>
        <p:sp>
          <p:nvSpPr>
            <p:cNvPr id="964" name="Nuvem 963">
              <a:extLst>
                <a:ext uri="{FF2B5EF4-FFF2-40B4-BE49-F238E27FC236}">
                  <a16:creationId xmlns:a16="http://schemas.microsoft.com/office/drawing/2014/main" id="{5412AA1A-627D-CE36-0A40-8E3A941F3A57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Nuvem 964">
              <a:extLst>
                <a:ext uri="{FF2B5EF4-FFF2-40B4-BE49-F238E27FC236}">
                  <a16:creationId xmlns:a16="http://schemas.microsoft.com/office/drawing/2014/main" id="{7F8A2116-F3F1-C2DD-7C0E-0A438D1727E6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Nuvem 965">
              <a:extLst>
                <a:ext uri="{FF2B5EF4-FFF2-40B4-BE49-F238E27FC236}">
                  <a16:creationId xmlns:a16="http://schemas.microsoft.com/office/drawing/2014/main" id="{A540907E-4357-7ECA-0A63-2920D6343033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Nuvem 966">
              <a:extLst>
                <a:ext uri="{FF2B5EF4-FFF2-40B4-BE49-F238E27FC236}">
                  <a16:creationId xmlns:a16="http://schemas.microsoft.com/office/drawing/2014/main" id="{ED64DAEF-3CB7-F980-25B6-57DF95BFCB33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8" name="Nuvem 967">
              <a:extLst>
                <a:ext uri="{FF2B5EF4-FFF2-40B4-BE49-F238E27FC236}">
                  <a16:creationId xmlns:a16="http://schemas.microsoft.com/office/drawing/2014/main" id="{C804806D-B22C-06FA-8D3B-4A2FEE8CEA15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Nuvem 968">
              <a:extLst>
                <a:ext uri="{FF2B5EF4-FFF2-40B4-BE49-F238E27FC236}">
                  <a16:creationId xmlns:a16="http://schemas.microsoft.com/office/drawing/2014/main" id="{4D573049-8948-0C8B-AAE7-20E1E9A06404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0" name="Nuvem 969">
              <a:extLst>
                <a:ext uri="{FF2B5EF4-FFF2-40B4-BE49-F238E27FC236}">
                  <a16:creationId xmlns:a16="http://schemas.microsoft.com/office/drawing/2014/main" id="{5198FB77-100B-57BA-C1C8-95FAFDCB17B5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Nuvem 970">
              <a:extLst>
                <a:ext uri="{FF2B5EF4-FFF2-40B4-BE49-F238E27FC236}">
                  <a16:creationId xmlns:a16="http://schemas.microsoft.com/office/drawing/2014/main" id="{23665A26-4676-3BD8-674A-48A9648365C1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Nuvem 971">
              <a:extLst>
                <a:ext uri="{FF2B5EF4-FFF2-40B4-BE49-F238E27FC236}">
                  <a16:creationId xmlns:a16="http://schemas.microsoft.com/office/drawing/2014/main" id="{38A6F71F-1749-9358-808D-CE2E9554EB91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Nuvem 972">
              <a:extLst>
                <a:ext uri="{FF2B5EF4-FFF2-40B4-BE49-F238E27FC236}">
                  <a16:creationId xmlns:a16="http://schemas.microsoft.com/office/drawing/2014/main" id="{C4255FCC-0F75-B08C-4E4E-359CF76A8B70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Nuvem 973">
              <a:extLst>
                <a:ext uri="{FF2B5EF4-FFF2-40B4-BE49-F238E27FC236}">
                  <a16:creationId xmlns:a16="http://schemas.microsoft.com/office/drawing/2014/main" id="{B75C2C28-8C69-300F-8C4D-B5F4F4BB1872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Nuvem 974">
              <a:extLst>
                <a:ext uri="{FF2B5EF4-FFF2-40B4-BE49-F238E27FC236}">
                  <a16:creationId xmlns:a16="http://schemas.microsoft.com/office/drawing/2014/main" id="{C412FC51-245C-5C9C-6310-AD92496B0DA1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Nuvem 975">
              <a:extLst>
                <a:ext uri="{FF2B5EF4-FFF2-40B4-BE49-F238E27FC236}">
                  <a16:creationId xmlns:a16="http://schemas.microsoft.com/office/drawing/2014/main" id="{1A7B7D4B-C1F9-561D-EE91-8ACD0E49EECD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Nuvem 976">
              <a:extLst>
                <a:ext uri="{FF2B5EF4-FFF2-40B4-BE49-F238E27FC236}">
                  <a16:creationId xmlns:a16="http://schemas.microsoft.com/office/drawing/2014/main" id="{90761C83-6400-01E9-B96B-6C882961B918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8" name="Nuvem 977">
              <a:extLst>
                <a:ext uri="{FF2B5EF4-FFF2-40B4-BE49-F238E27FC236}">
                  <a16:creationId xmlns:a16="http://schemas.microsoft.com/office/drawing/2014/main" id="{B194A991-259C-ACF1-24A8-172CA7C9CED0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9" name="Nuvem 978">
              <a:extLst>
                <a:ext uri="{FF2B5EF4-FFF2-40B4-BE49-F238E27FC236}">
                  <a16:creationId xmlns:a16="http://schemas.microsoft.com/office/drawing/2014/main" id="{19EDDAE3-ECB6-2F22-0F1A-7BF4045E5007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0" name="Nuvem 979">
              <a:extLst>
                <a:ext uri="{FF2B5EF4-FFF2-40B4-BE49-F238E27FC236}">
                  <a16:creationId xmlns:a16="http://schemas.microsoft.com/office/drawing/2014/main" id="{5F53CCFE-4B87-423C-2A79-8C0594B3AC73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1" name="Nuvem 980">
              <a:extLst>
                <a:ext uri="{FF2B5EF4-FFF2-40B4-BE49-F238E27FC236}">
                  <a16:creationId xmlns:a16="http://schemas.microsoft.com/office/drawing/2014/main" id="{5064EA77-2D97-474D-940E-03BDCE3A1F7F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2" name="Grupo 700">
            <a:extLst>
              <a:ext uri="{FF2B5EF4-FFF2-40B4-BE49-F238E27FC236}">
                <a16:creationId xmlns:a16="http://schemas.microsoft.com/office/drawing/2014/main" id="{A2709F37-28E8-E0CD-7240-8E1B4CC705CE}"/>
              </a:ext>
            </a:extLst>
          </p:cNvPr>
          <p:cNvGrpSpPr/>
          <p:nvPr/>
        </p:nvGrpSpPr>
        <p:grpSpPr>
          <a:xfrm rot="16200000">
            <a:off x="8371280" y="828104"/>
            <a:ext cx="324913" cy="3742899"/>
            <a:chOff x="3513478" y="6119943"/>
            <a:chExt cx="308019" cy="5371770"/>
          </a:xfrm>
        </p:grpSpPr>
        <p:sp>
          <p:nvSpPr>
            <p:cNvPr id="983" name="Nuvem 982">
              <a:extLst>
                <a:ext uri="{FF2B5EF4-FFF2-40B4-BE49-F238E27FC236}">
                  <a16:creationId xmlns:a16="http://schemas.microsoft.com/office/drawing/2014/main" id="{A918972E-9AD6-A448-7218-5F9198A40FB1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4" name="Nuvem 983">
              <a:extLst>
                <a:ext uri="{FF2B5EF4-FFF2-40B4-BE49-F238E27FC236}">
                  <a16:creationId xmlns:a16="http://schemas.microsoft.com/office/drawing/2014/main" id="{47B68288-BE68-1899-6FB7-DA75D857E132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5" name="Nuvem 984">
              <a:extLst>
                <a:ext uri="{FF2B5EF4-FFF2-40B4-BE49-F238E27FC236}">
                  <a16:creationId xmlns:a16="http://schemas.microsoft.com/office/drawing/2014/main" id="{97CB2A69-15E0-F6C7-7F1C-2E6FCF718240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6" name="Nuvem 985">
              <a:extLst>
                <a:ext uri="{FF2B5EF4-FFF2-40B4-BE49-F238E27FC236}">
                  <a16:creationId xmlns:a16="http://schemas.microsoft.com/office/drawing/2014/main" id="{477E7FD4-1116-FF08-BD78-325D89DBBDA6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7" name="Nuvem 986">
              <a:extLst>
                <a:ext uri="{FF2B5EF4-FFF2-40B4-BE49-F238E27FC236}">
                  <a16:creationId xmlns:a16="http://schemas.microsoft.com/office/drawing/2014/main" id="{7BC1EA90-53A7-3392-98D6-91D0F3F25260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8" name="Nuvem 987">
              <a:extLst>
                <a:ext uri="{FF2B5EF4-FFF2-40B4-BE49-F238E27FC236}">
                  <a16:creationId xmlns:a16="http://schemas.microsoft.com/office/drawing/2014/main" id="{43495220-E9EB-39C2-3564-7D962EF98406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9" name="Nuvem 988">
              <a:extLst>
                <a:ext uri="{FF2B5EF4-FFF2-40B4-BE49-F238E27FC236}">
                  <a16:creationId xmlns:a16="http://schemas.microsoft.com/office/drawing/2014/main" id="{ECEF3484-F661-035A-5039-EFFBAE591199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0" name="Nuvem 989">
              <a:extLst>
                <a:ext uri="{FF2B5EF4-FFF2-40B4-BE49-F238E27FC236}">
                  <a16:creationId xmlns:a16="http://schemas.microsoft.com/office/drawing/2014/main" id="{86F07E2D-678B-4BEE-EAF4-91C687AB9525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1" name="Nuvem 990">
              <a:extLst>
                <a:ext uri="{FF2B5EF4-FFF2-40B4-BE49-F238E27FC236}">
                  <a16:creationId xmlns:a16="http://schemas.microsoft.com/office/drawing/2014/main" id="{9D7CB824-1B79-6E1C-5793-02861938B578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2" name="Nuvem 991">
              <a:extLst>
                <a:ext uri="{FF2B5EF4-FFF2-40B4-BE49-F238E27FC236}">
                  <a16:creationId xmlns:a16="http://schemas.microsoft.com/office/drawing/2014/main" id="{E12EB97F-D39C-9655-CC4D-51483774115A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3" name="Nuvem 992">
              <a:extLst>
                <a:ext uri="{FF2B5EF4-FFF2-40B4-BE49-F238E27FC236}">
                  <a16:creationId xmlns:a16="http://schemas.microsoft.com/office/drawing/2014/main" id="{DC86D63A-F0BB-5AAD-468E-7A958F178EB3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4" name="Nuvem 993">
              <a:extLst>
                <a:ext uri="{FF2B5EF4-FFF2-40B4-BE49-F238E27FC236}">
                  <a16:creationId xmlns:a16="http://schemas.microsoft.com/office/drawing/2014/main" id="{735863BA-67D2-81B8-99D2-603CA3C8B630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5" name="Nuvem 994">
              <a:extLst>
                <a:ext uri="{FF2B5EF4-FFF2-40B4-BE49-F238E27FC236}">
                  <a16:creationId xmlns:a16="http://schemas.microsoft.com/office/drawing/2014/main" id="{6B0156FC-1906-5547-EDE4-E8A8C28512E4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6" name="Nuvem 995">
              <a:extLst>
                <a:ext uri="{FF2B5EF4-FFF2-40B4-BE49-F238E27FC236}">
                  <a16:creationId xmlns:a16="http://schemas.microsoft.com/office/drawing/2014/main" id="{4FE9A4A2-E9E3-AFB8-D1FF-9AEF22795FB7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7" name="Nuvem 996">
              <a:extLst>
                <a:ext uri="{FF2B5EF4-FFF2-40B4-BE49-F238E27FC236}">
                  <a16:creationId xmlns:a16="http://schemas.microsoft.com/office/drawing/2014/main" id="{FE0F711F-AC87-A3A0-83E0-24E6FF30D224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8" name="Nuvem 997">
              <a:extLst>
                <a:ext uri="{FF2B5EF4-FFF2-40B4-BE49-F238E27FC236}">
                  <a16:creationId xmlns:a16="http://schemas.microsoft.com/office/drawing/2014/main" id="{7ED3591E-96CD-B94A-CFDE-0B354EBD1056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9" name="Nuvem 998">
              <a:extLst>
                <a:ext uri="{FF2B5EF4-FFF2-40B4-BE49-F238E27FC236}">
                  <a16:creationId xmlns:a16="http://schemas.microsoft.com/office/drawing/2014/main" id="{0DDA3A34-A20A-FBE6-E0EE-1DBF6AB90087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0" name="Nuvem 999">
              <a:extLst>
                <a:ext uri="{FF2B5EF4-FFF2-40B4-BE49-F238E27FC236}">
                  <a16:creationId xmlns:a16="http://schemas.microsoft.com/office/drawing/2014/main" id="{195B82F5-9E7F-87E0-0365-BF9F3BE28056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1" name="Grupo 700">
            <a:extLst>
              <a:ext uri="{FF2B5EF4-FFF2-40B4-BE49-F238E27FC236}">
                <a16:creationId xmlns:a16="http://schemas.microsoft.com/office/drawing/2014/main" id="{1A3AFD58-D337-C056-8083-E37D452CDD1F}"/>
              </a:ext>
            </a:extLst>
          </p:cNvPr>
          <p:cNvGrpSpPr/>
          <p:nvPr/>
        </p:nvGrpSpPr>
        <p:grpSpPr>
          <a:xfrm rot="16200000">
            <a:off x="8371280" y="1247461"/>
            <a:ext cx="324913" cy="3742899"/>
            <a:chOff x="3513478" y="6119943"/>
            <a:chExt cx="308019" cy="5371770"/>
          </a:xfrm>
        </p:grpSpPr>
        <p:sp>
          <p:nvSpPr>
            <p:cNvPr id="1002" name="Nuvem 1001">
              <a:extLst>
                <a:ext uri="{FF2B5EF4-FFF2-40B4-BE49-F238E27FC236}">
                  <a16:creationId xmlns:a16="http://schemas.microsoft.com/office/drawing/2014/main" id="{9BCB44FD-18BB-F706-D6AE-F05FD919E17C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" name="Nuvem 1002">
              <a:extLst>
                <a:ext uri="{FF2B5EF4-FFF2-40B4-BE49-F238E27FC236}">
                  <a16:creationId xmlns:a16="http://schemas.microsoft.com/office/drawing/2014/main" id="{C7917A7F-EF60-25CF-45E8-042E9715C0C5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4" name="Nuvem 1003">
              <a:extLst>
                <a:ext uri="{FF2B5EF4-FFF2-40B4-BE49-F238E27FC236}">
                  <a16:creationId xmlns:a16="http://schemas.microsoft.com/office/drawing/2014/main" id="{FE8D682B-7A00-066E-F703-9DCBEF900CF4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5" name="Nuvem 1004">
              <a:extLst>
                <a:ext uri="{FF2B5EF4-FFF2-40B4-BE49-F238E27FC236}">
                  <a16:creationId xmlns:a16="http://schemas.microsoft.com/office/drawing/2014/main" id="{37293669-1027-A5A2-8BEA-184A2FAC0D9C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6" name="Nuvem 1005">
              <a:extLst>
                <a:ext uri="{FF2B5EF4-FFF2-40B4-BE49-F238E27FC236}">
                  <a16:creationId xmlns:a16="http://schemas.microsoft.com/office/drawing/2014/main" id="{0A2636C8-0F32-DF68-FF82-CC5BCA1D5ECC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7" name="Nuvem 1006">
              <a:extLst>
                <a:ext uri="{FF2B5EF4-FFF2-40B4-BE49-F238E27FC236}">
                  <a16:creationId xmlns:a16="http://schemas.microsoft.com/office/drawing/2014/main" id="{493B1ABE-7602-C3CE-5DCA-BC61D36855F9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8" name="Nuvem 1007">
              <a:extLst>
                <a:ext uri="{FF2B5EF4-FFF2-40B4-BE49-F238E27FC236}">
                  <a16:creationId xmlns:a16="http://schemas.microsoft.com/office/drawing/2014/main" id="{8BF54EAC-22D1-DCB3-8EEB-F3AD84D1CB73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9" name="Nuvem 1008">
              <a:extLst>
                <a:ext uri="{FF2B5EF4-FFF2-40B4-BE49-F238E27FC236}">
                  <a16:creationId xmlns:a16="http://schemas.microsoft.com/office/drawing/2014/main" id="{1D38EC21-A719-FCCF-5D4D-799A288D1398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0" name="Nuvem 1009">
              <a:extLst>
                <a:ext uri="{FF2B5EF4-FFF2-40B4-BE49-F238E27FC236}">
                  <a16:creationId xmlns:a16="http://schemas.microsoft.com/office/drawing/2014/main" id="{D4B549A9-8A9B-8F0F-2A06-144C4CD78C32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1" name="Nuvem 1010">
              <a:extLst>
                <a:ext uri="{FF2B5EF4-FFF2-40B4-BE49-F238E27FC236}">
                  <a16:creationId xmlns:a16="http://schemas.microsoft.com/office/drawing/2014/main" id="{8646E66E-6CA2-978D-608C-0465BEFBB378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2" name="Nuvem 1011">
              <a:extLst>
                <a:ext uri="{FF2B5EF4-FFF2-40B4-BE49-F238E27FC236}">
                  <a16:creationId xmlns:a16="http://schemas.microsoft.com/office/drawing/2014/main" id="{2BBD2154-487E-905F-9688-B0C69D9F871C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3" name="Nuvem 1012">
              <a:extLst>
                <a:ext uri="{FF2B5EF4-FFF2-40B4-BE49-F238E27FC236}">
                  <a16:creationId xmlns:a16="http://schemas.microsoft.com/office/drawing/2014/main" id="{80CA653D-7551-AF89-0C98-363C4F87F8E8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4" name="Nuvem 1013">
              <a:extLst>
                <a:ext uri="{FF2B5EF4-FFF2-40B4-BE49-F238E27FC236}">
                  <a16:creationId xmlns:a16="http://schemas.microsoft.com/office/drawing/2014/main" id="{33EE7464-DC33-92AF-E4E8-CE2D3DB6F6E7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5" name="Nuvem 1014">
              <a:extLst>
                <a:ext uri="{FF2B5EF4-FFF2-40B4-BE49-F238E27FC236}">
                  <a16:creationId xmlns:a16="http://schemas.microsoft.com/office/drawing/2014/main" id="{64273C24-754E-B391-5A04-8DDD6C19A7FB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6" name="Nuvem 1015">
              <a:extLst>
                <a:ext uri="{FF2B5EF4-FFF2-40B4-BE49-F238E27FC236}">
                  <a16:creationId xmlns:a16="http://schemas.microsoft.com/office/drawing/2014/main" id="{C4185AEF-7CFF-E95A-DDB7-CBEEF69FD387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7" name="Nuvem 1016">
              <a:extLst>
                <a:ext uri="{FF2B5EF4-FFF2-40B4-BE49-F238E27FC236}">
                  <a16:creationId xmlns:a16="http://schemas.microsoft.com/office/drawing/2014/main" id="{DFF158D1-A72E-5EE8-76BA-11826F664B14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8" name="Nuvem 1017">
              <a:extLst>
                <a:ext uri="{FF2B5EF4-FFF2-40B4-BE49-F238E27FC236}">
                  <a16:creationId xmlns:a16="http://schemas.microsoft.com/office/drawing/2014/main" id="{B270C41F-29E2-4370-4AB6-7C48A02802BE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9" name="Nuvem 1018">
              <a:extLst>
                <a:ext uri="{FF2B5EF4-FFF2-40B4-BE49-F238E27FC236}">
                  <a16:creationId xmlns:a16="http://schemas.microsoft.com/office/drawing/2014/main" id="{84E7FDBD-4F27-35B5-14C5-A40A6F5AEBBC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0" name="Grupo 700">
            <a:extLst>
              <a:ext uri="{FF2B5EF4-FFF2-40B4-BE49-F238E27FC236}">
                <a16:creationId xmlns:a16="http://schemas.microsoft.com/office/drawing/2014/main" id="{D43706AC-FD1A-E30F-9F40-593C16828095}"/>
              </a:ext>
            </a:extLst>
          </p:cNvPr>
          <p:cNvGrpSpPr/>
          <p:nvPr/>
        </p:nvGrpSpPr>
        <p:grpSpPr>
          <a:xfrm rot="16200000">
            <a:off x="8371280" y="1666818"/>
            <a:ext cx="324913" cy="3742899"/>
            <a:chOff x="3513478" y="6119943"/>
            <a:chExt cx="308019" cy="5371770"/>
          </a:xfrm>
        </p:grpSpPr>
        <p:sp>
          <p:nvSpPr>
            <p:cNvPr id="1021" name="Nuvem 1020">
              <a:extLst>
                <a:ext uri="{FF2B5EF4-FFF2-40B4-BE49-F238E27FC236}">
                  <a16:creationId xmlns:a16="http://schemas.microsoft.com/office/drawing/2014/main" id="{367C6978-6CCA-1E38-F374-4618181670F1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2" name="Nuvem 1021">
              <a:extLst>
                <a:ext uri="{FF2B5EF4-FFF2-40B4-BE49-F238E27FC236}">
                  <a16:creationId xmlns:a16="http://schemas.microsoft.com/office/drawing/2014/main" id="{8C2FCF4B-7BDE-2F29-A049-2FB747A92816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3" name="Nuvem 1022">
              <a:extLst>
                <a:ext uri="{FF2B5EF4-FFF2-40B4-BE49-F238E27FC236}">
                  <a16:creationId xmlns:a16="http://schemas.microsoft.com/office/drawing/2014/main" id="{91DDC794-7877-1ABE-44D3-D72351D0BC70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4" name="Nuvem 1023">
              <a:extLst>
                <a:ext uri="{FF2B5EF4-FFF2-40B4-BE49-F238E27FC236}">
                  <a16:creationId xmlns:a16="http://schemas.microsoft.com/office/drawing/2014/main" id="{54A7383C-29F3-63A6-2491-E1B91DA33EB0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Nuvem 1024">
              <a:extLst>
                <a:ext uri="{FF2B5EF4-FFF2-40B4-BE49-F238E27FC236}">
                  <a16:creationId xmlns:a16="http://schemas.microsoft.com/office/drawing/2014/main" id="{550FA27D-3DE3-38EF-941B-508D29480E48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6" name="Nuvem 1025">
              <a:extLst>
                <a:ext uri="{FF2B5EF4-FFF2-40B4-BE49-F238E27FC236}">
                  <a16:creationId xmlns:a16="http://schemas.microsoft.com/office/drawing/2014/main" id="{85D1E169-33A8-8E30-D26C-B0F905C3E9F5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" name="Nuvem 1026">
              <a:extLst>
                <a:ext uri="{FF2B5EF4-FFF2-40B4-BE49-F238E27FC236}">
                  <a16:creationId xmlns:a16="http://schemas.microsoft.com/office/drawing/2014/main" id="{7569B269-69A0-8DDB-007D-770614B42E45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8" name="Nuvem 1027">
              <a:extLst>
                <a:ext uri="{FF2B5EF4-FFF2-40B4-BE49-F238E27FC236}">
                  <a16:creationId xmlns:a16="http://schemas.microsoft.com/office/drawing/2014/main" id="{F5EA0246-2B3E-87F4-C71E-E8316D9601EA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9" name="Nuvem 1028">
              <a:extLst>
                <a:ext uri="{FF2B5EF4-FFF2-40B4-BE49-F238E27FC236}">
                  <a16:creationId xmlns:a16="http://schemas.microsoft.com/office/drawing/2014/main" id="{2988FDA3-3BB1-1A0A-536E-FE1147DA07A8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0" name="Nuvem 1029">
              <a:extLst>
                <a:ext uri="{FF2B5EF4-FFF2-40B4-BE49-F238E27FC236}">
                  <a16:creationId xmlns:a16="http://schemas.microsoft.com/office/drawing/2014/main" id="{214286BB-089D-74EB-5494-B22C6E81B91A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1" name="Nuvem 1030">
              <a:extLst>
                <a:ext uri="{FF2B5EF4-FFF2-40B4-BE49-F238E27FC236}">
                  <a16:creationId xmlns:a16="http://schemas.microsoft.com/office/drawing/2014/main" id="{FB5B8371-0ACB-33B9-3C10-2162C9565877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2" name="Nuvem 1031">
              <a:extLst>
                <a:ext uri="{FF2B5EF4-FFF2-40B4-BE49-F238E27FC236}">
                  <a16:creationId xmlns:a16="http://schemas.microsoft.com/office/drawing/2014/main" id="{27E02F05-95ED-0FD6-3DB7-69599882EF8A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3" name="Nuvem 1032">
              <a:extLst>
                <a:ext uri="{FF2B5EF4-FFF2-40B4-BE49-F238E27FC236}">
                  <a16:creationId xmlns:a16="http://schemas.microsoft.com/office/drawing/2014/main" id="{20363DCC-6D70-B078-1D58-8AA3B727A8D5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" name="Nuvem 1033">
              <a:extLst>
                <a:ext uri="{FF2B5EF4-FFF2-40B4-BE49-F238E27FC236}">
                  <a16:creationId xmlns:a16="http://schemas.microsoft.com/office/drawing/2014/main" id="{CA160799-6085-90CC-D3CA-E8664C9021A4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5" name="Nuvem 1034">
              <a:extLst>
                <a:ext uri="{FF2B5EF4-FFF2-40B4-BE49-F238E27FC236}">
                  <a16:creationId xmlns:a16="http://schemas.microsoft.com/office/drawing/2014/main" id="{E54B82FD-D2CF-2A2E-C730-C3963B557D1E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6" name="Nuvem 1035">
              <a:extLst>
                <a:ext uri="{FF2B5EF4-FFF2-40B4-BE49-F238E27FC236}">
                  <a16:creationId xmlns:a16="http://schemas.microsoft.com/office/drawing/2014/main" id="{D82918B5-4190-C05D-6CFE-7F65163ADE18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7" name="Nuvem 1036">
              <a:extLst>
                <a:ext uri="{FF2B5EF4-FFF2-40B4-BE49-F238E27FC236}">
                  <a16:creationId xmlns:a16="http://schemas.microsoft.com/office/drawing/2014/main" id="{7E1BB8AC-1443-D495-5913-42F16650D269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8" name="Nuvem 1037">
              <a:extLst>
                <a:ext uri="{FF2B5EF4-FFF2-40B4-BE49-F238E27FC236}">
                  <a16:creationId xmlns:a16="http://schemas.microsoft.com/office/drawing/2014/main" id="{7941E681-AA88-C918-6D5B-52AB1895636C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9" name="Grupo 700">
            <a:extLst>
              <a:ext uri="{FF2B5EF4-FFF2-40B4-BE49-F238E27FC236}">
                <a16:creationId xmlns:a16="http://schemas.microsoft.com/office/drawing/2014/main" id="{30FCB1F4-E616-3514-5C0C-1C8A6212A20C}"/>
              </a:ext>
            </a:extLst>
          </p:cNvPr>
          <p:cNvGrpSpPr/>
          <p:nvPr/>
        </p:nvGrpSpPr>
        <p:grpSpPr>
          <a:xfrm rot="16200000">
            <a:off x="8371280" y="2086175"/>
            <a:ext cx="324913" cy="3742899"/>
            <a:chOff x="3513478" y="6119943"/>
            <a:chExt cx="308019" cy="5371770"/>
          </a:xfrm>
        </p:grpSpPr>
        <p:sp>
          <p:nvSpPr>
            <p:cNvPr id="1040" name="Nuvem 1039">
              <a:extLst>
                <a:ext uri="{FF2B5EF4-FFF2-40B4-BE49-F238E27FC236}">
                  <a16:creationId xmlns:a16="http://schemas.microsoft.com/office/drawing/2014/main" id="{68BEC3BB-B731-2093-7F60-FF91ADB477BA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1" name="Nuvem 1040">
              <a:extLst>
                <a:ext uri="{FF2B5EF4-FFF2-40B4-BE49-F238E27FC236}">
                  <a16:creationId xmlns:a16="http://schemas.microsoft.com/office/drawing/2014/main" id="{3D777333-D504-0C5B-D2D3-97F679A5410B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2" name="Nuvem 1041">
              <a:extLst>
                <a:ext uri="{FF2B5EF4-FFF2-40B4-BE49-F238E27FC236}">
                  <a16:creationId xmlns:a16="http://schemas.microsoft.com/office/drawing/2014/main" id="{9678B108-E39A-7F50-7A76-7E04E47BD87F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3" name="Nuvem 1042">
              <a:extLst>
                <a:ext uri="{FF2B5EF4-FFF2-40B4-BE49-F238E27FC236}">
                  <a16:creationId xmlns:a16="http://schemas.microsoft.com/office/drawing/2014/main" id="{A2BF0234-1C0E-1885-1FF3-D5C233CD7DD9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4" name="Nuvem 1043">
              <a:extLst>
                <a:ext uri="{FF2B5EF4-FFF2-40B4-BE49-F238E27FC236}">
                  <a16:creationId xmlns:a16="http://schemas.microsoft.com/office/drawing/2014/main" id="{8ACEF002-831A-BDB4-10A7-0358005B3BBD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5" name="Nuvem 1044">
              <a:extLst>
                <a:ext uri="{FF2B5EF4-FFF2-40B4-BE49-F238E27FC236}">
                  <a16:creationId xmlns:a16="http://schemas.microsoft.com/office/drawing/2014/main" id="{76B7B89C-BC97-2B0A-D180-181ADDCFB750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6" name="Nuvem 1045">
              <a:extLst>
                <a:ext uri="{FF2B5EF4-FFF2-40B4-BE49-F238E27FC236}">
                  <a16:creationId xmlns:a16="http://schemas.microsoft.com/office/drawing/2014/main" id="{120C3108-AE3D-50A0-D1B5-10E6023B2CD2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7" name="Nuvem 1046">
              <a:extLst>
                <a:ext uri="{FF2B5EF4-FFF2-40B4-BE49-F238E27FC236}">
                  <a16:creationId xmlns:a16="http://schemas.microsoft.com/office/drawing/2014/main" id="{5D75F869-6097-4127-9B4E-A5AB76DBCA70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" name="Nuvem 1047">
              <a:extLst>
                <a:ext uri="{FF2B5EF4-FFF2-40B4-BE49-F238E27FC236}">
                  <a16:creationId xmlns:a16="http://schemas.microsoft.com/office/drawing/2014/main" id="{365B5B00-6060-8B96-8E49-59B9DD608249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9" name="Nuvem 1048">
              <a:extLst>
                <a:ext uri="{FF2B5EF4-FFF2-40B4-BE49-F238E27FC236}">
                  <a16:creationId xmlns:a16="http://schemas.microsoft.com/office/drawing/2014/main" id="{0D9E0527-C9E0-7019-CB44-E7A8F8E9CF58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0" name="Nuvem 1049">
              <a:extLst>
                <a:ext uri="{FF2B5EF4-FFF2-40B4-BE49-F238E27FC236}">
                  <a16:creationId xmlns:a16="http://schemas.microsoft.com/office/drawing/2014/main" id="{B286D6F8-E4D3-6440-C6C9-D4CF5FBD41C8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1" name="Nuvem 1050">
              <a:extLst>
                <a:ext uri="{FF2B5EF4-FFF2-40B4-BE49-F238E27FC236}">
                  <a16:creationId xmlns:a16="http://schemas.microsoft.com/office/drawing/2014/main" id="{DED0F8C4-4BD2-DCBE-399B-0B4F273AA5AA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2" name="Nuvem 1051">
              <a:extLst>
                <a:ext uri="{FF2B5EF4-FFF2-40B4-BE49-F238E27FC236}">
                  <a16:creationId xmlns:a16="http://schemas.microsoft.com/office/drawing/2014/main" id="{3730ECD0-7D82-692C-1439-5DF645095B5A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3" name="Nuvem 1052">
              <a:extLst>
                <a:ext uri="{FF2B5EF4-FFF2-40B4-BE49-F238E27FC236}">
                  <a16:creationId xmlns:a16="http://schemas.microsoft.com/office/drawing/2014/main" id="{775ECB6E-E52D-158C-CC0D-E648082064A2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" name="Nuvem 1053">
              <a:extLst>
                <a:ext uri="{FF2B5EF4-FFF2-40B4-BE49-F238E27FC236}">
                  <a16:creationId xmlns:a16="http://schemas.microsoft.com/office/drawing/2014/main" id="{18DD6857-1397-360C-2971-AE489DC991DF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5" name="Nuvem 1054">
              <a:extLst>
                <a:ext uri="{FF2B5EF4-FFF2-40B4-BE49-F238E27FC236}">
                  <a16:creationId xmlns:a16="http://schemas.microsoft.com/office/drawing/2014/main" id="{59FC2A61-693D-2130-4A04-5E11ECE63025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6" name="Nuvem 1055">
              <a:extLst>
                <a:ext uri="{FF2B5EF4-FFF2-40B4-BE49-F238E27FC236}">
                  <a16:creationId xmlns:a16="http://schemas.microsoft.com/office/drawing/2014/main" id="{C21C9FB9-F74C-86E7-6F76-1806CB3DC26F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7" name="Nuvem 1056">
              <a:extLst>
                <a:ext uri="{FF2B5EF4-FFF2-40B4-BE49-F238E27FC236}">
                  <a16:creationId xmlns:a16="http://schemas.microsoft.com/office/drawing/2014/main" id="{D7A87507-C1A8-4193-3059-5DF63C0EC1A2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8" name="Grupo 700">
            <a:extLst>
              <a:ext uri="{FF2B5EF4-FFF2-40B4-BE49-F238E27FC236}">
                <a16:creationId xmlns:a16="http://schemas.microsoft.com/office/drawing/2014/main" id="{1162D85E-C661-C942-2E97-C2568360C926}"/>
              </a:ext>
            </a:extLst>
          </p:cNvPr>
          <p:cNvGrpSpPr/>
          <p:nvPr/>
        </p:nvGrpSpPr>
        <p:grpSpPr>
          <a:xfrm rot="16200000">
            <a:off x="8371280" y="2505532"/>
            <a:ext cx="324913" cy="3742899"/>
            <a:chOff x="3513478" y="6119943"/>
            <a:chExt cx="308019" cy="5371770"/>
          </a:xfrm>
        </p:grpSpPr>
        <p:sp>
          <p:nvSpPr>
            <p:cNvPr id="1059" name="Nuvem 1058">
              <a:extLst>
                <a:ext uri="{FF2B5EF4-FFF2-40B4-BE49-F238E27FC236}">
                  <a16:creationId xmlns:a16="http://schemas.microsoft.com/office/drawing/2014/main" id="{DE56AE67-9A53-9657-1DF9-933CF7516C69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0" name="Nuvem 1059">
              <a:extLst>
                <a:ext uri="{FF2B5EF4-FFF2-40B4-BE49-F238E27FC236}">
                  <a16:creationId xmlns:a16="http://schemas.microsoft.com/office/drawing/2014/main" id="{24B5B1C2-1E9C-4FD1-934D-400E774A8F06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1" name="Nuvem 1060">
              <a:extLst>
                <a:ext uri="{FF2B5EF4-FFF2-40B4-BE49-F238E27FC236}">
                  <a16:creationId xmlns:a16="http://schemas.microsoft.com/office/drawing/2014/main" id="{1A37C778-AD65-1AA0-57D9-5E7C019B2020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2" name="Nuvem 1061">
              <a:extLst>
                <a:ext uri="{FF2B5EF4-FFF2-40B4-BE49-F238E27FC236}">
                  <a16:creationId xmlns:a16="http://schemas.microsoft.com/office/drawing/2014/main" id="{70ABDFF1-7FA0-605B-8086-B144F0C36C70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3" name="Nuvem 1062">
              <a:extLst>
                <a:ext uri="{FF2B5EF4-FFF2-40B4-BE49-F238E27FC236}">
                  <a16:creationId xmlns:a16="http://schemas.microsoft.com/office/drawing/2014/main" id="{56CFC1A7-998D-3F20-C4CB-ACD77910749F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4" name="Nuvem 1063">
              <a:extLst>
                <a:ext uri="{FF2B5EF4-FFF2-40B4-BE49-F238E27FC236}">
                  <a16:creationId xmlns:a16="http://schemas.microsoft.com/office/drawing/2014/main" id="{85EB21A0-3385-F4D8-167E-14D2252C79A0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" name="Nuvem 1064">
              <a:extLst>
                <a:ext uri="{FF2B5EF4-FFF2-40B4-BE49-F238E27FC236}">
                  <a16:creationId xmlns:a16="http://schemas.microsoft.com/office/drawing/2014/main" id="{D0D59F4D-8128-F622-9A07-32798490E766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6" name="Nuvem 1065">
              <a:extLst>
                <a:ext uri="{FF2B5EF4-FFF2-40B4-BE49-F238E27FC236}">
                  <a16:creationId xmlns:a16="http://schemas.microsoft.com/office/drawing/2014/main" id="{25083307-7199-56BE-F0D1-DC8F693CFB5B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7" name="Nuvem 1066">
              <a:extLst>
                <a:ext uri="{FF2B5EF4-FFF2-40B4-BE49-F238E27FC236}">
                  <a16:creationId xmlns:a16="http://schemas.microsoft.com/office/drawing/2014/main" id="{6E8B2C5F-A567-C590-70FD-74B33A9D1364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8" name="Nuvem 1067">
              <a:extLst>
                <a:ext uri="{FF2B5EF4-FFF2-40B4-BE49-F238E27FC236}">
                  <a16:creationId xmlns:a16="http://schemas.microsoft.com/office/drawing/2014/main" id="{63199B39-EBE8-144C-89AE-53FB188C3C20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9" name="Nuvem 1068">
              <a:extLst>
                <a:ext uri="{FF2B5EF4-FFF2-40B4-BE49-F238E27FC236}">
                  <a16:creationId xmlns:a16="http://schemas.microsoft.com/office/drawing/2014/main" id="{571F5A54-DC45-043E-F431-41A1FBC7E8ED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0" name="Nuvem 1069">
              <a:extLst>
                <a:ext uri="{FF2B5EF4-FFF2-40B4-BE49-F238E27FC236}">
                  <a16:creationId xmlns:a16="http://schemas.microsoft.com/office/drawing/2014/main" id="{A9212018-A399-04BC-D6BF-731A270F66CB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1" name="Nuvem 1070">
              <a:extLst>
                <a:ext uri="{FF2B5EF4-FFF2-40B4-BE49-F238E27FC236}">
                  <a16:creationId xmlns:a16="http://schemas.microsoft.com/office/drawing/2014/main" id="{6B6781A1-E8AA-AA64-FB0D-DD613A005831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2" name="Nuvem 1071">
              <a:extLst>
                <a:ext uri="{FF2B5EF4-FFF2-40B4-BE49-F238E27FC236}">
                  <a16:creationId xmlns:a16="http://schemas.microsoft.com/office/drawing/2014/main" id="{70DDD5D9-916E-0805-1114-E24CB9BED291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3" name="Nuvem 1072">
              <a:extLst>
                <a:ext uri="{FF2B5EF4-FFF2-40B4-BE49-F238E27FC236}">
                  <a16:creationId xmlns:a16="http://schemas.microsoft.com/office/drawing/2014/main" id="{DE0C48A3-8A1D-CA13-4BE3-ECEEA75FB8FB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4" name="Nuvem 1073">
              <a:extLst>
                <a:ext uri="{FF2B5EF4-FFF2-40B4-BE49-F238E27FC236}">
                  <a16:creationId xmlns:a16="http://schemas.microsoft.com/office/drawing/2014/main" id="{D1407E80-2EE9-7E5E-5490-D3725B2308F8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" name="Nuvem 1074">
              <a:extLst>
                <a:ext uri="{FF2B5EF4-FFF2-40B4-BE49-F238E27FC236}">
                  <a16:creationId xmlns:a16="http://schemas.microsoft.com/office/drawing/2014/main" id="{EC91CFDC-95D2-DC0F-7100-CFDEFDA104DC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6" name="Nuvem 1075">
              <a:extLst>
                <a:ext uri="{FF2B5EF4-FFF2-40B4-BE49-F238E27FC236}">
                  <a16:creationId xmlns:a16="http://schemas.microsoft.com/office/drawing/2014/main" id="{43092308-9789-4459-1C4F-8CD42BFD7FEC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7" name="Grupo 700">
            <a:extLst>
              <a:ext uri="{FF2B5EF4-FFF2-40B4-BE49-F238E27FC236}">
                <a16:creationId xmlns:a16="http://schemas.microsoft.com/office/drawing/2014/main" id="{C1737F42-121A-CEA6-0A44-D23E9DD6B70F}"/>
              </a:ext>
            </a:extLst>
          </p:cNvPr>
          <p:cNvGrpSpPr/>
          <p:nvPr/>
        </p:nvGrpSpPr>
        <p:grpSpPr>
          <a:xfrm rot="16200000">
            <a:off x="8371280" y="2924889"/>
            <a:ext cx="324913" cy="3742899"/>
            <a:chOff x="3513478" y="6119943"/>
            <a:chExt cx="308019" cy="5371770"/>
          </a:xfrm>
        </p:grpSpPr>
        <p:sp>
          <p:nvSpPr>
            <p:cNvPr id="1078" name="Nuvem 1077">
              <a:extLst>
                <a:ext uri="{FF2B5EF4-FFF2-40B4-BE49-F238E27FC236}">
                  <a16:creationId xmlns:a16="http://schemas.microsoft.com/office/drawing/2014/main" id="{10D3207C-B19E-895B-D0ED-A48FFF46F1ED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9" name="Nuvem 1078">
              <a:extLst>
                <a:ext uri="{FF2B5EF4-FFF2-40B4-BE49-F238E27FC236}">
                  <a16:creationId xmlns:a16="http://schemas.microsoft.com/office/drawing/2014/main" id="{9E06133C-19B5-B9FA-4F0B-4C0E5E9E2A2C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0" name="Nuvem 1079">
              <a:extLst>
                <a:ext uri="{FF2B5EF4-FFF2-40B4-BE49-F238E27FC236}">
                  <a16:creationId xmlns:a16="http://schemas.microsoft.com/office/drawing/2014/main" id="{3C9ABF53-EFD0-4A39-27AF-57711B24D3A6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1" name="Nuvem 1080">
              <a:extLst>
                <a:ext uri="{FF2B5EF4-FFF2-40B4-BE49-F238E27FC236}">
                  <a16:creationId xmlns:a16="http://schemas.microsoft.com/office/drawing/2014/main" id="{2E3E91BE-9034-B66E-35C5-441D4D9703D0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2" name="Nuvem 1081">
              <a:extLst>
                <a:ext uri="{FF2B5EF4-FFF2-40B4-BE49-F238E27FC236}">
                  <a16:creationId xmlns:a16="http://schemas.microsoft.com/office/drawing/2014/main" id="{57B285D0-8EDC-C9C4-A960-95B6FF02A796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3" name="Nuvem 1082">
              <a:extLst>
                <a:ext uri="{FF2B5EF4-FFF2-40B4-BE49-F238E27FC236}">
                  <a16:creationId xmlns:a16="http://schemas.microsoft.com/office/drawing/2014/main" id="{A7954244-F3C2-E792-6947-E0C1C86E68F9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4" name="Nuvem 1083">
              <a:extLst>
                <a:ext uri="{FF2B5EF4-FFF2-40B4-BE49-F238E27FC236}">
                  <a16:creationId xmlns:a16="http://schemas.microsoft.com/office/drawing/2014/main" id="{8303B78C-703B-CA05-0F97-51F2859C9EC9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5" name="Nuvem 1084">
              <a:extLst>
                <a:ext uri="{FF2B5EF4-FFF2-40B4-BE49-F238E27FC236}">
                  <a16:creationId xmlns:a16="http://schemas.microsoft.com/office/drawing/2014/main" id="{62843B13-8E80-962B-6128-28CFD76E6FB3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" name="Nuvem 1085">
              <a:extLst>
                <a:ext uri="{FF2B5EF4-FFF2-40B4-BE49-F238E27FC236}">
                  <a16:creationId xmlns:a16="http://schemas.microsoft.com/office/drawing/2014/main" id="{3F64A35F-6DCD-7092-350D-6034C3D03B7B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7" name="Nuvem 1086">
              <a:extLst>
                <a:ext uri="{FF2B5EF4-FFF2-40B4-BE49-F238E27FC236}">
                  <a16:creationId xmlns:a16="http://schemas.microsoft.com/office/drawing/2014/main" id="{6DD2EC7C-10B4-84FC-C55B-1AB776579725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8" name="Nuvem 1087">
              <a:extLst>
                <a:ext uri="{FF2B5EF4-FFF2-40B4-BE49-F238E27FC236}">
                  <a16:creationId xmlns:a16="http://schemas.microsoft.com/office/drawing/2014/main" id="{1A980F57-AFDD-F487-D2AA-E2E577607327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9" name="Nuvem 1088">
              <a:extLst>
                <a:ext uri="{FF2B5EF4-FFF2-40B4-BE49-F238E27FC236}">
                  <a16:creationId xmlns:a16="http://schemas.microsoft.com/office/drawing/2014/main" id="{4934952A-A6A2-138A-E4EE-44B68320DD20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0" name="Nuvem 1089">
              <a:extLst>
                <a:ext uri="{FF2B5EF4-FFF2-40B4-BE49-F238E27FC236}">
                  <a16:creationId xmlns:a16="http://schemas.microsoft.com/office/drawing/2014/main" id="{1AA3B28B-F2D5-2C7E-66F5-2BA2558581EE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1" name="Nuvem 1090">
              <a:extLst>
                <a:ext uri="{FF2B5EF4-FFF2-40B4-BE49-F238E27FC236}">
                  <a16:creationId xmlns:a16="http://schemas.microsoft.com/office/drawing/2014/main" id="{23F283E5-091D-2AE0-453E-6B2039A8EB65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2" name="Nuvem 1091">
              <a:extLst>
                <a:ext uri="{FF2B5EF4-FFF2-40B4-BE49-F238E27FC236}">
                  <a16:creationId xmlns:a16="http://schemas.microsoft.com/office/drawing/2014/main" id="{A1194354-D94F-FB2C-28E6-8CC3C71EDBEF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3" name="Nuvem 1092">
              <a:extLst>
                <a:ext uri="{FF2B5EF4-FFF2-40B4-BE49-F238E27FC236}">
                  <a16:creationId xmlns:a16="http://schemas.microsoft.com/office/drawing/2014/main" id="{CBCA01C2-3A57-B830-3A60-A7A1BA6B3223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4" name="Nuvem 1093">
              <a:extLst>
                <a:ext uri="{FF2B5EF4-FFF2-40B4-BE49-F238E27FC236}">
                  <a16:creationId xmlns:a16="http://schemas.microsoft.com/office/drawing/2014/main" id="{D5433588-5E58-AB4D-927F-4D4412E5D953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5" name="Nuvem 1094">
              <a:extLst>
                <a:ext uri="{FF2B5EF4-FFF2-40B4-BE49-F238E27FC236}">
                  <a16:creationId xmlns:a16="http://schemas.microsoft.com/office/drawing/2014/main" id="{717B13B4-F08D-C210-4DD3-CCE22E4422F8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6" name="Grupo 700">
            <a:extLst>
              <a:ext uri="{FF2B5EF4-FFF2-40B4-BE49-F238E27FC236}">
                <a16:creationId xmlns:a16="http://schemas.microsoft.com/office/drawing/2014/main" id="{01981CA2-0560-F33F-52FB-D0F20EBA661B}"/>
              </a:ext>
            </a:extLst>
          </p:cNvPr>
          <p:cNvGrpSpPr/>
          <p:nvPr/>
        </p:nvGrpSpPr>
        <p:grpSpPr>
          <a:xfrm rot="16200000">
            <a:off x="8371280" y="3344246"/>
            <a:ext cx="324913" cy="3742899"/>
            <a:chOff x="3513478" y="6119943"/>
            <a:chExt cx="308019" cy="5371770"/>
          </a:xfrm>
        </p:grpSpPr>
        <p:sp>
          <p:nvSpPr>
            <p:cNvPr id="1097" name="Nuvem 1096">
              <a:extLst>
                <a:ext uri="{FF2B5EF4-FFF2-40B4-BE49-F238E27FC236}">
                  <a16:creationId xmlns:a16="http://schemas.microsoft.com/office/drawing/2014/main" id="{672D2CBD-AC37-6E5E-2D73-012B8BB5FF4F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8" name="Nuvem 1097">
              <a:extLst>
                <a:ext uri="{FF2B5EF4-FFF2-40B4-BE49-F238E27FC236}">
                  <a16:creationId xmlns:a16="http://schemas.microsoft.com/office/drawing/2014/main" id="{2C5EA7C5-F53C-C578-3730-5B667111493C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9" name="Nuvem 1098">
              <a:extLst>
                <a:ext uri="{FF2B5EF4-FFF2-40B4-BE49-F238E27FC236}">
                  <a16:creationId xmlns:a16="http://schemas.microsoft.com/office/drawing/2014/main" id="{1D8DD3AA-5C18-EB9C-0A18-B4E22115AE8D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0" name="Nuvem 1099">
              <a:extLst>
                <a:ext uri="{FF2B5EF4-FFF2-40B4-BE49-F238E27FC236}">
                  <a16:creationId xmlns:a16="http://schemas.microsoft.com/office/drawing/2014/main" id="{FC2A6344-C869-EFFB-BBD1-016944D19394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1" name="Nuvem 1100">
              <a:extLst>
                <a:ext uri="{FF2B5EF4-FFF2-40B4-BE49-F238E27FC236}">
                  <a16:creationId xmlns:a16="http://schemas.microsoft.com/office/drawing/2014/main" id="{8CA669AC-7A5A-1BC9-9DF4-29A945D82792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2" name="Nuvem 1101">
              <a:extLst>
                <a:ext uri="{FF2B5EF4-FFF2-40B4-BE49-F238E27FC236}">
                  <a16:creationId xmlns:a16="http://schemas.microsoft.com/office/drawing/2014/main" id="{41D18616-E483-8E02-B6A8-079BBECA4C78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3" name="Nuvem 1102">
              <a:extLst>
                <a:ext uri="{FF2B5EF4-FFF2-40B4-BE49-F238E27FC236}">
                  <a16:creationId xmlns:a16="http://schemas.microsoft.com/office/drawing/2014/main" id="{C9B550AC-97E7-1F95-F6EA-DB28DC8D06B7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4" name="Nuvem 1103">
              <a:extLst>
                <a:ext uri="{FF2B5EF4-FFF2-40B4-BE49-F238E27FC236}">
                  <a16:creationId xmlns:a16="http://schemas.microsoft.com/office/drawing/2014/main" id="{8C6B0BF2-041C-A0F6-A6E2-00C927CF4D8A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5" name="Nuvem 1104">
              <a:extLst>
                <a:ext uri="{FF2B5EF4-FFF2-40B4-BE49-F238E27FC236}">
                  <a16:creationId xmlns:a16="http://schemas.microsoft.com/office/drawing/2014/main" id="{42393187-1842-97FC-74E8-E190C1E18A37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6" name="Nuvem 1105">
              <a:extLst>
                <a:ext uri="{FF2B5EF4-FFF2-40B4-BE49-F238E27FC236}">
                  <a16:creationId xmlns:a16="http://schemas.microsoft.com/office/drawing/2014/main" id="{23BD769F-B932-1221-03F3-274B10A95F67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7" name="Nuvem 1106">
              <a:extLst>
                <a:ext uri="{FF2B5EF4-FFF2-40B4-BE49-F238E27FC236}">
                  <a16:creationId xmlns:a16="http://schemas.microsoft.com/office/drawing/2014/main" id="{514C7491-7F16-911A-6E44-1AEC6632A88D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8" name="Nuvem 1107">
              <a:extLst>
                <a:ext uri="{FF2B5EF4-FFF2-40B4-BE49-F238E27FC236}">
                  <a16:creationId xmlns:a16="http://schemas.microsoft.com/office/drawing/2014/main" id="{C3016194-C7E7-43BD-CC34-B0D90EB07D9F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9" name="Nuvem 1108">
              <a:extLst>
                <a:ext uri="{FF2B5EF4-FFF2-40B4-BE49-F238E27FC236}">
                  <a16:creationId xmlns:a16="http://schemas.microsoft.com/office/drawing/2014/main" id="{C9541650-2A90-2B06-7DEB-EADF00588921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0" name="Nuvem 1109">
              <a:extLst>
                <a:ext uri="{FF2B5EF4-FFF2-40B4-BE49-F238E27FC236}">
                  <a16:creationId xmlns:a16="http://schemas.microsoft.com/office/drawing/2014/main" id="{D5E41E83-241B-90E2-440D-1FCBD6D5E1CC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1" name="Nuvem 1110">
              <a:extLst>
                <a:ext uri="{FF2B5EF4-FFF2-40B4-BE49-F238E27FC236}">
                  <a16:creationId xmlns:a16="http://schemas.microsoft.com/office/drawing/2014/main" id="{99D37355-58D3-91FD-5252-BF427CFC8335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2" name="Nuvem 1111">
              <a:extLst>
                <a:ext uri="{FF2B5EF4-FFF2-40B4-BE49-F238E27FC236}">
                  <a16:creationId xmlns:a16="http://schemas.microsoft.com/office/drawing/2014/main" id="{2A00B662-D636-3827-C1E8-033D11D96516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3" name="Nuvem 1112">
              <a:extLst>
                <a:ext uri="{FF2B5EF4-FFF2-40B4-BE49-F238E27FC236}">
                  <a16:creationId xmlns:a16="http://schemas.microsoft.com/office/drawing/2014/main" id="{D6B4561C-2694-69D5-B8FD-9BDDC8941332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4" name="Nuvem 1113">
              <a:extLst>
                <a:ext uri="{FF2B5EF4-FFF2-40B4-BE49-F238E27FC236}">
                  <a16:creationId xmlns:a16="http://schemas.microsoft.com/office/drawing/2014/main" id="{CE829343-B37C-9A79-0318-037B3E636F0F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5" name="Grupo 700">
            <a:extLst>
              <a:ext uri="{FF2B5EF4-FFF2-40B4-BE49-F238E27FC236}">
                <a16:creationId xmlns:a16="http://schemas.microsoft.com/office/drawing/2014/main" id="{4B2174AA-F3AA-4A44-EBF3-63D60716C0A2}"/>
              </a:ext>
            </a:extLst>
          </p:cNvPr>
          <p:cNvGrpSpPr/>
          <p:nvPr/>
        </p:nvGrpSpPr>
        <p:grpSpPr>
          <a:xfrm rot="16200000">
            <a:off x="8371280" y="3763603"/>
            <a:ext cx="324913" cy="3742899"/>
            <a:chOff x="3513478" y="6119943"/>
            <a:chExt cx="308019" cy="5371770"/>
          </a:xfrm>
        </p:grpSpPr>
        <p:sp>
          <p:nvSpPr>
            <p:cNvPr id="1116" name="Nuvem 1115">
              <a:extLst>
                <a:ext uri="{FF2B5EF4-FFF2-40B4-BE49-F238E27FC236}">
                  <a16:creationId xmlns:a16="http://schemas.microsoft.com/office/drawing/2014/main" id="{146693CF-30DB-221E-15EB-41CE3FF834FF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7" name="Nuvem 1116">
              <a:extLst>
                <a:ext uri="{FF2B5EF4-FFF2-40B4-BE49-F238E27FC236}">
                  <a16:creationId xmlns:a16="http://schemas.microsoft.com/office/drawing/2014/main" id="{1600BAE3-F8E1-4252-00D8-D53CFED9439E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8" name="Nuvem 1117">
              <a:extLst>
                <a:ext uri="{FF2B5EF4-FFF2-40B4-BE49-F238E27FC236}">
                  <a16:creationId xmlns:a16="http://schemas.microsoft.com/office/drawing/2014/main" id="{E8603CA4-6DB7-2B01-0F49-CB3134341ADF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9" name="Nuvem 1118">
              <a:extLst>
                <a:ext uri="{FF2B5EF4-FFF2-40B4-BE49-F238E27FC236}">
                  <a16:creationId xmlns:a16="http://schemas.microsoft.com/office/drawing/2014/main" id="{ABEE5493-9788-5BA2-6EF9-B4A6FA35D423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0" name="Nuvem 1119">
              <a:extLst>
                <a:ext uri="{FF2B5EF4-FFF2-40B4-BE49-F238E27FC236}">
                  <a16:creationId xmlns:a16="http://schemas.microsoft.com/office/drawing/2014/main" id="{521C2DFC-B31B-5E5E-50B5-717250879345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1" name="Nuvem 1120">
              <a:extLst>
                <a:ext uri="{FF2B5EF4-FFF2-40B4-BE49-F238E27FC236}">
                  <a16:creationId xmlns:a16="http://schemas.microsoft.com/office/drawing/2014/main" id="{9CE425C5-2FCC-5167-4161-BC067CFB1483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2" name="Nuvem 1121">
              <a:extLst>
                <a:ext uri="{FF2B5EF4-FFF2-40B4-BE49-F238E27FC236}">
                  <a16:creationId xmlns:a16="http://schemas.microsoft.com/office/drawing/2014/main" id="{64A39CE0-DF27-E6E3-9428-1B449B6E6E68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3" name="Nuvem 1122">
              <a:extLst>
                <a:ext uri="{FF2B5EF4-FFF2-40B4-BE49-F238E27FC236}">
                  <a16:creationId xmlns:a16="http://schemas.microsoft.com/office/drawing/2014/main" id="{750422FB-1BFB-F93E-EB21-28ED2EA28E16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4" name="Nuvem 1123">
              <a:extLst>
                <a:ext uri="{FF2B5EF4-FFF2-40B4-BE49-F238E27FC236}">
                  <a16:creationId xmlns:a16="http://schemas.microsoft.com/office/drawing/2014/main" id="{2BCA5B45-8B86-9137-EE46-FA0AD065A970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5" name="Nuvem 1124">
              <a:extLst>
                <a:ext uri="{FF2B5EF4-FFF2-40B4-BE49-F238E27FC236}">
                  <a16:creationId xmlns:a16="http://schemas.microsoft.com/office/drawing/2014/main" id="{DB8C564E-AF42-21FD-757F-ECA5E50865F9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6" name="Nuvem 1125">
              <a:extLst>
                <a:ext uri="{FF2B5EF4-FFF2-40B4-BE49-F238E27FC236}">
                  <a16:creationId xmlns:a16="http://schemas.microsoft.com/office/drawing/2014/main" id="{AF0FA20B-ED22-D19C-9941-645D31E43668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" name="Nuvem 1126">
              <a:extLst>
                <a:ext uri="{FF2B5EF4-FFF2-40B4-BE49-F238E27FC236}">
                  <a16:creationId xmlns:a16="http://schemas.microsoft.com/office/drawing/2014/main" id="{877876E4-0FCA-FBFA-936D-37A329169113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8" name="Nuvem 1127">
              <a:extLst>
                <a:ext uri="{FF2B5EF4-FFF2-40B4-BE49-F238E27FC236}">
                  <a16:creationId xmlns:a16="http://schemas.microsoft.com/office/drawing/2014/main" id="{475666AF-6EB0-E8C5-6A55-B0F9E86DF089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9" name="Nuvem 1128">
              <a:extLst>
                <a:ext uri="{FF2B5EF4-FFF2-40B4-BE49-F238E27FC236}">
                  <a16:creationId xmlns:a16="http://schemas.microsoft.com/office/drawing/2014/main" id="{7E62358A-CA99-CF51-5303-B05159E19491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0" name="Nuvem 1129">
              <a:extLst>
                <a:ext uri="{FF2B5EF4-FFF2-40B4-BE49-F238E27FC236}">
                  <a16:creationId xmlns:a16="http://schemas.microsoft.com/office/drawing/2014/main" id="{79742361-7DB0-0DCA-F398-6A1D90ABDD87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1" name="Nuvem 1130">
              <a:extLst>
                <a:ext uri="{FF2B5EF4-FFF2-40B4-BE49-F238E27FC236}">
                  <a16:creationId xmlns:a16="http://schemas.microsoft.com/office/drawing/2014/main" id="{6B5C92EA-5F8D-0807-44B3-6E487DD7B533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2" name="Nuvem 1131">
              <a:extLst>
                <a:ext uri="{FF2B5EF4-FFF2-40B4-BE49-F238E27FC236}">
                  <a16:creationId xmlns:a16="http://schemas.microsoft.com/office/drawing/2014/main" id="{3E28DE77-494A-D133-908F-8F5335E8BBEA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3" name="Nuvem 1132">
              <a:extLst>
                <a:ext uri="{FF2B5EF4-FFF2-40B4-BE49-F238E27FC236}">
                  <a16:creationId xmlns:a16="http://schemas.microsoft.com/office/drawing/2014/main" id="{7C3FD913-5171-B415-557A-A94720D582A3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34" name="Grupo 700">
            <a:extLst>
              <a:ext uri="{FF2B5EF4-FFF2-40B4-BE49-F238E27FC236}">
                <a16:creationId xmlns:a16="http://schemas.microsoft.com/office/drawing/2014/main" id="{0F4BCDDB-E28F-8F15-0B24-7D8B02A7C4B3}"/>
              </a:ext>
            </a:extLst>
          </p:cNvPr>
          <p:cNvGrpSpPr/>
          <p:nvPr/>
        </p:nvGrpSpPr>
        <p:grpSpPr>
          <a:xfrm rot="16200000">
            <a:off x="8371280" y="4182960"/>
            <a:ext cx="324913" cy="3742899"/>
            <a:chOff x="3513478" y="6119943"/>
            <a:chExt cx="308019" cy="5371770"/>
          </a:xfrm>
        </p:grpSpPr>
        <p:sp>
          <p:nvSpPr>
            <p:cNvPr id="1135" name="Nuvem 1134">
              <a:extLst>
                <a:ext uri="{FF2B5EF4-FFF2-40B4-BE49-F238E27FC236}">
                  <a16:creationId xmlns:a16="http://schemas.microsoft.com/office/drawing/2014/main" id="{981252F8-2385-49DD-2335-787EE1B44081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6" name="Nuvem 1135">
              <a:extLst>
                <a:ext uri="{FF2B5EF4-FFF2-40B4-BE49-F238E27FC236}">
                  <a16:creationId xmlns:a16="http://schemas.microsoft.com/office/drawing/2014/main" id="{F555CEB5-A67C-D0B8-995B-C4AFE11B8487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7" name="Nuvem 1136">
              <a:extLst>
                <a:ext uri="{FF2B5EF4-FFF2-40B4-BE49-F238E27FC236}">
                  <a16:creationId xmlns:a16="http://schemas.microsoft.com/office/drawing/2014/main" id="{5AF65ECA-5CD9-43D8-EE36-B6D52B52A403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8" name="Nuvem 1137">
              <a:extLst>
                <a:ext uri="{FF2B5EF4-FFF2-40B4-BE49-F238E27FC236}">
                  <a16:creationId xmlns:a16="http://schemas.microsoft.com/office/drawing/2014/main" id="{76D15827-27B8-1F6D-E8AB-D0225C7E4C91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9" name="Nuvem 1138">
              <a:extLst>
                <a:ext uri="{FF2B5EF4-FFF2-40B4-BE49-F238E27FC236}">
                  <a16:creationId xmlns:a16="http://schemas.microsoft.com/office/drawing/2014/main" id="{EF38BB1F-3D22-DAF5-4A32-AD29309DC771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0" name="Nuvem 1139">
              <a:extLst>
                <a:ext uri="{FF2B5EF4-FFF2-40B4-BE49-F238E27FC236}">
                  <a16:creationId xmlns:a16="http://schemas.microsoft.com/office/drawing/2014/main" id="{3885FEE8-540D-5B38-3D3E-992F3E6A5B1F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1" name="Nuvem 1140">
              <a:extLst>
                <a:ext uri="{FF2B5EF4-FFF2-40B4-BE49-F238E27FC236}">
                  <a16:creationId xmlns:a16="http://schemas.microsoft.com/office/drawing/2014/main" id="{7E9E2A58-4E4C-23AB-E8FD-80E30D2B14D6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2" name="Nuvem 1141">
              <a:extLst>
                <a:ext uri="{FF2B5EF4-FFF2-40B4-BE49-F238E27FC236}">
                  <a16:creationId xmlns:a16="http://schemas.microsoft.com/office/drawing/2014/main" id="{C6F6DD03-C5FD-140F-125C-369CA82D7AB0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3" name="Nuvem 1142">
              <a:extLst>
                <a:ext uri="{FF2B5EF4-FFF2-40B4-BE49-F238E27FC236}">
                  <a16:creationId xmlns:a16="http://schemas.microsoft.com/office/drawing/2014/main" id="{7F972181-1882-15C4-2413-4B99EC522F80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4" name="Nuvem 1143">
              <a:extLst>
                <a:ext uri="{FF2B5EF4-FFF2-40B4-BE49-F238E27FC236}">
                  <a16:creationId xmlns:a16="http://schemas.microsoft.com/office/drawing/2014/main" id="{2C3622CA-B458-8D93-3EFD-AA69399E4B23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5" name="Nuvem 1144">
              <a:extLst>
                <a:ext uri="{FF2B5EF4-FFF2-40B4-BE49-F238E27FC236}">
                  <a16:creationId xmlns:a16="http://schemas.microsoft.com/office/drawing/2014/main" id="{4983AB1E-423D-D81D-8A47-B5FA47EF41D4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6" name="Nuvem 1145">
              <a:extLst>
                <a:ext uri="{FF2B5EF4-FFF2-40B4-BE49-F238E27FC236}">
                  <a16:creationId xmlns:a16="http://schemas.microsoft.com/office/drawing/2014/main" id="{17266ED8-A553-0A3B-9613-89939A197A03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7" name="Nuvem 1146">
              <a:extLst>
                <a:ext uri="{FF2B5EF4-FFF2-40B4-BE49-F238E27FC236}">
                  <a16:creationId xmlns:a16="http://schemas.microsoft.com/office/drawing/2014/main" id="{892CD6C8-BA27-2F07-1731-326F3BFA2FFC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8" name="Nuvem 1147">
              <a:extLst>
                <a:ext uri="{FF2B5EF4-FFF2-40B4-BE49-F238E27FC236}">
                  <a16:creationId xmlns:a16="http://schemas.microsoft.com/office/drawing/2014/main" id="{5F69F36A-3F5D-D16F-1298-B97DAD2BB67A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9" name="Nuvem 1148">
              <a:extLst>
                <a:ext uri="{FF2B5EF4-FFF2-40B4-BE49-F238E27FC236}">
                  <a16:creationId xmlns:a16="http://schemas.microsoft.com/office/drawing/2014/main" id="{3285E212-5D8F-F592-F142-69C3BBD61760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0" name="Nuvem 1149">
              <a:extLst>
                <a:ext uri="{FF2B5EF4-FFF2-40B4-BE49-F238E27FC236}">
                  <a16:creationId xmlns:a16="http://schemas.microsoft.com/office/drawing/2014/main" id="{145215B7-D94E-75C4-FE8B-0D2F9BE1F049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1" name="Nuvem 1150">
              <a:extLst>
                <a:ext uri="{FF2B5EF4-FFF2-40B4-BE49-F238E27FC236}">
                  <a16:creationId xmlns:a16="http://schemas.microsoft.com/office/drawing/2014/main" id="{7E7F6E59-6F08-77B7-ADAE-2DD0FF496F01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2" name="Nuvem 1151">
              <a:extLst>
                <a:ext uri="{FF2B5EF4-FFF2-40B4-BE49-F238E27FC236}">
                  <a16:creationId xmlns:a16="http://schemas.microsoft.com/office/drawing/2014/main" id="{82A3B2B8-BBFA-E9AB-1835-AA94F3D82653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53" name="Grupo 700">
            <a:extLst>
              <a:ext uri="{FF2B5EF4-FFF2-40B4-BE49-F238E27FC236}">
                <a16:creationId xmlns:a16="http://schemas.microsoft.com/office/drawing/2014/main" id="{9B14A11B-A8E9-1BB9-C675-5AD515563E85}"/>
              </a:ext>
            </a:extLst>
          </p:cNvPr>
          <p:cNvGrpSpPr/>
          <p:nvPr/>
        </p:nvGrpSpPr>
        <p:grpSpPr>
          <a:xfrm rot="16200000">
            <a:off x="8371280" y="4602312"/>
            <a:ext cx="324913" cy="3742899"/>
            <a:chOff x="3513478" y="6119943"/>
            <a:chExt cx="308019" cy="5371770"/>
          </a:xfrm>
        </p:grpSpPr>
        <p:sp>
          <p:nvSpPr>
            <p:cNvPr id="1154" name="Nuvem 1153">
              <a:extLst>
                <a:ext uri="{FF2B5EF4-FFF2-40B4-BE49-F238E27FC236}">
                  <a16:creationId xmlns:a16="http://schemas.microsoft.com/office/drawing/2014/main" id="{E8AB2E2E-CC7B-C7E4-68B2-B465E4AB8C1A}"/>
                </a:ext>
              </a:extLst>
            </p:cNvPr>
            <p:cNvSpPr/>
            <p:nvPr/>
          </p:nvSpPr>
          <p:spPr>
            <a:xfrm rot="16200000">
              <a:off x="3536218" y="1120643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5" name="Nuvem 1154">
              <a:extLst>
                <a:ext uri="{FF2B5EF4-FFF2-40B4-BE49-F238E27FC236}">
                  <a16:creationId xmlns:a16="http://schemas.microsoft.com/office/drawing/2014/main" id="{8F3297A8-B342-8577-67BE-C1A73C317E88}"/>
                </a:ext>
              </a:extLst>
            </p:cNvPr>
            <p:cNvSpPr/>
            <p:nvPr/>
          </p:nvSpPr>
          <p:spPr>
            <a:xfrm rot="16200000">
              <a:off x="3536218" y="1090589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6" name="Nuvem 1155">
              <a:extLst>
                <a:ext uri="{FF2B5EF4-FFF2-40B4-BE49-F238E27FC236}">
                  <a16:creationId xmlns:a16="http://schemas.microsoft.com/office/drawing/2014/main" id="{079ED7D6-5A72-1846-8433-0A1F4BB72298}"/>
                </a:ext>
              </a:extLst>
            </p:cNvPr>
            <p:cNvSpPr/>
            <p:nvPr/>
          </p:nvSpPr>
          <p:spPr>
            <a:xfrm rot="16200000">
              <a:off x="3536218" y="1060534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7" name="Nuvem 1156">
              <a:extLst>
                <a:ext uri="{FF2B5EF4-FFF2-40B4-BE49-F238E27FC236}">
                  <a16:creationId xmlns:a16="http://schemas.microsoft.com/office/drawing/2014/main" id="{9F36F4EB-8840-3352-7D05-C93766D54DFB}"/>
                </a:ext>
              </a:extLst>
            </p:cNvPr>
            <p:cNvSpPr/>
            <p:nvPr/>
          </p:nvSpPr>
          <p:spPr>
            <a:xfrm rot="16200000">
              <a:off x="3536218" y="1030480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8" name="Nuvem 1157">
              <a:extLst>
                <a:ext uri="{FF2B5EF4-FFF2-40B4-BE49-F238E27FC236}">
                  <a16:creationId xmlns:a16="http://schemas.microsoft.com/office/drawing/2014/main" id="{F3B896DC-9998-9E1B-3150-AA547EFD1DF2}"/>
                </a:ext>
              </a:extLst>
            </p:cNvPr>
            <p:cNvSpPr/>
            <p:nvPr/>
          </p:nvSpPr>
          <p:spPr>
            <a:xfrm rot="16200000">
              <a:off x="3536218" y="1000426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9" name="Nuvem 1158">
              <a:extLst>
                <a:ext uri="{FF2B5EF4-FFF2-40B4-BE49-F238E27FC236}">
                  <a16:creationId xmlns:a16="http://schemas.microsoft.com/office/drawing/2014/main" id="{BDBE64A2-182E-C6A7-BBAC-0F5D8C67896F}"/>
                </a:ext>
              </a:extLst>
            </p:cNvPr>
            <p:cNvSpPr/>
            <p:nvPr/>
          </p:nvSpPr>
          <p:spPr>
            <a:xfrm rot="16200000">
              <a:off x="3536218" y="970371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0" name="Nuvem 1159">
              <a:extLst>
                <a:ext uri="{FF2B5EF4-FFF2-40B4-BE49-F238E27FC236}">
                  <a16:creationId xmlns:a16="http://schemas.microsoft.com/office/drawing/2014/main" id="{C409B4EF-8E26-33FD-7040-81AC5D885DE2}"/>
                </a:ext>
              </a:extLst>
            </p:cNvPr>
            <p:cNvSpPr/>
            <p:nvPr/>
          </p:nvSpPr>
          <p:spPr>
            <a:xfrm rot="16200000">
              <a:off x="3536218" y="940317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1" name="Nuvem 1160">
              <a:extLst>
                <a:ext uri="{FF2B5EF4-FFF2-40B4-BE49-F238E27FC236}">
                  <a16:creationId xmlns:a16="http://schemas.microsoft.com/office/drawing/2014/main" id="{69CC11D3-8644-9C45-B48A-69578805B886}"/>
                </a:ext>
              </a:extLst>
            </p:cNvPr>
            <p:cNvSpPr/>
            <p:nvPr/>
          </p:nvSpPr>
          <p:spPr>
            <a:xfrm rot="16200000">
              <a:off x="3536218" y="910263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2" name="Nuvem 1161">
              <a:extLst>
                <a:ext uri="{FF2B5EF4-FFF2-40B4-BE49-F238E27FC236}">
                  <a16:creationId xmlns:a16="http://schemas.microsoft.com/office/drawing/2014/main" id="{A734C313-4D8E-AFFB-0AB9-73D595424E51}"/>
                </a:ext>
              </a:extLst>
            </p:cNvPr>
            <p:cNvSpPr/>
            <p:nvPr/>
          </p:nvSpPr>
          <p:spPr>
            <a:xfrm rot="16200000">
              <a:off x="3536218" y="8802090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3" name="Nuvem 1162">
              <a:extLst>
                <a:ext uri="{FF2B5EF4-FFF2-40B4-BE49-F238E27FC236}">
                  <a16:creationId xmlns:a16="http://schemas.microsoft.com/office/drawing/2014/main" id="{184587D3-46B4-1C74-ADBB-6F487A01E329}"/>
                </a:ext>
              </a:extLst>
            </p:cNvPr>
            <p:cNvSpPr/>
            <p:nvPr/>
          </p:nvSpPr>
          <p:spPr>
            <a:xfrm rot="16200000">
              <a:off x="3536218" y="8501547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4" name="Nuvem 1163">
              <a:extLst>
                <a:ext uri="{FF2B5EF4-FFF2-40B4-BE49-F238E27FC236}">
                  <a16:creationId xmlns:a16="http://schemas.microsoft.com/office/drawing/2014/main" id="{51BAE4FF-6264-E7E0-8DF9-13113C5ED04C}"/>
                </a:ext>
              </a:extLst>
            </p:cNvPr>
            <p:cNvSpPr/>
            <p:nvPr/>
          </p:nvSpPr>
          <p:spPr>
            <a:xfrm rot="16200000">
              <a:off x="3536218" y="8201004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5" name="Nuvem 1164">
              <a:extLst>
                <a:ext uri="{FF2B5EF4-FFF2-40B4-BE49-F238E27FC236}">
                  <a16:creationId xmlns:a16="http://schemas.microsoft.com/office/drawing/2014/main" id="{A12333A3-F895-4E63-A74B-3271FA9B3DB3}"/>
                </a:ext>
              </a:extLst>
            </p:cNvPr>
            <p:cNvSpPr/>
            <p:nvPr/>
          </p:nvSpPr>
          <p:spPr>
            <a:xfrm rot="16200000">
              <a:off x="3536218" y="7900461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6" name="Nuvem 1165">
              <a:extLst>
                <a:ext uri="{FF2B5EF4-FFF2-40B4-BE49-F238E27FC236}">
                  <a16:creationId xmlns:a16="http://schemas.microsoft.com/office/drawing/2014/main" id="{DC522730-0FB4-32FC-983B-7E6978E798A1}"/>
                </a:ext>
              </a:extLst>
            </p:cNvPr>
            <p:cNvSpPr/>
            <p:nvPr/>
          </p:nvSpPr>
          <p:spPr>
            <a:xfrm rot="16200000">
              <a:off x="3536218" y="7599918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" name="Nuvem 1166">
              <a:extLst>
                <a:ext uri="{FF2B5EF4-FFF2-40B4-BE49-F238E27FC236}">
                  <a16:creationId xmlns:a16="http://schemas.microsoft.com/office/drawing/2014/main" id="{20605851-9C46-0209-C9C1-3899F8F6FAF7}"/>
                </a:ext>
              </a:extLst>
            </p:cNvPr>
            <p:cNvSpPr/>
            <p:nvPr/>
          </p:nvSpPr>
          <p:spPr>
            <a:xfrm rot="16200000">
              <a:off x="3536218" y="7299375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8" name="Nuvem 1167">
              <a:extLst>
                <a:ext uri="{FF2B5EF4-FFF2-40B4-BE49-F238E27FC236}">
                  <a16:creationId xmlns:a16="http://schemas.microsoft.com/office/drawing/2014/main" id="{542B2AE6-D35A-2B45-56FE-AA3E464462C1}"/>
                </a:ext>
              </a:extLst>
            </p:cNvPr>
            <p:cNvSpPr/>
            <p:nvPr/>
          </p:nvSpPr>
          <p:spPr>
            <a:xfrm rot="16200000">
              <a:off x="3536218" y="6998832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9" name="Nuvem 1168">
              <a:extLst>
                <a:ext uri="{FF2B5EF4-FFF2-40B4-BE49-F238E27FC236}">
                  <a16:creationId xmlns:a16="http://schemas.microsoft.com/office/drawing/2014/main" id="{CE98BF37-F02A-1DA5-1314-268F30BE48F0}"/>
                </a:ext>
              </a:extLst>
            </p:cNvPr>
            <p:cNvSpPr/>
            <p:nvPr/>
          </p:nvSpPr>
          <p:spPr>
            <a:xfrm rot="16200000">
              <a:off x="3536218" y="6698289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0" name="Nuvem 1169">
              <a:extLst>
                <a:ext uri="{FF2B5EF4-FFF2-40B4-BE49-F238E27FC236}">
                  <a16:creationId xmlns:a16="http://schemas.microsoft.com/office/drawing/2014/main" id="{CA0DADBA-63FD-2E00-EF50-4C5851E07A1E}"/>
                </a:ext>
              </a:extLst>
            </p:cNvPr>
            <p:cNvSpPr/>
            <p:nvPr/>
          </p:nvSpPr>
          <p:spPr>
            <a:xfrm rot="16200000">
              <a:off x="3536218" y="6397746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1" name="Nuvem 1170">
              <a:extLst>
                <a:ext uri="{FF2B5EF4-FFF2-40B4-BE49-F238E27FC236}">
                  <a16:creationId xmlns:a16="http://schemas.microsoft.com/office/drawing/2014/main" id="{08BBAEC4-AFAD-EEFF-1DC7-879AEC593FEE}"/>
                </a:ext>
              </a:extLst>
            </p:cNvPr>
            <p:cNvSpPr/>
            <p:nvPr/>
          </p:nvSpPr>
          <p:spPr>
            <a:xfrm rot="16200000">
              <a:off x="3536218" y="6097203"/>
              <a:ext cx="262539" cy="308019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20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endParaRPr lang="pt-BR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73" name="Conector de Seta Reta 1172">
            <a:extLst>
              <a:ext uri="{FF2B5EF4-FFF2-40B4-BE49-F238E27FC236}">
                <a16:creationId xmlns:a16="http://schemas.microsoft.com/office/drawing/2014/main" id="{3DD6CA3E-5BB5-E8B9-3E2E-CE393D023029}"/>
              </a:ext>
            </a:extLst>
          </p:cNvPr>
          <p:cNvCxnSpPr/>
          <p:nvPr/>
        </p:nvCxnSpPr>
        <p:spPr bwMode="auto">
          <a:xfrm>
            <a:off x="10026086" y="1556310"/>
            <a:ext cx="3923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74" name="CaixaDeTexto 1173">
            <a:extLst>
              <a:ext uri="{FF2B5EF4-FFF2-40B4-BE49-F238E27FC236}">
                <a16:creationId xmlns:a16="http://schemas.microsoft.com/office/drawing/2014/main" id="{375AAF82-A4BA-B705-A815-6216FF955529}"/>
              </a:ext>
            </a:extLst>
          </p:cNvPr>
          <p:cNvSpPr txBox="1"/>
          <p:nvPr/>
        </p:nvSpPr>
        <p:spPr>
          <a:xfrm>
            <a:off x="9928539" y="1033090"/>
            <a:ext cx="1117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800" dirty="0">
                <a:latin typeface="Arial Narrow" panose="020B0606020202030204" pitchFamily="34" charset="0"/>
                <a:cs typeface="Arial" panose="020B0604020202020204" pitchFamily="34" charset="0"/>
              </a:rPr>
              <a:t>2,5 m</a:t>
            </a:r>
            <a:endParaRPr lang="pt-BR" sz="28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175" name="Conector de Seta Reta 1174">
            <a:extLst>
              <a:ext uri="{FF2B5EF4-FFF2-40B4-BE49-F238E27FC236}">
                <a16:creationId xmlns:a16="http://schemas.microsoft.com/office/drawing/2014/main" id="{2FB23DCF-D3BC-D480-AF31-3001B2FBFEE7}"/>
              </a:ext>
            </a:extLst>
          </p:cNvPr>
          <p:cNvCxnSpPr>
            <a:cxnSpLocks/>
          </p:cNvCxnSpPr>
          <p:nvPr/>
        </p:nvCxnSpPr>
        <p:spPr bwMode="auto">
          <a:xfrm>
            <a:off x="10502470" y="1746839"/>
            <a:ext cx="0" cy="6155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58" name="CaixaDeTexto 1657">
            <a:extLst>
              <a:ext uri="{FF2B5EF4-FFF2-40B4-BE49-F238E27FC236}">
                <a16:creationId xmlns:a16="http://schemas.microsoft.com/office/drawing/2014/main" id="{024D89A3-2E66-7E9B-41B2-7620E6F92E74}"/>
              </a:ext>
            </a:extLst>
          </p:cNvPr>
          <p:cNvSpPr txBox="1"/>
          <p:nvPr/>
        </p:nvSpPr>
        <p:spPr>
          <a:xfrm>
            <a:off x="10487159" y="1784121"/>
            <a:ext cx="1117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800" dirty="0">
                <a:latin typeface="Arial Narrow" panose="020B0606020202030204" pitchFamily="34" charset="0"/>
                <a:cs typeface="Arial" panose="020B0604020202020204" pitchFamily="34" charset="0"/>
              </a:rPr>
              <a:t>7,0 m</a:t>
            </a:r>
            <a:endParaRPr lang="pt-BR" sz="28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60602"/>
      </p:ext>
    </p:extLst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9289</TotalTime>
  <Words>1384</Words>
  <Application>Microsoft Office PowerPoint</Application>
  <PresentationFormat>Widescreen</PresentationFormat>
  <Paragraphs>338</Paragraphs>
  <Slides>21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arial)</vt:lpstr>
      <vt:lpstr>Wingdings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Fundecitrus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Mecanismos de Defesa e Ataque</dc:title>
  <dc:creator>Nelson Arno Wulff</dc:creator>
  <cp:lastModifiedBy>Isabela Vescove Primiano</cp:lastModifiedBy>
  <cp:revision>676</cp:revision>
  <cp:lastPrinted>2022-07-07T18:11:37Z</cp:lastPrinted>
  <dcterms:created xsi:type="dcterms:W3CDTF">2002-10-11T14:02:36Z</dcterms:created>
  <dcterms:modified xsi:type="dcterms:W3CDTF">2022-10-19T19:17:23Z</dcterms:modified>
</cp:coreProperties>
</file>