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256" r:id="rId3"/>
    <p:sldId id="262" r:id="rId4"/>
    <p:sldId id="260" r:id="rId5"/>
    <p:sldId id="271" r:id="rId6"/>
    <p:sldId id="258" r:id="rId7"/>
    <p:sldId id="281" r:id="rId8"/>
    <p:sldId id="263" r:id="rId9"/>
    <p:sldId id="273" r:id="rId10"/>
    <p:sldId id="282" r:id="rId11"/>
    <p:sldId id="283" r:id="rId12"/>
    <p:sldId id="288" r:id="rId13"/>
    <p:sldId id="284" r:id="rId14"/>
    <p:sldId id="285" r:id="rId15"/>
    <p:sldId id="289" r:id="rId16"/>
    <p:sldId id="286" r:id="rId17"/>
    <p:sldId id="291" r:id="rId18"/>
    <p:sldId id="290" r:id="rId19"/>
    <p:sldId id="287" r:id="rId20"/>
    <p:sldId id="270" r:id="rId21"/>
    <p:sldId id="280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10CE-C689-45DA-8B42-830D25F8CEF8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60879-7BCF-4E8B-A9D0-44B8C5300F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977B6-A144-4867-8625-48B3207CE33C}" type="datetimeFigureOut">
              <a:rPr lang="pt-BR" smtClean="0"/>
              <a:pPr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2E1A9-63CC-47AA-A728-BA12656BBE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1DC6F876-B9A6-C165-A631-9A12E9995B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3999" cy="69852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42B88E8-1DF8-23FA-A4DF-8FE11B7BC8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" y="6159474"/>
            <a:ext cx="9143999" cy="69852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8FDC9F05-7069-544D-2E2F-9EAE83A1D7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8856" y="1478276"/>
            <a:ext cx="4526289" cy="390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12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DIETA CETOGÊNICA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Objetivo: redução em 50% das crises epilépticas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Alternativa nas epilepsias </a:t>
            </a:r>
            <a:r>
              <a:rPr lang="pt-BR" sz="2400" dirty="0" err="1" smtClean="0"/>
              <a:t>farmacorresistentes</a:t>
            </a:r>
            <a:r>
              <a:rPr lang="pt-BR" sz="2400" dirty="0" smtClean="0"/>
              <a:t> (uso de mais de dois fármacos </a:t>
            </a:r>
            <a:r>
              <a:rPr lang="pt-BR" sz="2400" dirty="0" err="1" smtClean="0"/>
              <a:t>anticrise</a:t>
            </a:r>
            <a:r>
              <a:rPr lang="pt-BR" sz="2400" dirty="0" smtClean="0"/>
              <a:t>, em dose otimizada, sem bom controle de crises epilépticas) sem foco cirúrgico.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Início do efeito a partir de 14 dias e otimização com 3 meses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Maior controle de crises epilépticas na epilepsia generalizada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00760" y="785794"/>
            <a:ext cx="2686040" cy="631844"/>
          </a:xfrm>
          <a:solidFill>
            <a:srgbClr val="FFC000"/>
          </a:solidFill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pt-BR" sz="2200" b="1" dirty="0" smtClean="0"/>
              <a:t>MECANISMO DE AÇÃO</a:t>
            </a:r>
            <a:endParaRPr lang="pt-BR" sz="2200" b="1" dirty="0"/>
          </a:p>
        </p:txBody>
      </p:sp>
      <p:sp>
        <p:nvSpPr>
          <p:cNvPr id="4" name="Retângulo 3"/>
          <p:cNvSpPr/>
          <p:nvPr/>
        </p:nvSpPr>
        <p:spPr>
          <a:xfrm>
            <a:off x="428596" y="1000108"/>
            <a:ext cx="45005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/>
              <a:t>ALTA OFERTA DE LIPÍDEOS</a:t>
            </a:r>
          </a:p>
          <a:p>
            <a:pPr algn="ctr"/>
            <a:r>
              <a:rPr lang="pt-BR" dirty="0" smtClean="0"/>
              <a:t>(Como fonte de energia )</a:t>
            </a:r>
          </a:p>
          <a:p>
            <a:pPr algn="ctr"/>
            <a:r>
              <a:rPr lang="pt-BR" dirty="0" smtClean="0"/>
              <a:t>&lt;10% de carboidrato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28596" y="2071678"/>
            <a:ext cx="450059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METABOLISMO DE ÁCIDOS GRAXOS</a:t>
            </a:r>
          </a:p>
          <a:p>
            <a:pPr algn="ctr"/>
            <a:r>
              <a:rPr lang="pt-BR" dirty="0" smtClean="0"/>
              <a:t>(oxidação na mitocôndria)</a:t>
            </a:r>
          </a:p>
        </p:txBody>
      </p:sp>
      <p:sp>
        <p:nvSpPr>
          <p:cNvPr id="9" name="Retângulo 8"/>
          <p:cNvSpPr/>
          <p:nvPr/>
        </p:nvSpPr>
        <p:spPr>
          <a:xfrm>
            <a:off x="428596" y="3143248"/>
            <a:ext cx="450059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FORMAÇÃO DE CORPOS CETÔNICOS</a:t>
            </a:r>
          </a:p>
          <a:p>
            <a:pPr algn="ctr"/>
            <a:r>
              <a:rPr lang="pt-BR" dirty="0" smtClean="0"/>
              <a:t>(aumento de </a:t>
            </a:r>
            <a:r>
              <a:rPr lang="pt-BR" dirty="0" err="1" smtClean="0"/>
              <a:t>acetil-CoA</a:t>
            </a:r>
            <a:r>
              <a:rPr lang="pt-BR" dirty="0" smtClean="0"/>
              <a:t>/ATP)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28596" y="4143380"/>
            <a:ext cx="450059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SÍNTESE DE ACETOACETATO</a:t>
            </a:r>
          </a:p>
          <a:p>
            <a:pPr algn="ctr"/>
            <a:r>
              <a:rPr lang="pt-BR" dirty="0" smtClean="0"/>
              <a:t>SÍNTESE DE BETA-HIDROXIBUTIRATO (BHB)</a:t>
            </a:r>
          </a:p>
          <a:p>
            <a:pPr algn="ctr"/>
            <a:r>
              <a:rPr lang="pt-BR" dirty="0" smtClean="0"/>
              <a:t>(No fígado e corrente sanguínea)</a:t>
            </a:r>
          </a:p>
        </p:txBody>
      </p:sp>
      <p:sp>
        <p:nvSpPr>
          <p:cNvPr id="11" name="Igual 10"/>
          <p:cNvSpPr/>
          <p:nvPr/>
        </p:nvSpPr>
        <p:spPr>
          <a:xfrm>
            <a:off x="4929190" y="4572008"/>
            <a:ext cx="785818" cy="500066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5715008" y="4286256"/>
            <a:ext cx="3286148" cy="107157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EFEITO </a:t>
            </a:r>
          </a:p>
          <a:p>
            <a:pPr algn="ctr"/>
            <a:r>
              <a:rPr lang="pt-BR" b="1" dirty="0" smtClean="0"/>
              <a:t>ANTICONVULSIVANTE</a:t>
            </a:r>
          </a:p>
          <a:p>
            <a:pPr algn="ctr"/>
            <a:r>
              <a:rPr lang="pt-BR" b="1" dirty="0" smtClean="0"/>
              <a:t>+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+ Diminuição de inflamação, inibição de apoptose neuronal, aumento da expressão dos genes do metabolismo energético e da </a:t>
            </a:r>
            <a:r>
              <a:rPr lang="pt-BR" sz="2000" dirty="0" err="1" smtClean="0"/>
              <a:t>microbiota</a:t>
            </a:r>
            <a:r>
              <a:rPr lang="pt-BR" sz="2000" dirty="0" smtClean="0"/>
              <a:t> intestinal =  </a:t>
            </a:r>
            <a:r>
              <a:rPr lang="pt-BR" sz="2000" b="1" u="sng" dirty="0" smtClean="0"/>
              <a:t>REGULAÇÃO DOS SUBSTRATOS DE NEUROTRANSMISSORES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+ Diminuição do consumo de glicose (produção de </a:t>
            </a:r>
            <a:r>
              <a:rPr lang="pt-BR" sz="2000" dirty="0" err="1" smtClean="0"/>
              <a:t>ATP-glicolítico</a:t>
            </a:r>
            <a:r>
              <a:rPr lang="pt-BR" sz="2000" dirty="0" smtClean="0"/>
              <a:t>) </a:t>
            </a:r>
            <a:r>
              <a:rPr lang="pt-BR" sz="2000" dirty="0" smtClean="0">
                <a:sym typeface="Wingdings" pitchFamily="2" charset="2"/>
              </a:rPr>
              <a:t></a:t>
            </a:r>
            <a:r>
              <a:rPr lang="pt-BR" sz="2000" dirty="0" smtClean="0"/>
              <a:t> aumento sensibilidade dos canais de K </a:t>
            </a:r>
            <a:r>
              <a:rPr lang="pt-BR" sz="2000" dirty="0" smtClean="0">
                <a:sym typeface="Wingdings"/>
              </a:rPr>
              <a:t>=</a:t>
            </a:r>
            <a:r>
              <a:rPr lang="pt-BR" sz="2000" dirty="0" smtClean="0"/>
              <a:t> </a:t>
            </a:r>
            <a:r>
              <a:rPr lang="pt-BR" sz="2000" b="1" u="sng" dirty="0" smtClean="0"/>
              <a:t>HIPERPOLARIZAÇÃO</a:t>
            </a:r>
            <a:r>
              <a:rPr lang="pt-BR" sz="2000" dirty="0" smtClean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+ Inibição da degradação de GABA </a:t>
            </a:r>
            <a:r>
              <a:rPr lang="pt-BR" sz="2000" dirty="0" smtClean="0">
                <a:sym typeface="Wingdings"/>
              </a:rPr>
              <a:t>= </a:t>
            </a:r>
            <a:r>
              <a:rPr lang="pt-BR" sz="2000" b="1" u="sng" dirty="0" smtClean="0"/>
              <a:t>CONTROLE HIPER-EXCITABILIDADE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+  </a:t>
            </a:r>
            <a:r>
              <a:rPr lang="pt-BR" sz="2000" b="1" u="sng" dirty="0" smtClean="0"/>
              <a:t>AUMENTO DO EFEITO ANTICONVULSIVANTE (AVP, CBZ, LMG, PHT)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00760" y="785794"/>
            <a:ext cx="2686040" cy="631844"/>
          </a:xfrm>
          <a:solidFill>
            <a:srgbClr val="FFC000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pt-BR" sz="2200" b="1" dirty="0" smtClean="0"/>
              <a:t>TIPOS DE DIETA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200" u="sng" dirty="0" smtClean="0"/>
              <a:t>CLÁSSICA (LCT)</a:t>
            </a:r>
          </a:p>
          <a:p>
            <a:pPr algn="just">
              <a:lnSpc>
                <a:spcPct val="150000"/>
              </a:lnSpc>
            </a:pPr>
            <a:r>
              <a:rPr lang="pt-BR" sz="2200" u="sng" dirty="0" smtClean="0"/>
              <a:t>ARTESANAL (CASEIRA): </a:t>
            </a:r>
            <a:r>
              <a:rPr lang="pt-BR" sz="2200" dirty="0" smtClean="0"/>
              <a:t>processada e modulada com proteína, </a:t>
            </a:r>
            <a:r>
              <a:rPr lang="pt-BR" sz="2200" dirty="0" err="1" smtClean="0"/>
              <a:t>maltodextrina</a:t>
            </a:r>
            <a:r>
              <a:rPr lang="pt-BR" sz="2200" dirty="0" smtClean="0"/>
              <a:t> e óleo/TCM + suplementação </a:t>
            </a:r>
            <a:r>
              <a:rPr lang="pt-BR" sz="2200" dirty="0" err="1" smtClean="0"/>
              <a:t>polivitamínicos</a:t>
            </a:r>
            <a:r>
              <a:rPr lang="pt-BR" sz="2200" dirty="0" smtClean="0"/>
              <a:t> e minerais a partir da 2 semana</a:t>
            </a:r>
          </a:p>
          <a:p>
            <a:pPr algn="just">
              <a:lnSpc>
                <a:spcPct val="150000"/>
              </a:lnSpc>
            </a:pPr>
            <a:r>
              <a:rPr lang="pt-BR" sz="2200" u="sng" dirty="0" smtClean="0"/>
              <a:t>INDUSTRIALIZADA (KETOCAL) </a:t>
            </a:r>
            <a:r>
              <a:rPr lang="pt-BR" sz="2200" dirty="0" smtClean="0">
                <a:sym typeface="Wingdings"/>
              </a:rPr>
              <a:t></a:t>
            </a:r>
            <a:r>
              <a:rPr lang="pt-BR" sz="2200" dirty="0" smtClean="0"/>
              <a:t> TCM: pacientes em uso de sonda, lactentes e comatosos</a:t>
            </a:r>
          </a:p>
          <a:p>
            <a:pPr algn="just">
              <a:lnSpc>
                <a:spcPct val="150000"/>
              </a:lnSpc>
            </a:pPr>
            <a:r>
              <a:rPr lang="pt-BR" sz="2200" u="sng" dirty="0" smtClean="0"/>
              <a:t>DIETA DE ATKINS MODIFICADA </a:t>
            </a:r>
            <a:r>
              <a:rPr lang="pt-BR" sz="2200" dirty="0" smtClean="0"/>
              <a:t>(menos restritiva)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43438" y="785794"/>
            <a:ext cx="4257676" cy="631844"/>
          </a:xfrm>
          <a:solidFill>
            <a:srgbClr val="FFC000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pt-BR" sz="2200" b="1" dirty="0" smtClean="0"/>
              <a:t>INDICAÇÃO X CONTRA-INDICAÇÃO</a:t>
            </a:r>
            <a:endParaRPr lang="pt-BR" sz="2200" b="1" dirty="0"/>
          </a:p>
        </p:txBody>
      </p:sp>
      <p:sp>
        <p:nvSpPr>
          <p:cNvPr id="6" name="Retângulo 5"/>
          <p:cNvSpPr/>
          <p:nvPr/>
        </p:nvSpPr>
        <p:spPr>
          <a:xfrm>
            <a:off x="214282" y="1714488"/>
            <a:ext cx="4643470" cy="435771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INDICAÇÃO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DEFICIÊNCIA DE GLUT-1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DEFICIÊNCIA DE PIRUVATO DESIDROGENASE </a:t>
            </a:r>
            <a:r>
              <a:rPr lang="pt-BR" sz="1600" dirty="0" smtClean="0">
                <a:solidFill>
                  <a:schemeClr val="tx1"/>
                </a:solidFill>
              </a:rPr>
              <a:t>(</a:t>
            </a:r>
            <a:r>
              <a:rPr lang="pt-BR" sz="1600" dirty="0" err="1" smtClean="0">
                <a:solidFill>
                  <a:schemeClr val="tx1"/>
                </a:solidFill>
              </a:rPr>
              <a:t>acetil-CoA</a:t>
            </a:r>
            <a:r>
              <a:rPr lang="pt-BR" sz="16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EPILEPSIA MIOCLÔNICA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(DRAVET, OHTAHARA)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EPILEPSIA MIOCLÔNICA-ATÔNICA (DOOSE)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ESCLEROSE TUBEROSA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SD. LENNOX-GASTAUT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SD. WEST (3º OPÇÃO)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ANGELMAN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DEFICIÊNCIA DO COMPLEXO I MITOCÔNDRIA, 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FIRES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(</a:t>
            </a:r>
            <a:r>
              <a:rPr lang="pt-BR" dirty="0" err="1" smtClean="0">
                <a:solidFill>
                  <a:schemeClr val="tx1"/>
                </a:solidFill>
              </a:rPr>
              <a:t>Febrile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infection-related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epilepsy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syndrome</a:t>
            </a:r>
            <a:r>
              <a:rPr lang="pt-BR" dirty="0" smtClean="0">
                <a:solidFill>
                  <a:schemeClr val="tx1"/>
                </a:solidFill>
              </a:rPr>
              <a:t> 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00628" y="1714488"/>
            <a:ext cx="3929090" cy="43577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CONTRA-INDICAÇÃO</a:t>
            </a:r>
          </a:p>
          <a:p>
            <a:pPr algn="ctr"/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DEFICIÊNCIA DE CARNITINA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DEFEITO DE BETA-OXIDAÇÃO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DEFICIÊNCIA DO METABOLISMO DE ÁCIDOS GRAXOS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PORFIRIA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USO DE PROPOFOL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(ALTERA FUNCIONAMENTO MITOCONDRIAL)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CARDIOMIOPATIA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ACIDOSE METABÓLICA CRÔNICA </a:t>
            </a:r>
            <a:r>
              <a:rPr lang="pt-BR" sz="1600" dirty="0" smtClean="0">
                <a:solidFill>
                  <a:schemeClr val="tx1"/>
                </a:solidFill>
              </a:rPr>
              <a:t>(ALTERAÇÃO RENAL)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DESNUTRIÇÃO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DISFAGIA GRAVE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57884" y="857232"/>
            <a:ext cx="2828916" cy="560406"/>
          </a:xfrm>
          <a:solidFill>
            <a:srgbClr val="FFC000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pt-BR" sz="2200" b="1" dirty="0" smtClean="0"/>
              <a:t>PROTOCOLO-HC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200" u="sng" dirty="0" smtClean="0"/>
              <a:t>Exames pré-dieta: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USG de rins/vias urinária e abdome total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Dosagem de vitaminas A,D,E,B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Dosagem ZN, SELÊNIO, K, NA, CA, MG, BIC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Hemograma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Função renal/hepática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Lipidograma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/>
              <a:t>Perfil de </a:t>
            </a:r>
            <a:r>
              <a:rPr lang="pt-BR" sz="2200" dirty="0" err="1" smtClean="0"/>
              <a:t>acilcarnitina</a:t>
            </a:r>
            <a:r>
              <a:rPr lang="pt-BR" sz="2200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/>
              <a:t>Dosagem de  </a:t>
            </a:r>
            <a:r>
              <a:rPr lang="pt-BR" sz="2200" dirty="0" err="1" smtClean="0"/>
              <a:t>ác</a:t>
            </a:r>
            <a:r>
              <a:rPr lang="pt-BR" sz="2200" dirty="0" smtClean="0"/>
              <a:t>. orgânicos na urina e </a:t>
            </a:r>
            <a:r>
              <a:rPr lang="pt-BR" sz="2200" dirty="0" err="1" smtClean="0"/>
              <a:t>aminoacidograma</a:t>
            </a:r>
            <a:r>
              <a:rPr lang="pt-BR" sz="2200" dirty="0" smtClean="0"/>
              <a:t> (plasma)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Urina rotina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ECG/ECO </a:t>
            </a:r>
            <a:r>
              <a:rPr lang="pt-BR" sz="2200" dirty="0" smtClean="0">
                <a:sym typeface="Wingdings"/>
              </a:rPr>
              <a:t></a:t>
            </a:r>
            <a:r>
              <a:rPr lang="pt-BR" sz="2200" dirty="0" smtClean="0"/>
              <a:t> afastar </a:t>
            </a:r>
            <a:r>
              <a:rPr lang="pt-BR" sz="2200" dirty="0" err="1" smtClean="0"/>
              <a:t>cardiomiopatia</a:t>
            </a:r>
            <a:r>
              <a:rPr lang="pt-BR" sz="22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err="1" smtClean="0"/>
              <a:t>Densitometria</a:t>
            </a:r>
            <a:r>
              <a:rPr lang="pt-BR" sz="2200" dirty="0" smtClean="0"/>
              <a:t> óssea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 fontScale="25000" lnSpcReduction="20000"/>
          </a:bodyPr>
          <a:lstStyle/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dirty="0" smtClean="0"/>
              <a:t>1. </a:t>
            </a:r>
            <a:r>
              <a:rPr lang="pt-BR" sz="8000" u="sng" smtClean="0"/>
              <a:t>RETIRAR MEDICAÇÕES </a:t>
            </a:r>
            <a:r>
              <a:rPr lang="pt-BR" sz="8000" u="sng" dirty="0" smtClean="0"/>
              <a:t>COM CARBOIDRATO (XAROPE)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dirty="0" smtClean="0"/>
              <a:t>2</a:t>
            </a:r>
            <a:r>
              <a:rPr lang="pt-BR" sz="8000" smtClean="0"/>
              <a:t>. </a:t>
            </a:r>
            <a:r>
              <a:rPr lang="pt-BR" sz="8000" u="sng" smtClean="0"/>
              <a:t>ANTROPOMETRIA: PESO</a:t>
            </a:r>
            <a:r>
              <a:rPr lang="pt-BR" sz="8000" u="sng" dirty="0" smtClean="0"/>
              <a:t>, ESTATURA, CA, IMC</a:t>
            </a:r>
            <a:endParaRPr lang="pt-BR" sz="8000" dirty="0" smtClean="0"/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smtClean="0"/>
              <a:t>.</a:t>
            </a:r>
            <a:r>
              <a:rPr lang="pt-BR" sz="8000" u="sng" smtClean="0"/>
              <a:t>PROPORÇÃO: </a:t>
            </a:r>
            <a:r>
              <a:rPr lang="pt-BR" sz="8000" smtClean="0"/>
              <a:t>GORDURA </a:t>
            </a:r>
            <a:r>
              <a:rPr lang="pt-BR" sz="8000" dirty="0" smtClean="0"/>
              <a:t>= 1g/9kcal (triglicerídeos saturados de cadeia longa- LCT + </a:t>
            </a:r>
            <a:r>
              <a:rPr lang="pt-BR" sz="8000" dirty="0" err="1" smtClean="0"/>
              <a:t>média-TCM</a:t>
            </a:r>
            <a:r>
              <a:rPr lang="pt-BR" sz="8000" dirty="0" smtClean="0"/>
              <a:t>- preferível)  + PROTEÍNA </a:t>
            </a:r>
            <a:r>
              <a:rPr lang="pt-BR" sz="8000" smtClean="0"/>
              <a:t>(1g/4kcal</a:t>
            </a:r>
            <a:endParaRPr lang="pt-BR" sz="8000" dirty="0" smtClean="0"/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smtClean="0"/>
              <a:t>	</a:t>
            </a:r>
            <a:r>
              <a:rPr lang="pt-BR" sz="8000" dirty="0" smtClean="0"/>
              <a:t>	*** progressão em 1 </a:t>
            </a:r>
            <a:r>
              <a:rPr lang="pt-BR" sz="8000" smtClean="0"/>
              <a:t>semana a partir do HOLLIDAY: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smtClean="0"/>
              <a:t>	*** 1:1 </a:t>
            </a:r>
            <a:r>
              <a:rPr lang="pt-BR" sz="8000" smtClean="0">
                <a:sym typeface="Wingdings" pitchFamily="2" charset="2"/>
              </a:rPr>
              <a:t> </a:t>
            </a:r>
            <a:r>
              <a:rPr lang="pt-BR" sz="8000" smtClean="0"/>
              <a:t> 2:1 </a:t>
            </a:r>
            <a:r>
              <a:rPr lang="pt-BR" sz="8000" dirty="0" smtClean="0">
                <a:sym typeface="Wingdings"/>
              </a:rPr>
              <a:t></a:t>
            </a:r>
            <a:r>
              <a:rPr lang="pt-BR" sz="8000" dirty="0" smtClean="0"/>
              <a:t> 3:1 </a:t>
            </a:r>
            <a:r>
              <a:rPr lang="pt-BR" sz="8000" dirty="0" smtClean="0">
                <a:sym typeface="Wingdings"/>
              </a:rPr>
              <a:t></a:t>
            </a:r>
            <a:r>
              <a:rPr lang="pt-BR" sz="8000" dirty="0" smtClean="0"/>
              <a:t> 4:1 (&gt; 4º semanas) 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u="sng" smtClean="0"/>
              <a:t>. OFERTA </a:t>
            </a:r>
            <a:r>
              <a:rPr lang="pt-BR" sz="8000" u="sng" dirty="0" smtClean="0"/>
              <a:t>DIÁRIA: 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smtClean="0"/>
              <a:t>	&lt; 1 ano </a:t>
            </a:r>
            <a:r>
              <a:rPr lang="pt-BR" sz="8000" dirty="0" smtClean="0"/>
              <a:t>= 3/3hs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dirty="0" smtClean="0"/>
              <a:t>	&gt; 1 ano = café da manhã, lanche da tarde, almoço e jantar (4-5x)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dirty="0" smtClean="0"/>
              <a:t>5</a:t>
            </a:r>
            <a:r>
              <a:rPr lang="pt-BR" sz="8000" u="sng" smtClean="0"/>
              <a:t>. MONITORIZAÇÃO DE HIPOGLICEMIA (24-48hs):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dirty="0" smtClean="0"/>
              <a:t>	DIA 1: 4/4hs (manter em &lt;1 ano) </a:t>
            </a:r>
            <a:r>
              <a:rPr lang="pt-BR" sz="8000" dirty="0" smtClean="0">
                <a:sym typeface="Wingdings"/>
              </a:rPr>
              <a:t></a:t>
            </a:r>
            <a:r>
              <a:rPr lang="pt-BR" sz="8000" dirty="0" smtClean="0"/>
              <a:t> 6/6hs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t-BR" sz="8000" smtClean="0"/>
              <a:t>	</a:t>
            </a:r>
            <a:r>
              <a:rPr lang="pt-BR" sz="8000" dirty="0" smtClean="0"/>
              <a:t>	DIETA ESTABELECIDA: 1X/dia</a:t>
            </a:r>
          </a:p>
          <a:p>
            <a:pPr marL="514350" indent="-514350">
              <a:buFont typeface="+mj-lt"/>
              <a:buAutoNum type="arabicPeriod"/>
            </a:pPr>
            <a:endParaRPr lang="pt-B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6) </a:t>
            </a:r>
            <a:r>
              <a:rPr lang="pt-BR" sz="2000" u="sng" dirty="0" smtClean="0"/>
              <a:t>MONITORIZAÇÃO DE CETOSE: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	- SÉRICA: BHB  3-5 </a:t>
            </a:r>
            <a:r>
              <a:rPr lang="pt-BR" sz="2000" dirty="0" err="1" smtClean="0"/>
              <a:t>mmol</a:t>
            </a:r>
            <a:r>
              <a:rPr lang="pt-BR" sz="2000" dirty="0" smtClean="0"/>
              <a:t>/L &gt; 3 dias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	- URINÁRIA: 3-4x/dia antes das refeições = 3+ </a:t>
            </a:r>
            <a:r>
              <a:rPr lang="pt-BR" sz="2000" dirty="0" err="1" smtClean="0"/>
              <a:t>cetonúria</a:t>
            </a:r>
            <a:r>
              <a:rPr lang="pt-BR" sz="2000" dirty="0" smtClean="0"/>
              <a:t> (cor roxa na fita)= 80-160mmol/L BHB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	- SE HCO3 &lt; 16 ou sintomas = correção de acidose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7) </a:t>
            </a:r>
            <a:r>
              <a:rPr lang="pt-BR" sz="2000" u="sng" dirty="0" smtClean="0"/>
              <a:t>OFERTA HIDRÍCA</a:t>
            </a:r>
            <a:r>
              <a:rPr lang="pt-BR" sz="2000" dirty="0" smtClean="0"/>
              <a:t>: </a:t>
            </a:r>
            <a:r>
              <a:rPr lang="pt-BR" sz="2000" dirty="0" err="1" smtClean="0"/>
              <a:t>holliday</a:t>
            </a:r>
            <a:r>
              <a:rPr lang="pt-BR" sz="2000" dirty="0" smtClean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8) </a:t>
            </a:r>
            <a:r>
              <a:rPr lang="pt-BR" sz="2000" u="sng" dirty="0" smtClean="0"/>
              <a:t>MONITORIZAÇÃO DO PESO DIÁRIO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dirty="0" smtClean="0"/>
              <a:t>9) </a:t>
            </a:r>
            <a:r>
              <a:rPr lang="pt-BR" sz="2000" u="sng" dirty="0" smtClean="0"/>
              <a:t>REPOSIÇÃO DE VITAMINAS </a:t>
            </a:r>
            <a:r>
              <a:rPr lang="pt-BR" sz="2000" dirty="0" smtClean="0"/>
              <a:t>&gt; 2º semana</a:t>
            </a:r>
          </a:p>
          <a:p>
            <a:pPr>
              <a:lnSpc>
                <a:spcPct val="150000"/>
              </a:lnSpc>
            </a:pP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/>
              <a:t>REAVALIAÇÃO: 3/3 meses no 1º ano, depois de 6/6meses (repetir todos os exames pré-dieta + verificar medidas) + repetir </a:t>
            </a:r>
            <a:r>
              <a:rPr lang="pt-BR" sz="2000" dirty="0" err="1" smtClean="0"/>
              <a:t>densitometria</a:t>
            </a:r>
            <a:r>
              <a:rPr lang="pt-BR" sz="2000" dirty="0" smtClean="0"/>
              <a:t> após 2 anos de dieta.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TEMPO MÍNINO: 3 meses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TEMPO MÁXIMO, normalmente 2 anos, exceto GLUT-1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RETIRADA GRADUAL: em 2-3 meses (4:1</a:t>
            </a:r>
            <a:r>
              <a:rPr lang="pt-BR" sz="2000" dirty="0" smtClean="0">
                <a:sym typeface="Wingdings"/>
              </a:rPr>
              <a:t></a:t>
            </a:r>
            <a:r>
              <a:rPr lang="pt-BR" sz="2000" dirty="0" smtClean="0"/>
              <a:t> 3:1</a:t>
            </a:r>
            <a:r>
              <a:rPr lang="pt-BR" sz="2000" dirty="0" smtClean="0">
                <a:sym typeface="Wingdings"/>
              </a:rPr>
              <a:t></a:t>
            </a:r>
            <a:r>
              <a:rPr lang="pt-BR" sz="2000" dirty="0" smtClean="0"/>
              <a:t> 2:1) ou na ausência de Cetose = reintroduzir carboidratos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57884" y="857232"/>
            <a:ext cx="2828916" cy="560406"/>
          </a:xfrm>
          <a:solidFill>
            <a:srgbClr val="FFC000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pt-BR" sz="2200" b="1" dirty="0" smtClean="0"/>
              <a:t>EVENTOS ADVERSOS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400" dirty="0" smtClean="0"/>
              <a:t>Desidratação ou acidose metabólica </a:t>
            </a:r>
          </a:p>
          <a:p>
            <a:r>
              <a:rPr lang="pt-BR" sz="2400" dirty="0" smtClean="0"/>
              <a:t>Letargia ou sonolência </a:t>
            </a:r>
            <a:r>
              <a:rPr lang="pt-BR" sz="2400" dirty="0" smtClean="0">
                <a:sym typeface="Wingdings"/>
              </a:rPr>
              <a:t></a:t>
            </a:r>
            <a:r>
              <a:rPr lang="pt-BR" sz="2400" dirty="0" smtClean="0"/>
              <a:t> maior risco com uso de </a:t>
            </a:r>
            <a:r>
              <a:rPr lang="pt-BR" sz="2400" dirty="0" err="1" smtClean="0"/>
              <a:t>fenitoína</a:t>
            </a:r>
            <a:r>
              <a:rPr lang="pt-BR" sz="2400" dirty="0" smtClean="0"/>
              <a:t> e benzo</a:t>
            </a:r>
          </a:p>
          <a:p>
            <a:r>
              <a:rPr lang="pt-BR" sz="2400" dirty="0" smtClean="0"/>
              <a:t>Risco de infecções </a:t>
            </a:r>
            <a:r>
              <a:rPr lang="pt-BR" sz="2400" dirty="0" smtClean="0">
                <a:sym typeface="Wingdings"/>
              </a:rPr>
              <a:t></a:t>
            </a:r>
            <a:r>
              <a:rPr lang="pt-BR" sz="2400" dirty="0" smtClean="0"/>
              <a:t> altera resposta inflamatória</a:t>
            </a:r>
          </a:p>
          <a:p>
            <a:r>
              <a:rPr lang="pt-BR" sz="2400" dirty="0" smtClean="0"/>
              <a:t>Alteração de humor</a:t>
            </a:r>
          </a:p>
          <a:p>
            <a:r>
              <a:rPr lang="pt-BR" sz="2400" dirty="0" smtClean="0"/>
              <a:t>Vômitos ou náuseas</a:t>
            </a:r>
          </a:p>
          <a:p>
            <a:r>
              <a:rPr lang="pt-BR" sz="2400" dirty="0" smtClean="0"/>
              <a:t>Constipação, diarréia ou dor abdominal (50%)</a:t>
            </a:r>
          </a:p>
          <a:p>
            <a:r>
              <a:rPr lang="pt-BR" sz="2400" dirty="0" smtClean="0"/>
              <a:t>Alteração no lipidograma (aumento de colesterol/TGL)</a:t>
            </a:r>
          </a:p>
          <a:p>
            <a:r>
              <a:rPr lang="pt-BR" sz="2400" dirty="0" smtClean="0"/>
              <a:t>Prolongamento do intervalo QT</a:t>
            </a:r>
          </a:p>
          <a:p>
            <a:r>
              <a:rPr lang="pt-BR" sz="2400" dirty="0" smtClean="0"/>
              <a:t>Litíase renal </a:t>
            </a:r>
          </a:p>
          <a:p>
            <a:r>
              <a:rPr lang="pt-BR" sz="2400" dirty="0" smtClean="0"/>
              <a:t>Diminuição da densidade óssea</a:t>
            </a:r>
          </a:p>
          <a:p>
            <a:r>
              <a:rPr lang="pt-BR" sz="2400" dirty="0" smtClean="0"/>
              <a:t>Risco de hipoglicemia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7772400" cy="1314458"/>
          </a:xfrm>
        </p:spPr>
        <p:txBody>
          <a:bodyPr>
            <a:normAutofit/>
          </a:bodyPr>
          <a:lstStyle/>
          <a:p>
            <a:r>
              <a:rPr lang="pt-BR" sz="3800" b="1" dirty="0" smtClean="0"/>
              <a:t>EPILEPSIA X DIETA CETOGÊNICA</a:t>
            </a:r>
            <a:endParaRPr lang="pt-BR" sz="3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6400800" cy="175260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Dra Maiave Matos - RQE 80.439-1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Médica assistente da Neurologia infantil -  HCFMRP USP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Pediatra e Neurologista Pediátrica - HCFMRP USP</a:t>
            </a:r>
          </a:p>
          <a:p>
            <a:r>
              <a:rPr lang="pt-BR" sz="1600" dirty="0" err="1" smtClean="0">
                <a:solidFill>
                  <a:schemeClr val="tx1"/>
                </a:solidFill>
              </a:rPr>
              <a:t>Neurofisiologista</a:t>
            </a:r>
            <a:r>
              <a:rPr lang="pt-BR" sz="1600" dirty="0" smtClean="0">
                <a:solidFill>
                  <a:schemeClr val="tx1"/>
                </a:solidFill>
              </a:rPr>
              <a:t> Clínica - HCFMRP USP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Mestre em Ciências –FMRP USP</a:t>
            </a:r>
          </a:p>
          <a:p>
            <a:endParaRPr lang="pt-BR" sz="1600" dirty="0" smtClean="0">
              <a:solidFill>
                <a:schemeClr val="tx1"/>
              </a:solidFill>
            </a:endParaRPr>
          </a:p>
          <a:p>
            <a:r>
              <a:rPr lang="pt-BR" sz="1600" dirty="0" smtClean="0">
                <a:solidFill>
                  <a:schemeClr val="tx1"/>
                </a:solidFill>
              </a:rPr>
              <a:t>2024</a:t>
            </a:r>
          </a:p>
          <a:p>
            <a:endParaRPr lang="pt-BR" sz="1600" dirty="0" smtClean="0">
              <a:solidFill>
                <a:schemeClr val="tx1"/>
              </a:solidFill>
            </a:endParaRPr>
          </a:p>
        </p:txBody>
      </p:sp>
      <p:pic>
        <p:nvPicPr>
          <p:cNvPr id="22530" name="Picture 2" descr="C:\Users\Maiave\AppData\Local\Packages\Microsoft.Windows.Photos_8wekyb3d8bbwe\TempState\ShareServiceTempFolder\download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2008170" cy="1579549"/>
          </a:xfrm>
          <a:prstGeom prst="rect">
            <a:avLst/>
          </a:prstGeom>
          <a:noFill/>
        </p:spPr>
      </p:pic>
      <p:pic>
        <p:nvPicPr>
          <p:cNvPr id="22532" name="Picture 4" descr="D:\Usuários\Maiave\Desktop\download.jpeg 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14356"/>
            <a:ext cx="21336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329510" cy="989034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REFERÊNCIAS BIBLIOGRÁFICAS</a:t>
            </a:r>
            <a:endParaRPr lang="pt-BR" sz="32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428868"/>
            <a:ext cx="2376487" cy="368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6148615" cy="179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000372"/>
            <a:ext cx="5715040" cy="151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572008"/>
            <a:ext cx="5929354" cy="154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0DAC556-E53E-40CE-01E2-F916AC4647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37360"/>
            <a:ext cx="9144000" cy="173736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F07DEA68-C3B0-8B61-7940-624F2AE8F0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12080"/>
            <a:ext cx="9144000" cy="164592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59CD5184-1F97-2696-7C77-88FC66E43F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74720"/>
            <a:ext cx="9144000" cy="173736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897A6A6A-67AD-FE04-84B3-15634A5B99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73736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FE1C7C02-B91A-23A3-7E3F-AC2209E41C74}"/>
              </a:ext>
            </a:extLst>
          </p:cNvPr>
          <p:cNvSpPr txBox="1"/>
          <p:nvPr/>
        </p:nvSpPr>
        <p:spPr>
          <a:xfrm>
            <a:off x="1265251" y="576294"/>
            <a:ext cx="66134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0"/>
              </a:rPr>
              <a:t>DRA MAIAVE MATOS - NEUROPEDIATRA</a:t>
            </a:r>
            <a:endParaRPr lang="pt-BR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7F669AD7-43A6-29CE-D312-4F580C55F76C}"/>
              </a:ext>
            </a:extLst>
          </p:cNvPr>
          <p:cNvSpPr txBox="1"/>
          <p:nvPr/>
        </p:nvSpPr>
        <p:spPr>
          <a:xfrm>
            <a:off x="1227232" y="2313654"/>
            <a:ext cx="66895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0"/>
              </a:rPr>
              <a:t>@dramaiavematos        @ped.desenvolve</a:t>
            </a:r>
            <a:endParaRPr lang="pt-BR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74DE291B-047D-9459-C768-27F12636C46D}"/>
              </a:ext>
            </a:extLst>
          </p:cNvPr>
          <p:cNvSpPr txBox="1"/>
          <p:nvPr/>
        </p:nvSpPr>
        <p:spPr>
          <a:xfrm>
            <a:off x="1171076" y="4081790"/>
            <a:ext cx="6801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Montserrat" pitchFamily="2" charset="0"/>
              </a:rPr>
              <a:t>Tel. (16) </a:t>
            </a:r>
            <a:r>
              <a:rPr lang="en-US" sz="2800" b="1" dirty="0" smtClean="0">
                <a:solidFill>
                  <a:schemeClr val="bg1"/>
                </a:solidFill>
                <a:latin typeface="Montserrat" pitchFamily="2" charset="0"/>
              </a:rPr>
              <a:t>3771-6841</a:t>
            </a:r>
            <a:endParaRPr lang="pt-BR" sz="28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D6421968-AE2D-75E2-8E1D-E6FE62447899}"/>
              </a:ext>
            </a:extLst>
          </p:cNvPr>
          <p:cNvSpPr txBox="1"/>
          <p:nvPr/>
        </p:nvSpPr>
        <p:spPr>
          <a:xfrm>
            <a:off x="1171076" y="5827291"/>
            <a:ext cx="66231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Montserrat" pitchFamily="2" charset="0"/>
              </a:rPr>
              <a:t>Av. Cel. Fernando Ferreira </a:t>
            </a:r>
            <a:r>
              <a:rPr lang="en-US" sz="2100" dirty="0" err="1">
                <a:solidFill>
                  <a:schemeClr val="bg1"/>
                </a:solidFill>
                <a:latin typeface="Montserrat" pitchFamily="2" charset="0"/>
              </a:rPr>
              <a:t>Leite</a:t>
            </a:r>
            <a:r>
              <a:rPr lang="en-US" sz="2100" dirty="0">
                <a:solidFill>
                  <a:schemeClr val="bg1"/>
                </a:solidFill>
                <a:latin typeface="Montserrat" pitchFamily="2" charset="0"/>
              </a:rPr>
              <a:t>, 1520 sala 308 – Ribeirão Preto/SP</a:t>
            </a:r>
            <a:endParaRPr lang="pt-BR" sz="21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1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ROTEIRO DA AULA 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Terminologia</a:t>
            </a:r>
          </a:p>
          <a:p>
            <a:pPr algn="just"/>
            <a:r>
              <a:rPr lang="pt-BR" sz="2000" dirty="0" smtClean="0"/>
              <a:t>Classificação das crises epilépticas</a:t>
            </a:r>
          </a:p>
          <a:p>
            <a:pPr algn="just"/>
            <a:r>
              <a:rPr lang="pt-BR" sz="2000" dirty="0" smtClean="0"/>
              <a:t>Abordagem diagnóstica:</a:t>
            </a:r>
          </a:p>
          <a:p>
            <a:pPr lvl="1" algn="just">
              <a:buFont typeface="Wingdings" pitchFamily="2" charset="2"/>
              <a:buChar char="q"/>
            </a:pPr>
            <a:r>
              <a:rPr lang="pt-BR" sz="2000" dirty="0" smtClean="0"/>
              <a:t>Emergência</a:t>
            </a:r>
          </a:p>
          <a:p>
            <a:pPr lvl="1" algn="just">
              <a:buFont typeface="Wingdings" pitchFamily="2" charset="2"/>
              <a:buChar char="q"/>
            </a:pPr>
            <a:r>
              <a:rPr lang="pt-BR" sz="2000" dirty="0" smtClean="0"/>
              <a:t>Ambulatorial</a:t>
            </a:r>
          </a:p>
          <a:p>
            <a:pPr marL="284400" lvl="1" indent="-284400" algn="just">
              <a:buFont typeface="Arial" pitchFamily="34" charset="0"/>
              <a:buChar char="•"/>
            </a:pPr>
            <a:r>
              <a:rPr lang="pt-BR" sz="2000" dirty="0" smtClean="0"/>
              <a:t>Tratamento: </a:t>
            </a:r>
          </a:p>
          <a:p>
            <a:pPr marL="742050" lvl="2" indent="-342000" algn="just">
              <a:buFont typeface="Wingdings" pitchFamily="2" charset="2"/>
              <a:buChar char="q"/>
            </a:pPr>
            <a:r>
              <a:rPr lang="pt-BR" sz="2000" dirty="0" smtClean="0"/>
              <a:t>Farmacológico</a:t>
            </a:r>
          </a:p>
          <a:p>
            <a:pPr marL="742050" lvl="2" indent="-342000" algn="just">
              <a:buFont typeface="Wingdings" pitchFamily="2" charset="2"/>
              <a:buChar char="q"/>
            </a:pPr>
            <a:r>
              <a:rPr lang="pt-BR" sz="2000" dirty="0" err="1" smtClean="0"/>
              <a:t>Farmacorresistente</a:t>
            </a:r>
            <a:r>
              <a:rPr lang="pt-BR" sz="2000" dirty="0" smtClean="0"/>
              <a:t>: Dieta </a:t>
            </a:r>
            <a:r>
              <a:rPr lang="pt-BR" sz="2000" dirty="0" err="1" smtClean="0"/>
              <a:t>cetogênica</a:t>
            </a:r>
            <a:endParaRPr lang="pt-BR" sz="2000" dirty="0" smtClean="0"/>
          </a:p>
          <a:p>
            <a:pPr marL="1199250" lvl="3" indent="-342000" algn="just">
              <a:buFont typeface="Wingdings" pitchFamily="2" charset="2"/>
              <a:buChar char="Ø"/>
            </a:pPr>
            <a:r>
              <a:rPr lang="pt-BR" dirty="0" smtClean="0"/>
              <a:t>Mecanismo de ação</a:t>
            </a:r>
          </a:p>
          <a:p>
            <a:pPr marL="1199250" lvl="3" indent="-342000" algn="just">
              <a:buFont typeface="Wingdings" pitchFamily="2" charset="2"/>
              <a:buChar char="Ø"/>
            </a:pPr>
            <a:r>
              <a:rPr lang="pt-BR" dirty="0" smtClean="0"/>
              <a:t>Tipos de dieta </a:t>
            </a:r>
          </a:p>
          <a:p>
            <a:pPr marL="1199250" lvl="3" indent="-342000" algn="just">
              <a:buFont typeface="Wingdings" pitchFamily="2" charset="2"/>
              <a:buChar char="Ø"/>
            </a:pPr>
            <a:r>
              <a:rPr lang="pt-BR" dirty="0" smtClean="0"/>
              <a:t>Indicação X contra-indicação</a:t>
            </a:r>
          </a:p>
          <a:p>
            <a:pPr marL="1199250" lvl="3" indent="-342000" algn="just">
              <a:buFont typeface="Wingdings" pitchFamily="2" charset="2"/>
              <a:buChar char="Ø"/>
            </a:pPr>
            <a:r>
              <a:rPr lang="pt-BR" dirty="0" err="1" smtClean="0"/>
              <a:t>Protocolo-Hc</a:t>
            </a:r>
            <a:endParaRPr lang="pt-BR" dirty="0" smtClean="0"/>
          </a:p>
          <a:p>
            <a:pPr marL="1199250" lvl="3" indent="-342000" algn="just">
              <a:buFont typeface="Wingdings" pitchFamily="2" charset="2"/>
              <a:buChar char="Ø"/>
            </a:pPr>
            <a:r>
              <a:rPr lang="pt-BR" dirty="0" smtClean="0"/>
              <a:t>Eventos adversos </a:t>
            </a:r>
          </a:p>
          <a:p>
            <a:pPr marL="400050" lvl="2" algn="just"/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6758006" cy="84615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TERMINOLOGIA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840171"/>
          </a:xfrm>
        </p:spPr>
        <p:txBody>
          <a:bodyPr>
            <a:normAutofit/>
          </a:bodyPr>
          <a:lstStyle/>
          <a:p>
            <a:pPr algn="just"/>
            <a:r>
              <a:rPr lang="pt-BR" sz="2000" u="sng" dirty="0" smtClean="0"/>
              <a:t>Crise epiléptica </a:t>
            </a:r>
            <a:r>
              <a:rPr lang="pt-BR" sz="2000" dirty="0" smtClean="0">
                <a:sym typeface="Wingdings" pitchFamily="2" charset="2"/>
              </a:rPr>
              <a:t> </a:t>
            </a:r>
            <a:r>
              <a:rPr lang="pt-BR" sz="2000" dirty="0" smtClean="0"/>
              <a:t>sintomas transitórios, decorrente de atividade neuronal anormal excessiva ou síncrona no cérebro.</a:t>
            </a:r>
          </a:p>
          <a:p>
            <a:pPr algn="just"/>
            <a:r>
              <a:rPr lang="pt-BR" sz="2000" u="sng" dirty="0" smtClean="0"/>
              <a:t>Crise sintomática aguda (provocada) </a:t>
            </a:r>
            <a:r>
              <a:rPr lang="pt-BR" sz="2000" dirty="0" smtClean="0">
                <a:sym typeface="Wingdings" pitchFamily="2" charset="2"/>
              </a:rPr>
              <a:t> ocorre em estreita relação temporal com insulto cerebral agudo X </a:t>
            </a:r>
            <a:r>
              <a:rPr lang="pt-BR" sz="2000" u="sng" dirty="0" smtClean="0"/>
              <a:t>Crise não provocada</a:t>
            </a:r>
          </a:p>
          <a:p>
            <a:pPr algn="just"/>
            <a:r>
              <a:rPr lang="pt-BR" sz="2000" u="sng" dirty="0" smtClean="0"/>
              <a:t>Crise reflexa </a:t>
            </a:r>
            <a:r>
              <a:rPr lang="pt-BR" sz="2000" dirty="0" smtClean="0">
                <a:sym typeface="Wingdings" pitchFamily="2" charset="2"/>
              </a:rPr>
              <a:t> desencadeada por estímulo ou atividade especifica</a:t>
            </a:r>
          </a:p>
          <a:p>
            <a:pPr algn="just"/>
            <a:r>
              <a:rPr lang="pt-BR" sz="2000" u="sng" dirty="0" smtClean="0"/>
              <a:t>Epilepsia </a:t>
            </a:r>
            <a:r>
              <a:rPr lang="pt-BR" sz="2000" u="sng" dirty="0" smtClean="0">
                <a:sym typeface="Wingdings" pitchFamily="2" charset="2"/>
              </a:rPr>
              <a:t> </a:t>
            </a:r>
            <a:endParaRPr lang="pt-BR" sz="2000" u="sng" dirty="0" smtClean="0"/>
          </a:p>
          <a:p>
            <a:pPr lvl="1" algn="just">
              <a:buFont typeface="Wingdings" pitchFamily="2" charset="2"/>
              <a:buChar char="q"/>
            </a:pPr>
            <a:r>
              <a:rPr lang="pt-BR" sz="2000" dirty="0" smtClean="0"/>
              <a:t>Conceitual: ocorrência de pelo menos 1 crise epiléptica</a:t>
            </a:r>
          </a:p>
          <a:p>
            <a:pPr lvl="1" algn="just">
              <a:buFont typeface="Wingdings" pitchFamily="2" charset="2"/>
              <a:buChar char="q"/>
            </a:pPr>
            <a:r>
              <a:rPr lang="pt-BR" sz="2000" dirty="0" smtClean="0"/>
              <a:t>Operacional: crises epilépticas recorrentes (≥ 2), não provocadas por qualquer causa imediata.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6758006" cy="84615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TERMINOLOGIA</a:t>
            </a:r>
            <a:endParaRPr lang="pt-BR" sz="3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7143801" cy="215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643314"/>
            <a:ext cx="8008272" cy="24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3617231" y="6550223"/>
            <a:ext cx="5526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Rodrigues, Marcelo. Tratado de neurologia infantil-1º ed. </a:t>
            </a:r>
            <a:r>
              <a:rPr lang="pt-BR" sz="1400" dirty="0" err="1" smtClean="0"/>
              <a:t>Atheneu</a:t>
            </a:r>
            <a:r>
              <a:rPr lang="pt-BR" sz="1400" dirty="0" smtClean="0"/>
              <a:t>, 2017.  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643866" cy="1285884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CLASSIFICAÇÃO DAS CRISES EPILÉPTICAS</a:t>
            </a:r>
            <a:endParaRPr lang="pt-BR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6786610" cy="454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474767" y="6357958"/>
            <a:ext cx="866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Fisher R. et al. Operational classification of seizure types by the International League Against Epilepsy. </a:t>
            </a:r>
            <a:r>
              <a:rPr lang="en-US" sz="1400" dirty="0" err="1" smtClean="0"/>
              <a:t>Epilepsia</a:t>
            </a:r>
            <a:r>
              <a:rPr lang="en-US" sz="1400" dirty="0" smtClean="0"/>
              <a:t> 2017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643866" cy="1285884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CLASSIFICAÇÃO DAS EPILEPSIAS</a:t>
            </a:r>
            <a:endParaRPr lang="pt-BR" sz="32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14282" y="6215082"/>
            <a:ext cx="892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Fisher R. et al.</a:t>
            </a:r>
            <a:r>
              <a:rPr lang="pt-BR" sz="1400" dirty="0" smtClean="0"/>
              <a:t> Classificação da ILAE das epilepsias: artigo da posição da Comissão de Classificação e Terminologia da</a:t>
            </a:r>
          </a:p>
          <a:p>
            <a:pPr algn="just"/>
            <a:r>
              <a:rPr lang="pt-BR" sz="1400" dirty="0" err="1" smtClean="0"/>
              <a:t>International</a:t>
            </a:r>
            <a:r>
              <a:rPr lang="pt-BR" sz="1400" dirty="0" smtClean="0"/>
              <a:t> </a:t>
            </a:r>
            <a:r>
              <a:rPr lang="pt-BR" sz="1400" dirty="0" err="1" smtClean="0"/>
              <a:t>League</a:t>
            </a:r>
            <a:r>
              <a:rPr lang="pt-BR" sz="1400" dirty="0" smtClean="0"/>
              <a:t> </a:t>
            </a:r>
            <a:r>
              <a:rPr lang="pt-BR" sz="1400" dirty="0" err="1" smtClean="0"/>
              <a:t>against</a:t>
            </a:r>
            <a:r>
              <a:rPr lang="pt-BR" sz="1400" dirty="0" smtClean="0"/>
              <a:t> </a:t>
            </a:r>
            <a:r>
              <a:rPr lang="pt-BR" sz="1400" dirty="0" err="1" smtClean="0"/>
              <a:t>Epilepsy</a:t>
            </a:r>
            <a:r>
              <a:rPr lang="en-US" sz="1400" dirty="0" smtClean="0"/>
              <a:t>. </a:t>
            </a:r>
            <a:r>
              <a:rPr lang="en-US" sz="1400" dirty="0" err="1" smtClean="0"/>
              <a:t>Epilepsia</a:t>
            </a:r>
            <a:r>
              <a:rPr lang="en-US" sz="1400" dirty="0" smtClean="0"/>
              <a:t> 2017</a:t>
            </a:r>
            <a:endParaRPr lang="pt-BR" sz="1400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147465" cy="431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ABORDAGEM DIAGNÓSTICA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1828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000" dirty="0" smtClean="0"/>
              <a:t>Emergência:</a:t>
            </a:r>
          </a:p>
          <a:p>
            <a:pPr marL="457200" indent="-457200" algn="just">
              <a:buAutoNum type="arabicParenR"/>
            </a:pPr>
            <a:r>
              <a:rPr lang="pt-BR" sz="2000" dirty="0" smtClean="0"/>
              <a:t>Estabilização clínica do paciente</a:t>
            </a:r>
          </a:p>
          <a:p>
            <a:pPr marL="457200" indent="-457200" algn="just">
              <a:buAutoNum type="arabicParenR"/>
            </a:pPr>
            <a:r>
              <a:rPr lang="pt-BR" sz="2000" dirty="0" smtClean="0"/>
              <a:t>Exame físico </a:t>
            </a:r>
            <a:r>
              <a:rPr lang="pt-BR" sz="2000" dirty="0" smtClean="0">
                <a:sym typeface="Wingdings" pitchFamily="2" charset="2"/>
              </a:rPr>
              <a:t> complicação da crise? TCE, luxação de ombro, língua...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ym typeface="Wingdings" pitchFamily="2" charset="2"/>
              </a:rPr>
              <a:t>Estabelecer causa da crise  febre, infecção, metabólico... </a:t>
            </a:r>
          </a:p>
          <a:p>
            <a:pPr marL="457200" indent="-457200" algn="just">
              <a:buAutoNum type="arabicParenR"/>
            </a:pPr>
            <a:endParaRPr lang="pt-BR" sz="2000" dirty="0" smtClean="0">
              <a:sym typeface="Wingdings" pitchFamily="2" charset="2"/>
            </a:endParaRPr>
          </a:p>
          <a:p>
            <a:pPr marL="457200" indent="-457200" algn="just">
              <a:buAutoNum type="arabicParenR"/>
            </a:pPr>
            <a:endParaRPr lang="pt-BR" sz="2000" dirty="0" smtClean="0">
              <a:sym typeface="Wingdings" pitchFamily="2" charset="2"/>
            </a:endParaRPr>
          </a:p>
          <a:p>
            <a:pPr marL="457200" indent="-457200" algn="just">
              <a:buAutoNum type="arabicParenR"/>
            </a:pPr>
            <a:endParaRPr lang="pt-BR" sz="2000" dirty="0" smtClean="0">
              <a:sym typeface="Wingdings" pitchFamily="2" charset="2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86058"/>
            <a:ext cx="5941838" cy="334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3617231" y="6357958"/>
            <a:ext cx="5526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Rodrigues, Marcelo. Tratado de neurologia infantil-1º ed. </a:t>
            </a:r>
            <a:r>
              <a:rPr lang="pt-BR" sz="1400" dirty="0" err="1" smtClean="0"/>
              <a:t>Atheneu</a:t>
            </a:r>
            <a:r>
              <a:rPr lang="pt-BR" sz="1400" dirty="0" smtClean="0"/>
              <a:t>, 2017.  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ABORDAGEM DIAGNÓSTICA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000" dirty="0" smtClean="0"/>
              <a:t>Ambulatorial:</a:t>
            </a:r>
          </a:p>
          <a:p>
            <a:pPr marL="457200" indent="-457200" algn="just">
              <a:buNone/>
            </a:pPr>
            <a:r>
              <a:rPr lang="pt-BR" sz="2000" dirty="0" smtClean="0"/>
              <a:t>1) História clínica (ter testemunha) </a:t>
            </a:r>
            <a:r>
              <a:rPr lang="pt-BR" sz="2000" dirty="0" smtClean="0">
                <a:sym typeface="Wingdings" pitchFamily="2" charset="2"/>
              </a:rPr>
              <a:t> </a:t>
            </a:r>
          </a:p>
          <a:p>
            <a:pPr marL="857250" lvl="1" indent="-457200" algn="just">
              <a:buFont typeface="Wingdings" pitchFamily="2" charset="2"/>
              <a:buChar char="ü"/>
            </a:pPr>
            <a:r>
              <a:rPr lang="pt-BR" sz="2000" dirty="0" smtClean="0"/>
              <a:t>Afastar eventos não paroxísticos</a:t>
            </a:r>
            <a:r>
              <a:rPr lang="pt-BR" sz="2000" dirty="0" smtClean="0">
                <a:sym typeface="Wingdings" pitchFamily="2" charset="2"/>
              </a:rPr>
              <a:t>: síncope, enxaqueca, movimento...</a:t>
            </a:r>
          </a:p>
          <a:p>
            <a:pPr marL="857250" lvl="1" indent="-457200" algn="just">
              <a:buFont typeface="Wingdings" pitchFamily="2" charset="2"/>
              <a:buChar char="ü"/>
            </a:pPr>
            <a:r>
              <a:rPr lang="pt-BR" sz="2000" dirty="0" smtClean="0">
                <a:sym typeface="Wingdings" pitchFamily="2" charset="2"/>
              </a:rPr>
              <a:t>Identificar fatores desencadeantes: febre, metabólico, estresse...</a:t>
            </a:r>
          </a:p>
          <a:p>
            <a:pPr marL="857250" lvl="1" indent="-457200" algn="just">
              <a:buFont typeface="Wingdings" pitchFamily="2" charset="2"/>
              <a:buChar char="ü"/>
            </a:pPr>
            <a:r>
              <a:rPr lang="pt-BR" sz="2000" dirty="0" smtClean="0">
                <a:sym typeface="Wingdings" pitchFamily="2" charset="2"/>
              </a:rPr>
              <a:t>Qual o tipo de crise epiléptica: </a:t>
            </a:r>
            <a:r>
              <a:rPr lang="pt-BR" sz="2000" dirty="0" err="1" smtClean="0">
                <a:sym typeface="Wingdings" pitchFamily="2" charset="2"/>
              </a:rPr>
              <a:t>pré-ictal</a:t>
            </a:r>
            <a:r>
              <a:rPr lang="pt-BR" sz="2000" dirty="0" smtClean="0">
                <a:sym typeface="Wingdings" pitchFamily="2" charset="2"/>
              </a:rPr>
              <a:t>, </a:t>
            </a:r>
            <a:r>
              <a:rPr lang="pt-BR" sz="2000" dirty="0" err="1" smtClean="0">
                <a:sym typeface="Wingdings" pitchFamily="2" charset="2"/>
              </a:rPr>
              <a:t>ictal</a:t>
            </a:r>
            <a:r>
              <a:rPr lang="pt-BR" sz="2000" dirty="0" smtClean="0">
                <a:sym typeface="Wingdings" pitchFamily="2" charset="2"/>
              </a:rPr>
              <a:t>, </a:t>
            </a:r>
            <a:r>
              <a:rPr lang="pt-BR" sz="2000" dirty="0" err="1" smtClean="0">
                <a:sym typeface="Wingdings" pitchFamily="2" charset="2"/>
              </a:rPr>
              <a:t>pós-ictal</a:t>
            </a:r>
            <a:r>
              <a:rPr lang="pt-BR" sz="2000" dirty="0" smtClean="0">
                <a:sym typeface="Wingdings" pitchFamily="2" charset="2"/>
              </a:rPr>
              <a:t>...</a:t>
            </a:r>
          </a:p>
          <a:p>
            <a:pPr marL="857250" lvl="1" indent="-457200" algn="just">
              <a:buFont typeface="Wingdings" pitchFamily="2" charset="2"/>
              <a:buChar char="ü"/>
            </a:pPr>
            <a:r>
              <a:rPr lang="pt-BR" sz="2000" dirty="0" smtClean="0">
                <a:sym typeface="Wingdings" pitchFamily="2" charset="2"/>
              </a:rPr>
              <a:t>Qual condição subjacente ou síndrome epiléptica? </a:t>
            </a:r>
          </a:p>
          <a:p>
            <a:pPr marL="284400" lvl="1" indent="-284400" algn="just">
              <a:buNone/>
            </a:pPr>
            <a:r>
              <a:rPr lang="pt-BR" sz="2000" dirty="0" smtClean="0">
                <a:sym typeface="Wingdings" pitchFamily="2" charset="2"/>
              </a:rPr>
              <a:t>2) Investigação complementar  EEG, RM  de encéfalo...</a:t>
            </a:r>
          </a:p>
          <a:p>
            <a:pPr marL="284400" lvl="1" indent="-284400" algn="just">
              <a:buNone/>
            </a:pPr>
            <a:r>
              <a:rPr lang="pt-BR" sz="2000" dirty="0" smtClean="0">
                <a:sym typeface="Wingdings" pitchFamily="2" charset="2"/>
              </a:rPr>
              <a:t>3) Definir tratamento a partir do tipo de crise</a:t>
            </a:r>
          </a:p>
          <a:p>
            <a:pPr marL="856800" lvl="1" indent="-457200" algn="just">
              <a:buFont typeface="Wingdings" pitchFamily="2" charset="2"/>
              <a:buChar char="ü"/>
            </a:pPr>
            <a:r>
              <a:rPr lang="pt-BR" sz="2000" dirty="0" smtClean="0">
                <a:sym typeface="Wingdings" pitchFamily="2" charset="2"/>
              </a:rPr>
              <a:t>Focal: CBZ, PB, PHT, TPM, OXC, LCM ...</a:t>
            </a:r>
          </a:p>
          <a:p>
            <a:pPr marL="856800" lvl="1" indent="-457200" algn="just">
              <a:buFont typeface="Wingdings" pitchFamily="2" charset="2"/>
              <a:buChar char="ü"/>
            </a:pPr>
            <a:r>
              <a:rPr lang="pt-BR" sz="2000" dirty="0" smtClean="0">
                <a:sym typeface="Wingdings" pitchFamily="2" charset="2"/>
              </a:rPr>
              <a:t>Generalizada: AVP X ETX (ausência), CLZ (</a:t>
            </a:r>
            <a:r>
              <a:rPr lang="pt-BR" sz="2000" dirty="0" err="1" smtClean="0">
                <a:sym typeface="Wingdings" pitchFamily="2" charset="2"/>
              </a:rPr>
              <a:t>mioclônica</a:t>
            </a:r>
            <a:r>
              <a:rPr lang="pt-BR" sz="2000" dirty="0" smtClean="0">
                <a:sym typeface="Wingdings" pitchFamily="2" charset="2"/>
              </a:rPr>
              <a:t>,atônica) </a:t>
            </a:r>
          </a:p>
          <a:p>
            <a:pPr marL="856800" lvl="1" indent="-457200" algn="just">
              <a:buFont typeface="Wingdings" pitchFamily="2" charset="2"/>
              <a:buChar char="ü"/>
            </a:pPr>
            <a:r>
              <a:rPr lang="pt-BR" sz="2000" dirty="0" smtClean="0">
                <a:sym typeface="Wingdings" pitchFamily="2" charset="2"/>
              </a:rPr>
              <a:t>Ambos X </a:t>
            </a:r>
            <a:r>
              <a:rPr lang="pt-BR" sz="2000" dirty="0" err="1" smtClean="0">
                <a:sym typeface="Wingdings" pitchFamily="2" charset="2"/>
              </a:rPr>
              <a:t>farmacorresistente</a:t>
            </a:r>
            <a:r>
              <a:rPr lang="pt-BR" sz="2000" dirty="0" smtClean="0">
                <a:sym typeface="Wingdings" pitchFamily="2" charset="2"/>
              </a:rPr>
              <a:t>: LEV, LMG, CLB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956</Words>
  <Application>Microsoft Office PowerPoint</Application>
  <PresentationFormat>Apresentação na tela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Slide 1</vt:lpstr>
      <vt:lpstr>EPILEPSIA X DIETA CETOGÊNICA</vt:lpstr>
      <vt:lpstr>ROTEIRO DA AULA </vt:lpstr>
      <vt:lpstr>TERMINOLOGIA</vt:lpstr>
      <vt:lpstr>TERMINOLOGIA</vt:lpstr>
      <vt:lpstr>CLASSIFICAÇÃO DAS CRISES EPILÉPTICAS</vt:lpstr>
      <vt:lpstr>CLASSIFICAÇÃO DAS EPILEPSIAS</vt:lpstr>
      <vt:lpstr>ABORDAGEM DIAGNÓSTICA</vt:lpstr>
      <vt:lpstr>ABORDAGEM DIAGNÓSTICA</vt:lpstr>
      <vt:lpstr>DIETA CETOGÊNICA</vt:lpstr>
      <vt:lpstr>MECANISMO DE AÇÃO</vt:lpstr>
      <vt:lpstr>Slide 12</vt:lpstr>
      <vt:lpstr>TIPOS DE DIETA</vt:lpstr>
      <vt:lpstr>INDICAÇÃO X CONTRA-INDICAÇÃO</vt:lpstr>
      <vt:lpstr>PROTOCOLO-HC</vt:lpstr>
      <vt:lpstr>Slide 16</vt:lpstr>
      <vt:lpstr>Slide 17</vt:lpstr>
      <vt:lpstr>Slide 18</vt:lpstr>
      <vt:lpstr>EVENTOS ADVERSOS</vt:lpstr>
      <vt:lpstr>REFERÊNCIAS BIBLIOGRÁFICAS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Maiave</dc:creator>
  <cp:lastModifiedBy>Maiave</cp:lastModifiedBy>
  <cp:revision>99</cp:revision>
  <dcterms:created xsi:type="dcterms:W3CDTF">2020-09-18T17:22:31Z</dcterms:created>
  <dcterms:modified xsi:type="dcterms:W3CDTF">2024-05-02T00:28:24Z</dcterms:modified>
</cp:coreProperties>
</file>