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76" r:id="rId4"/>
    <p:sldId id="260" r:id="rId5"/>
    <p:sldId id="274" r:id="rId6"/>
    <p:sldId id="275" r:id="rId7"/>
    <p:sldId id="261" r:id="rId8"/>
    <p:sldId id="280" r:id="rId9"/>
    <p:sldId id="281" r:id="rId10"/>
    <p:sldId id="273" r:id="rId11"/>
    <p:sldId id="269" r:id="rId12"/>
    <p:sldId id="282" r:id="rId13"/>
    <p:sldId id="277" r:id="rId14"/>
    <p:sldId id="278" r:id="rId15"/>
    <p:sldId id="279" r:id="rId16"/>
    <p:sldId id="287" r:id="rId17"/>
    <p:sldId id="283" r:id="rId18"/>
    <p:sldId id="285" r:id="rId19"/>
    <p:sldId id="284" r:id="rId20"/>
    <p:sldId id="286" r:id="rId21"/>
  </p:sldIdLst>
  <p:sldSz cx="9144000" cy="6858000" type="screen4x3"/>
  <p:notesSz cx="6858000" cy="9144000"/>
  <p:defaultTextStyle>
    <a:defPPr>
      <a:defRPr lang="pt-BR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F67F0DD4-08A6-4DAE-B0C8-A20921141B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19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9CB76EB1-F0C7-4D1F-AEDA-A54BCB84BC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24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9BD226-C3C8-4740-885E-F3BC11D2E28C}" type="slidenum">
              <a:rPr lang="pt-BR"/>
              <a:pPr/>
              <a:t>1</a:t>
            </a:fld>
            <a:endParaRPr 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62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A4FB7-0D71-4C1E-BDD1-5FC7E7F8B783}" type="slidenum">
              <a:rPr lang="pt-BR"/>
              <a:pPr/>
              <a:t>10</a:t>
            </a:fld>
            <a:endParaRPr 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Neologismos</a:t>
            </a:r>
            <a:r>
              <a:rPr lang="pt-BR" baseline="0" dirty="0" smtClean="0"/>
              <a:t> comuns: </a:t>
            </a:r>
            <a:r>
              <a:rPr lang="pt-BR" baseline="0" dirty="0" err="1" smtClean="0"/>
              <a:t>refri</a:t>
            </a:r>
            <a:r>
              <a:rPr lang="pt-BR" baseline="0" dirty="0" smtClean="0"/>
              <a:t>, chat, </a:t>
            </a:r>
            <a:r>
              <a:rPr lang="pt-BR" dirty="0" smtClean="0"/>
              <a:t>em salas de bate-papo (chat), no </a:t>
            </a:r>
            <a:r>
              <a:rPr lang="pt-BR" dirty="0" err="1" smtClean="0"/>
              <a:t>orkut</a:t>
            </a:r>
            <a:r>
              <a:rPr lang="pt-BR" dirty="0" smtClean="0"/>
              <a:t> ou hi5 (redes sociais) ou mesmo nos e-mails pessoais. Alguns exemplos conhecidos: </a:t>
            </a:r>
            <a:r>
              <a:rPr lang="pt-BR" dirty="0" err="1" smtClean="0"/>
              <a:t>rs</a:t>
            </a:r>
            <a:r>
              <a:rPr lang="pt-BR" dirty="0" smtClean="0"/>
              <a:t> ou </a:t>
            </a:r>
            <a:r>
              <a:rPr lang="pt-BR" dirty="0" err="1" smtClean="0"/>
              <a:t>lol</a:t>
            </a:r>
            <a:r>
              <a:rPr lang="pt-BR" dirty="0" smtClean="0"/>
              <a:t> (risada), </a:t>
            </a:r>
            <a:r>
              <a:rPr lang="pt-BR" dirty="0" err="1" smtClean="0"/>
              <a:t>vc</a:t>
            </a:r>
            <a:r>
              <a:rPr lang="pt-BR" dirty="0" smtClean="0"/>
              <a:t> (você), </a:t>
            </a:r>
            <a:r>
              <a:rPr lang="pt-BR" dirty="0" err="1" smtClean="0"/>
              <a:t>blz</a:t>
            </a:r>
            <a:r>
              <a:rPr lang="pt-BR" dirty="0" smtClean="0"/>
              <a:t> (beleza), </a:t>
            </a:r>
            <a:r>
              <a:rPr lang="pt-BR" dirty="0" err="1" smtClean="0"/>
              <a:t>dd</a:t>
            </a:r>
            <a:r>
              <a:rPr lang="pt-BR" dirty="0" smtClean="0"/>
              <a:t> </a:t>
            </a:r>
            <a:r>
              <a:rPr lang="pt-BR" dirty="0" err="1" smtClean="0"/>
              <a:t>tc</a:t>
            </a:r>
            <a:r>
              <a:rPr lang="pt-BR" dirty="0" smtClean="0"/>
              <a:t> (de onde teclas?), </a:t>
            </a:r>
            <a:r>
              <a:rPr lang="pt-BR" dirty="0" err="1" smtClean="0"/>
              <a:t>fx</a:t>
            </a:r>
            <a:r>
              <a:rPr lang="pt-BR" dirty="0" smtClean="0"/>
              <a:t> (fixe),_l_(dedo, ...),=)(sorriso) etc. </a:t>
            </a:r>
          </a:p>
        </p:txBody>
      </p:sp>
    </p:spTree>
    <p:extLst>
      <p:ext uri="{BB962C8B-B14F-4D97-AF65-F5344CB8AC3E}">
        <p14:creationId xmlns:p14="http://schemas.microsoft.com/office/powerpoint/2010/main" val="135816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76EB1-F0C7-4D1F-AEDA-A54BCB84BCCB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1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3F0C90-8422-406E-B87D-070F04A0FBE6}" type="slidenum">
              <a:rPr lang="pt-BR"/>
              <a:pPr/>
              <a:t>2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0445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3D218C-71AD-436C-B13D-031C8CC2768F}" type="slidenum">
              <a:rPr lang="pt-BR"/>
              <a:pPr/>
              <a:t>3</a:t>
            </a:fld>
            <a:endParaRPr 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8466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4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5727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5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10810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812B0-AC46-485E-A849-921080064F43}" type="slidenum">
              <a:rPr lang="pt-BR"/>
              <a:pPr/>
              <a:t>6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8989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88F7A-5CFC-4291-8C33-82AE748DD638}" type="slidenum">
              <a:rPr lang="pt-BR"/>
              <a:pPr/>
              <a:t>7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789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88F7A-5CFC-4291-8C33-82AE748DD638}" type="slidenum">
              <a:rPr lang="pt-BR"/>
              <a:pPr/>
              <a:t>8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6789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BA4FB7-0D71-4C1E-BDD1-5FC7E7F8B783}" type="slidenum">
              <a:rPr lang="pt-BR"/>
              <a:pPr/>
              <a:t>9</a:t>
            </a:fld>
            <a:endParaRPr 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/>
              <a:t>Neologismos</a:t>
            </a:r>
            <a:r>
              <a:rPr lang="pt-BR" baseline="0" dirty="0" smtClean="0"/>
              <a:t> comuns: </a:t>
            </a:r>
            <a:r>
              <a:rPr lang="pt-BR" baseline="0" dirty="0" err="1" smtClean="0"/>
              <a:t>refri</a:t>
            </a:r>
            <a:r>
              <a:rPr lang="pt-BR" baseline="0" dirty="0" smtClean="0"/>
              <a:t>, chat, </a:t>
            </a:r>
            <a:r>
              <a:rPr lang="pt-BR" dirty="0" smtClean="0"/>
              <a:t>redes sociais ou mesmo nos e-mails pessoais. Alguns exemplos conhecidos: </a:t>
            </a:r>
            <a:r>
              <a:rPr lang="pt-BR" dirty="0" err="1" smtClean="0"/>
              <a:t>rs</a:t>
            </a:r>
            <a:r>
              <a:rPr lang="pt-BR" dirty="0" smtClean="0"/>
              <a:t> ou </a:t>
            </a:r>
            <a:r>
              <a:rPr lang="pt-BR" dirty="0" err="1" smtClean="0"/>
              <a:t>lol</a:t>
            </a:r>
            <a:r>
              <a:rPr lang="pt-BR" dirty="0" smtClean="0"/>
              <a:t> (risada), </a:t>
            </a:r>
            <a:r>
              <a:rPr lang="pt-BR" dirty="0" err="1" smtClean="0"/>
              <a:t>vc</a:t>
            </a:r>
            <a:r>
              <a:rPr lang="pt-BR" dirty="0" smtClean="0"/>
              <a:t> (você), </a:t>
            </a:r>
            <a:r>
              <a:rPr lang="pt-BR" dirty="0" err="1" smtClean="0"/>
              <a:t>blz</a:t>
            </a:r>
            <a:r>
              <a:rPr lang="pt-BR" dirty="0" smtClean="0"/>
              <a:t> (beleza), </a:t>
            </a:r>
            <a:r>
              <a:rPr lang="pt-BR" dirty="0" err="1" smtClean="0"/>
              <a:t>dd</a:t>
            </a:r>
            <a:r>
              <a:rPr lang="pt-BR" dirty="0" smtClean="0"/>
              <a:t> </a:t>
            </a:r>
            <a:r>
              <a:rPr lang="pt-BR" dirty="0" err="1" smtClean="0"/>
              <a:t>tc</a:t>
            </a:r>
            <a:r>
              <a:rPr lang="pt-BR" dirty="0" smtClean="0"/>
              <a:t> (de onde teclas?), </a:t>
            </a:r>
            <a:r>
              <a:rPr lang="pt-BR" dirty="0" err="1" smtClean="0"/>
              <a:t>fx</a:t>
            </a:r>
            <a:r>
              <a:rPr lang="pt-BR" dirty="0" smtClean="0"/>
              <a:t> (fixe),_l_(dedo, ...),=)(sorriso) etc. </a:t>
            </a:r>
            <a:r>
              <a:rPr lang="pt-BR" dirty="0" smtClean="0"/>
              <a:t>Imexível, inganhável, seminovo (palavras criadas a partir de outras existentes)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149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E44DE-7E00-408A-911F-B6F31D7F75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41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05E28-EDCE-466D-95B4-E2BDFF08D4D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99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50974-A582-4159-A32B-95237856DA7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44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5355-9156-48F0-9A51-978C52ADFEA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65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90DE-DD4A-463F-BAFD-DD5D56878E1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350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4DB1C-1735-4244-9B2A-7F0586BDA12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96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E5150-2B95-4072-8B64-53D038A2443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2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AD3F8-D1E0-4DA1-A96D-B732B3367DC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1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5FD7E-AC92-4BE8-A56C-8CFBA63A114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1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8CEDC2-8576-4033-A163-87699BDC53A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06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3B34A-DFD5-4FED-B2E1-714C3D86CA9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032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55F10-33BE-4A78-A575-436BD35C90C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2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404664"/>
            <a:ext cx="7543800" cy="17822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Dicas para montar um pôster/painel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301208"/>
            <a:ext cx="5051425" cy="358931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600" b="1" dirty="0" err="1" smtClean="0"/>
              <a:t>Faculdade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Saúde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Pública</a:t>
            </a:r>
            <a:r>
              <a:rPr lang="en-US" sz="1600" b="1" dirty="0" smtClean="0"/>
              <a:t> da USP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dirty="0" smtClean="0"/>
              <a:t>2016</a:t>
            </a:r>
            <a:endParaRPr lang="en-US" sz="1600" b="1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4015423" y="3068960"/>
            <a:ext cx="502107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Disciplina </a:t>
            </a:r>
            <a:r>
              <a:rPr lang="pt-BR" dirty="0" smtClean="0"/>
              <a:t>Informação Bibliográfica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Profa. </a:t>
            </a:r>
            <a:r>
              <a:rPr lang="pt-BR" dirty="0" err="1" smtClean="0"/>
              <a:t>Angela</a:t>
            </a:r>
            <a:r>
              <a:rPr lang="pt-BR" dirty="0" smtClean="0"/>
              <a:t> M </a:t>
            </a:r>
            <a:r>
              <a:rPr lang="pt-BR" dirty="0" err="1" smtClean="0"/>
              <a:t>Belloni</a:t>
            </a:r>
            <a:r>
              <a:rPr lang="pt-BR" dirty="0" smtClean="0"/>
              <a:t> Cuenca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Apresentando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z="2000" dirty="0" smtClean="0"/>
          </a:p>
          <a:p>
            <a:pPr eaLnBrk="1" hangingPunct="1"/>
            <a:r>
              <a:rPr lang="pt-BR" sz="2000" dirty="0" smtClean="0"/>
              <a:t>Não leia o pôster, converse com seu interlocutor. Se for necessário tenha fichas com os itens e algumas anotações importantes.</a:t>
            </a:r>
          </a:p>
          <a:p>
            <a:pPr eaLnBrk="1" hangingPunct="1"/>
            <a:r>
              <a:rPr lang="pt-BR" sz="2000" dirty="0" smtClean="0"/>
              <a:t>Fale claro e </a:t>
            </a:r>
            <a:r>
              <a:rPr lang="pt-BR" sz="2000" smtClean="0"/>
              <a:t>devagar – não </a:t>
            </a:r>
            <a:r>
              <a:rPr lang="pt-BR" sz="2000" dirty="0" smtClean="0"/>
              <a:t>use jargão da área, termos difíceis – use sempre as palavras mais simples.</a:t>
            </a:r>
            <a:r>
              <a:rPr lang="pt-BR" dirty="0"/>
              <a:t>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4321912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para montar um pôster/painel</a:t>
            </a:r>
            <a:endParaRPr lang="pt-B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845734"/>
            <a:ext cx="8892479" cy="402336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pt-BR" dirty="0" smtClean="0"/>
          </a:p>
          <a:p>
            <a:pPr marL="0" indent="0" eaLnBrk="1" hangingPunct="1">
              <a:buNone/>
            </a:pPr>
            <a:r>
              <a:rPr lang="pt-BR" dirty="0" smtClean="0"/>
              <a:t>Fontes: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Bioinformatics Zen </a:t>
            </a:r>
            <a:r>
              <a:rPr lang="en-US" dirty="0" smtClean="0">
                <a:solidFill>
                  <a:schemeClr val="tx1"/>
                </a:solidFill>
              </a:rPr>
              <a:t>. Poster</a:t>
            </a:r>
            <a:r>
              <a:rPr lang="en-US" dirty="0">
                <a:solidFill>
                  <a:schemeClr val="tx1"/>
                </a:solidFill>
              </a:rPr>
              <a:t>: Predicting genotype from </a:t>
            </a:r>
            <a:r>
              <a:rPr lang="en-US" dirty="0" smtClean="0">
                <a:solidFill>
                  <a:schemeClr val="tx1"/>
                </a:solidFill>
              </a:rPr>
              <a:t>phenotype; July 2012.  </a:t>
            </a:r>
            <a:r>
              <a:rPr lang="en-US" dirty="0" err="1" smtClean="0">
                <a:solidFill>
                  <a:schemeClr val="tx1"/>
                </a:solidFill>
              </a:rPr>
              <a:t>Acesso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fev</a:t>
            </a:r>
            <a:r>
              <a:rPr lang="en-US" dirty="0" smtClean="0">
                <a:solidFill>
                  <a:schemeClr val="tx1"/>
                </a:solidFill>
              </a:rPr>
              <a:t> 2016.  </a:t>
            </a:r>
            <a:r>
              <a:rPr lang="en-US" dirty="0" err="1" smtClean="0">
                <a:solidFill>
                  <a:schemeClr val="tx1"/>
                </a:solidFill>
              </a:rPr>
              <a:t>Disponível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&lt;http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www.bioinformaticszen.com/post/genotype-from-phenotype&gt;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pt-BR" dirty="0" smtClean="0"/>
              <a:t>San Francisco </a:t>
            </a:r>
            <a:r>
              <a:rPr lang="pt-BR" dirty="0" err="1" smtClean="0"/>
              <a:t>Edit</a:t>
            </a:r>
            <a:r>
              <a:rPr lang="pt-BR" dirty="0" smtClean="0"/>
              <a:t>. </a:t>
            </a:r>
            <a:r>
              <a:rPr lang="pt-BR" dirty="0" err="1" smtClean="0"/>
              <a:t>Developing</a:t>
            </a:r>
            <a:r>
              <a:rPr lang="pt-BR" dirty="0" smtClean="0"/>
              <a:t> na </a:t>
            </a:r>
            <a:r>
              <a:rPr lang="pt-BR" dirty="0" err="1" smtClean="0"/>
              <a:t>effective</a:t>
            </a:r>
            <a:r>
              <a:rPr lang="pt-BR" dirty="0" smtClean="0"/>
              <a:t> </a:t>
            </a:r>
            <a:r>
              <a:rPr lang="pt-BR" dirty="0" err="1" smtClean="0"/>
              <a:t>poster</a:t>
            </a:r>
            <a:r>
              <a:rPr lang="pt-BR" dirty="0" smtClean="0"/>
              <a:t> </a:t>
            </a:r>
            <a:r>
              <a:rPr lang="pt-BR" dirty="0" err="1" smtClean="0"/>
              <a:t>presentation</a:t>
            </a:r>
            <a:r>
              <a:rPr lang="pt-BR" dirty="0"/>
              <a:t> </a:t>
            </a:r>
            <a:r>
              <a:rPr lang="pt-BR" dirty="0" smtClean="0"/>
              <a:t>&lt;www.sfedit.net&gt;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err="1" smtClean="0"/>
              <a:t>Volpato</a:t>
            </a:r>
            <a:r>
              <a:rPr lang="en-US" dirty="0" smtClean="0"/>
              <a:t> </a:t>
            </a:r>
            <a:r>
              <a:rPr lang="en-US" dirty="0"/>
              <a:t>GL.   </a:t>
            </a:r>
            <a:r>
              <a:rPr lang="en-US" dirty="0" err="1"/>
              <a:t>Ciência</a:t>
            </a:r>
            <a:r>
              <a:rPr lang="en-US" dirty="0"/>
              <a:t>: da </a:t>
            </a:r>
            <a:r>
              <a:rPr lang="en-US" dirty="0" err="1"/>
              <a:t>filosofia</a:t>
            </a:r>
            <a:r>
              <a:rPr lang="en-US" dirty="0"/>
              <a:t> à </a:t>
            </a:r>
            <a:r>
              <a:rPr lang="en-US" dirty="0" err="1"/>
              <a:t>publicação</a:t>
            </a:r>
            <a:r>
              <a:rPr lang="en-US" dirty="0"/>
              <a:t>. 6a.ed. São Paulo: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Acadêmica</a:t>
            </a:r>
            <a:r>
              <a:rPr lang="en-US" dirty="0"/>
              <a:t>; 2013. p.345-61: </a:t>
            </a:r>
            <a:r>
              <a:rPr lang="en-US" dirty="0" err="1"/>
              <a:t>Divulgação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congressos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Blog </a:t>
            </a:r>
            <a:r>
              <a:rPr lang="pt-BR" dirty="0"/>
              <a:t>de </a:t>
            </a:r>
            <a:r>
              <a:rPr lang="pt-BR" dirty="0" err="1"/>
              <a:t>AI.Como</a:t>
            </a:r>
            <a:r>
              <a:rPr lang="pt-BR" dirty="0"/>
              <a:t> criar um </a:t>
            </a:r>
            <a:r>
              <a:rPr lang="pt-BR" dirty="0" err="1"/>
              <a:t>poster</a:t>
            </a:r>
            <a:r>
              <a:rPr lang="pt-BR" dirty="0"/>
              <a:t> para conferências e congressos; mar 2014. Acesso em </a:t>
            </a:r>
            <a:r>
              <a:rPr lang="pt-BR" dirty="0" err="1"/>
              <a:t>fev</a:t>
            </a:r>
            <a:r>
              <a:rPr lang="pt-BR" dirty="0"/>
              <a:t> 2016. Disponível em &lt;http://bsf.org.br/2014/03/30/como-criar-um-poster-para-conferencias-e-congressos&gt;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440159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844824"/>
            <a:ext cx="4750083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não fazer!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Você consegue entender o que comunicam?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845838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43.107.173.8/noticias/2010/doc/Banner_90x120_Congresso_Samaritano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" y="-99392"/>
            <a:ext cx="9144000" cy="93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18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videncias.com.br/documentos/Resource%20use%20of%20levonorgestrel%20versus%20hysterectomy%20in%20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1233249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343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alteraesdamobilidadeposterv3-130228154327-phpapp02/95/poster-alteraes-da-mobilidade-aps-internamento-prolongado-em-cuidados-intensivos-1-638.jpg?cb=1362066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8988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29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1844824"/>
            <a:ext cx="4750083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fazer!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Você consegue entender o que comunicam?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543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75"/>
            <a:ext cx="9144000" cy="601265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36512" y="6093296"/>
            <a:ext cx="157665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Blog do AI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698227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604"/>
            <a:ext cx="8208911" cy="5549173"/>
          </a:xfrm>
        </p:spPr>
      </p:pic>
      <p:sp>
        <p:nvSpPr>
          <p:cNvPr id="5" name="CaixaDeTexto 4"/>
          <p:cNvSpPr txBox="1"/>
          <p:nvPr/>
        </p:nvSpPr>
        <p:spPr>
          <a:xfrm>
            <a:off x="539552" y="6093296"/>
            <a:ext cx="5115503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Fonte:https</a:t>
            </a:r>
            <a:r>
              <a:rPr lang="pt-BR" sz="1400" dirty="0"/>
              <a:t>://marcoarmello.wordpress.com/2012/03/13/poster/</a:t>
            </a:r>
          </a:p>
        </p:txBody>
      </p:sp>
    </p:spTree>
    <p:extLst>
      <p:ext uri="{BB962C8B-B14F-4D97-AF65-F5344CB8AC3E}">
        <p14:creationId xmlns:p14="http://schemas.microsoft.com/office/powerpoint/2010/main" val="1291585390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1"/>
            <a:ext cx="8856984" cy="5680348"/>
          </a:xfrm>
        </p:spPr>
      </p:pic>
      <p:sp>
        <p:nvSpPr>
          <p:cNvPr id="5" name="CaixaDeTexto 4"/>
          <p:cNvSpPr txBox="1"/>
          <p:nvPr/>
        </p:nvSpPr>
        <p:spPr>
          <a:xfrm>
            <a:off x="-36512" y="6093296"/>
            <a:ext cx="157665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Blog do AI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5142754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Pôsteres ou Painéis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Década de 1990 – invasão de pôsteres e painéis nos congressos científicos e técnicos.</a:t>
            </a:r>
          </a:p>
          <a:p>
            <a:pPr lvl="1" eaLnBrk="1" hangingPunct="1"/>
            <a:r>
              <a:rPr lang="pt-BR" dirty="0" smtClean="0"/>
              <a:t>Garante apresentação simultânea de vários trabalhos</a:t>
            </a:r>
          </a:p>
          <a:p>
            <a:pPr lvl="1" eaLnBrk="1" hangingPunct="1"/>
            <a:r>
              <a:rPr lang="pt-BR" dirty="0" smtClean="0"/>
              <a:t>Permite participação de mais autores no congresso</a:t>
            </a:r>
          </a:p>
          <a:p>
            <a:pPr lvl="1" eaLnBrk="1" hangingPunct="1"/>
            <a:r>
              <a:rPr lang="pt-BR" dirty="0" smtClean="0"/>
              <a:t>Permite maior tempo para discutir um trabalho de seu interesse</a:t>
            </a:r>
          </a:p>
          <a:p>
            <a:pPr lvl="1" eaLnBrk="1" hangingPunct="1"/>
            <a:r>
              <a:rPr lang="pt-BR" dirty="0" smtClean="0"/>
              <a:t>Permite variedade maior de especialidades se apresentarem</a:t>
            </a:r>
          </a:p>
          <a:p>
            <a:pPr lvl="1" eaLnBrk="1" hangingPunct="1"/>
            <a:r>
              <a:rPr lang="pt-BR" dirty="0" smtClean="0"/>
              <a:t>Funcionam como pré-publicação para revistas científicas</a:t>
            </a:r>
          </a:p>
          <a:p>
            <a:pPr eaLnBrk="1" hangingPunct="1"/>
            <a:r>
              <a:rPr lang="pt-BR" dirty="0" smtClean="0"/>
              <a:t>Em geral são poluídos, não atraentes, apelo visual péssimo.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1"/>
            <a:ext cx="8496944" cy="5400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6044632"/>
            <a:ext cx="552636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Fonte: https</a:t>
            </a:r>
            <a:r>
              <a:rPr lang="pt-BR" sz="1400" dirty="0"/>
              <a:t>://marcoarmello.wordpress.com/2012/03/13/poster/</a:t>
            </a:r>
          </a:p>
        </p:txBody>
      </p:sp>
    </p:spTree>
    <p:extLst>
      <p:ext uri="{BB962C8B-B14F-4D97-AF65-F5344CB8AC3E}">
        <p14:creationId xmlns:p14="http://schemas.microsoft.com/office/powerpoint/2010/main" val="97482916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Antes de começar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Planeje, planeje, planeje</a:t>
            </a:r>
          </a:p>
          <a:p>
            <a:pPr lvl="1" eaLnBrk="1" hangingPunct="1"/>
            <a:r>
              <a:rPr lang="pt-BR" dirty="0" smtClean="0"/>
              <a:t>Começar com o dado principal e ir inserindo os demais de forma simples e atrativa</a:t>
            </a:r>
          </a:p>
          <a:p>
            <a:pPr lvl="1" eaLnBrk="1" hangingPunct="1"/>
            <a:r>
              <a:rPr lang="pt-BR" dirty="0" smtClean="0"/>
              <a:t>Saiba antes o tamanho, tipo e o formato permitidos</a:t>
            </a:r>
          </a:p>
          <a:p>
            <a:pPr lvl="1" eaLnBrk="1" hangingPunct="1"/>
            <a:r>
              <a:rPr lang="pt-BR" dirty="0" smtClean="0"/>
              <a:t>Siga as instruções do congresso quanto aos logotipos, tamanho e tipos de letras, informações solicitadas etc.</a:t>
            </a:r>
          </a:p>
          <a:p>
            <a:pPr lvl="1" eaLnBrk="1" hangingPunct="1"/>
            <a:r>
              <a:rPr lang="pt-BR" dirty="0" smtClean="0"/>
              <a:t>Deixe imagens e gráficos contarem sua pesquisa</a:t>
            </a:r>
          </a:p>
          <a:p>
            <a:pPr lvl="1" eaLnBrk="1" hangingPunct="1"/>
            <a:r>
              <a:rPr lang="pt-BR" dirty="0" smtClean="0"/>
              <a:t>Saiba </a:t>
            </a:r>
            <a:r>
              <a:rPr lang="pt-BR" dirty="0"/>
              <a:t>q</a:t>
            </a:r>
            <a:r>
              <a:rPr lang="pt-BR" dirty="0" smtClean="0"/>
              <a:t>uem é seu público</a:t>
            </a:r>
          </a:p>
          <a:p>
            <a:pPr lvl="1" eaLnBrk="1" hangingPunct="1"/>
            <a:r>
              <a:rPr lang="pt-BR" dirty="0" smtClean="0"/>
              <a:t>Esteja preparado para imprevistos – leve fita adesiva, grampeador, magnetos, barbante, post it </a:t>
            </a:r>
            <a:r>
              <a:rPr lang="pt-BR" dirty="0" err="1" smtClean="0"/>
              <a:t>etc</a:t>
            </a:r>
            <a:r>
              <a:rPr lang="pt-BR" dirty="0" smtClean="0"/>
              <a:t>, a não ser que você já conheça o local e infraestrutura para esse fim.</a:t>
            </a:r>
          </a:p>
          <a:p>
            <a:pPr marL="201168" lvl="1" indent="0" eaLnBrk="1" hangingPunct="1">
              <a:buNone/>
            </a:pPr>
            <a:r>
              <a:rPr lang="pt-BR" dirty="0" smtClean="0"/>
              <a:t>Organize o pôster na vertical, de cima para baixo em colunas.</a:t>
            </a:r>
          </a:p>
          <a:p>
            <a:pPr marL="201168" lvl="1" indent="0" eaLnBrk="1" hangingPunct="1">
              <a:buNone/>
            </a:pPr>
            <a:r>
              <a:rPr lang="pt-BR" dirty="0" smtClean="0"/>
              <a:t>Faça cabeçalhos – com pelo menos tamanho 36 (5cm altura)</a:t>
            </a:r>
          </a:p>
          <a:p>
            <a:pPr marL="201168" lvl="1" indent="0" eaLnBrk="1" hangingPunct="1">
              <a:buNone/>
            </a:pPr>
            <a:r>
              <a:rPr lang="pt-BR" dirty="0" smtClean="0"/>
              <a:t>O texto deve ser legível, pelo menos no tamanho 24. Seu texto deve poder ser lido no todo, por uma pessoa em pé a cerca de 90 cm de distância.</a:t>
            </a:r>
          </a:p>
          <a:p>
            <a:pPr lvl="1"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16571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dirty="0" smtClean="0"/>
              <a:t>Título</a:t>
            </a:r>
          </a:p>
          <a:p>
            <a:pPr eaLnBrk="1" hangingPunct="1"/>
            <a:r>
              <a:rPr lang="pt-BR" dirty="0" smtClean="0"/>
              <a:t>Deve ter palavras simples, curto, para pessoas de áreas correlatas; letras grandes para serem lidas de longa distância.</a:t>
            </a:r>
          </a:p>
          <a:p>
            <a:pPr eaLnBrk="1" hangingPunct="1"/>
            <a:r>
              <a:rPr lang="pt-BR" dirty="0" smtClean="0"/>
              <a:t>Autores</a:t>
            </a:r>
          </a:p>
          <a:p>
            <a:pPr eaLnBrk="1" hangingPunct="1"/>
            <a:r>
              <a:rPr lang="pt-BR" dirty="0" smtClean="0"/>
              <a:t>Vejas as normas que o congresso especifica.</a:t>
            </a:r>
          </a:p>
          <a:p>
            <a:pPr eaLnBrk="1" hangingPunct="1"/>
            <a:r>
              <a:rPr lang="pt-BR" dirty="0" smtClean="0"/>
              <a:t>Filiação</a:t>
            </a:r>
          </a:p>
          <a:p>
            <a:pPr eaLnBrk="1" hangingPunct="1"/>
            <a:r>
              <a:rPr lang="pt-BR" dirty="0" smtClean="0"/>
              <a:t>São os nomes dos autores e respectivas instituições, origem geográfica e endereço eletrônico. Siga as normas do congresso.</a:t>
            </a:r>
          </a:p>
          <a:p>
            <a:pPr eaLnBrk="1" hangingPunct="1"/>
            <a:r>
              <a:rPr lang="pt-BR" dirty="0" smtClean="0"/>
              <a:t>Apoio financeiro -se houver, sua menção é obrigatória.</a:t>
            </a:r>
          </a:p>
          <a:p>
            <a:pPr eaLnBrk="1" hangingPunct="1"/>
            <a:r>
              <a:rPr lang="pt-BR" dirty="0" smtClean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Problema (ou questão inicial)</a:t>
            </a:r>
          </a:p>
          <a:p>
            <a:pPr eaLnBrk="1" hangingPunct="1"/>
            <a:r>
              <a:rPr lang="pt-BR" dirty="0" smtClean="0"/>
              <a:t>Mostrar a pergunta que originou a pesquisa. Não escreva o parágrafo, faça um esquema, uma síntese.</a:t>
            </a:r>
          </a:p>
          <a:p>
            <a:pPr eaLnBrk="1" hangingPunct="1"/>
            <a:r>
              <a:rPr lang="pt-BR" dirty="0" smtClean="0"/>
              <a:t>Objetivo</a:t>
            </a:r>
          </a:p>
          <a:p>
            <a:pPr eaLnBrk="1" hangingPunct="1"/>
            <a:r>
              <a:rPr lang="pt-BR" dirty="0" smtClean="0"/>
              <a:t>Escreva com o mínimo de palavras caso não seja possível esquematizar.</a:t>
            </a:r>
          </a:p>
          <a:p>
            <a:pPr eaLnBrk="1" hangingPunct="1"/>
            <a:r>
              <a:rPr lang="pt-BR" dirty="0" smtClean="0"/>
              <a:t>Delineamento</a:t>
            </a:r>
          </a:p>
          <a:p>
            <a:pPr eaLnBrk="1" hangingPunct="1"/>
            <a:r>
              <a:rPr lang="pt-BR" dirty="0" smtClean="0"/>
              <a:t>Faça um esquema que permita ao público entender o que você fez; pense na lógica da sua pesquisa e centre-se para passar essa informação</a:t>
            </a:r>
          </a:p>
          <a:p>
            <a:pPr eaLnBrk="1" hangingPunct="1"/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232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eaLnBrk="1" hangingPunct="1"/>
            <a:r>
              <a:rPr lang="pt-BR" dirty="0" smtClean="0"/>
              <a:t>Informações e formatos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484784"/>
            <a:ext cx="7543801" cy="43843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Resultados</a:t>
            </a:r>
          </a:p>
          <a:p>
            <a:pPr eaLnBrk="1" hangingPunct="1"/>
            <a:r>
              <a:rPr lang="pt-BR" dirty="0" smtClean="0"/>
              <a:t>Somente o mínimo necessário. Caso coloque figuras ou tabelas, não as apresente completas (muita poluição), sintetize, diminua o título (10 a 25 palavras); afinal você está ali para explicar os detalhes; 4 a 6 figuras auto explicativas.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Conclusões</a:t>
            </a:r>
          </a:p>
          <a:p>
            <a:pPr eaLnBrk="1" hangingPunct="1"/>
            <a:r>
              <a:rPr lang="pt-BR" dirty="0" smtClean="0"/>
              <a:t>Não precisa escrever a parte “Discussão”, afinal você está ali para discutir com o seu público. Liste as conclusões de forma destacada.</a:t>
            </a:r>
          </a:p>
          <a:p>
            <a:pPr eaLnBrk="1" hangingPunct="1"/>
            <a:r>
              <a:rPr lang="pt-BR" dirty="0" smtClean="0"/>
              <a:t>Referências</a:t>
            </a:r>
          </a:p>
          <a:p>
            <a:pPr eaLnBrk="1" hangingPunct="1"/>
            <a:r>
              <a:rPr lang="pt-BR" dirty="0" smtClean="0"/>
              <a:t>Nem pensar! Mas alguns congressos exigem-nas; nesta caso, coloque até 3 principais como Bibliografia (ou seja, sem obviamente, citá-las no pôster).</a:t>
            </a:r>
          </a:p>
          <a:p>
            <a:pPr eaLnBrk="1" hangingPunct="1"/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623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Aprimorando o conteúdo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000" dirty="0" smtClean="0"/>
              <a:t>Confira!!!!! </a:t>
            </a:r>
            <a:r>
              <a:rPr lang="pt-BR" sz="2000" dirty="0"/>
              <a:t>o</a:t>
            </a:r>
            <a:r>
              <a:rPr lang="pt-BR" sz="2000" dirty="0" smtClean="0"/>
              <a:t>rtografia.</a:t>
            </a:r>
          </a:p>
          <a:p>
            <a:pPr eaLnBrk="1" hangingPunct="1"/>
            <a:r>
              <a:rPr lang="pt-BR" sz="2000" dirty="0" smtClean="0"/>
              <a:t>Leve anotações, roteiro dos principais tópicos .</a:t>
            </a:r>
          </a:p>
          <a:p>
            <a:pPr eaLnBrk="1" hangingPunct="1"/>
            <a:r>
              <a:rPr lang="pt-BR" sz="2000" dirty="0" smtClean="0"/>
              <a:t>Caso deseje, distribua um resumo do seu trabalho.</a:t>
            </a:r>
          </a:p>
          <a:p>
            <a:pPr eaLnBrk="1" hangingPunct="1"/>
            <a:r>
              <a:rPr lang="pt-BR" dirty="0" smtClean="0"/>
              <a:t>Em alguns eventos há espaço para colocar cartões para contato, folders e outros informativos sobre seu trabalho. Vá preparado para isso.</a:t>
            </a:r>
            <a:endParaRPr lang="pt-BR" sz="2000" dirty="0" smtClean="0"/>
          </a:p>
          <a:p>
            <a:pPr eaLnBrk="1" hangingPunct="1">
              <a:buFontTx/>
              <a:buNone/>
            </a:pPr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Softwares de edição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visualização </a:t>
            </a:r>
            <a:r>
              <a:rPr lang="pt-BR" dirty="0"/>
              <a:t>e impressão em </a:t>
            </a:r>
            <a:r>
              <a:rPr lang="pt-BR" dirty="0" smtClean="0"/>
              <a:t>formato grande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pt-BR" dirty="0" smtClean="0"/>
              <a:t>programas específicos 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pt-BR" dirty="0" smtClean="0"/>
              <a:t>designer para criação </a:t>
            </a:r>
            <a:r>
              <a:rPr lang="pt-BR" dirty="0"/>
              <a:t>em softwares gráficos como Corel, Photoshop, </a:t>
            </a:r>
            <a:r>
              <a:rPr lang="pt-BR" dirty="0" err="1"/>
              <a:t>Illustrator</a:t>
            </a:r>
            <a:r>
              <a:rPr lang="pt-BR" dirty="0"/>
              <a:t>, </a:t>
            </a:r>
            <a:r>
              <a:rPr lang="pt-BR" dirty="0" err="1" smtClean="0"/>
              <a:t>Inkscape</a:t>
            </a:r>
            <a:endParaRPr lang="pt-BR" dirty="0" smtClean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pt-BR" dirty="0" smtClean="0"/>
              <a:t>softwares exclusivos </a:t>
            </a:r>
            <a:r>
              <a:rPr lang="pt-BR" dirty="0"/>
              <a:t>para confecção de </a:t>
            </a:r>
            <a:r>
              <a:rPr lang="pt-BR" dirty="0" err="1"/>
              <a:t>posters</a:t>
            </a:r>
            <a:r>
              <a:rPr lang="pt-BR" dirty="0"/>
              <a:t>, como </a:t>
            </a:r>
            <a:r>
              <a:rPr lang="pt-BR" dirty="0" err="1"/>
              <a:t>PosterGenius</a:t>
            </a:r>
            <a:r>
              <a:rPr lang="pt-BR" dirty="0"/>
              <a:t>, </a:t>
            </a:r>
            <a:r>
              <a:rPr lang="pt-BR" dirty="0" err="1"/>
              <a:t>Scribus</a:t>
            </a:r>
            <a:r>
              <a:rPr lang="pt-BR" dirty="0"/>
              <a:t> ou </a:t>
            </a:r>
            <a:r>
              <a:rPr lang="pt-BR" dirty="0" err="1" smtClean="0"/>
              <a:t>LaTeX</a:t>
            </a:r>
            <a:r>
              <a:rPr lang="pt-BR" dirty="0"/>
              <a:t>, mas todos são bastante complicados.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pt-BR" dirty="0" smtClean="0"/>
              <a:t>versão </a:t>
            </a:r>
            <a:r>
              <a:rPr lang="pt-BR" dirty="0"/>
              <a:t>digital do </a:t>
            </a:r>
            <a:r>
              <a:rPr lang="pt-BR" dirty="0" err="1" smtClean="0"/>
              <a:t>poster</a:t>
            </a:r>
            <a:r>
              <a:rPr lang="pt-BR" dirty="0" smtClean="0"/>
              <a:t> com </a:t>
            </a:r>
            <a:r>
              <a:rPr lang="pt-BR" dirty="0"/>
              <a:t>apresentação </a:t>
            </a:r>
            <a:r>
              <a:rPr lang="pt-BR" dirty="0" smtClean="0"/>
              <a:t>em </a:t>
            </a:r>
            <a:r>
              <a:rPr lang="pt-BR" dirty="0"/>
              <a:t>telas de </a:t>
            </a:r>
            <a:r>
              <a:rPr lang="pt-BR" dirty="0" err="1"/>
              <a:t>tv</a:t>
            </a:r>
            <a:r>
              <a:rPr lang="pt-BR" dirty="0"/>
              <a:t> ou monitores de muitas </a:t>
            </a:r>
            <a:r>
              <a:rPr lang="pt-BR" dirty="0" smtClean="0"/>
              <a:t>polegadas -  </a:t>
            </a:r>
            <a:r>
              <a:rPr lang="pt-BR" dirty="0"/>
              <a:t>confeccionar o </a:t>
            </a:r>
            <a:r>
              <a:rPr lang="pt-BR" dirty="0" smtClean="0"/>
              <a:t>pôster </a:t>
            </a:r>
            <a:r>
              <a:rPr lang="pt-BR" dirty="0"/>
              <a:t>no próprio Power Point, </a:t>
            </a:r>
            <a:r>
              <a:rPr lang="pt-BR" dirty="0" err="1"/>
              <a:t>Keynote</a:t>
            </a:r>
            <a:r>
              <a:rPr lang="pt-BR" dirty="0"/>
              <a:t> ou Draw</a:t>
            </a:r>
            <a:r>
              <a:rPr lang="pt-BR" dirty="0" smtClean="0"/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pt-BR" dirty="0" err="1" smtClean="0"/>
              <a:t>Templates</a:t>
            </a:r>
            <a:r>
              <a:rPr lang="pt-BR" dirty="0" smtClean="0"/>
              <a:t> – na internet ou no próprio </a:t>
            </a:r>
            <a:r>
              <a:rPr lang="pt-BR" dirty="0" err="1" smtClean="0"/>
              <a:t>ppt</a:t>
            </a:r>
            <a:endParaRPr lang="pt-BR" dirty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  <a:p>
            <a:pPr eaLnBrk="1" hangingPunct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1880322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Apresentando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000" dirty="0" smtClean="0"/>
              <a:t>Fale pausadamente, conversando com o interessado; fale com convicção.</a:t>
            </a:r>
          </a:p>
          <a:p>
            <a:pPr eaLnBrk="1" hangingPunct="1"/>
            <a:r>
              <a:rPr lang="pt-BR" sz="2000" dirty="0" smtClean="0"/>
              <a:t>Apresente-se com respeito; não </a:t>
            </a:r>
            <a:r>
              <a:rPr lang="pt-BR" sz="2000" dirty="0"/>
              <a:t>use gíria, neologismos ou </a:t>
            </a:r>
            <a:r>
              <a:rPr lang="pt-BR" sz="2000" dirty="0" smtClean="0"/>
              <a:t>estrangeirismos; siglas; vocabulário técnico de outra área.</a:t>
            </a:r>
            <a:endParaRPr lang="pt-BR" sz="2000" dirty="0"/>
          </a:p>
          <a:p>
            <a:pPr eaLnBrk="1" hangingPunct="1"/>
            <a:r>
              <a:rPr lang="pt-BR" sz="2000" dirty="0" smtClean="0"/>
              <a:t>Olhe para o interessado e fale voltado para ele. </a:t>
            </a:r>
          </a:p>
          <a:p>
            <a:pPr eaLnBrk="1" hangingPunct="1"/>
            <a:r>
              <a:rPr lang="pt-BR" sz="2000" dirty="0" smtClean="0"/>
              <a:t>Cuide da linguagem corporal: nem bailarino nem estátua = ambos dispersam atenção do </a:t>
            </a:r>
            <a:r>
              <a:rPr lang="pt-BR" dirty="0" smtClean="0"/>
              <a:t>colega interessado.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92194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631</TotalTime>
  <Words>926</Words>
  <Application>Microsoft Office PowerPoint</Application>
  <PresentationFormat>Apresentação na tela (4:3)</PresentationFormat>
  <Paragraphs>109</Paragraphs>
  <Slides>20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Retrospectiva</vt:lpstr>
      <vt:lpstr>Dicas para montar um pôster/painel</vt:lpstr>
      <vt:lpstr>Pôsteres ou Painéis</vt:lpstr>
      <vt:lpstr>Antes de começar</vt:lpstr>
      <vt:lpstr>Informações e formatos</vt:lpstr>
      <vt:lpstr>Informações e formatos</vt:lpstr>
      <vt:lpstr>Informações e formatos</vt:lpstr>
      <vt:lpstr>Aprimorando o conteúdo</vt:lpstr>
      <vt:lpstr>Softwares de edição</vt:lpstr>
      <vt:lpstr>Apresentando</vt:lpstr>
      <vt:lpstr>Apresentando</vt:lpstr>
      <vt:lpstr>Dicas para montar um pôster/painel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Dicas para uma boa apresentação</dc:title>
  <dc:creator>Cássia</dc:creator>
  <cp:lastModifiedBy>615336</cp:lastModifiedBy>
  <cp:revision>49</cp:revision>
  <dcterms:created xsi:type="dcterms:W3CDTF">2007-11-27T13:52:40Z</dcterms:created>
  <dcterms:modified xsi:type="dcterms:W3CDTF">2016-11-07T19:28:34Z</dcterms:modified>
</cp:coreProperties>
</file>