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8" r:id="rId2"/>
    <p:sldId id="702" r:id="rId3"/>
    <p:sldId id="689" r:id="rId4"/>
    <p:sldId id="734" r:id="rId5"/>
    <p:sldId id="739" r:id="rId6"/>
    <p:sldId id="711" r:id="rId7"/>
    <p:sldId id="691" r:id="rId8"/>
    <p:sldId id="687" r:id="rId9"/>
    <p:sldId id="680" r:id="rId10"/>
    <p:sldId id="682" r:id="rId11"/>
    <p:sldId id="742" r:id="rId12"/>
    <p:sldId id="684" r:id="rId13"/>
    <p:sldId id="692" r:id="rId14"/>
    <p:sldId id="693" r:id="rId15"/>
    <p:sldId id="685" r:id="rId16"/>
    <p:sldId id="686" r:id="rId17"/>
    <p:sldId id="697" r:id="rId18"/>
    <p:sldId id="678" r:id="rId19"/>
    <p:sldId id="694" r:id="rId20"/>
    <p:sldId id="737" r:id="rId21"/>
    <p:sldId id="667" r:id="rId22"/>
    <p:sldId id="703" r:id="rId23"/>
    <p:sldId id="704" r:id="rId24"/>
    <p:sldId id="713" r:id="rId25"/>
    <p:sldId id="705" r:id="rId26"/>
    <p:sldId id="714" r:id="rId27"/>
    <p:sldId id="716" r:id="rId28"/>
    <p:sldId id="730" r:id="rId29"/>
    <p:sldId id="706" r:id="rId30"/>
    <p:sldId id="718" r:id="rId31"/>
    <p:sldId id="719" r:id="rId32"/>
    <p:sldId id="707" r:id="rId33"/>
    <p:sldId id="708" r:id="rId34"/>
    <p:sldId id="668" r:id="rId35"/>
    <p:sldId id="681" r:id="rId36"/>
    <p:sldId id="709" r:id="rId37"/>
    <p:sldId id="710" r:id="rId38"/>
    <p:sldId id="740" r:id="rId39"/>
    <p:sldId id="741" r:id="rId40"/>
    <p:sldId id="727" r:id="rId41"/>
    <p:sldId id="729" r:id="rId42"/>
    <p:sldId id="731" r:id="rId43"/>
    <p:sldId id="732" r:id="rId44"/>
    <p:sldId id="733" r:id="rId4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0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p:cViewPr>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219DF-026B-48DA-85CA-7170408FE91D}" type="doc">
      <dgm:prSet loTypeId="urn:microsoft.com/office/officeart/2005/8/layout/radial1" loCatId="relationship" qsTypeId="urn:microsoft.com/office/officeart/2005/8/quickstyle/simple5" qsCatId="simple" csTypeId="urn:microsoft.com/office/officeart/2005/8/colors/colorful3" csCatId="colorful" phldr="1"/>
      <dgm:spPr/>
      <dgm:t>
        <a:bodyPr/>
        <a:lstStyle/>
        <a:p>
          <a:endParaRPr lang="pt-BR"/>
        </a:p>
      </dgm:t>
    </dgm:pt>
    <dgm:pt modelId="{11ECC532-78A1-4CF4-ACA5-E03FA56FD3FE}">
      <dgm:prSet phldrT="[Texto]"/>
      <dgm:spPr>
        <a:xfrm>
          <a:off x="3491836" y="1640018"/>
          <a:ext cx="1245926" cy="1245926"/>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pt-BR" dirty="0">
              <a:solidFill>
                <a:sysClr val="window" lastClr="FFFFFF"/>
              </a:solidFill>
              <a:latin typeface="Calibri"/>
              <a:ea typeface="+mn-ea"/>
              <a:cs typeface="+mn-cs"/>
            </a:rPr>
            <a:t>Atração</a:t>
          </a:r>
        </a:p>
      </dgm:t>
    </dgm:pt>
    <dgm:pt modelId="{079224B6-A526-4054-BC48-227A54C1B615}" type="parTrans" cxnId="{FBB1C6F7-F45F-4CB0-9595-30DBD495A10D}">
      <dgm:prSet/>
      <dgm:spPr/>
      <dgm:t>
        <a:bodyPr/>
        <a:lstStyle/>
        <a:p>
          <a:endParaRPr lang="pt-BR"/>
        </a:p>
      </dgm:t>
    </dgm:pt>
    <dgm:pt modelId="{BFE10C67-ACD9-456B-B14E-3EA26A55C11C}" type="sibTrans" cxnId="{FBB1C6F7-F45F-4CB0-9595-30DBD495A10D}">
      <dgm:prSet/>
      <dgm:spPr/>
      <dgm:t>
        <a:bodyPr/>
        <a:lstStyle/>
        <a:p>
          <a:endParaRPr lang="pt-BR"/>
        </a:p>
      </dgm:t>
    </dgm:pt>
    <dgm:pt modelId="{6ACAFA68-F9C6-49BC-803E-CBDC1FB2E836}">
      <dgm:prSet phldrT="[Texto]" custT="1"/>
      <dgm:spPr>
        <a:xfrm>
          <a:off x="3491836" y="18507"/>
          <a:ext cx="1245926" cy="1245926"/>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pt-BR" sz="1800" dirty="0">
            <a:solidFill>
              <a:sysClr val="window" lastClr="FFFFFF"/>
            </a:solidFill>
            <a:latin typeface="Calibri"/>
            <a:ea typeface="+mn-ea"/>
            <a:cs typeface="+mn-cs"/>
          </a:endParaRPr>
        </a:p>
      </dgm:t>
    </dgm:pt>
    <dgm:pt modelId="{540261BA-706A-4091-B008-9DC950FD5DFE}" type="parTrans" cxnId="{508FCE22-17AC-4C31-A928-D8FF3A56CD80}">
      <dgm:prSet/>
      <dgm:spPr>
        <a:xfrm rot="16200000">
          <a:off x="3927008" y="1438600"/>
          <a:ext cx="375583" cy="27251"/>
        </a:xfrm>
        <a:noFill/>
        <a:ln w="25400" cap="flat" cmpd="sng" algn="ctr">
          <a:solidFill>
            <a:srgbClr val="8064A2">
              <a:hueOff val="0"/>
              <a:satOff val="0"/>
              <a:lumOff val="0"/>
              <a:alphaOff val="0"/>
            </a:srgbClr>
          </a:solidFill>
          <a:prstDash val="solid"/>
        </a:ln>
        <a:effectLst/>
      </dgm:spPr>
      <dgm:t>
        <a:bodyPr/>
        <a:lstStyle/>
        <a:p>
          <a:endParaRPr lang="pt-BR">
            <a:solidFill>
              <a:sysClr val="windowText" lastClr="000000">
                <a:hueOff val="0"/>
                <a:satOff val="0"/>
                <a:lumOff val="0"/>
                <a:alphaOff val="0"/>
              </a:sysClr>
            </a:solidFill>
            <a:latin typeface="Calibri"/>
            <a:ea typeface="+mn-ea"/>
            <a:cs typeface="+mn-cs"/>
          </a:endParaRPr>
        </a:p>
      </dgm:t>
    </dgm:pt>
    <dgm:pt modelId="{B357DF52-E01F-4070-B29E-09DD5F98E9C5}" type="sibTrans" cxnId="{508FCE22-17AC-4C31-A928-D8FF3A56CD80}">
      <dgm:prSet/>
      <dgm:spPr/>
      <dgm:t>
        <a:bodyPr/>
        <a:lstStyle/>
        <a:p>
          <a:endParaRPr lang="pt-BR"/>
        </a:p>
      </dgm:t>
    </dgm:pt>
    <dgm:pt modelId="{18BEE8EE-2214-40A5-AAB3-9A61C659488A}">
      <dgm:prSet phldrT="[Texto]" custT="1"/>
      <dgm:spPr>
        <a:xfrm>
          <a:off x="4896105" y="829262"/>
          <a:ext cx="1245926" cy="1245926"/>
        </a:xfrm>
        <a:gradFill rotWithShape="0">
          <a:gsLst>
            <a:gs pos="0">
              <a:srgbClr val="9BBB59">
                <a:hueOff val="2250053"/>
                <a:satOff val="-3376"/>
                <a:lumOff val="-549"/>
                <a:alphaOff val="0"/>
                <a:shade val="51000"/>
                <a:satMod val="130000"/>
              </a:srgbClr>
            </a:gs>
            <a:gs pos="80000">
              <a:srgbClr val="9BBB59">
                <a:hueOff val="2250053"/>
                <a:satOff val="-3376"/>
                <a:lumOff val="-549"/>
                <a:alphaOff val="0"/>
                <a:shade val="93000"/>
                <a:satMod val="130000"/>
              </a:srgbClr>
            </a:gs>
            <a:gs pos="100000">
              <a:srgbClr val="9BBB59">
                <a:hueOff val="2250053"/>
                <a:satOff val="-3376"/>
                <a:lumOff val="-549"/>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pt-BR" sz="1800" dirty="0">
            <a:solidFill>
              <a:sysClr val="window" lastClr="FFFFFF"/>
            </a:solidFill>
            <a:latin typeface="Calibri"/>
            <a:ea typeface="+mn-ea"/>
            <a:cs typeface="+mn-cs"/>
          </a:endParaRPr>
        </a:p>
      </dgm:t>
    </dgm:pt>
    <dgm:pt modelId="{2550A788-182B-43EA-8113-42101E1D303D}" type="parTrans" cxnId="{1C79833E-10AD-4BBD-A20F-FA650D366A5B}">
      <dgm:prSet/>
      <dgm:spPr>
        <a:xfrm rot="19800000">
          <a:off x="4629142" y="1843978"/>
          <a:ext cx="375583" cy="27251"/>
        </a:xfrm>
        <a:noFill/>
        <a:ln w="25400" cap="flat" cmpd="sng" algn="ctr">
          <a:solidFill>
            <a:srgbClr val="8064A2">
              <a:hueOff val="0"/>
              <a:satOff val="0"/>
              <a:lumOff val="0"/>
              <a:alphaOff val="0"/>
            </a:srgbClr>
          </a:solidFill>
          <a:prstDash val="solid"/>
        </a:ln>
        <a:effectLst/>
      </dgm:spPr>
      <dgm:t>
        <a:bodyPr/>
        <a:lstStyle/>
        <a:p>
          <a:endParaRPr lang="pt-BR">
            <a:solidFill>
              <a:sysClr val="windowText" lastClr="000000">
                <a:hueOff val="0"/>
                <a:satOff val="0"/>
                <a:lumOff val="0"/>
                <a:alphaOff val="0"/>
              </a:sysClr>
            </a:solidFill>
            <a:latin typeface="Calibri"/>
            <a:ea typeface="+mn-ea"/>
            <a:cs typeface="+mn-cs"/>
          </a:endParaRPr>
        </a:p>
      </dgm:t>
    </dgm:pt>
    <dgm:pt modelId="{FA6E1ED4-1E26-4CF4-9642-8B9DDA7BAA3B}" type="sibTrans" cxnId="{1C79833E-10AD-4BBD-A20F-FA650D366A5B}">
      <dgm:prSet/>
      <dgm:spPr/>
      <dgm:t>
        <a:bodyPr/>
        <a:lstStyle/>
        <a:p>
          <a:endParaRPr lang="pt-BR"/>
        </a:p>
      </dgm:t>
    </dgm:pt>
    <dgm:pt modelId="{3C304131-F816-46F7-961A-FB73960CD6FD}">
      <dgm:prSet phldrT="[Texto]" custT="1"/>
      <dgm:spPr>
        <a:xfrm>
          <a:off x="3491836" y="3261528"/>
          <a:ext cx="1245926" cy="1245926"/>
        </a:xfrm>
        <a:gradFill rotWithShape="0">
          <a:gsLst>
            <a:gs pos="0">
              <a:srgbClr val="9BBB59">
                <a:hueOff val="6750158"/>
                <a:satOff val="-10128"/>
                <a:lumOff val="-1647"/>
                <a:alphaOff val="0"/>
                <a:shade val="51000"/>
                <a:satMod val="130000"/>
              </a:srgbClr>
            </a:gs>
            <a:gs pos="80000">
              <a:srgbClr val="9BBB59">
                <a:hueOff val="6750158"/>
                <a:satOff val="-10128"/>
                <a:lumOff val="-1647"/>
                <a:alphaOff val="0"/>
                <a:shade val="93000"/>
                <a:satMod val="130000"/>
              </a:srgbClr>
            </a:gs>
            <a:gs pos="100000">
              <a:srgbClr val="9BBB59">
                <a:hueOff val="6750158"/>
                <a:satOff val="-10128"/>
                <a:lumOff val="-1647"/>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pt-BR" sz="1700" dirty="0">
            <a:solidFill>
              <a:sysClr val="window" lastClr="FFFFFF"/>
            </a:solidFill>
            <a:latin typeface="Calibri"/>
            <a:ea typeface="+mn-ea"/>
            <a:cs typeface="+mn-cs"/>
          </a:endParaRPr>
        </a:p>
      </dgm:t>
    </dgm:pt>
    <dgm:pt modelId="{88D66C4A-45A9-4006-B4CF-AE25F4DD25BD}" type="parTrans" cxnId="{13FBDCFC-A326-48CE-BDD1-AB502B171CA7}">
      <dgm:prSet/>
      <dgm:spPr>
        <a:xfrm rot="5400000">
          <a:off x="3927008" y="3060110"/>
          <a:ext cx="375583" cy="27251"/>
        </a:xfrm>
        <a:noFill/>
        <a:ln w="25400" cap="flat" cmpd="sng" algn="ctr">
          <a:solidFill>
            <a:srgbClr val="8064A2">
              <a:hueOff val="0"/>
              <a:satOff val="0"/>
              <a:lumOff val="0"/>
              <a:alphaOff val="0"/>
            </a:srgbClr>
          </a:solidFill>
          <a:prstDash val="solid"/>
        </a:ln>
        <a:effectLst/>
      </dgm:spPr>
      <dgm:t>
        <a:bodyPr/>
        <a:lstStyle/>
        <a:p>
          <a:endParaRPr lang="pt-BR">
            <a:solidFill>
              <a:sysClr val="windowText" lastClr="000000">
                <a:hueOff val="0"/>
                <a:satOff val="0"/>
                <a:lumOff val="0"/>
                <a:alphaOff val="0"/>
              </a:sysClr>
            </a:solidFill>
            <a:latin typeface="Calibri"/>
            <a:ea typeface="+mn-ea"/>
            <a:cs typeface="+mn-cs"/>
          </a:endParaRPr>
        </a:p>
      </dgm:t>
    </dgm:pt>
    <dgm:pt modelId="{CEE7368F-43AD-43EB-A57E-55760603497D}" type="sibTrans" cxnId="{13FBDCFC-A326-48CE-BDD1-AB502B171CA7}">
      <dgm:prSet/>
      <dgm:spPr/>
      <dgm:t>
        <a:bodyPr/>
        <a:lstStyle/>
        <a:p>
          <a:endParaRPr lang="pt-BR"/>
        </a:p>
      </dgm:t>
    </dgm:pt>
    <dgm:pt modelId="{390420DB-2A10-426B-A9A3-63D35D23E329}">
      <dgm:prSet phldrT="[Texto]"/>
      <dgm:spPr>
        <a:xfrm>
          <a:off x="2087567" y="2450773"/>
          <a:ext cx="1245926" cy="1245926"/>
        </a:xfrm>
        <a:gradFill rotWithShape="0">
          <a:gsLst>
            <a:gs pos="0">
              <a:srgbClr val="9BBB59">
                <a:hueOff val="9000211"/>
                <a:satOff val="-13504"/>
                <a:lumOff val="-2196"/>
                <a:alphaOff val="0"/>
                <a:shade val="51000"/>
                <a:satMod val="130000"/>
              </a:srgbClr>
            </a:gs>
            <a:gs pos="80000">
              <a:srgbClr val="9BBB59">
                <a:hueOff val="9000211"/>
                <a:satOff val="-13504"/>
                <a:lumOff val="-2196"/>
                <a:alphaOff val="0"/>
                <a:shade val="93000"/>
                <a:satMod val="130000"/>
              </a:srgbClr>
            </a:gs>
            <a:gs pos="100000">
              <a:srgbClr val="9BBB59">
                <a:hueOff val="9000211"/>
                <a:satOff val="-13504"/>
                <a:lumOff val="-2196"/>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pt-BR" dirty="0">
            <a:solidFill>
              <a:sysClr val="window" lastClr="FFFFFF"/>
            </a:solidFill>
            <a:latin typeface="Calibri"/>
            <a:ea typeface="+mn-ea"/>
            <a:cs typeface="+mn-cs"/>
          </a:endParaRPr>
        </a:p>
      </dgm:t>
    </dgm:pt>
    <dgm:pt modelId="{27B736D9-41E3-4F30-9607-F45714EDFBDB}" type="parTrans" cxnId="{C8F6BCD5-BE7B-4371-B1F4-E370A6DAD329}">
      <dgm:prSet/>
      <dgm:spPr>
        <a:xfrm rot="9000000">
          <a:off x="3224873" y="2654733"/>
          <a:ext cx="375583" cy="27251"/>
        </a:xfrm>
        <a:noFill/>
        <a:ln w="25400" cap="flat" cmpd="sng" algn="ctr">
          <a:solidFill>
            <a:srgbClr val="8064A2">
              <a:hueOff val="0"/>
              <a:satOff val="0"/>
              <a:lumOff val="0"/>
              <a:alphaOff val="0"/>
            </a:srgbClr>
          </a:solidFill>
          <a:prstDash val="solid"/>
        </a:ln>
        <a:effectLst/>
      </dgm:spPr>
      <dgm:t>
        <a:bodyPr/>
        <a:lstStyle/>
        <a:p>
          <a:endParaRPr lang="pt-BR">
            <a:solidFill>
              <a:sysClr val="windowText" lastClr="000000">
                <a:hueOff val="0"/>
                <a:satOff val="0"/>
                <a:lumOff val="0"/>
                <a:alphaOff val="0"/>
              </a:sysClr>
            </a:solidFill>
            <a:latin typeface="Calibri"/>
            <a:ea typeface="+mn-ea"/>
            <a:cs typeface="+mn-cs"/>
          </a:endParaRPr>
        </a:p>
      </dgm:t>
    </dgm:pt>
    <dgm:pt modelId="{8614F25D-D7E4-4C6C-AE3A-97A32D257BBC}" type="sibTrans" cxnId="{C8F6BCD5-BE7B-4371-B1F4-E370A6DAD329}">
      <dgm:prSet/>
      <dgm:spPr/>
      <dgm:t>
        <a:bodyPr/>
        <a:lstStyle/>
        <a:p>
          <a:endParaRPr lang="pt-BR"/>
        </a:p>
      </dgm:t>
    </dgm:pt>
    <dgm:pt modelId="{60BE2390-78AB-4A1E-BEB5-9F9CB853A00A}">
      <dgm:prSet custT="1"/>
      <dgm:spPr>
        <a:xfrm>
          <a:off x="4896105" y="2450773"/>
          <a:ext cx="1245926" cy="1245926"/>
        </a:xfrm>
        <a:gradFill rotWithShape="0">
          <a:gsLst>
            <a:gs pos="0">
              <a:srgbClr val="9BBB59">
                <a:hueOff val="4500106"/>
                <a:satOff val="-6752"/>
                <a:lumOff val="-1098"/>
                <a:alphaOff val="0"/>
                <a:shade val="51000"/>
                <a:satMod val="130000"/>
              </a:srgbClr>
            </a:gs>
            <a:gs pos="80000">
              <a:srgbClr val="9BBB59">
                <a:hueOff val="4500106"/>
                <a:satOff val="-6752"/>
                <a:lumOff val="-1098"/>
                <a:alphaOff val="0"/>
                <a:shade val="93000"/>
                <a:satMod val="130000"/>
              </a:srgbClr>
            </a:gs>
            <a:gs pos="100000">
              <a:srgbClr val="9BBB59">
                <a:hueOff val="4500106"/>
                <a:satOff val="-6752"/>
                <a:lumOff val="-1098"/>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pt-BR" sz="1800" dirty="0">
            <a:solidFill>
              <a:sysClr val="window" lastClr="FFFFFF"/>
            </a:solidFill>
            <a:latin typeface="Calibri"/>
            <a:ea typeface="+mn-ea"/>
            <a:cs typeface="+mn-cs"/>
          </a:endParaRPr>
        </a:p>
      </dgm:t>
    </dgm:pt>
    <dgm:pt modelId="{D30E19B7-1E02-4C31-B62C-171EE3E04E8E}" type="parTrans" cxnId="{0B5343E8-3208-410D-A0BD-9B9744980710}">
      <dgm:prSet/>
      <dgm:spPr>
        <a:xfrm rot="1800000">
          <a:off x="4629142" y="2654733"/>
          <a:ext cx="375583" cy="27251"/>
        </a:xfrm>
        <a:noFill/>
        <a:ln w="25400" cap="flat" cmpd="sng" algn="ctr">
          <a:solidFill>
            <a:srgbClr val="8064A2">
              <a:hueOff val="0"/>
              <a:satOff val="0"/>
              <a:lumOff val="0"/>
              <a:alphaOff val="0"/>
            </a:srgbClr>
          </a:solidFill>
          <a:prstDash val="solid"/>
        </a:ln>
        <a:effectLst/>
      </dgm:spPr>
      <dgm:t>
        <a:bodyPr/>
        <a:lstStyle/>
        <a:p>
          <a:endParaRPr lang="pt-BR">
            <a:solidFill>
              <a:sysClr val="windowText" lastClr="000000">
                <a:hueOff val="0"/>
                <a:satOff val="0"/>
                <a:lumOff val="0"/>
                <a:alphaOff val="0"/>
              </a:sysClr>
            </a:solidFill>
            <a:latin typeface="Calibri"/>
            <a:ea typeface="+mn-ea"/>
            <a:cs typeface="+mn-cs"/>
          </a:endParaRPr>
        </a:p>
      </dgm:t>
    </dgm:pt>
    <dgm:pt modelId="{71537111-446B-40D2-9D4D-C50792760467}" type="sibTrans" cxnId="{0B5343E8-3208-410D-A0BD-9B9744980710}">
      <dgm:prSet/>
      <dgm:spPr/>
      <dgm:t>
        <a:bodyPr/>
        <a:lstStyle/>
        <a:p>
          <a:endParaRPr lang="pt-BR"/>
        </a:p>
      </dgm:t>
    </dgm:pt>
    <dgm:pt modelId="{C90D1CEE-2B8F-4F67-932A-85DFD3E04C48}">
      <dgm:prSet custT="1"/>
      <dgm:spPr>
        <a:xfrm>
          <a:off x="2087567" y="829262"/>
          <a:ext cx="1245926" cy="1245926"/>
        </a:xfrm>
        <a:gradFill rotWithShape="0">
          <a:gsLst>
            <a:gs pos="0">
              <a:srgbClr val="9BBB59">
                <a:hueOff val="11250264"/>
                <a:satOff val="-16880"/>
                <a:lumOff val="-2745"/>
                <a:alphaOff val="0"/>
                <a:shade val="51000"/>
                <a:satMod val="130000"/>
              </a:srgbClr>
            </a:gs>
            <a:gs pos="80000">
              <a:srgbClr val="9BBB59">
                <a:hueOff val="11250264"/>
                <a:satOff val="-16880"/>
                <a:lumOff val="-2745"/>
                <a:alphaOff val="0"/>
                <a:shade val="93000"/>
                <a:satMod val="130000"/>
              </a:srgbClr>
            </a:gs>
            <a:gs pos="100000">
              <a:srgbClr val="9BBB59">
                <a:hueOff val="11250264"/>
                <a:satOff val="-16880"/>
                <a:lumOff val="-2745"/>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pt-BR" sz="2000" dirty="0">
              <a:solidFill>
                <a:sysClr val="window" lastClr="FFFFFF"/>
              </a:solidFill>
              <a:latin typeface="Calibri"/>
              <a:ea typeface="+mn-ea"/>
              <a:cs typeface="+mn-cs"/>
            </a:rPr>
            <a:t>Imagem</a:t>
          </a:r>
        </a:p>
      </dgm:t>
    </dgm:pt>
    <dgm:pt modelId="{3037EE29-2B8F-4DC2-9CD5-7FA4DA3A3A27}" type="parTrans" cxnId="{C42CAC8B-0707-4CC1-BBB8-EA44E73BC428}">
      <dgm:prSet/>
      <dgm:spPr>
        <a:xfrm rot="12600000">
          <a:off x="3224873" y="1843978"/>
          <a:ext cx="375583" cy="27251"/>
        </a:xfrm>
        <a:noFill/>
        <a:ln w="25400" cap="flat" cmpd="sng" algn="ctr">
          <a:solidFill>
            <a:srgbClr val="8064A2">
              <a:hueOff val="0"/>
              <a:satOff val="0"/>
              <a:lumOff val="0"/>
              <a:alphaOff val="0"/>
            </a:srgbClr>
          </a:solidFill>
          <a:prstDash val="solid"/>
        </a:ln>
        <a:effectLst/>
      </dgm:spPr>
      <dgm:t>
        <a:bodyPr/>
        <a:lstStyle/>
        <a:p>
          <a:endParaRPr lang="pt-BR">
            <a:solidFill>
              <a:sysClr val="windowText" lastClr="000000">
                <a:hueOff val="0"/>
                <a:satOff val="0"/>
                <a:lumOff val="0"/>
                <a:alphaOff val="0"/>
              </a:sysClr>
            </a:solidFill>
            <a:latin typeface="Calibri"/>
            <a:ea typeface="+mn-ea"/>
            <a:cs typeface="+mn-cs"/>
          </a:endParaRPr>
        </a:p>
      </dgm:t>
    </dgm:pt>
    <dgm:pt modelId="{84A58875-5DD0-4BE2-BBCF-AEA9E96E696B}" type="sibTrans" cxnId="{C42CAC8B-0707-4CC1-BBB8-EA44E73BC428}">
      <dgm:prSet/>
      <dgm:spPr/>
      <dgm:t>
        <a:bodyPr/>
        <a:lstStyle/>
        <a:p>
          <a:endParaRPr lang="pt-BR"/>
        </a:p>
      </dgm:t>
    </dgm:pt>
    <dgm:pt modelId="{8D5776CE-DC91-46EE-B941-C50CA45EFE75}" type="pres">
      <dgm:prSet presAssocID="{67C219DF-026B-48DA-85CA-7170408FE91D}" presName="cycle" presStyleCnt="0">
        <dgm:presLayoutVars>
          <dgm:chMax val="1"/>
          <dgm:dir/>
          <dgm:animLvl val="ctr"/>
          <dgm:resizeHandles val="exact"/>
        </dgm:presLayoutVars>
      </dgm:prSet>
      <dgm:spPr/>
      <dgm:t>
        <a:bodyPr/>
        <a:lstStyle/>
        <a:p>
          <a:endParaRPr lang="pt-BR"/>
        </a:p>
      </dgm:t>
    </dgm:pt>
    <dgm:pt modelId="{F4260C9B-3885-4A91-AFC6-2A5C4F27CF68}" type="pres">
      <dgm:prSet presAssocID="{11ECC532-78A1-4CF4-ACA5-E03FA56FD3FE}" presName="centerShape" presStyleLbl="node0" presStyleIdx="0" presStyleCnt="1"/>
      <dgm:spPr>
        <a:prstGeom prst="ellipse">
          <a:avLst/>
        </a:prstGeom>
      </dgm:spPr>
      <dgm:t>
        <a:bodyPr/>
        <a:lstStyle/>
        <a:p>
          <a:endParaRPr lang="pt-BR"/>
        </a:p>
      </dgm:t>
    </dgm:pt>
    <dgm:pt modelId="{D1E9894A-8E8F-4088-B932-462AB32BD8A1}" type="pres">
      <dgm:prSet presAssocID="{540261BA-706A-4091-B008-9DC950FD5DFE}" presName="Name9" presStyleLbl="parChTrans1D2" presStyleIdx="0" presStyleCnt="6"/>
      <dgm:spPr>
        <a:custGeom>
          <a:avLst/>
          <a:gdLst/>
          <a:ahLst/>
          <a:cxnLst/>
          <a:rect l="0" t="0" r="0" b="0"/>
          <a:pathLst>
            <a:path>
              <a:moveTo>
                <a:pt x="0" y="13625"/>
              </a:moveTo>
              <a:lnTo>
                <a:pt x="375583" y="13625"/>
              </a:lnTo>
            </a:path>
          </a:pathLst>
        </a:custGeom>
      </dgm:spPr>
      <dgm:t>
        <a:bodyPr/>
        <a:lstStyle/>
        <a:p>
          <a:endParaRPr lang="pt-BR"/>
        </a:p>
      </dgm:t>
    </dgm:pt>
    <dgm:pt modelId="{46DF8E77-8080-4BF0-8FF3-6C58011AC63F}" type="pres">
      <dgm:prSet presAssocID="{540261BA-706A-4091-B008-9DC950FD5DFE}" presName="connTx" presStyleLbl="parChTrans1D2" presStyleIdx="0" presStyleCnt="6"/>
      <dgm:spPr/>
      <dgm:t>
        <a:bodyPr/>
        <a:lstStyle/>
        <a:p>
          <a:endParaRPr lang="pt-BR"/>
        </a:p>
      </dgm:t>
    </dgm:pt>
    <dgm:pt modelId="{8EEB40DE-4C87-4DA2-B16D-1278B8835912}" type="pres">
      <dgm:prSet presAssocID="{6ACAFA68-F9C6-49BC-803E-CBDC1FB2E836}" presName="node" presStyleLbl="node1" presStyleIdx="0" presStyleCnt="6">
        <dgm:presLayoutVars>
          <dgm:bulletEnabled val="1"/>
        </dgm:presLayoutVars>
      </dgm:prSet>
      <dgm:spPr>
        <a:prstGeom prst="ellipse">
          <a:avLst/>
        </a:prstGeom>
      </dgm:spPr>
      <dgm:t>
        <a:bodyPr/>
        <a:lstStyle/>
        <a:p>
          <a:endParaRPr lang="pt-BR"/>
        </a:p>
      </dgm:t>
    </dgm:pt>
    <dgm:pt modelId="{A83FAD58-B31F-4E4C-A663-1CC65E417A87}" type="pres">
      <dgm:prSet presAssocID="{2550A788-182B-43EA-8113-42101E1D303D}" presName="Name9" presStyleLbl="parChTrans1D2" presStyleIdx="1" presStyleCnt="6"/>
      <dgm:spPr>
        <a:custGeom>
          <a:avLst/>
          <a:gdLst/>
          <a:ahLst/>
          <a:cxnLst/>
          <a:rect l="0" t="0" r="0" b="0"/>
          <a:pathLst>
            <a:path>
              <a:moveTo>
                <a:pt x="0" y="13625"/>
              </a:moveTo>
              <a:lnTo>
                <a:pt x="375583" y="13625"/>
              </a:lnTo>
            </a:path>
          </a:pathLst>
        </a:custGeom>
      </dgm:spPr>
      <dgm:t>
        <a:bodyPr/>
        <a:lstStyle/>
        <a:p>
          <a:endParaRPr lang="pt-BR"/>
        </a:p>
      </dgm:t>
    </dgm:pt>
    <dgm:pt modelId="{47A46735-9563-4F7B-933D-6AD900C7C1E9}" type="pres">
      <dgm:prSet presAssocID="{2550A788-182B-43EA-8113-42101E1D303D}" presName="connTx" presStyleLbl="parChTrans1D2" presStyleIdx="1" presStyleCnt="6"/>
      <dgm:spPr/>
      <dgm:t>
        <a:bodyPr/>
        <a:lstStyle/>
        <a:p>
          <a:endParaRPr lang="pt-BR"/>
        </a:p>
      </dgm:t>
    </dgm:pt>
    <dgm:pt modelId="{64C392FA-1D41-41EB-8386-1591F862C2FD}" type="pres">
      <dgm:prSet presAssocID="{18BEE8EE-2214-40A5-AAB3-9A61C659488A}" presName="node" presStyleLbl="node1" presStyleIdx="1" presStyleCnt="6">
        <dgm:presLayoutVars>
          <dgm:bulletEnabled val="1"/>
        </dgm:presLayoutVars>
      </dgm:prSet>
      <dgm:spPr>
        <a:prstGeom prst="ellipse">
          <a:avLst/>
        </a:prstGeom>
      </dgm:spPr>
      <dgm:t>
        <a:bodyPr/>
        <a:lstStyle/>
        <a:p>
          <a:endParaRPr lang="pt-BR"/>
        </a:p>
      </dgm:t>
    </dgm:pt>
    <dgm:pt modelId="{E2C2C782-AD8D-4CC3-8DFF-93D29A479E2E}" type="pres">
      <dgm:prSet presAssocID="{D30E19B7-1E02-4C31-B62C-171EE3E04E8E}" presName="Name9" presStyleLbl="parChTrans1D2" presStyleIdx="2" presStyleCnt="6"/>
      <dgm:spPr>
        <a:custGeom>
          <a:avLst/>
          <a:gdLst/>
          <a:ahLst/>
          <a:cxnLst/>
          <a:rect l="0" t="0" r="0" b="0"/>
          <a:pathLst>
            <a:path>
              <a:moveTo>
                <a:pt x="0" y="13625"/>
              </a:moveTo>
              <a:lnTo>
                <a:pt x="375583" y="13625"/>
              </a:lnTo>
            </a:path>
          </a:pathLst>
        </a:custGeom>
      </dgm:spPr>
      <dgm:t>
        <a:bodyPr/>
        <a:lstStyle/>
        <a:p>
          <a:endParaRPr lang="pt-BR"/>
        </a:p>
      </dgm:t>
    </dgm:pt>
    <dgm:pt modelId="{B17450FD-A3E8-4CF2-8933-77B1DCA768CE}" type="pres">
      <dgm:prSet presAssocID="{D30E19B7-1E02-4C31-B62C-171EE3E04E8E}" presName="connTx" presStyleLbl="parChTrans1D2" presStyleIdx="2" presStyleCnt="6"/>
      <dgm:spPr/>
      <dgm:t>
        <a:bodyPr/>
        <a:lstStyle/>
        <a:p>
          <a:endParaRPr lang="pt-BR"/>
        </a:p>
      </dgm:t>
    </dgm:pt>
    <dgm:pt modelId="{6A3F1861-6C05-422A-9B29-656325FE16E4}" type="pres">
      <dgm:prSet presAssocID="{60BE2390-78AB-4A1E-BEB5-9F9CB853A00A}" presName="node" presStyleLbl="node1" presStyleIdx="2" presStyleCnt="6">
        <dgm:presLayoutVars>
          <dgm:bulletEnabled val="1"/>
        </dgm:presLayoutVars>
      </dgm:prSet>
      <dgm:spPr>
        <a:prstGeom prst="ellipse">
          <a:avLst/>
        </a:prstGeom>
      </dgm:spPr>
      <dgm:t>
        <a:bodyPr/>
        <a:lstStyle/>
        <a:p>
          <a:endParaRPr lang="pt-BR"/>
        </a:p>
      </dgm:t>
    </dgm:pt>
    <dgm:pt modelId="{6CD63981-E06A-4A89-918A-93923AC754F4}" type="pres">
      <dgm:prSet presAssocID="{88D66C4A-45A9-4006-B4CF-AE25F4DD25BD}" presName="Name9" presStyleLbl="parChTrans1D2" presStyleIdx="3" presStyleCnt="6"/>
      <dgm:spPr>
        <a:custGeom>
          <a:avLst/>
          <a:gdLst/>
          <a:ahLst/>
          <a:cxnLst/>
          <a:rect l="0" t="0" r="0" b="0"/>
          <a:pathLst>
            <a:path>
              <a:moveTo>
                <a:pt x="0" y="13625"/>
              </a:moveTo>
              <a:lnTo>
                <a:pt x="375583" y="13625"/>
              </a:lnTo>
            </a:path>
          </a:pathLst>
        </a:custGeom>
      </dgm:spPr>
      <dgm:t>
        <a:bodyPr/>
        <a:lstStyle/>
        <a:p>
          <a:endParaRPr lang="pt-BR"/>
        </a:p>
      </dgm:t>
    </dgm:pt>
    <dgm:pt modelId="{9CDD1BBA-E130-4110-9F3E-04F3BB30C7F9}" type="pres">
      <dgm:prSet presAssocID="{88D66C4A-45A9-4006-B4CF-AE25F4DD25BD}" presName="connTx" presStyleLbl="parChTrans1D2" presStyleIdx="3" presStyleCnt="6"/>
      <dgm:spPr/>
      <dgm:t>
        <a:bodyPr/>
        <a:lstStyle/>
        <a:p>
          <a:endParaRPr lang="pt-BR"/>
        </a:p>
      </dgm:t>
    </dgm:pt>
    <dgm:pt modelId="{41077461-97FA-4D9E-AE50-F9B52CC3FFCB}" type="pres">
      <dgm:prSet presAssocID="{3C304131-F816-46F7-961A-FB73960CD6FD}" presName="node" presStyleLbl="node1" presStyleIdx="3" presStyleCnt="6">
        <dgm:presLayoutVars>
          <dgm:bulletEnabled val="1"/>
        </dgm:presLayoutVars>
      </dgm:prSet>
      <dgm:spPr>
        <a:prstGeom prst="ellipse">
          <a:avLst/>
        </a:prstGeom>
      </dgm:spPr>
      <dgm:t>
        <a:bodyPr/>
        <a:lstStyle/>
        <a:p>
          <a:endParaRPr lang="pt-BR"/>
        </a:p>
      </dgm:t>
    </dgm:pt>
    <dgm:pt modelId="{DF9940A5-D82E-4933-8886-20D54FB90BA1}" type="pres">
      <dgm:prSet presAssocID="{27B736D9-41E3-4F30-9607-F45714EDFBDB}" presName="Name9" presStyleLbl="parChTrans1D2" presStyleIdx="4" presStyleCnt="6"/>
      <dgm:spPr>
        <a:custGeom>
          <a:avLst/>
          <a:gdLst/>
          <a:ahLst/>
          <a:cxnLst/>
          <a:rect l="0" t="0" r="0" b="0"/>
          <a:pathLst>
            <a:path>
              <a:moveTo>
                <a:pt x="0" y="13625"/>
              </a:moveTo>
              <a:lnTo>
                <a:pt x="375583" y="13625"/>
              </a:lnTo>
            </a:path>
          </a:pathLst>
        </a:custGeom>
      </dgm:spPr>
      <dgm:t>
        <a:bodyPr/>
        <a:lstStyle/>
        <a:p>
          <a:endParaRPr lang="pt-BR"/>
        </a:p>
      </dgm:t>
    </dgm:pt>
    <dgm:pt modelId="{A532B83A-6D97-4CCE-870A-193857298C00}" type="pres">
      <dgm:prSet presAssocID="{27B736D9-41E3-4F30-9607-F45714EDFBDB}" presName="connTx" presStyleLbl="parChTrans1D2" presStyleIdx="4" presStyleCnt="6"/>
      <dgm:spPr/>
      <dgm:t>
        <a:bodyPr/>
        <a:lstStyle/>
        <a:p>
          <a:endParaRPr lang="pt-BR"/>
        </a:p>
      </dgm:t>
    </dgm:pt>
    <dgm:pt modelId="{83630ECB-2439-4DE3-9A65-B97506E9137E}" type="pres">
      <dgm:prSet presAssocID="{390420DB-2A10-426B-A9A3-63D35D23E329}" presName="node" presStyleLbl="node1" presStyleIdx="4" presStyleCnt="6">
        <dgm:presLayoutVars>
          <dgm:bulletEnabled val="1"/>
        </dgm:presLayoutVars>
      </dgm:prSet>
      <dgm:spPr>
        <a:prstGeom prst="ellipse">
          <a:avLst/>
        </a:prstGeom>
      </dgm:spPr>
      <dgm:t>
        <a:bodyPr/>
        <a:lstStyle/>
        <a:p>
          <a:endParaRPr lang="pt-BR"/>
        </a:p>
      </dgm:t>
    </dgm:pt>
    <dgm:pt modelId="{9567C0D5-E62C-4AE4-92B7-AF60D4C33C45}" type="pres">
      <dgm:prSet presAssocID="{3037EE29-2B8F-4DC2-9CD5-7FA4DA3A3A27}" presName="Name9" presStyleLbl="parChTrans1D2" presStyleIdx="5" presStyleCnt="6"/>
      <dgm:spPr>
        <a:custGeom>
          <a:avLst/>
          <a:gdLst/>
          <a:ahLst/>
          <a:cxnLst/>
          <a:rect l="0" t="0" r="0" b="0"/>
          <a:pathLst>
            <a:path>
              <a:moveTo>
                <a:pt x="0" y="13625"/>
              </a:moveTo>
              <a:lnTo>
                <a:pt x="375583" y="13625"/>
              </a:lnTo>
            </a:path>
          </a:pathLst>
        </a:custGeom>
      </dgm:spPr>
      <dgm:t>
        <a:bodyPr/>
        <a:lstStyle/>
        <a:p>
          <a:endParaRPr lang="pt-BR"/>
        </a:p>
      </dgm:t>
    </dgm:pt>
    <dgm:pt modelId="{4808E2E3-6094-48D8-9A7D-59CD3C0A9C9B}" type="pres">
      <dgm:prSet presAssocID="{3037EE29-2B8F-4DC2-9CD5-7FA4DA3A3A27}" presName="connTx" presStyleLbl="parChTrans1D2" presStyleIdx="5" presStyleCnt="6"/>
      <dgm:spPr/>
      <dgm:t>
        <a:bodyPr/>
        <a:lstStyle/>
        <a:p>
          <a:endParaRPr lang="pt-BR"/>
        </a:p>
      </dgm:t>
    </dgm:pt>
    <dgm:pt modelId="{0F025D7A-D39F-4267-A813-07683EA597B0}" type="pres">
      <dgm:prSet presAssocID="{C90D1CEE-2B8F-4F67-932A-85DFD3E04C48}" presName="node" presStyleLbl="node1" presStyleIdx="5" presStyleCnt="6">
        <dgm:presLayoutVars>
          <dgm:bulletEnabled val="1"/>
        </dgm:presLayoutVars>
      </dgm:prSet>
      <dgm:spPr>
        <a:prstGeom prst="ellipse">
          <a:avLst/>
        </a:prstGeom>
      </dgm:spPr>
      <dgm:t>
        <a:bodyPr/>
        <a:lstStyle/>
        <a:p>
          <a:endParaRPr lang="pt-BR"/>
        </a:p>
      </dgm:t>
    </dgm:pt>
  </dgm:ptLst>
  <dgm:cxnLst>
    <dgm:cxn modelId="{1CB07DD5-4B31-4009-A67C-D6E8083490C7}" type="presOf" srcId="{D30E19B7-1E02-4C31-B62C-171EE3E04E8E}" destId="{B17450FD-A3E8-4CF2-8933-77B1DCA768CE}" srcOrd="1" destOrd="0" presId="urn:microsoft.com/office/officeart/2005/8/layout/radial1"/>
    <dgm:cxn modelId="{A8986C01-AB32-45F5-BFB8-4301EBD70D7D}" type="presOf" srcId="{2550A788-182B-43EA-8113-42101E1D303D}" destId="{A83FAD58-B31F-4E4C-A663-1CC65E417A87}" srcOrd="0" destOrd="0" presId="urn:microsoft.com/office/officeart/2005/8/layout/radial1"/>
    <dgm:cxn modelId="{C42CAC8B-0707-4CC1-BBB8-EA44E73BC428}" srcId="{11ECC532-78A1-4CF4-ACA5-E03FA56FD3FE}" destId="{C90D1CEE-2B8F-4F67-932A-85DFD3E04C48}" srcOrd="5" destOrd="0" parTransId="{3037EE29-2B8F-4DC2-9CD5-7FA4DA3A3A27}" sibTransId="{84A58875-5DD0-4BE2-BBCF-AEA9E96E696B}"/>
    <dgm:cxn modelId="{BB740C0E-F167-47B8-99A3-76F6E4651064}" type="presOf" srcId="{88D66C4A-45A9-4006-B4CF-AE25F4DD25BD}" destId="{6CD63981-E06A-4A89-918A-93923AC754F4}" srcOrd="0" destOrd="0" presId="urn:microsoft.com/office/officeart/2005/8/layout/radial1"/>
    <dgm:cxn modelId="{779EE02A-32BC-4E15-AAB6-87076279E074}" type="presOf" srcId="{6ACAFA68-F9C6-49BC-803E-CBDC1FB2E836}" destId="{8EEB40DE-4C87-4DA2-B16D-1278B8835912}" srcOrd="0" destOrd="0" presId="urn:microsoft.com/office/officeart/2005/8/layout/radial1"/>
    <dgm:cxn modelId="{EA93D91A-F74F-43B4-85EA-50269DB27EBF}" type="presOf" srcId="{27B736D9-41E3-4F30-9607-F45714EDFBDB}" destId="{DF9940A5-D82E-4933-8886-20D54FB90BA1}" srcOrd="0" destOrd="0" presId="urn:microsoft.com/office/officeart/2005/8/layout/radial1"/>
    <dgm:cxn modelId="{1C79833E-10AD-4BBD-A20F-FA650D366A5B}" srcId="{11ECC532-78A1-4CF4-ACA5-E03FA56FD3FE}" destId="{18BEE8EE-2214-40A5-AAB3-9A61C659488A}" srcOrd="1" destOrd="0" parTransId="{2550A788-182B-43EA-8113-42101E1D303D}" sibTransId="{FA6E1ED4-1E26-4CF4-9642-8B9DDA7BAA3B}"/>
    <dgm:cxn modelId="{7D51FFA3-DECF-47EF-9531-1A038054C2C0}" type="presOf" srcId="{11ECC532-78A1-4CF4-ACA5-E03FA56FD3FE}" destId="{F4260C9B-3885-4A91-AFC6-2A5C4F27CF68}" srcOrd="0" destOrd="0" presId="urn:microsoft.com/office/officeart/2005/8/layout/radial1"/>
    <dgm:cxn modelId="{A6CD0167-EA64-4271-B6A9-B6C8D5105D84}" type="presOf" srcId="{540261BA-706A-4091-B008-9DC950FD5DFE}" destId="{D1E9894A-8E8F-4088-B932-462AB32BD8A1}" srcOrd="0" destOrd="0" presId="urn:microsoft.com/office/officeart/2005/8/layout/radial1"/>
    <dgm:cxn modelId="{0B5343E8-3208-410D-A0BD-9B9744980710}" srcId="{11ECC532-78A1-4CF4-ACA5-E03FA56FD3FE}" destId="{60BE2390-78AB-4A1E-BEB5-9F9CB853A00A}" srcOrd="2" destOrd="0" parTransId="{D30E19B7-1E02-4C31-B62C-171EE3E04E8E}" sibTransId="{71537111-446B-40D2-9D4D-C50792760467}"/>
    <dgm:cxn modelId="{3CC730CB-359F-46DB-B689-0AE449FBFBA7}" type="presOf" srcId="{D30E19B7-1E02-4C31-B62C-171EE3E04E8E}" destId="{E2C2C782-AD8D-4CC3-8DFF-93D29A479E2E}" srcOrd="0" destOrd="0" presId="urn:microsoft.com/office/officeart/2005/8/layout/radial1"/>
    <dgm:cxn modelId="{3FC5936E-D2A7-4B1A-A51F-7AAADF48CF3A}" type="presOf" srcId="{27B736D9-41E3-4F30-9607-F45714EDFBDB}" destId="{A532B83A-6D97-4CCE-870A-193857298C00}" srcOrd="1" destOrd="0" presId="urn:microsoft.com/office/officeart/2005/8/layout/radial1"/>
    <dgm:cxn modelId="{EDF5F35A-61A2-45BA-950C-3306D8145A3C}" type="presOf" srcId="{3C304131-F816-46F7-961A-FB73960CD6FD}" destId="{41077461-97FA-4D9E-AE50-F9B52CC3FFCB}" srcOrd="0" destOrd="0" presId="urn:microsoft.com/office/officeart/2005/8/layout/radial1"/>
    <dgm:cxn modelId="{54B72D84-DE14-4C08-B071-F38F1EFB637E}" type="presOf" srcId="{2550A788-182B-43EA-8113-42101E1D303D}" destId="{47A46735-9563-4F7B-933D-6AD900C7C1E9}" srcOrd="1" destOrd="0" presId="urn:microsoft.com/office/officeart/2005/8/layout/radial1"/>
    <dgm:cxn modelId="{E5FC3109-45E6-45C8-98F8-B68310C32379}" type="presOf" srcId="{C90D1CEE-2B8F-4F67-932A-85DFD3E04C48}" destId="{0F025D7A-D39F-4267-A813-07683EA597B0}" srcOrd="0" destOrd="0" presId="urn:microsoft.com/office/officeart/2005/8/layout/radial1"/>
    <dgm:cxn modelId="{AD21F98E-7746-49F4-80CA-FBDC82B0C08A}" type="presOf" srcId="{18BEE8EE-2214-40A5-AAB3-9A61C659488A}" destId="{64C392FA-1D41-41EB-8386-1591F862C2FD}" srcOrd="0" destOrd="0" presId="urn:microsoft.com/office/officeart/2005/8/layout/radial1"/>
    <dgm:cxn modelId="{D7F5E4F8-5C31-4484-84B8-8DF416732C05}" type="presOf" srcId="{540261BA-706A-4091-B008-9DC950FD5DFE}" destId="{46DF8E77-8080-4BF0-8FF3-6C58011AC63F}" srcOrd="1" destOrd="0" presId="urn:microsoft.com/office/officeart/2005/8/layout/radial1"/>
    <dgm:cxn modelId="{7AFCE21D-1838-4946-A8BA-062CCCB6E115}" type="presOf" srcId="{3037EE29-2B8F-4DC2-9CD5-7FA4DA3A3A27}" destId="{9567C0D5-E62C-4AE4-92B7-AF60D4C33C45}" srcOrd="0" destOrd="0" presId="urn:microsoft.com/office/officeart/2005/8/layout/radial1"/>
    <dgm:cxn modelId="{47B73D42-1FE3-4A9D-AD9D-F58FB07F5876}" type="presOf" srcId="{67C219DF-026B-48DA-85CA-7170408FE91D}" destId="{8D5776CE-DC91-46EE-B941-C50CA45EFE75}" srcOrd="0" destOrd="0" presId="urn:microsoft.com/office/officeart/2005/8/layout/radial1"/>
    <dgm:cxn modelId="{508FCE22-17AC-4C31-A928-D8FF3A56CD80}" srcId="{11ECC532-78A1-4CF4-ACA5-E03FA56FD3FE}" destId="{6ACAFA68-F9C6-49BC-803E-CBDC1FB2E836}" srcOrd="0" destOrd="0" parTransId="{540261BA-706A-4091-B008-9DC950FD5DFE}" sibTransId="{B357DF52-E01F-4070-B29E-09DD5F98E9C5}"/>
    <dgm:cxn modelId="{C8F6BCD5-BE7B-4371-B1F4-E370A6DAD329}" srcId="{11ECC532-78A1-4CF4-ACA5-E03FA56FD3FE}" destId="{390420DB-2A10-426B-A9A3-63D35D23E329}" srcOrd="4" destOrd="0" parTransId="{27B736D9-41E3-4F30-9607-F45714EDFBDB}" sibTransId="{8614F25D-D7E4-4C6C-AE3A-97A32D257BBC}"/>
    <dgm:cxn modelId="{86DB1011-E1C3-4585-B321-16248A15600B}" type="presOf" srcId="{88D66C4A-45A9-4006-B4CF-AE25F4DD25BD}" destId="{9CDD1BBA-E130-4110-9F3E-04F3BB30C7F9}" srcOrd="1" destOrd="0" presId="urn:microsoft.com/office/officeart/2005/8/layout/radial1"/>
    <dgm:cxn modelId="{2876E560-32B7-4074-B68D-9A1748D4C1E0}" type="presOf" srcId="{3037EE29-2B8F-4DC2-9CD5-7FA4DA3A3A27}" destId="{4808E2E3-6094-48D8-9A7D-59CD3C0A9C9B}" srcOrd="1" destOrd="0" presId="urn:microsoft.com/office/officeart/2005/8/layout/radial1"/>
    <dgm:cxn modelId="{2467EFEA-C0C7-47EC-B958-FD2FCF164226}" type="presOf" srcId="{60BE2390-78AB-4A1E-BEB5-9F9CB853A00A}" destId="{6A3F1861-6C05-422A-9B29-656325FE16E4}" srcOrd="0" destOrd="0" presId="urn:microsoft.com/office/officeart/2005/8/layout/radial1"/>
    <dgm:cxn modelId="{FBB1C6F7-F45F-4CB0-9595-30DBD495A10D}" srcId="{67C219DF-026B-48DA-85CA-7170408FE91D}" destId="{11ECC532-78A1-4CF4-ACA5-E03FA56FD3FE}" srcOrd="0" destOrd="0" parTransId="{079224B6-A526-4054-BC48-227A54C1B615}" sibTransId="{BFE10C67-ACD9-456B-B14E-3EA26A55C11C}"/>
    <dgm:cxn modelId="{D3CD473F-228E-4384-9551-66534B4165B6}" type="presOf" srcId="{390420DB-2A10-426B-A9A3-63D35D23E329}" destId="{83630ECB-2439-4DE3-9A65-B97506E9137E}" srcOrd="0" destOrd="0" presId="urn:microsoft.com/office/officeart/2005/8/layout/radial1"/>
    <dgm:cxn modelId="{13FBDCFC-A326-48CE-BDD1-AB502B171CA7}" srcId="{11ECC532-78A1-4CF4-ACA5-E03FA56FD3FE}" destId="{3C304131-F816-46F7-961A-FB73960CD6FD}" srcOrd="3" destOrd="0" parTransId="{88D66C4A-45A9-4006-B4CF-AE25F4DD25BD}" sibTransId="{CEE7368F-43AD-43EB-A57E-55760603497D}"/>
    <dgm:cxn modelId="{6B0AA3D2-A893-4472-B6D3-917FB86F51BD}" type="presParOf" srcId="{8D5776CE-DC91-46EE-B941-C50CA45EFE75}" destId="{F4260C9B-3885-4A91-AFC6-2A5C4F27CF68}" srcOrd="0" destOrd="0" presId="urn:microsoft.com/office/officeart/2005/8/layout/radial1"/>
    <dgm:cxn modelId="{7FD0D3AD-38A0-42C2-8F8F-46B3DC010832}" type="presParOf" srcId="{8D5776CE-DC91-46EE-B941-C50CA45EFE75}" destId="{D1E9894A-8E8F-4088-B932-462AB32BD8A1}" srcOrd="1" destOrd="0" presId="urn:microsoft.com/office/officeart/2005/8/layout/radial1"/>
    <dgm:cxn modelId="{7E932A2F-F3E8-4226-AB60-8728D15DB3A1}" type="presParOf" srcId="{D1E9894A-8E8F-4088-B932-462AB32BD8A1}" destId="{46DF8E77-8080-4BF0-8FF3-6C58011AC63F}" srcOrd="0" destOrd="0" presId="urn:microsoft.com/office/officeart/2005/8/layout/radial1"/>
    <dgm:cxn modelId="{1EA75F35-B949-4097-BBB2-4248B7E8387A}" type="presParOf" srcId="{8D5776CE-DC91-46EE-B941-C50CA45EFE75}" destId="{8EEB40DE-4C87-4DA2-B16D-1278B8835912}" srcOrd="2" destOrd="0" presId="urn:microsoft.com/office/officeart/2005/8/layout/radial1"/>
    <dgm:cxn modelId="{E7DFA12D-359C-4163-AAA2-33CAEF1BA422}" type="presParOf" srcId="{8D5776CE-DC91-46EE-B941-C50CA45EFE75}" destId="{A83FAD58-B31F-4E4C-A663-1CC65E417A87}" srcOrd="3" destOrd="0" presId="urn:microsoft.com/office/officeart/2005/8/layout/radial1"/>
    <dgm:cxn modelId="{4686EB32-BCCC-417B-ACB7-9C249A624397}" type="presParOf" srcId="{A83FAD58-B31F-4E4C-A663-1CC65E417A87}" destId="{47A46735-9563-4F7B-933D-6AD900C7C1E9}" srcOrd="0" destOrd="0" presId="urn:microsoft.com/office/officeart/2005/8/layout/radial1"/>
    <dgm:cxn modelId="{E112D5CC-EB6C-4D9E-9EEA-23E857B0F09D}" type="presParOf" srcId="{8D5776CE-DC91-46EE-B941-C50CA45EFE75}" destId="{64C392FA-1D41-41EB-8386-1591F862C2FD}" srcOrd="4" destOrd="0" presId="urn:microsoft.com/office/officeart/2005/8/layout/radial1"/>
    <dgm:cxn modelId="{B0B56EAB-36A6-4209-A31B-55A05FD5FB53}" type="presParOf" srcId="{8D5776CE-DC91-46EE-B941-C50CA45EFE75}" destId="{E2C2C782-AD8D-4CC3-8DFF-93D29A479E2E}" srcOrd="5" destOrd="0" presId="urn:microsoft.com/office/officeart/2005/8/layout/radial1"/>
    <dgm:cxn modelId="{D9CB56FF-374F-4FE1-B81A-B7547FBD0AAA}" type="presParOf" srcId="{E2C2C782-AD8D-4CC3-8DFF-93D29A479E2E}" destId="{B17450FD-A3E8-4CF2-8933-77B1DCA768CE}" srcOrd="0" destOrd="0" presId="urn:microsoft.com/office/officeart/2005/8/layout/radial1"/>
    <dgm:cxn modelId="{5DD1F3D7-501D-4E16-B02C-34E7FF7B0181}" type="presParOf" srcId="{8D5776CE-DC91-46EE-B941-C50CA45EFE75}" destId="{6A3F1861-6C05-422A-9B29-656325FE16E4}" srcOrd="6" destOrd="0" presId="urn:microsoft.com/office/officeart/2005/8/layout/radial1"/>
    <dgm:cxn modelId="{D0712096-ACFE-4684-8A94-6586E6E3DC82}" type="presParOf" srcId="{8D5776CE-DC91-46EE-B941-C50CA45EFE75}" destId="{6CD63981-E06A-4A89-918A-93923AC754F4}" srcOrd="7" destOrd="0" presId="urn:microsoft.com/office/officeart/2005/8/layout/radial1"/>
    <dgm:cxn modelId="{B6109612-9049-4E5F-9333-8BD8B4BBBD7F}" type="presParOf" srcId="{6CD63981-E06A-4A89-918A-93923AC754F4}" destId="{9CDD1BBA-E130-4110-9F3E-04F3BB30C7F9}" srcOrd="0" destOrd="0" presId="urn:microsoft.com/office/officeart/2005/8/layout/radial1"/>
    <dgm:cxn modelId="{20D93A79-D23E-4051-B835-E3BEA1DBC019}" type="presParOf" srcId="{8D5776CE-DC91-46EE-B941-C50CA45EFE75}" destId="{41077461-97FA-4D9E-AE50-F9B52CC3FFCB}" srcOrd="8" destOrd="0" presId="urn:microsoft.com/office/officeart/2005/8/layout/radial1"/>
    <dgm:cxn modelId="{A7C6C2C9-928A-4CD0-9FB5-BB4CB694135C}" type="presParOf" srcId="{8D5776CE-DC91-46EE-B941-C50CA45EFE75}" destId="{DF9940A5-D82E-4933-8886-20D54FB90BA1}" srcOrd="9" destOrd="0" presId="urn:microsoft.com/office/officeart/2005/8/layout/radial1"/>
    <dgm:cxn modelId="{4AFA56C4-03F2-4D30-8342-BA39D6CE5E76}" type="presParOf" srcId="{DF9940A5-D82E-4933-8886-20D54FB90BA1}" destId="{A532B83A-6D97-4CCE-870A-193857298C00}" srcOrd="0" destOrd="0" presId="urn:microsoft.com/office/officeart/2005/8/layout/radial1"/>
    <dgm:cxn modelId="{36D7584B-7AAE-46AE-9B12-EF67E527AA59}" type="presParOf" srcId="{8D5776CE-DC91-46EE-B941-C50CA45EFE75}" destId="{83630ECB-2439-4DE3-9A65-B97506E9137E}" srcOrd="10" destOrd="0" presId="urn:microsoft.com/office/officeart/2005/8/layout/radial1"/>
    <dgm:cxn modelId="{DD136E27-8A49-43B4-B2CD-28B8936BE924}" type="presParOf" srcId="{8D5776CE-DC91-46EE-B941-C50CA45EFE75}" destId="{9567C0D5-E62C-4AE4-92B7-AF60D4C33C45}" srcOrd="11" destOrd="0" presId="urn:microsoft.com/office/officeart/2005/8/layout/radial1"/>
    <dgm:cxn modelId="{668A701B-F902-4515-BE60-5BF407842680}" type="presParOf" srcId="{9567C0D5-E62C-4AE4-92B7-AF60D4C33C45}" destId="{4808E2E3-6094-48D8-9A7D-59CD3C0A9C9B}" srcOrd="0" destOrd="0" presId="urn:microsoft.com/office/officeart/2005/8/layout/radial1"/>
    <dgm:cxn modelId="{B65EB105-E3F3-46E1-B10A-D4A092D556FA}" type="presParOf" srcId="{8D5776CE-DC91-46EE-B941-C50CA45EFE75}" destId="{0F025D7A-D39F-4267-A813-07683EA597B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09DF6-07AB-419B-9373-3599FB12B51F}" type="doc">
      <dgm:prSet loTypeId="urn:microsoft.com/office/officeart/2005/8/layout/venn2" loCatId="relationship" qsTypeId="urn:microsoft.com/office/officeart/2005/8/quickstyle/3d1" qsCatId="3D" csTypeId="urn:microsoft.com/office/officeart/2005/8/colors/colorful1#1" csCatId="colorful" phldr="1"/>
      <dgm:spPr/>
      <dgm:t>
        <a:bodyPr/>
        <a:lstStyle/>
        <a:p>
          <a:endParaRPr lang="pt-BR"/>
        </a:p>
      </dgm:t>
    </dgm:pt>
    <dgm:pt modelId="{90D11250-1FFF-42D0-8AE4-060B4CD5D775}">
      <dgm:prSet phldrT="[Texto]"/>
      <dgm:spPr>
        <a:xfrm>
          <a:off x="2098368" y="0"/>
          <a:ext cx="6131231" cy="4525963"/>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pt-BR" dirty="0">
            <a:solidFill>
              <a:sysClr val="window" lastClr="FFFFFF"/>
            </a:solidFill>
            <a:latin typeface="Calibri"/>
            <a:ea typeface="+mn-ea"/>
            <a:cs typeface="+mn-cs"/>
          </a:endParaRPr>
        </a:p>
      </dgm:t>
    </dgm:pt>
    <dgm:pt modelId="{1269AC36-125D-41A4-8D0A-4A0659E0BCED}" type="parTrans" cxnId="{52549E4D-B734-431A-A2DE-1FFD516F9A1F}">
      <dgm:prSet/>
      <dgm:spPr/>
      <dgm:t>
        <a:bodyPr/>
        <a:lstStyle/>
        <a:p>
          <a:endParaRPr lang="pt-BR"/>
        </a:p>
      </dgm:t>
    </dgm:pt>
    <dgm:pt modelId="{0378F22D-8899-4262-B9E8-41276023FF63}" type="sibTrans" cxnId="{52549E4D-B734-431A-A2DE-1FFD516F9A1F}">
      <dgm:prSet/>
      <dgm:spPr/>
      <dgm:t>
        <a:bodyPr/>
        <a:lstStyle/>
        <a:p>
          <a:endParaRPr lang="pt-BR"/>
        </a:p>
      </dgm:t>
    </dgm:pt>
    <dgm:pt modelId="{AE67DC78-5347-4DDE-A167-5F38B34FC910}">
      <dgm:prSet phldrT="[Texto]"/>
      <dgm:spPr>
        <a:xfrm>
          <a:off x="1532591" y="820692"/>
          <a:ext cx="4238405" cy="3394472"/>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pt-BR" dirty="0">
            <a:solidFill>
              <a:sysClr val="window" lastClr="FFFFFF"/>
            </a:solidFill>
            <a:latin typeface="Calibri"/>
            <a:ea typeface="+mn-ea"/>
            <a:cs typeface="+mn-cs"/>
          </a:endParaRPr>
        </a:p>
      </dgm:t>
    </dgm:pt>
    <dgm:pt modelId="{8130487D-76D7-428B-AEFD-FA5C470B64B4}" type="parTrans" cxnId="{1E30C98C-1FD5-44E1-9A1A-914209D6A170}">
      <dgm:prSet/>
      <dgm:spPr/>
      <dgm:t>
        <a:bodyPr/>
        <a:lstStyle/>
        <a:p>
          <a:endParaRPr lang="pt-BR"/>
        </a:p>
      </dgm:t>
    </dgm:pt>
    <dgm:pt modelId="{402CA2BF-507F-4505-A222-5B246E00A17B}" type="sibTrans" cxnId="{1E30C98C-1FD5-44E1-9A1A-914209D6A170}">
      <dgm:prSet/>
      <dgm:spPr/>
      <dgm:t>
        <a:bodyPr/>
        <a:lstStyle/>
        <a:p>
          <a:endParaRPr lang="pt-BR"/>
        </a:p>
      </dgm:t>
    </dgm:pt>
    <dgm:pt modelId="{0851C55C-5692-4E2B-9EB0-33F876B52101}">
      <dgm:prSet phldrT="[Texto]" custT="1"/>
      <dgm:spPr>
        <a:xfrm>
          <a:off x="0" y="1252741"/>
          <a:ext cx="3497664" cy="2262981"/>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pt-BR" sz="3200" dirty="0" err="1">
              <a:solidFill>
                <a:sysClr val="window" lastClr="FFFFFF"/>
              </a:solidFill>
              <a:latin typeface="Calibri"/>
              <a:ea typeface="+mn-ea"/>
              <a:cs typeface="+mn-cs"/>
            </a:rPr>
            <a:t>Treina-mento</a:t>
          </a:r>
          <a:endParaRPr lang="pt-BR" sz="3200" dirty="0">
            <a:solidFill>
              <a:sysClr val="window" lastClr="FFFFFF"/>
            </a:solidFill>
            <a:latin typeface="Calibri"/>
            <a:ea typeface="+mn-ea"/>
            <a:cs typeface="+mn-cs"/>
          </a:endParaRPr>
        </a:p>
      </dgm:t>
    </dgm:pt>
    <dgm:pt modelId="{38FE55D8-A1B9-4B04-BEC0-367E5279FEFB}" type="parTrans" cxnId="{E6515760-FC2C-45C9-9C3F-1074A578F854}">
      <dgm:prSet/>
      <dgm:spPr/>
      <dgm:t>
        <a:bodyPr/>
        <a:lstStyle/>
        <a:p>
          <a:endParaRPr lang="pt-BR"/>
        </a:p>
      </dgm:t>
    </dgm:pt>
    <dgm:pt modelId="{D3BAC81B-3A43-463C-B9D3-8F1EF72E11A6}" type="sibTrans" cxnId="{E6515760-FC2C-45C9-9C3F-1074A578F854}">
      <dgm:prSet/>
      <dgm:spPr/>
      <dgm:t>
        <a:bodyPr/>
        <a:lstStyle/>
        <a:p>
          <a:endParaRPr lang="pt-BR"/>
        </a:p>
      </dgm:t>
    </dgm:pt>
    <dgm:pt modelId="{032C143B-1D02-466A-A136-B50140EC0B8E}" type="pres">
      <dgm:prSet presAssocID="{D4E09DF6-07AB-419B-9373-3599FB12B51F}" presName="Name0" presStyleCnt="0">
        <dgm:presLayoutVars>
          <dgm:chMax val="7"/>
          <dgm:resizeHandles val="exact"/>
        </dgm:presLayoutVars>
      </dgm:prSet>
      <dgm:spPr/>
      <dgm:t>
        <a:bodyPr/>
        <a:lstStyle/>
        <a:p>
          <a:endParaRPr lang="pt-BR"/>
        </a:p>
      </dgm:t>
    </dgm:pt>
    <dgm:pt modelId="{E84BAA1F-A2E1-4FC0-8E4F-5FDFF47FC6CB}" type="pres">
      <dgm:prSet presAssocID="{D4E09DF6-07AB-419B-9373-3599FB12B51F}" presName="comp1" presStyleCnt="0"/>
      <dgm:spPr/>
    </dgm:pt>
    <dgm:pt modelId="{10086410-093D-4C56-9156-D6B9AC06E00C}" type="pres">
      <dgm:prSet presAssocID="{D4E09DF6-07AB-419B-9373-3599FB12B51F}" presName="circle1" presStyleLbl="node1" presStyleIdx="0" presStyleCnt="3" custScaleX="135468" custLinFactNeighborX="26135" custLinFactNeighborY="6996"/>
      <dgm:spPr>
        <a:prstGeom prst="ellipse">
          <a:avLst/>
        </a:prstGeom>
      </dgm:spPr>
      <dgm:t>
        <a:bodyPr/>
        <a:lstStyle/>
        <a:p>
          <a:endParaRPr lang="pt-BR"/>
        </a:p>
      </dgm:t>
    </dgm:pt>
    <dgm:pt modelId="{94A80E9B-33FC-44BA-9A9E-4E0A52AB3B62}" type="pres">
      <dgm:prSet presAssocID="{D4E09DF6-07AB-419B-9373-3599FB12B51F}" presName="c1text" presStyleLbl="node1" presStyleIdx="0" presStyleCnt="3">
        <dgm:presLayoutVars>
          <dgm:bulletEnabled val="1"/>
        </dgm:presLayoutVars>
      </dgm:prSet>
      <dgm:spPr/>
      <dgm:t>
        <a:bodyPr/>
        <a:lstStyle/>
        <a:p>
          <a:endParaRPr lang="pt-BR"/>
        </a:p>
      </dgm:t>
    </dgm:pt>
    <dgm:pt modelId="{EBFA8447-90C6-449A-AE90-64FDF030F290}" type="pres">
      <dgm:prSet presAssocID="{D4E09DF6-07AB-419B-9373-3599FB12B51F}" presName="comp2" presStyleCnt="0"/>
      <dgm:spPr/>
    </dgm:pt>
    <dgm:pt modelId="{AB1ECBA2-5D62-474C-99D4-37B2CA397F26}" type="pres">
      <dgm:prSet presAssocID="{D4E09DF6-07AB-419B-9373-3599FB12B51F}" presName="circle2" presStyleLbl="node1" presStyleIdx="1" presStyleCnt="3" custScaleX="124862" custLinFactNeighborX="-13640" custLinFactNeighborY="-9156"/>
      <dgm:spPr>
        <a:prstGeom prst="ellipse">
          <a:avLst/>
        </a:prstGeom>
      </dgm:spPr>
      <dgm:t>
        <a:bodyPr/>
        <a:lstStyle/>
        <a:p>
          <a:endParaRPr lang="pt-BR"/>
        </a:p>
      </dgm:t>
    </dgm:pt>
    <dgm:pt modelId="{2C286923-DB84-4E84-AE10-FC9F2097A155}" type="pres">
      <dgm:prSet presAssocID="{D4E09DF6-07AB-419B-9373-3599FB12B51F}" presName="c2text" presStyleLbl="node1" presStyleIdx="1" presStyleCnt="3">
        <dgm:presLayoutVars>
          <dgm:bulletEnabled val="1"/>
        </dgm:presLayoutVars>
      </dgm:prSet>
      <dgm:spPr/>
      <dgm:t>
        <a:bodyPr/>
        <a:lstStyle/>
        <a:p>
          <a:endParaRPr lang="pt-BR"/>
        </a:p>
      </dgm:t>
    </dgm:pt>
    <dgm:pt modelId="{32B89C29-F45E-4135-861F-E613D319E0ED}" type="pres">
      <dgm:prSet presAssocID="{D4E09DF6-07AB-419B-9373-3599FB12B51F}" presName="comp3" presStyleCnt="0"/>
      <dgm:spPr/>
    </dgm:pt>
    <dgm:pt modelId="{11A9DB46-C209-4490-A52D-884B2D8F5489}" type="pres">
      <dgm:prSet presAssocID="{D4E09DF6-07AB-419B-9373-3599FB12B51F}" presName="circle3" presStyleLbl="node1" presStyleIdx="2" presStyleCnt="3" custScaleX="154560" custLinFactX="-9100" custLinFactNeighborX="-100000" custLinFactNeighborY="-44642"/>
      <dgm:spPr>
        <a:prstGeom prst="ellipse">
          <a:avLst/>
        </a:prstGeom>
      </dgm:spPr>
      <dgm:t>
        <a:bodyPr/>
        <a:lstStyle/>
        <a:p>
          <a:endParaRPr lang="pt-BR"/>
        </a:p>
      </dgm:t>
    </dgm:pt>
    <dgm:pt modelId="{9F902ECD-7949-4507-B691-28462B550195}" type="pres">
      <dgm:prSet presAssocID="{D4E09DF6-07AB-419B-9373-3599FB12B51F}" presName="c3text" presStyleLbl="node1" presStyleIdx="2" presStyleCnt="3">
        <dgm:presLayoutVars>
          <dgm:bulletEnabled val="1"/>
        </dgm:presLayoutVars>
      </dgm:prSet>
      <dgm:spPr/>
      <dgm:t>
        <a:bodyPr/>
        <a:lstStyle/>
        <a:p>
          <a:endParaRPr lang="pt-BR"/>
        </a:p>
      </dgm:t>
    </dgm:pt>
  </dgm:ptLst>
  <dgm:cxnLst>
    <dgm:cxn modelId="{52549E4D-B734-431A-A2DE-1FFD516F9A1F}" srcId="{D4E09DF6-07AB-419B-9373-3599FB12B51F}" destId="{90D11250-1FFF-42D0-8AE4-060B4CD5D775}" srcOrd="0" destOrd="0" parTransId="{1269AC36-125D-41A4-8D0A-4A0659E0BCED}" sibTransId="{0378F22D-8899-4262-B9E8-41276023FF63}"/>
    <dgm:cxn modelId="{E86E4C6C-4613-4633-87D3-07CCC227CC07}" type="presOf" srcId="{90D11250-1FFF-42D0-8AE4-060B4CD5D775}" destId="{10086410-093D-4C56-9156-D6B9AC06E00C}" srcOrd="0" destOrd="0" presId="urn:microsoft.com/office/officeart/2005/8/layout/venn2"/>
    <dgm:cxn modelId="{DB30C3CA-9B03-4FE4-861E-C9F37A58267F}" type="presOf" srcId="{AE67DC78-5347-4DDE-A167-5F38B34FC910}" destId="{AB1ECBA2-5D62-474C-99D4-37B2CA397F26}" srcOrd="0" destOrd="0" presId="urn:microsoft.com/office/officeart/2005/8/layout/venn2"/>
    <dgm:cxn modelId="{89C22C7E-EF79-4ADF-8EDA-79E5337A858E}" type="presOf" srcId="{90D11250-1FFF-42D0-8AE4-060B4CD5D775}" destId="{94A80E9B-33FC-44BA-9A9E-4E0A52AB3B62}" srcOrd="1" destOrd="0" presId="urn:microsoft.com/office/officeart/2005/8/layout/venn2"/>
    <dgm:cxn modelId="{E81629CA-A84F-4BB6-AD48-7E56088F92DE}" type="presOf" srcId="{AE67DC78-5347-4DDE-A167-5F38B34FC910}" destId="{2C286923-DB84-4E84-AE10-FC9F2097A155}" srcOrd="1" destOrd="0" presId="urn:microsoft.com/office/officeart/2005/8/layout/venn2"/>
    <dgm:cxn modelId="{91621292-E806-45B0-9523-0B1D2FA1B957}" type="presOf" srcId="{0851C55C-5692-4E2B-9EB0-33F876B52101}" destId="{9F902ECD-7949-4507-B691-28462B550195}" srcOrd="1" destOrd="0" presId="urn:microsoft.com/office/officeart/2005/8/layout/venn2"/>
    <dgm:cxn modelId="{1E30C98C-1FD5-44E1-9A1A-914209D6A170}" srcId="{D4E09DF6-07AB-419B-9373-3599FB12B51F}" destId="{AE67DC78-5347-4DDE-A167-5F38B34FC910}" srcOrd="1" destOrd="0" parTransId="{8130487D-76D7-428B-AEFD-FA5C470B64B4}" sibTransId="{402CA2BF-507F-4505-A222-5B246E00A17B}"/>
    <dgm:cxn modelId="{63D13030-DD3C-48BA-BA58-D47397BBA88E}" type="presOf" srcId="{D4E09DF6-07AB-419B-9373-3599FB12B51F}" destId="{032C143B-1D02-466A-A136-B50140EC0B8E}" srcOrd="0" destOrd="0" presId="urn:microsoft.com/office/officeart/2005/8/layout/venn2"/>
    <dgm:cxn modelId="{A412A53E-FB85-44B2-9373-A6418443AFA3}" type="presOf" srcId="{0851C55C-5692-4E2B-9EB0-33F876B52101}" destId="{11A9DB46-C209-4490-A52D-884B2D8F5489}" srcOrd="0" destOrd="0" presId="urn:microsoft.com/office/officeart/2005/8/layout/venn2"/>
    <dgm:cxn modelId="{E6515760-FC2C-45C9-9C3F-1074A578F854}" srcId="{D4E09DF6-07AB-419B-9373-3599FB12B51F}" destId="{0851C55C-5692-4E2B-9EB0-33F876B52101}" srcOrd="2" destOrd="0" parTransId="{38FE55D8-A1B9-4B04-BEC0-367E5279FEFB}" sibTransId="{D3BAC81B-3A43-463C-B9D3-8F1EF72E11A6}"/>
    <dgm:cxn modelId="{24AD4A36-14B9-4F47-97E2-B27E081A38B6}" type="presParOf" srcId="{032C143B-1D02-466A-A136-B50140EC0B8E}" destId="{E84BAA1F-A2E1-4FC0-8E4F-5FDFF47FC6CB}" srcOrd="0" destOrd="0" presId="urn:microsoft.com/office/officeart/2005/8/layout/venn2"/>
    <dgm:cxn modelId="{74BDA787-F35E-460A-9991-C39AE82F4A28}" type="presParOf" srcId="{E84BAA1F-A2E1-4FC0-8E4F-5FDFF47FC6CB}" destId="{10086410-093D-4C56-9156-D6B9AC06E00C}" srcOrd="0" destOrd="0" presId="urn:microsoft.com/office/officeart/2005/8/layout/venn2"/>
    <dgm:cxn modelId="{1379FDB6-248D-4091-96C4-8C5867899275}" type="presParOf" srcId="{E84BAA1F-A2E1-4FC0-8E4F-5FDFF47FC6CB}" destId="{94A80E9B-33FC-44BA-9A9E-4E0A52AB3B62}" srcOrd="1" destOrd="0" presId="urn:microsoft.com/office/officeart/2005/8/layout/venn2"/>
    <dgm:cxn modelId="{AAB030AA-A527-4096-BDAA-6FBDFD54A716}" type="presParOf" srcId="{032C143B-1D02-466A-A136-B50140EC0B8E}" destId="{EBFA8447-90C6-449A-AE90-64FDF030F290}" srcOrd="1" destOrd="0" presId="urn:microsoft.com/office/officeart/2005/8/layout/venn2"/>
    <dgm:cxn modelId="{42E5DEB0-2DA5-4518-8E18-AB377EA5F61A}" type="presParOf" srcId="{EBFA8447-90C6-449A-AE90-64FDF030F290}" destId="{AB1ECBA2-5D62-474C-99D4-37B2CA397F26}" srcOrd="0" destOrd="0" presId="urn:microsoft.com/office/officeart/2005/8/layout/venn2"/>
    <dgm:cxn modelId="{0DC6E403-4850-4F2A-8F33-A870F13C40FE}" type="presParOf" srcId="{EBFA8447-90C6-449A-AE90-64FDF030F290}" destId="{2C286923-DB84-4E84-AE10-FC9F2097A155}" srcOrd="1" destOrd="0" presId="urn:microsoft.com/office/officeart/2005/8/layout/venn2"/>
    <dgm:cxn modelId="{8F7D5F8B-1847-46F5-94DE-F31A928532E3}" type="presParOf" srcId="{032C143B-1D02-466A-A136-B50140EC0B8E}" destId="{32B89C29-F45E-4135-861F-E613D319E0ED}" srcOrd="2" destOrd="0" presId="urn:microsoft.com/office/officeart/2005/8/layout/venn2"/>
    <dgm:cxn modelId="{BB3E2CE7-E272-433F-9D71-D03179BB8FB8}" type="presParOf" srcId="{32B89C29-F45E-4135-861F-E613D319E0ED}" destId="{11A9DB46-C209-4490-A52D-884B2D8F5489}" srcOrd="0" destOrd="0" presId="urn:microsoft.com/office/officeart/2005/8/layout/venn2"/>
    <dgm:cxn modelId="{0554CB06-437B-4B63-8E63-44DE11BAC6AD}" type="presParOf" srcId="{32B89C29-F45E-4135-861F-E613D319E0ED}" destId="{9F902ECD-7949-4507-B691-28462B550195}"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9F0CA-7633-46AF-A6BF-64FBE20233D9}" type="datetimeFigureOut">
              <a:rPr lang="pt-BR" smtClean="0"/>
              <a:pPr/>
              <a:t>09/11/2016</a:t>
            </a:fld>
            <a:endParaRPr lang="pt-BR"/>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pt-B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E1692-D0AC-4432-B624-D5822BCDE708}" type="slidenum">
              <a:rPr lang="pt-BR" smtClean="0"/>
              <a:pPr/>
              <a:t>‹nº›</a:t>
            </a:fld>
            <a:endParaRPr lang="pt-BR"/>
          </a:p>
        </p:txBody>
      </p:sp>
    </p:spTree>
    <p:extLst>
      <p:ext uri="{BB962C8B-B14F-4D97-AF65-F5344CB8AC3E}">
        <p14:creationId xmlns:p14="http://schemas.microsoft.com/office/powerpoint/2010/main" val="2462973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pt-BR"/>
              <a:t>FEA-RP</a:t>
            </a:r>
          </a:p>
        </p:txBody>
      </p:sp>
      <p:sp>
        <p:nvSpPr>
          <p:cNvPr id="181251"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pt-BR"/>
              <a:t>Profª. Drª. Sonia Valle Walter Borges de Oliveira</a:t>
            </a:r>
          </a:p>
        </p:txBody>
      </p:sp>
      <p:sp>
        <p:nvSpPr>
          <p:cNvPr id="18125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DB37530-F07F-49C0-9D80-88A01397E35E}" type="slidenum">
              <a:rPr lang="pt-BR" smtClean="0"/>
              <a:pPr eaLnBrk="1" hangingPunct="1"/>
              <a:t>1</a:t>
            </a:fld>
            <a:endParaRPr lang="pt-BR"/>
          </a:p>
        </p:txBody>
      </p:sp>
      <p:sp>
        <p:nvSpPr>
          <p:cNvPr id="1812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p>
        </p:txBody>
      </p:sp>
    </p:spTree>
    <p:extLst>
      <p:ext uri="{BB962C8B-B14F-4D97-AF65-F5344CB8AC3E}">
        <p14:creationId xmlns:p14="http://schemas.microsoft.com/office/powerpoint/2010/main" val="334810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No momento em que a efetividade organizacional passa a incorporar critérios econômicos, sociais e ambientais, a gestão de pessoas deve ser sustentavelmente efetiva. A gestão de pessoas, dentro de uma perspectiva sistêmica, deverá prover a organização de competências complementares, diversas e inovadoras, que processadas por meio do fomento ao comportamento individual sustentável, favorecerão uma performance organizacional multidimensional</a:t>
            </a:r>
          </a:p>
        </p:txBody>
      </p:sp>
      <p:sp>
        <p:nvSpPr>
          <p:cNvPr id="4" name="Espaço Reservado para Número de Slide 3"/>
          <p:cNvSpPr>
            <a:spLocks noGrp="1"/>
          </p:cNvSpPr>
          <p:nvPr>
            <p:ph type="sldNum" sz="quarter" idx="10"/>
          </p:nvPr>
        </p:nvSpPr>
        <p:spPr/>
        <p:txBody>
          <a:bodyPr/>
          <a:lstStyle/>
          <a:p>
            <a:fld id="{33EC24A9-2283-4EAA-973F-02328B983179}" type="slidenum">
              <a:rPr lang="pt-BR" smtClean="0"/>
              <a:pPr/>
              <a:t>5</a:t>
            </a:fld>
            <a:endParaRPr lang="pt-BR"/>
          </a:p>
        </p:txBody>
      </p:sp>
    </p:spTree>
    <p:extLst>
      <p:ext uri="{BB962C8B-B14F-4D97-AF65-F5344CB8AC3E}">
        <p14:creationId xmlns:p14="http://schemas.microsoft.com/office/powerpoint/2010/main" val="1083573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617E1692-D0AC-4432-B624-D5822BCDE708}" type="slidenum">
              <a:rPr lang="pt-BR" smtClean="0"/>
              <a:pPr/>
              <a:t>11</a:t>
            </a:fld>
            <a:endParaRPr lang="pt-BR"/>
          </a:p>
        </p:txBody>
      </p:sp>
    </p:spTree>
    <p:extLst>
      <p:ext uri="{BB962C8B-B14F-4D97-AF65-F5344CB8AC3E}">
        <p14:creationId xmlns:p14="http://schemas.microsoft.com/office/powerpoint/2010/main" val="144805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prática organizacional revela que, a despeito de muitas organizações engajarem-se em iniciativas de gestão da diversidade, os resultados obtidos costumam se distanciar dos almejos iniciais. As organizações falham, na maior parte das vezes, ao não conseguirem traduzir os resultados de suas práticas em incremento da qualidade de vida no trabalho e na construção de uma atmosfera de inclusão. Tais imperfeições podem ser facilmente superadas com a consolidação de uma cultura de inclusão, definida como um contexto organizacional que permite às pessoas com distintas experiências, modelos mentais e formas de compreender o mundo, trabalharem efetivamente juntas, objetivando crescimento individual, coletivo e organizacional (PLESS e MARK, 2004)</a:t>
            </a:r>
          </a:p>
        </p:txBody>
      </p:sp>
      <p:sp>
        <p:nvSpPr>
          <p:cNvPr id="4" name="Espaço Reservado para Número de Slide 3"/>
          <p:cNvSpPr>
            <a:spLocks noGrp="1"/>
          </p:cNvSpPr>
          <p:nvPr>
            <p:ph type="sldNum" sz="quarter" idx="10"/>
          </p:nvPr>
        </p:nvSpPr>
        <p:spPr/>
        <p:txBody>
          <a:bodyPr/>
          <a:lstStyle/>
          <a:p>
            <a:fld id="{33EC24A9-2283-4EAA-973F-02328B983179}" type="slidenum">
              <a:rPr lang="pt-BR" smtClean="0"/>
              <a:pPr/>
              <a:t>38</a:t>
            </a:fld>
            <a:endParaRPr lang="pt-BR"/>
          </a:p>
        </p:txBody>
      </p:sp>
    </p:spTree>
    <p:extLst>
      <p:ext uri="{BB962C8B-B14F-4D97-AF65-F5344CB8AC3E}">
        <p14:creationId xmlns:p14="http://schemas.microsoft.com/office/powerpoint/2010/main" val="407977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função de recursos humanos pode desempenhar um papel central na construção de bases organizacionais mais éticas, contribuindo para integrar aspectos de cunho social em suas atividades mais fundamentais, como avaliação de desempenho, gestão das necessidades de treinamento e elaboração de processos disciplinares (WEAVER e TREVIÑO, 2001). As contribuições da gestão de pessoas para a gestão da diversidade têm suas especificidades apresentadas na Figura 6.</a:t>
            </a:r>
          </a:p>
          <a:p>
            <a:endParaRPr lang="pt-BR" dirty="0"/>
          </a:p>
          <a:p>
            <a:r>
              <a:rPr lang="pt-BR" dirty="0"/>
              <a:t>Segundo Fleury (1999), </a:t>
            </a:r>
            <a:r>
              <a:rPr lang="pt-BR" b="1" dirty="0"/>
              <a:t>a gestão da diversidade agrega valor à organização</a:t>
            </a:r>
            <a:r>
              <a:rPr lang="pt-BR" dirty="0"/>
              <a:t>, na medida em que: (a) atrai e retém os melhores funcionários dentre aqueles que buscam um posicionamento no mercado de trabalho; (b) possibilita o acesso a segmentos mercadológicos até então não explorados; (c) promove criatividade e inovação; (d) potencializa a resolução de problemas complexos e multidimensionais; e (e) incrementa a flexibilidade organizacional. Pode-se destacar que a gestão da diversidade contribui para a geração de inovações, uma vez que esta demanda da organização recursos humanos com características pessoais distintas, conhecimentos, habilidades e atitudes diferenciadas e diversas (GUPTA e SINGHAL, 1993)</a:t>
            </a:r>
          </a:p>
        </p:txBody>
      </p:sp>
      <p:sp>
        <p:nvSpPr>
          <p:cNvPr id="4" name="Espaço Reservado para Número de Slide 3"/>
          <p:cNvSpPr>
            <a:spLocks noGrp="1"/>
          </p:cNvSpPr>
          <p:nvPr>
            <p:ph type="sldNum" sz="quarter" idx="10"/>
          </p:nvPr>
        </p:nvSpPr>
        <p:spPr/>
        <p:txBody>
          <a:bodyPr/>
          <a:lstStyle/>
          <a:p>
            <a:fld id="{33EC24A9-2283-4EAA-973F-02328B983179}" type="slidenum">
              <a:rPr lang="pt-BR" smtClean="0"/>
              <a:pPr/>
              <a:t>39</a:t>
            </a:fld>
            <a:endParaRPr lang="pt-BR"/>
          </a:p>
        </p:txBody>
      </p:sp>
    </p:spTree>
    <p:extLst>
      <p:ext uri="{BB962C8B-B14F-4D97-AF65-F5344CB8AC3E}">
        <p14:creationId xmlns:p14="http://schemas.microsoft.com/office/powerpoint/2010/main" val="114925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Nele, as práticas de gestão</a:t>
            </a:r>
          </a:p>
          <a:p>
            <a:r>
              <a:rPr lang="pt-BR" sz="1200" b="0" i="0" u="none" strike="noStrike" kern="1200" baseline="0" dirty="0">
                <a:solidFill>
                  <a:schemeClr val="tx1"/>
                </a:solidFill>
                <a:latin typeface="+mn-lt"/>
                <a:ea typeface="+mn-ea"/>
                <a:cs typeface="+mn-cs"/>
              </a:rPr>
              <a:t>de pessoas favorecem a geração de inovações – que garantirá um desempenho econômico</a:t>
            </a:r>
          </a:p>
          <a:p>
            <a:r>
              <a:rPr lang="pt-BR" sz="1200" b="0" i="0" u="none" strike="noStrike" kern="1200" baseline="0" dirty="0">
                <a:solidFill>
                  <a:schemeClr val="tx1"/>
                </a:solidFill>
                <a:latin typeface="+mn-lt"/>
                <a:ea typeface="+mn-ea"/>
                <a:cs typeface="+mn-cs"/>
              </a:rPr>
              <a:t>superior para a firma – e fomentam, nos termos descritos anteriormente, um desempenho</a:t>
            </a:r>
          </a:p>
          <a:p>
            <a:r>
              <a:rPr lang="pt-BR" sz="1200" b="0" i="0" u="none" strike="noStrike" kern="1200" baseline="0" dirty="0">
                <a:solidFill>
                  <a:schemeClr val="tx1"/>
                </a:solidFill>
                <a:latin typeface="+mn-lt"/>
                <a:ea typeface="+mn-ea"/>
                <a:cs typeface="+mn-cs"/>
              </a:rPr>
              <a:t>social e ambiental elevado.</a:t>
            </a:r>
          </a:p>
          <a:p>
            <a:r>
              <a:rPr lang="pt-BR" sz="1200" b="0" i="0" u="none" strike="noStrike" kern="1200" baseline="0" dirty="0">
                <a:solidFill>
                  <a:schemeClr val="tx1"/>
                </a:solidFill>
                <a:latin typeface="+mn-lt"/>
                <a:ea typeface="+mn-ea"/>
                <a:cs typeface="+mn-cs"/>
              </a:rPr>
              <a:t>cada um desses objetivos organizacionais encontra-se relacionado</a:t>
            </a:r>
          </a:p>
          <a:p>
            <a:r>
              <a:rPr lang="pt-BR" sz="1200" b="0" i="0" u="none" strike="noStrike" kern="1200" baseline="0" dirty="0">
                <a:solidFill>
                  <a:schemeClr val="tx1"/>
                </a:solidFill>
                <a:latin typeface="+mn-lt"/>
                <a:ea typeface="+mn-ea"/>
                <a:cs typeface="+mn-cs"/>
              </a:rPr>
              <a:t>com os outros, em uma lógica de influência mútua. Por exemplo, a inserção da dimensão</a:t>
            </a:r>
          </a:p>
          <a:p>
            <a:r>
              <a:rPr lang="pt-BR" sz="1200" b="0" i="0" u="none" strike="noStrike" kern="1200" baseline="0" dirty="0">
                <a:solidFill>
                  <a:schemeClr val="tx1"/>
                </a:solidFill>
                <a:latin typeface="+mn-lt"/>
                <a:ea typeface="+mn-ea"/>
                <a:cs typeface="+mn-cs"/>
              </a:rPr>
              <a:t>ambiental pode fomentar o surgimento de inovações em produtos e processos e ao mesmo</a:t>
            </a:r>
          </a:p>
          <a:p>
            <a:r>
              <a:rPr lang="pt-BR" sz="1200" b="0" i="0" u="none" strike="noStrike" kern="1200" baseline="0" dirty="0">
                <a:solidFill>
                  <a:schemeClr val="tx1"/>
                </a:solidFill>
                <a:latin typeface="+mn-lt"/>
                <a:ea typeface="+mn-ea"/>
                <a:cs typeface="+mn-cs"/>
              </a:rPr>
              <a:t>tempo demandar uma força de trabalho diversa, oriunda de diversas regiões geográficas, com</a:t>
            </a:r>
          </a:p>
          <a:p>
            <a:r>
              <a:rPr lang="pt-BR" sz="1200" b="0" i="0" u="none" strike="noStrike" kern="1200" baseline="0" dirty="0">
                <a:solidFill>
                  <a:schemeClr val="tx1"/>
                </a:solidFill>
                <a:latin typeface="+mn-lt"/>
                <a:ea typeface="+mn-ea"/>
                <a:cs typeface="+mn-cs"/>
              </a:rPr>
              <a:t>culturas distintas e formação profissional variada, que possam lidar mais precisamente com</a:t>
            </a:r>
          </a:p>
          <a:p>
            <a:r>
              <a:rPr lang="pt-BR" sz="1200" b="0" i="0" u="none" strike="noStrike" kern="1200" baseline="0" dirty="0">
                <a:solidFill>
                  <a:schemeClr val="tx1"/>
                </a:solidFill>
                <a:latin typeface="+mn-lt"/>
                <a:ea typeface="+mn-ea"/>
                <a:cs typeface="+mn-cs"/>
              </a:rPr>
              <a:t>esse desafio. Por conseguinte, o desempenho econômico superior obtido alimenta um círculo</a:t>
            </a:r>
          </a:p>
          <a:p>
            <a:r>
              <a:rPr lang="pt-BR" sz="1200" b="0" i="0" u="none" strike="noStrike" kern="1200" baseline="0" dirty="0">
                <a:solidFill>
                  <a:schemeClr val="tx1"/>
                </a:solidFill>
                <a:latin typeface="+mn-lt"/>
                <a:ea typeface="+mn-ea"/>
                <a:cs typeface="+mn-cs"/>
              </a:rPr>
              <a:t>virtuoso em que a organização adquire os recursos financeiros necessários para aperfeiçoar</a:t>
            </a:r>
          </a:p>
          <a:p>
            <a:r>
              <a:rPr lang="pt-BR" sz="1200" b="0" i="0" u="none" strike="noStrike" kern="1200" baseline="0" dirty="0">
                <a:solidFill>
                  <a:schemeClr val="tx1"/>
                </a:solidFill>
                <a:latin typeface="+mn-lt"/>
                <a:ea typeface="+mn-ea"/>
                <a:cs typeface="+mn-cs"/>
              </a:rPr>
              <a:t>suas atividades de gestão ambiental e desenvolver funcionários com déficit de competências.</a:t>
            </a:r>
            <a:endParaRPr lang="pt-BR" dirty="0"/>
          </a:p>
        </p:txBody>
      </p:sp>
      <p:sp>
        <p:nvSpPr>
          <p:cNvPr id="4" name="Espaço Reservado para Número de Slide 3"/>
          <p:cNvSpPr>
            <a:spLocks noGrp="1"/>
          </p:cNvSpPr>
          <p:nvPr>
            <p:ph type="sldNum" sz="quarter" idx="10"/>
          </p:nvPr>
        </p:nvSpPr>
        <p:spPr/>
        <p:txBody>
          <a:bodyPr/>
          <a:lstStyle/>
          <a:p>
            <a:fld id="{33EC24A9-2283-4EAA-973F-02328B983179}" type="slidenum">
              <a:rPr lang="pt-BR" smtClean="0"/>
              <a:pPr/>
              <a:t>41</a:t>
            </a:fld>
            <a:endParaRPr lang="pt-BR"/>
          </a:p>
        </p:txBody>
      </p:sp>
    </p:spTree>
    <p:extLst>
      <p:ext uri="{BB962C8B-B14F-4D97-AF65-F5344CB8AC3E}">
        <p14:creationId xmlns:p14="http://schemas.microsoft.com/office/powerpoint/2010/main" val="65500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1B82FBE-9908-4B0E-A666-4266488AD498}" type="datetime1">
              <a:rPr lang="pt-BR" smtClean="0"/>
              <a:pPr/>
              <a:t>09/11/2016</a:t>
            </a:fld>
            <a:endParaRPr lang="pt-BR"/>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9C20203-4AA8-4779-83C1-4C8D2E14B079}" type="datetime1">
              <a:rPr lang="pt-BR" smtClean="0"/>
              <a:pPr/>
              <a:t>09/11/2016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50153BA-47F3-4189-805A-AF0CACA04C92}" type="datetime1">
              <a:rPr lang="pt-BR" smtClean="0"/>
              <a:pPr/>
              <a:t>09/11/2016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lgn="l">
              <a:defRPr/>
            </a:lvl1pPr>
          </a:lstStyle>
          <a:p>
            <a:r>
              <a:rPr lang="pt-BR" dirty="0"/>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15AACEE-3C4E-4E8F-B3F9-FFFE9B29D7F3}" type="datetime1">
              <a:rPr lang="pt-BR" smtClean="0"/>
              <a:pPr/>
              <a:t>09/11/2016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D8B9796A-F07C-4BD9-878A-351CF009C508}" type="datetime1">
              <a:rPr lang="pt-BR" smtClean="0"/>
              <a:pPr/>
              <a:t>09/11/2016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AE42FC5-5004-4829-8967-AECB7B1DA72C}" type="datetime1">
              <a:rPr lang="pt-BR" smtClean="0"/>
              <a:pPr/>
              <a:t>09/11/2016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C3DE829-D47F-435F-97EB-C9BCC5E94880}" type="datetime1">
              <a:rPr lang="pt-BR" smtClean="0"/>
              <a:pPr/>
              <a:t>09/11/2016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7887605F-9DCE-45D4-9582-AC5E03E02416}" type="datetime1">
              <a:rPr lang="pt-BR" smtClean="0"/>
              <a:pPr/>
              <a:t>09/11/2016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8870E5A-0A3B-4329-8C21-955950A88DAC}" type="datetime1">
              <a:rPr lang="pt-BR" smtClean="0"/>
              <a:pPr/>
              <a:t>09/11/2016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4FA7B142-C978-472A-8EF4-2A530AD82819}" type="datetime1">
              <a:rPr lang="pt-BR" smtClean="0"/>
              <a:pPr/>
              <a:t>09/11/2016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0E12C0AF-5EB3-4CE0-9D89-DCEF6479A617}" type="datetime1">
              <a:rPr lang="pt-BR" smtClean="0"/>
              <a:pPr/>
              <a:t>09/11/2016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AED46D-738E-4CDC-90EF-F453295C8818}"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8EDBE-C8F2-4572-8014-FB8CC5E640D1}" type="datetime1">
              <a:rPr lang="pt-BR" smtClean="0"/>
              <a:pPr/>
              <a:t>09/11/2016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3347864" y="638132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ED46D-738E-4CDC-90EF-F453295C8818}" type="slidenum">
              <a:rPr lang="pt-BR" smtClean="0"/>
              <a:pPr/>
              <a:t>‹nº›</a:t>
            </a:fld>
            <a:endParaRPr lang="pt-B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scholar.google.com.br/citations?user=xYt9LeUAAAAJ"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scholar.google.com.br/citations?user=xYt9LeUAAAAJ"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56792"/>
            <a:ext cx="7772400" cy="2811462"/>
          </a:xfrm>
        </p:spPr>
        <p:txBody>
          <a:bodyPr/>
          <a:lstStyle/>
          <a:p>
            <a:pPr algn="ctr"/>
            <a:r>
              <a:rPr lang="pt-BR" sz="4800" b="1" dirty="0">
                <a:solidFill>
                  <a:srgbClr val="92D050"/>
                </a:solidFill>
              </a:rPr>
              <a:t>Recursos Humanos e Sustentabilidade</a:t>
            </a:r>
            <a:endParaRPr lang="pt-BR" sz="4500" dirty="0">
              <a:solidFill>
                <a:srgbClr val="92D050"/>
              </a:solidFill>
              <a:latin typeface="Arial" pitchFamily="34" charset="0"/>
            </a:endParaRPr>
          </a:p>
        </p:txBody>
      </p:sp>
      <p:sp>
        <p:nvSpPr>
          <p:cNvPr id="3075" name="Rectangle 3"/>
          <p:cNvSpPr>
            <a:spLocks noGrp="1" noChangeArrowheads="1"/>
          </p:cNvSpPr>
          <p:nvPr>
            <p:ph type="subTitle" idx="1"/>
          </p:nvPr>
        </p:nvSpPr>
        <p:spPr>
          <a:xfrm>
            <a:off x="468313" y="4365104"/>
            <a:ext cx="8424862" cy="1752600"/>
          </a:xfrm>
        </p:spPr>
        <p:txBody>
          <a:bodyPr>
            <a:normAutofit/>
          </a:bodyPr>
          <a:lstStyle/>
          <a:p>
            <a:pPr eaLnBrk="1" hangingPunct="1"/>
            <a:endParaRPr lang="pt-BR" sz="2400" dirty="0">
              <a:latin typeface="Arial" pitchFamily="34" charset="0"/>
            </a:endParaRPr>
          </a:p>
          <a:p>
            <a:pPr eaLnBrk="1" hangingPunct="1"/>
            <a:r>
              <a:rPr lang="pt-BR" sz="2400" dirty="0" err="1">
                <a:latin typeface="Arial" pitchFamily="34" charset="0"/>
              </a:rPr>
              <a:t>Profª</a:t>
            </a:r>
            <a:r>
              <a:rPr lang="pt-BR" sz="2400" dirty="0">
                <a:latin typeface="Arial" pitchFamily="34" charset="0"/>
              </a:rPr>
              <a:t>. </a:t>
            </a:r>
            <a:r>
              <a:rPr lang="pt-BR" sz="2400" dirty="0" err="1">
                <a:latin typeface="Arial" pitchFamily="34" charset="0"/>
              </a:rPr>
              <a:t>Drª</a:t>
            </a:r>
            <a:r>
              <a:rPr lang="pt-BR" sz="2400" dirty="0">
                <a:latin typeface="Arial" pitchFamily="34" charset="0"/>
              </a:rPr>
              <a:t>. Irene Miura</a:t>
            </a:r>
          </a:p>
        </p:txBody>
      </p:sp>
      <p:sp>
        <p:nvSpPr>
          <p:cNvPr id="3076" name="Rectangle 6"/>
          <p:cNvSpPr>
            <a:spLocks noChangeArrowheads="1"/>
          </p:cNvSpPr>
          <p:nvPr/>
        </p:nvSpPr>
        <p:spPr bwMode="auto">
          <a:xfrm>
            <a:off x="457200"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pt-BR" sz="3700">
              <a:solidFill>
                <a:schemeClr val="tx2"/>
              </a:solidFill>
            </a:endParaRPr>
          </a:p>
        </p:txBody>
      </p:sp>
      <p:sp>
        <p:nvSpPr>
          <p:cNvPr id="2" name="Espaço Reservado para Número de Slide 1"/>
          <p:cNvSpPr>
            <a:spLocks noGrp="1"/>
          </p:cNvSpPr>
          <p:nvPr>
            <p:ph type="sldNum" sz="quarter" idx="12"/>
          </p:nvPr>
        </p:nvSpPr>
        <p:spPr/>
        <p:txBody>
          <a:bodyPr/>
          <a:lstStyle/>
          <a:p>
            <a:fld id="{AAAED46D-738E-4CDC-90EF-F453295C8818}" type="slidenum">
              <a:rPr lang="pt-BR" smtClean="0"/>
              <a:pPr/>
              <a:t>1</a:t>
            </a:fld>
            <a:endParaRPr lang="pt-BR"/>
          </a:p>
        </p:txBody>
      </p:sp>
    </p:spTree>
    <p:extLst>
      <p:ext uri="{BB962C8B-B14F-4D97-AF65-F5344CB8AC3E}">
        <p14:creationId xmlns:p14="http://schemas.microsoft.com/office/powerpoint/2010/main" val="4221754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Estratégias: exemplos</a:t>
            </a:r>
          </a:p>
        </p:txBody>
      </p:sp>
      <p:sp>
        <p:nvSpPr>
          <p:cNvPr id="3" name="Espaço Reservado para Conteúdo 2"/>
          <p:cNvSpPr>
            <a:spLocks noGrp="1"/>
          </p:cNvSpPr>
          <p:nvPr>
            <p:ph idx="1"/>
          </p:nvPr>
        </p:nvSpPr>
        <p:spPr>
          <a:xfrm>
            <a:off x="457200" y="1600200"/>
            <a:ext cx="8229600" cy="4925144"/>
          </a:xfrm>
        </p:spPr>
        <p:txBody>
          <a:bodyPr>
            <a:normAutofit/>
          </a:bodyPr>
          <a:lstStyle/>
          <a:p>
            <a:r>
              <a:rPr lang="pt-BR" dirty="0"/>
              <a:t>Uso de recursos sustentáveis</a:t>
            </a:r>
          </a:p>
          <a:p>
            <a:r>
              <a:rPr lang="pt-BR" dirty="0"/>
              <a:t>Produção mais limpa</a:t>
            </a:r>
          </a:p>
          <a:p>
            <a:r>
              <a:rPr lang="pt-BR" dirty="0"/>
              <a:t>Gestão da qualidade</a:t>
            </a:r>
          </a:p>
          <a:p>
            <a:r>
              <a:rPr lang="pt-BR" dirty="0"/>
              <a:t>Desenvolvimento de processos</a:t>
            </a:r>
          </a:p>
          <a:p>
            <a:r>
              <a:rPr lang="pt-BR" dirty="0" err="1"/>
              <a:t>Ecoeficiência</a:t>
            </a:r>
            <a:endParaRPr lang="pt-BR" dirty="0"/>
          </a:p>
          <a:p>
            <a:r>
              <a:rPr lang="pt-BR" dirty="0"/>
              <a:t>Ações de Responsabilidade Social</a:t>
            </a:r>
          </a:p>
          <a:p>
            <a:r>
              <a:rPr lang="pt-BR" dirty="0"/>
              <a:t>Desenvolvimento contínuo de pessoas</a:t>
            </a:r>
          </a:p>
          <a:p>
            <a:r>
              <a:rPr lang="pt-BR" dirty="0"/>
              <a:t>Administração participativa</a:t>
            </a:r>
          </a:p>
          <a:p>
            <a:endParaRPr lang="pt-BR" dirty="0"/>
          </a:p>
          <a:p>
            <a:endParaRPr lang="pt-BR" dirty="0"/>
          </a:p>
          <a:p>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10</a:t>
            </a:fld>
            <a:endParaRPr lang="pt-BR"/>
          </a:p>
        </p:txBody>
      </p:sp>
    </p:spTree>
    <p:extLst>
      <p:ext uri="{BB962C8B-B14F-4D97-AF65-F5344CB8AC3E}">
        <p14:creationId xmlns:p14="http://schemas.microsoft.com/office/powerpoint/2010/main" val="2508448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143000"/>
          </a:xfrm>
        </p:spPr>
        <p:txBody>
          <a:bodyPr/>
          <a:lstStyle/>
          <a:p>
            <a:r>
              <a:rPr lang="pt-BR" dirty="0">
                <a:solidFill>
                  <a:srgbClr val="92D050"/>
                </a:solidFill>
              </a:rPr>
              <a:t>Processos</a:t>
            </a:r>
          </a:p>
        </p:txBody>
      </p:sp>
      <p:sp>
        <p:nvSpPr>
          <p:cNvPr id="3" name="Espaço Reservado para Conteúdo 2"/>
          <p:cNvSpPr>
            <a:spLocks noGrp="1"/>
          </p:cNvSpPr>
          <p:nvPr>
            <p:ph idx="1"/>
          </p:nvPr>
        </p:nvSpPr>
        <p:spPr>
          <a:xfrm>
            <a:off x="251520" y="1124744"/>
            <a:ext cx="8784976" cy="5688632"/>
          </a:xfrm>
        </p:spPr>
        <p:txBody>
          <a:bodyPr>
            <a:normAutofit fontScale="62500" lnSpcReduction="20000"/>
          </a:bodyPr>
          <a:lstStyle/>
          <a:p>
            <a:r>
              <a:rPr lang="pt-BR" b="1" dirty="0"/>
              <a:t>Avaliação do Ciclo de </a:t>
            </a:r>
            <a:r>
              <a:rPr lang="pt-BR" b="1" dirty="0" smtClean="0"/>
              <a:t>Vida</a:t>
            </a:r>
          </a:p>
          <a:p>
            <a:pPr lvl="1">
              <a:buFont typeface="Wingdings" pitchFamily="2" charset="2"/>
              <a:buChar char="§"/>
            </a:pPr>
            <a:r>
              <a:rPr lang="pt-BR" dirty="0"/>
              <a:t>A</a:t>
            </a:r>
            <a:r>
              <a:rPr lang="pt-BR" dirty="0" smtClean="0"/>
              <a:t>valiar </a:t>
            </a:r>
            <a:r>
              <a:rPr lang="pt-BR" dirty="0"/>
              <a:t>os impactos ambientais </a:t>
            </a:r>
            <a:r>
              <a:rPr lang="pt-BR" dirty="0" smtClean="0"/>
              <a:t>(da </a:t>
            </a:r>
            <a:r>
              <a:rPr lang="pt-BR" dirty="0"/>
              <a:t>extração </a:t>
            </a:r>
            <a:r>
              <a:rPr lang="pt-BR" dirty="0" smtClean="0"/>
              <a:t>de </a:t>
            </a:r>
            <a:r>
              <a:rPr lang="pt-BR" dirty="0"/>
              <a:t>recursos naturais até a disposição final </a:t>
            </a:r>
            <a:r>
              <a:rPr lang="pt-BR" dirty="0" smtClean="0"/>
              <a:t>produto). Utilizado para:</a:t>
            </a:r>
            <a:r>
              <a:rPr lang="pt-BR" dirty="0"/>
              <a:t/>
            </a:r>
            <a:br>
              <a:rPr lang="pt-BR" dirty="0"/>
            </a:br>
            <a:r>
              <a:rPr lang="pt-BR" dirty="0"/>
              <a:t>- Desenvolvimento e melhoria do produto;</a:t>
            </a:r>
            <a:r>
              <a:rPr lang="pt-BR" dirty="0"/>
              <a:t/>
            </a:r>
            <a:br>
              <a:rPr lang="pt-BR" dirty="0"/>
            </a:br>
            <a:r>
              <a:rPr lang="pt-BR" dirty="0"/>
              <a:t>- Definição de planejamentos estratégicos e políticas públicas;</a:t>
            </a:r>
            <a:r>
              <a:rPr lang="pt-BR" dirty="0"/>
              <a:t/>
            </a:r>
            <a:br>
              <a:rPr lang="pt-BR" dirty="0"/>
            </a:br>
            <a:r>
              <a:rPr lang="pt-BR" dirty="0"/>
              <a:t>- Gestão de impactos ambientais de produtos e serviços e;</a:t>
            </a:r>
            <a:r>
              <a:rPr lang="pt-BR" dirty="0"/>
              <a:t/>
            </a:r>
            <a:br>
              <a:rPr lang="pt-BR" dirty="0"/>
            </a:br>
            <a:r>
              <a:rPr lang="pt-BR" dirty="0"/>
              <a:t>- Marketing ecológico responsável.</a:t>
            </a:r>
            <a:endParaRPr lang="pt-BR" dirty="0" smtClean="0"/>
          </a:p>
          <a:p>
            <a:endParaRPr lang="pt-BR" dirty="0"/>
          </a:p>
          <a:p>
            <a:r>
              <a:rPr lang="pt-BR" b="1" dirty="0"/>
              <a:t>Pegada Ecológica </a:t>
            </a:r>
            <a:r>
              <a:rPr lang="pt-BR" b="1" dirty="0" smtClean="0"/>
              <a:t>(carbono</a:t>
            </a:r>
            <a:r>
              <a:rPr lang="pt-BR" b="1" dirty="0" smtClean="0"/>
              <a:t>)</a:t>
            </a:r>
          </a:p>
          <a:p>
            <a:pPr lvl="1"/>
            <a:r>
              <a:rPr lang="pt-BR" dirty="0"/>
              <a:t>M</a:t>
            </a:r>
            <a:r>
              <a:rPr lang="pt-BR" dirty="0" smtClean="0"/>
              <a:t>etodologia </a:t>
            </a:r>
            <a:r>
              <a:rPr lang="pt-BR" dirty="0"/>
              <a:t>de contabilidade ambiental que avalia a pressão do consumo das populações humanas sobre os recursos </a:t>
            </a:r>
            <a:r>
              <a:rPr lang="pt-BR" dirty="0" smtClean="0"/>
              <a:t>naturais</a:t>
            </a:r>
            <a:r>
              <a:rPr lang="pt-BR" dirty="0"/>
              <a:t> </a:t>
            </a:r>
            <a:r>
              <a:rPr lang="pt-BR" dirty="0" smtClean="0"/>
              <a:t>(está dentro da capacidade ecológica do planeta?)</a:t>
            </a:r>
            <a:endParaRPr lang="pt-BR" b="1" dirty="0" smtClean="0"/>
          </a:p>
          <a:p>
            <a:pPr marL="0" indent="0">
              <a:buNone/>
            </a:pPr>
            <a:endParaRPr lang="pt-BR" b="1" dirty="0"/>
          </a:p>
          <a:p>
            <a:r>
              <a:rPr lang="pt-BR" b="1" dirty="0"/>
              <a:t>Sistemas de Gestão Ambiental </a:t>
            </a:r>
            <a:r>
              <a:rPr lang="pt-BR" b="1" dirty="0" smtClean="0"/>
              <a:t>– SGA</a:t>
            </a:r>
          </a:p>
          <a:p>
            <a:pPr lvl="1"/>
            <a:r>
              <a:rPr lang="pt-BR" dirty="0"/>
              <a:t> </a:t>
            </a:r>
            <a:r>
              <a:rPr lang="pt-BR" dirty="0" smtClean="0"/>
              <a:t>Processo </a:t>
            </a:r>
            <a:r>
              <a:rPr lang="pt-BR" dirty="0"/>
              <a:t>que busca resolver, mitigar ou prevenir problemas de caráter ambiental</a:t>
            </a:r>
            <a:r>
              <a:rPr lang="pt-BR" dirty="0" smtClean="0"/>
              <a:t>.</a:t>
            </a:r>
          </a:p>
          <a:p>
            <a:pPr lvl="1"/>
            <a:endParaRPr lang="pt-BR" dirty="0"/>
          </a:p>
          <a:p>
            <a:r>
              <a:rPr lang="pt-BR" b="1" dirty="0"/>
              <a:t>Normas ISO </a:t>
            </a:r>
            <a:r>
              <a:rPr lang="pt-BR" b="1" dirty="0" smtClean="0"/>
              <a:t>14001</a:t>
            </a:r>
          </a:p>
          <a:p>
            <a:pPr lvl="1"/>
            <a:r>
              <a:rPr lang="pt-BR" dirty="0"/>
              <a:t>D</a:t>
            </a:r>
            <a:r>
              <a:rPr lang="pt-BR" dirty="0" smtClean="0"/>
              <a:t>iretrizes </a:t>
            </a:r>
            <a:r>
              <a:rPr lang="pt-BR" dirty="0"/>
              <a:t>básicas para o desenvolvimento de um sistema de gestão ambiental</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11</a:t>
            </a:fld>
            <a:endParaRPr lang="pt-BR"/>
          </a:p>
        </p:txBody>
      </p:sp>
    </p:spTree>
    <p:extLst>
      <p:ext uri="{BB962C8B-B14F-4D97-AF65-F5344CB8AC3E}">
        <p14:creationId xmlns:p14="http://schemas.microsoft.com/office/powerpoint/2010/main" val="1728795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3600" b="1" dirty="0">
                <a:solidFill>
                  <a:srgbClr val="92D050"/>
                </a:solidFill>
              </a:rPr>
              <a:t>Métricas: Indicadores do GRI</a:t>
            </a:r>
            <a:r>
              <a:rPr lang="pt-BR" sz="3600" b="1" dirty="0" smtClean="0">
                <a:solidFill>
                  <a:srgbClr val="92D050"/>
                </a:solidFill>
              </a:rPr>
              <a:t>*</a:t>
            </a:r>
            <a:br>
              <a:rPr lang="pt-BR" sz="3600" b="1" dirty="0" smtClean="0">
                <a:solidFill>
                  <a:srgbClr val="92D050"/>
                </a:solidFill>
              </a:rPr>
            </a:br>
            <a:r>
              <a:rPr lang="pt-BR" sz="3600" b="1" dirty="0" smtClean="0">
                <a:solidFill>
                  <a:srgbClr val="92D050"/>
                </a:solidFill>
              </a:rPr>
              <a:t>Tripé: econômico, ambiental, humano</a:t>
            </a:r>
            <a:endParaRPr lang="pt-BR" sz="3600" b="1" dirty="0">
              <a:solidFill>
                <a:srgbClr val="92D050"/>
              </a:solidFill>
            </a:endParaRPr>
          </a:p>
        </p:txBody>
      </p:sp>
      <p:sp>
        <p:nvSpPr>
          <p:cNvPr id="3" name="Espaço Reservado para Conteúdo 2"/>
          <p:cNvSpPr>
            <a:spLocks noGrp="1"/>
          </p:cNvSpPr>
          <p:nvPr>
            <p:ph idx="1"/>
          </p:nvPr>
        </p:nvSpPr>
        <p:spPr/>
        <p:txBody>
          <a:bodyPr/>
          <a:lstStyle/>
          <a:p>
            <a:r>
              <a:rPr lang="pt-BR" dirty="0">
                <a:solidFill>
                  <a:srgbClr val="FF0000"/>
                </a:solidFill>
                <a:effectLst>
                  <a:outerShdw blurRad="38100" dist="38100" dir="2700000" algn="tl">
                    <a:srgbClr val="000000">
                      <a:alpha val="43137"/>
                    </a:srgbClr>
                  </a:outerShdw>
                </a:effectLst>
              </a:rPr>
              <a:t>Dimensão Econômica</a:t>
            </a:r>
            <a:r>
              <a:rPr lang="pt-BR" dirty="0"/>
              <a:t>: Desempenho, Presença de Mercado e Impactos econômicos diretos </a:t>
            </a:r>
          </a:p>
          <a:p>
            <a:pPr marL="457200" lvl="1" indent="0">
              <a:buNone/>
            </a:pPr>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12</a:t>
            </a:fld>
            <a:endParaRPr lang="pt-B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7175" y="2780928"/>
            <a:ext cx="5565065" cy="377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p:cNvSpPr txBox="1"/>
          <p:nvPr/>
        </p:nvSpPr>
        <p:spPr>
          <a:xfrm>
            <a:off x="6372200" y="5157192"/>
            <a:ext cx="2520280" cy="707886"/>
          </a:xfrm>
          <a:prstGeom prst="rect">
            <a:avLst/>
          </a:prstGeom>
          <a:noFill/>
        </p:spPr>
        <p:txBody>
          <a:bodyPr wrap="square" rtlCol="0">
            <a:spAutoFit/>
          </a:bodyPr>
          <a:lstStyle/>
          <a:p>
            <a:r>
              <a:rPr lang="pt-BR" sz="2000" dirty="0"/>
              <a:t>*</a:t>
            </a:r>
            <a:r>
              <a:rPr lang="pt-BR" sz="2000" i="1" dirty="0"/>
              <a:t>Global </a:t>
            </a:r>
            <a:r>
              <a:rPr lang="pt-BR" sz="2000" i="1" dirty="0" err="1"/>
              <a:t>Reporting</a:t>
            </a:r>
            <a:r>
              <a:rPr lang="pt-BR" sz="2000" i="1" dirty="0"/>
              <a:t> </a:t>
            </a:r>
            <a:r>
              <a:rPr lang="pt-BR" sz="2000" i="1" dirty="0" err="1"/>
              <a:t>Iniciative</a:t>
            </a:r>
            <a:endParaRPr lang="pt-BR" sz="2000" i="1" dirty="0"/>
          </a:p>
        </p:txBody>
      </p:sp>
    </p:spTree>
    <p:extLst>
      <p:ext uri="{BB962C8B-B14F-4D97-AF65-F5344CB8AC3E}">
        <p14:creationId xmlns:p14="http://schemas.microsoft.com/office/powerpoint/2010/main" val="341623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12776"/>
            <a:ext cx="8229600" cy="4525963"/>
          </a:xfrm>
        </p:spPr>
        <p:txBody>
          <a:bodyPr/>
          <a:lstStyle/>
          <a:p>
            <a:r>
              <a:rPr lang="pt-BR" dirty="0">
                <a:solidFill>
                  <a:srgbClr val="FF0000"/>
                </a:solidFill>
                <a:effectLst>
                  <a:outerShdw blurRad="38100" dist="38100" dir="2700000" algn="tl">
                    <a:srgbClr val="000000">
                      <a:alpha val="43137"/>
                    </a:srgbClr>
                  </a:outerShdw>
                </a:effectLst>
              </a:rPr>
              <a:t>Dimensão Ambiental</a:t>
            </a:r>
            <a:r>
              <a:rPr lang="pt-BR" dirty="0"/>
              <a:t>: Impactos Ambientais </a:t>
            </a:r>
          </a:p>
          <a:p>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13</a:t>
            </a:fld>
            <a:endParaRPr lang="pt-B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132856"/>
            <a:ext cx="6696744" cy="458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p:cNvSpPr txBox="1"/>
          <p:nvPr/>
        </p:nvSpPr>
        <p:spPr>
          <a:xfrm>
            <a:off x="6588224" y="5157192"/>
            <a:ext cx="2520280" cy="707886"/>
          </a:xfrm>
          <a:prstGeom prst="rect">
            <a:avLst/>
          </a:prstGeom>
          <a:noFill/>
        </p:spPr>
        <p:txBody>
          <a:bodyPr wrap="square" rtlCol="0">
            <a:spAutoFit/>
          </a:bodyPr>
          <a:lstStyle/>
          <a:p>
            <a:r>
              <a:rPr lang="pt-BR" sz="2000" dirty="0"/>
              <a:t>*</a:t>
            </a:r>
            <a:r>
              <a:rPr lang="pt-BR" sz="2000" i="1" dirty="0"/>
              <a:t>Global </a:t>
            </a:r>
            <a:r>
              <a:rPr lang="pt-BR" sz="2000" i="1" dirty="0" err="1"/>
              <a:t>Reporting</a:t>
            </a:r>
            <a:r>
              <a:rPr lang="pt-BR" sz="2000" i="1" dirty="0"/>
              <a:t> </a:t>
            </a:r>
            <a:r>
              <a:rPr lang="pt-BR" sz="2000" i="1" dirty="0" err="1"/>
              <a:t>Iniciative</a:t>
            </a:r>
            <a:endParaRPr lang="pt-BR" sz="2000" i="1" dirty="0"/>
          </a:p>
        </p:txBody>
      </p:sp>
      <p:sp>
        <p:nvSpPr>
          <p:cNvPr id="7" name="Título 1"/>
          <p:cNvSpPr>
            <a:spLocks noGrp="1"/>
          </p:cNvSpPr>
          <p:nvPr>
            <p:ph type="title"/>
          </p:nvPr>
        </p:nvSpPr>
        <p:spPr>
          <a:xfrm>
            <a:off x="251520" y="274638"/>
            <a:ext cx="8229600" cy="1143000"/>
          </a:xfrm>
        </p:spPr>
        <p:txBody>
          <a:bodyPr>
            <a:noAutofit/>
          </a:bodyPr>
          <a:lstStyle/>
          <a:p>
            <a:pPr algn="ctr"/>
            <a:r>
              <a:rPr lang="pt-BR" sz="3600" b="1" dirty="0">
                <a:solidFill>
                  <a:srgbClr val="92D050"/>
                </a:solidFill>
              </a:rPr>
              <a:t>Métricas: Indicadores do GRI</a:t>
            </a:r>
            <a:r>
              <a:rPr lang="pt-BR" sz="3600" b="1" dirty="0" smtClean="0">
                <a:solidFill>
                  <a:srgbClr val="92D050"/>
                </a:solidFill>
              </a:rPr>
              <a:t>*</a:t>
            </a:r>
            <a:br>
              <a:rPr lang="pt-BR" sz="3600" b="1" dirty="0" smtClean="0">
                <a:solidFill>
                  <a:srgbClr val="92D050"/>
                </a:solidFill>
              </a:rPr>
            </a:br>
            <a:r>
              <a:rPr lang="pt-BR" sz="3600" b="1" dirty="0" smtClean="0">
                <a:solidFill>
                  <a:srgbClr val="92D050"/>
                </a:solidFill>
              </a:rPr>
              <a:t>Tripé: econômico, ambiental, humano</a:t>
            </a:r>
            <a:endParaRPr lang="pt-BR" sz="3600" b="1" dirty="0">
              <a:solidFill>
                <a:srgbClr val="92D050"/>
              </a:solidFill>
            </a:endParaRPr>
          </a:p>
        </p:txBody>
      </p:sp>
    </p:spTree>
    <p:extLst>
      <p:ext uri="{BB962C8B-B14F-4D97-AF65-F5344CB8AC3E}">
        <p14:creationId xmlns:p14="http://schemas.microsoft.com/office/powerpoint/2010/main" val="1017021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7504" y="947861"/>
            <a:ext cx="8795320" cy="5001419"/>
          </a:xfrm>
        </p:spPr>
        <p:txBody>
          <a:bodyPr>
            <a:normAutofit/>
          </a:bodyPr>
          <a:lstStyle/>
          <a:p>
            <a:r>
              <a:rPr lang="pt-BR" sz="2200" dirty="0">
                <a:solidFill>
                  <a:srgbClr val="FF0000"/>
                </a:solidFill>
                <a:effectLst>
                  <a:outerShdw blurRad="38100" dist="38100" dir="2700000" algn="tl">
                    <a:srgbClr val="000000">
                      <a:alpha val="43137"/>
                    </a:srgbClr>
                  </a:outerShdw>
                </a:effectLst>
              </a:rPr>
              <a:t>Dimensão Social</a:t>
            </a:r>
            <a:r>
              <a:rPr lang="pt-BR" sz="2200" dirty="0" smtClean="0"/>
              <a:t>: engloba as dimensões (econômica e ambiental)</a:t>
            </a:r>
            <a:endParaRPr lang="pt-BR" sz="2200"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14</a:t>
            </a:fld>
            <a:endParaRPr lang="pt-B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8" y="1269379"/>
            <a:ext cx="8937625"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ítulo 1"/>
          <p:cNvSpPr>
            <a:spLocks noGrp="1"/>
          </p:cNvSpPr>
          <p:nvPr>
            <p:ph type="title"/>
          </p:nvPr>
        </p:nvSpPr>
        <p:spPr>
          <a:xfrm>
            <a:off x="0" y="-99392"/>
            <a:ext cx="8229600" cy="1143001"/>
          </a:xfrm>
        </p:spPr>
        <p:txBody>
          <a:bodyPr>
            <a:noAutofit/>
          </a:bodyPr>
          <a:lstStyle/>
          <a:p>
            <a:pPr algn="ctr"/>
            <a:r>
              <a:rPr lang="pt-BR" sz="3200" b="1" dirty="0">
                <a:solidFill>
                  <a:srgbClr val="92D050"/>
                </a:solidFill>
              </a:rPr>
              <a:t>Métricas: Indicadores do GRI</a:t>
            </a:r>
            <a:r>
              <a:rPr lang="pt-BR" sz="3200" b="1" dirty="0" smtClean="0">
                <a:solidFill>
                  <a:srgbClr val="92D050"/>
                </a:solidFill>
              </a:rPr>
              <a:t>*</a:t>
            </a:r>
            <a:br>
              <a:rPr lang="pt-BR" sz="3200" b="1" dirty="0" smtClean="0">
                <a:solidFill>
                  <a:srgbClr val="92D050"/>
                </a:solidFill>
              </a:rPr>
            </a:br>
            <a:r>
              <a:rPr lang="pt-BR" sz="3200" b="1" dirty="0" smtClean="0">
                <a:solidFill>
                  <a:srgbClr val="92D050"/>
                </a:solidFill>
              </a:rPr>
              <a:t>Tripé: econômico, ambiental, humano</a:t>
            </a:r>
            <a:endParaRPr lang="pt-BR" sz="3200" b="1" dirty="0">
              <a:solidFill>
                <a:srgbClr val="92D050"/>
              </a:solidFill>
            </a:endParaRPr>
          </a:p>
        </p:txBody>
      </p:sp>
    </p:spTree>
    <p:extLst>
      <p:ext uri="{BB962C8B-B14F-4D97-AF65-F5344CB8AC3E}">
        <p14:creationId xmlns:p14="http://schemas.microsoft.com/office/powerpoint/2010/main" val="363862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Ferramentas</a:t>
            </a:r>
          </a:p>
        </p:txBody>
      </p:sp>
      <p:sp>
        <p:nvSpPr>
          <p:cNvPr id="3" name="Espaço Reservado para Conteúdo 2"/>
          <p:cNvSpPr>
            <a:spLocks noGrp="1"/>
          </p:cNvSpPr>
          <p:nvPr>
            <p:ph idx="1"/>
          </p:nvPr>
        </p:nvSpPr>
        <p:spPr>
          <a:xfrm>
            <a:off x="251520" y="1484784"/>
            <a:ext cx="8686800" cy="4525963"/>
          </a:xfrm>
        </p:spPr>
        <p:txBody>
          <a:bodyPr>
            <a:normAutofit lnSpcReduction="10000"/>
          </a:bodyPr>
          <a:lstStyle/>
          <a:p>
            <a:r>
              <a:rPr lang="pt-BR" b="1" dirty="0"/>
              <a:t>Uso de indicadores e índices</a:t>
            </a:r>
            <a:r>
              <a:rPr lang="pt-BR" dirty="0"/>
              <a:t>:</a:t>
            </a:r>
          </a:p>
          <a:p>
            <a:pPr lvl="1"/>
            <a:r>
              <a:rPr lang="pt-BR" dirty="0" smtClean="0"/>
              <a:t>Efetividade </a:t>
            </a:r>
            <a:r>
              <a:rPr lang="pt-BR" dirty="0"/>
              <a:t>na utilização</a:t>
            </a:r>
            <a:r>
              <a:rPr lang="pt-BR" dirty="0" smtClean="0"/>
              <a:t>.</a:t>
            </a:r>
          </a:p>
          <a:p>
            <a:pPr lvl="1"/>
            <a:endParaRPr lang="pt-BR" sz="2200" dirty="0"/>
          </a:p>
          <a:p>
            <a:r>
              <a:rPr lang="pt-BR" i="1" dirty="0"/>
              <a:t>Global </a:t>
            </a:r>
            <a:r>
              <a:rPr lang="pt-BR" i="1" dirty="0" err="1"/>
              <a:t>Reporting</a:t>
            </a:r>
            <a:r>
              <a:rPr lang="pt-BR" i="1" dirty="0"/>
              <a:t> </a:t>
            </a:r>
            <a:r>
              <a:rPr lang="pt-BR" i="1" dirty="0" err="1"/>
              <a:t>Iniciative</a:t>
            </a:r>
            <a:r>
              <a:rPr lang="pt-BR" dirty="0"/>
              <a:t>: muito utilizado e aceito </a:t>
            </a:r>
            <a:endParaRPr lang="pt-BR" dirty="0" smtClean="0"/>
          </a:p>
          <a:p>
            <a:endParaRPr lang="pt-BR" sz="2400" dirty="0"/>
          </a:p>
          <a:p>
            <a:r>
              <a:rPr lang="pt-BR" dirty="0"/>
              <a:t>Índice de Sustentabilidade Empresarial (ISE</a:t>
            </a:r>
            <a:r>
              <a:rPr lang="pt-BR" dirty="0" smtClean="0"/>
              <a:t>)</a:t>
            </a:r>
          </a:p>
          <a:p>
            <a:endParaRPr lang="pt-BR" sz="2400" dirty="0"/>
          </a:p>
          <a:p>
            <a:r>
              <a:rPr lang="pt-BR" dirty="0"/>
              <a:t>Sistema de Gestão Ambiental (SGA): ISO 14.000</a:t>
            </a:r>
          </a:p>
          <a:p>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15</a:t>
            </a:fld>
            <a:endParaRPr lang="pt-BR"/>
          </a:p>
        </p:txBody>
      </p:sp>
    </p:spTree>
    <p:extLst>
      <p:ext uri="{BB962C8B-B14F-4D97-AF65-F5344CB8AC3E}">
        <p14:creationId xmlns:p14="http://schemas.microsoft.com/office/powerpoint/2010/main" val="860369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Controle</a:t>
            </a:r>
          </a:p>
        </p:txBody>
      </p:sp>
      <p:sp>
        <p:nvSpPr>
          <p:cNvPr id="3" name="Espaço Reservado para Conteúdo 2"/>
          <p:cNvSpPr>
            <a:spLocks noGrp="1"/>
          </p:cNvSpPr>
          <p:nvPr>
            <p:ph idx="1"/>
          </p:nvPr>
        </p:nvSpPr>
        <p:spPr>
          <a:xfrm>
            <a:off x="457200" y="1600200"/>
            <a:ext cx="8363272" cy="4525963"/>
          </a:xfrm>
        </p:spPr>
        <p:txBody>
          <a:bodyPr>
            <a:normAutofit fontScale="92500" lnSpcReduction="20000"/>
          </a:bodyPr>
          <a:lstStyle/>
          <a:p>
            <a:r>
              <a:rPr lang="pt-BR" dirty="0"/>
              <a:t>Avaliação e acompanhamento dos indicadores e </a:t>
            </a:r>
            <a:r>
              <a:rPr lang="pt-BR" dirty="0" smtClean="0"/>
              <a:t>índices</a:t>
            </a:r>
          </a:p>
          <a:p>
            <a:endParaRPr lang="pt-BR" dirty="0"/>
          </a:p>
          <a:p>
            <a:r>
              <a:rPr lang="pt-BR" dirty="0"/>
              <a:t>Uso do </a:t>
            </a:r>
            <a:r>
              <a:rPr lang="pt-BR" i="1" dirty="0" err="1"/>
              <a:t>Balanced</a:t>
            </a:r>
            <a:r>
              <a:rPr lang="pt-BR" i="1" dirty="0"/>
              <a:t> Scorecard:</a:t>
            </a:r>
          </a:p>
          <a:p>
            <a:pPr lvl="1"/>
            <a:r>
              <a:rPr lang="pt-BR" dirty="0"/>
              <a:t>Perspectiva do Aprendizado e Crescimento;</a:t>
            </a:r>
          </a:p>
          <a:p>
            <a:pPr lvl="1"/>
            <a:r>
              <a:rPr lang="pt-BR" dirty="0"/>
              <a:t>Perspectiva dos Processos Internos;</a:t>
            </a:r>
          </a:p>
          <a:p>
            <a:pPr lvl="1"/>
            <a:r>
              <a:rPr lang="pt-BR" dirty="0"/>
              <a:t>Perspectiva dos Clientes;</a:t>
            </a:r>
          </a:p>
          <a:p>
            <a:pPr lvl="1"/>
            <a:r>
              <a:rPr lang="pt-BR" dirty="0"/>
              <a:t>Perspectiva Financeira</a:t>
            </a:r>
            <a:r>
              <a:rPr lang="pt-BR" dirty="0" smtClean="0"/>
              <a:t>.</a:t>
            </a:r>
          </a:p>
          <a:p>
            <a:pPr lvl="1"/>
            <a:endParaRPr lang="pt-BR" dirty="0"/>
          </a:p>
          <a:p>
            <a:r>
              <a:rPr lang="pt-BR" dirty="0"/>
              <a:t>Aplicação do princípio de Melhoria Contínua!</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16</a:t>
            </a:fld>
            <a:endParaRPr lang="pt-BR"/>
          </a:p>
        </p:txBody>
      </p:sp>
    </p:spTree>
    <p:extLst>
      <p:ext uri="{BB962C8B-B14F-4D97-AF65-F5344CB8AC3E}">
        <p14:creationId xmlns:p14="http://schemas.microsoft.com/office/powerpoint/2010/main" val="948265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Sustentabilidade Organizacional</a:t>
            </a:r>
          </a:p>
        </p:txBody>
      </p:sp>
      <p:sp>
        <p:nvSpPr>
          <p:cNvPr id="3" name="Espaço Reservado para Conteúdo 2"/>
          <p:cNvSpPr>
            <a:spLocks noGrp="1"/>
          </p:cNvSpPr>
          <p:nvPr>
            <p:ph idx="1"/>
          </p:nvPr>
        </p:nvSpPr>
        <p:spPr>
          <a:xfrm>
            <a:off x="457200" y="1340768"/>
            <a:ext cx="8435280" cy="5040560"/>
          </a:xfrm>
        </p:spPr>
        <p:txBody>
          <a:bodyPr>
            <a:normAutofit fontScale="85000" lnSpcReduction="20000"/>
          </a:bodyPr>
          <a:lstStyle/>
          <a:p>
            <a:r>
              <a:rPr lang="pt-BR" dirty="0"/>
              <a:t>Visão:</a:t>
            </a:r>
          </a:p>
          <a:p>
            <a:pPr lvl="1"/>
            <a:r>
              <a:rPr lang="pt-BR" dirty="0"/>
              <a:t>Estratégia certa, liderança e </a:t>
            </a:r>
            <a:r>
              <a:rPr lang="pt-BR" dirty="0" smtClean="0"/>
              <a:t>mensagem</a:t>
            </a:r>
          </a:p>
          <a:p>
            <a:pPr lvl="1"/>
            <a:endParaRPr lang="pt-BR" dirty="0"/>
          </a:p>
          <a:p>
            <a:r>
              <a:rPr lang="pt-BR" dirty="0"/>
              <a:t>Cultura</a:t>
            </a:r>
          </a:p>
          <a:p>
            <a:pPr lvl="1"/>
            <a:r>
              <a:rPr lang="pt-BR" dirty="0"/>
              <a:t>Pessoas certas, meio ambiente e </a:t>
            </a:r>
            <a:r>
              <a:rPr lang="pt-BR" dirty="0" smtClean="0"/>
              <a:t>alinhamento</a:t>
            </a:r>
          </a:p>
          <a:p>
            <a:pPr lvl="1"/>
            <a:endParaRPr lang="pt-BR" dirty="0"/>
          </a:p>
          <a:p>
            <a:r>
              <a:rPr lang="pt-BR" dirty="0"/>
              <a:t>Processo</a:t>
            </a:r>
          </a:p>
          <a:p>
            <a:pPr lvl="1"/>
            <a:r>
              <a:rPr lang="pt-BR" dirty="0"/>
              <a:t>Políticas corretas, sistemas, marketing e </a:t>
            </a:r>
            <a:r>
              <a:rPr lang="pt-BR" dirty="0" smtClean="0"/>
              <a:t>serviços</a:t>
            </a:r>
          </a:p>
          <a:p>
            <a:pPr lvl="1"/>
            <a:endParaRPr lang="pt-BR" dirty="0"/>
          </a:p>
          <a:p>
            <a:r>
              <a:rPr lang="pt-BR" dirty="0"/>
              <a:t>Resultados</a:t>
            </a:r>
          </a:p>
          <a:p>
            <a:pPr lvl="1"/>
            <a:r>
              <a:rPr lang="pt-BR" dirty="0"/>
              <a:t>Medições corretas,</a:t>
            </a:r>
          </a:p>
          <a:p>
            <a:pPr lvl="1"/>
            <a:r>
              <a:rPr lang="pt-BR" dirty="0"/>
              <a:t>Elaboração de relatórios e orçamentos;</a:t>
            </a:r>
          </a:p>
          <a:p>
            <a:pPr lvl="1"/>
            <a:r>
              <a:rPr lang="pt-BR" dirty="0"/>
              <a:t>Desempenho. </a:t>
            </a:r>
          </a:p>
          <a:p>
            <a:endParaRPr lang="pt-BR" dirty="0"/>
          </a:p>
          <a:p>
            <a:endParaRPr lang="pt-BR" dirty="0"/>
          </a:p>
          <a:p>
            <a:endParaRPr lang="pt-BR" dirty="0"/>
          </a:p>
          <a:p>
            <a:endParaRPr lang="pt-BR" dirty="0"/>
          </a:p>
          <a:p>
            <a:endParaRPr lang="pt-BR" dirty="0"/>
          </a:p>
          <a:p>
            <a:endParaRPr lang="pt-BR" dirty="0"/>
          </a:p>
          <a:p>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17</a:t>
            </a:fld>
            <a:endParaRPr lang="pt-BR"/>
          </a:p>
        </p:txBody>
      </p:sp>
    </p:spTree>
    <p:extLst>
      <p:ext uri="{BB962C8B-B14F-4D97-AF65-F5344CB8AC3E}">
        <p14:creationId xmlns:p14="http://schemas.microsoft.com/office/powerpoint/2010/main" val="346850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pPr algn="ctr"/>
            <a:r>
              <a:rPr lang="pt-BR" b="1" dirty="0">
                <a:solidFill>
                  <a:srgbClr val="92D050"/>
                </a:solidFill>
              </a:rPr>
              <a:t>Gestão de RH sob o tripé da Sustentabilidade</a:t>
            </a:r>
          </a:p>
        </p:txBody>
      </p:sp>
      <p:sp>
        <p:nvSpPr>
          <p:cNvPr id="6" name="Subtítulo 5"/>
          <p:cNvSpPr>
            <a:spLocks noGrp="1"/>
          </p:cNvSpPr>
          <p:nvPr>
            <p:ph type="subTitle" idx="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18</a:t>
            </a:fld>
            <a:endParaRPr lang="pt-BR"/>
          </a:p>
        </p:txBody>
      </p:sp>
    </p:spTree>
    <p:extLst>
      <p:ext uri="{BB962C8B-B14F-4D97-AF65-F5344CB8AC3E}">
        <p14:creationId xmlns:p14="http://schemas.microsoft.com/office/powerpoint/2010/main" val="722926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Evolução da Gestão de RH</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19</a:t>
            </a:fld>
            <a:endParaRPr lang="pt-BR"/>
          </a:p>
        </p:txBody>
      </p:sp>
      <p:sp>
        <p:nvSpPr>
          <p:cNvPr id="6" name="Espaço Reservado para Conteúdo 5"/>
          <p:cNvSpPr>
            <a:spLocks noGrp="1"/>
          </p:cNvSpPr>
          <p:nvPr>
            <p:ph idx="1"/>
          </p:nvPr>
        </p:nvSpPr>
        <p:spPr/>
        <p:txBody>
          <a:bodyPr/>
          <a:lstStyle/>
          <a:p>
            <a:r>
              <a:rPr lang="pt-BR" dirty="0"/>
              <a:t>Estágios evolutivos:</a:t>
            </a: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732" b="22287"/>
          <a:stretch/>
        </p:blipFill>
        <p:spPr bwMode="auto">
          <a:xfrm>
            <a:off x="404813" y="2369515"/>
            <a:ext cx="8334375" cy="307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ixaDeTexto 6"/>
          <p:cNvSpPr txBox="1"/>
          <p:nvPr/>
        </p:nvSpPr>
        <p:spPr>
          <a:xfrm>
            <a:off x="5796136" y="5518973"/>
            <a:ext cx="3240360" cy="646331"/>
          </a:xfrm>
          <a:prstGeom prst="rect">
            <a:avLst/>
          </a:prstGeom>
          <a:noFill/>
        </p:spPr>
        <p:txBody>
          <a:bodyPr wrap="square" rtlCol="0">
            <a:spAutoFit/>
          </a:bodyPr>
          <a:lstStyle/>
          <a:p>
            <a:r>
              <a:rPr lang="pt-BR" dirty="0"/>
              <a:t>Fonte: Adaptado de Freitas, Jabbour e Santos (2009).</a:t>
            </a:r>
          </a:p>
        </p:txBody>
      </p:sp>
    </p:spTree>
    <p:extLst>
      <p:ext uri="{BB962C8B-B14F-4D97-AF65-F5344CB8AC3E}">
        <p14:creationId xmlns:p14="http://schemas.microsoft.com/office/powerpoint/2010/main" val="2293315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Conteúdo</a:t>
            </a:r>
          </a:p>
        </p:txBody>
      </p:sp>
      <p:sp>
        <p:nvSpPr>
          <p:cNvPr id="3" name="Espaço Reservado para Conteúdo 2"/>
          <p:cNvSpPr>
            <a:spLocks noGrp="1"/>
          </p:cNvSpPr>
          <p:nvPr>
            <p:ph idx="1"/>
          </p:nvPr>
        </p:nvSpPr>
        <p:spPr/>
        <p:txBody>
          <a:bodyPr>
            <a:normAutofit/>
          </a:bodyPr>
          <a:lstStyle/>
          <a:p>
            <a:r>
              <a:rPr lang="pt-BR" sz="3600" dirty="0"/>
              <a:t>Introdução </a:t>
            </a:r>
          </a:p>
          <a:p>
            <a:r>
              <a:rPr lang="pt-BR" sz="3600" dirty="0"/>
              <a:t>Sustentabilidade Organizacional</a:t>
            </a:r>
          </a:p>
          <a:p>
            <a:r>
              <a:rPr lang="pt-BR" sz="3600" dirty="0"/>
              <a:t>Gestão de RH sob o tripé da Sustentabilidade</a:t>
            </a:r>
          </a:p>
          <a:p>
            <a:r>
              <a:rPr lang="pt-BR" sz="3600" dirty="0"/>
              <a:t>Exercício de Aplicação</a:t>
            </a:r>
          </a:p>
          <a:p>
            <a:r>
              <a:rPr lang="pt-BR" sz="3600" dirty="0"/>
              <a:t>Bibliografia</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2</a:t>
            </a:fld>
            <a:endParaRPr lang="pt-BR"/>
          </a:p>
        </p:txBody>
      </p:sp>
    </p:spTree>
    <p:extLst>
      <p:ext uri="{BB962C8B-B14F-4D97-AF65-F5344CB8AC3E}">
        <p14:creationId xmlns:p14="http://schemas.microsoft.com/office/powerpoint/2010/main" val="551030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332656"/>
            <a:ext cx="8184330" cy="846740"/>
          </a:xfrm>
        </p:spPr>
        <p:txBody>
          <a:bodyPr>
            <a:noAutofit/>
          </a:bodyPr>
          <a:lstStyle/>
          <a:p>
            <a:pPr algn="ctr"/>
            <a:r>
              <a:rPr lang="pt-BR" sz="2600" dirty="0">
                <a:solidFill>
                  <a:srgbClr val="92D050"/>
                </a:solidFill>
              </a:rPr>
              <a:t>Principais práticas de recursos humanos em organizações inovadoras.</a:t>
            </a:r>
          </a:p>
        </p:txBody>
      </p:sp>
      <p:pic>
        <p:nvPicPr>
          <p:cNvPr id="4" name="Imagem 3"/>
          <p:cNvPicPr>
            <a:picLocks noChangeAspect="1"/>
          </p:cNvPicPr>
          <p:nvPr/>
        </p:nvPicPr>
        <p:blipFill>
          <a:blip r:embed="rId2" cstate="print"/>
          <a:stretch>
            <a:fillRect/>
          </a:stretch>
        </p:blipFill>
        <p:spPr>
          <a:xfrm>
            <a:off x="1835696" y="1263523"/>
            <a:ext cx="5904656" cy="5045797"/>
          </a:xfrm>
          <a:prstGeom prst="rect">
            <a:avLst/>
          </a:prstGeom>
        </p:spPr>
      </p:pic>
    </p:spTree>
    <p:extLst>
      <p:ext uri="{BB962C8B-B14F-4D97-AF65-F5344CB8AC3E}">
        <p14:creationId xmlns:p14="http://schemas.microsoft.com/office/powerpoint/2010/main" val="1134118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229600" cy="1143000"/>
          </a:xfrm>
        </p:spPr>
        <p:txBody>
          <a:bodyPr>
            <a:normAutofit fontScale="90000"/>
          </a:bodyPr>
          <a:lstStyle/>
          <a:p>
            <a:r>
              <a:rPr lang="pt-BR" dirty="0">
                <a:solidFill>
                  <a:srgbClr val="92D050"/>
                </a:solidFill>
              </a:rPr>
              <a:t>Gestão de RH para a sustentabilidade</a:t>
            </a:r>
          </a:p>
        </p:txBody>
      </p:sp>
      <p:sp>
        <p:nvSpPr>
          <p:cNvPr id="3" name="Espaço Reservado para Conteúdo 2"/>
          <p:cNvSpPr>
            <a:spLocks noGrp="1"/>
          </p:cNvSpPr>
          <p:nvPr>
            <p:ph idx="1"/>
          </p:nvPr>
        </p:nvSpPr>
        <p:spPr/>
        <p:txBody>
          <a:bodyPr/>
          <a:lstStyle/>
          <a:p>
            <a:r>
              <a:rPr lang="pt-BR" dirty="0"/>
              <a:t>Dimensões Funcionais da Gestão de RH:</a:t>
            </a:r>
          </a:p>
          <a:p>
            <a:pPr lvl="1"/>
            <a:r>
              <a:rPr lang="pt-BR" dirty="0"/>
              <a:t>Análise e Descrição de Cargos</a:t>
            </a:r>
          </a:p>
          <a:p>
            <a:pPr lvl="1"/>
            <a:r>
              <a:rPr lang="pt-BR" dirty="0"/>
              <a:t>Recrutamento</a:t>
            </a:r>
          </a:p>
          <a:p>
            <a:pPr lvl="1"/>
            <a:r>
              <a:rPr lang="pt-BR" dirty="0"/>
              <a:t>Seleção</a:t>
            </a:r>
          </a:p>
          <a:p>
            <a:pPr lvl="1"/>
            <a:r>
              <a:rPr lang="pt-BR" dirty="0"/>
              <a:t>Treinamento</a:t>
            </a:r>
          </a:p>
          <a:p>
            <a:pPr lvl="1"/>
            <a:r>
              <a:rPr lang="pt-BR" dirty="0"/>
              <a:t>Avaliação de Desempenho</a:t>
            </a:r>
          </a:p>
          <a:p>
            <a:pPr lvl="1"/>
            <a:r>
              <a:rPr lang="pt-BR" dirty="0"/>
              <a:t>Recompensas</a:t>
            </a:r>
          </a:p>
          <a:p>
            <a:pPr lvl="1"/>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21</a:t>
            </a:fld>
            <a:endParaRPr lang="pt-BR"/>
          </a:p>
        </p:txBody>
      </p:sp>
      <p:sp>
        <p:nvSpPr>
          <p:cNvPr id="5" name="CaixaDeTexto 4"/>
          <p:cNvSpPr txBox="1"/>
          <p:nvPr/>
        </p:nvSpPr>
        <p:spPr>
          <a:xfrm>
            <a:off x="1979712" y="5661248"/>
            <a:ext cx="6840760" cy="923330"/>
          </a:xfrm>
          <a:prstGeom prst="rect">
            <a:avLst/>
          </a:prstGeom>
          <a:noFill/>
        </p:spPr>
        <p:txBody>
          <a:bodyPr wrap="square" rtlCol="0">
            <a:spAutoFit/>
          </a:bodyPr>
          <a:lstStyle/>
          <a:p>
            <a:r>
              <a:rPr lang="pt-BR" dirty="0"/>
              <a:t>Fonte: Adaptado de Jabbour, Santos e </a:t>
            </a:r>
            <a:r>
              <a:rPr lang="pt-BR" dirty="0" err="1"/>
              <a:t>Nagano</a:t>
            </a:r>
            <a:r>
              <a:rPr lang="pt-BR" dirty="0"/>
              <a:t> (2009).</a:t>
            </a:r>
          </a:p>
          <a:p>
            <a:r>
              <a:rPr lang="pt-BR" dirty="0">
                <a:hlinkClick r:id="rId2"/>
              </a:rPr>
              <a:t>https://scholar.google.com.br/citations?user=xYt9LeUAAAAJ</a:t>
            </a:r>
            <a:endParaRPr lang="pt-BR" dirty="0"/>
          </a:p>
          <a:p>
            <a:r>
              <a:rPr lang="pt-BR" dirty="0"/>
              <a:t> </a:t>
            </a:r>
          </a:p>
        </p:txBody>
      </p:sp>
    </p:spTree>
    <p:extLst>
      <p:ext uri="{BB962C8B-B14F-4D97-AF65-F5344CB8AC3E}">
        <p14:creationId xmlns:p14="http://schemas.microsoft.com/office/powerpoint/2010/main" val="775469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rgbClr val="92D050"/>
                </a:solidFill>
              </a:rPr>
              <a:t>Análise e Descrição de Cargos</a:t>
            </a:r>
          </a:p>
        </p:txBody>
      </p:sp>
      <p:sp>
        <p:nvSpPr>
          <p:cNvPr id="3" name="Espaço Reservado para Conteúdo 2"/>
          <p:cNvSpPr>
            <a:spLocks noGrp="1"/>
          </p:cNvSpPr>
          <p:nvPr>
            <p:ph idx="1"/>
          </p:nvPr>
        </p:nvSpPr>
        <p:spPr>
          <a:xfrm>
            <a:off x="457200" y="1600200"/>
            <a:ext cx="8363272" cy="4525963"/>
          </a:xfrm>
        </p:spPr>
        <p:txBody>
          <a:bodyPr>
            <a:normAutofit fontScale="92500" lnSpcReduction="20000"/>
          </a:bodyPr>
          <a:lstStyle/>
          <a:p>
            <a:r>
              <a:rPr lang="pt-BR" dirty="0"/>
              <a:t>Aspectos ambientais e sociais no conjunto de descrições de cargos da empresa</a:t>
            </a:r>
          </a:p>
          <a:p>
            <a:endParaRPr lang="pt-BR" dirty="0"/>
          </a:p>
          <a:p>
            <a:r>
              <a:rPr lang="pt-BR" dirty="0"/>
              <a:t>Questão ambiental: dever de todos na organização</a:t>
            </a:r>
          </a:p>
          <a:p>
            <a:endParaRPr lang="pt-BR" dirty="0"/>
          </a:p>
          <a:p>
            <a:r>
              <a:rPr lang="pt-BR" dirty="0"/>
              <a:t>Maior envolvimento dos funcionários nas atividades sociais e ambientais</a:t>
            </a:r>
          </a:p>
          <a:p>
            <a:endParaRPr lang="pt-BR" dirty="0"/>
          </a:p>
          <a:p>
            <a:r>
              <a:rPr lang="pt-BR" dirty="0"/>
              <a:t>Exigência de conhecimentos em meio ambiente e responsabilidade social</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22</a:t>
            </a:fld>
            <a:endParaRPr lang="pt-BR"/>
          </a:p>
        </p:txBody>
      </p:sp>
    </p:spTree>
    <p:extLst>
      <p:ext uri="{BB962C8B-B14F-4D97-AF65-F5344CB8AC3E}">
        <p14:creationId xmlns:p14="http://schemas.microsoft.com/office/powerpoint/2010/main" val="3661308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rgbClr val="92D050"/>
                </a:solidFill>
              </a:rPr>
              <a:t>Recrutamento</a:t>
            </a:r>
          </a:p>
        </p:txBody>
      </p:sp>
      <p:sp>
        <p:nvSpPr>
          <p:cNvPr id="3" name="Espaço Reservado para Conteúdo 2"/>
          <p:cNvSpPr>
            <a:spLocks noGrp="1"/>
          </p:cNvSpPr>
          <p:nvPr>
            <p:ph idx="1"/>
          </p:nvPr>
        </p:nvSpPr>
        <p:spPr>
          <a:xfrm>
            <a:off x="457200" y="1484784"/>
            <a:ext cx="8435280" cy="4525963"/>
          </a:xfrm>
        </p:spPr>
        <p:txBody>
          <a:bodyPr>
            <a:normAutofit fontScale="85000" lnSpcReduction="20000"/>
          </a:bodyPr>
          <a:lstStyle/>
          <a:p>
            <a:r>
              <a:rPr lang="pt-BR" dirty="0"/>
              <a:t>Preferência da empresa por candidatos comprometidos com o meio ambiente e questões sociais</a:t>
            </a:r>
          </a:p>
          <a:p>
            <a:endParaRPr lang="pt-BR" dirty="0"/>
          </a:p>
          <a:p>
            <a:r>
              <a:rPr lang="pt-BR" dirty="0"/>
              <a:t>Preferência da empresa por candidatos internos ou do local/região</a:t>
            </a:r>
          </a:p>
          <a:p>
            <a:endParaRPr lang="pt-BR" dirty="0"/>
          </a:p>
          <a:p>
            <a:r>
              <a:rPr lang="pt-BR" dirty="0"/>
              <a:t>Políticas de não discriminação e de oportunidades iguais aos candidatos</a:t>
            </a:r>
          </a:p>
          <a:p>
            <a:endParaRPr lang="pt-BR" dirty="0"/>
          </a:p>
          <a:p>
            <a:r>
              <a:rPr lang="pt-BR" dirty="0"/>
              <a:t>Funcionários atraídos pelo comprometimento da empresa com a sustentabilidade</a:t>
            </a:r>
          </a:p>
          <a:p>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23</a:t>
            </a:fld>
            <a:endParaRPr lang="pt-BR"/>
          </a:p>
        </p:txBody>
      </p:sp>
    </p:spTree>
    <p:extLst>
      <p:ext uri="{BB962C8B-B14F-4D97-AF65-F5344CB8AC3E}">
        <p14:creationId xmlns:p14="http://schemas.microsoft.com/office/powerpoint/2010/main" val="2269080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O que atrai um candidato?</a:t>
            </a:r>
          </a:p>
        </p:txBody>
      </p:sp>
      <p:sp>
        <p:nvSpPr>
          <p:cNvPr id="4" name="Espaço Reservado para Número de Slide 3"/>
          <p:cNvSpPr>
            <a:spLocks noGrp="1"/>
          </p:cNvSpPr>
          <p:nvPr>
            <p:ph type="sldNum" sz="quarter" idx="11"/>
          </p:nvPr>
        </p:nvSpPr>
        <p:spPr>
          <a:xfrm>
            <a:off x="6553200" y="5957193"/>
            <a:ext cx="2133600" cy="476250"/>
          </a:xfrm>
        </p:spPr>
        <p:txBody>
          <a:bodyPr/>
          <a:lstStyle/>
          <a:p>
            <a:pPr>
              <a:defRPr/>
            </a:pPr>
            <a:fld id="{8BCC8C33-5B81-41CD-B4C2-99E74DFB5C07}" type="slidenum">
              <a:rPr lang="pt-BR" smtClean="0"/>
              <a:pPr>
                <a:defRPr/>
              </a:pPr>
              <a:t>24</a:t>
            </a:fld>
            <a:endParaRPr lang="pt-BR"/>
          </a:p>
        </p:txBody>
      </p:sp>
      <p:sp>
        <p:nvSpPr>
          <p:cNvPr id="5" name="Espaço Reservado para Rodapé 4"/>
          <p:cNvSpPr>
            <a:spLocks noGrp="1"/>
          </p:cNvSpPr>
          <p:nvPr>
            <p:ph type="ftr" sz="quarter" idx="12"/>
          </p:nvPr>
        </p:nvSpPr>
        <p:spPr>
          <a:xfrm>
            <a:off x="3124200" y="6265118"/>
            <a:ext cx="2895600" cy="476250"/>
          </a:xfrm>
        </p:spPr>
        <p:txBody>
          <a:bodyPr/>
          <a:lstStyle/>
          <a:p>
            <a:pPr>
              <a:defRPr/>
            </a:pPr>
            <a:r>
              <a:rPr lang="pt-BR"/>
              <a:t>Profª. Drª. Sonia V. W. B. de Oliveira</a:t>
            </a:r>
          </a:p>
        </p:txBody>
      </p:sp>
      <p:graphicFrame>
        <p:nvGraphicFramePr>
          <p:cNvPr id="7" name="Espaço Reservado para Conteúdo 3"/>
          <p:cNvGraphicFramePr>
            <a:graphicFrameLocks/>
          </p:cNvGraphicFramePr>
          <p:nvPr>
            <p:extLst/>
          </p:nvPr>
        </p:nvGraphicFramePr>
        <p:xfrm>
          <a:off x="446856" y="155679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ixaDeTexto 7"/>
          <p:cNvSpPr txBox="1"/>
          <p:nvPr/>
        </p:nvSpPr>
        <p:spPr>
          <a:xfrm>
            <a:off x="5380568" y="2564904"/>
            <a:ext cx="1152128" cy="923330"/>
          </a:xfrm>
          <a:prstGeom prst="rect">
            <a:avLst/>
          </a:prstGeom>
          <a:noFill/>
        </p:spPr>
        <p:txBody>
          <a:bodyPr wrap="square" rtlCol="0">
            <a:spAutoFit/>
          </a:bodyPr>
          <a:lstStyle/>
          <a:p>
            <a:pPr algn="ctr" fontAlgn="auto">
              <a:spcBef>
                <a:spcPts val="0"/>
              </a:spcBef>
              <a:spcAft>
                <a:spcPts val="0"/>
              </a:spcAft>
            </a:pPr>
            <a:r>
              <a:rPr lang="pt-BR" dirty="0">
                <a:solidFill>
                  <a:prstClr val="white"/>
                </a:solidFill>
                <a:latin typeface="Calibri"/>
              </a:rPr>
              <a:t>Ascensão</a:t>
            </a:r>
          </a:p>
          <a:p>
            <a:pPr algn="ctr" fontAlgn="auto">
              <a:spcBef>
                <a:spcPts val="0"/>
              </a:spcBef>
              <a:spcAft>
                <a:spcPts val="0"/>
              </a:spcAft>
            </a:pPr>
            <a:r>
              <a:rPr lang="pt-BR" dirty="0" err="1">
                <a:solidFill>
                  <a:prstClr val="white"/>
                </a:solidFill>
                <a:latin typeface="Calibri"/>
              </a:rPr>
              <a:t>Profissio-nal</a:t>
            </a:r>
            <a:endParaRPr lang="pt-BR" dirty="0">
              <a:solidFill>
                <a:prstClr val="white"/>
              </a:solidFill>
              <a:latin typeface="Calibri"/>
            </a:endParaRPr>
          </a:p>
        </p:txBody>
      </p:sp>
      <p:sp>
        <p:nvSpPr>
          <p:cNvPr id="9" name="CaixaDeTexto 8"/>
          <p:cNvSpPr txBox="1"/>
          <p:nvPr/>
        </p:nvSpPr>
        <p:spPr>
          <a:xfrm>
            <a:off x="4067944" y="1700808"/>
            <a:ext cx="1008112" cy="1200329"/>
          </a:xfrm>
          <a:prstGeom prst="rect">
            <a:avLst/>
          </a:prstGeom>
          <a:noFill/>
        </p:spPr>
        <p:txBody>
          <a:bodyPr wrap="square" rtlCol="0">
            <a:spAutoFit/>
          </a:bodyPr>
          <a:lstStyle/>
          <a:p>
            <a:pPr algn="ctr" fontAlgn="auto">
              <a:spcBef>
                <a:spcPts val="0"/>
              </a:spcBef>
              <a:spcAft>
                <a:spcPts val="0"/>
              </a:spcAft>
            </a:pPr>
            <a:r>
              <a:rPr lang="pt-BR" dirty="0">
                <a:solidFill>
                  <a:prstClr val="white"/>
                </a:solidFill>
                <a:latin typeface="Calibri"/>
              </a:rPr>
              <a:t>Desafio </a:t>
            </a:r>
            <a:r>
              <a:rPr lang="pt-BR" dirty="0" err="1">
                <a:solidFill>
                  <a:prstClr val="white"/>
                </a:solidFill>
                <a:latin typeface="Calibri"/>
              </a:rPr>
              <a:t>Profis-sional</a:t>
            </a:r>
            <a:endParaRPr lang="pt-BR" dirty="0">
              <a:solidFill>
                <a:prstClr val="white"/>
              </a:solidFill>
              <a:latin typeface="Calibri"/>
            </a:endParaRPr>
          </a:p>
          <a:p>
            <a:pPr algn="ctr" fontAlgn="auto">
              <a:spcBef>
                <a:spcPts val="0"/>
              </a:spcBef>
              <a:spcAft>
                <a:spcPts val="0"/>
              </a:spcAft>
            </a:pPr>
            <a:endParaRPr lang="pt-BR" dirty="0">
              <a:solidFill>
                <a:prstClr val="white"/>
              </a:solidFill>
              <a:latin typeface="Calibri"/>
            </a:endParaRPr>
          </a:p>
        </p:txBody>
      </p:sp>
      <p:sp>
        <p:nvSpPr>
          <p:cNvPr id="10" name="CaixaDeTexto 9"/>
          <p:cNvSpPr txBox="1"/>
          <p:nvPr/>
        </p:nvSpPr>
        <p:spPr>
          <a:xfrm>
            <a:off x="2555776" y="4172887"/>
            <a:ext cx="1152128" cy="1200329"/>
          </a:xfrm>
          <a:prstGeom prst="rect">
            <a:avLst/>
          </a:prstGeom>
          <a:noFill/>
        </p:spPr>
        <p:txBody>
          <a:bodyPr wrap="square" rtlCol="0">
            <a:spAutoFit/>
          </a:bodyPr>
          <a:lstStyle/>
          <a:p>
            <a:pPr algn="ctr" fontAlgn="auto">
              <a:spcBef>
                <a:spcPts val="0"/>
              </a:spcBef>
              <a:spcAft>
                <a:spcPts val="0"/>
              </a:spcAft>
            </a:pPr>
            <a:r>
              <a:rPr lang="pt-BR" dirty="0" err="1">
                <a:solidFill>
                  <a:prstClr val="white"/>
                </a:solidFill>
                <a:latin typeface="Calibri"/>
              </a:rPr>
              <a:t>Remune-ração</a:t>
            </a:r>
            <a:r>
              <a:rPr lang="pt-BR" dirty="0">
                <a:solidFill>
                  <a:prstClr val="white"/>
                </a:solidFill>
                <a:latin typeface="Calibri"/>
              </a:rPr>
              <a:t> e Benefícios</a:t>
            </a:r>
          </a:p>
          <a:p>
            <a:pPr algn="ctr" fontAlgn="auto">
              <a:spcBef>
                <a:spcPts val="0"/>
              </a:spcBef>
              <a:spcAft>
                <a:spcPts val="0"/>
              </a:spcAft>
            </a:pPr>
            <a:endParaRPr lang="pt-BR" dirty="0">
              <a:solidFill>
                <a:prstClr val="black"/>
              </a:solidFill>
              <a:latin typeface="Calibri"/>
            </a:endParaRPr>
          </a:p>
        </p:txBody>
      </p:sp>
      <p:sp>
        <p:nvSpPr>
          <p:cNvPr id="11" name="CaixaDeTexto 10"/>
          <p:cNvSpPr txBox="1"/>
          <p:nvPr/>
        </p:nvSpPr>
        <p:spPr>
          <a:xfrm>
            <a:off x="3923928" y="5085184"/>
            <a:ext cx="1296144" cy="1015663"/>
          </a:xfrm>
          <a:prstGeom prst="rect">
            <a:avLst/>
          </a:prstGeom>
          <a:noFill/>
        </p:spPr>
        <p:txBody>
          <a:bodyPr wrap="square" rtlCol="0">
            <a:spAutoFit/>
          </a:bodyPr>
          <a:lstStyle/>
          <a:p>
            <a:pPr algn="ctr" fontAlgn="auto">
              <a:spcBef>
                <a:spcPts val="0"/>
              </a:spcBef>
              <a:spcAft>
                <a:spcPts val="0"/>
              </a:spcAft>
            </a:pPr>
            <a:r>
              <a:rPr lang="pt-BR" sz="2000" dirty="0" err="1">
                <a:solidFill>
                  <a:prstClr val="white"/>
                </a:solidFill>
                <a:latin typeface="Calibri"/>
              </a:rPr>
              <a:t>Desenvol-vimento</a:t>
            </a:r>
            <a:endParaRPr lang="pt-BR" sz="2000" dirty="0">
              <a:solidFill>
                <a:prstClr val="white"/>
              </a:solidFill>
              <a:latin typeface="Calibri"/>
            </a:endParaRPr>
          </a:p>
          <a:p>
            <a:pPr algn="ctr" fontAlgn="auto">
              <a:spcBef>
                <a:spcPts val="0"/>
              </a:spcBef>
              <a:spcAft>
                <a:spcPts val="0"/>
              </a:spcAft>
            </a:pPr>
            <a:endParaRPr lang="pt-BR" sz="2000" dirty="0">
              <a:solidFill>
                <a:prstClr val="white"/>
              </a:solidFill>
              <a:latin typeface="Calibri"/>
            </a:endParaRPr>
          </a:p>
        </p:txBody>
      </p:sp>
      <p:sp>
        <p:nvSpPr>
          <p:cNvPr id="12" name="CaixaDeTexto 11"/>
          <p:cNvSpPr txBox="1"/>
          <p:nvPr/>
        </p:nvSpPr>
        <p:spPr>
          <a:xfrm>
            <a:off x="5352804" y="4415762"/>
            <a:ext cx="1279664" cy="707886"/>
          </a:xfrm>
          <a:prstGeom prst="rect">
            <a:avLst/>
          </a:prstGeom>
          <a:noFill/>
        </p:spPr>
        <p:txBody>
          <a:bodyPr wrap="square" rtlCol="0">
            <a:spAutoFit/>
          </a:bodyPr>
          <a:lstStyle/>
          <a:p>
            <a:pPr algn="ctr" fontAlgn="auto">
              <a:spcBef>
                <a:spcPts val="0"/>
              </a:spcBef>
              <a:spcAft>
                <a:spcPts val="0"/>
              </a:spcAft>
            </a:pPr>
            <a:r>
              <a:rPr lang="pt-BR" sz="2000" dirty="0">
                <a:solidFill>
                  <a:prstClr val="white"/>
                </a:solidFill>
                <a:latin typeface="Calibri"/>
              </a:rPr>
              <a:t>Ambiente</a:t>
            </a:r>
          </a:p>
          <a:p>
            <a:pPr algn="ctr" fontAlgn="auto">
              <a:spcBef>
                <a:spcPts val="0"/>
              </a:spcBef>
              <a:spcAft>
                <a:spcPts val="0"/>
              </a:spcAft>
            </a:pPr>
            <a:endParaRPr lang="pt-BR" sz="2000" dirty="0">
              <a:solidFill>
                <a:prstClr val="white"/>
              </a:solidFill>
              <a:latin typeface="Calibri"/>
            </a:endParaRPr>
          </a:p>
        </p:txBody>
      </p:sp>
    </p:spTree>
    <p:extLst>
      <p:ext uri="{BB962C8B-B14F-4D97-AF65-F5344CB8AC3E}">
        <p14:creationId xmlns:p14="http://schemas.microsoft.com/office/powerpoint/2010/main" val="2178083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Seleção</a:t>
            </a:r>
          </a:p>
        </p:txBody>
      </p:sp>
      <p:sp>
        <p:nvSpPr>
          <p:cNvPr id="3" name="Espaço Reservado para Conteúdo 2"/>
          <p:cNvSpPr>
            <a:spLocks noGrp="1"/>
          </p:cNvSpPr>
          <p:nvPr>
            <p:ph idx="1"/>
          </p:nvPr>
        </p:nvSpPr>
        <p:spPr>
          <a:xfrm>
            <a:off x="457200" y="1556792"/>
            <a:ext cx="8435280" cy="4525963"/>
          </a:xfrm>
        </p:spPr>
        <p:txBody>
          <a:bodyPr>
            <a:normAutofit fontScale="92500"/>
          </a:bodyPr>
          <a:lstStyle/>
          <a:p>
            <a:r>
              <a:rPr lang="pt-BR" dirty="0"/>
              <a:t>Busca por pessoal comprometido e sensibilizado com as causas sociais e ambientais</a:t>
            </a:r>
          </a:p>
          <a:p>
            <a:endParaRPr lang="pt-BR" dirty="0"/>
          </a:p>
          <a:p>
            <a:r>
              <a:rPr lang="pt-BR" dirty="0"/>
              <a:t>Preferência por pessoas com grande potencial de contribuição para a gestão ambiental e social da empresa</a:t>
            </a:r>
          </a:p>
          <a:p>
            <a:endParaRPr lang="pt-BR" dirty="0"/>
          </a:p>
          <a:p>
            <a:r>
              <a:rPr lang="pt-BR" dirty="0"/>
              <a:t>Motivação do candidato para a sustentabilidade</a:t>
            </a:r>
          </a:p>
          <a:p>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25</a:t>
            </a:fld>
            <a:endParaRPr lang="pt-BR"/>
          </a:p>
        </p:txBody>
      </p:sp>
    </p:spTree>
    <p:extLst>
      <p:ext uri="{BB962C8B-B14F-4D97-AF65-F5344CB8AC3E}">
        <p14:creationId xmlns:p14="http://schemas.microsoft.com/office/powerpoint/2010/main" val="943115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1447800" y="5562600"/>
            <a:ext cx="617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sz="3200" b="0">
                <a:solidFill>
                  <a:schemeClr val="tx1"/>
                </a:solidFill>
                <a:latin typeface="Times New Roman" pitchFamily="18" charset="0"/>
              </a:rPr>
              <a:t>	</a:t>
            </a:r>
          </a:p>
        </p:txBody>
      </p:sp>
      <p:sp>
        <p:nvSpPr>
          <p:cNvPr id="41989" name="Rectangle 5"/>
          <p:cNvSpPr>
            <a:spLocks noGrp="1" noChangeArrowheads="1"/>
          </p:cNvSpPr>
          <p:nvPr>
            <p:ph type="body" idx="1"/>
          </p:nvPr>
        </p:nvSpPr>
        <p:spPr>
          <a:xfrm>
            <a:off x="685800" y="1219200"/>
            <a:ext cx="7772400" cy="5181600"/>
          </a:xfrm>
        </p:spPr>
        <p:txBody>
          <a:bodyPr/>
          <a:lstStyle/>
          <a:p>
            <a:pPr>
              <a:buFont typeface="Wingdings" pitchFamily="2" charset="2"/>
              <a:buChar char="§"/>
            </a:pPr>
            <a:endParaRPr lang="pt-BR" altLang="pt-BR"/>
          </a:p>
          <a:p>
            <a:pPr>
              <a:buFont typeface="Wingdings" pitchFamily="2" charset="2"/>
              <a:buChar char="§"/>
            </a:pPr>
            <a:endParaRPr lang="pt-BR" altLang="pt-BR"/>
          </a:p>
          <a:p>
            <a:pPr>
              <a:buFont typeface="Wingdings" pitchFamily="2" charset="2"/>
              <a:buChar char="§"/>
            </a:pPr>
            <a:endParaRPr lang="pt-BR" altLang="pt-BR"/>
          </a:p>
        </p:txBody>
      </p:sp>
      <p:sp>
        <p:nvSpPr>
          <p:cNvPr id="41991" name="Oval 7"/>
          <p:cNvSpPr>
            <a:spLocks noChangeArrowheads="1"/>
          </p:cNvSpPr>
          <p:nvPr/>
        </p:nvSpPr>
        <p:spPr bwMode="auto">
          <a:xfrm>
            <a:off x="1600200" y="2286000"/>
            <a:ext cx="2133600" cy="1143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992" name="Oval 8"/>
          <p:cNvSpPr>
            <a:spLocks noChangeArrowheads="1"/>
          </p:cNvSpPr>
          <p:nvPr/>
        </p:nvSpPr>
        <p:spPr bwMode="auto">
          <a:xfrm>
            <a:off x="609600" y="2362200"/>
            <a:ext cx="3581400" cy="1066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993" name="Oval 9"/>
          <p:cNvSpPr>
            <a:spLocks noChangeArrowheads="1"/>
          </p:cNvSpPr>
          <p:nvPr/>
        </p:nvSpPr>
        <p:spPr bwMode="auto">
          <a:xfrm>
            <a:off x="838200" y="2743200"/>
            <a:ext cx="2971800" cy="1752600"/>
          </a:xfrm>
          <a:prstGeom prst="ellipse">
            <a:avLst/>
          </a:prstGeom>
          <a:ln>
            <a:headEnd/>
            <a:tailEnd/>
          </a:ln>
          <a:effectLst>
            <a:outerShdw blurRad="254000" dist="139700" dir="5400000" rotWithShape="0">
              <a:srgbClr val="000000">
                <a:alpha val="35000"/>
              </a:srgbClr>
            </a:outerShdw>
          </a:effectLst>
          <a:extLst/>
        </p:spPr>
        <p:style>
          <a:lnRef idx="0">
            <a:schemeClr val="accent6"/>
          </a:lnRef>
          <a:fillRef idx="3">
            <a:schemeClr val="accent6"/>
          </a:fillRef>
          <a:effectRef idx="3">
            <a:schemeClr val="accent6"/>
          </a:effectRef>
          <a:fontRef idx="minor">
            <a:schemeClr val="lt1"/>
          </a:fontRef>
        </p:style>
        <p:txBody>
          <a:bodyPr anchor="ctr">
            <a:spAutoFit/>
          </a:bodyPr>
          <a:lstStyle/>
          <a:p>
            <a:endParaRPr lang="pt-BR"/>
          </a:p>
        </p:txBody>
      </p:sp>
      <p:sp>
        <p:nvSpPr>
          <p:cNvPr id="41994" name="Text Box 10"/>
          <p:cNvSpPr txBox="1">
            <a:spLocks noChangeArrowheads="1"/>
          </p:cNvSpPr>
          <p:nvPr/>
        </p:nvSpPr>
        <p:spPr bwMode="auto">
          <a:xfrm>
            <a:off x="899592" y="3380917"/>
            <a:ext cx="29718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50000"/>
              </a:spcBef>
              <a:buFont typeface="Wingdings" pitchFamily="2" charset="2"/>
              <a:buNone/>
            </a:pPr>
            <a:r>
              <a:rPr lang="pt-BR" altLang="pt-BR" sz="2800" dirty="0">
                <a:solidFill>
                  <a:schemeClr val="tx1"/>
                </a:solidFill>
                <a:effectLst>
                  <a:outerShdw blurRad="38100" dist="38100" dir="2700000" algn="tl">
                    <a:srgbClr val="000000">
                      <a:alpha val="43137"/>
                    </a:srgbClr>
                  </a:outerShdw>
                </a:effectLst>
                <a:latin typeface="Tahoma" charset="0"/>
              </a:rPr>
              <a:t>Processo seletivo</a:t>
            </a:r>
          </a:p>
        </p:txBody>
      </p:sp>
      <p:sp>
        <p:nvSpPr>
          <p:cNvPr id="41995" name="Oval 11"/>
          <p:cNvSpPr>
            <a:spLocks noChangeArrowheads="1"/>
          </p:cNvSpPr>
          <p:nvPr/>
        </p:nvSpPr>
        <p:spPr bwMode="auto">
          <a:xfrm>
            <a:off x="6096000" y="1676400"/>
            <a:ext cx="2590800" cy="533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997" name="Oval 13"/>
          <p:cNvSpPr>
            <a:spLocks noChangeArrowheads="1"/>
          </p:cNvSpPr>
          <p:nvPr/>
        </p:nvSpPr>
        <p:spPr bwMode="auto">
          <a:xfrm>
            <a:off x="6934200" y="3048000"/>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pt-BR"/>
          </a:p>
        </p:txBody>
      </p:sp>
      <p:sp>
        <p:nvSpPr>
          <p:cNvPr id="41998" name="Oval 14"/>
          <p:cNvSpPr>
            <a:spLocks noChangeArrowheads="1"/>
          </p:cNvSpPr>
          <p:nvPr/>
        </p:nvSpPr>
        <p:spPr bwMode="auto">
          <a:xfrm>
            <a:off x="5715000" y="1752600"/>
            <a:ext cx="2590800" cy="1066800"/>
          </a:xfrm>
          <a:prstGeom prst="ellipse">
            <a:avLst/>
          </a:prstGeom>
          <a:ln>
            <a:headEnd/>
            <a:tailEnd/>
          </a:ln>
          <a:effectLst>
            <a:outerShdw blurRad="254000" dist="139700" dir="5400000" rotWithShape="0">
              <a:srgbClr val="000000">
                <a:alpha val="35000"/>
              </a:srgbClr>
            </a:outerShdw>
          </a:effectLst>
          <a:extLst/>
        </p:spPr>
        <p:style>
          <a:lnRef idx="0">
            <a:schemeClr val="accent1"/>
          </a:lnRef>
          <a:fillRef idx="3">
            <a:schemeClr val="accent1"/>
          </a:fillRef>
          <a:effectRef idx="3">
            <a:schemeClr val="accent1"/>
          </a:effectRef>
          <a:fontRef idx="minor">
            <a:schemeClr val="lt1"/>
          </a:fontRef>
        </p:style>
        <p:txBody>
          <a:bodyPr anchor="ctr">
            <a:spAutoFit/>
          </a:bodyPr>
          <a:lstStyle/>
          <a:p>
            <a:endParaRPr lang="pt-BR"/>
          </a:p>
        </p:txBody>
      </p:sp>
      <p:sp>
        <p:nvSpPr>
          <p:cNvPr id="42000" name="Text Box 16"/>
          <p:cNvSpPr txBox="1">
            <a:spLocks noChangeArrowheads="1"/>
          </p:cNvSpPr>
          <p:nvPr/>
        </p:nvSpPr>
        <p:spPr bwMode="auto">
          <a:xfrm>
            <a:off x="6017840" y="2057400"/>
            <a:ext cx="25146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50000"/>
              </a:spcBef>
              <a:buFont typeface="Wingdings" pitchFamily="2" charset="2"/>
              <a:buNone/>
            </a:pPr>
            <a:r>
              <a:rPr lang="pt-BR" altLang="pt-BR" sz="2400" dirty="0">
                <a:solidFill>
                  <a:schemeClr val="tx1"/>
                </a:solidFill>
                <a:effectLst>
                  <a:outerShdw blurRad="38100" dist="38100" dir="2700000" algn="tl">
                    <a:srgbClr val="000000">
                      <a:alpha val="43137"/>
                    </a:srgbClr>
                  </a:outerShdw>
                </a:effectLst>
                <a:latin typeface="Tahoma" charset="0"/>
              </a:rPr>
              <a:t>Recrutamento</a:t>
            </a:r>
          </a:p>
        </p:txBody>
      </p:sp>
      <p:sp>
        <p:nvSpPr>
          <p:cNvPr id="42001" name="Oval 17"/>
          <p:cNvSpPr>
            <a:spLocks noChangeArrowheads="1"/>
          </p:cNvSpPr>
          <p:nvPr/>
        </p:nvSpPr>
        <p:spPr bwMode="auto">
          <a:xfrm flipV="1">
            <a:off x="5791200" y="3124200"/>
            <a:ext cx="2590800" cy="1066800"/>
          </a:xfrm>
          <a:prstGeom prst="ellipse">
            <a:avLst/>
          </a:prstGeom>
          <a:ln>
            <a:headEnd/>
            <a:tailEnd/>
          </a:ln>
          <a:effectLst>
            <a:outerShdw blurRad="254000" dist="139700" dir="5400000" rotWithShape="0">
              <a:srgbClr val="000000">
                <a:alpha val="35000"/>
              </a:srgbClr>
            </a:outerShdw>
          </a:effectLst>
          <a:extLst/>
        </p:spPr>
        <p:style>
          <a:lnRef idx="0">
            <a:schemeClr val="accent5"/>
          </a:lnRef>
          <a:fillRef idx="3">
            <a:schemeClr val="accent5"/>
          </a:fillRef>
          <a:effectRef idx="3">
            <a:schemeClr val="accent5"/>
          </a:effectRef>
          <a:fontRef idx="minor">
            <a:schemeClr val="lt1"/>
          </a:fontRef>
        </p:style>
        <p:txBody>
          <a:bodyPr anchor="ctr">
            <a:spAutoFit/>
          </a:bodyPr>
          <a:lstStyle/>
          <a:p>
            <a:endParaRPr lang="pt-BR"/>
          </a:p>
        </p:txBody>
      </p:sp>
      <p:sp>
        <p:nvSpPr>
          <p:cNvPr id="42002" name="Text Box 18"/>
          <p:cNvSpPr txBox="1">
            <a:spLocks noChangeArrowheads="1"/>
          </p:cNvSpPr>
          <p:nvPr/>
        </p:nvSpPr>
        <p:spPr bwMode="auto">
          <a:xfrm>
            <a:off x="6400800" y="3492500"/>
            <a:ext cx="16764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spcBef>
                <a:spcPct val="50000"/>
              </a:spcBef>
              <a:buFont typeface="Wingdings" pitchFamily="2" charset="2"/>
              <a:buNone/>
            </a:pPr>
            <a:r>
              <a:rPr lang="pt-BR" altLang="pt-BR" sz="2400" dirty="0">
                <a:solidFill>
                  <a:schemeClr val="tx1"/>
                </a:solidFill>
                <a:effectLst>
                  <a:outerShdw blurRad="38100" dist="38100" dir="2700000" algn="tl">
                    <a:srgbClr val="000000">
                      <a:alpha val="43137"/>
                    </a:srgbClr>
                  </a:outerShdw>
                </a:effectLst>
                <a:latin typeface="Tahoma" charset="0"/>
              </a:rPr>
              <a:t>Seleção</a:t>
            </a:r>
          </a:p>
        </p:txBody>
      </p:sp>
      <p:sp>
        <p:nvSpPr>
          <p:cNvPr id="42003" name="Oval 19"/>
          <p:cNvSpPr>
            <a:spLocks noChangeArrowheads="1"/>
          </p:cNvSpPr>
          <p:nvPr/>
        </p:nvSpPr>
        <p:spPr bwMode="auto">
          <a:xfrm>
            <a:off x="5715000" y="4572000"/>
            <a:ext cx="2667000" cy="1295400"/>
          </a:xfrm>
          <a:prstGeom prst="ellipse">
            <a:avLst/>
          </a:prstGeom>
          <a:ln>
            <a:headEnd/>
            <a:tailEnd/>
          </a:ln>
          <a:effectLst>
            <a:outerShdw blurRad="254000" dist="139700" dir="5400000" rotWithShape="0">
              <a:srgbClr val="000000">
                <a:alpha val="35000"/>
              </a:srgbClr>
            </a:outerShdw>
          </a:effectLst>
          <a:extLst/>
        </p:spPr>
        <p:style>
          <a:lnRef idx="0">
            <a:schemeClr val="accent3"/>
          </a:lnRef>
          <a:fillRef idx="3">
            <a:schemeClr val="accent3"/>
          </a:fillRef>
          <a:effectRef idx="3">
            <a:schemeClr val="accent3"/>
          </a:effectRef>
          <a:fontRef idx="minor">
            <a:schemeClr val="lt1"/>
          </a:fontRef>
        </p:style>
        <p:txBody>
          <a:bodyPr anchor="ctr">
            <a:spAutoFit/>
          </a:bodyPr>
          <a:lstStyle/>
          <a:p>
            <a:pPr>
              <a:lnSpc>
                <a:spcPct val="90000"/>
              </a:lnSpc>
              <a:spcBef>
                <a:spcPct val="50000"/>
              </a:spcBef>
              <a:buFont typeface="Wingdings" pitchFamily="2" charset="2"/>
              <a:buNone/>
            </a:pPr>
            <a:endParaRPr lang="pt-BR" altLang="pt-BR" sz="2400">
              <a:solidFill>
                <a:schemeClr val="tx1"/>
              </a:solidFill>
              <a:latin typeface="Tahoma" charset="0"/>
            </a:endParaRPr>
          </a:p>
        </p:txBody>
      </p:sp>
      <p:sp>
        <p:nvSpPr>
          <p:cNvPr id="42004" name="Text Box 20"/>
          <p:cNvSpPr txBox="1">
            <a:spLocks noChangeArrowheads="1"/>
          </p:cNvSpPr>
          <p:nvPr/>
        </p:nvSpPr>
        <p:spPr bwMode="auto">
          <a:xfrm>
            <a:off x="6084168" y="4863752"/>
            <a:ext cx="1828800"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spcBef>
                <a:spcPts val="0"/>
              </a:spcBef>
              <a:buFont typeface="Wingdings" pitchFamily="2" charset="2"/>
              <a:buNone/>
            </a:pPr>
            <a:r>
              <a:rPr lang="pt-BR" altLang="pt-BR" sz="2400" dirty="0">
                <a:solidFill>
                  <a:schemeClr val="tx1"/>
                </a:solidFill>
                <a:effectLst>
                  <a:outerShdw blurRad="38100" dist="38100" dir="2700000" algn="tl">
                    <a:srgbClr val="000000">
                      <a:alpha val="43137"/>
                    </a:srgbClr>
                  </a:outerShdw>
                </a:effectLst>
                <a:latin typeface="Tahoma" charset="0"/>
              </a:rPr>
              <a:t> Período de</a:t>
            </a:r>
          </a:p>
          <a:p>
            <a:pPr algn="ctr">
              <a:lnSpc>
                <a:spcPct val="90000"/>
              </a:lnSpc>
              <a:spcBef>
                <a:spcPts val="0"/>
              </a:spcBef>
              <a:buFont typeface="Wingdings" pitchFamily="2" charset="2"/>
              <a:buNone/>
            </a:pPr>
            <a:r>
              <a:rPr lang="pt-BR" altLang="pt-BR" sz="2400" dirty="0">
                <a:solidFill>
                  <a:schemeClr val="tx1"/>
                </a:solidFill>
                <a:effectLst>
                  <a:outerShdw blurRad="38100" dist="38100" dir="2700000" algn="tl">
                    <a:srgbClr val="000000">
                      <a:alpha val="43137"/>
                    </a:srgbClr>
                  </a:outerShdw>
                </a:effectLst>
                <a:latin typeface="Tahoma" charset="0"/>
              </a:rPr>
              <a:t> Experiência</a:t>
            </a:r>
          </a:p>
        </p:txBody>
      </p:sp>
      <p:sp>
        <p:nvSpPr>
          <p:cNvPr id="42006" name="Line 22"/>
          <p:cNvSpPr>
            <a:spLocks noChangeShapeType="1"/>
          </p:cNvSpPr>
          <p:nvPr/>
        </p:nvSpPr>
        <p:spPr bwMode="auto">
          <a:xfrm>
            <a:off x="3810000" y="312420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42009" name="Line 25"/>
          <p:cNvSpPr>
            <a:spLocks noChangeShapeType="1"/>
          </p:cNvSpPr>
          <p:nvPr/>
        </p:nvSpPr>
        <p:spPr bwMode="auto">
          <a:xfrm>
            <a:off x="3962400" y="3717032"/>
            <a:ext cx="1676400" cy="0"/>
          </a:xfrm>
          <a:prstGeom prst="line">
            <a:avLst/>
          </a:prstGeom>
          <a:noFill/>
          <a:ln w="222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42010" name="Line 26"/>
          <p:cNvSpPr>
            <a:spLocks noChangeShapeType="1"/>
          </p:cNvSpPr>
          <p:nvPr/>
        </p:nvSpPr>
        <p:spPr bwMode="auto">
          <a:xfrm>
            <a:off x="3810000" y="4343400"/>
            <a:ext cx="1828800" cy="609600"/>
          </a:xfrm>
          <a:prstGeom prst="line">
            <a:avLst/>
          </a:prstGeom>
          <a:noFill/>
          <a:ln w="222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42011" name="Line 27"/>
          <p:cNvSpPr>
            <a:spLocks noChangeShapeType="1"/>
          </p:cNvSpPr>
          <p:nvPr/>
        </p:nvSpPr>
        <p:spPr bwMode="auto">
          <a:xfrm flipV="1">
            <a:off x="3657600" y="2514600"/>
            <a:ext cx="2057400" cy="533400"/>
          </a:xfrm>
          <a:prstGeom prst="line">
            <a:avLst/>
          </a:prstGeom>
          <a:noFill/>
          <a:ln w="222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2" name="Título 1"/>
          <p:cNvSpPr>
            <a:spLocks noGrp="1"/>
          </p:cNvSpPr>
          <p:nvPr>
            <p:ph type="title"/>
          </p:nvPr>
        </p:nvSpPr>
        <p:spPr/>
        <p:txBody>
          <a:bodyPr/>
          <a:lstStyle/>
          <a:p>
            <a:r>
              <a:rPr lang="pt-BR" dirty="0">
                <a:solidFill>
                  <a:srgbClr val="92D050"/>
                </a:solidFill>
              </a:rPr>
              <a:t>Processo Seletivo</a:t>
            </a:r>
          </a:p>
        </p:txBody>
      </p:sp>
    </p:spTree>
    <p:extLst>
      <p:ext uri="{BB962C8B-B14F-4D97-AF65-F5344CB8AC3E}">
        <p14:creationId xmlns:p14="http://schemas.microsoft.com/office/powerpoint/2010/main" val="1776933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afterEffect" nodePh="1">
                                  <p:stCondLst>
                                    <p:cond delay="0"/>
                                  </p:stCondLst>
                                  <p:endCondLst>
                                    <p:cond evt="begin" delay="0">
                                      <p:tn val="5"/>
                                    </p:cond>
                                  </p:endCondLst>
                                  <p:childTnLst>
                                    <p:set>
                                      <p:cBhvr>
                                        <p:cTn id="6" dur="1" fill="hold">
                                          <p:stCondLst>
                                            <p:cond delay="0"/>
                                          </p:stCondLst>
                                        </p:cTn>
                                        <p:tgtEl>
                                          <p:spTgt spid="41989">
                                            <p:txEl>
                                              <p:pRg st="0" end="0"/>
                                            </p:txEl>
                                          </p:spTgt>
                                        </p:tgtEl>
                                        <p:attrNameLst>
                                          <p:attrName>style.visibility</p:attrName>
                                        </p:attrNameLst>
                                      </p:cBhvr>
                                      <p:to>
                                        <p:strVal val="visible"/>
                                      </p:to>
                                    </p:set>
                                    <p:animEffect transition="in" filter="checkerboard(across)">
                                      <p:cBhvr>
                                        <p:cTn id="7" dur="500"/>
                                        <p:tgtEl>
                                          <p:spTgt spid="419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Modelo de Agregação de Valor</a:t>
            </a:r>
          </a:p>
        </p:txBody>
      </p:sp>
      <p:sp>
        <p:nvSpPr>
          <p:cNvPr id="3" name="Espaço Reservado para Conteúdo 2"/>
          <p:cNvSpPr>
            <a:spLocks noGrp="1"/>
          </p:cNvSpPr>
          <p:nvPr>
            <p:ph idx="1"/>
          </p:nvPr>
        </p:nvSpPr>
        <p:spPr>
          <a:xfrm>
            <a:off x="457200" y="1600200"/>
            <a:ext cx="8435280" cy="4525963"/>
          </a:xfrm>
        </p:spPr>
        <p:txBody>
          <a:bodyPr>
            <a:normAutofit fontScale="85000" lnSpcReduction="20000"/>
          </a:bodyPr>
          <a:lstStyle/>
          <a:p>
            <a:r>
              <a:rPr lang="pt-BR" dirty="0"/>
              <a:t>Não compara simplesmente o candidato a uma determinada vaga</a:t>
            </a:r>
          </a:p>
          <a:p>
            <a:endParaRPr lang="pt-BR" dirty="0"/>
          </a:p>
          <a:p>
            <a:r>
              <a:rPr lang="pt-BR" dirty="0"/>
              <a:t>Avaliação do candidato pelas suas competências: importante para a </a:t>
            </a:r>
            <a:r>
              <a:rPr lang="pt-BR" dirty="0">
                <a:solidFill>
                  <a:srgbClr val="FF0000"/>
                </a:solidFill>
                <a:effectLst>
                  <a:outerShdw blurRad="38100" dist="38100" dir="2700000" algn="tl">
                    <a:srgbClr val="000000">
                      <a:alpha val="43137"/>
                    </a:srgbClr>
                  </a:outerShdw>
                </a:effectLst>
              </a:rPr>
              <a:t>sustentabilidade</a:t>
            </a:r>
            <a:r>
              <a:rPr lang="pt-BR" dirty="0"/>
              <a:t>!</a:t>
            </a:r>
          </a:p>
          <a:p>
            <a:endParaRPr lang="pt-BR" dirty="0"/>
          </a:p>
          <a:p>
            <a:r>
              <a:rPr lang="pt-BR" dirty="0"/>
              <a:t>Devem estar alinhadas com as competências da organização</a:t>
            </a:r>
          </a:p>
          <a:p>
            <a:endParaRPr lang="pt-BR" dirty="0"/>
          </a:p>
          <a:p>
            <a:r>
              <a:rPr lang="pt-BR" dirty="0">
                <a:solidFill>
                  <a:srgbClr val="FF0000"/>
                </a:solidFill>
                <a:effectLst>
                  <a:outerShdw blurRad="38100" dist="38100" dir="2700000" algn="tl">
                    <a:srgbClr val="000000">
                      <a:alpha val="43137"/>
                    </a:srgbClr>
                  </a:outerShdw>
                </a:effectLst>
              </a:rPr>
              <a:t>Foco</a:t>
            </a:r>
            <a:r>
              <a:rPr lang="pt-BR" dirty="0"/>
              <a:t>: incrementar o </a:t>
            </a:r>
            <a:r>
              <a:rPr lang="pt-BR" i="1" dirty="0"/>
              <a:t>portfolio</a:t>
            </a:r>
            <a:r>
              <a:rPr lang="pt-BR" dirty="0"/>
              <a:t> de competências para a </a:t>
            </a:r>
            <a:r>
              <a:rPr lang="pt-BR" dirty="0">
                <a:solidFill>
                  <a:srgbClr val="FF0000"/>
                </a:solidFill>
                <a:effectLst>
                  <a:outerShdw blurRad="38100" dist="38100" dir="2700000" algn="tl">
                    <a:srgbClr val="000000">
                      <a:alpha val="43137"/>
                    </a:srgbClr>
                  </a:outerShdw>
                </a:effectLst>
              </a:rPr>
              <a:t>competividade</a:t>
            </a:r>
          </a:p>
        </p:txBody>
      </p:sp>
      <p:sp>
        <p:nvSpPr>
          <p:cNvPr id="4" name="Espaço Reservado para Número de Slide 3"/>
          <p:cNvSpPr>
            <a:spLocks noGrp="1"/>
          </p:cNvSpPr>
          <p:nvPr>
            <p:ph type="sldNum" sz="quarter" idx="11"/>
          </p:nvPr>
        </p:nvSpPr>
        <p:spPr/>
        <p:txBody>
          <a:bodyPr/>
          <a:lstStyle/>
          <a:p>
            <a:pPr>
              <a:defRPr/>
            </a:pPr>
            <a:fld id="{8BCC8C33-5B81-41CD-B4C2-99E74DFB5C07}" type="slidenum">
              <a:rPr lang="pt-BR" smtClean="0"/>
              <a:pPr>
                <a:defRPr/>
              </a:pPr>
              <a:t>27</a:t>
            </a:fld>
            <a:endParaRPr lang="pt-BR"/>
          </a:p>
        </p:txBody>
      </p:sp>
    </p:spTree>
    <p:extLst>
      <p:ext uri="{BB962C8B-B14F-4D97-AF65-F5344CB8AC3E}">
        <p14:creationId xmlns:p14="http://schemas.microsoft.com/office/powerpoint/2010/main" val="1650782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dirty="0">
                <a:solidFill>
                  <a:srgbClr val="92D050"/>
                </a:solidFill>
              </a:rPr>
              <a:t>Treinamento e Desenvolvimento</a:t>
            </a:r>
          </a:p>
        </p:txBody>
      </p:sp>
      <p:sp>
        <p:nvSpPr>
          <p:cNvPr id="4" name="Espaço Reservado para Número de Slide 3"/>
          <p:cNvSpPr>
            <a:spLocks noGrp="1"/>
          </p:cNvSpPr>
          <p:nvPr>
            <p:ph type="sldNum" sz="quarter" idx="11"/>
          </p:nvPr>
        </p:nvSpPr>
        <p:spPr/>
        <p:txBody>
          <a:bodyPr/>
          <a:lstStyle/>
          <a:p>
            <a:pPr>
              <a:defRPr/>
            </a:pPr>
            <a:fld id="{8BCC8C33-5B81-41CD-B4C2-99E74DFB5C07}" type="slidenum">
              <a:rPr lang="pt-BR" smtClean="0"/>
              <a:pPr>
                <a:defRPr/>
              </a:pPr>
              <a:t>28</a:t>
            </a:fld>
            <a:endParaRPr lang="pt-BR"/>
          </a:p>
        </p:txBody>
      </p:sp>
      <p:graphicFrame>
        <p:nvGraphicFramePr>
          <p:cNvPr id="6" name="Espaço Reservado para Conteúdo 3"/>
          <p:cNvGraphicFramePr>
            <a:graphicFrameLocks/>
          </p:cNvGraphicFramePr>
          <p:nvPr>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ixaDeTexto 6"/>
          <p:cNvSpPr txBox="1"/>
          <p:nvPr/>
        </p:nvSpPr>
        <p:spPr>
          <a:xfrm>
            <a:off x="3887924" y="3356992"/>
            <a:ext cx="2124236" cy="1384995"/>
          </a:xfrm>
          <a:prstGeom prst="rect">
            <a:avLst/>
          </a:prstGeom>
          <a:noFill/>
        </p:spPr>
        <p:txBody>
          <a:bodyPr wrap="square" rtlCol="0">
            <a:spAutoFit/>
          </a:bodyPr>
          <a:lstStyle/>
          <a:p>
            <a:pPr algn="ctr" fontAlgn="auto">
              <a:spcBef>
                <a:spcPts val="0"/>
              </a:spcBef>
              <a:spcAft>
                <a:spcPts val="0"/>
              </a:spcAft>
            </a:pPr>
            <a:r>
              <a:rPr lang="pt-BR" sz="2800" dirty="0" err="1">
                <a:solidFill>
                  <a:prstClr val="white"/>
                </a:solidFill>
                <a:effectLst>
                  <a:outerShdw blurRad="38100" dist="38100" dir="2700000" algn="tl">
                    <a:srgbClr val="000000">
                      <a:alpha val="43137"/>
                    </a:srgbClr>
                  </a:outerShdw>
                </a:effectLst>
                <a:latin typeface="Calibri"/>
              </a:rPr>
              <a:t>Desenvol-vimento</a:t>
            </a:r>
            <a:r>
              <a:rPr lang="pt-BR" sz="2800" dirty="0">
                <a:solidFill>
                  <a:prstClr val="white"/>
                </a:solidFill>
                <a:effectLst>
                  <a:outerShdw blurRad="38100" dist="38100" dir="2700000" algn="tl">
                    <a:srgbClr val="000000">
                      <a:alpha val="43137"/>
                    </a:srgbClr>
                  </a:outerShdw>
                </a:effectLst>
                <a:latin typeface="Calibri"/>
              </a:rPr>
              <a:t> </a:t>
            </a:r>
          </a:p>
          <a:p>
            <a:pPr algn="ctr" fontAlgn="auto">
              <a:spcBef>
                <a:spcPts val="0"/>
              </a:spcBef>
              <a:spcAft>
                <a:spcPts val="0"/>
              </a:spcAft>
            </a:pPr>
            <a:r>
              <a:rPr lang="pt-BR" sz="2800" dirty="0">
                <a:solidFill>
                  <a:prstClr val="white"/>
                </a:solidFill>
                <a:effectLst>
                  <a:outerShdw blurRad="38100" dist="38100" dir="2700000" algn="tl">
                    <a:srgbClr val="000000">
                      <a:alpha val="43137"/>
                    </a:srgbClr>
                  </a:outerShdw>
                </a:effectLst>
                <a:latin typeface="Calibri"/>
              </a:rPr>
              <a:t>de Pessoas</a:t>
            </a:r>
          </a:p>
        </p:txBody>
      </p:sp>
      <p:sp>
        <p:nvSpPr>
          <p:cNvPr id="8" name="CaixaDeTexto 7"/>
          <p:cNvSpPr txBox="1"/>
          <p:nvPr/>
        </p:nvSpPr>
        <p:spPr>
          <a:xfrm>
            <a:off x="6120172" y="3212976"/>
            <a:ext cx="2124236" cy="1815882"/>
          </a:xfrm>
          <a:prstGeom prst="rect">
            <a:avLst/>
          </a:prstGeom>
          <a:noFill/>
        </p:spPr>
        <p:txBody>
          <a:bodyPr wrap="square" rtlCol="0">
            <a:spAutoFit/>
          </a:bodyPr>
          <a:lstStyle/>
          <a:p>
            <a:pPr algn="ctr" fontAlgn="auto">
              <a:spcBef>
                <a:spcPts val="0"/>
              </a:spcBef>
              <a:spcAft>
                <a:spcPts val="0"/>
              </a:spcAft>
            </a:pPr>
            <a:r>
              <a:rPr lang="pt-BR" sz="2800" dirty="0" err="1">
                <a:solidFill>
                  <a:prstClr val="white"/>
                </a:solidFill>
                <a:effectLst>
                  <a:outerShdw blurRad="38100" dist="38100" dir="2700000" algn="tl">
                    <a:srgbClr val="000000">
                      <a:alpha val="43137"/>
                    </a:srgbClr>
                  </a:outerShdw>
                </a:effectLst>
                <a:latin typeface="Calibri"/>
              </a:rPr>
              <a:t>Desenvol-vimento</a:t>
            </a:r>
            <a:r>
              <a:rPr lang="pt-BR" sz="2800" dirty="0">
                <a:solidFill>
                  <a:prstClr val="white"/>
                </a:solidFill>
                <a:effectLst>
                  <a:outerShdw blurRad="38100" dist="38100" dir="2700000" algn="tl">
                    <a:srgbClr val="000000">
                      <a:alpha val="43137"/>
                    </a:srgbClr>
                  </a:outerShdw>
                </a:effectLst>
                <a:latin typeface="Calibri"/>
              </a:rPr>
              <a:t> </a:t>
            </a:r>
          </a:p>
          <a:p>
            <a:pPr algn="ctr" fontAlgn="auto">
              <a:spcBef>
                <a:spcPts val="0"/>
              </a:spcBef>
              <a:spcAft>
                <a:spcPts val="0"/>
              </a:spcAft>
            </a:pPr>
            <a:r>
              <a:rPr lang="pt-BR" sz="2800" dirty="0" err="1">
                <a:solidFill>
                  <a:prstClr val="white"/>
                </a:solidFill>
                <a:effectLst>
                  <a:outerShdw blurRad="38100" dist="38100" dir="2700000" algn="tl">
                    <a:srgbClr val="000000">
                      <a:alpha val="43137"/>
                    </a:srgbClr>
                  </a:outerShdw>
                </a:effectLst>
                <a:latin typeface="Calibri"/>
              </a:rPr>
              <a:t>Organiza-cional</a:t>
            </a:r>
            <a:endParaRPr lang="pt-BR" sz="2800" dirty="0">
              <a:solidFill>
                <a:prstClr val="white"/>
              </a:solidFill>
              <a:effectLst>
                <a:outerShdw blurRad="38100" dist="38100" dir="2700000" algn="tl">
                  <a:srgbClr val="000000">
                    <a:alpha val="43137"/>
                  </a:srgbClr>
                </a:outerShdw>
              </a:effectLst>
              <a:latin typeface="Calibri"/>
            </a:endParaRPr>
          </a:p>
        </p:txBody>
      </p:sp>
    </p:spTree>
    <p:extLst>
      <p:ext uri="{BB962C8B-B14F-4D97-AF65-F5344CB8AC3E}">
        <p14:creationId xmlns:p14="http://schemas.microsoft.com/office/powerpoint/2010/main" val="2599842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Treinamento</a:t>
            </a:r>
          </a:p>
        </p:txBody>
      </p:sp>
      <p:sp>
        <p:nvSpPr>
          <p:cNvPr id="3" name="Espaço Reservado para Conteúdo 2"/>
          <p:cNvSpPr>
            <a:spLocks noGrp="1"/>
          </p:cNvSpPr>
          <p:nvPr>
            <p:ph idx="1"/>
          </p:nvPr>
        </p:nvSpPr>
        <p:spPr>
          <a:xfrm>
            <a:off x="457200" y="1639341"/>
            <a:ext cx="8435280" cy="4525963"/>
          </a:xfrm>
        </p:spPr>
        <p:txBody>
          <a:bodyPr>
            <a:normAutofit fontScale="85000" lnSpcReduction="20000"/>
          </a:bodyPr>
          <a:lstStyle/>
          <a:p>
            <a:r>
              <a:rPr lang="pt-BR" dirty="0"/>
              <a:t>Treinamento ambiental de todos os funcionários da organização, inclusive terceirizados</a:t>
            </a:r>
          </a:p>
          <a:p>
            <a:endParaRPr lang="pt-BR" dirty="0"/>
          </a:p>
          <a:p>
            <a:r>
              <a:rPr lang="pt-BR" dirty="0"/>
              <a:t>Ênfase nos aspectos ambientais e sociais inerentes a cada cargo</a:t>
            </a:r>
          </a:p>
          <a:p>
            <a:endParaRPr lang="pt-BR" dirty="0"/>
          </a:p>
          <a:p>
            <a:r>
              <a:rPr lang="pt-BR" dirty="0"/>
              <a:t>Treinamento para aspectos da sustentabilidade visto como investimento</a:t>
            </a:r>
          </a:p>
          <a:p>
            <a:endParaRPr lang="pt-BR" dirty="0"/>
          </a:p>
          <a:p>
            <a:r>
              <a:rPr lang="pt-BR" dirty="0"/>
              <a:t>Prioridade para treinamento em sustentabilidade em relação aos demais</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29</a:t>
            </a:fld>
            <a:endParaRPr lang="pt-BR"/>
          </a:p>
        </p:txBody>
      </p:sp>
    </p:spTree>
    <p:extLst>
      <p:ext uri="{BB962C8B-B14F-4D97-AF65-F5344CB8AC3E}">
        <p14:creationId xmlns:p14="http://schemas.microsoft.com/office/powerpoint/2010/main" val="880504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1143000"/>
          </a:xfrm>
        </p:spPr>
        <p:txBody>
          <a:bodyPr/>
          <a:lstStyle/>
          <a:p>
            <a:r>
              <a:rPr lang="pt-BR" dirty="0">
                <a:solidFill>
                  <a:srgbClr val="92D050"/>
                </a:solidFill>
              </a:rPr>
              <a:t>Introdução</a:t>
            </a:r>
          </a:p>
        </p:txBody>
      </p:sp>
      <p:sp>
        <p:nvSpPr>
          <p:cNvPr id="3" name="Espaço Reservado para Conteúdo 2"/>
          <p:cNvSpPr>
            <a:spLocks noGrp="1"/>
          </p:cNvSpPr>
          <p:nvPr>
            <p:ph idx="1"/>
          </p:nvPr>
        </p:nvSpPr>
        <p:spPr>
          <a:xfrm>
            <a:off x="457200" y="1196752"/>
            <a:ext cx="8507288" cy="4525963"/>
          </a:xfrm>
        </p:spPr>
        <p:txBody>
          <a:bodyPr/>
          <a:lstStyle/>
          <a:p>
            <a:r>
              <a:rPr lang="pt-BR" dirty="0"/>
              <a:t>Organizações Sustentáveis:</a:t>
            </a:r>
          </a:p>
          <a:p>
            <a:pPr lvl="1"/>
            <a:r>
              <a:rPr lang="pt-BR" dirty="0"/>
              <a:t>Não há exatamente um consenso na literatura e nas práticas gerenciais: muitos conceitos.</a:t>
            </a:r>
          </a:p>
          <a:p>
            <a:pPr lvl="1"/>
            <a:endParaRPr lang="pt-BR" sz="1400" dirty="0"/>
          </a:p>
          <a:p>
            <a:r>
              <a:rPr lang="pt-BR" altLang="pt-BR" dirty="0"/>
              <a:t>Sustentabilidade: envolve pessoas, processos, clientes e desempenho financeiro!</a:t>
            </a:r>
          </a:p>
          <a:p>
            <a:endParaRPr lang="pt-BR" dirty="0"/>
          </a:p>
          <a:p>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3</a:t>
            </a:fld>
            <a:endParaRPr lang="pt-BR"/>
          </a:p>
        </p:txBody>
      </p:sp>
      <p:pic>
        <p:nvPicPr>
          <p:cNvPr id="5" name="Diagrama 3"/>
          <p:cNvPicPr>
            <a:picLocks noChangeArrowheads="1"/>
          </p:cNvPicPr>
          <p:nvPr/>
        </p:nvPicPr>
        <p:blipFill>
          <a:blip r:embed="rId2" cstate="print">
            <a:extLst>
              <a:ext uri="{28A0092B-C50C-407E-A947-70E740481C1C}">
                <a14:useLocalDpi xmlns:a14="http://schemas.microsoft.com/office/drawing/2010/main" val="0"/>
              </a:ext>
            </a:extLst>
          </a:blip>
          <a:srcRect t="-7436" b="-1646"/>
          <a:stretch>
            <a:fillRect/>
          </a:stretch>
        </p:blipFill>
        <p:spPr bwMode="auto">
          <a:xfrm>
            <a:off x="622530" y="4005064"/>
            <a:ext cx="805392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757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Objetivos do Treinamento</a:t>
            </a:r>
          </a:p>
        </p:txBody>
      </p:sp>
      <p:sp>
        <p:nvSpPr>
          <p:cNvPr id="4" name="Espaço Reservado para Número de Slide 3"/>
          <p:cNvSpPr>
            <a:spLocks noGrp="1"/>
          </p:cNvSpPr>
          <p:nvPr>
            <p:ph type="sldNum" sz="quarter" idx="11"/>
          </p:nvPr>
        </p:nvSpPr>
        <p:spPr/>
        <p:txBody>
          <a:bodyPr/>
          <a:lstStyle/>
          <a:p>
            <a:pPr>
              <a:defRPr/>
            </a:pPr>
            <a:fld id="{8BCC8C33-5B81-41CD-B4C2-99E74DFB5C07}" type="slidenum">
              <a:rPr lang="pt-BR" smtClean="0"/>
              <a:pPr>
                <a:defRPr/>
              </a:pPr>
              <a:t>30</a:t>
            </a:fld>
            <a:endParaRPr lang="pt-BR"/>
          </a:p>
        </p:txBody>
      </p:sp>
      <p:pic>
        <p:nvPicPr>
          <p:cNvPr id="153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56792"/>
            <a:ext cx="771179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194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Desenvolvimento</a:t>
            </a:r>
          </a:p>
        </p:txBody>
      </p:sp>
      <p:sp>
        <p:nvSpPr>
          <p:cNvPr id="3" name="Espaço Reservado para Conteúdo 2"/>
          <p:cNvSpPr>
            <a:spLocks noGrp="1"/>
          </p:cNvSpPr>
          <p:nvPr>
            <p:ph idx="1"/>
          </p:nvPr>
        </p:nvSpPr>
        <p:spPr/>
        <p:txBody>
          <a:bodyPr>
            <a:normAutofit fontScale="92500" lnSpcReduction="10000"/>
          </a:bodyPr>
          <a:lstStyle/>
          <a:p>
            <a:r>
              <a:rPr lang="pt-BR" dirty="0"/>
              <a:t>Treinamento: pontual</a:t>
            </a:r>
          </a:p>
          <a:p>
            <a:endParaRPr lang="pt-BR" dirty="0"/>
          </a:p>
          <a:p>
            <a:r>
              <a:rPr lang="pt-BR" dirty="0">
                <a:solidFill>
                  <a:srgbClr val="FF0000"/>
                </a:solidFill>
                <a:effectLst>
                  <a:outerShdw blurRad="38100" dist="38100" dir="2700000" algn="tl">
                    <a:srgbClr val="000000">
                      <a:alpha val="43137"/>
                    </a:srgbClr>
                  </a:outerShdw>
                </a:effectLst>
              </a:rPr>
              <a:t>Desenvolvimento</a:t>
            </a:r>
            <a:r>
              <a:rPr lang="pt-BR" dirty="0"/>
              <a:t>: </a:t>
            </a:r>
          </a:p>
          <a:p>
            <a:pPr lvl="1"/>
            <a:r>
              <a:rPr lang="pt-BR" dirty="0"/>
              <a:t>Crescimento profissional do colaborador </a:t>
            </a:r>
          </a:p>
          <a:p>
            <a:pPr lvl="1"/>
            <a:r>
              <a:rPr lang="pt-BR" dirty="0"/>
              <a:t>Preparo do colaborador para assumir novas posições em sua carreira</a:t>
            </a:r>
          </a:p>
          <a:p>
            <a:pPr lvl="1"/>
            <a:r>
              <a:rPr lang="pt-BR" dirty="0"/>
              <a:t>Horizonte de médio e longo prazo: visão de futuro</a:t>
            </a:r>
          </a:p>
          <a:p>
            <a:pPr lvl="1"/>
            <a:endParaRPr lang="pt-BR" dirty="0"/>
          </a:p>
          <a:p>
            <a:r>
              <a:rPr lang="pt-BR" dirty="0"/>
              <a:t>T &amp; D: </a:t>
            </a:r>
            <a:r>
              <a:rPr lang="pt-BR" dirty="0" smtClean="0"/>
              <a:t>alinhado à estratégia da empresa (sustentabilidade)!</a:t>
            </a:r>
            <a:endParaRPr lang="pt-BR" dirty="0"/>
          </a:p>
        </p:txBody>
      </p:sp>
      <p:sp>
        <p:nvSpPr>
          <p:cNvPr id="4" name="Espaço Reservado para Número de Slide 3"/>
          <p:cNvSpPr>
            <a:spLocks noGrp="1"/>
          </p:cNvSpPr>
          <p:nvPr>
            <p:ph type="sldNum" sz="quarter" idx="11"/>
          </p:nvPr>
        </p:nvSpPr>
        <p:spPr/>
        <p:txBody>
          <a:bodyPr/>
          <a:lstStyle/>
          <a:p>
            <a:pPr>
              <a:defRPr/>
            </a:pPr>
            <a:fld id="{8BCC8C33-5B81-41CD-B4C2-99E74DFB5C07}" type="slidenum">
              <a:rPr lang="pt-BR" smtClean="0"/>
              <a:pPr>
                <a:defRPr/>
              </a:pPr>
              <a:t>31</a:t>
            </a:fld>
            <a:endParaRPr lang="pt-BR"/>
          </a:p>
        </p:txBody>
      </p:sp>
    </p:spTree>
    <p:extLst>
      <p:ext uri="{BB962C8B-B14F-4D97-AF65-F5344CB8AC3E}">
        <p14:creationId xmlns:p14="http://schemas.microsoft.com/office/powerpoint/2010/main" val="833541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Avaliação de Desempenho</a:t>
            </a:r>
          </a:p>
        </p:txBody>
      </p:sp>
      <p:sp>
        <p:nvSpPr>
          <p:cNvPr id="3" name="Espaço Reservado para Conteúdo 2"/>
          <p:cNvSpPr>
            <a:spLocks noGrp="1"/>
          </p:cNvSpPr>
          <p:nvPr>
            <p:ph idx="1"/>
          </p:nvPr>
        </p:nvSpPr>
        <p:spPr>
          <a:xfrm>
            <a:off x="323528" y="1639341"/>
            <a:ext cx="8507288" cy="4525963"/>
          </a:xfrm>
        </p:spPr>
        <p:txBody>
          <a:bodyPr>
            <a:normAutofit fontScale="92500" lnSpcReduction="20000"/>
          </a:bodyPr>
          <a:lstStyle/>
          <a:p>
            <a:r>
              <a:rPr lang="pt-BR" dirty="0"/>
              <a:t>Avaliação e registro do desempenho ambiental do funcionário ao longo de sua trajetória na empresa</a:t>
            </a:r>
          </a:p>
          <a:p>
            <a:endParaRPr lang="pt-BR" dirty="0"/>
          </a:p>
          <a:p>
            <a:r>
              <a:rPr lang="pt-BR" dirty="0"/>
              <a:t>Objetivos e metas ambientais e sociais que o funcionário deve </a:t>
            </a:r>
            <a:r>
              <a:rPr lang="pt-BR" dirty="0" smtClean="0"/>
              <a:t>atingir</a:t>
            </a:r>
            <a:endParaRPr lang="pt-BR" dirty="0"/>
          </a:p>
          <a:p>
            <a:pPr lvl="1"/>
            <a:r>
              <a:rPr lang="pt-BR" dirty="0"/>
              <a:t>Avaliação das contribuições sociais e ambientais do funcionário para a empresa </a:t>
            </a:r>
          </a:p>
          <a:p>
            <a:endParaRPr lang="pt-BR" dirty="0"/>
          </a:p>
          <a:p>
            <a:r>
              <a:rPr lang="pt-BR" dirty="0"/>
              <a:t>Ampla divulgação dos critérios de avaliação de desempenho e constante </a:t>
            </a:r>
            <a:r>
              <a:rPr lang="pt-BR" i="1" dirty="0"/>
              <a:t>feedback</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32</a:t>
            </a:fld>
            <a:endParaRPr lang="pt-BR"/>
          </a:p>
        </p:txBody>
      </p:sp>
    </p:spTree>
    <p:extLst>
      <p:ext uri="{BB962C8B-B14F-4D97-AF65-F5344CB8AC3E}">
        <p14:creationId xmlns:p14="http://schemas.microsoft.com/office/powerpoint/2010/main" val="25464059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41784"/>
            <a:ext cx="8229600" cy="1143000"/>
          </a:xfrm>
        </p:spPr>
        <p:txBody>
          <a:bodyPr/>
          <a:lstStyle/>
          <a:p>
            <a:r>
              <a:rPr lang="pt-BR" dirty="0">
                <a:solidFill>
                  <a:srgbClr val="92D050"/>
                </a:solidFill>
              </a:rPr>
              <a:t>Recompensas</a:t>
            </a:r>
          </a:p>
        </p:txBody>
      </p:sp>
      <p:sp>
        <p:nvSpPr>
          <p:cNvPr id="3" name="Espaço Reservado para Conteúdo 2"/>
          <p:cNvSpPr>
            <a:spLocks noGrp="1"/>
          </p:cNvSpPr>
          <p:nvPr>
            <p:ph idx="1"/>
          </p:nvPr>
        </p:nvSpPr>
        <p:spPr>
          <a:xfrm>
            <a:off x="323528" y="1484784"/>
            <a:ext cx="8568952" cy="4958011"/>
          </a:xfrm>
        </p:spPr>
        <p:txBody>
          <a:bodyPr>
            <a:normAutofit fontScale="85000" lnSpcReduction="10000"/>
          </a:bodyPr>
          <a:lstStyle/>
          <a:p>
            <a:r>
              <a:rPr lang="pt-BR" dirty="0"/>
              <a:t>Implementação de um sistema de recompensas financeiras e não financeiras para </a:t>
            </a:r>
            <a:r>
              <a:rPr lang="pt-BR" dirty="0" smtClean="0"/>
              <a:t>funcionários</a:t>
            </a:r>
          </a:p>
          <a:p>
            <a:pPr lvl="1"/>
            <a:r>
              <a:rPr lang="pt-BR" dirty="0" smtClean="0"/>
              <a:t>Destacado </a:t>
            </a:r>
            <a:r>
              <a:rPr lang="pt-BR" dirty="0"/>
              <a:t>potencial de contribuição para a sustentabilidade</a:t>
            </a:r>
          </a:p>
          <a:p>
            <a:endParaRPr lang="pt-BR" dirty="0"/>
          </a:p>
          <a:p>
            <a:r>
              <a:rPr lang="pt-BR" dirty="0"/>
              <a:t>Igualdade de salário base para homens e </a:t>
            </a:r>
            <a:r>
              <a:rPr lang="pt-BR" dirty="0" smtClean="0"/>
              <a:t>mulheres</a:t>
            </a:r>
          </a:p>
          <a:p>
            <a:endParaRPr lang="pt-BR" dirty="0"/>
          </a:p>
          <a:p>
            <a:r>
              <a:rPr lang="pt-BR" dirty="0"/>
              <a:t>Prêmios e homenagens pelo reconhecimento de ações sustentáveis dos funcionários</a:t>
            </a:r>
          </a:p>
          <a:p>
            <a:endParaRPr lang="pt-BR" dirty="0"/>
          </a:p>
          <a:p>
            <a:r>
              <a:rPr lang="pt-BR" dirty="0"/>
              <a:t>Cumprimento das obrigações do plano </a:t>
            </a:r>
            <a:r>
              <a:rPr lang="pt-BR" dirty="0" smtClean="0"/>
              <a:t>de </a:t>
            </a:r>
            <a:r>
              <a:rPr lang="pt-BR" dirty="0"/>
              <a:t>benefícios</a:t>
            </a:r>
          </a:p>
          <a:p>
            <a:endParaRPr lang="pt-BR"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33</a:t>
            </a:fld>
            <a:endParaRPr lang="pt-BR"/>
          </a:p>
        </p:txBody>
      </p:sp>
    </p:spTree>
    <p:extLst>
      <p:ext uri="{BB962C8B-B14F-4D97-AF65-F5344CB8AC3E}">
        <p14:creationId xmlns:p14="http://schemas.microsoft.com/office/powerpoint/2010/main" val="924200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283152" cy="1143000"/>
          </a:xfrm>
        </p:spPr>
        <p:txBody>
          <a:bodyPr>
            <a:normAutofit fontScale="90000"/>
          </a:bodyPr>
          <a:lstStyle/>
          <a:p>
            <a:pPr algn="ctr"/>
            <a:r>
              <a:rPr lang="pt-BR" dirty="0">
                <a:solidFill>
                  <a:srgbClr val="92D050"/>
                </a:solidFill>
              </a:rPr>
              <a:t>Gestão de RH para a sustentabilidade</a:t>
            </a:r>
          </a:p>
        </p:txBody>
      </p:sp>
      <p:sp>
        <p:nvSpPr>
          <p:cNvPr id="3" name="Espaço Reservado para Conteúdo 2"/>
          <p:cNvSpPr>
            <a:spLocks noGrp="1"/>
          </p:cNvSpPr>
          <p:nvPr>
            <p:ph idx="1"/>
          </p:nvPr>
        </p:nvSpPr>
        <p:spPr>
          <a:xfrm>
            <a:off x="457200" y="1927373"/>
            <a:ext cx="8229600" cy="4525963"/>
          </a:xfrm>
        </p:spPr>
        <p:txBody>
          <a:bodyPr>
            <a:normAutofit/>
          </a:bodyPr>
          <a:lstStyle/>
          <a:p>
            <a:pPr>
              <a:buFont typeface="Wingdings" panose="05000000000000000000" pitchFamily="2" charset="2"/>
              <a:buChar char="q"/>
            </a:pPr>
            <a:r>
              <a:rPr lang="pt-BR" sz="3600" dirty="0"/>
              <a:t>Dimensões Competitivas da Gestão de RH:</a:t>
            </a:r>
          </a:p>
          <a:p>
            <a:pPr lvl="1">
              <a:buFont typeface="Wingdings" panose="05000000000000000000" pitchFamily="2" charset="2"/>
              <a:buChar char="§"/>
            </a:pPr>
            <a:r>
              <a:rPr lang="pt-BR" sz="3200" dirty="0"/>
              <a:t>Articulação de Equipes</a:t>
            </a:r>
          </a:p>
          <a:p>
            <a:pPr lvl="1">
              <a:buFont typeface="Wingdings" panose="05000000000000000000" pitchFamily="2" charset="2"/>
              <a:buChar char="§"/>
            </a:pPr>
            <a:r>
              <a:rPr lang="pt-BR" sz="3200" dirty="0"/>
              <a:t>Gestão da Cultura Organizacional</a:t>
            </a:r>
          </a:p>
          <a:p>
            <a:pPr lvl="1">
              <a:buFont typeface="Wingdings" panose="05000000000000000000" pitchFamily="2" charset="2"/>
              <a:buChar char="§"/>
            </a:pPr>
            <a:r>
              <a:rPr lang="pt-BR" sz="3200" dirty="0"/>
              <a:t>Gestão da Aprendizagem Organizacional</a:t>
            </a:r>
          </a:p>
          <a:p>
            <a:pPr lvl="1"/>
            <a:endParaRPr lang="pt-BR" sz="3200"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34</a:t>
            </a:fld>
            <a:endParaRPr lang="pt-BR"/>
          </a:p>
        </p:txBody>
      </p:sp>
      <p:sp>
        <p:nvSpPr>
          <p:cNvPr id="5" name="CaixaDeTexto 4"/>
          <p:cNvSpPr txBox="1"/>
          <p:nvPr/>
        </p:nvSpPr>
        <p:spPr>
          <a:xfrm>
            <a:off x="2699792" y="5661248"/>
            <a:ext cx="6120680" cy="369332"/>
          </a:xfrm>
          <a:prstGeom prst="rect">
            <a:avLst/>
          </a:prstGeom>
          <a:noFill/>
        </p:spPr>
        <p:txBody>
          <a:bodyPr wrap="square" rtlCol="0">
            <a:spAutoFit/>
          </a:bodyPr>
          <a:lstStyle/>
          <a:p>
            <a:r>
              <a:rPr lang="pt-BR" dirty="0"/>
              <a:t>Fonte: Adaptado de Jabbour, Santos e </a:t>
            </a:r>
            <a:r>
              <a:rPr lang="pt-BR" dirty="0" err="1"/>
              <a:t>Nagano</a:t>
            </a:r>
            <a:r>
              <a:rPr lang="pt-BR" dirty="0"/>
              <a:t> (2009). </a:t>
            </a:r>
          </a:p>
        </p:txBody>
      </p:sp>
    </p:spTree>
    <p:extLst>
      <p:ext uri="{BB962C8B-B14F-4D97-AF65-F5344CB8AC3E}">
        <p14:creationId xmlns:p14="http://schemas.microsoft.com/office/powerpoint/2010/main" val="1010628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Articulação de Equipes</a:t>
            </a:r>
          </a:p>
        </p:txBody>
      </p:sp>
      <p:sp>
        <p:nvSpPr>
          <p:cNvPr id="3" name="Espaço Reservado para Conteúdo 2"/>
          <p:cNvSpPr>
            <a:spLocks noGrp="1"/>
          </p:cNvSpPr>
          <p:nvPr>
            <p:ph idx="1"/>
          </p:nvPr>
        </p:nvSpPr>
        <p:spPr>
          <a:xfrm>
            <a:off x="457200" y="1556792"/>
            <a:ext cx="8363272" cy="4525963"/>
          </a:xfrm>
        </p:spPr>
        <p:txBody>
          <a:bodyPr>
            <a:normAutofit fontScale="92500" lnSpcReduction="10000"/>
          </a:bodyPr>
          <a:lstStyle/>
          <a:p>
            <a:r>
              <a:rPr lang="pt-BR" sz="3000" dirty="0"/>
              <a:t>Os funcionários são incentivados a </a:t>
            </a:r>
            <a:r>
              <a:rPr lang="pt-BR" sz="3000" b="1" dirty="0"/>
              <a:t>resolver problemas ambientais por meio de equipes</a:t>
            </a:r>
            <a:r>
              <a:rPr lang="pt-BR" sz="3000" dirty="0"/>
              <a:t> com colegas da área em que trabalham</a:t>
            </a:r>
          </a:p>
          <a:p>
            <a:endParaRPr lang="pt-BR" sz="3000" dirty="0"/>
          </a:p>
          <a:p>
            <a:r>
              <a:rPr lang="pt-BR" sz="3000" b="1" dirty="0"/>
              <a:t>Composição</a:t>
            </a:r>
            <a:r>
              <a:rPr lang="pt-BR" sz="3000" dirty="0"/>
              <a:t> de equipes, </a:t>
            </a:r>
            <a:r>
              <a:rPr lang="pt-BR" sz="3000" b="1" dirty="0"/>
              <a:t>funcionais e interfuncionais</a:t>
            </a:r>
            <a:r>
              <a:rPr lang="pt-BR" sz="3000" dirty="0"/>
              <a:t>, para abordagem de melhorias ambientais e sociais</a:t>
            </a:r>
          </a:p>
          <a:p>
            <a:endParaRPr lang="pt-BR" sz="3000" dirty="0"/>
          </a:p>
          <a:p>
            <a:r>
              <a:rPr lang="pt-BR" sz="3000" dirty="0"/>
              <a:t>Favorecer a </a:t>
            </a:r>
            <a:r>
              <a:rPr lang="pt-BR" sz="3000" b="1" dirty="0"/>
              <a:t>satisfação e estimular sua motivação </a:t>
            </a:r>
            <a:r>
              <a:rPr lang="pt-BR" sz="3000" dirty="0"/>
              <a:t>no ambiente de trabalho, mensurando-as por pesquisas internas</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35</a:t>
            </a:fld>
            <a:endParaRPr lang="pt-BR"/>
          </a:p>
        </p:txBody>
      </p:sp>
    </p:spTree>
    <p:extLst>
      <p:ext uri="{BB962C8B-B14F-4D97-AF65-F5344CB8AC3E}">
        <p14:creationId xmlns:p14="http://schemas.microsoft.com/office/powerpoint/2010/main" val="1425858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solidFill>
                  <a:srgbClr val="92D050"/>
                </a:solidFill>
              </a:rPr>
              <a:t>Gestão da Cultura Organizacional</a:t>
            </a:r>
          </a:p>
        </p:txBody>
      </p:sp>
      <p:sp>
        <p:nvSpPr>
          <p:cNvPr id="3" name="Espaço Reservado para Conteúdo 2"/>
          <p:cNvSpPr>
            <a:spLocks noGrp="1"/>
          </p:cNvSpPr>
          <p:nvPr>
            <p:ph idx="1"/>
          </p:nvPr>
        </p:nvSpPr>
        <p:spPr>
          <a:xfrm>
            <a:off x="457200" y="1484784"/>
            <a:ext cx="8291264" cy="4525963"/>
          </a:xfrm>
        </p:spPr>
        <p:txBody>
          <a:bodyPr>
            <a:normAutofit fontScale="92500" lnSpcReduction="20000"/>
          </a:bodyPr>
          <a:lstStyle/>
          <a:p>
            <a:r>
              <a:rPr lang="pt-BR" dirty="0"/>
              <a:t>As </a:t>
            </a:r>
            <a:r>
              <a:rPr lang="pt-BR" b="1" dirty="0"/>
              <a:t>questões ambientais e sociais </a:t>
            </a:r>
            <a:r>
              <a:rPr lang="pt-BR" dirty="0"/>
              <a:t>passam a ser gerenciadas como um </a:t>
            </a:r>
            <a:r>
              <a:rPr lang="pt-BR" b="1" dirty="0"/>
              <a:t>valor</a:t>
            </a:r>
            <a:r>
              <a:rPr lang="pt-BR" dirty="0"/>
              <a:t> da organização</a:t>
            </a:r>
          </a:p>
          <a:p>
            <a:endParaRPr lang="pt-BR" dirty="0"/>
          </a:p>
          <a:p>
            <a:r>
              <a:rPr lang="pt-BR" dirty="0"/>
              <a:t>A sustentabilidade é </a:t>
            </a:r>
            <a:r>
              <a:rPr lang="pt-BR" b="1" dirty="0"/>
              <a:t>prioridade</a:t>
            </a:r>
            <a:r>
              <a:rPr lang="pt-BR" dirty="0"/>
              <a:t> para a empresa</a:t>
            </a:r>
          </a:p>
          <a:p>
            <a:endParaRPr lang="pt-BR" dirty="0"/>
          </a:p>
          <a:p>
            <a:r>
              <a:rPr lang="pt-BR" dirty="0"/>
              <a:t>A melhoria contínua da </a:t>
            </a:r>
            <a:r>
              <a:rPr lang="pt-BR" b="1" dirty="0"/>
              <a:t>sustentabilidade</a:t>
            </a:r>
            <a:r>
              <a:rPr lang="pt-BR" dirty="0"/>
              <a:t> faz parte da </a:t>
            </a:r>
            <a:r>
              <a:rPr lang="pt-BR" b="1" dirty="0"/>
              <a:t>missão</a:t>
            </a:r>
            <a:r>
              <a:rPr lang="pt-BR" dirty="0"/>
              <a:t> da empresa</a:t>
            </a:r>
          </a:p>
          <a:p>
            <a:endParaRPr lang="pt-BR" dirty="0"/>
          </a:p>
          <a:p>
            <a:r>
              <a:rPr lang="pt-BR" dirty="0"/>
              <a:t>Os funcionários sabem todos os </a:t>
            </a:r>
            <a:r>
              <a:rPr lang="pt-BR" b="1" dirty="0"/>
              <a:t>objetivos </a:t>
            </a:r>
            <a:r>
              <a:rPr lang="pt-BR" dirty="0"/>
              <a:t>da empresa </a:t>
            </a:r>
            <a:r>
              <a:rPr lang="pt-BR" b="1" dirty="0"/>
              <a:t>para a sustentabilidade</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36</a:t>
            </a:fld>
            <a:endParaRPr lang="pt-BR"/>
          </a:p>
        </p:txBody>
      </p:sp>
    </p:spTree>
    <p:extLst>
      <p:ext uri="{BB962C8B-B14F-4D97-AF65-F5344CB8AC3E}">
        <p14:creationId xmlns:p14="http://schemas.microsoft.com/office/powerpoint/2010/main" val="756371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229600" cy="1143000"/>
          </a:xfrm>
        </p:spPr>
        <p:txBody>
          <a:bodyPr>
            <a:normAutofit/>
          </a:bodyPr>
          <a:lstStyle/>
          <a:p>
            <a:r>
              <a:rPr lang="pt-BR" sz="3600" dirty="0">
                <a:solidFill>
                  <a:srgbClr val="92D050"/>
                </a:solidFill>
              </a:rPr>
              <a:t>Gestão da Aprendizagem Organizacional</a:t>
            </a:r>
          </a:p>
        </p:txBody>
      </p:sp>
      <p:sp>
        <p:nvSpPr>
          <p:cNvPr id="3" name="Espaço Reservado para Conteúdo 2"/>
          <p:cNvSpPr>
            <a:spLocks noGrp="1"/>
          </p:cNvSpPr>
          <p:nvPr>
            <p:ph idx="1"/>
          </p:nvPr>
        </p:nvSpPr>
        <p:spPr>
          <a:xfrm>
            <a:off x="467544" y="1484784"/>
            <a:ext cx="8435280" cy="4525963"/>
          </a:xfrm>
        </p:spPr>
        <p:txBody>
          <a:bodyPr>
            <a:normAutofit fontScale="92500" lnSpcReduction="10000"/>
          </a:bodyPr>
          <a:lstStyle/>
          <a:p>
            <a:r>
              <a:rPr lang="pt-BR" dirty="0"/>
              <a:t>Funcionários são incentivados a propor </a:t>
            </a:r>
            <a:r>
              <a:rPr lang="pt-BR" b="1" dirty="0"/>
              <a:t>novas ideias para a melhoria </a:t>
            </a:r>
            <a:r>
              <a:rPr lang="pt-BR" dirty="0"/>
              <a:t>da sustentabilidade da empresa (forma rotineira)</a:t>
            </a:r>
          </a:p>
          <a:p>
            <a:pPr marL="0" indent="0">
              <a:buNone/>
            </a:pPr>
            <a:endParaRPr lang="pt-BR" dirty="0"/>
          </a:p>
          <a:p>
            <a:r>
              <a:rPr lang="pt-BR" dirty="0"/>
              <a:t>Há o </a:t>
            </a:r>
            <a:r>
              <a:rPr lang="pt-BR" b="1" dirty="0"/>
              <a:t>compartilhamento de informações </a:t>
            </a:r>
            <a:r>
              <a:rPr lang="pt-BR" dirty="0"/>
              <a:t>e ideias sobre sustentabilidade com os colegas de trabalho</a:t>
            </a:r>
          </a:p>
          <a:p>
            <a:endParaRPr lang="pt-BR" dirty="0"/>
          </a:p>
          <a:p>
            <a:r>
              <a:rPr lang="pt-BR" dirty="0"/>
              <a:t>Promover </a:t>
            </a:r>
            <a:r>
              <a:rPr lang="pt-BR" b="1" dirty="0"/>
              <a:t>aprendizagem contínua </a:t>
            </a:r>
            <a:r>
              <a:rPr lang="pt-BR" dirty="0"/>
              <a:t>a todos os funcionários</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37</a:t>
            </a:fld>
            <a:endParaRPr lang="pt-BR"/>
          </a:p>
        </p:txBody>
      </p:sp>
    </p:spTree>
    <p:extLst>
      <p:ext uri="{BB962C8B-B14F-4D97-AF65-F5344CB8AC3E}">
        <p14:creationId xmlns:p14="http://schemas.microsoft.com/office/powerpoint/2010/main" val="38773746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stretch>
            <a:fillRect/>
          </a:stretch>
        </p:blipFill>
        <p:spPr>
          <a:xfrm>
            <a:off x="315372" y="1398836"/>
            <a:ext cx="8644081" cy="4441775"/>
          </a:xfrm>
          <a:prstGeom prst="rect">
            <a:avLst/>
          </a:prstGeom>
        </p:spPr>
      </p:pic>
      <p:sp>
        <p:nvSpPr>
          <p:cNvPr id="2" name="Título 1"/>
          <p:cNvSpPr>
            <a:spLocks noGrp="1"/>
          </p:cNvSpPr>
          <p:nvPr>
            <p:ph type="title"/>
          </p:nvPr>
        </p:nvSpPr>
        <p:spPr>
          <a:xfrm>
            <a:off x="180975" y="404664"/>
            <a:ext cx="8334375" cy="994172"/>
          </a:xfrm>
        </p:spPr>
        <p:txBody>
          <a:bodyPr>
            <a:noAutofit/>
          </a:bodyPr>
          <a:lstStyle/>
          <a:p>
            <a:pPr algn="ctr"/>
            <a:r>
              <a:rPr lang="pt-BR" sz="3000" dirty="0">
                <a:solidFill>
                  <a:srgbClr val="92D050"/>
                </a:solidFill>
              </a:rPr>
              <a:t>Estágios para a consolidação de uma cultura</a:t>
            </a:r>
            <a:br>
              <a:rPr lang="pt-BR" sz="3000" dirty="0">
                <a:solidFill>
                  <a:srgbClr val="92D050"/>
                </a:solidFill>
              </a:rPr>
            </a:br>
            <a:r>
              <a:rPr lang="pt-BR" sz="3000" dirty="0">
                <a:solidFill>
                  <a:srgbClr val="92D050"/>
                </a:solidFill>
              </a:rPr>
              <a:t>de inclusão:</a:t>
            </a:r>
          </a:p>
        </p:txBody>
      </p:sp>
    </p:spTree>
    <p:extLst>
      <p:ext uri="{BB962C8B-B14F-4D97-AF65-F5344CB8AC3E}">
        <p14:creationId xmlns:p14="http://schemas.microsoft.com/office/powerpoint/2010/main" val="1326226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708" y="260648"/>
            <a:ext cx="7886700" cy="994172"/>
          </a:xfrm>
        </p:spPr>
        <p:txBody>
          <a:bodyPr>
            <a:normAutofit fontScale="90000"/>
          </a:bodyPr>
          <a:lstStyle/>
          <a:p>
            <a:r>
              <a:rPr lang="pt-BR" dirty="0">
                <a:solidFill>
                  <a:srgbClr val="92D050"/>
                </a:solidFill>
              </a:rPr>
              <a:t>Papel do RH na cultura de inclusão</a:t>
            </a:r>
          </a:p>
        </p:txBody>
      </p:sp>
      <p:pic>
        <p:nvPicPr>
          <p:cNvPr id="4" name="Imagem 3"/>
          <p:cNvPicPr>
            <a:picLocks noChangeAspect="1"/>
          </p:cNvPicPr>
          <p:nvPr/>
        </p:nvPicPr>
        <p:blipFill>
          <a:blip r:embed="rId3" cstate="print"/>
          <a:stretch>
            <a:fillRect/>
          </a:stretch>
        </p:blipFill>
        <p:spPr>
          <a:xfrm>
            <a:off x="620510" y="995834"/>
            <a:ext cx="7911930" cy="4913528"/>
          </a:xfrm>
          <a:prstGeom prst="rect">
            <a:avLst/>
          </a:prstGeom>
        </p:spPr>
      </p:pic>
    </p:spTree>
    <p:extLst>
      <p:ext uri="{BB962C8B-B14F-4D97-AF65-F5344CB8AC3E}">
        <p14:creationId xmlns:p14="http://schemas.microsoft.com/office/powerpoint/2010/main" val="3543888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stretch>
            <a:fillRect/>
          </a:stretch>
        </p:blipFill>
        <p:spPr>
          <a:xfrm>
            <a:off x="0" y="1688982"/>
            <a:ext cx="9144000" cy="4332305"/>
          </a:xfrm>
          <a:prstGeom prst="rect">
            <a:avLst/>
          </a:prstGeom>
        </p:spPr>
      </p:pic>
      <p:sp>
        <p:nvSpPr>
          <p:cNvPr id="2" name="CaixaDeTexto 1"/>
          <p:cNvSpPr txBox="1"/>
          <p:nvPr/>
        </p:nvSpPr>
        <p:spPr>
          <a:xfrm>
            <a:off x="899592" y="404664"/>
            <a:ext cx="6192688" cy="1015663"/>
          </a:xfrm>
          <a:prstGeom prst="rect">
            <a:avLst/>
          </a:prstGeom>
          <a:noFill/>
        </p:spPr>
        <p:txBody>
          <a:bodyPr wrap="square" rtlCol="0">
            <a:spAutoFit/>
          </a:bodyPr>
          <a:lstStyle/>
          <a:p>
            <a:pPr algn="ctr"/>
            <a:r>
              <a:rPr lang="pt-BR" sz="3000" dirty="0">
                <a:solidFill>
                  <a:srgbClr val="92D050"/>
                </a:solidFill>
              </a:rPr>
              <a:t>Sustentabilidade como paradigma da gestão de pessoas</a:t>
            </a:r>
          </a:p>
        </p:txBody>
      </p:sp>
    </p:spTree>
    <p:extLst>
      <p:ext uri="{BB962C8B-B14F-4D97-AF65-F5344CB8AC3E}">
        <p14:creationId xmlns:p14="http://schemas.microsoft.com/office/powerpoint/2010/main" val="7346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97768"/>
            <a:ext cx="8229600" cy="1143000"/>
          </a:xfrm>
        </p:spPr>
        <p:txBody>
          <a:bodyPr>
            <a:normAutofit/>
          </a:bodyPr>
          <a:lstStyle/>
          <a:p>
            <a:pPr algn="ctr"/>
            <a:r>
              <a:rPr lang="pt-BR" sz="3000" dirty="0">
                <a:solidFill>
                  <a:srgbClr val="92D050"/>
                </a:solidFill>
              </a:rPr>
              <a:t>Contribuições da gestão de pessoas para a gestão ambiental	</a:t>
            </a:r>
          </a:p>
        </p:txBody>
      </p:sp>
      <p:sp>
        <p:nvSpPr>
          <p:cNvPr id="3" name="Espaço Reservado para Conteúdo 2"/>
          <p:cNvSpPr>
            <a:spLocks noGrp="1"/>
          </p:cNvSpPr>
          <p:nvPr>
            <p:ph idx="1"/>
          </p:nvPr>
        </p:nvSpPr>
        <p:spPr>
          <a:xfrm>
            <a:off x="323528" y="1484784"/>
            <a:ext cx="8568952" cy="4752528"/>
          </a:xfrm>
        </p:spPr>
        <p:txBody>
          <a:bodyPr>
            <a:normAutofit fontScale="92500" lnSpcReduction="20000"/>
          </a:bodyPr>
          <a:lstStyle/>
          <a:p>
            <a:r>
              <a:rPr lang="pt-BR" sz="2400" b="1" dirty="0">
                <a:solidFill>
                  <a:schemeClr val="accent2">
                    <a:lumMod val="50000"/>
                  </a:schemeClr>
                </a:solidFill>
              </a:rPr>
              <a:t>Recrutar e selecionar </a:t>
            </a:r>
            <a:r>
              <a:rPr lang="pt-BR" sz="2400" dirty="0">
                <a:solidFill>
                  <a:schemeClr val="accent2">
                    <a:lumMod val="50000"/>
                  </a:schemeClr>
                </a:solidFill>
              </a:rPr>
              <a:t>pessoal comprometido com o meio ambiente;</a:t>
            </a:r>
          </a:p>
          <a:p>
            <a:endParaRPr lang="pt-BR" sz="1700" dirty="0">
              <a:solidFill>
                <a:schemeClr val="accent2">
                  <a:lumMod val="50000"/>
                </a:schemeClr>
              </a:solidFill>
            </a:endParaRPr>
          </a:p>
          <a:p>
            <a:r>
              <a:rPr lang="pt-BR" sz="2400" dirty="0">
                <a:solidFill>
                  <a:schemeClr val="accent2">
                    <a:lumMod val="50000"/>
                  </a:schemeClr>
                </a:solidFill>
              </a:rPr>
              <a:t> </a:t>
            </a:r>
            <a:r>
              <a:rPr lang="pt-BR" sz="2400" b="1" dirty="0">
                <a:solidFill>
                  <a:schemeClr val="accent2">
                    <a:lumMod val="50000"/>
                  </a:schemeClr>
                </a:solidFill>
              </a:rPr>
              <a:t>Treinar e avaliar o desempenho </a:t>
            </a:r>
            <a:r>
              <a:rPr lang="pt-BR" sz="2400" dirty="0">
                <a:solidFill>
                  <a:schemeClr val="accent2">
                    <a:lumMod val="50000"/>
                  </a:schemeClr>
                </a:solidFill>
              </a:rPr>
              <a:t>dos funcionários com base em critérios ambientais;</a:t>
            </a:r>
          </a:p>
          <a:p>
            <a:endParaRPr lang="pt-BR" sz="1700" dirty="0">
              <a:solidFill>
                <a:schemeClr val="accent2">
                  <a:lumMod val="50000"/>
                </a:schemeClr>
              </a:solidFill>
            </a:endParaRPr>
          </a:p>
          <a:p>
            <a:r>
              <a:rPr lang="pt-BR" sz="2400" dirty="0">
                <a:solidFill>
                  <a:schemeClr val="accent2">
                    <a:lumMod val="50000"/>
                  </a:schemeClr>
                </a:solidFill>
              </a:rPr>
              <a:t>Institucionalizar </a:t>
            </a:r>
            <a:r>
              <a:rPr lang="pt-BR" sz="2400" b="1" dirty="0">
                <a:solidFill>
                  <a:schemeClr val="accent2">
                    <a:lumMod val="50000"/>
                  </a:schemeClr>
                </a:solidFill>
              </a:rPr>
              <a:t>formas remuneradas e não-remuneradas </a:t>
            </a:r>
            <a:r>
              <a:rPr lang="pt-BR" sz="2400" dirty="0">
                <a:solidFill>
                  <a:schemeClr val="accent2">
                    <a:lumMod val="50000"/>
                  </a:schemeClr>
                </a:solidFill>
              </a:rPr>
              <a:t>para </a:t>
            </a:r>
            <a:r>
              <a:rPr lang="pt-BR" sz="2400" b="1" dirty="0">
                <a:solidFill>
                  <a:schemeClr val="accent2">
                    <a:lumMod val="50000"/>
                  </a:schemeClr>
                </a:solidFill>
              </a:rPr>
              <a:t>recompensar o desempenho ambiental </a:t>
            </a:r>
            <a:r>
              <a:rPr lang="pt-BR" sz="2400" dirty="0">
                <a:solidFill>
                  <a:schemeClr val="accent2">
                    <a:lumMod val="50000"/>
                  </a:schemeClr>
                </a:solidFill>
              </a:rPr>
              <a:t>individual e coletivo;</a:t>
            </a:r>
          </a:p>
          <a:p>
            <a:endParaRPr lang="pt-BR" sz="1700" dirty="0">
              <a:solidFill>
                <a:schemeClr val="accent2">
                  <a:lumMod val="50000"/>
                </a:schemeClr>
              </a:solidFill>
            </a:endParaRPr>
          </a:p>
          <a:p>
            <a:r>
              <a:rPr lang="pt-BR" sz="2400" dirty="0">
                <a:solidFill>
                  <a:schemeClr val="accent2">
                    <a:lumMod val="50000"/>
                  </a:schemeClr>
                </a:solidFill>
              </a:rPr>
              <a:t>Incentivar a </a:t>
            </a:r>
            <a:r>
              <a:rPr lang="pt-BR" sz="2400" b="1" dirty="0">
                <a:solidFill>
                  <a:schemeClr val="accent2">
                    <a:lumMod val="50000"/>
                  </a:schemeClr>
                </a:solidFill>
              </a:rPr>
              <a:t>educação continuada </a:t>
            </a:r>
            <a:r>
              <a:rPr lang="pt-BR" sz="2400" dirty="0">
                <a:solidFill>
                  <a:schemeClr val="accent2">
                    <a:lumMod val="50000"/>
                  </a:schemeClr>
                </a:solidFill>
              </a:rPr>
              <a:t>em gestão ambiental;</a:t>
            </a:r>
          </a:p>
          <a:p>
            <a:endParaRPr lang="pt-BR" sz="1700" dirty="0">
              <a:solidFill>
                <a:schemeClr val="accent2">
                  <a:lumMod val="50000"/>
                </a:schemeClr>
              </a:solidFill>
            </a:endParaRPr>
          </a:p>
          <a:p>
            <a:r>
              <a:rPr lang="pt-BR" sz="2400" dirty="0">
                <a:solidFill>
                  <a:schemeClr val="accent2">
                    <a:lumMod val="50000"/>
                  </a:schemeClr>
                </a:solidFill>
              </a:rPr>
              <a:t>Tratar aspectos ambientais como </a:t>
            </a:r>
            <a:r>
              <a:rPr lang="pt-BR" sz="2400" b="1" dirty="0">
                <a:solidFill>
                  <a:schemeClr val="accent2">
                    <a:lumMod val="50000"/>
                  </a:schemeClr>
                </a:solidFill>
              </a:rPr>
              <a:t>valor da cultura </a:t>
            </a:r>
            <a:r>
              <a:rPr lang="pt-BR" sz="2400" dirty="0">
                <a:solidFill>
                  <a:schemeClr val="accent2">
                    <a:lumMod val="50000"/>
                  </a:schemeClr>
                </a:solidFill>
              </a:rPr>
              <a:t>corporativa; e</a:t>
            </a:r>
          </a:p>
          <a:p>
            <a:endParaRPr lang="pt-BR" sz="1700" dirty="0">
              <a:solidFill>
                <a:schemeClr val="accent2">
                  <a:lumMod val="50000"/>
                </a:schemeClr>
              </a:solidFill>
            </a:endParaRPr>
          </a:p>
          <a:p>
            <a:r>
              <a:rPr lang="pt-BR" sz="2400" b="1" dirty="0">
                <a:solidFill>
                  <a:schemeClr val="accent2">
                    <a:lumMod val="50000"/>
                  </a:schemeClr>
                </a:solidFill>
              </a:rPr>
              <a:t>Articular as equipes </a:t>
            </a:r>
            <a:r>
              <a:rPr lang="pt-BR" sz="2400" dirty="0">
                <a:solidFill>
                  <a:schemeClr val="accent2">
                    <a:lumMod val="50000"/>
                  </a:schemeClr>
                </a:solidFill>
              </a:rPr>
              <a:t>para o tratamento dos problemas ambientais e para a busca pela </a:t>
            </a:r>
            <a:r>
              <a:rPr lang="pt-BR" sz="2400" b="1" dirty="0">
                <a:solidFill>
                  <a:schemeClr val="accent2">
                    <a:lumMod val="50000"/>
                  </a:schemeClr>
                </a:solidFill>
              </a:rPr>
              <a:t>melhoria contínua </a:t>
            </a:r>
            <a:r>
              <a:rPr lang="pt-BR" sz="2400" dirty="0">
                <a:solidFill>
                  <a:schemeClr val="accent2">
                    <a:lumMod val="50000"/>
                  </a:schemeClr>
                </a:solidFill>
              </a:rPr>
              <a:t>das atividades de </a:t>
            </a:r>
            <a:r>
              <a:rPr lang="pt-BR" sz="2400" b="1" dirty="0">
                <a:solidFill>
                  <a:schemeClr val="accent2">
                    <a:lumMod val="50000"/>
                  </a:schemeClr>
                </a:solidFill>
              </a:rPr>
              <a:t>gestão ambiental.</a:t>
            </a:r>
          </a:p>
        </p:txBody>
      </p:sp>
    </p:spTree>
    <p:extLst>
      <p:ext uri="{BB962C8B-B14F-4D97-AF65-F5344CB8AC3E}">
        <p14:creationId xmlns:p14="http://schemas.microsoft.com/office/powerpoint/2010/main" val="27822789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4873" y="116632"/>
            <a:ext cx="7797527" cy="990600"/>
          </a:xfrm>
        </p:spPr>
        <p:txBody>
          <a:bodyPr>
            <a:noAutofit/>
          </a:bodyPr>
          <a:lstStyle/>
          <a:p>
            <a:pPr algn="ctr"/>
            <a:r>
              <a:rPr lang="pt-BR" sz="3000" dirty="0">
                <a:solidFill>
                  <a:srgbClr val="92D050"/>
                </a:solidFill>
              </a:rPr>
              <a:t>Proposição de um modelo de sustentabilidade centrado na gestão de pessoas</a:t>
            </a:r>
          </a:p>
        </p:txBody>
      </p:sp>
      <p:pic>
        <p:nvPicPr>
          <p:cNvPr id="4" name="Imagem 3"/>
          <p:cNvPicPr>
            <a:picLocks noChangeAspect="1"/>
          </p:cNvPicPr>
          <p:nvPr/>
        </p:nvPicPr>
        <p:blipFill>
          <a:blip r:embed="rId3" cstate="print"/>
          <a:stretch>
            <a:fillRect/>
          </a:stretch>
        </p:blipFill>
        <p:spPr>
          <a:xfrm>
            <a:off x="1419519" y="1151973"/>
            <a:ext cx="6392841" cy="4848778"/>
          </a:xfrm>
          <a:prstGeom prst="rect">
            <a:avLst/>
          </a:prstGeom>
        </p:spPr>
      </p:pic>
    </p:spTree>
    <p:extLst>
      <p:ext uri="{BB962C8B-B14F-4D97-AF65-F5344CB8AC3E}">
        <p14:creationId xmlns:p14="http://schemas.microsoft.com/office/powerpoint/2010/main" val="1727414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Exercício de Aplicação</a:t>
            </a:r>
          </a:p>
        </p:txBody>
      </p:sp>
      <p:sp>
        <p:nvSpPr>
          <p:cNvPr id="3" name="Espaço Reservado para Conteúdo 2"/>
          <p:cNvSpPr>
            <a:spLocks noGrp="1"/>
          </p:cNvSpPr>
          <p:nvPr>
            <p:ph idx="1"/>
          </p:nvPr>
        </p:nvSpPr>
        <p:spPr/>
        <p:txBody>
          <a:bodyPr>
            <a:normAutofit/>
          </a:bodyPr>
          <a:lstStyle/>
          <a:p>
            <a:r>
              <a:rPr lang="pt-BR" sz="4000" dirty="0" smtClean="0"/>
              <a:t>Exercício STOA – RH e Sustentabilidade</a:t>
            </a:r>
          </a:p>
          <a:p>
            <a:pPr lvl="1"/>
            <a:r>
              <a:rPr lang="pt-BR" sz="4000" dirty="0" smtClean="0"/>
              <a:t>Ler arquivos 1, 2 e 3.</a:t>
            </a:r>
          </a:p>
          <a:p>
            <a:pPr lvl="1"/>
            <a:r>
              <a:rPr lang="pt-BR" sz="4000" dirty="0" smtClean="0"/>
              <a:t>Desenvolver arquivo 4.</a:t>
            </a:r>
          </a:p>
          <a:p>
            <a:pPr lvl="1"/>
            <a:endParaRPr lang="pt-BR" sz="4000" dirty="0" smtClean="0"/>
          </a:p>
          <a:p>
            <a:r>
              <a:rPr lang="pt-BR" sz="4000" dirty="0" smtClean="0"/>
              <a:t>Fazer </a:t>
            </a:r>
            <a:r>
              <a:rPr lang="pt-BR" sz="4000" dirty="0"/>
              <a:t>em </a:t>
            </a:r>
            <a:r>
              <a:rPr lang="pt-BR" sz="4000" dirty="0" smtClean="0"/>
              <a:t>duplas.</a:t>
            </a:r>
            <a:endParaRPr lang="pt-BR" sz="4000"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42</a:t>
            </a:fld>
            <a:endParaRPr lang="pt-BR"/>
          </a:p>
        </p:txBody>
      </p:sp>
    </p:spTree>
    <p:extLst>
      <p:ext uri="{BB962C8B-B14F-4D97-AF65-F5344CB8AC3E}">
        <p14:creationId xmlns:p14="http://schemas.microsoft.com/office/powerpoint/2010/main" val="2887021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Bibliografia</a:t>
            </a:r>
          </a:p>
        </p:txBody>
      </p:sp>
      <p:sp>
        <p:nvSpPr>
          <p:cNvPr id="3" name="Espaço Reservado para Conteúdo 2"/>
          <p:cNvSpPr>
            <a:spLocks noGrp="1"/>
          </p:cNvSpPr>
          <p:nvPr>
            <p:ph idx="1"/>
          </p:nvPr>
        </p:nvSpPr>
        <p:spPr/>
        <p:txBody>
          <a:bodyPr>
            <a:normAutofit fontScale="77500" lnSpcReduction="20000"/>
          </a:bodyPr>
          <a:lstStyle/>
          <a:p>
            <a:r>
              <a:rPr lang="en-US" altLang="pt-BR" dirty="0"/>
              <a:t>ANDERSON, D.; ANDERSON, L. A. </a:t>
            </a:r>
            <a:r>
              <a:rPr lang="en-US" altLang="pt-BR" b="1" dirty="0"/>
              <a:t>Beyond Change Management</a:t>
            </a:r>
            <a:r>
              <a:rPr lang="en-US" altLang="pt-BR" dirty="0"/>
              <a:t>: How to achieve breakthrough results through conscious change leadership. São Francisco, CA: Pfeiffer, 2010.</a:t>
            </a:r>
            <a:endParaRPr lang="pt-BR" altLang="pt-BR" dirty="0"/>
          </a:p>
          <a:p>
            <a:r>
              <a:rPr lang="pt-BR" dirty="0"/>
              <a:t>BARRETO, L. M. T. S. et al. Temas emergentes em Gestão de Pessoas: uma análise da produção acadêmica. </a:t>
            </a:r>
            <a:r>
              <a:rPr lang="pt-BR" b="1" dirty="0"/>
              <a:t>Rev. Adm. UFSM, Santa Maria</a:t>
            </a:r>
            <a:r>
              <a:rPr lang="pt-BR" dirty="0"/>
              <a:t>, v. 4, n. 1, p. 215-232, mai./ago. 2011.</a:t>
            </a:r>
          </a:p>
          <a:p>
            <a:r>
              <a:rPr lang="pt-BR" dirty="0"/>
              <a:t>D´AMORIM, A. R. F. F.</a:t>
            </a:r>
            <a:r>
              <a:rPr lang="pt-BR" b="1" dirty="0"/>
              <a:t> Gestão de recursos humanos em organizações sustentáveis</a:t>
            </a:r>
            <a:r>
              <a:rPr lang="pt-BR" dirty="0"/>
              <a:t>: análise à luz do </a:t>
            </a:r>
            <a:r>
              <a:rPr lang="pt-BR" i="1" dirty="0"/>
              <a:t>Global </a:t>
            </a:r>
            <a:r>
              <a:rPr lang="pt-BR" i="1" dirty="0" err="1"/>
              <a:t>Reporting</a:t>
            </a:r>
            <a:r>
              <a:rPr lang="pt-BR" i="1" dirty="0"/>
              <a:t> </a:t>
            </a:r>
            <a:r>
              <a:rPr lang="pt-BR" i="1" dirty="0" err="1"/>
              <a:t>Initiative</a:t>
            </a:r>
            <a:r>
              <a:rPr lang="pt-BR" dirty="0"/>
              <a:t> e da administração renovada. Dissertação (Mestrado em Administração)-UFPB, João Pessoa, 2009.</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43</a:t>
            </a:fld>
            <a:endParaRPr lang="pt-BR"/>
          </a:p>
        </p:txBody>
      </p:sp>
    </p:spTree>
    <p:extLst>
      <p:ext uri="{BB962C8B-B14F-4D97-AF65-F5344CB8AC3E}">
        <p14:creationId xmlns:p14="http://schemas.microsoft.com/office/powerpoint/2010/main" val="28645630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lstStyle/>
          <a:p>
            <a:r>
              <a:rPr lang="pt-BR" dirty="0">
                <a:solidFill>
                  <a:srgbClr val="92D050"/>
                </a:solidFill>
              </a:rPr>
              <a:t>Bibliografia</a:t>
            </a:r>
          </a:p>
        </p:txBody>
      </p:sp>
      <p:sp>
        <p:nvSpPr>
          <p:cNvPr id="3" name="Espaço Reservado para Conteúdo 2"/>
          <p:cNvSpPr>
            <a:spLocks noGrp="1"/>
          </p:cNvSpPr>
          <p:nvPr>
            <p:ph idx="1"/>
          </p:nvPr>
        </p:nvSpPr>
        <p:spPr>
          <a:xfrm>
            <a:off x="179512" y="1124744"/>
            <a:ext cx="8784976" cy="4525963"/>
          </a:xfrm>
        </p:spPr>
        <p:txBody>
          <a:bodyPr>
            <a:noAutofit/>
          </a:bodyPr>
          <a:lstStyle/>
          <a:p>
            <a:pPr>
              <a:lnSpc>
                <a:spcPct val="80000"/>
              </a:lnSpc>
            </a:pPr>
            <a:r>
              <a:rPr lang="pt-BR" sz="2400" dirty="0"/>
              <a:t>FREITAS, W. R. S.; JABBOUR, C. J. C.; SANTOS, F. C. A. Rumo à Sustentabilidade Organizacional: uma Sistematização sobre o Passado, o Presente e o Futuro da Gestão de Recursos Humanos. </a:t>
            </a:r>
            <a:r>
              <a:rPr lang="pt-BR" sz="2400" b="1" dirty="0"/>
              <a:t>Anais do II Encontro de Gestão de Pessoas e Relações de Trabalho</a:t>
            </a:r>
            <a:r>
              <a:rPr lang="pt-BR" sz="2400" dirty="0"/>
              <a:t>, Curitiba, nov. 2009.</a:t>
            </a:r>
          </a:p>
          <a:p>
            <a:pPr>
              <a:lnSpc>
                <a:spcPct val="80000"/>
              </a:lnSpc>
            </a:pPr>
            <a:endParaRPr lang="pt-BR" sz="1600" dirty="0"/>
          </a:p>
          <a:p>
            <a:pPr>
              <a:lnSpc>
                <a:spcPct val="80000"/>
              </a:lnSpc>
            </a:pPr>
            <a:r>
              <a:rPr lang="pt-BR" sz="2400" dirty="0"/>
              <a:t>JABBOUR, C. J.C.; SANTOS, F. C. A.; NAGANO, M. S. Análise do relacionamento entre estágios evolutivos da gestão ambiental e dimensões de recursos humanos: estado da arte e </a:t>
            </a:r>
            <a:r>
              <a:rPr lang="pt-BR" sz="2400" dirty="0" err="1"/>
              <a:t>survey</a:t>
            </a:r>
            <a:r>
              <a:rPr lang="pt-BR" sz="2400" dirty="0"/>
              <a:t> em empresas brasileiras. </a:t>
            </a:r>
            <a:r>
              <a:rPr lang="pt-BR" sz="2400" b="1" dirty="0" err="1"/>
              <a:t>RaUSP</a:t>
            </a:r>
            <a:r>
              <a:rPr lang="pt-BR" sz="2400" dirty="0"/>
              <a:t>, São Paulo, v. 44, n. 4, p. 342-364, out./nov./dez. 2009.</a:t>
            </a:r>
          </a:p>
          <a:p>
            <a:pPr marL="0" indent="0">
              <a:lnSpc>
                <a:spcPct val="80000"/>
              </a:lnSpc>
              <a:buNone/>
            </a:pPr>
            <a:r>
              <a:rPr lang="pt-BR" sz="2400" dirty="0">
                <a:hlinkClick r:id="rId2"/>
              </a:rPr>
              <a:t>https://scholar.google.com.br/citations?user=xYt9LeUAAAAJ</a:t>
            </a:r>
            <a:endParaRPr lang="pt-BR" sz="2400" dirty="0"/>
          </a:p>
          <a:p>
            <a:pPr marL="0" indent="0">
              <a:lnSpc>
                <a:spcPct val="80000"/>
              </a:lnSpc>
              <a:buNone/>
            </a:pPr>
            <a:endParaRPr lang="pt-BR" sz="1600" dirty="0"/>
          </a:p>
          <a:p>
            <a:pPr>
              <a:lnSpc>
                <a:spcPct val="80000"/>
              </a:lnSpc>
            </a:pPr>
            <a:r>
              <a:rPr lang="pt-BR" sz="2400" dirty="0"/>
              <a:t>LAM, F. O que são negócios sustentáveis? In: ROCHA, M. T.; DORRESTEIJN, H.; GONTIJO, M. J. (Org.). </a:t>
            </a:r>
            <a:r>
              <a:rPr lang="pt-BR" sz="2400" b="1" dirty="0"/>
              <a:t>Empreendedorismo em negócios sustentáveis </a:t>
            </a:r>
            <a:r>
              <a:rPr lang="pt-BR" sz="2400" dirty="0"/>
              <a:t>– Plano de Negócios como ferramenta do desenvolvimento. São Paulo: Petrópolis; Brasília, DF: IEF, 2005. </a:t>
            </a:r>
          </a:p>
          <a:p>
            <a:endParaRPr lang="pt-BR" sz="2400" dirty="0"/>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44</a:t>
            </a:fld>
            <a:endParaRPr lang="pt-BR"/>
          </a:p>
        </p:txBody>
      </p:sp>
    </p:spTree>
    <p:extLst>
      <p:ext uri="{BB962C8B-B14F-4D97-AF65-F5344CB8AC3E}">
        <p14:creationId xmlns:p14="http://schemas.microsoft.com/office/powerpoint/2010/main" val="58292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cstate="print"/>
          <a:stretch>
            <a:fillRect/>
          </a:stretch>
        </p:blipFill>
        <p:spPr>
          <a:xfrm>
            <a:off x="356261" y="999754"/>
            <a:ext cx="8389916" cy="4860878"/>
          </a:xfrm>
          <a:prstGeom prst="rect">
            <a:avLst/>
          </a:prstGeom>
        </p:spPr>
      </p:pic>
    </p:spTree>
    <p:extLst>
      <p:ext uri="{BB962C8B-B14F-4D97-AF65-F5344CB8AC3E}">
        <p14:creationId xmlns:p14="http://schemas.microsoft.com/office/powerpoint/2010/main" val="4241077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ctrTitle"/>
          </p:nvPr>
        </p:nvSpPr>
        <p:spPr/>
        <p:txBody>
          <a:bodyPr/>
          <a:lstStyle/>
          <a:p>
            <a:r>
              <a:rPr lang="pt-BR" b="1" dirty="0">
                <a:solidFill>
                  <a:srgbClr val="92D050"/>
                </a:solidFill>
              </a:rPr>
              <a:t>Sustentabilidade Organizacional</a:t>
            </a:r>
          </a:p>
        </p:txBody>
      </p:sp>
      <p:sp>
        <p:nvSpPr>
          <p:cNvPr id="6" name="Subtítulo 5"/>
          <p:cNvSpPr>
            <a:spLocks noGrp="1"/>
          </p:cNvSpPr>
          <p:nvPr>
            <p:ph type="subTitle"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6</a:t>
            </a:fld>
            <a:endParaRPr lang="pt-BR"/>
          </a:p>
        </p:txBody>
      </p:sp>
    </p:spTree>
    <p:extLst>
      <p:ext uri="{BB962C8B-B14F-4D97-AF65-F5344CB8AC3E}">
        <p14:creationId xmlns:p14="http://schemas.microsoft.com/office/powerpoint/2010/main" val="519721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solidFill>
                  <a:srgbClr val="92D050"/>
                </a:solidFill>
              </a:rPr>
              <a:t>Negócio Sustentável</a:t>
            </a:r>
          </a:p>
        </p:txBody>
      </p:sp>
      <p:sp>
        <p:nvSpPr>
          <p:cNvPr id="3" name="Espaço Reservado para Conteúdo 2"/>
          <p:cNvSpPr>
            <a:spLocks noGrp="1"/>
          </p:cNvSpPr>
          <p:nvPr>
            <p:ph idx="1"/>
          </p:nvPr>
        </p:nvSpPr>
        <p:spPr/>
        <p:txBody>
          <a:bodyPr/>
          <a:lstStyle/>
          <a:p>
            <a:r>
              <a:rPr lang="pt-BR" dirty="0"/>
              <a:t>Trazer </a:t>
            </a:r>
            <a:r>
              <a:rPr lang="pt-BR" i="1" dirty="0"/>
              <a:t>benefícios sociais</a:t>
            </a:r>
          </a:p>
          <a:p>
            <a:r>
              <a:rPr lang="pt-BR" dirty="0"/>
              <a:t>Satisfazer as </a:t>
            </a:r>
            <a:r>
              <a:rPr lang="pt-BR" i="1" dirty="0"/>
              <a:t>necessidades humanas</a:t>
            </a:r>
          </a:p>
          <a:p>
            <a:r>
              <a:rPr lang="pt-BR" dirty="0"/>
              <a:t>Satisfazer as </a:t>
            </a:r>
            <a:r>
              <a:rPr lang="pt-BR" i="1" dirty="0"/>
              <a:t>condições ambientais</a:t>
            </a:r>
          </a:p>
          <a:p>
            <a:r>
              <a:rPr lang="pt-BR" dirty="0"/>
              <a:t>Desenvolver mercados dentro desses valores</a:t>
            </a:r>
          </a:p>
          <a:p>
            <a:r>
              <a:rPr lang="pt-BR" dirty="0"/>
              <a:t>Ser </a:t>
            </a:r>
            <a:r>
              <a:rPr lang="pt-BR" i="1" dirty="0"/>
              <a:t>rentável</a:t>
            </a:r>
          </a:p>
          <a:p>
            <a:endParaRPr lang="pt-BR" dirty="0"/>
          </a:p>
          <a:p>
            <a:r>
              <a:rPr lang="pt-BR" sz="2400" dirty="0"/>
              <a:t>Fonte: </a:t>
            </a:r>
            <a:r>
              <a:rPr lang="pt-BR" sz="2400" dirty="0" err="1"/>
              <a:t>Lam</a:t>
            </a:r>
            <a:r>
              <a:rPr lang="pt-BR" sz="2400" dirty="0"/>
              <a:t> (2005).</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7</a:t>
            </a:fld>
            <a:endParaRPr lang="pt-BR"/>
          </a:p>
        </p:txBody>
      </p:sp>
    </p:spTree>
    <p:extLst>
      <p:ext uri="{BB962C8B-B14F-4D97-AF65-F5344CB8AC3E}">
        <p14:creationId xmlns:p14="http://schemas.microsoft.com/office/powerpoint/2010/main" val="1494795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normAutofit fontScale="90000"/>
          </a:bodyPr>
          <a:lstStyle/>
          <a:p>
            <a:r>
              <a:rPr lang="pt-BR" dirty="0">
                <a:solidFill>
                  <a:srgbClr val="92D050"/>
                </a:solidFill>
              </a:rPr>
              <a:t>Três dimensões da Sustentabilidade</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4255165142"/>
              </p:ext>
            </p:extLst>
          </p:nvPr>
        </p:nvGraphicFramePr>
        <p:xfrm>
          <a:off x="323529" y="1014954"/>
          <a:ext cx="8352927" cy="5510390"/>
        </p:xfrm>
        <a:graphic>
          <a:graphicData uri="http://schemas.openxmlformats.org/drawingml/2006/table">
            <a:tbl>
              <a:tblPr>
                <a:tableStyleId>{3C2FFA5D-87B4-456A-9821-1D502468CF0F}</a:tableStyleId>
              </a:tblPr>
              <a:tblGrid>
                <a:gridCol w="2139106">
                  <a:extLst>
                    <a:ext uri="{9D8B030D-6E8A-4147-A177-3AD203B41FA5}">
                      <a16:colId xmlns:a16="http://schemas.microsoft.com/office/drawing/2014/main" xmlns="" val="20000"/>
                    </a:ext>
                  </a:extLst>
                </a:gridCol>
                <a:gridCol w="3222858">
                  <a:extLst>
                    <a:ext uri="{9D8B030D-6E8A-4147-A177-3AD203B41FA5}">
                      <a16:colId xmlns:a16="http://schemas.microsoft.com/office/drawing/2014/main" xmlns="" val="20001"/>
                    </a:ext>
                  </a:extLst>
                </a:gridCol>
                <a:gridCol w="2990963">
                  <a:extLst>
                    <a:ext uri="{9D8B030D-6E8A-4147-A177-3AD203B41FA5}">
                      <a16:colId xmlns:a16="http://schemas.microsoft.com/office/drawing/2014/main" xmlns="" val="20002"/>
                    </a:ext>
                  </a:extLst>
                </a:gridCol>
              </a:tblGrid>
              <a:tr h="378194">
                <a:tc>
                  <a:txBody>
                    <a:bodyPr/>
                    <a:lstStyle/>
                    <a:p>
                      <a:pPr algn="l" fontAlgn="b"/>
                      <a:r>
                        <a:rPr lang="pt-BR" sz="2400" b="1" u="none" strike="noStrike" dirty="0">
                          <a:effectLst/>
                        </a:rPr>
                        <a:t>Dimensões</a:t>
                      </a:r>
                      <a:endParaRPr lang="pt-BR" sz="2400" b="1" i="0" u="none" strike="noStrike" dirty="0">
                        <a:solidFill>
                          <a:srgbClr val="000000"/>
                        </a:solidFill>
                        <a:effectLst/>
                        <a:latin typeface="Calibri"/>
                      </a:endParaRPr>
                    </a:p>
                  </a:txBody>
                  <a:tcPr marL="9525" marR="9525" marT="9525" marB="0" anchor="b"/>
                </a:tc>
                <a:tc>
                  <a:txBody>
                    <a:bodyPr/>
                    <a:lstStyle/>
                    <a:p>
                      <a:pPr algn="ctr" fontAlgn="ctr"/>
                      <a:r>
                        <a:rPr lang="pt-BR" sz="2400" b="1" u="none" strike="noStrike" dirty="0">
                          <a:effectLst/>
                        </a:rPr>
                        <a:t>Focos</a:t>
                      </a:r>
                      <a:endParaRPr lang="pt-BR" sz="2400" b="1" i="0" u="none" strike="noStrike" dirty="0">
                        <a:solidFill>
                          <a:srgbClr val="000000"/>
                        </a:solidFill>
                        <a:effectLst/>
                        <a:latin typeface="Calibri"/>
                      </a:endParaRPr>
                    </a:p>
                  </a:txBody>
                  <a:tcPr marL="9525" marR="9525" marT="9525" marB="0" anchor="ctr"/>
                </a:tc>
                <a:tc>
                  <a:txBody>
                    <a:bodyPr/>
                    <a:lstStyle/>
                    <a:p>
                      <a:pPr algn="ctr" fontAlgn="ctr"/>
                      <a:r>
                        <a:rPr lang="pt-BR" sz="2400" b="1" u="none" strike="noStrike" dirty="0">
                          <a:effectLst/>
                        </a:rPr>
                        <a:t>Ações</a:t>
                      </a:r>
                      <a:endParaRPr lang="pt-BR" sz="2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0"/>
                  </a:ext>
                </a:extLst>
              </a:tr>
              <a:tr h="1819433">
                <a:tc>
                  <a:txBody>
                    <a:bodyPr/>
                    <a:lstStyle/>
                    <a:p>
                      <a:pPr algn="l" fontAlgn="ctr"/>
                      <a:r>
                        <a:rPr lang="pt-BR" sz="2400" b="1" u="none" strike="noStrike" dirty="0">
                          <a:effectLst/>
                        </a:rPr>
                        <a:t>Dimensão Ambiental</a:t>
                      </a:r>
                      <a:endParaRPr lang="pt-BR" sz="2400" b="1" i="0" u="none" strike="noStrike" dirty="0">
                        <a:solidFill>
                          <a:srgbClr val="000000"/>
                        </a:solidFill>
                        <a:effectLst/>
                        <a:latin typeface="Calibri"/>
                      </a:endParaRPr>
                    </a:p>
                  </a:txBody>
                  <a:tcPr marL="9525" marR="9525" marT="9525" marB="0" anchor="ctr"/>
                </a:tc>
                <a:tc>
                  <a:txBody>
                    <a:bodyPr/>
                    <a:lstStyle/>
                    <a:p>
                      <a:pPr algn="ctr" fontAlgn="ctr"/>
                      <a:r>
                        <a:rPr lang="pt-BR" sz="2000" u="none" strike="noStrike" dirty="0">
                          <a:effectLst/>
                        </a:rPr>
                        <a:t>Proteção e preservação do ambiente, cuidados com os recursos renováveis, gestão de resíduos e gestão dos riscos e impactos.</a:t>
                      </a:r>
                      <a:endParaRPr lang="pt-BR" sz="2000" b="0" i="0" u="none" strike="noStrike" dirty="0">
                        <a:solidFill>
                          <a:srgbClr val="000000"/>
                        </a:solidFill>
                        <a:effectLst/>
                        <a:latin typeface="Calibri"/>
                      </a:endParaRPr>
                    </a:p>
                  </a:txBody>
                  <a:tcPr marL="9525" marR="9525" marT="9525" marB="0" anchor="ctr"/>
                </a:tc>
                <a:tc>
                  <a:txBody>
                    <a:bodyPr/>
                    <a:lstStyle/>
                    <a:p>
                      <a:pPr algn="ctr" fontAlgn="ctr"/>
                      <a:r>
                        <a:rPr lang="pt-BR" sz="2000" u="none" strike="noStrike" dirty="0">
                          <a:effectLst/>
                        </a:rPr>
                        <a:t>Respeitar as limitações naturais, racionalizar recursos não renováveis, potencializar o uso de recursos e manter a biodiversidade.</a:t>
                      </a:r>
                      <a:endParaRPr lang="pt-BR"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1"/>
                  </a:ext>
                </a:extLst>
              </a:tr>
              <a:tr h="1819433">
                <a:tc>
                  <a:txBody>
                    <a:bodyPr/>
                    <a:lstStyle/>
                    <a:p>
                      <a:pPr algn="l" fontAlgn="ctr"/>
                      <a:r>
                        <a:rPr lang="pt-BR" sz="2400" b="1" u="none" strike="noStrike" dirty="0">
                          <a:effectLst/>
                        </a:rPr>
                        <a:t>Dimensão Econômica</a:t>
                      </a:r>
                      <a:endParaRPr lang="pt-BR" sz="2400" b="1" i="0" u="none" strike="noStrike" dirty="0">
                        <a:solidFill>
                          <a:srgbClr val="000000"/>
                        </a:solidFill>
                        <a:effectLst/>
                        <a:latin typeface="Calibri"/>
                      </a:endParaRPr>
                    </a:p>
                  </a:txBody>
                  <a:tcPr marL="9525" marR="9525" marT="9525" marB="0" anchor="ctr"/>
                </a:tc>
                <a:tc>
                  <a:txBody>
                    <a:bodyPr/>
                    <a:lstStyle/>
                    <a:p>
                      <a:pPr algn="ctr" fontAlgn="ctr"/>
                      <a:r>
                        <a:rPr lang="pt-BR" sz="2000" u="none" strike="noStrike" dirty="0">
                          <a:effectLst/>
                        </a:rPr>
                        <a:t>Resultados Econômicos, direitos dos acionistas,</a:t>
                      </a:r>
                      <a:br>
                        <a:rPr lang="pt-BR" sz="2000" u="none" strike="noStrike" dirty="0">
                          <a:effectLst/>
                        </a:rPr>
                      </a:br>
                      <a:r>
                        <a:rPr lang="pt-BR" sz="2000" u="none" strike="noStrike" dirty="0">
                          <a:effectLst/>
                        </a:rPr>
                        <a:t>competitividade e relação entre clientes e fornecedores.</a:t>
                      </a:r>
                      <a:endParaRPr lang="pt-BR" sz="2000" b="0" i="0" u="none" strike="noStrike" dirty="0">
                        <a:solidFill>
                          <a:srgbClr val="000000"/>
                        </a:solidFill>
                        <a:effectLst/>
                        <a:latin typeface="Calibri"/>
                      </a:endParaRPr>
                    </a:p>
                  </a:txBody>
                  <a:tcPr marL="9525" marR="9525" marT="9525" marB="0" anchor="ctr"/>
                </a:tc>
                <a:tc>
                  <a:txBody>
                    <a:bodyPr/>
                    <a:lstStyle/>
                    <a:p>
                      <a:pPr algn="ctr" fontAlgn="ctr"/>
                      <a:r>
                        <a:rPr lang="pt-BR" sz="2000" u="none" strike="noStrike" dirty="0">
                          <a:effectLst/>
                        </a:rPr>
                        <a:t>Desenvolvimento econômico, segurança alimentar, modernização contínua, e maximização da utilização dos</a:t>
                      </a:r>
                      <a:br>
                        <a:rPr lang="pt-BR" sz="2000" u="none" strike="noStrike" dirty="0">
                          <a:effectLst/>
                        </a:rPr>
                      </a:br>
                      <a:r>
                        <a:rPr lang="pt-BR" sz="2000" u="none" strike="noStrike" dirty="0">
                          <a:effectLst/>
                        </a:rPr>
                        <a:t>recursos.</a:t>
                      </a:r>
                      <a:endParaRPr lang="pt-BR"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2"/>
                  </a:ext>
                </a:extLst>
              </a:tr>
              <a:tr h="1455546">
                <a:tc>
                  <a:txBody>
                    <a:bodyPr/>
                    <a:lstStyle/>
                    <a:p>
                      <a:pPr algn="l" fontAlgn="ctr"/>
                      <a:r>
                        <a:rPr lang="pt-BR" sz="2400" b="1" u="none" strike="noStrike" dirty="0">
                          <a:effectLst/>
                        </a:rPr>
                        <a:t>Dimensão Social</a:t>
                      </a:r>
                      <a:endParaRPr lang="pt-BR" sz="2400" b="1" i="0" u="none" strike="noStrike" dirty="0">
                        <a:solidFill>
                          <a:srgbClr val="000000"/>
                        </a:solidFill>
                        <a:effectLst/>
                        <a:latin typeface="Calibri"/>
                      </a:endParaRPr>
                    </a:p>
                  </a:txBody>
                  <a:tcPr marL="9525" marR="9525" marT="9525" marB="0" anchor="ctr"/>
                </a:tc>
                <a:tc>
                  <a:txBody>
                    <a:bodyPr/>
                    <a:lstStyle/>
                    <a:p>
                      <a:pPr algn="ctr" fontAlgn="ctr"/>
                      <a:r>
                        <a:rPr lang="pt-BR" sz="2000" u="none" strike="noStrike" dirty="0">
                          <a:effectLst/>
                        </a:rPr>
                        <a:t>Direitos Humanos, trabalhadores, envolvimento com a comunidade, transparência e postura ética.</a:t>
                      </a:r>
                      <a:endParaRPr lang="pt-BR" sz="2000" b="0" i="0" u="none" strike="noStrike" dirty="0">
                        <a:solidFill>
                          <a:srgbClr val="000000"/>
                        </a:solidFill>
                        <a:effectLst/>
                        <a:latin typeface="Calibri"/>
                      </a:endParaRPr>
                    </a:p>
                  </a:txBody>
                  <a:tcPr marL="9525" marR="9525" marT="9525" marB="0" anchor="ctr"/>
                </a:tc>
                <a:tc>
                  <a:txBody>
                    <a:bodyPr/>
                    <a:lstStyle/>
                    <a:p>
                      <a:pPr algn="ctr" fontAlgn="ctr"/>
                      <a:r>
                        <a:rPr lang="pt-BR" sz="2000" u="none" strike="noStrike" dirty="0">
                          <a:effectLst/>
                        </a:rPr>
                        <a:t>Inclusão Social, saúde e segurança, aspectos políticos, aspectos culturais e qualidade de vida.</a:t>
                      </a:r>
                      <a:endParaRPr lang="pt-BR" sz="20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4" name="Espaço Reservado para Número de Slide 3"/>
          <p:cNvSpPr>
            <a:spLocks noGrp="1"/>
          </p:cNvSpPr>
          <p:nvPr>
            <p:ph type="sldNum" sz="quarter" idx="12"/>
          </p:nvPr>
        </p:nvSpPr>
        <p:spPr/>
        <p:txBody>
          <a:bodyPr/>
          <a:lstStyle/>
          <a:p>
            <a:fld id="{AAAED46D-738E-4CDC-90EF-F453295C8818}" type="slidenum">
              <a:rPr lang="pt-BR" smtClean="0"/>
              <a:pPr/>
              <a:t>8</a:t>
            </a:fld>
            <a:endParaRPr lang="pt-BR"/>
          </a:p>
        </p:txBody>
      </p:sp>
      <p:sp>
        <p:nvSpPr>
          <p:cNvPr id="6" name="CaixaDeTexto 5"/>
          <p:cNvSpPr txBox="1"/>
          <p:nvPr/>
        </p:nvSpPr>
        <p:spPr>
          <a:xfrm rot="16200000">
            <a:off x="6335328" y="3604374"/>
            <a:ext cx="5184576" cy="369332"/>
          </a:xfrm>
          <a:prstGeom prst="rect">
            <a:avLst/>
          </a:prstGeom>
          <a:solidFill>
            <a:schemeClr val="bg1"/>
          </a:solidFill>
        </p:spPr>
        <p:txBody>
          <a:bodyPr wrap="square" rtlCol="0">
            <a:spAutoFit/>
          </a:bodyPr>
          <a:lstStyle/>
          <a:p>
            <a:r>
              <a:rPr lang="pt-BR" dirty="0"/>
              <a:t>Fonte: Hart e Milstein (2004, apud D’AMORIM, 2009)</a:t>
            </a:r>
          </a:p>
        </p:txBody>
      </p:sp>
    </p:spTree>
    <p:extLst>
      <p:ext uri="{BB962C8B-B14F-4D97-AF65-F5344CB8AC3E}">
        <p14:creationId xmlns:p14="http://schemas.microsoft.com/office/powerpoint/2010/main" val="2269971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lstStyle/>
          <a:p>
            <a:r>
              <a:rPr lang="pt-BR" dirty="0">
                <a:solidFill>
                  <a:srgbClr val="92D050"/>
                </a:solidFill>
              </a:rPr>
              <a:t>Esforços para a Sustentabilidade</a:t>
            </a:r>
          </a:p>
        </p:txBody>
      </p:sp>
      <p:sp>
        <p:nvSpPr>
          <p:cNvPr id="4" name="Espaço Reservado para Número de Slide 3"/>
          <p:cNvSpPr>
            <a:spLocks noGrp="1"/>
          </p:cNvSpPr>
          <p:nvPr>
            <p:ph type="sldNum" sz="quarter" idx="12"/>
          </p:nvPr>
        </p:nvSpPr>
        <p:spPr/>
        <p:txBody>
          <a:bodyPr/>
          <a:lstStyle/>
          <a:p>
            <a:fld id="{AAAED46D-738E-4CDC-90EF-F453295C8818}" type="slidenum">
              <a:rPr lang="pt-BR" smtClean="0"/>
              <a:pPr/>
              <a:t>9</a:t>
            </a:fld>
            <a:endParaRPr lang="pt-BR"/>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708" y="1052736"/>
            <a:ext cx="812396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de cantos arredondados 4"/>
          <p:cNvSpPr/>
          <p:nvPr/>
        </p:nvSpPr>
        <p:spPr>
          <a:xfrm>
            <a:off x="119708" y="908720"/>
            <a:ext cx="8916788" cy="2232248"/>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7524328" y="1916832"/>
            <a:ext cx="1619672" cy="1200329"/>
          </a:xfrm>
          <a:prstGeom prst="rect">
            <a:avLst/>
          </a:prstGeom>
          <a:noFill/>
        </p:spPr>
        <p:txBody>
          <a:bodyPr wrap="square" rtlCol="0">
            <a:spAutoFit/>
          </a:bodyPr>
          <a:lstStyle/>
          <a:p>
            <a:r>
              <a:rPr lang="pt-BR" sz="2400" dirty="0">
                <a:solidFill>
                  <a:srgbClr val="00B050"/>
                </a:solidFill>
                <a:effectLst>
                  <a:outerShdw blurRad="38100" dist="38100" dir="2700000" algn="tl">
                    <a:srgbClr val="000000">
                      <a:alpha val="43137"/>
                    </a:srgbClr>
                  </a:outerShdw>
                </a:effectLst>
              </a:rPr>
              <a:t>Esforços filosóficos  (genéricos)</a:t>
            </a:r>
          </a:p>
        </p:txBody>
      </p:sp>
      <p:sp>
        <p:nvSpPr>
          <p:cNvPr id="10" name="Retângulo de cantos arredondados 9"/>
          <p:cNvSpPr/>
          <p:nvPr/>
        </p:nvSpPr>
        <p:spPr>
          <a:xfrm>
            <a:off x="119708" y="3212976"/>
            <a:ext cx="8916788" cy="352839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6156176" y="4223990"/>
            <a:ext cx="2808312" cy="1077218"/>
          </a:xfrm>
          <a:prstGeom prst="rect">
            <a:avLst/>
          </a:prstGeom>
          <a:noFill/>
        </p:spPr>
        <p:txBody>
          <a:bodyPr wrap="square" rtlCol="0">
            <a:spAutoFit/>
          </a:bodyPr>
          <a:lstStyle/>
          <a:p>
            <a:r>
              <a:rPr lang="pt-BR" sz="3200" dirty="0">
                <a:solidFill>
                  <a:srgbClr val="FF0000"/>
                </a:solidFill>
                <a:effectLst>
                  <a:outerShdw blurRad="38100" dist="38100" dir="2700000" algn="tl">
                    <a:srgbClr val="000000">
                      <a:alpha val="43137"/>
                    </a:srgbClr>
                  </a:outerShdw>
                </a:effectLst>
              </a:rPr>
              <a:t>Maior esforço:</a:t>
            </a:r>
          </a:p>
          <a:p>
            <a:r>
              <a:rPr lang="pt-BR" sz="3200" dirty="0">
                <a:solidFill>
                  <a:srgbClr val="FF0000"/>
                </a:solidFill>
                <a:effectLst>
                  <a:outerShdw blurRad="38100" dist="38100" dir="2700000" algn="tl">
                    <a:srgbClr val="000000">
                      <a:alpha val="43137"/>
                    </a:srgbClr>
                  </a:outerShdw>
                </a:effectLst>
              </a:rPr>
              <a:t>Ações</a:t>
            </a:r>
          </a:p>
        </p:txBody>
      </p:sp>
    </p:spTree>
    <p:extLst>
      <p:ext uri="{BB962C8B-B14F-4D97-AF65-F5344CB8AC3E}">
        <p14:creationId xmlns:p14="http://schemas.microsoft.com/office/powerpoint/2010/main" val="3924284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2137</Words>
  <Application>Microsoft Office PowerPoint</Application>
  <PresentationFormat>Apresentação na tela (4:3)</PresentationFormat>
  <Paragraphs>333</Paragraphs>
  <Slides>44</Slides>
  <Notes>6</Notes>
  <HiddenSlides>0</HiddenSlides>
  <MMClips>0</MMClips>
  <ScaleCrop>false</ScaleCrop>
  <HeadingPairs>
    <vt:vector size="4" baseType="variant">
      <vt:variant>
        <vt:lpstr>Tema</vt:lpstr>
      </vt:variant>
      <vt:variant>
        <vt:i4>1</vt:i4>
      </vt:variant>
      <vt:variant>
        <vt:lpstr>Títulos de slides</vt:lpstr>
      </vt:variant>
      <vt:variant>
        <vt:i4>44</vt:i4>
      </vt:variant>
    </vt:vector>
  </HeadingPairs>
  <TitlesOfParts>
    <vt:vector size="45" baseType="lpstr">
      <vt:lpstr>Tema do Office</vt:lpstr>
      <vt:lpstr>Recursos Humanos e Sustentabilidade</vt:lpstr>
      <vt:lpstr>Conteúdo</vt:lpstr>
      <vt:lpstr>Introdução</vt:lpstr>
      <vt:lpstr>Apresentação do PowerPoint</vt:lpstr>
      <vt:lpstr>Apresentação do PowerPoint</vt:lpstr>
      <vt:lpstr>Sustentabilidade Organizacional</vt:lpstr>
      <vt:lpstr>Negócio Sustentável</vt:lpstr>
      <vt:lpstr>Três dimensões da Sustentabilidade</vt:lpstr>
      <vt:lpstr>Esforços para a Sustentabilidade</vt:lpstr>
      <vt:lpstr>Estratégias: exemplos</vt:lpstr>
      <vt:lpstr>Processos</vt:lpstr>
      <vt:lpstr>Métricas: Indicadores do GRI* Tripé: econômico, ambiental, humano</vt:lpstr>
      <vt:lpstr>Métricas: Indicadores do GRI* Tripé: econômico, ambiental, humano</vt:lpstr>
      <vt:lpstr>Métricas: Indicadores do GRI* Tripé: econômico, ambiental, humano</vt:lpstr>
      <vt:lpstr>Ferramentas</vt:lpstr>
      <vt:lpstr>Controle</vt:lpstr>
      <vt:lpstr>Sustentabilidade Organizacional</vt:lpstr>
      <vt:lpstr>Gestão de RH sob o tripé da Sustentabilidade</vt:lpstr>
      <vt:lpstr>Evolução da Gestão de RH</vt:lpstr>
      <vt:lpstr>Principais práticas de recursos humanos em organizações inovadoras.</vt:lpstr>
      <vt:lpstr>Gestão de RH para a sustentabilidade</vt:lpstr>
      <vt:lpstr>Análise e Descrição de Cargos</vt:lpstr>
      <vt:lpstr>Recrutamento</vt:lpstr>
      <vt:lpstr>O que atrai um candidato?</vt:lpstr>
      <vt:lpstr>Seleção</vt:lpstr>
      <vt:lpstr>Processo Seletivo</vt:lpstr>
      <vt:lpstr>Modelo de Agregação de Valor</vt:lpstr>
      <vt:lpstr>Treinamento e Desenvolvimento</vt:lpstr>
      <vt:lpstr>Treinamento</vt:lpstr>
      <vt:lpstr>Objetivos do Treinamento</vt:lpstr>
      <vt:lpstr>Desenvolvimento</vt:lpstr>
      <vt:lpstr>Avaliação de Desempenho</vt:lpstr>
      <vt:lpstr>Recompensas</vt:lpstr>
      <vt:lpstr>Gestão de RH para a sustentabilidade</vt:lpstr>
      <vt:lpstr>Articulação de Equipes</vt:lpstr>
      <vt:lpstr>Gestão da Cultura Organizacional</vt:lpstr>
      <vt:lpstr>Gestão da Aprendizagem Organizacional</vt:lpstr>
      <vt:lpstr>Estágios para a consolidação de uma cultura de inclusão:</vt:lpstr>
      <vt:lpstr>Papel do RH na cultura de inclusão</vt:lpstr>
      <vt:lpstr>Contribuições da gestão de pessoas para a gestão ambiental </vt:lpstr>
      <vt:lpstr>Proposição de um modelo de sustentabilidade centrado na gestão de pessoas</vt:lpstr>
      <vt:lpstr>Exercício de Aplicação</vt:lpstr>
      <vt:lpstr>Bibliografia</vt:lpstr>
      <vt:lpstr>Bibliografia</vt:lpstr>
    </vt:vector>
  </TitlesOfParts>
  <Company>Crearepp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Marcelo J. Rinaldi</dc:creator>
  <cp:lastModifiedBy>Convidado</cp:lastModifiedBy>
  <cp:revision>314</cp:revision>
  <dcterms:created xsi:type="dcterms:W3CDTF">2010-08-30T20:24:18Z</dcterms:created>
  <dcterms:modified xsi:type="dcterms:W3CDTF">2016-11-09T18:30:39Z</dcterms:modified>
</cp:coreProperties>
</file>