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21"/>
  </p:handoutMasterIdLst>
  <p:sldIdLst>
    <p:sldId id="271" r:id="rId2"/>
    <p:sldId id="257" r:id="rId3"/>
    <p:sldId id="258" r:id="rId4"/>
    <p:sldId id="259" r:id="rId5"/>
    <p:sldId id="260" r:id="rId6"/>
    <p:sldId id="268" r:id="rId7"/>
    <p:sldId id="269" r:id="rId8"/>
    <p:sldId id="270" r:id="rId9"/>
    <p:sldId id="274" r:id="rId10"/>
    <p:sldId id="275" r:id="rId11"/>
    <p:sldId id="276" r:id="rId12"/>
    <p:sldId id="261" r:id="rId13"/>
    <p:sldId id="262" r:id="rId14"/>
    <p:sldId id="263" r:id="rId15"/>
    <p:sldId id="264" r:id="rId16"/>
    <p:sldId id="272" r:id="rId17"/>
    <p:sldId id="273" r:id="rId18"/>
    <p:sldId id="265" r:id="rId19"/>
    <p:sldId id="267" r:id="rId20"/>
  </p:sldIdLst>
  <p:sldSz cx="12192000" cy="6858000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20839E6D-49D6-4312-B547-59EE2B79E908}" type="datetimeFigureOut">
              <a:rPr lang="pt-BR" smtClean="0"/>
              <a:t>02/10/2019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014F5D98-6830-499C-8F84-0B6A2101073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011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0" y="781050"/>
            <a:ext cx="12192000" cy="1929199"/>
          </a:xfrm>
        </p:spPr>
        <p:txBody>
          <a:bodyPr>
            <a:noAutofit/>
          </a:bodyPr>
          <a:lstStyle/>
          <a:p>
            <a:pPr algn="ctr"/>
            <a:r>
              <a:rPr lang="pt-B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TESTAMENTOS – INUTILIZAÇÃO DAS DISPOSIÇÕES DE ÚLTIMA VONTADE – INVALIDADE E INEFICÁCIA: </a:t>
            </a:r>
            <a:r>
              <a:rPr lang="pt-B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REVOGAÇÃO, NULIDADE, ROMPIMENTO. </a:t>
            </a:r>
            <a:r>
              <a:rPr lang="pt-BR" sz="3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REDUÇÃO DAS DISPOSIÇÕES DE ÚLTIMA VONTADE.</a:t>
            </a:r>
            <a:r>
              <a:rPr lang="pt-BR" sz="3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Aharoni" panose="02010803020104030203" pitchFamily="2" charset="-79"/>
              </a:rPr>
              <a:t> CADUCIDADE.</a:t>
            </a:r>
            <a:endParaRPr lang="pt-BR" sz="3600" dirty="0">
              <a:latin typeface="Calibri" panose="020F0502020204030204" pitchFamily="34" charset="0"/>
              <a:cs typeface="Aharoni" panose="02010803020104030203" pitchFamily="2" charset="-79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214184" y="2957513"/>
            <a:ext cx="11977816" cy="2911475"/>
          </a:xfrm>
        </p:spPr>
        <p:txBody>
          <a:bodyPr>
            <a:normAutofit lnSpcReduction="10000"/>
          </a:bodyPr>
          <a:lstStyle/>
          <a:p>
            <a:endParaRPr lang="pt-BR" dirty="0"/>
          </a:p>
          <a:p>
            <a:pPr algn="ctr"/>
            <a:r>
              <a:rPr lang="pt-BR" sz="40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PROFESSORA TITULAR DE DIREITO CIVIL DA FACULDADE DE DIREITO DA USP.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COORDENADORA TITULAR DA ÁREA DE DIREITO CIVIL DA ESCOLA PAULISTA DE DIREITO - EPD</a:t>
            </a:r>
          </a:p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MEMBRO FUNDADOR E DIRETORA NACIONAL DO IBDFAM.</a:t>
            </a:r>
          </a:p>
          <a:p>
            <a:pPr algn="ctr"/>
            <a:r>
              <a:rPr lang="pt-BR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</a:t>
            </a: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PROCURADORA FEDERAL.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1928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da conservação e da conversão aplicáveis ao testamento (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184,167 e 170)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da conversão</a:t>
            </a:r>
            <a:r>
              <a:rPr lang="pt-BR" sz="3000" dirty="0"/>
              <a:t>, aplicável ao testamento, opera no seguinte sentido: se o negócio jurídico nulo contiver os requisitos de outro, subsistirá este último, se o fim visado permitir supor que as partes o teriam querido, se houvessem previsto a nulidade.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Assim, por exemplo, a falta de preenchimento das rígidas formalidades do testamento cerrado não impede que o documento seja aproveitado como testamento particular, se contiver os requisitos deste (Carlos Maximiliano).</a:t>
            </a:r>
          </a:p>
          <a:p>
            <a:pPr lvl="1"/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19903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Jurisprudência do STJ (consolidada)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93889" y="1845734"/>
            <a:ext cx="11368725" cy="4023360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lphaLcParenR"/>
            </a:pPr>
            <a:r>
              <a:rPr lang="pt-BR" sz="2400" dirty="0"/>
              <a:t>Não se deve priorizar a forma em detrimento da vontade do testador (Resp. 828616)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/>
              <a:t>O nascimento de um novo descendente não torna inválido o testamento em relação aos bens integrantes da parte disponível, destinados a terceira pessoa (</a:t>
            </a:r>
            <a:r>
              <a:rPr lang="pt-BR" sz="2400" dirty="0" err="1"/>
              <a:t>Resp.240720</a:t>
            </a:r>
            <a:r>
              <a:rPr lang="pt-BR" sz="2400" dirty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/>
              <a:t>Dá-se o aproveitamento do testamento quando, não obstante a existência de certos vícios formais, a essência do ato se mantém íntegra (</a:t>
            </a:r>
            <a:r>
              <a:rPr lang="pt-BR" sz="2400" dirty="0" err="1"/>
              <a:t>Resp.600746</a:t>
            </a:r>
            <a:r>
              <a:rPr lang="pt-BR" sz="2400" dirty="0"/>
              <a:t>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/>
              <a:t>Admite-se a simulação inocente, sem resultar em invalidade, quando não tenha causado prejuízo a qualquer herdeiro (Resp. 401972)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400" dirty="0"/>
              <a:t>Os herdeiros colaterais, com exclusivo interesse na herança, não detém legitimidade para propor anulação de testamento (Resp. 645421)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3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sz="2800" dirty="0"/>
              <a:t>Rompimento, ruptura ou </a:t>
            </a:r>
            <a:r>
              <a:rPr lang="pt-BR" sz="2800" dirty="0" err="1"/>
              <a:t>rupção</a:t>
            </a:r>
            <a:r>
              <a:rPr lang="pt-BR" sz="2800" dirty="0"/>
              <a:t> de testamento se dará quando (</a:t>
            </a:r>
            <a:r>
              <a:rPr lang="pt-BR" sz="2800" dirty="0" err="1"/>
              <a:t>arts</a:t>
            </a:r>
            <a:r>
              <a:rPr lang="pt-BR" sz="2800" dirty="0"/>
              <a:t>. 1973 e 1974 CC):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Houver </a:t>
            </a:r>
            <a:r>
              <a:rPr lang="pt-BR" sz="2600" dirty="0">
                <a:solidFill>
                  <a:srgbClr val="FF0000"/>
                </a:solidFill>
              </a:rPr>
              <a:t>superveniência de descendente </a:t>
            </a:r>
            <a:r>
              <a:rPr lang="pt-BR" sz="2600" dirty="0"/>
              <a:t>do testador; ou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FF0000"/>
                </a:solidFill>
              </a:rPr>
              <a:t>Ignorância da existência de herdeiro necessário </a:t>
            </a:r>
            <a:r>
              <a:rPr lang="pt-BR" sz="2600" dirty="0"/>
              <a:t>à época da facção do Instrumento; ou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Aparecimento ulterior de descendente que o testador </a:t>
            </a:r>
            <a:r>
              <a:rPr lang="pt-BR" sz="2600" dirty="0">
                <a:solidFill>
                  <a:srgbClr val="FF0000"/>
                </a:solidFill>
              </a:rPr>
              <a:t>julgava morto</a:t>
            </a:r>
            <a:r>
              <a:rPr lang="pt-BR" sz="2600" dirty="0"/>
              <a:t>.</a:t>
            </a:r>
          </a:p>
          <a:p>
            <a:pPr marL="0" indent="0" algn="just">
              <a:buNone/>
            </a:pPr>
            <a:r>
              <a:rPr lang="pt-BR" sz="2800" dirty="0"/>
              <a:t> Tais fundamentos da ruptura do testamento são fundamentados na </a:t>
            </a:r>
            <a:r>
              <a:rPr lang="pt-BR" sz="2800" dirty="0">
                <a:solidFill>
                  <a:srgbClr val="FF0000"/>
                </a:solidFill>
              </a:rPr>
              <a:t>presunção</a:t>
            </a:r>
            <a:r>
              <a:rPr lang="pt-BR" sz="2800" dirty="0">
                <a:solidFill>
                  <a:schemeClr val="tx1"/>
                </a:solidFill>
              </a:rPr>
              <a:t> de que o testador teria dado diferente destino, aos seus bens, se soubesse da existência de descendentes, ou de sua superveniência, ou de quaisquer herdeiros necessários.</a:t>
            </a:r>
            <a:endParaRPr lang="pt-BR" sz="2800" dirty="0"/>
          </a:p>
          <a:p>
            <a:pPr marL="201168" lvl="1" indent="0">
              <a:buNone/>
            </a:pPr>
            <a:endParaRPr lang="pt-BR" sz="2600" dirty="0"/>
          </a:p>
          <a:p>
            <a:endParaRPr lang="pt-BR" sz="28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66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800" dirty="0"/>
              <a:t>As hipóteses, então, dizem respeito principalmente a:</a:t>
            </a:r>
          </a:p>
          <a:p>
            <a:pPr algn="just"/>
            <a:endParaRPr lang="pt-BR" sz="2800" dirty="0"/>
          </a:p>
          <a:p>
            <a:pPr lvl="1" algn="just"/>
            <a:r>
              <a:rPr lang="pt-BR" sz="2600" dirty="0"/>
              <a:t>Descendente que o testador não tinha e que nasceu depois;</a:t>
            </a:r>
          </a:p>
          <a:p>
            <a:pPr lvl="1" algn="just"/>
            <a:r>
              <a:rPr lang="pt-BR" sz="2600" dirty="0"/>
              <a:t>Descendente que o testador não conhecia, à época da facção, mas reconheceu depois;</a:t>
            </a:r>
          </a:p>
          <a:p>
            <a:pPr lvl="1" algn="just"/>
            <a:r>
              <a:rPr lang="pt-BR" sz="2600" dirty="0"/>
              <a:t>Descendente que o testador adotou;</a:t>
            </a:r>
          </a:p>
          <a:p>
            <a:pPr lvl="1" algn="just"/>
            <a:r>
              <a:rPr lang="pt-BR" sz="2600" dirty="0"/>
              <a:t>Descendente que o testador julgava morto, mas que sobreviveu;</a:t>
            </a:r>
          </a:p>
          <a:p>
            <a:pPr lvl="1" algn="just"/>
            <a:r>
              <a:rPr lang="pt-BR" sz="2600" dirty="0"/>
              <a:t>Descendente nascido após a sua morte.</a:t>
            </a:r>
          </a:p>
        </p:txBody>
      </p:sp>
    </p:spTree>
    <p:extLst>
      <p:ext uri="{BB962C8B-B14F-4D97-AF65-F5344CB8AC3E}">
        <p14:creationId xmlns:p14="http://schemas.microsoft.com/office/powerpoint/2010/main" val="141350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Rompido o testamento, tornar-se-á completamente </a:t>
            </a:r>
            <a:r>
              <a:rPr lang="pt-BR" sz="2800" dirty="0">
                <a:solidFill>
                  <a:srgbClr val="FF0000"/>
                </a:solidFill>
              </a:rPr>
              <a:t>ineficaz</a:t>
            </a:r>
            <a:r>
              <a:rPr lang="pt-BR" sz="2800" dirty="0"/>
              <a:t>; tudo se destrói, restaurando-se plenamente a sucessão legítima.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Mas há uma importantíssima e indiscutível </a:t>
            </a:r>
            <a:r>
              <a:rPr lang="pt-BR" sz="2800" u="sng" dirty="0">
                <a:solidFill>
                  <a:srgbClr val="FF0000"/>
                </a:solidFill>
              </a:rPr>
              <a:t>exceção</a:t>
            </a:r>
            <a:r>
              <a:rPr lang="pt-BR" sz="2800" dirty="0"/>
              <a:t>, a consignar a </a:t>
            </a:r>
            <a:r>
              <a:rPr lang="pt-BR" sz="2800" dirty="0">
                <a:solidFill>
                  <a:srgbClr val="FF0000"/>
                </a:solidFill>
              </a:rPr>
              <a:t>validade </a:t>
            </a:r>
            <a:r>
              <a:rPr lang="pt-BR" sz="2800" dirty="0"/>
              <a:t>deste testamento, que decorre da letra do </a:t>
            </a:r>
            <a:r>
              <a:rPr lang="pt-BR" sz="2800" dirty="0">
                <a:solidFill>
                  <a:srgbClr val="FF0000"/>
                </a:solidFill>
              </a:rPr>
              <a:t>art. 1975 CC</a:t>
            </a:r>
            <a:r>
              <a:rPr lang="pt-BR" sz="2800" dirty="0"/>
              <a:t>:</a:t>
            </a:r>
          </a:p>
          <a:p>
            <a:pPr marL="0" indent="0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3200" dirty="0"/>
              <a:t>	</a:t>
            </a:r>
            <a:r>
              <a:rPr lang="pt-BR" sz="2800" i="1" dirty="0"/>
              <a:t>Não se rompe o testamento, se o testador </a:t>
            </a:r>
            <a:r>
              <a:rPr lang="pt-BR" sz="2800" i="1" u="sng" dirty="0"/>
              <a:t>dispuser da sua metade</a:t>
            </a:r>
            <a:r>
              <a:rPr lang="pt-BR" sz="2800" i="1" dirty="0"/>
              <a:t>, </a:t>
            </a:r>
            <a:r>
              <a:rPr lang="pt-BR" sz="2800" i="1" u="sng" dirty="0"/>
              <a:t>não contemplando os herdeiros necessários </a:t>
            </a:r>
            <a:r>
              <a:rPr lang="pt-BR" sz="2800" i="1" dirty="0"/>
              <a:t>de cuja </a:t>
            </a:r>
            <a:r>
              <a:rPr lang="pt-BR" sz="2800" i="1" u="sng" dirty="0"/>
              <a:t>existência </a:t>
            </a:r>
            <a:r>
              <a:rPr lang="pt-BR" sz="2800" b="1" i="1" u="sng" dirty="0">
                <a:solidFill>
                  <a:srgbClr val="002060"/>
                </a:solidFill>
              </a:rPr>
              <a:t>sabia</a:t>
            </a:r>
            <a:r>
              <a:rPr lang="pt-BR" sz="2800" i="1" dirty="0"/>
              <a:t>, </a:t>
            </a:r>
            <a:r>
              <a:rPr lang="pt-BR" sz="2800" i="1" dirty="0">
                <a:solidFill>
                  <a:srgbClr val="FF0000"/>
                </a:solidFill>
              </a:rPr>
              <a:t>ou </a:t>
            </a:r>
            <a:r>
              <a:rPr lang="pt-BR" sz="2800" i="1" dirty="0"/>
              <a:t>quando </a:t>
            </a:r>
            <a:r>
              <a:rPr lang="pt-BR" sz="2800" i="1" u="sng" dirty="0"/>
              <a:t>os exclua dessa parte</a:t>
            </a:r>
            <a:r>
              <a:rPr lang="pt-BR" sz="2800" i="1" dirty="0"/>
              <a:t>.</a:t>
            </a:r>
          </a:p>
          <a:p>
            <a:pPr marL="0" indent="0" algn="ctr">
              <a:buNone/>
            </a:pPr>
            <a:endParaRPr lang="pt-BR" sz="2800" i="1" dirty="0"/>
          </a:p>
          <a:p>
            <a:pPr>
              <a:buFont typeface="Arial" panose="020B0604020202020204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2338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ROMPIMENTO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9049" y="1845734"/>
            <a:ext cx="10426631" cy="4023360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Se o testador, ainda que sabendo da existência de herdeiros necessários, ainda assim, testou avançando na legítima destes, isto não é fundamento para o rompimento, mas apenas para a </a:t>
            </a:r>
            <a:r>
              <a:rPr lang="pt-BR" sz="2600" dirty="0">
                <a:solidFill>
                  <a:srgbClr val="FF0000"/>
                </a:solidFill>
              </a:rPr>
              <a:t>redução das disposições testamentárias </a:t>
            </a:r>
            <a:r>
              <a:rPr lang="pt-BR" sz="2600" dirty="0">
                <a:solidFill>
                  <a:schemeClr val="tx1"/>
                </a:solidFill>
              </a:rPr>
              <a:t>(</a:t>
            </a:r>
            <a:r>
              <a:rPr lang="pt-BR" sz="2600" dirty="0" err="1">
                <a:solidFill>
                  <a:schemeClr val="tx1"/>
                </a:solidFill>
              </a:rPr>
              <a:t>arts</a:t>
            </a:r>
            <a:r>
              <a:rPr lang="pt-BR" sz="2600" dirty="0">
                <a:solidFill>
                  <a:schemeClr val="tx1"/>
                </a:solidFill>
              </a:rPr>
              <a:t>. 1966-1968 CC), </a:t>
            </a:r>
            <a:r>
              <a:rPr lang="pt-BR" sz="2600" dirty="0"/>
              <a:t>para o efeito de resgatar, plenamente, a quota </a:t>
            </a:r>
            <a:r>
              <a:rPr lang="pt-BR" sz="2600" dirty="0" err="1"/>
              <a:t>reservatária</a:t>
            </a:r>
            <a:r>
              <a:rPr lang="pt-BR" sz="2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Apenas o desconhecimento (a ignorância) do testador quanto à existência de herdeiros necessários é que determinará o </a:t>
            </a:r>
            <a:r>
              <a:rPr lang="pt-BR" sz="2600" dirty="0">
                <a:solidFill>
                  <a:srgbClr val="FF0000"/>
                </a:solidFill>
              </a:rPr>
              <a:t>rompimento do testamento.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i="1" dirty="0"/>
              <a:t>Zeno Veloso</a:t>
            </a:r>
            <a:r>
              <a:rPr lang="pt-BR" sz="2600" dirty="0"/>
              <a:t>: “Tudo se resumirá numa questão de prova, às vezes árdua e dificílima: apurar se o disponente, quando testou, </a:t>
            </a:r>
            <a:r>
              <a:rPr lang="pt-BR" sz="2600" u="sng" dirty="0">
                <a:solidFill>
                  <a:srgbClr val="002060"/>
                </a:solidFill>
              </a:rPr>
              <a:t>sabia</a:t>
            </a:r>
            <a:r>
              <a:rPr lang="pt-BR" sz="2600" dirty="0"/>
              <a:t> ou </a:t>
            </a:r>
            <a:r>
              <a:rPr lang="pt-BR" sz="2600" u="sng" dirty="0">
                <a:solidFill>
                  <a:srgbClr val="002060"/>
                </a:solidFill>
              </a:rPr>
              <a:t>não sabia</a:t>
            </a:r>
            <a:r>
              <a:rPr lang="pt-BR" sz="2600" dirty="0">
                <a:solidFill>
                  <a:srgbClr val="002060"/>
                </a:solidFill>
              </a:rPr>
              <a:t> </a:t>
            </a:r>
            <a:r>
              <a:rPr lang="pt-BR" sz="2600" dirty="0"/>
              <a:t>da existência do filho.”</a:t>
            </a:r>
          </a:p>
        </p:txBody>
      </p:sp>
    </p:spTree>
    <p:extLst>
      <p:ext uri="{BB962C8B-B14F-4D97-AF65-F5344CB8AC3E}">
        <p14:creationId xmlns:p14="http://schemas.microsoft.com/office/powerpoint/2010/main" val="2778770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08454" y="1845734"/>
            <a:ext cx="10447226" cy="402336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Trata-se do direito que incumbe ao herdeiro necessário de pleitear a </a:t>
            </a:r>
            <a:r>
              <a:rPr lang="pt-BR" sz="2600" dirty="0">
                <a:solidFill>
                  <a:srgbClr val="FF0000"/>
                </a:solidFill>
              </a:rPr>
              <a:t>redução da liberalidade</a:t>
            </a:r>
            <a:r>
              <a:rPr lang="pt-BR" sz="2600" dirty="0"/>
              <a:t> efetuada por ato </a:t>
            </a:r>
            <a:r>
              <a:rPr lang="pt-BR" sz="2600" i="1" dirty="0"/>
              <a:t>causa mortis </a:t>
            </a:r>
            <a:r>
              <a:rPr lang="pt-BR" sz="2600" dirty="0"/>
              <a:t>ou ato </a:t>
            </a:r>
            <a:r>
              <a:rPr lang="pt-BR" sz="2600" i="1" dirty="0" err="1"/>
              <a:t>inter</a:t>
            </a:r>
            <a:r>
              <a:rPr lang="pt-BR" sz="2600" i="1" dirty="0"/>
              <a:t> vivos</a:t>
            </a:r>
            <a:r>
              <a:rPr lang="pt-BR" sz="2600" dirty="0"/>
              <a:t> </a:t>
            </a:r>
            <a:r>
              <a:rPr lang="pt-BR" sz="2600" dirty="0">
                <a:solidFill>
                  <a:srgbClr val="FF0000"/>
                </a:solidFill>
              </a:rPr>
              <a:t>até completar a legítima</a:t>
            </a:r>
            <a:r>
              <a:rPr lang="pt-BR" sz="2600" dirty="0"/>
              <a:t>, se o testador dispuser além de sua cota disponível, pois a </a:t>
            </a:r>
            <a:r>
              <a:rPr lang="pt-BR" sz="2600" dirty="0">
                <a:solidFill>
                  <a:srgbClr val="FF0000"/>
                </a:solidFill>
              </a:rPr>
              <a:t>disposição excessiva não invalida o testamento</a:t>
            </a:r>
            <a:r>
              <a:rPr lang="pt-BR" sz="2600" dirty="0"/>
              <a:t>. (</a:t>
            </a:r>
            <a:r>
              <a:rPr lang="pt-BR" sz="2600" dirty="0" err="1"/>
              <a:t>MHD</a:t>
            </a:r>
            <a:r>
              <a:rPr lang="pt-BR" sz="2600" dirty="0"/>
              <a:t>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 Regime jurídico: </a:t>
            </a:r>
            <a:r>
              <a:rPr lang="pt-BR" sz="2600" dirty="0" err="1"/>
              <a:t>arts</a:t>
            </a:r>
            <a:r>
              <a:rPr lang="pt-BR" sz="2600" dirty="0"/>
              <a:t>. 1967, §§ 1º e 2º, 1968, §§ 1º e 2º, e 549 do CC – não se nulifica o testamento por inteiro; </a:t>
            </a:r>
            <a:r>
              <a:rPr lang="pt-BR" sz="2600" dirty="0">
                <a:solidFill>
                  <a:srgbClr val="FF0000"/>
                </a:solidFill>
              </a:rPr>
              <a:t>apenas se o ajusta</a:t>
            </a:r>
            <a:r>
              <a:rPr lang="pt-BR" sz="2600" dirty="0"/>
              <a:t>, conservando-o no que reste de legalmente possível.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Finalidades: a) proteger e valorizar a </a:t>
            </a:r>
            <a:r>
              <a:rPr lang="pt-BR" sz="2600" dirty="0">
                <a:solidFill>
                  <a:srgbClr val="FF0000"/>
                </a:solidFill>
              </a:rPr>
              <a:t>sucessão legítima </a:t>
            </a:r>
            <a:r>
              <a:rPr lang="pt-BR" sz="2600" dirty="0"/>
              <a:t>e b) respeitar e salvaguardar a </a:t>
            </a:r>
            <a:r>
              <a:rPr lang="pt-BR" sz="2600" dirty="0">
                <a:solidFill>
                  <a:srgbClr val="FF0000"/>
                </a:solidFill>
              </a:rPr>
              <a:t>vontade do testador </a:t>
            </a:r>
            <a:r>
              <a:rPr lang="pt-BR" sz="2600" dirty="0"/>
              <a:t>até os limites de permissão legal.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A </a:t>
            </a:r>
            <a:r>
              <a:rPr lang="pt-BR" sz="2600" u="sng" dirty="0">
                <a:solidFill>
                  <a:srgbClr val="FF0000"/>
                </a:solidFill>
              </a:rPr>
              <a:t>desproporção</a:t>
            </a:r>
            <a:r>
              <a:rPr lang="pt-BR" sz="2600" dirty="0">
                <a:solidFill>
                  <a:srgbClr val="FF0000"/>
                </a:solidFill>
              </a:rPr>
              <a:t> </a:t>
            </a:r>
            <a:r>
              <a:rPr lang="pt-BR" sz="2600" dirty="0"/>
              <a:t>pode ter se dado ao tempo da facção do testamento, ou pode ter sido posterior, pela diminuição do patrimônio do testador, ao tempo da abertura da sucessão.</a:t>
            </a: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pPr>
              <a:buFont typeface="Arial" panose="020B0604020202020204" pitchFamily="34" charset="0"/>
              <a:buChar char="•"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904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DAS DISPOSIÇÕES DE ÚLTIMA VONTADE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Regras para a readequação (art. 1967 CC):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FF0000"/>
                </a:solidFill>
              </a:rPr>
              <a:t>§1º </a:t>
            </a:r>
            <a:r>
              <a:rPr lang="pt-BR" sz="2400" dirty="0"/>
              <a:t>- </a:t>
            </a:r>
            <a:r>
              <a:rPr lang="pt-BR" sz="2400" i="1" dirty="0"/>
              <a:t>pro rata </a:t>
            </a:r>
            <a:r>
              <a:rPr lang="pt-BR" sz="2400" dirty="0"/>
              <a:t>– nas quotas dos herdeiros instituídos até onde baste; mas, se insuficiente, também nas quotas dos legatários, proporcionalmente.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FF0000"/>
                </a:solidFill>
              </a:rPr>
              <a:t>§2º </a:t>
            </a:r>
            <a:r>
              <a:rPr lang="pt-BR" sz="2400" dirty="0"/>
              <a:t>- o testador pode prevenir a ocorrência do desiquilíbrio e indicar as quotas, preferencialmente, sobre as quais processar-se-ão as reduções (sempre primeiro as dos herdeiros instituídos e, depois, nas dos legatários).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600" dirty="0"/>
              <a:t>Redução das </a:t>
            </a:r>
            <a:r>
              <a:rPr lang="pt-BR" sz="2600" dirty="0">
                <a:solidFill>
                  <a:srgbClr val="FF0000"/>
                </a:solidFill>
              </a:rPr>
              <a:t>doações inoficiosas </a:t>
            </a:r>
            <a:r>
              <a:rPr lang="pt-BR" sz="2600" dirty="0"/>
              <a:t>(art. 549 CC): será nula a doação quanto à parte que exceder aquela de que o doador, no momento da liberalidade, poderia dispor em testamento.</a:t>
            </a:r>
          </a:p>
        </p:txBody>
      </p:sp>
    </p:spTree>
    <p:extLst>
      <p:ext uri="{BB962C8B-B14F-4D97-AF65-F5344CB8AC3E}">
        <p14:creationId xmlns:p14="http://schemas.microsoft.com/office/powerpoint/2010/main" val="604409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CADUCIDADE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Caducidade é a </a:t>
            </a:r>
            <a:r>
              <a:rPr lang="pt-BR" sz="2800" dirty="0">
                <a:solidFill>
                  <a:srgbClr val="FF0000"/>
                </a:solidFill>
              </a:rPr>
              <a:t>ineficácia</a:t>
            </a:r>
            <a:r>
              <a:rPr lang="pt-BR" sz="2800" dirty="0"/>
              <a:t> que decorre de </a:t>
            </a:r>
            <a:r>
              <a:rPr lang="pt-BR" sz="2800" dirty="0">
                <a:solidFill>
                  <a:srgbClr val="FF0000"/>
                </a:solidFill>
              </a:rPr>
              <a:t>pré-morte do herdeiro </a:t>
            </a:r>
            <a:r>
              <a:rPr lang="pt-BR" sz="2800" dirty="0"/>
              <a:t>ou da </a:t>
            </a:r>
            <a:r>
              <a:rPr lang="pt-BR" sz="2800" dirty="0">
                <a:solidFill>
                  <a:srgbClr val="FF0000"/>
                </a:solidFill>
              </a:rPr>
              <a:t>inexistência de bens </a:t>
            </a:r>
            <a:r>
              <a:rPr lang="pt-BR" sz="2800" dirty="0">
                <a:solidFill>
                  <a:schemeClr val="tx1"/>
                </a:solidFill>
              </a:rPr>
              <a:t>que possam formar </a:t>
            </a:r>
            <a:r>
              <a:rPr lang="pt-BR" sz="2800" dirty="0"/>
              <a:t>a herança do morto.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Decorre, portanto: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ou da ausência de herdeiro instituído,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ou da inexistência de bens a serem herdados.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Regulamentação é dispersa no CC: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FF0000"/>
                </a:solidFill>
              </a:rPr>
              <a:t>Caráter genérico</a:t>
            </a:r>
            <a:r>
              <a:rPr lang="pt-BR" sz="2600" dirty="0"/>
              <a:t>: </a:t>
            </a:r>
            <a:r>
              <a:rPr lang="pt-BR" sz="2600" dirty="0" err="1"/>
              <a:t>arts</a:t>
            </a:r>
            <a:r>
              <a:rPr lang="pt-BR" sz="2600" dirty="0"/>
              <a:t>. 1788, 1943, 1944 e 1971.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FF0000"/>
                </a:solidFill>
              </a:rPr>
              <a:t>Caráter específico</a:t>
            </a:r>
            <a:r>
              <a:rPr lang="pt-BR" sz="2600" dirty="0"/>
              <a:t>: </a:t>
            </a:r>
            <a:r>
              <a:rPr lang="pt-BR" sz="2600" dirty="0" err="1"/>
              <a:t>arts</a:t>
            </a:r>
            <a:r>
              <a:rPr lang="pt-BR" sz="2600" dirty="0"/>
              <a:t>. 1891 e 1892 (marítimo e aeronáutico), 1895 (militar), 1896 (oral), 1955 e 1958 (fideicomisso) e 1939 (legados).</a:t>
            </a:r>
          </a:p>
          <a:p>
            <a:pPr marL="365760" indent="-457200"/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89626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CADUCIDADE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4908" y="1845734"/>
            <a:ext cx="10500772" cy="4431498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Em suma, eis as hipóteses de caducidade do testamento: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Se os instituídos falecerem antes do testador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Se não se der o implemento da condição à qual estava sujeita a instituição do herdeiro ou legatário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Se os instituídos falecerem depois do testador, mas antes do implemento da condição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Se os instituídos  forem excluídos da sucessão, ou se forem incapazes (ausência de capacidade passiva) de herdar, ou, ainda, se renunciarem à herança.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dirty="0"/>
              <a:t>Ou no caso das hipóteses especiais dos </a:t>
            </a:r>
            <a:r>
              <a:rPr lang="pt-BR" sz="2600" dirty="0" err="1"/>
              <a:t>arts</a:t>
            </a:r>
            <a:r>
              <a:rPr lang="pt-BR" sz="2600" dirty="0"/>
              <a:t>. antes citados.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</a:rPr>
              <a:t>Testamento caduco </a:t>
            </a:r>
            <a:r>
              <a:rPr lang="pt-BR" sz="2800" dirty="0"/>
              <a:t>é aquele cujas disposições se tornam inaplicáveis, inexequíveis, em razão da ocorrência de uma causa superveniente à sua facção. Caducando o testamento, subsistirá a sucessão legítima.</a:t>
            </a:r>
          </a:p>
        </p:txBody>
      </p:sp>
    </p:spTree>
    <p:extLst>
      <p:ext uri="{BB962C8B-B14F-4D97-AF65-F5344CB8AC3E}">
        <p14:creationId xmlns:p14="http://schemas.microsoft.com/office/powerpoint/2010/main" val="353226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TESTAMENTO: INUTILIZAÇÃO DAS DISPOSIÇÕES DE ÚLTIMA VONTADE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Testamento – rígidas formalidades destinadas à sua plena validade e eficácia.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Negócio jurídico unilateral absolutamente revogável, a qualquer tempo, enquanto vivo o testador (total liberdade de testar – dogma fundamental da sucessão testamentária).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Eficácia do testamento – apenas após a morte do testador.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Há situações, no entanto, que podem impedir a sua eficácia, e que decorrerão de </a:t>
            </a:r>
            <a:r>
              <a:rPr lang="pt-BR" sz="2800" i="1" dirty="0">
                <a:solidFill>
                  <a:srgbClr val="FF0000"/>
                </a:solidFill>
              </a:rPr>
              <a:t>causas internas </a:t>
            </a:r>
            <a:r>
              <a:rPr lang="pt-BR" sz="2800" dirty="0"/>
              <a:t>ou de </a:t>
            </a:r>
            <a:r>
              <a:rPr lang="pt-BR" sz="2800" i="1" dirty="0">
                <a:solidFill>
                  <a:srgbClr val="FF0000"/>
                </a:solidFill>
              </a:rPr>
              <a:t>causas externas</a:t>
            </a:r>
            <a:r>
              <a:rPr lang="pt-BR" sz="2800" i="1" dirty="0"/>
              <a:t>, </a:t>
            </a:r>
            <a:r>
              <a:rPr lang="pt-BR" sz="2800" dirty="0"/>
              <a:t>segundo Rubens Limongi França.</a:t>
            </a:r>
          </a:p>
        </p:txBody>
      </p:sp>
    </p:spTree>
    <p:extLst>
      <p:ext uri="{BB962C8B-B14F-4D97-AF65-F5344CB8AC3E}">
        <p14:creationId xmlns:p14="http://schemas.microsoft.com/office/powerpoint/2010/main" val="5886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TESTAMENTO: INUTILIZAÇÃO DAS DISPOSIÇÕES DE ÚLTIMA VONTADE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Não produção de efeitos decorrente de </a:t>
            </a:r>
            <a:r>
              <a:rPr lang="pt-BR" sz="2800" i="1" dirty="0">
                <a:solidFill>
                  <a:srgbClr val="FF0000"/>
                </a:solidFill>
              </a:rPr>
              <a:t>causa interna</a:t>
            </a:r>
            <a:r>
              <a:rPr lang="pt-BR" sz="2800" dirty="0"/>
              <a:t>: trata-se de invalidade do negócio testamentário, apresentando-se como </a:t>
            </a:r>
            <a:r>
              <a:rPr lang="pt-BR" sz="2800" dirty="0">
                <a:solidFill>
                  <a:srgbClr val="FF0000"/>
                </a:solidFill>
              </a:rPr>
              <a:t>nulo </a:t>
            </a:r>
            <a:r>
              <a:rPr lang="pt-BR" sz="2800" dirty="0">
                <a:solidFill>
                  <a:schemeClr val="tx1"/>
                </a:solidFill>
              </a:rPr>
              <a:t>ou</a:t>
            </a:r>
            <a:r>
              <a:rPr lang="pt-BR" sz="2800" dirty="0">
                <a:solidFill>
                  <a:srgbClr val="FF0000"/>
                </a:solidFill>
              </a:rPr>
              <a:t> </a:t>
            </a:r>
            <a:r>
              <a:rPr lang="pt-BR" sz="2800" dirty="0">
                <a:solidFill>
                  <a:schemeClr val="tx1"/>
                </a:solidFill>
              </a:rPr>
              <a:t>como </a:t>
            </a:r>
            <a:r>
              <a:rPr lang="pt-BR" sz="2800" dirty="0">
                <a:solidFill>
                  <a:srgbClr val="FF0000"/>
                </a:solidFill>
              </a:rPr>
              <a:t>anulável</a:t>
            </a:r>
            <a:r>
              <a:rPr lang="pt-BR" sz="2800" dirty="0"/>
              <a:t>.</a:t>
            </a:r>
            <a:endParaRPr lang="pt-BR" sz="2800" dirty="0">
              <a:solidFill>
                <a:srgbClr val="FF0000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Não produção de efeitos decorrente de </a:t>
            </a:r>
            <a:r>
              <a:rPr lang="pt-BR" sz="2800" i="1" dirty="0">
                <a:solidFill>
                  <a:srgbClr val="FF0000"/>
                </a:solidFill>
              </a:rPr>
              <a:t>causa externa</a:t>
            </a:r>
            <a:r>
              <a:rPr lang="pt-BR" sz="2800" i="1" dirty="0">
                <a:solidFill>
                  <a:schemeClr val="tx1"/>
                </a:solidFill>
              </a:rPr>
              <a:t>: </a:t>
            </a:r>
            <a:r>
              <a:rPr lang="pt-BR" sz="2800" dirty="0">
                <a:solidFill>
                  <a:schemeClr val="tx1"/>
                </a:solidFill>
              </a:rPr>
              <a:t>equivalente a um </a:t>
            </a:r>
            <a:r>
              <a:rPr lang="pt-BR" sz="2800" dirty="0">
                <a:solidFill>
                  <a:srgbClr val="FF0000"/>
                </a:solidFill>
              </a:rPr>
              <a:t>outro negócio jurídico </a:t>
            </a:r>
            <a:r>
              <a:rPr lang="pt-BR" sz="2800" dirty="0">
                <a:solidFill>
                  <a:schemeClr val="tx1"/>
                </a:solidFill>
              </a:rPr>
              <a:t>ou a um </a:t>
            </a:r>
            <a:r>
              <a:rPr lang="pt-BR" sz="2800" dirty="0">
                <a:solidFill>
                  <a:srgbClr val="FF0000"/>
                </a:solidFill>
              </a:rPr>
              <a:t>fato jurídico</a:t>
            </a:r>
            <a:r>
              <a:rPr lang="pt-BR" sz="2800" i="1" dirty="0">
                <a:solidFill>
                  <a:schemeClr val="tx1"/>
                </a:solidFill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>
                <a:solidFill>
                  <a:schemeClr val="tx1"/>
                </a:solidFill>
              </a:rPr>
              <a:t>Outro negócio jurídico </a:t>
            </a:r>
            <a:r>
              <a:rPr lang="pt-BR" sz="2600" dirty="0">
                <a:solidFill>
                  <a:schemeClr val="tx1"/>
                </a:solidFill>
              </a:rPr>
              <a:t>= </a:t>
            </a:r>
            <a:r>
              <a:rPr lang="pt-BR" sz="2600" dirty="0">
                <a:solidFill>
                  <a:srgbClr val="FF0000"/>
                </a:solidFill>
              </a:rPr>
              <a:t>revogação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600" i="1" dirty="0">
                <a:solidFill>
                  <a:schemeClr val="tx1"/>
                </a:solidFill>
              </a:rPr>
              <a:t>Fato jurídico </a:t>
            </a:r>
            <a:r>
              <a:rPr lang="pt-BR" sz="2600" dirty="0">
                <a:solidFill>
                  <a:schemeClr val="tx1"/>
                </a:solidFill>
              </a:rPr>
              <a:t>= </a:t>
            </a:r>
            <a:r>
              <a:rPr lang="pt-BR" sz="2600" dirty="0">
                <a:solidFill>
                  <a:srgbClr val="FF0000"/>
                </a:solidFill>
              </a:rPr>
              <a:t>caducidade</a:t>
            </a:r>
            <a:r>
              <a:rPr lang="pt-BR" sz="2600" dirty="0">
                <a:solidFill>
                  <a:schemeClr val="tx1"/>
                </a:solidFill>
              </a:rPr>
              <a:t> e </a:t>
            </a:r>
            <a:r>
              <a:rPr lang="pt-BR" sz="2600" dirty="0">
                <a:solidFill>
                  <a:srgbClr val="FF0000"/>
                </a:solidFill>
              </a:rPr>
              <a:t>rompimento</a:t>
            </a:r>
            <a:r>
              <a:rPr lang="pt-BR" sz="26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Vejamos os casos de </a:t>
            </a:r>
            <a:r>
              <a:rPr lang="pt-BR" sz="2800" dirty="0">
                <a:solidFill>
                  <a:srgbClr val="FF0000"/>
                </a:solidFill>
              </a:rPr>
              <a:t>revogação</a:t>
            </a:r>
            <a:r>
              <a:rPr lang="pt-BR" sz="2800" dirty="0">
                <a:solidFill>
                  <a:schemeClr val="tx1"/>
                </a:solidFill>
              </a:rPr>
              <a:t>, de </a:t>
            </a:r>
            <a:r>
              <a:rPr lang="pt-BR" sz="2800" dirty="0">
                <a:solidFill>
                  <a:srgbClr val="FF0000"/>
                </a:solidFill>
              </a:rPr>
              <a:t>nulidade</a:t>
            </a:r>
            <a:r>
              <a:rPr lang="pt-BR" sz="2800" dirty="0">
                <a:solidFill>
                  <a:schemeClr val="tx1"/>
                </a:solidFill>
              </a:rPr>
              <a:t>, de </a:t>
            </a:r>
            <a:r>
              <a:rPr lang="pt-BR" sz="2800" dirty="0">
                <a:solidFill>
                  <a:srgbClr val="FF0000"/>
                </a:solidFill>
              </a:rPr>
              <a:t>rompimento</a:t>
            </a:r>
            <a:r>
              <a:rPr lang="pt-BR" sz="2800" dirty="0">
                <a:solidFill>
                  <a:schemeClr val="tx1"/>
                </a:solidFill>
              </a:rPr>
              <a:t> e de </a:t>
            </a:r>
            <a:r>
              <a:rPr lang="pt-BR" sz="2800" dirty="0">
                <a:solidFill>
                  <a:srgbClr val="FF0000"/>
                </a:solidFill>
              </a:rPr>
              <a:t>caducidade</a:t>
            </a:r>
            <a:r>
              <a:rPr lang="pt-BR" sz="2800" dirty="0">
                <a:solidFill>
                  <a:schemeClr val="tx1"/>
                </a:solidFill>
              </a:rPr>
              <a:t> do testamento:</a:t>
            </a:r>
          </a:p>
        </p:txBody>
      </p:sp>
    </p:spTree>
    <p:extLst>
      <p:ext uri="{BB962C8B-B14F-4D97-AF65-F5344CB8AC3E}">
        <p14:creationId xmlns:p14="http://schemas.microsoft.com/office/powerpoint/2010/main" val="2021508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REVOGAÇÃO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>
            <a:no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rgbClr val="FF0000"/>
                </a:solidFill>
              </a:rPr>
              <a:t>Revogação</a:t>
            </a:r>
            <a:r>
              <a:rPr lang="pt-BR" sz="2800" dirty="0"/>
              <a:t> é a manifestação, expressa ou tácita, da vontade do autor da herança, em virtude da qual, por meio de um outro testamento, fica </a:t>
            </a:r>
            <a:r>
              <a:rPr lang="pt-BR" sz="2800" dirty="0">
                <a:solidFill>
                  <a:srgbClr val="FF0000"/>
                </a:solidFill>
              </a:rPr>
              <a:t>ineficaz</a:t>
            </a:r>
            <a:r>
              <a:rPr lang="pt-BR" sz="2800" dirty="0"/>
              <a:t> o testamento original ou anterior.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Infirma, total ou parcialmente, a vontade do testador anteriormente expressa em testamento. O testador conduz seu testamento à condição de </a:t>
            </a:r>
            <a:r>
              <a:rPr lang="pt-BR" sz="2800" dirty="0">
                <a:solidFill>
                  <a:srgbClr val="FF0000"/>
                </a:solidFill>
              </a:rPr>
              <a:t>ineficaz</a:t>
            </a:r>
            <a:r>
              <a:rPr lang="pt-BR" sz="2800" dirty="0">
                <a:solidFill>
                  <a:schemeClr val="tx1"/>
                </a:solidFill>
              </a:rPr>
              <a:t>, </a:t>
            </a:r>
            <a:r>
              <a:rPr lang="pt-BR" sz="2800" dirty="0" err="1">
                <a:solidFill>
                  <a:schemeClr val="tx1"/>
                </a:solidFill>
              </a:rPr>
              <a:t>volitivamente</a:t>
            </a:r>
            <a:r>
              <a:rPr lang="pt-BR" sz="2800" dirty="0">
                <a:solidFill>
                  <a:schemeClr val="tx1"/>
                </a:solidFill>
              </a:rPr>
              <a:t>.  </a:t>
            </a:r>
            <a:r>
              <a:rPr lang="pt-BR" sz="2800" i="1" u="sng" dirty="0">
                <a:solidFill>
                  <a:schemeClr val="tx1"/>
                </a:solidFill>
              </a:rPr>
              <a:t>Testamento revoga testamento </a:t>
            </a:r>
            <a:r>
              <a:rPr lang="pt-BR" sz="2800" dirty="0">
                <a:solidFill>
                  <a:schemeClr val="tx1"/>
                </a:solidFill>
              </a:rPr>
              <a:t>– </a:t>
            </a:r>
            <a:r>
              <a:rPr lang="pt-BR" sz="2800" dirty="0">
                <a:solidFill>
                  <a:srgbClr val="FF0000"/>
                </a:solidFill>
              </a:rPr>
              <a:t>revogação direta </a:t>
            </a:r>
            <a:r>
              <a:rPr lang="pt-BR" sz="2800" dirty="0">
                <a:solidFill>
                  <a:schemeClr val="tx1"/>
                </a:solidFill>
              </a:rPr>
              <a:t>ou </a:t>
            </a:r>
            <a:r>
              <a:rPr lang="pt-BR" sz="2800" dirty="0">
                <a:solidFill>
                  <a:srgbClr val="FF0000"/>
                </a:solidFill>
              </a:rPr>
              <a:t>expressa</a:t>
            </a:r>
            <a:r>
              <a:rPr lang="pt-BR" sz="2800" dirty="0">
                <a:solidFill>
                  <a:schemeClr val="tx1"/>
                </a:solidFill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A revogação também pode ser </a:t>
            </a:r>
            <a:r>
              <a:rPr lang="pt-BR" sz="2800" dirty="0">
                <a:solidFill>
                  <a:srgbClr val="FF0000"/>
                </a:solidFill>
              </a:rPr>
              <a:t>tácita </a:t>
            </a:r>
            <a:r>
              <a:rPr lang="pt-BR" sz="2800" dirty="0">
                <a:solidFill>
                  <a:schemeClr val="tx1"/>
                </a:solidFill>
              </a:rPr>
              <a:t>ou </a:t>
            </a:r>
            <a:r>
              <a:rPr lang="pt-BR" sz="2800" dirty="0">
                <a:solidFill>
                  <a:srgbClr val="FF0000"/>
                </a:solidFill>
              </a:rPr>
              <a:t>indireta</a:t>
            </a:r>
            <a:r>
              <a:rPr lang="pt-BR" sz="2800" dirty="0">
                <a:solidFill>
                  <a:schemeClr val="tx1"/>
                </a:solidFill>
              </a:rPr>
              <a:t> – i) pela inutilização do testamento antigo (aberto, rasgado, rabiscado, dilacerado) ou </a:t>
            </a:r>
            <a:r>
              <a:rPr lang="pt-BR" sz="2800" dirty="0" err="1">
                <a:solidFill>
                  <a:schemeClr val="tx1"/>
                </a:solidFill>
              </a:rPr>
              <a:t>ii</a:t>
            </a:r>
            <a:r>
              <a:rPr lang="pt-BR" sz="2800" dirty="0">
                <a:solidFill>
                  <a:schemeClr val="tx1"/>
                </a:solidFill>
              </a:rPr>
              <a:t>) pela facção de novo testamento, ainda que sem menção revocatória relativamente ao anterior.</a:t>
            </a:r>
            <a:endParaRPr lang="pt-BR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80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REVOGAÇÃO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>
                <a:solidFill>
                  <a:schemeClr val="tx1"/>
                </a:solidFill>
              </a:rPr>
              <a:t>Não se exige que o testamento revocatório tenha a mesma forma que o testamento revogado.</a:t>
            </a:r>
            <a:endParaRPr lang="pt-BR" sz="280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A revogação de um testamento não alcança as disposições de caráter não patrimonial, como por exemplo, o reconhecimento de filho (art. 227, § 6º </a:t>
            </a:r>
            <a:r>
              <a:rPr lang="pt-BR" sz="2800" dirty="0" err="1"/>
              <a:t>CF</a:t>
            </a:r>
            <a:r>
              <a:rPr lang="pt-BR" sz="2800" dirty="0"/>
              <a:t>, art. 1596 CC e art. 20 do ECA), ou uma quitação de dívida, ou uma confissão.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É possível admitir a existência conjunta de dois ou mais testamentos, justamente porque a revogação, quando parcial, alcançará apenas parte do testamento original, permanecendo válidas todas as disposições que estiverem fora deste alcance (art. 1970 CC).</a:t>
            </a:r>
          </a:p>
        </p:txBody>
      </p:sp>
    </p:spTree>
    <p:extLst>
      <p:ext uri="{BB962C8B-B14F-4D97-AF65-F5344CB8AC3E}">
        <p14:creationId xmlns:p14="http://schemas.microsoft.com/office/powerpoint/2010/main" val="2146531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Como qualquer outro negócio jurídico, o testamento (negócio jurídico unilateral) pode estar inquinado de vícios tais, no seu plano de validade, que o conduzam à impossibilidade de produção de efeitos, dada a sua </a:t>
            </a:r>
            <a:r>
              <a:rPr lang="pt-BR" sz="2800" dirty="0">
                <a:solidFill>
                  <a:srgbClr val="FF0000"/>
                </a:solidFill>
              </a:rPr>
              <a:t>nulidade</a:t>
            </a:r>
            <a:r>
              <a:rPr lang="pt-BR" sz="2800" dirty="0"/>
              <a:t> ou a sua </a:t>
            </a:r>
            <a:r>
              <a:rPr lang="pt-BR" sz="2800" dirty="0">
                <a:solidFill>
                  <a:srgbClr val="FF0000"/>
                </a:solidFill>
              </a:rPr>
              <a:t>anulabilidade</a:t>
            </a:r>
            <a:r>
              <a:rPr lang="pt-BR" sz="2800" dirty="0"/>
              <a:t>, conforme a gravidade do defeito.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Se a invalidade for </a:t>
            </a:r>
            <a:r>
              <a:rPr lang="pt-BR" sz="2800" dirty="0">
                <a:solidFill>
                  <a:srgbClr val="FF0000"/>
                </a:solidFill>
              </a:rPr>
              <a:t>absoluta</a:t>
            </a:r>
            <a:r>
              <a:rPr lang="pt-BR" sz="2800" dirty="0"/>
              <a:t> (nulidade), produzirá efeitos </a:t>
            </a:r>
            <a:r>
              <a:rPr lang="pt-BR" sz="2800" i="1" dirty="0" err="1"/>
              <a:t>ex</a:t>
            </a:r>
            <a:r>
              <a:rPr lang="pt-BR" sz="2800" i="1" dirty="0"/>
              <a:t> </a:t>
            </a:r>
            <a:r>
              <a:rPr lang="pt-BR" sz="2800" i="1" dirty="0" err="1"/>
              <a:t>tunc</a:t>
            </a:r>
            <a:r>
              <a:rPr lang="pt-BR" sz="2800" i="1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Se a invalidade for </a:t>
            </a:r>
            <a:r>
              <a:rPr lang="pt-BR" sz="2800" dirty="0">
                <a:solidFill>
                  <a:srgbClr val="FF0000"/>
                </a:solidFill>
              </a:rPr>
              <a:t>relativa</a:t>
            </a:r>
            <a:r>
              <a:rPr lang="pt-BR" sz="2800" dirty="0"/>
              <a:t> (anulabilidade), produzirá efeitos </a:t>
            </a:r>
            <a:r>
              <a:rPr lang="pt-BR" sz="2800" i="1" dirty="0" err="1"/>
              <a:t>ex</a:t>
            </a:r>
            <a:r>
              <a:rPr lang="pt-BR" sz="2800" i="1" dirty="0"/>
              <a:t> nunc.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8005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pt-BR" sz="2800" dirty="0"/>
              <a:t>Hipóteses que acarretarão a </a:t>
            </a:r>
            <a:r>
              <a:rPr lang="pt-BR" sz="2800" b="1" dirty="0">
                <a:solidFill>
                  <a:srgbClr val="FF0000"/>
                </a:solidFill>
              </a:rPr>
              <a:t>nulidade absoluta</a:t>
            </a:r>
            <a:r>
              <a:rPr lang="pt-BR" sz="28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Contaminados por simulação (instrumento de inverdade,  de falsidade, de fingimento, de disfarce)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Incapacidade do testador (art. 104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Impossibilidade ou ilicitude do objeto (art. 104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Inobservância da forma prescrita por lei (art. 104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Designação expressa da lei (</a:t>
            </a:r>
            <a:r>
              <a:rPr lang="pt-BR" sz="2600" dirty="0" err="1"/>
              <a:t>arts</a:t>
            </a:r>
            <a:r>
              <a:rPr lang="pt-BR" sz="2600" dirty="0"/>
              <a:t>. 1802 + 1801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Ter sido elaborado sob condição </a:t>
            </a:r>
            <a:r>
              <a:rPr lang="pt-BR" sz="2600" dirty="0" err="1"/>
              <a:t>captatória</a:t>
            </a:r>
            <a:r>
              <a:rPr lang="pt-BR" sz="2600" dirty="0"/>
              <a:t> (art. 1.900, I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Referir-se a pessoa incerta, cuja identidade não se possa averiguar (art. 1.900, II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Beneficiar pessoa incerta, mas deixando a determinação de sua identidade a cargo de terceiro, comprometendo o caráter personalíssimo das disposições de última vontade (art. 1.900, II CC)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pt-BR" sz="2600" dirty="0"/>
              <a:t>Deixar ao arbítrio de terceiro, ou do herdeiro, a fixação do valor do legado, comprometendo a validade do ato, por ser esta tarefa exclusiva do testador (art. 1.900, IV CC)</a:t>
            </a:r>
          </a:p>
        </p:txBody>
      </p:sp>
    </p:spTree>
    <p:extLst>
      <p:ext uri="{BB962C8B-B14F-4D97-AF65-F5344CB8AC3E}">
        <p14:creationId xmlns:p14="http://schemas.microsoft.com/office/powerpoint/2010/main" val="31128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NULIDADE DO TESTAMENTO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pt-BR" sz="2800" dirty="0"/>
              <a:t>Hipóteses que acarretarão a </a:t>
            </a:r>
            <a:r>
              <a:rPr lang="pt-BR" sz="2800" b="1" dirty="0">
                <a:solidFill>
                  <a:srgbClr val="FF0000"/>
                </a:solidFill>
              </a:rPr>
              <a:t>nulidade relativa </a:t>
            </a:r>
            <a:r>
              <a:rPr lang="pt-BR" sz="2800" dirty="0"/>
              <a:t>(</a:t>
            </a:r>
            <a:r>
              <a:rPr lang="pt-BR" sz="2800" b="1" dirty="0">
                <a:solidFill>
                  <a:srgbClr val="FF0000"/>
                </a:solidFill>
              </a:rPr>
              <a:t>anulabilidade</a:t>
            </a:r>
            <a:r>
              <a:rPr lang="pt-BR" sz="2800" dirty="0"/>
              <a:t>):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Erro substancial na designação de herdeiro, de legatário, ou da própria coisa legada.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Dolo capaz de induzir o testador em erro, ou de mantê-lo sob o erro em que já se encontrava.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Coação contra o testador, impedindo-o de livremente testar.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t-BR" sz="2400" dirty="0"/>
              <a:t>Fraude, como por exemplo, o reconhecimento de dívidas inexistentes pelo testador, com o intuito de enganar os seus credores, futuros credores do espólio.</a:t>
            </a:r>
          </a:p>
          <a:p>
            <a:pPr marL="201168" lvl="1" indent="0" algn="r">
              <a:buNone/>
            </a:pPr>
            <a:r>
              <a:rPr lang="pt-BR" sz="2400" dirty="0"/>
              <a:t>(Hipóteses do art. 171 CC 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522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Princípios da conservação e da conversão aplicáveis ao testamento (</a:t>
            </a:r>
            <a:r>
              <a:rPr lang="pt-BR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arts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184,167 e 170)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princípio da conservação </a:t>
            </a:r>
            <a:r>
              <a:rPr lang="pt-BR" sz="3000" dirty="0"/>
              <a:t>aplicado ao testamento diz respeito aos casos de invalidação apenas parcial do negócio jurídico unilateral, isto é, invalidação apenas de certa (s) cláusula (s), sendo possível, portanto, dar sentido útil à parte restante.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pt-BR" sz="3000" dirty="0"/>
              <a:t>Até mesmo quando parte do testamento for ilícita, em virtude de simulação, não se contamina a totalidade do negócio jurídico, desde que a parte sã seja separável (Paulo Lôbo).</a:t>
            </a:r>
          </a:p>
        </p:txBody>
      </p:sp>
    </p:spTree>
    <p:extLst>
      <p:ext uri="{BB962C8B-B14F-4D97-AF65-F5344CB8AC3E}">
        <p14:creationId xmlns:p14="http://schemas.microsoft.com/office/powerpoint/2010/main" val="25414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10021</TotalTime>
  <Words>1968</Words>
  <Application>Microsoft Macintosh PowerPoint</Application>
  <PresentationFormat>Widescreen</PresentationFormat>
  <Paragraphs>111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Retrospectiva</vt:lpstr>
      <vt:lpstr>TESTAMENTOS – INUTILIZAÇÃO DAS DISPOSIÇÕES DE ÚLTIMA VONTADE – INVALIDADE E INEFICÁCIA: REVOGAÇÃO, NULIDADE, ROMPIMENTO. REDUÇÃO DAS DISPOSIÇÕES DE ÚLTIMA VONTADE. CADUCIDADE.</vt:lpstr>
      <vt:lpstr>TESTAMENTO: INUTILIZAÇÃO DAS DISPOSIÇÕES DE ÚLTIMA VONTADE</vt:lpstr>
      <vt:lpstr>TESTAMENTO: INUTILIZAÇÃO DAS DISPOSIÇÕES DE ÚLTIMA VONTADE</vt:lpstr>
      <vt:lpstr>REVOGAÇÃO DO TESTAMENTO</vt:lpstr>
      <vt:lpstr>REVOGAÇÃO DO TESTAMENTO</vt:lpstr>
      <vt:lpstr>NULIDADE DO TESTAMENTO</vt:lpstr>
      <vt:lpstr>NULIDADE DO TESTAMENTO</vt:lpstr>
      <vt:lpstr>NULIDADE DO TESTAMENTO</vt:lpstr>
      <vt:lpstr>Princípios da conservação e da conversão aplicáveis ao testamento (arts. 184,167 e 170)</vt:lpstr>
      <vt:lpstr>Princípios da conservação e da conversão aplicáveis ao testamento (arts. 184,167 e 170)</vt:lpstr>
      <vt:lpstr>Jurisprudência do STJ (consolidada)</vt:lpstr>
      <vt:lpstr>ROMPIMENTO DO TESTAMENTO</vt:lpstr>
      <vt:lpstr>ROMPIMENTO DO TESTAMENTO</vt:lpstr>
      <vt:lpstr>ROMPIMENTO DO TESTAMENTO</vt:lpstr>
      <vt:lpstr>ROMPIMENTO DO TESTAMENTO</vt:lpstr>
      <vt:lpstr>REDUÇÃO DAS DISPOSIÇÕES DE ÚLTIMA VONTADE</vt:lpstr>
      <vt:lpstr>REDUÇÃO DAS DISPOSIÇÕES DE ÚLTIMA VONTADE</vt:lpstr>
      <vt:lpstr>CADUCIDADE DO TESTAMENTO</vt:lpstr>
      <vt:lpstr>CADUCIDADE DO TESTAMENTO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TESTAMENTOS – INVALIDADE E INEFICÁCIA: REVOGAÇÃO, NULIDADE, ROMPIMENTO E CADUCIDADE.</dc:title>
  <dc:creator>Giselda</dc:creator>
  <cp:lastModifiedBy>Claudia Stein</cp:lastModifiedBy>
  <cp:revision>62</cp:revision>
  <cp:lastPrinted>2015-10-28T01:31:56Z</cp:lastPrinted>
  <dcterms:created xsi:type="dcterms:W3CDTF">2015-10-10T20:37:35Z</dcterms:created>
  <dcterms:modified xsi:type="dcterms:W3CDTF">2019-10-02T19:41:42Z</dcterms:modified>
</cp:coreProperties>
</file>