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-11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9E4B-4C91-429C-8577-CFFA8DE585E4}" type="datetimeFigureOut">
              <a:rPr lang="pt-BR" smtClean="0"/>
              <a:t>10/08/2015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30D5D-36CC-4541-A698-F07B615CF4F6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96DE56-87A7-4436-BBB5-DEF2D8826148}" type="slidenum">
              <a:rPr lang="pt-BR">
                <a:solidFill>
                  <a:prstClr val="black"/>
                </a:solidFill>
              </a:rPr>
              <a:pPr/>
              <a:t>51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B0CEE-ED7E-425D-B744-98329D12B52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FA6AF-E7F4-4573-B9A2-8A3E8ADB11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CDAA-1274-465C-BB90-525F9493015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BC3D4-3BD1-4547-A25E-95690A5B9D6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4499B-1237-4F2F-8CCB-12DC136208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D5875-9FE9-4C60-A776-AED3083206C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5C7A0-1DDA-424A-AA8C-DB7EDA18D4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FD400-8150-4CC9-9C89-72384E583CA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2FC93-5413-4147-8525-0D863719F6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AF13D-9734-469C-988B-D67E3D4BF2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8AFA9-85F2-49A7-B3BA-A5DA25CB5F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98B47-8237-4033-86D3-372B1288FA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00003A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C0D699-FAFD-4DFE-9845-8BF3509801E7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EGS\Documents\Edson\Aulas\BEFH%20II%2012\1&#170;\09%205%20Ana%20Carolina%20S&#243;%20de%20Sacanagem%20-%20Basil%20Corrup&#231;&#227;o%20-%20YouTube.wmv" TargetMode="Externa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aris-Praga 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 rot="320179">
            <a:off x="2195513" y="5989638"/>
            <a:ext cx="252095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kern="10">
                <a:ln w="3175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</a:rPr>
              <a:t>Edson Garcia Soares</a:t>
            </a:r>
          </a:p>
        </p:txBody>
      </p:sp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 rot="292284">
            <a:off x="4764088" y="6259513"/>
            <a:ext cx="2447925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kern="10">
                <a:ln w="9525">
                  <a:noFill/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(com a colaboração de Rodin)</a:t>
            </a:r>
          </a:p>
        </p:txBody>
      </p:sp>
      <p:sp>
        <p:nvSpPr>
          <p:cNvPr id="16" name="WordArt 10"/>
          <p:cNvSpPr>
            <a:spLocks noChangeArrowheads="1" noChangeShapeType="1" noTextEdit="1"/>
          </p:cNvSpPr>
          <p:nvPr/>
        </p:nvSpPr>
        <p:spPr bwMode="auto">
          <a:xfrm rot="342003">
            <a:off x="2484438" y="6524625"/>
            <a:ext cx="935037" cy="125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BBE0E3"/>
                </a:solidFill>
                <a:latin typeface="Times New Roman"/>
                <a:cs typeface="Times New Roman"/>
              </a:rPr>
              <a:t>FMRP/USP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 rot="236834">
            <a:off x="4781550" y="6491288"/>
            <a:ext cx="1963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Times New Roman" pitchFamily="18" charset="0"/>
              </a:rPr>
              <a:t>The three shades</a:t>
            </a:r>
          </a:p>
        </p:txBody>
      </p:sp>
      <p:sp>
        <p:nvSpPr>
          <p:cNvPr id="58375" name="AutoShape 2" descr="Não é possível exibir a imagem &quot;http://amazonas.fmrp.usp.br/cgi-bin/openwebmail/openwebmail-viewatt.pl/FOLDER_SIPAT_FRENTE.jpg?action=viewattachment&amp;sessionid=egsoares*-session-0.954626659470708&amp;message_id=%3C20080904120040.M26946%40fcfrp.usp.br%3E&amp;folder=INBOX&amp;attachment_nodeid=0-1&amp;convfrom=none.iso-8859-1&quot; porque ela contém erro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8376" name="AutoShape 3" descr="Não é possível exibir a imagem &quot;http://amazonas.fmrp.usp.br/cgi-bin/openwebmail/openwebmail-viewatt.pl/FOLDER_SIPAT_FRENTE.jpg?action=viewattachment&amp;sessionid=egsoares*-session-0.954626659470708&amp;message_id=%3C20080904120040.M26946%40fcfrp.usp.br%3E&amp;folder=INBOX&amp;attachment_nodeid=0-1&amp;convfrom=none.iso-8859-1&quot; porque ela contém erro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8377" name="AutoShape 4" descr="Não é possível exibir a imagem &quot;http://amazonas.fmrp.usp.br/cgi-bin/openwebmail/openwebmail-viewatt.pl/FOLDER_SIPAT_FRENTE.jpg?action=viewattachment&amp;sessionid=egsoares*-session-0.954626659470708&amp;message_id=%3C20080904120040.M26946%40fcfrp.usp.br%3E&amp;folder=INBOX&amp;attachment_nodeid=0-1&amp;convfrom=none.iso-8859-1&quot; porque ela contém erro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1405" name="WordArt 29"/>
          <p:cNvSpPr>
            <a:spLocks noChangeArrowheads="1" noChangeShapeType="1" noTextEdit="1"/>
          </p:cNvSpPr>
          <p:nvPr/>
        </p:nvSpPr>
        <p:spPr bwMode="auto">
          <a:xfrm>
            <a:off x="1333500" y="4221088"/>
            <a:ext cx="6481763" cy="1144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Formação </a:t>
            </a:r>
            <a:r>
              <a:rPr lang="pt-BR" sz="2800" b="1" kern="10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Humanística II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Fundamentos </a:t>
            </a:r>
            <a:r>
              <a:rPr lang="pt-BR" sz="2800" b="1" kern="10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de Bioética</a:t>
            </a:r>
          </a:p>
        </p:txBody>
      </p:sp>
      <p:sp>
        <p:nvSpPr>
          <p:cNvPr id="101402" name="WordArt 26"/>
          <p:cNvSpPr>
            <a:spLocks noChangeArrowheads="1" noChangeShapeType="1" noTextEdit="1"/>
          </p:cNvSpPr>
          <p:nvPr/>
        </p:nvSpPr>
        <p:spPr bwMode="auto">
          <a:xfrm>
            <a:off x="1206500" y="188913"/>
            <a:ext cx="6880225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Universidade de São Paulo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Faculdade de Medicina de Ribeirão Preto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Departamento de Patologia e Medicina Legal </a:t>
            </a:r>
          </a:p>
        </p:txBody>
      </p:sp>
      <p:pic>
        <p:nvPicPr>
          <p:cNvPr id="51222" name="Picture 22" descr="brasao"/>
          <p:cNvPicPr preferRelativeResize="0">
            <a:picLocks noChangeArrowheads="1"/>
          </p:cNvPicPr>
          <p:nvPr/>
        </p:nvPicPr>
        <p:blipFill>
          <a:blip r:embed="rId3" cstate="print"/>
          <a:srcRect l="10246" t="10274" r="6174" b="11035"/>
          <a:stretch>
            <a:fillRect/>
          </a:stretch>
        </p:blipFill>
        <p:spPr bwMode="auto">
          <a:xfrm>
            <a:off x="179388" y="152400"/>
            <a:ext cx="8636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BRASAOcolor_gde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6888" y="138113"/>
            <a:ext cx="8636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1000"/>
                                        <p:tgtEl>
                                          <p:spTgt spid="10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0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1014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zwarl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54" y="594336"/>
            <a:ext cx="8001517" cy="5891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8179" name="WordArt 3"/>
          <p:cNvSpPr>
            <a:spLocks noChangeArrowheads="1" noChangeShapeType="1" noTextEdit="1"/>
          </p:cNvSpPr>
          <p:nvPr/>
        </p:nvSpPr>
        <p:spPr bwMode="auto">
          <a:xfrm>
            <a:off x="2787650" y="0"/>
            <a:ext cx="3646488" cy="550863"/>
          </a:xfrm>
          <a:prstGeom prst="rect">
            <a:avLst/>
          </a:prstGeom>
          <a:ln>
            <a:noFill/>
          </a:ln>
        </p:spPr>
        <p:txBody>
          <a:bodyPr wrap="none" fromWordArt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kern="10" dirty="0">
                <a:solidFill>
                  <a:srgbClr val="99CC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5181600" y="6432550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Cartoon Classics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12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cartoons</a:t>
            </a:r>
            <a:r>
              <a:rPr lang="pt-BR" sz="1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mais premiados do mundo)</a:t>
            </a:r>
            <a:endParaRPr lang="pt-B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2987675" y="77788"/>
            <a:ext cx="3097213" cy="436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Somos éticos?</a:t>
            </a:r>
            <a:endParaRPr lang="pt-BR" sz="3600" kern="10" dirty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IMGP0930"/>
          <p:cNvPicPr>
            <a:picLocks noChangeAspect="1" noChangeArrowheads="1"/>
          </p:cNvPicPr>
          <p:nvPr/>
        </p:nvPicPr>
        <p:blipFill>
          <a:blip r:embed="rId2" cstate="print"/>
          <a:srcRect r="2716"/>
          <a:stretch>
            <a:fillRect/>
          </a:stretch>
        </p:blipFill>
        <p:spPr bwMode="auto">
          <a:xfrm>
            <a:off x="592138" y="608013"/>
            <a:ext cx="7921625" cy="5942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8611" name="WordArt 3"/>
          <p:cNvSpPr>
            <a:spLocks noChangeArrowheads="1" noChangeShapeType="1" noTextEdit="1"/>
          </p:cNvSpPr>
          <p:nvPr/>
        </p:nvSpPr>
        <p:spPr bwMode="auto">
          <a:xfrm>
            <a:off x="3059113" y="57150"/>
            <a:ext cx="2952750" cy="260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>
                <a:ln w="9525">
                  <a:noFill/>
                  <a:round/>
                  <a:headEnd/>
                  <a:tailEnd/>
                </a:ln>
                <a:solidFill>
                  <a:srgbClr val="99CCFF"/>
                </a:solidFill>
                <a:latin typeface="Times New Roman"/>
                <a:cs typeface="Times New Roman"/>
              </a:rPr>
              <a:t>PRINCÍPIO BIOCÊNTRICO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769938" y="722313"/>
            <a:ext cx="756126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3538"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800">
                <a:solidFill>
                  <a:srgbClr val="FFFFFF"/>
                </a:solidFill>
                <a:latin typeface="Times New Roman" pitchFamily="18" charset="0"/>
              </a:rPr>
              <a:t>É a conexão imediata com as leis universais que conservam os sistemas vivos e permitem a evolução da vida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566738"/>
            <a:ext cx="8064500" cy="604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576440" y="600224"/>
            <a:ext cx="7956000" cy="1244600"/>
          </a:xfrm>
          <a:prstGeom prst="rect">
            <a:avLst/>
          </a:prstGeom>
          <a:solidFill>
            <a:srgbClr val="D5AB81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663300"/>
                </a:solidFill>
                <a:latin typeface="Times New Roman" pitchFamily="18" charset="0"/>
              </a:rPr>
              <a:t>É um estilo de sentir e de pensar que toma como ponto de partida, e como referência existencial, a vivência e a compreensão dos sistemas viventes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7236296" y="1846332"/>
            <a:ext cx="1296144" cy="276999"/>
          </a:xfrm>
          <a:prstGeom prst="rect">
            <a:avLst/>
          </a:prstGeom>
          <a:solidFill>
            <a:srgbClr val="D5AB81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( Toro, 1991)</a:t>
            </a:r>
          </a:p>
        </p:txBody>
      </p:sp>
      <p:sp>
        <p:nvSpPr>
          <p:cNvPr id="69637" name="WordArt 5"/>
          <p:cNvSpPr>
            <a:spLocks noChangeArrowheads="1" noChangeShapeType="1" noTextEdit="1"/>
          </p:cNvSpPr>
          <p:nvPr/>
        </p:nvSpPr>
        <p:spPr bwMode="auto">
          <a:xfrm>
            <a:off x="3059113" y="57150"/>
            <a:ext cx="2952750" cy="260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>
                <a:ln w="9525">
                  <a:noFill/>
                  <a:round/>
                  <a:headEnd/>
                  <a:tailEnd/>
                </a:ln>
                <a:solidFill>
                  <a:srgbClr val="99CCFF"/>
                </a:solidFill>
                <a:latin typeface="Times New Roman"/>
                <a:cs typeface="Times New Roman"/>
              </a:rPr>
              <a:t>PRINCÍPIO BIOCÊNTRICO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nimBg="1"/>
      <p:bldP spid="962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 l="5943" t="4971" r="7826" b="8614"/>
          <a:stretch>
            <a:fillRect/>
          </a:stretch>
        </p:blipFill>
        <p:spPr bwMode="auto">
          <a:xfrm>
            <a:off x="429658" y="318915"/>
            <a:ext cx="8328401" cy="6260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501453" y="404664"/>
            <a:ext cx="8175004" cy="1938992"/>
          </a:xfrm>
          <a:prstGeom prst="rect">
            <a:avLst/>
          </a:prstGeom>
          <a:solidFill>
            <a:srgbClr val="E2CAB6">
              <a:alpha val="6509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latin typeface="Times New Roman" pitchFamily="18" charset="0"/>
              </a:rPr>
              <a:t>É um ponto de partida para estruturar as novas percepções e as novas ciências do futuro. Prioridade ao vivente, ilusão do determinismo físico e abandono progressivo do pensamento linear, para entrar na percepção topológica e na poética da similaridade </a:t>
            </a:r>
            <a:r>
              <a:rPr lang="pt-BR" sz="2400" b="1" dirty="0">
                <a:solidFill>
                  <a:srgbClr val="000000"/>
                </a:solidFill>
                <a:latin typeface="Times New Roman" pitchFamily="18" charset="0"/>
              </a:rPr>
              <a:t>					           </a:t>
            </a:r>
            <a:r>
              <a:rPr lang="pt-BR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pt-BR" sz="2000" b="1" dirty="0">
                <a:solidFill>
                  <a:srgbClr val="000000"/>
                </a:solidFill>
                <a:latin typeface="Times New Roman" pitchFamily="18" charset="0"/>
              </a:rPr>
              <a:t>( Ribas 1994) </a:t>
            </a:r>
          </a:p>
        </p:txBody>
      </p:sp>
      <p:sp>
        <p:nvSpPr>
          <p:cNvPr id="70660" name="WordArt 4"/>
          <p:cNvSpPr>
            <a:spLocks noChangeArrowheads="1" noChangeShapeType="1" noTextEdit="1"/>
          </p:cNvSpPr>
          <p:nvPr/>
        </p:nvSpPr>
        <p:spPr bwMode="auto">
          <a:xfrm>
            <a:off x="3059113" y="19050"/>
            <a:ext cx="2952750" cy="260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>
                <a:ln w="9525">
                  <a:noFill/>
                  <a:round/>
                  <a:headEnd/>
                  <a:tailEnd/>
                </a:ln>
                <a:solidFill>
                  <a:srgbClr val="99CCFF"/>
                </a:solidFill>
                <a:latin typeface="Times New Roman"/>
                <a:cs typeface="Times New Roman"/>
              </a:rPr>
              <a:t>PRINCÍPIO BIOCÊNTRICO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9CCFF"/>
            </a:gs>
            <a:gs pos="50000">
              <a:srgbClr val="CDE6FF"/>
            </a:gs>
            <a:gs pos="100000">
              <a:srgbClr val="CDE6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Paris-Praga 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513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4320381" y="260351"/>
            <a:ext cx="4700588" cy="165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latin typeface="Times New Roman" pitchFamily="18" charset="0"/>
              </a:rPr>
              <a:t>O homem precisa compreender que é um componente de um sistema vivente maior, que suas ações são capazes de modificar esse sistema vivente e, por outro lado, ele está sujeito às modificações do sistema </a:t>
            </a: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4334669" y="2060848"/>
            <a:ext cx="46720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latin typeface="Times New Roman" pitchFamily="18" charset="0"/>
              </a:rPr>
              <a:t>A harmonia desse sistema, portanto, depende da maneira como o indivíduo se comporta consigo mesmo, com o outro e com o meio onde vive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4334669" y="3573016"/>
            <a:ext cx="4672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latin typeface="Times New Roman" pitchFamily="18" charset="0"/>
              </a:rPr>
              <a:t>Há múltiplas formas de buscar essa harmonização como: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4427538" y="4509120"/>
            <a:ext cx="14414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 err="1">
                <a:solidFill>
                  <a:srgbClr val="000000"/>
                </a:solidFill>
                <a:latin typeface="Times New Roman" pitchFamily="18" charset="0"/>
              </a:rPr>
              <a:t>tai-chi-chuan</a:t>
            </a:r>
            <a:endParaRPr lang="pt-BR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6156325" y="4955778"/>
            <a:ext cx="122396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Times New Roman" pitchFamily="18" charset="0"/>
              </a:rPr>
              <a:t>meditação</a:t>
            </a:r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7812088" y="4652566"/>
            <a:ext cx="9350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Times New Roman" pitchFamily="18" charset="0"/>
              </a:rPr>
              <a:t>orações</a:t>
            </a: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4643438" y="5301853"/>
            <a:ext cx="1081087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Times New Roman" pitchFamily="18" charset="0"/>
              </a:rPr>
              <a:t>biodança</a:t>
            </a: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5724525" y="6165453"/>
            <a:ext cx="20161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Times New Roman" pitchFamily="18" charset="0"/>
              </a:rPr>
              <a:t>exercícios físicos</a:t>
            </a: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7235825" y="5301853"/>
            <a:ext cx="136683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Times New Roman" pitchFamily="18" charset="0"/>
              </a:rPr>
              <a:t>psicoterapia</a:t>
            </a:r>
          </a:p>
        </p:txBody>
      </p:sp>
      <p:sp>
        <p:nvSpPr>
          <p:cNvPr id="98316" name="Text Box 12"/>
          <p:cNvSpPr txBox="1">
            <a:spLocks noChangeArrowheads="1"/>
          </p:cNvSpPr>
          <p:nvPr/>
        </p:nvSpPr>
        <p:spPr bwMode="auto">
          <a:xfrm>
            <a:off x="6084888" y="5590778"/>
            <a:ext cx="5762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Times New Roman" pitchFamily="18" charset="0"/>
              </a:rPr>
              <a:t>reiki</a:t>
            </a:r>
          </a:p>
        </p:txBody>
      </p:sp>
      <p:sp>
        <p:nvSpPr>
          <p:cNvPr id="98317" name="Text Box 13"/>
          <p:cNvSpPr txBox="1">
            <a:spLocks noChangeArrowheads="1"/>
          </p:cNvSpPr>
          <p:nvPr/>
        </p:nvSpPr>
        <p:spPr bwMode="auto">
          <a:xfrm>
            <a:off x="8316913" y="6308725"/>
            <a:ext cx="433387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Times New Roman" pitchFamily="18" charset="0"/>
              </a:rPr>
              <a:t>etc</a:t>
            </a: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4572000" y="6394450"/>
            <a:ext cx="57626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Times New Roman" pitchFamily="18" charset="0"/>
              </a:rPr>
              <a:t>ioga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/>
      <p:bldP spid="98308" grpId="0"/>
      <p:bldP spid="98309" grpId="0"/>
      <p:bldP spid="98310" grpId="0"/>
      <p:bldP spid="98311" grpId="0"/>
      <p:bldP spid="98312" grpId="0"/>
      <p:bldP spid="98313" grpId="0"/>
      <p:bldP spid="98314" grpId="0"/>
      <p:bldP spid="98315" grpId="0"/>
      <p:bldP spid="98316" grpId="0"/>
      <p:bldP spid="98317" grpId="0"/>
      <p:bldP spid="983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30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239713" y="1219200"/>
          <a:ext cx="3663950" cy="4886325"/>
        </p:xfrm>
        <a:graphic>
          <a:graphicData uri="http://schemas.openxmlformats.org/presentationml/2006/ole">
            <p:oleObj spid="_x0000_s3074" name="Foto do Photo Editor" r:id="rId3" imgW="16457143" imgH="21942857" progId="">
              <p:embed/>
            </p:oleObj>
          </a:graphicData>
        </a:graphic>
      </p:graphicFrame>
      <p:pic>
        <p:nvPicPr>
          <p:cNvPr id="1249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2754"/>
          <a:stretch>
            <a:fillRect/>
          </a:stretch>
        </p:blipFill>
        <p:spPr>
          <a:xfrm>
            <a:off x="4235450" y="3429000"/>
            <a:ext cx="4470400" cy="3008313"/>
          </a:xfrm>
          <a:noFill/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3992563" y="2011363"/>
            <a:ext cx="4752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fontAlgn="base">
              <a:spcBef>
                <a:spcPct val="50000"/>
              </a:spcBef>
              <a:spcAft>
                <a:spcPct val="0"/>
              </a:spcAft>
              <a:buSzPct val="75000"/>
              <a:buFont typeface="Wingdings" pitchFamily="2" charset="2"/>
              <a:buChar char="v"/>
            </a:pPr>
            <a:r>
              <a:rPr lang="pt-BR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Fundamentos holísticos - UNIPAZ  (Leloup, Crema e Weil)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3992563" y="1193800"/>
            <a:ext cx="4752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SzPct val="75000"/>
              <a:buFont typeface="Wingdings" pitchFamily="2" charset="2"/>
              <a:buChar char="v"/>
            </a:pPr>
            <a:r>
              <a:rPr lang="pt-BR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Princípio biocêntrico de Toro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3992563" y="1600200"/>
            <a:ext cx="4752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SzPct val="75000"/>
              <a:buFont typeface="Wingdings" pitchFamily="2" charset="2"/>
              <a:buChar char="v"/>
            </a:pPr>
            <a:r>
              <a:rPr lang="pt-BR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Teoria socionômica de Moreno</a:t>
            </a: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3992563" y="2598738"/>
            <a:ext cx="4217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fontAlgn="base">
              <a:spcBef>
                <a:spcPct val="50000"/>
              </a:spcBef>
              <a:spcAft>
                <a:spcPct val="0"/>
              </a:spcAft>
              <a:buSzPct val="75000"/>
              <a:buFont typeface="Wingdings" pitchFamily="2" charset="2"/>
              <a:buChar char="v"/>
            </a:pPr>
            <a:r>
              <a:rPr lang="pt-BR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Orientação não diretiva de Carl Rogers </a:t>
            </a:r>
          </a:p>
        </p:txBody>
      </p:sp>
      <p:sp>
        <p:nvSpPr>
          <p:cNvPr id="1032" name="CaixaDeTexto 8"/>
          <p:cNvSpPr txBox="1">
            <a:spLocks noChangeArrowheads="1"/>
          </p:cNvSpPr>
          <p:nvPr/>
        </p:nvSpPr>
        <p:spPr bwMode="auto">
          <a:xfrm>
            <a:off x="209550" y="0"/>
            <a:ext cx="89344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Bioética Vivencial: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atividade transformante e autotransformadora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992563" y="3059113"/>
            <a:ext cx="4094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fontAlgn="base">
              <a:spcBef>
                <a:spcPct val="50000"/>
              </a:spcBef>
              <a:spcAft>
                <a:spcPct val="0"/>
              </a:spcAft>
              <a:buSzPct val="75000"/>
              <a:buFont typeface="Wingdings" pitchFamily="2" charset="2"/>
              <a:buChar char="v"/>
            </a:pPr>
            <a:r>
              <a:rPr lang="pt-BR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 sentido da vida de Viktor </a:t>
            </a:r>
            <a:r>
              <a:rPr lang="pt-BR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Frankl</a:t>
            </a:r>
            <a:endParaRPr lang="pt-BR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3" grpId="0" autoUpdateAnimBg="0"/>
      <p:bldP spid="124934" grpId="0" autoUpdateAnimBg="0"/>
      <p:bldP spid="124935" grpId="0" autoUpdateAnimBg="0"/>
      <p:bldP spid="124936" grpId="0" autoUpdateAnimBg="0"/>
      <p:bldP spid="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DE6FF"/>
            </a:gs>
            <a:gs pos="50000">
              <a:srgbClr val="99CCFF"/>
            </a:gs>
            <a:gs pos="100000">
              <a:schemeClr val="accent1">
                <a:lumMod val="9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t="3619"/>
          <a:stretch>
            <a:fillRect/>
          </a:stretch>
        </p:blipFill>
        <p:spPr bwMode="auto">
          <a:xfrm>
            <a:off x="4572000" y="309563"/>
            <a:ext cx="4260850" cy="6237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6499" name="WordArt 3"/>
          <p:cNvSpPr>
            <a:spLocks noChangeArrowheads="1" noChangeShapeType="1" noTextEdit="1"/>
          </p:cNvSpPr>
          <p:nvPr/>
        </p:nvSpPr>
        <p:spPr bwMode="auto">
          <a:xfrm>
            <a:off x="238125" y="269875"/>
            <a:ext cx="2295525" cy="479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0">
                <a:ln w="63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Times New Roman"/>
                <a:cs typeface="Times New Roman"/>
              </a:rPr>
              <a:t>BIODANÇA É: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179388" y="1052513"/>
            <a:ext cx="43211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lnSpc>
                <a:spcPts val="35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Um sistema de integração afetiva, renovação orgânica e reaprendizagem das funções originárias de vida, através da música, movimento e comuni-cação em grupo</a:t>
            </a: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250825" y="3937000"/>
            <a:ext cx="4105275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lnSpc>
                <a:spcPts val="35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Esse sistema foi criado nos idos dos anos 60, pelo psicólogo e antropólogo chileno Rolando Toro (esse aí à direita)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animBg="1"/>
      <p:bldP spid="106500" grpId="0"/>
      <p:bldP spid="1065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72400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80227" name="WordArt 3"/>
          <p:cNvSpPr>
            <a:spLocks noChangeArrowheads="1" noChangeShapeType="1" noTextEdit="1"/>
          </p:cNvSpPr>
          <p:nvPr/>
        </p:nvSpPr>
        <p:spPr bwMode="auto">
          <a:xfrm>
            <a:off x="863600" y="333375"/>
            <a:ext cx="7416800" cy="938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Quais são as linhas de vivência da biodança?</a:t>
            </a:r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250825" y="2636838"/>
            <a:ext cx="2870200" cy="11509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Vitalidade</a:t>
            </a:r>
          </a:p>
        </p:txBody>
      </p:sp>
      <p:sp>
        <p:nvSpPr>
          <p:cNvPr id="180229" name="WordArt 5"/>
          <p:cNvSpPr>
            <a:spLocks noChangeArrowheads="1" noChangeShapeType="1" noTextEdit="1"/>
          </p:cNvSpPr>
          <p:nvPr/>
        </p:nvSpPr>
        <p:spPr bwMode="auto">
          <a:xfrm rot="20115510">
            <a:off x="6505241" y="3153229"/>
            <a:ext cx="2549525" cy="98561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scene3d>
              <a:camera prst="isometricOffAxis1Right"/>
              <a:lightRig rig="balanced" dir="t"/>
            </a:scene3d>
            <a:sp3d extrusionH="57150" contourW="12700">
              <a:extrusionClr>
                <a:srgbClr val="009FEE"/>
              </a:extrusionClr>
              <a:contourClr>
                <a:srgbClr val="000099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kern="10" spc="10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Afetividade</a:t>
            </a:r>
          </a:p>
        </p:txBody>
      </p:sp>
      <p:sp>
        <p:nvSpPr>
          <p:cNvPr id="180230" name="WordArt 6"/>
          <p:cNvSpPr>
            <a:spLocks noChangeArrowheads="1" noChangeShapeType="1" noTextEdit="1"/>
          </p:cNvSpPr>
          <p:nvPr/>
        </p:nvSpPr>
        <p:spPr bwMode="auto">
          <a:xfrm>
            <a:off x="3492500" y="3141663"/>
            <a:ext cx="2719614" cy="935037"/>
          </a:xfrm>
          <a:prstGeom prst="rect">
            <a:avLst/>
          </a:prstGeom>
          <a:ln>
            <a:noFill/>
          </a:ln>
          <a:effectLst>
            <a:softEdge rad="127000"/>
          </a:effectLst>
          <a:scene3d>
            <a:camera prst="orthographicFront">
              <a:rot lat="600000" lon="600000" rev="600000"/>
            </a:camera>
            <a:lightRig rig="threePt" dir="t"/>
          </a:scene3d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kern="10" spc="100" dirty="0">
                <a:ln w="28575" cmpd="sng">
                  <a:solidFill>
                    <a:srgbClr val="66CCFF"/>
                  </a:solidFill>
                  <a:prstDash val="solid"/>
                </a:ln>
                <a:gradFill flip="none" rotWithShape="1">
                  <a:gsLst>
                    <a:gs pos="0">
                      <a:srgbClr val="009FEE"/>
                    </a:gs>
                    <a:gs pos="68000">
                      <a:srgbClr val="000099"/>
                    </a:gs>
                    <a:gs pos="100000">
                      <a:srgbClr val="00006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/>
              </a:rPr>
              <a:t>Sensualidade</a:t>
            </a:r>
          </a:p>
        </p:txBody>
      </p:sp>
      <p:sp>
        <p:nvSpPr>
          <p:cNvPr id="180231" name="WordArt 7"/>
          <p:cNvSpPr>
            <a:spLocks noChangeArrowheads="1" noChangeShapeType="1" noTextEdit="1"/>
          </p:cNvSpPr>
          <p:nvPr/>
        </p:nvSpPr>
        <p:spPr bwMode="auto">
          <a:xfrm rot="20184072">
            <a:off x="609950" y="5059584"/>
            <a:ext cx="3106020" cy="1190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sunset" dir="t">
                <a:rot lat="0" lon="0" rev="21594000"/>
              </a:lightRig>
            </a:scene3d>
            <a:sp3d extrusionH="354000">
              <a:extrusionClr>
                <a:srgbClr val="939676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kern="10" dirty="0">
                <a:ln w="15875" cap="rnd">
                  <a:solidFill>
                    <a:srgbClr val="000066"/>
                  </a:solidFill>
                  <a:prstDash val="sysDot"/>
                  <a:bevel/>
                  <a:headEnd/>
                  <a:tailEnd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  <a:effectLst>
                  <a:outerShdw blurRad="254000" dist="50800" dir="5400000" algn="ctr" rotWithShape="0">
                    <a:srgbClr val="66CCFF"/>
                  </a:outerShdw>
                </a:effectLst>
                <a:latin typeface="Impact"/>
              </a:rPr>
              <a:t>Criatividade</a:t>
            </a:r>
          </a:p>
        </p:txBody>
      </p:sp>
      <p:sp>
        <p:nvSpPr>
          <p:cNvPr id="180232" name="WordArt 8"/>
          <p:cNvSpPr>
            <a:spLocks noChangeArrowheads="1" noChangeShapeType="1" noTextEdit="1"/>
          </p:cNvSpPr>
          <p:nvPr/>
        </p:nvSpPr>
        <p:spPr bwMode="auto">
          <a:xfrm>
            <a:off x="6248400" y="5381625"/>
            <a:ext cx="2809875" cy="13335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Transcendência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 animBg="1"/>
      <p:bldP spid="180228" grpId="0" animBg="1"/>
      <p:bldP spid="1802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igitalizar000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FF">
              <a:shade val="85000"/>
            </a:srgbClr>
          </a:solidFill>
          <a:ln w="88900" cap="sq"/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252413" y="11113"/>
            <a:ext cx="861695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533400" fontAlgn="base">
              <a:spcBef>
                <a:spcPct val="50000"/>
              </a:spcBef>
              <a:spcAft>
                <a:spcPct val="0"/>
              </a:spcAft>
            </a:pPr>
            <a:r>
              <a:rPr lang="pt-BR" sz="2200" b="1">
                <a:solidFill>
                  <a:srgbClr val="FFFFFF"/>
                </a:solidFill>
                <a:latin typeface="Times New Roman" pitchFamily="18" charset="0"/>
              </a:rPr>
              <a:t>	“Somos por demais solitários em meio a um caos coletivista. É uma maneira de ser ausente, mesmo com toda nossa presença. No ato de não olhar, de não escutar, de não tocar o outro, despojamo-nos sutilmente de sua identidade; estamos com o outro, mas o ignoramos. Essa desqualificação, consciente ou inconsciente, encerra a patologia do Eu. Celebrar a presença do outro, exaltá-la no encanto essencial do encontro é, talvez, a única possibilidade saudável”. – Rolando Toro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331913" y="6491288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Times New Roman" pitchFamily="18" charset="0"/>
              </a:rPr>
              <a:t>TORO R. Biodanza. Editora Olavobrás/EPB,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3" descr="agua2-2.jpg"/>
          <p:cNvPicPr>
            <a:picLocks noChangeAspect="1"/>
          </p:cNvPicPr>
          <p:nvPr/>
        </p:nvPicPr>
        <p:blipFill>
          <a:blip r:embed="rId3" cstate="print"/>
          <a:srcRect r="4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643188" y="2428875"/>
            <a:ext cx="3600450" cy="2103438"/>
          </a:xfrm>
          <a:prstGeom prst="rect">
            <a:avLst/>
          </a:prstGeom>
          <a:solidFill>
            <a:srgbClr val="CCECFF">
              <a:alpha val="54118"/>
            </a:srgbClr>
          </a:solidFill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6600" dirty="0">
                <a:solidFill>
                  <a:srgbClr val="000000"/>
                </a:solidFill>
                <a:latin typeface="Times New Roman" pitchFamily="18" charset="0"/>
              </a:rPr>
              <a:t>Epitáfio</a:t>
            </a:r>
          </a:p>
          <a:p>
            <a:pPr algn="ctr" eaLnBrk="0" hangingPunct="0"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hangingPunct="0">
              <a:defRPr/>
            </a:pPr>
            <a:r>
              <a:rPr lang="pt-BR" sz="2400" b="1" dirty="0">
                <a:solidFill>
                  <a:srgbClr val="000000"/>
                </a:solidFill>
                <a:latin typeface="Times New Roman" pitchFamily="18" charset="0"/>
              </a:rPr>
              <a:t>Sérgio Britto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000000"/>
                </a:solidFill>
                <a:latin typeface="Times New Roman" pitchFamily="18" charset="0"/>
              </a:rPr>
              <a:t>Interpretação: TITÃS</a:t>
            </a:r>
          </a:p>
        </p:txBody>
      </p:sp>
    </p:spTree>
  </p:cSld>
  <p:clrMapOvr>
    <a:masterClrMapping/>
  </p:clrMapOvr>
  <p:transition spd="med" advTm="10000">
    <p:random/>
    <p:sndAc>
      <p:stSnd>
        <p:snd r:embed="rId2" name="titãs - Epitáfio (Desejos de Mulher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5"/>
          <p:cNvGrpSpPr>
            <a:grpSpLocks/>
          </p:cNvGrpSpPr>
          <p:nvPr/>
        </p:nvGrpSpPr>
        <p:grpSpPr bwMode="auto">
          <a:xfrm>
            <a:off x="323850" y="584200"/>
            <a:ext cx="4248150" cy="3814763"/>
            <a:chOff x="323850" y="550843"/>
            <a:chExt cx="4248150" cy="3814782"/>
          </a:xfrm>
        </p:grpSpPr>
        <p:pic>
          <p:nvPicPr>
            <p:cNvPr id="59406" name="Picture 6" descr="vencedor"/>
            <p:cNvPicPr>
              <a:picLocks noChangeAspect="1" noChangeArrowheads="1"/>
            </p:cNvPicPr>
            <p:nvPr/>
          </p:nvPicPr>
          <p:blipFill>
            <a:blip r:embed="rId2" cstate="print"/>
            <a:srcRect t="8665"/>
            <a:stretch>
              <a:fillRect/>
            </a:stretch>
          </p:blipFill>
          <p:spPr bwMode="auto">
            <a:xfrm>
              <a:off x="323850" y="550843"/>
              <a:ext cx="4248150" cy="3814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7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349474" y="4192562"/>
              <a:ext cx="3269053" cy="1730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2400" kern="10">
                  <a:ln w="9525">
                    <a:noFill/>
                    <a:round/>
                    <a:headEnd/>
                    <a:tailEnd/>
                  </a:ln>
                  <a:solidFill>
                    <a:srgbClr val="000080"/>
                  </a:solidFill>
                  <a:latin typeface="Monotype Corsiva"/>
                </a:rPr>
                <a:t>http://cmat4ever.blogspot.com/2009/02/marco-teles-52.html</a:t>
              </a:r>
            </a:p>
          </p:txBody>
        </p:sp>
      </p:grpSp>
      <p:pic>
        <p:nvPicPr>
          <p:cNvPr id="18440" name="Picture 8" descr="schumac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993775"/>
            <a:ext cx="222250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 descr="jenson-button-photo"/>
          <p:cNvPicPr>
            <a:picLocks noChangeAspect="1" noChangeArrowheads="1"/>
          </p:cNvPicPr>
          <p:nvPr/>
        </p:nvPicPr>
        <p:blipFill>
          <a:blip r:embed="rId4" cstate="print"/>
          <a:srcRect b="22177"/>
          <a:stretch>
            <a:fillRect/>
          </a:stretch>
        </p:blipFill>
        <p:spPr bwMode="auto">
          <a:xfrm>
            <a:off x="6975475" y="990600"/>
            <a:ext cx="1928813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7304088" y="3124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FFFF"/>
                </a:solidFill>
                <a:latin typeface="Times New Roman" pitchFamily="18" charset="0"/>
              </a:rPr>
              <a:t>Jenson Button </a:t>
            </a:r>
          </a:p>
        </p:txBody>
      </p:sp>
      <p:pic>
        <p:nvPicPr>
          <p:cNvPr id="18443" name="Picture 11" descr="rubens-barriche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4200" y="3716338"/>
            <a:ext cx="22955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121275" y="3124200"/>
            <a:ext cx="1878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FFFF"/>
                </a:solidFill>
                <a:latin typeface="Times New Roman" pitchFamily="18" charset="0"/>
              </a:rPr>
              <a:t>Michael Schumacher</a:t>
            </a:r>
          </a:p>
        </p:txBody>
      </p:sp>
      <p:sp>
        <p:nvSpPr>
          <p:cNvPr id="18445" name="WordArt 13"/>
          <p:cNvSpPr>
            <a:spLocks noChangeArrowheads="1" noChangeShapeType="1" noTextEdit="1"/>
          </p:cNvSpPr>
          <p:nvPr/>
        </p:nvSpPr>
        <p:spPr bwMode="auto">
          <a:xfrm>
            <a:off x="195263" y="47625"/>
            <a:ext cx="8753475" cy="50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F8F8F8"/>
                </a:solidFill>
                <a:latin typeface="Georgia"/>
              </a:rPr>
              <a:t>Por que o demérito ao segundo colocado?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6138863" y="6283325"/>
            <a:ext cx="18748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FFFF"/>
                </a:solidFill>
                <a:latin typeface="Times New Roman" pitchFamily="18" charset="0"/>
              </a:rPr>
              <a:t>Rubens Barrichello </a:t>
            </a:r>
          </a:p>
        </p:txBody>
      </p:sp>
      <p:pic>
        <p:nvPicPr>
          <p:cNvPr id="18450" name="Picture 18" descr="felipe-massa-552e4"/>
          <p:cNvPicPr>
            <a:picLocks noChangeAspect="1" noChangeArrowheads="1"/>
          </p:cNvPicPr>
          <p:nvPr/>
        </p:nvPicPr>
        <p:blipFill>
          <a:blip r:embed="rId6" cstate="print"/>
          <a:srcRect l="55321" t="3189" r="6400" b="44341"/>
          <a:stretch>
            <a:fillRect/>
          </a:stretch>
        </p:blipFill>
        <p:spPr bwMode="auto">
          <a:xfrm>
            <a:off x="2470150" y="4437063"/>
            <a:ext cx="21018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2" name="Picture 20" descr="LuisHamilton"/>
          <p:cNvPicPr>
            <a:picLocks noChangeAspect="1" noChangeArrowheads="1"/>
          </p:cNvPicPr>
          <p:nvPr/>
        </p:nvPicPr>
        <p:blipFill>
          <a:blip r:embed="rId7" cstate="print"/>
          <a:srcRect l="21709" r="15712" b="46753"/>
          <a:stretch>
            <a:fillRect/>
          </a:stretch>
        </p:blipFill>
        <p:spPr bwMode="auto">
          <a:xfrm>
            <a:off x="333375" y="4437063"/>
            <a:ext cx="18716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29718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FFFF"/>
                </a:solidFill>
                <a:latin typeface="Times New Roman" pitchFamily="18" charset="0"/>
              </a:rPr>
              <a:t>Felipe Massa 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406400" y="6553200"/>
            <a:ext cx="1878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FFFF"/>
                </a:solidFill>
                <a:latin typeface="Times New Roman" pitchFamily="18" charset="0"/>
              </a:rPr>
              <a:t>Lewis Hamilton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4" grpId="0"/>
      <p:bldP spid="18445" grpId="0" animBg="1"/>
      <p:bldP spid="18446" grpId="0"/>
      <p:bldP spid="18453" grpId="0"/>
      <p:bldP spid="184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/>
          <p:cNvPicPr>
            <a:picLocks noChangeAspect="1" noChangeArrowheads="1"/>
          </p:cNvPicPr>
          <p:nvPr/>
        </p:nvPicPr>
        <p:blipFill>
          <a:blip r:embed="rId2" cstate="print"/>
          <a:srcRect l="27313" t="21028" r="13145" b="19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4800" y="1066800"/>
            <a:ext cx="88392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Devia ter amado mais</a:t>
            </a:r>
            <a:br>
              <a:rPr lang="pt-BR" sz="54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Ter chorado mais</a:t>
            </a:r>
          </a:p>
          <a:p>
            <a:pPr algn="ctr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Ter visto o sol nascer</a:t>
            </a:r>
            <a:endParaRPr lang="pt-BR" sz="72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agem 3" descr="big_jump_mid.jpg"/>
          <p:cNvPicPr>
            <a:picLocks noChangeAspect="1"/>
          </p:cNvPicPr>
          <p:nvPr/>
        </p:nvPicPr>
        <p:blipFill>
          <a:blip r:embed="rId2" cstate="print">
            <a:lum bright="20000" contrast="-20000"/>
          </a:blip>
          <a:srcRect l="1254" t="2094" r="1176" b="1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44500" y="4271963"/>
            <a:ext cx="84899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500"/>
              </a:spcAft>
            </a:pPr>
            <a:r>
              <a:rPr lang="pt-BR" sz="5400">
                <a:solidFill>
                  <a:srgbClr val="000000"/>
                </a:solidFill>
                <a:latin typeface="Times New Roman" pitchFamily="18" charset="0"/>
              </a:rPr>
              <a:t>Devia ter me arriscado mais,</a:t>
            </a:r>
            <a:br>
              <a:rPr lang="pt-BR" sz="540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000000"/>
                </a:solidFill>
                <a:latin typeface="Times New Roman" pitchFamily="18" charset="0"/>
              </a:rPr>
              <a:t>e até errado mais</a:t>
            </a:r>
            <a:br>
              <a:rPr lang="pt-BR" sz="540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000000"/>
                </a:solidFill>
                <a:latin typeface="Times New Roman" pitchFamily="18" charset="0"/>
              </a:rPr>
              <a:t>Ter feito o que eu queria fazer</a:t>
            </a:r>
            <a:endParaRPr lang="pt-BR" sz="6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2" cstate="print"/>
          <a:srcRect l="27313" t="19749" r="13145" b="210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481013"/>
            <a:ext cx="7747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pt-BR" sz="4800">
                <a:solidFill>
                  <a:srgbClr val="0000CC"/>
                </a:solidFill>
                <a:latin typeface="Times New Roman" pitchFamily="18" charset="0"/>
              </a:rPr>
              <a:t>Queria ter aceitado</a:t>
            </a:r>
            <a:br>
              <a:rPr lang="pt-BR" sz="4800">
                <a:solidFill>
                  <a:srgbClr val="0000CC"/>
                </a:solidFill>
                <a:latin typeface="Times New Roman" pitchFamily="18" charset="0"/>
              </a:rPr>
            </a:br>
            <a:r>
              <a:rPr lang="pt-BR" sz="4800">
                <a:solidFill>
                  <a:srgbClr val="0000CC"/>
                </a:solidFill>
                <a:latin typeface="Times New Roman" pitchFamily="18" charset="0"/>
              </a:rPr>
              <a:t>as pessoas como elas são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214688"/>
            <a:ext cx="65722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pt-BR" sz="4800">
                <a:solidFill>
                  <a:srgbClr val="0000CC"/>
                </a:solidFill>
                <a:latin typeface="Times New Roman" pitchFamily="18" charset="0"/>
              </a:rPr>
              <a:t>Cada um sabe a alegria,</a:t>
            </a:r>
            <a:br>
              <a:rPr lang="pt-BR" sz="4800">
                <a:solidFill>
                  <a:srgbClr val="0000CC"/>
                </a:solidFill>
                <a:latin typeface="Times New Roman" pitchFamily="18" charset="0"/>
              </a:rPr>
            </a:br>
            <a:r>
              <a:rPr lang="pt-BR" sz="4800">
                <a:solidFill>
                  <a:srgbClr val="0000CC"/>
                </a:solidFill>
                <a:latin typeface="Times New Roman" pitchFamily="18" charset="0"/>
              </a:rPr>
              <a:t>e</a:t>
            </a:r>
            <a:r>
              <a:rPr lang="pt-BR" sz="280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pt-BR" sz="4800">
                <a:solidFill>
                  <a:srgbClr val="0000CC"/>
                </a:solidFill>
                <a:latin typeface="Times New Roman" pitchFamily="18" charset="0"/>
              </a:rPr>
              <a:t>a</a:t>
            </a:r>
            <a:r>
              <a:rPr lang="pt-BR" sz="280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pt-BR" sz="4800">
                <a:solidFill>
                  <a:srgbClr val="0000CC"/>
                </a:solidFill>
                <a:latin typeface="Times New Roman" pitchFamily="18" charset="0"/>
              </a:rPr>
              <a:t>dor</a:t>
            </a:r>
            <a:r>
              <a:rPr lang="pt-BR" sz="280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pt-BR" sz="4800">
                <a:solidFill>
                  <a:srgbClr val="0000CC"/>
                </a:solidFill>
                <a:latin typeface="Times New Roman" pitchFamily="18" charset="0"/>
              </a:rPr>
              <a:t>que</a:t>
            </a:r>
            <a:r>
              <a:rPr lang="pt-BR" sz="280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pt-BR" sz="4800">
                <a:solidFill>
                  <a:srgbClr val="0000CC"/>
                </a:solidFill>
                <a:latin typeface="Times New Roman" pitchFamily="18" charset="0"/>
              </a:rPr>
              <a:t>traz</a:t>
            </a:r>
            <a:r>
              <a:rPr lang="pt-BR" sz="280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pt-BR" sz="4800">
                <a:solidFill>
                  <a:srgbClr val="0000CC"/>
                </a:solidFill>
                <a:latin typeface="Times New Roman" pitchFamily="18" charset="0"/>
              </a:rPr>
              <a:t>no</a:t>
            </a:r>
            <a:r>
              <a:rPr lang="pt-BR" sz="280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pt-BR" sz="4800">
                <a:solidFill>
                  <a:srgbClr val="0000CC"/>
                </a:solidFill>
                <a:latin typeface="Times New Roman" pitchFamily="18" charset="0"/>
              </a:rPr>
              <a:t>coração</a:t>
            </a: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1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4444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4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magem 3" descr="big jump voo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81000" y="2590800"/>
            <a:ext cx="84947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pt-BR" sz="5400">
                <a:solidFill>
                  <a:srgbClr val="FFFF00"/>
                </a:solidFill>
                <a:latin typeface="Times New Roman" pitchFamily="18" charset="0"/>
              </a:rPr>
              <a:t>O acaso vai me proteger...</a:t>
            </a:r>
            <a:br>
              <a:rPr lang="pt-BR" sz="540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00"/>
                </a:solidFill>
                <a:latin typeface="Times New Roman" pitchFamily="18" charset="0"/>
              </a:rPr>
              <a:t>Enquanto eu andar distraído...</a:t>
            </a:r>
            <a:br>
              <a:rPr lang="pt-BR" sz="540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00"/>
                </a:solidFill>
                <a:latin typeface="Times New Roman" pitchFamily="18" charset="0"/>
              </a:rPr>
              <a:t>O acaso vai me proteger...</a:t>
            </a:r>
            <a:br>
              <a:rPr lang="pt-BR" sz="540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00"/>
                </a:solidFill>
                <a:latin typeface="Times New Roman" pitchFamily="18" charset="0"/>
              </a:rPr>
              <a:t>Enquanto eu andar...</a:t>
            </a:r>
          </a:p>
        </p:txBody>
      </p:sp>
    </p:spTree>
  </p:cSld>
  <p:clrMapOvr>
    <a:masterClrMapping/>
  </p:clrMapOvr>
  <p:transition advClick="0"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11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african-sunset-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0375" y="2149475"/>
            <a:ext cx="82232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Devia ter complicado menos,</a:t>
            </a:r>
            <a:br>
              <a:rPr lang="pt-BR" sz="54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 trabalhado menos</a:t>
            </a:r>
            <a:br>
              <a:rPr lang="pt-BR" sz="54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Ter visto o sol se por...</a:t>
            </a:r>
            <a:endParaRPr lang="pt-BR" sz="5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547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Scenic+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03188" y="500063"/>
            <a:ext cx="89376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pt-BR" sz="5400">
                <a:solidFill>
                  <a:srgbClr val="0D0D0D"/>
                </a:solidFill>
                <a:latin typeface="Times New Roman" pitchFamily="18" charset="0"/>
              </a:rPr>
              <a:t>Devia ter me importado menos,</a:t>
            </a:r>
            <a:br>
              <a:rPr lang="pt-BR" sz="5400">
                <a:solidFill>
                  <a:srgbClr val="0D0D0D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0D0D0D"/>
                </a:solidFill>
                <a:latin typeface="Times New Roman" pitchFamily="18" charset="0"/>
              </a:rPr>
              <a:t>com problemas pequenos...</a:t>
            </a:r>
            <a:br>
              <a:rPr lang="pt-BR" sz="5400">
                <a:solidFill>
                  <a:srgbClr val="0D0D0D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0D0D0D"/>
                </a:solidFill>
                <a:latin typeface="Times New Roman" pitchFamily="18" charset="0"/>
              </a:rPr>
              <a:t>Ter morrido de amor!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7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6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6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/>
          <p:cNvPicPr>
            <a:picLocks noChangeAspect="1" noChangeArrowheads="1"/>
          </p:cNvPicPr>
          <p:nvPr/>
        </p:nvPicPr>
        <p:blipFill>
          <a:blip r:embed="rId2" cstate="print"/>
          <a:srcRect l="27312" t="19749" r="12209" b="19749"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42938" y="3214688"/>
            <a:ext cx="7858125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Queria ter aceitado             a vida como ela é,</a:t>
            </a:r>
            <a:br>
              <a:rPr lang="pt-BR" sz="54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A cada um cabe alegrias,</a:t>
            </a:r>
            <a:br>
              <a:rPr lang="pt-BR" sz="54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e a tristeza que vier...</a:t>
            </a:r>
            <a:endParaRPr lang="pt-BR" sz="5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iterate type="wd">
                                    <p:tmPct val="1733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 l="30435" t="22440" r="13086" b="21463"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81000" y="2590800"/>
            <a:ext cx="84947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pt-BR" sz="5400">
                <a:solidFill>
                  <a:srgbClr val="FFFF00"/>
                </a:solidFill>
                <a:latin typeface="Times New Roman" pitchFamily="18" charset="0"/>
              </a:rPr>
              <a:t>O acaso vai me proteger...</a:t>
            </a:r>
            <a:br>
              <a:rPr lang="pt-BR" sz="540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00"/>
                </a:solidFill>
                <a:latin typeface="Times New Roman" pitchFamily="18" charset="0"/>
              </a:rPr>
              <a:t>Enquanto eu andar distraído...</a:t>
            </a:r>
            <a:br>
              <a:rPr lang="pt-BR" sz="540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00"/>
                </a:solidFill>
                <a:latin typeface="Times New Roman" pitchFamily="18" charset="0"/>
              </a:rPr>
              <a:t>O acaso vai me proteger...</a:t>
            </a:r>
            <a:br>
              <a:rPr lang="pt-BR" sz="540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00"/>
                </a:solidFill>
                <a:latin typeface="Times New Roman" pitchFamily="18" charset="0"/>
              </a:rPr>
              <a:t>Enquanto eu andar...</a:t>
            </a:r>
          </a:p>
        </p:txBody>
      </p:sp>
    </p:spTree>
  </p:cSld>
  <p:clrMapOvr>
    <a:masterClrMapping/>
  </p:clrMapOvr>
  <p:transition spd="med" advClick="0" advTm="18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dvAuto="50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agem 3" descr="paisagem 27 S. aneis.jpg"/>
          <p:cNvPicPr>
            <a:picLocks noChangeAspect="1"/>
          </p:cNvPicPr>
          <p:nvPr/>
        </p:nvPicPr>
        <p:blipFill>
          <a:blip r:embed="rId2" cstate="print"/>
          <a:srcRect l="520" t="667" r="1524" b="8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65125" y="2565400"/>
            <a:ext cx="841375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O acaso vai me proteger...</a:t>
            </a:r>
            <a:br>
              <a:rPr lang="pt-BR" sz="54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Enquanto eu andar distraído...</a:t>
            </a:r>
            <a:br>
              <a:rPr lang="pt-BR" sz="54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O acaso vai me proteger...</a:t>
            </a:r>
            <a:br>
              <a:rPr lang="pt-BR" sz="54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Enquanto eu andar...</a:t>
            </a:r>
          </a:p>
        </p:txBody>
      </p:sp>
    </p:spTree>
  </p:cSld>
  <p:clrMapOvr>
    <a:masterClrMapping/>
  </p:clrMapOvr>
  <p:transition spd="slow" advClick="0" advTm="10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2"/>
          <p:cNvPicPr>
            <a:picLocks noChangeAspect="1" noChangeArrowheads="1"/>
          </p:cNvPicPr>
          <p:nvPr/>
        </p:nvPicPr>
        <p:blipFill>
          <a:blip r:embed="rId2" cstate="print"/>
          <a:srcRect l="18994" t="24414" r="18994" b="145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0375" y="2428875"/>
            <a:ext cx="82232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Devia ter complicado menos,</a:t>
            </a:r>
            <a:br>
              <a:rPr lang="pt-BR" sz="54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trabalhado menos</a:t>
            </a:r>
            <a:br>
              <a:rPr lang="pt-BR" sz="54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pt-BR" sz="5400">
                <a:solidFill>
                  <a:srgbClr val="FFFFFF"/>
                </a:solidFill>
                <a:latin typeface="Times New Roman" pitchFamily="18" charset="0"/>
              </a:rPr>
              <a:t>Ter visto o sol se por...</a:t>
            </a:r>
            <a:endParaRPr lang="pt-BR" sz="5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0" name="Picture 30" descr="ger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208088"/>
            <a:ext cx="6769100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1" name="WordArt 31"/>
          <p:cNvSpPr>
            <a:spLocks noChangeArrowheads="1" noChangeShapeType="1" noTextEdit="1"/>
          </p:cNvSpPr>
          <p:nvPr/>
        </p:nvSpPr>
        <p:spPr bwMode="auto">
          <a:xfrm>
            <a:off x="195263" y="47625"/>
            <a:ext cx="8753475" cy="717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F8F8F8"/>
                </a:solidFill>
                <a:latin typeface="Georgia"/>
              </a:rPr>
              <a:t>Vencer na vida é ser o melhor?</a:t>
            </a:r>
          </a:p>
        </p:txBody>
      </p:sp>
      <p:sp>
        <p:nvSpPr>
          <p:cNvPr id="20512" name="WordArt 32"/>
          <p:cNvSpPr>
            <a:spLocks noChangeArrowheads="1" noChangeShapeType="1" noTextEdit="1"/>
          </p:cNvSpPr>
          <p:nvPr/>
        </p:nvSpPr>
        <p:spPr bwMode="auto">
          <a:xfrm>
            <a:off x="5924550" y="6140450"/>
            <a:ext cx="1944688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kern="10" dirty="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F8F8F8"/>
                </a:solidFill>
                <a:latin typeface="Georgia"/>
              </a:rPr>
              <a:t> (Lei de Gérson, </a:t>
            </a:r>
            <a:r>
              <a:rPr lang="pt-BR" sz="3600" b="1" kern="10" dirty="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1976</a:t>
            </a:r>
            <a:r>
              <a:rPr lang="pt-BR" sz="3600" b="1" kern="10" dirty="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F8F8F8"/>
                </a:solidFill>
                <a:latin typeface="Georgia"/>
              </a:rPr>
              <a:t>)</a:t>
            </a:r>
          </a:p>
        </p:txBody>
      </p:sp>
      <p:sp>
        <p:nvSpPr>
          <p:cNvPr id="20513" name="WordArt 33"/>
          <p:cNvSpPr>
            <a:spLocks noChangeArrowheads="1" noChangeShapeType="1" noTextEdit="1"/>
          </p:cNvSpPr>
          <p:nvPr/>
        </p:nvSpPr>
        <p:spPr bwMode="auto">
          <a:xfrm>
            <a:off x="1187450" y="5734050"/>
            <a:ext cx="6769100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F8F8F8"/>
                </a:solidFill>
                <a:latin typeface="Georgia"/>
              </a:rPr>
              <a:t>"Gosto de levar vantagem em tudo, certo? Leve vantagem você também"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1" grpId="0" animBg="1"/>
      <p:bldP spid="205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3" name="Picture 35" descr="p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5" name="Picture 37" descr="paz"/>
          <p:cNvPicPr>
            <a:picLocks noChangeAspect="1" noChangeArrowheads="1"/>
          </p:cNvPicPr>
          <p:nvPr/>
        </p:nvPicPr>
        <p:blipFill>
          <a:blip r:embed="rId2" cstate="print">
            <a:lum bright="30000" contrast="-8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AutoShape 8" descr="as"/>
          <p:cNvSpPr>
            <a:spLocks noChangeAspect="1" noChangeArrowheads="1"/>
          </p:cNvSpPr>
          <p:nvPr/>
        </p:nvSpPr>
        <p:spPr bwMode="auto">
          <a:xfrm>
            <a:off x="0" y="0"/>
            <a:ext cx="18002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6021" name="AutoShape 23" descr="men"/>
          <p:cNvSpPr>
            <a:spLocks noChangeAspect="1" noChangeArrowheads="1"/>
          </p:cNvSpPr>
          <p:nvPr/>
        </p:nvSpPr>
        <p:spPr bwMode="auto">
          <a:xfrm>
            <a:off x="314325" y="700088"/>
            <a:ext cx="666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204" name="Text Box 36"/>
          <p:cNvSpPr txBox="1">
            <a:spLocks noChangeArrowheads="1"/>
          </p:cNvSpPr>
          <p:nvPr/>
        </p:nvSpPr>
        <p:spPr bwMode="auto">
          <a:xfrm>
            <a:off x="2843213" y="6553200"/>
            <a:ext cx="3419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000000"/>
                </a:solidFill>
                <a:latin typeface="Times New Roman" pitchFamily="18" charset="0"/>
              </a:rPr>
              <a:t>http://www.orion.med.br/unipazce/paz.jpg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50825" y="476250"/>
            <a:ext cx="7129463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  A Rede Internacional UNIPAZ é composta por diversas unidades no Brasil, Argentina, Equador, Portugal, França, Bélgica e Honduras e foi criada para disseminar uma Cultura de Paz, promovendo a inteireza do ser a partir do paradigma transdisciplinar e holístico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   Oferece um curso de Formação Holística de Base, o Programa Beija-Flor e os encontros do Colégio Internacional dos Terapeutas (CIT). É a unidade na diversidade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   A UNIPAZ é um movimento sem fins lucrativos, cujo objetivo maior é a introdução de uma nova consciência. Esta meta atende ao acordo na Declaração de Veneza da UNESCO (1986) e na Carta de Brasília (1997)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 l="21056" t="18495" r="65950" b="55255"/>
          <a:stretch>
            <a:fillRect/>
          </a:stretch>
        </p:blipFill>
        <p:spPr bwMode="auto">
          <a:xfrm>
            <a:off x="7404100" y="141288"/>
            <a:ext cx="1584325" cy="1800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4" grpId="0"/>
      <p:bldP spid="717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Rob Gonsalves 22 wilderness_goth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 descr="Rob Gonsalves 22 wilderness_gothic"/>
          <p:cNvPicPr>
            <a:picLocks noChangeAspect="1" noChangeArrowheads="1"/>
          </p:cNvPicPr>
          <p:nvPr/>
        </p:nvPicPr>
        <p:blipFill>
          <a:blip r:embed="rId2" cstate="print">
            <a:lum bright="36000" contrast="-84000"/>
          </a:blip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55650" y="1700213"/>
            <a:ext cx="7777163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1. A Paz consigo próprio (Ecologia e Consciência individuais), sobre os planos do corpo, das emoções e do espírito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2. A Paz com os outros (Ecologia e Consciência Sociais), sobre os planos da economia, da sociedade e política e da cultura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3. A Paz com a natureza (Ecologia e Consciência do Universo), sobre os planos da matéria, da vida e da informação </a:t>
            </a:r>
          </a:p>
        </p:txBody>
      </p:sp>
      <p:sp>
        <p:nvSpPr>
          <p:cNvPr id="101400" name="WordArt 24"/>
          <p:cNvSpPr>
            <a:spLocks noChangeArrowheads="1" noChangeShapeType="1" noTextEdit="1"/>
          </p:cNvSpPr>
          <p:nvPr/>
        </p:nvSpPr>
        <p:spPr bwMode="auto">
          <a:xfrm>
            <a:off x="6669088" y="6675438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Rob Gonçalves</a:t>
            </a:r>
          </a:p>
        </p:txBody>
      </p:sp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7908925" y="6675438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Wilderness gothic</a:t>
            </a:r>
          </a:p>
        </p:txBody>
      </p:sp>
      <p:sp>
        <p:nvSpPr>
          <p:cNvPr id="30727" name="WordArt 24"/>
          <p:cNvSpPr>
            <a:spLocks noChangeArrowheads="1" noChangeShapeType="1" noTextEdit="1"/>
          </p:cNvSpPr>
          <p:nvPr/>
        </p:nvSpPr>
        <p:spPr bwMode="auto">
          <a:xfrm>
            <a:off x="1258888" y="188913"/>
            <a:ext cx="6049962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0">
                <a:ln w="635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Monotype Corsiva"/>
              </a:rPr>
              <a:t>Trilogia integrativa da UNIPAZ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101400" grpId="0" animBg="1"/>
      <p:bldP spid="2" grpId="0" animBg="1"/>
      <p:bldP spid="307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4897438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7188" algn="just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  <a:latin typeface="Times New Roman" pitchFamily="18" charset="0"/>
              </a:rPr>
              <a:t>Nasceu em 16 de abril de 1924, em </a:t>
            </a:r>
            <a:r>
              <a:rPr lang="pt-BR" sz="2000" b="1" dirty="0" err="1">
                <a:solidFill>
                  <a:srgbClr val="FFFFFF"/>
                </a:solidFill>
                <a:latin typeface="Times New Roman" pitchFamily="18" charset="0"/>
              </a:rPr>
              <a:t>Strasbourg</a:t>
            </a:r>
            <a:r>
              <a:rPr lang="pt-BR" sz="2000" b="1" dirty="0">
                <a:solidFill>
                  <a:srgbClr val="FFFFFF"/>
                </a:solidFill>
                <a:latin typeface="Times New Roman" pitchFamily="18" charset="0"/>
              </a:rPr>
              <a:t>,  França e faleceu em Brasília, em 10 de outubro de 2008. Doutor em Psicologia pela Universidade de Paris VII </a:t>
            </a:r>
          </a:p>
          <a:p>
            <a:pPr indent="357188" algn="just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  <a:latin typeface="Times New Roman" pitchFamily="18" charset="0"/>
              </a:rPr>
              <a:t>Professor de  psicologia social na Universidade Federal de Belo Horizonte </a:t>
            </a:r>
          </a:p>
          <a:p>
            <a:pPr indent="357188" algn="just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FFFF"/>
                </a:solidFill>
                <a:latin typeface="Times New Roman" pitchFamily="18" charset="0"/>
              </a:rPr>
              <a:t> Presidente da Fundação Cidade da Paz desde sua criação em  1987 Reitor da  Universidade Holística Internacional de Brasília - UNIPAZ, desde 1988 com o apoio de Monique </a:t>
            </a:r>
            <a:r>
              <a:rPr lang="pt-BR" sz="2000" b="1" dirty="0" err="1">
                <a:solidFill>
                  <a:srgbClr val="FFFFFF"/>
                </a:solidFill>
                <a:latin typeface="Times New Roman" pitchFamily="18" charset="0"/>
              </a:rPr>
              <a:t>Thoenig</a:t>
            </a:r>
            <a:r>
              <a:rPr lang="pt-BR" sz="2000" b="1" dirty="0">
                <a:solidFill>
                  <a:srgbClr val="FFFFFF"/>
                </a:solidFill>
                <a:latin typeface="Times New Roman" pitchFamily="18" charset="0"/>
              </a:rPr>
              <a:t> (criadora da primeira Universidade Holística de Paris) e de Jean Yves </a:t>
            </a:r>
            <a:r>
              <a:rPr lang="pt-BR" sz="2000" b="1" dirty="0" err="1">
                <a:solidFill>
                  <a:srgbClr val="FFFFFF"/>
                </a:solidFill>
                <a:latin typeface="Times New Roman" pitchFamily="18" charset="0"/>
              </a:rPr>
              <a:t>Leloup</a:t>
            </a:r>
            <a:r>
              <a:rPr lang="pt-BR" sz="2000" b="1" dirty="0">
                <a:solidFill>
                  <a:srgbClr val="FFFFFF"/>
                </a:solidFill>
                <a:latin typeface="Times New Roman" pitchFamily="18" charset="0"/>
              </a:rPr>
              <a:t>, à época Diretor do Centro Internacional da Santa Consolação </a:t>
            </a:r>
          </a:p>
        </p:txBody>
      </p:sp>
      <p:pic>
        <p:nvPicPr>
          <p:cNvPr id="5123" name="Picture 7" descr="pierre we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863" y="1131888"/>
            <a:ext cx="3479800" cy="5113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24" name="WordArt 24"/>
          <p:cNvSpPr>
            <a:spLocks noChangeArrowheads="1" noChangeShapeType="1" noTextEdit="1"/>
          </p:cNvSpPr>
          <p:nvPr/>
        </p:nvSpPr>
        <p:spPr bwMode="auto">
          <a:xfrm>
            <a:off x="3312000" y="188640"/>
            <a:ext cx="2520000" cy="54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0" dirty="0">
                <a:ln w="63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Monotype Corsiva"/>
              </a:rPr>
              <a:t>Pierre </a:t>
            </a:r>
            <a:r>
              <a:rPr lang="pt-BR" sz="2400" b="1" kern="10" dirty="0" err="1">
                <a:ln w="63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Monotype Corsiva"/>
              </a:rPr>
              <a:t>Weil</a:t>
            </a:r>
            <a:endParaRPr lang="pt-BR" sz="2400" b="1" kern="10" dirty="0">
              <a:ln w="6350">
                <a:solidFill>
                  <a:srgbClr val="3366FF"/>
                </a:solidFill>
                <a:round/>
                <a:headEnd/>
                <a:tailEnd/>
              </a:ln>
              <a:solidFill>
                <a:srgbClr val="CCFFFF"/>
              </a:solidFill>
              <a:latin typeface="Monotype Corsiv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192588" y="1022350"/>
            <a:ext cx="467995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FFFFFF"/>
                </a:solidFill>
                <a:latin typeface="Times New Roman" pitchFamily="18" charset="0"/>
              </a:rPr>
              <a:t>Psicólogo e antropólogo do Colégio Internacional dos Terapeutas, analista transacional </a:t>
            </a:r>
            <a:r>
              <a:rPr lang="pt-BR" sz="2400" b="1" dirty="0" err="1">
                <a:solidFill>
                  <a:srgbClr val="FFFFFF"/>
                </a:solidFill>
                <a:latin typeface="Times New Roman" pitchFamily="18" charset="0"/>
              </a:rPr>
              <a:t>didata</a:t>
            </a:r>
            <a:r>
              <a:rPr lang="pt-BR" sz="2400" b="1" dirty="0">
                <a:solidFill>
                  <a:srgbClr val="FFFFFF"/>
                </a:solidFill>
                <a:latin typeface="Times New Roman" pitchFamily="18" charset="0"/>
              </a:rPr>
              <a:t>, criador do enfoque da Síntese Transacional. Mentor da Formação Holística de Base da UNIPAZ. Diretor da </a:t>
            </a:r>
            <a:r>
              <a:rPr lang="pt-BR" sz="2400" b="1" dirty="0" err="1">
                <a:solidFill>
                  <a:srgbClr val="FFFFFF"/>
                </a:solidFill>
                <a:latin typeface="Times New Roman" pitchFamily="18" charset="0"/>
              </a:rPr>
              <a:t>Holos</a:t>
            </a:r>
            <a:r>
              <a:rPr lang="pt-BR" sz="2400" b="1" dirty="0">
                <a:solidFill>
                  <a:srgbClr val="FFFFFF"/>
                </a:solidFill>
                <a:latin typeface="Times New Roman" pitchFamily="18" charset="0"/>
              </a:rPr>
              <a:t> Brasil. Educador e autor de vários livros, entre os quais "Análise Transacional Centrada na Pessoa", "Introdução à visão holística" e "Saúde e plenitude". Atual reitor da UNIPAZ</a:t>
            </a:r>
            <a:r>
              <a:rPr lang="pt-BR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5129" name="Picture 9" descr="img_roberto"/>
          <p:cNvPicPr>
            <a:picLocks noChangeAspect="1" noChangeArrowheads="1"/>
          </p:cNvPicPr>
          <p:nvPr/>
        </p:nvPicPr>
        <p:blipFill>
          <a:blip r:embed="rId2" cstate="print"/>
          <a:srcRect l="5000" t="1852" r="5312" b="1041"/>
          <a:stretch>
            <a:fillRect/>
          </a:stretch>
        </p:blipFill>
        <p:spPr bwMode="auto">
          <a:xfrm>
            <a:off x="323850" y="1084263"/>
            <a:ext cx="3843338" cy="467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1400" name="WordArt 24"/>
          <p:cNvSpPr>
            <a:spLocks noChangeArrowheads="1" noChangeShapeType="1" noTextEdit="1"/>
          </p:cNvSpPr>
          <p:nvPr/>
        </p:nvSpPr>
        <p:spPr bwMode="auto">
          <a:xfrm>
            <a:off x="3312000" y="188640"/>
            <a:ext cx="2520000" cy="54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0" dirty="0">
                <a:ln w="63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Monotype Corsiva"/>
              </a:rPr>
              <a:t>Roberto Crema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10140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779838" y="923925"/>
            <a:ext cx="5184775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 algn="just" fontAlgn="base"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v"/>
            </a:pPr>
            <a:r>
              <a:rPr lang="pt-BR" sz="2200" b="1" dirty="0">
                <a:solidFill>
                  <a:srgbClr val="FFFFFF"/>
                </a:solidFill>
                <a:latin typeface="Times New Roman" pitchFamily="18" charset="0"/>
              </a:rPr>
              <a:t>Doutor em Psicologia, Filosofia e Teologia, escritor, conferencista, dominicano e depois padre ortodoxo</a:t>
            </a:r>
          </a:p>
          <a:p>
            <a:pPr marL="185738" indent="-185738" algn="just" fontAlgn="base"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v"/>
            </a:pPr>
            <a:r>
              <a:rPr lang="pt-BR" sz="2200" b="1" dirty="0">
                <a:solidFill>
                  <a:srgbClr val="FFFFFF"/>
                </a:solidFill>
                <a:latin typeface="Times New Roman" pitchFamily="18" charset="0"/>
              </a:rPr>
              <a:t>Aprofundamento dos textos sagrados</a:t>
            </a:r>
          </a:p>
          <a:p>
            <a:pPr marL="185738" indent="-185738" algn="just" fontAlgn="base"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v"/>
            </a:pPr>
            <a:r>
              <a:rPr lang="pt-BR" sz="2200" b="1" dirty="0">
                <a:solidFill>
                  <a:srgbClr val="FFFFFF"/>
                </a:solidFill>
                <a:latin typeface="Times New Roman" pitchFamily="18" charset="0"/>
              </a:rPr>
              <a:t>Abordagem sobre a espiritualidade no quotidiano </a:t>
            </a:r>
          </a:p>
          <a:p>
            <a:pPr marL="185738" indent="-185738" algn="just" fontAlgn="base"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v"/>
            </a:pPr>
            <a:r>
              <a:rPr lang="pt-BR" sz="2200" b="1" dirty="0">
                <a:solidFill>
                  <a:srgbClr val="FFFFFF"/>
                </a:solidFill>
                <a:latin typeface="Times New Roman" pitchFamily="18" charset="0"/>
              </a:rPr>
              <a:t>Formação pluridisciplinar de rara complementaridade</a:t>
            </a:r>
          </a:p>
          <a:p>
            <a:pPr marL="185738" indent="-185738" algn="just" fontAlgn="base"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v"/>
            </a:pPr>
            <a:r>
              <a:rPr lang="pt-BR" sz="2200" b="1" dirty="0">
                <a:solidFill>
                  <a:srgbClr val="FFFFFF"/>
                </a:solidFill>
                <a:latin typeface="Times New Roman" pitchFamily="18" charset="0"/>
              </a:rPr>
              <a:t>Membro da organização das Tradições Unidas</a:t>
            </a:r>
          </a:p>
          <a:p>
            <a:pPr marL="185738" indent="-185738" algn="just" fontAlgn="base"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v"/>
            </a:pPr>
            <a:r>
              <a:rPr lang="pt-BR" sz="2200" b="1" dirty="0">
                <a:solidFill>
                  <a:srgbClr val="FFFFFF"/>
                </a:solidFill>
                <a:latin typeface="Times New Roman" pitchFamily="18" charset="0"/>
              </a:rPr>
              <a:t>Doutor </a:t>
            </a:r>
            <a:r>
              <a:rPr lang="pt-BR" sz="2200" b="1" i="1" dirty="0" err="1">
                <a:solidFill>
                  <a:srgbClr val="FFFFFF"/>
                </a:solidFill>
                <a:latin typeface="Times New Roman" pitchFamily="18" charset="0"/>
              </a:rPr>
              <a:t>honoris</a:t>
            </a:r>
            <a:r>
              <a:rPr lang="pt-BR" sz="2200" b="1" i="1" dirty="0">
                <a:solidFill>
                  <a:srgbClr val="FFFFFF"/>
                </a:solidFill>
                <a:latin typeface="Times New Roman" pitchFamily="18" charset="0"/>
              </a:rPr>
              <a:t> causa</a:t>
            </a:r>
            <a:r>
              <a:rPr lang="pt-BR" sz="2200" b="1" dirty="0">
                <a:solidFill>
                  <a:srgbClr val="FFFFFF"/>
                </a:solidFill>
                <a:latin typeface="Times New Roman" pitchFamily="18" charset="0"/>
              </a:rPr>
              <a:t> em ciências da Universidade de Colombo (</a:t>
            </a:r>
            <a:r>
              <a:rPr lang="pt-BR" sz="2200" b="1" dirty="0" err="1">
                <a:solidFill>
                  <a:srgbClr val="FFFFFF"/>
                </a:solidFill>
                <a:latin typeface="Times New Roman" pitchFamily="18" charset="0"/>
              </a:rPr>
              <a:t>Sri</a:t>
            </a:r>
            <a:r>
              <a:rPr lang="pt-BR" sz="2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pitchFamily="18" charset="0"/>
              </a:rPr>
              <a:t>Lanka</a:t>
            </a:r>
            <a:r>
              <a:rPr lang="pt-BR" sz="2200" b="1" dirty="0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  <a:p>
            <a:pPr marL="185738" indent="-185738" algn="just" fontAlgn="base"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v"/>
            </a:pPr>
            <a:r>
              <a:rPr lang="pt-BR" sz="2200" b="1" dirty="0">
                <a:solidFill>
                  <a:srgbClr val="FFFFFF"/>
                </a:solidFill>
                <a:latin typeface="Times New Roman" pitchFamily="18" charset="0"/>
              </a:rPr>
              <a:t>Especialista em antropologia fundamental</a:t>
            </a:r>
          </a:p>
          <a:p>
            <a:pPr marL="185738" indent="-185738" algn="just" fontAlgn="base"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v"/>
            </a:pPr>
            <a:r>
              <a:rPr lang="pt-BR" sz="2200" b="1" dirty="0">
                <a:solidFill>
                  <a:srgbClr val="FFFFFF"/>
                </a:solidFill>
                <a:latin typeface="Times New Roman" pitchFamily="18" charset="0"/>
              </a:rPr>
              <a:t>Autor de mais de </a:t>
            </a:r>
            <a:r>
              <a:rPr lang="pt-BR" sz="2200" b="1" dirty="0" err="1">
                <a:solidFill>
                  <a:srgbClr val="FFFFFF"/>
                </a:solidFill>
                <a:latin typeface="Times New Roman" pitchFamily="18" charset="0"/>
              </a:rPr>
              <a:t>cinqüenta</a:t>
            </a:r>
            <a:r>
              <a:rPr lang="pt-BR" sz="2200" b="1" dirty="0">
                <a:solidFill>
                  <a:srgbClr val="FFFFFF"/>
                </a:solidFill>
                <a:latin typeface="Times New Roman" pitchFamily="18" charset="0"/>
              </a:rPr>
              <a:t> livros</a:t>
            </a:r>
          </a:p>
        </p:txBody>
      </p:sp>
      <p:pic>
        <p:nvPicPr>
          <p:cNvPr id="6154" name="Picture 10" descr="jean%2Byves%2Bleloup%2B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981074"/>
            <a:ext cx="3676650" cy="4968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1400" name="WordArt 24"/>
          <p:cNvSpPr>
            <a:spLocks noChangeArrowheads="1" noChangeShapeType="1" noTextEdit="1"/>
          </p:cNvSpPr>
          <p:nvPr/>
        </p:nvSpPr>
        <p:spPr bwMode="auto">
          <a:xfrm>
            <a:off x="3312000" y="188640"/>
            <a:ext cx="2520000" cy="54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0" dirty="0">
                <a:ln w="63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Monotype Corsiva"/>
              </a:rPr>
              <a:t>Jean-Yves </a:t>
            </a:r>
            <a:r>
              <a:rPr lang="pt-BR" sz="2400" b="1" kern="10" dirty="0" err="1">
                <a:ln w="63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Monotype Corsiva"/>
              </a:rPr>
              <a:t>Leloup</a:t>
            </a:r>
            <a:endParaRPr lang="pt-BR" sz="2400" b="1" kern="10" dirty="0">
              <a:ln w="6350">
                <a:solidFill>
                  <a:srgbClr val="3366FF"/>
                </a:solidFill>
                <a:round/>
                <a:headEnd/>
                <a:tailEnd/>
              </a:ln>
              <a:solidFill>
                <a:srgbClr val="CCFFFF"/>
              </a:solidFill>
              <a:latin typeface="Monotype Corsi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10140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CDE6FF"/>
            </a:gs>
            <a:gs pos="50000">
              <a:schemeClr val="accent1">
                <a:lumMod val="90000"/>
              </a:schemeClr>
            </a:gs>
            <a:gs pos="100000">
              <a:srgbClr val="99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ob Gonsalves 350 Tributari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57813" cy="683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1400" name="WordArt 24"/>
          <p:cNvSpPr>
            <a:spLocks noChangeArrowheads="1" noChangeShapeType="1" noTextEdit="1"/>
          </p:cNvSpPr>
          <p:nvPr/>
        </p:nvSpPr>
        <p:spPr bwMode="auto">
          <a:xfrm>
            <a:off x="5580063" y="115888"/>
            <a:ext cx="3455987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0">
                <a:ln w="63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Monotype Corsiva"/>
              </a:rPr>
              <a:t>O que é holismo?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419725" y="981075"/>
            <a:ext cx="360045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>
                <a:solidFill>
                  <a:srgbClr val="000000"/>
                </a:solidFill>
                <a:latin typeface="Times New Roman" pitchFamily="18" charset="0"/>
              </a:rPr>
              <a:t>Weil (1989) lembra que a palavra holismo foi usada no início do século por Smuts para indicar uma força modeladora do ser e que o termo </a:t>
            </a:r>
            <a:r>
              <a:rPr lang="pt-BR" sz="2800" b="1" i="1">
                <a:solidFill>
                  <a:srgbClr val="000000"/>
                </a:solidFill>
                <a:latin typeface="Times New Roman" pitchFamily="18" charset="0"/>
              </a:rPr>
              <a:t>holopoiesis</a:t>
            </a:r>
            <a:r>
              <a:rPr lang="pt-BR" sz="2800" b="1">
                <a:solidFill>
                  <a:srgbClr val="000000"/>
                </a:solidFill>
                <a:latin typeface="Times New Roman" pitchFamily="18" charset="0"/>
              </a:rPr>
              <a:t> responde à necessidade de definir a tendência do “todo” se formando em cada uma de suas “partes” </a:t>
            </a:r>
          </a:p>
        </p:txBody>
      </p:sp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46038" y="6643688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Rob Gonçalves</a:t>
            </a:r>
          </a:p>
        </p:txBody>
      </p:sp>
      <p:sp>
        <p:nvSpPr>
          <p:cNvPr id="3" name="WordArt 24"/>
          <p:cNvSpPr>
            <a:spLocks noChangeArrowheads="1" noChangeShapeType="1" noTextEdit="1"/>
          </p:cNvSpPr>
          <p:nvPr/>
        </p:nvSpPr>
        <p:spPr bwMode="auto">
          <a:xfrm>
            <a:off x="1285875" y="6643688"/>
            <a:ext cx="1028700" cy="149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Tributaries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00" grpId="0" animBg="1"/>
      <p:bldP spid="21508" grpId="0"/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1">
                <a:lumMod val="50000"/>
              </a:schemeClr>
            </a:gs>
            <a:gs pos="50000">
              <a:srgbClr val="0070C0"/>
            </a:gs>
            <a:gs pos="100000">
              <a:srgbClr val="CAA98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ob Gonsalves 17 Cany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164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918075" y="1163638"/>
            <a:ext cx="4067175" cy="54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600" b="1">
                <a:solidFill>
                  <a:srgbClr val="663300"/>
                </a:solidFill>
                <a:latin typeface="Times New Roman" pitchFamily="18" charset="0"/>
              </a:rPr>
              <a:t>É uma nova racionalidade que integra e vai além da epistemologia cartesiana e da concepção dialética clássica. É o surgimento de uma nova abordagem de </a:t>
            </a:r>
            <a:r>
              <a:rPr lang="pt-BR" sz="3400" b="1" i="1">
                <a:solidFill>
                  <a:srgbClr val="000000"/>
                </a:solidFill>
                <a:latin typeface="Times New Roman" pitchFamily="18" charset="0"/>
              </a:rPr>
              <a:t>transdisciplinaridade</a:t>
            </a:r>
            <a:r>
              <a:rPr lang="pt-BR" sz="2600" b="1">
                <a:solidFill>
                  <a:srgbClr val="663300"/>
                </a:solidFill>
                <a:latin typeface="Times New Roman" pitchFamily="18" charset="0"/>
              </a:rPr>
              <a:t>, preconizada pelo físico Basarab Nicolescu, como um retorno evolutivo à visão orgânica e integrada dos pré-socráticos</a:t>
            </a:r>
          </a:p>
          <a:p>
            <a:pPr algn="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600" b="1">
                <a:solidFill>
                  <a:srgbClr val="663300"/>
                </a:solidFill>
                <a:latin typeface="Times New Roman" pitchFamily="18" charset="0"/>
              </a:rPr>
              <a:t> </a:t>
            </a:r>
            <a:r>
              <a:rPr lang="pt-BR" sz="2200" b="1">
                <a:solidFill>
                  <a:srgbClr val="663300"/>
                </a:solidFill>
                <a:latin typeface="Times New Roman" pitchFamily="18" charset="0"/>
              </a:rPr>
              <a:t>Crema (1989)</a:t>
            </a:r>
          </a:p>
        </p:txBody>
      </p:sp>
      <p:sp>
        <p:nvSpPr>
          <p:cNvPr id="101400" name="WordArt 24"/>
          <p:cNvSpPr>
            <a:spLocks noChangeArrowheads="1" noChangeShapeType="1" noTextEdit="1"/>
          </p:cNvSpPr>
          <p:nvPr/>
        </p:nvSpPr>
        <p:spPr bwMode="auto">
          <a:xfrm>
            <a:off x="4948238" y="357188"/>
            <a:ext cx="403225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0">
                <a:ln w="63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onotype Corsiva"/>
              </a:rPr>
              <a:t>O que é holoepistemologia?</a:t>
            </a:r>
          </a:p>
        </p:txBody>
      </p:sp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2774950" y="6675438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Rob Gonçalves</a:t>
            </a:r>
          </a:p>
        </p:txBody>
      </p:sp>
      <p:sp>
        <p:nvSpPr>
          <p:cNvPr id="3" name="WordArt 24"/>
          <p:cNvSpPr>
            <a:spLocks noChangeArrowheads="1" noChangeShapeType="1" noTextEdit="1"/>
          </p:cNvSpPr>
          <p:nvPr/>
        </p:nvSpPr>
        <p:spPr bwMode="auto">
          <a:xfrm>
            <a:off x="4014788" y="6686550"/>
            <a:ext cx="701675" cy="157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Canyon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101400" grpId="0" animBg="1"/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agem 5" descr="Rob GonsalvesThe Dancing Win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Imagem 5" descr="Rob GonsalvesThe Dancing Wind.jpg"/>
          <p:cNvPicPr>
            <a:picLocks noChangeAspect="1"/>
          </p:cNvPicPr>
          <p:nvPr/>
        </p:nvPicPr>
        <p:blipFill>
          <a:blip r:embed="rId2" cstate="print">
            <a:lum bright="40000" contrast="-70000"/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24"/>
          <p:cNvSpPr>
            <a:spLocks noChangeArrowheads="1" noChangeShapeType="1" noTextEdit="1"/>
          </p:cNvSpPr>
          <p:nvPr/>
        </p:nvSpPr>
        <p:spPr bwMode="auto">
          <a:xfrm>
            <a:off x="6589713" y="6642100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Rob Gonçalves</a:t>
            </a:r>
          </a:p>
        </p:txBody>
      </p:sp>
      <p:sp>
        <p:nvSpPr>
          <p:cNvPr id="8" name="WordArt 24"/>
          <p:cNvSpPr>
            <a:spLocks noChangeArrowheads="1" noChangeShapeType="1" noTextEdit="1"/>
          </p:cNvSpPr>
          <p:nvPr/>
        </p:nvSpPr>
        <p:spPr bwMode="auto">
          <a:xfrm>
            <a:off x="7829550" y="6642100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10">
                <a:ln w="9525">
                  <a:noFill/>
                  <a:round/>
                  <a:headEnd/>
                  <a:tailEnd/>
                </a:ln>
                <a:solidFill>
                  <a:srgbClr val="DEBC9A"/>
                </a:solidFill>
                <a:latin typeface="Monotype Corsiva"/>
              </a:rPr>
              <a:t>The Dancing Wind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63563" y="1125538"/>
            <a:ext cx="8135937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i="1">
                <a:solidFill>
                  <a:srgbClr val="003300"/>
                </a:solidFill>
                <a:latin typeface="Times New Roman" pitchFamily="18" charset="0"/>
              </a:rPr>
              <a:t>Tal como toda a ciência, a nova transdisciplinaridade jamais irá veicular certezas absolutas, mas através de um permanente questionamento do “real”, levará à elaboração de um enfoque aberto, em permanente evolução, que irá se nutrir de todos os conhecimentos humanos e que irá recolocar o homem no centro das preocupações do homem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t-BR" sz="1200" b="1" i="1">
              <a:solidFill>
                <a:srgbClr val="003300"/>
              </a:solidFill>
              <a:latin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>
                <a:solidFill>
                  <a:srgbClr val="003300"/>
                </a:solidFill>
                <a:latin typeface="Times New Roman" pitchFamily="18" charset="0"/>
              </a:rPr>
              <a:t>Basarab Nicolescu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384300" y="0"/>
            <a:ext cx="6283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>
                <a:solidFill>
                  <a:srgbClr val="003300"/>
                </a:solidFill>
                <a:latin typeface="Times New Roman" pitchFamily="18" charset="0"/>
              </a:rPr>
              <a:t>TRANSDISCIPLINARIDADE</a:t>
            </a:r>
          </a:p>
        </p:txBody>
      </p:sp>
      <p:sp>
        <p:nvSpPr>
          <p:cNvPr id="86025" name="Rectangle 2"/>
          <p:cNvSpPr>
            <a:spLocks noChangeArrowheads="1"/>
          </p:cNvSpPr>
          <p:nvPr/>
        </p:nvSpPr>
        <p:spPr bwMode="auto">
          <a:xfrm>
            <a:off x="95250" y="6621463"/>
            <a:ext cx="17621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>
                <a:solidFill>
                  <a:srgbClr val="000000"/>
                </a:solidFill>
                <a:latin typeface="Times New Roman" pitchFamily="18" charset="0"/>
              </a:rPr>
              <a:t>Diniz da Gama, 2008</a:t>
            </a:r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413" grpId="0"/>
      <p:bldP spid="2052" grpId="0" autoUpdateAnimBg="0"/>
      <p:bldP spid="860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 l="36797" t="40926" r="33749" b="26482"/>
          <a:stretch>
            <a:fillRect/>
          </a:stretch>
        </p:blipFill>
        <p:spPr bwMode="auto">
          <a:xfrm>
            <a:off x="1258888" y="1366838"/>
            <a:ext cx="5789612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WordArt 2"/>
          <p:cNvSpPr>
            <a:spLocks noChangeArrowheads="1" noChangeShapeType="1" noTextEdit="1"/>
          </p:cNvSpPr>
          <p:nvPr/>
        </p:nvSpPr>
        <p:spPr bwMode="auto">
          <a:xfrm>
            <a:off x="195263" y="47625"/>
            <a:ext cx="8753475" cy="50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Georgia"/>
              </a:rPr>
              <a:t>Em que mundo estamos vivendo?</a:t>
            </a:r>
          </a:p>
        </p:txBody>
      </p:sp>
      <p:pic>
        <p:nvPicPr>
          <p:cNvPr id="5" name="09 5 Ana Carolina Só de Sacanagem - Basil Corrupção - YouTub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75" y="1333500"/>
            <a:ext cx="5708650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445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D5DFF"/>
            </a:gs>
            <a:gs pos="50000">
              <a:srgbClr val="3366CC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0" y="2681288"/>
            <a:ext cx="1152128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latin typeface="Times New Roman" pitchFamily="18" charset="0"/>
              </a:rPr>
              <a:t>Papel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1" y="3829050"/>
            <a:ext cx="2736304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latin typeface="Times New Roman" pitchFamily="18" charset="0"/>
              </a:rPr>
              <a:t>Espontaneidade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572000" y="1533525"/>
            <a:ext cx="331236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latin typeface="Times New Roman" pitchFamily="18" charset="0"/>
              </a:rPr>
              <a:t>Conserva Cultural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0" y="4976813"/>
            <a:ext cx="21621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latin typeface="Times New Roman" pitchFamily="18" charset="0"/>
              </a:rPr>
              <a:t>Criatividade</a:t>
            </a:r>
          </a:p>
        </p:txBody>
      </p:sp>
      <p:pic>
        <p:nvPicPr>
          <p:cNvPr id="87042" name="Picture 2" descr="http://www.oskorei-gruppeterapi.no/e107_images/newspost_images/moreno_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700" y="1647825"/>
            <a:ext cx="28575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366962" y="116632"/>
            <a:ext cx="44100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TEORIA </a:t>
            </a:r>
            <a:r>
              <a:rPr lang="pt-BR" sz="2800" b="1" dirty="0" err="1">
                <a:ln w="1905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</a:rPr>
              <a:t>SOCIONÔMICA</a:t>
            </a:r>
            <a:endParaRPr lang="pt-BR" sz="2800" b="1" dirty="0">
              <a:ln w="1905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WordArt 24"/>
          <p:cNvSpPr>
            <a:spLocks noChangeArrowheads="1" noChangeShapeType="1" noTextEdit="1"/>
          </p:cNvSpPr>
          <p:nvPr/>
        </p:nvSpPr>
        <p:spPr bwMode="auto">
          <a:xfrm>
            <a:off x="971600" y="1124744"/>
            <a:ext cx="2520000" cy="54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357188" indent="-357188" algn="just" defTabSz="714375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defRPr/>
            </a:pPr>
            <a:r>
              <a:rPr lang="pt-BR" sz="2400" b="1" kern="10" dirty="0">
                <a:ln w="63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Monotype Corsiva"/>
              </a:rPr>
              <a:t>Jacob Levi Moreno </a:t>
            </a:r>
            <a:endParaRPr lang="pt-BR" sz="2400" b="1" dirty="0">
              <a:ln w="19050">
                <a:noFill/>
                <a:prstDash val="solid"/>
              </a:ln>
              <a:solidFill>
                <a:srgbClr val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5" name="Picture 7" descr="atitude etica"/>
          <p:cNvPicPr>
            <a:picLocks noChangeAspect="1" noChangeArrowheads="1"/>
          </p:cNvPicPr>
          <p:nvPr/>
        </p:nvPicPr>
        <p:blipFill>
          <a:blip r:embed="rId2" cstate="print"/>
          <a:srcRect l="9474" t="3465" r="2061"/>
          <a:stretch>
            <a:fillRect/>
          </a:stretch>
        </p:blipFill>
        <p:spPr bwMode="auto">
          <a:xfrm>
            <a:off x="0" y="1755775"/>
            <a:ext cx="5040313" cy="448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-63500" y="6237288"/>
            <a:ext cx="5235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http://www.panoramablogmario.blogger.com.br/AUTO_ivan_etica.jpg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76213" y="84138"/>
            <a:ext cx="88138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19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F8F8F8"/>
                </a:solidFill>
                <a:latin typeface="Georgia" pitchFamily="18" charset="0"/>
              </a:rPr>
              <a:t>Que atitude precisamos ter na busca dos valores do homem tentando modificar o estado atual de deterioração humana e ambiental?</a:t>
            </a:r>
            <a:endParaRPr lang="pt-BR">
              <a:solidFill>
                <a:srgbClr val="F8F8F8"/>
              </a:solidFill>
              <a:latin typeface="Georgia" pitchFamily="18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932363" y="2420938"/>
            <a:ext cx="4211637" cy="3511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b="1">
                <a:solidFill>
                  <a:srgbClr val="F8F8F8"/>
                </a:solidFill>
                <a:latin typeface="Georgia" pitchFamily="18" charset="0"/>
              </a:rPr>
              <a:t>O resgate da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pt-BR" sz="2800" b="1" i="1">
                <a:solidFill>
                  <a:srgbClr val="00B0F0"/>
                </a:solidFill>
                <a:latin typeface="Georgia" pitchFamily="18" charset="0"/>
              </a:rPr>
              <a:t>dignidade humana</a:t>
            </a:r>
            <a:r>
              <a:rPr lang="pt-BR" sz="2400" b="1">
                <a:solidFill>
                  <a:srgbClr val="00B0F0"/>
                </a:solidFill>
                <a:latin typeface="Georgia" pitchFamily="18" charset="0"/>
              </a:rPr>
              <a:t>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b="1">
                <a:solidFill>
                  <a:srgbClr val="F8F8F8"/>
                </a:solidFill>
                <a:latin typeface="Georgia" pitchFamily="18" charset="0"/>
              </a:rPr>
              <a:t>só poderá ser conseguido buscando os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b="1">
                <a:solidFill>
                  <a:srgbClr val="00B0F0"/>
                </a:solidFill>
                <a:latin typeface="Georgia" pitchFamily="18" charset="0"/>
              </a:rPr>
              <a:t> </a:t>
            </a:r>
            <a:r>
              <a:rPr lang="pt-BR" sz="2500" b="1" i="1">
                <a:solidFill>
                  <a:srgbClr val="00B0F0"/>
                </a:solidFill>
                <a:latin typeface="Georgia" pitchFamily="18" charset="0"/>
              </a:rPr>
              <a:t>valores humanos essenciais</a:t>
            </a:r>
            <a:r>
              <a:rPr lang="pt-BR" sz="2400" b="1">
                <a:solidFill>
                  <a:srgbClr val="00B0F0"/>
                </a:solidFill>
                <a:latin typeface="Georgia" pitchFamily="18" charset="0"/>
              </a:rPr>
              <a:t>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b="1">
                <a:solidFill>
                  <a:srgbClr val="F8F8F8"/>
                </a:solidFill>
                <a:latin typeface="Georgia" pitchFamily="18" charset="0"/>
              </a:rPr>
              <a:t>através de uma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pt-BR" sz="2800" b="1" i="1">
                <a:solidFill>
                  <a:srgbClr val="00B0F0"/>
                </a:solidFill>
                <a:latin typeface="Georgia" pitchFamily="18" charset="0"/>
              </a:rPr>
              <a:t>atitude ética</a:t>
            </a:r>
            <a:endParaRPr lang="pt-BR" sz="2400" b="1">
              <a:solidFill>
                <a:srgbClr val="00B0F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/>
      <p:bldP spid="14341" grpId="0"/>
      <p:bldP spid="143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5"/>
          <p:cNvPicPr>
            <a:picLocks noChangeAspect="1" noChangeArrowheads="1"/>
          </p:cNvPicPr>
          <p:nvPr/>
        </p:nvPicPr>
        <p:blipFill>
          <a:blip r:embed="rId2" cstate="print"/>
          <a:srcRect l="19238" t="23895" r="19238" b="178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E4F496">
                  <a:alpha val="53999"/>
                </a:srgbClr>
              </a:gs>
              <a:gs pos="50000">
                <a:srgbClr val="E4F496">
                  <a:gamma/>
                  <a:tint val="47451"/>
                  <a:invGamma/>
                  <a:alpha val="52000"/>
                </a:srgbClr>
              </a:gs>
              <a:gs pos="100000">
                <a:srgbClr val="E4F496">
                  <a:alpha val="53999"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620713"/>
            <a:ext cx="8208962" cy="4608512"/>
          </a:xfrm>
          <a:noFill/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pt-BR" sz="2800" smtClean="0">
                <a:latin typeface="Times New Roman" pitchFamily="18" charset="0"/>
              </a:rPr>
              <a:t>“Um encontro de dois: </a:t>
            </a:r>
            <a:br>
              <a:rPr lang="pt-BR" sz="2800" smtClean="0">
                <a:latin typeface="Times New Roman" pitchFamily="18" charset="0"/>
              </a:rPr>
            </a:br>
            <a:r>
              <a:rPr lang="pt-BR" sz="2800" smtClean="0">
                <a:latin typeface="Times New Roman" pitchFamily="18" charset="0"/>
              </a:rPr>
              <a:t>olhos nos olhos, face a face</a:t>
            </a:r>
            <a:br>
              <a:rPr lang="pt-BR" sz="2800" smtClean="0">
                <a:latin typeface="Times New Roman" pitchFamily="18" charset="0"/>
              </a:rPr>
            </a:br>
            <a:r>
              <a:rPr lang="pt-BR" sz="2800" smtClean="0">
                <a:latin typeface="Times New Roman" pitchFamily="18" charset="0"/>
              </a:rPr>
              <a:t>E quando estiveres perto, arrancar-te-ei os olhos</a:t>
            </a:r>
            <a:br>
              <a:rPr lang="pt-BR" sz="2800" smtClean="0">
                <a:latin typeface="Times New Roman" pitchFamily="18" charset="0"/>
              </a:rPr>
            </a:br>
            <a:r>
              <a:rPr lang="pt-BR" sz="2800" smtClean="0">
                <a:latin typeface="Times New Roman" pitchFamily="18" charset="0"/>
              </a:rPr>
              <a:t>e colocá-los-ei no lugar dos meus,</a:t>
            </a:r>
            <a:br>
              <a:rPr lang="pt-BR" sz="2800" smtClean="0">
                <a:latin typeface="Times New Roman" pitchFamily="18" charset="0"/>
              </a:rPr>
            </a:br>
            <a:r>
              <a:rPr lang="pt-BR" sz="2800" smtClean="0">
                <a:latin typeface="Times New Roman" pitchFamily="18" charset="0"/>
              </a:rPr>
              <a:t>e arrancarei meus olhos</a:t>
            </a:r>
            <a:br>
              <a:rPr lang="pt-BR" sz="2800" smtClean="0">
                <a:latin typeface="Times New Roman" pitchFamily="18" charset="0"/>
              </a:rPr>
            </a:br>
            <a:r>
              <a:rPr lang="pt-BR" sz="2800" smtClean="0">
                <a:latin typeface="Times New Roman" pitchFamily="18" charset="0"/>
              </a:rPr>
              <a:t>para colocá-los no lugar dos teus,</a:t>
            </a:r>
            <a:br>
              <a:rPr lang="pt-BR" sz="2800" smtClean="0">
                <a:latin typeface="Times New Roman" pitchFamily="18" charset="0"/>
              </a:rPr>
            </a:br>
            <a:r>
              <a:rPr lang="pt-BR" sz="2800" smtClean="0">
                <a:latin typeface="Times New Roman" pitchFamily="18" charset="0"/>
              </a:rPr>
              <a:t>então ver-te-ei com teus olhos</a:t>
            </a:r>
            <a:br>
              <a:rPr lang="pt-BR" sz="2800" smtClean="0">
                <a:latin typeface="Times New Roman" pitchFamily="18" charset="0"/>
              </a:rPr>
            </a:br>
            <a:r>
              <a:rPr lang="pt-BR" sz="2800" smtClean="0">
                <a:latin typeface="Times New Roman" pitchFamily="18" charset="0"/>
              </a:rPr>
              <a:t>e tu ver-me-ás com os meus.</a:t>
            </a:r>
            <a:br>
              <a:rPr lang="pt-BR" sz="2800" smtClean="0">
                <a:latin typeface="Times New Roman" pitchFamily="18" charset="0"/>
              </a:rPr>
            </a:br>
            <a:r>
              <a:rPr lang="pt-BR" sz="2800" smtClean="0">
                <a:latin typeface="Times New Roman" pitchFamily="18" charset="0"/>
              </a:rPr>
              <a:t>Assim até a coisa comum serve o silêncio</a:t>
            </a:r>
            <a:br>
              <a:rPr lang="pt-BR" sz="2800" smtClean="0">
                <a:latin typeface="Times New Roman" pitchFamily="18" charset="0"/>
              </a:rPr>
            </a:br>
            <a:r>
              <a:rPr lang="pt-BR" sz="2800" smtClean="0">
                <a:latin typeface="Times New Roman" pitchFamily="18" charset="0"/>
              </a:rPr>
              <a:t>E o nosso encontro permanece a meta sem cadeias:</a:t>
            </a:r>
            <a:br>
              <a:rPr lang="pt-BR" sz="2800" smtClean="0">
                <a:latin typeface="Times New Roman" pitchFamily="18" charset="0"/>
              </a:rPr>
            </a:br>
            <a:r>
              <a:rPr lang="pt-BR" sz="2800" smtClean="0">
                <a:latin typeface="Times New Roman" pitchFamily="18" charset="0"/>
              </a:rPr>
              <a:t>O lugar indeterminado, em um momento indeterminado</a:t>
            </a:r>
            <a:br>
              <a:rPr lang="pt-BR" sz="2800" smtClean="0">
                <a:latin typeface="Times New Roman" pitchFamily="18" charset="0"/>
              </a:rPr>
            </a:br>
            <a:r>
              <a:rPr lang="pt-BR" sz="2800" smtClean="0">
                <a:latin typeface="Times New Roman" pitchFamily="18" charset="0"/>
              </a:rPr>
              <a:t>A palavra indeterminada para o homem indeterminado” </a:t>
            </a:r>
            <a:endParaRPr lang="pt-BR" sz="1800" smtClean="0">
              <a:latin typeface="Times New Roman" pitchFamily="18" charset="0"/>
            </a:endParaRPr>
          </a:p>
        </p:txBody>
      </p:sp>
      <p:sp>
        <p:nvSpPr>
          <p:cNvPr id="95239" name="Retângulo 1"/>
          <p:cNvSpPr>
            <a:spLocks noChangeArrowheads="1"/>
          </p:cNvSpPr>
          <p:nvPr/>
        </p:nvSpPr>
        <p:spPr bwMode="auto">
          <a:xfrm>
            <a:off x="3924300" y="6583363"/>
            <a:ext cx="5219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>
                <a:solidFill>
                  <a:srgbClr val="FFFFFF"/>
                </a:solidFill>
                <a:latin typeface="Times New Roman" pitchFamily="18" charset="0"/>
              </a:rPr>
              <a:t>http://www.flickr.com/photos/ferreirafrancisjryahoocom/show/with/2166533711/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258888" y="5516563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>
                <a:solidFill>
                  <a:srgbClr val="000000"/>
                </a:solidFill>
                <a:latin typeface="Times New Roman" pitchFamily="18" charset="0"/>
              </a:rPr>
              <a:t>(Moreno, p.9, 1975), tradução de </a:t>
            </a:r>
            <a:r>
              <a:rPr lang="pt-BR" i="1">
                <a:solidFill>
                  <a:srgbClr val="000000"/>
                </a:solidFill>
                <a:latin typeface="Times New Roman" pitchFamily="18" charset="0"/>
              </a:rPr>
              <a:t>“Einladung zu einer Begegnung”, </a:t>
            </a:r>
            <a:r>
              <a:rPr lang="pt-BR">
                <a:solidFill>
                  <a:srgbClr val="000000"/>
                </a:solidFill>
                <a:latin typeface="Times New Roman" pitchFamily="18" charset="0"/>
              </a:rPr>
              <a:t>p.3, 1914.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0"/>
            <a:chExt cx="10257512" cy="6885640"/>
          </a:xfrm>
        </p:grpSpPr>
        <p:pic>
          <p:nvPicPr>
            <p:cNvPr id="9626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227" t="23186" r="32617" b="14063"/>
            <a:stretch>
              <a:fillRect/>
            </a:stretch>
          </p:blipFill>
          <p:spPr bwMode="auto">
            <a:xfrm>
              <a:off x="0" y="0"/>
              <a:ext cx="5143504" cy="6885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227" t="23186" r="32617" b="14063"/>
            <a:stretch>
              <a:fillRect/>
            </a:stretch>
          </p:blipFill>
          <p:spPr bwMode="auto">
            <a:xfrm flipH="1">
              <a:off x="5114008" y="0"/>
              <a:ext cx="5143504" cy="6885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6259" name="Retângulo 1"/>
          <p:cNvSpPr>
            <a:spLocks noChangeArrowheads="1"/>
          </p:cNvSpPr>
          <p:nvPr/>
        </p:nvSpPr>
        <p:spPr bwMode="auto">
          <a:xfrm>
            <a:off x="4786313" y="6611938"/>
            <a:ext cx="43576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http://www.flickr.com/photos/ferreirafrancisjryahoocom/show/with/2166533711/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E4F496">
                  <a:alpha val="53999"/>
                </a:srgbClr>
              </a:gs>
              <a:gs pos="50000">
                <a:srgbClr val="E4F496">
                  <a:gamma/>
                  <a:tint val="47451"/>
                  <a:invGamma/>
                  <a:alpha val="52000"/>
                </a:srgbClr>
              </a:gs>
              <a:gs pos="100000">
                <a:srgbClr val="E4F496">
                  <a:alpha val="53999"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07950"/>
            <a:ext cx="3683000" cy="490538"/>
          </a:xfrm>
        </p:spPr>
        <p:txBody>
          <a:bodyPr/>
          <a:lstStyle/>
          <a:p>
            <a:r>
              <a:rPr lang="pt-BR" sz="3600" b="1" smtClean="0">
                <a:solidFill>
                  <a:srgbClr val="663300"/>
                </a:solidFill>
                <a:latin typeface="Times New Roman" pitchFamily="18" charset="0"/>
              </a:rPr>
              <a:t>PSICODRAMA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242300" cy="5949950"/>
          </a:xfrm>
        </p:spPr>
        <p:txBody>
          <a:bodyPr/>
          <a:lstStyle/>
          <a:p>
            <a:pPr marL="357188" indent="-357188" algn="just" defTabSz="714375">
              <a:buSzPct val="80000"/>
              <a:buFont typeface="Wingdings" pitchFamily="2" charset="2"/>
              <a:buChar char="v"/>
            </a:pPr>
            <a:r>
              <a:rPr lang="pt-BR" sz="2800" b="1" smtClean="0">
                <a:latin typeface="Times New Roman" pitchFamily="18" charset="0"/>
              </a:rPr>
              <a:t>Jacob Levi Moreno (1890-1974) foi o criador do psicodrama </a:t>
            </a:r>
          </a:p>
          <a:p>
            <a:pPr marL="357188" indent="-357188" algn="just" defTabSz="714375">
              <a:buSzPct val="80000"/>
              <a:buFont typeface="Wingdings" pitchFamily="2" charset="2"/>
              <a:buChar char="v"/>
            </a:pPr>
            <a:r>
              <a:rPr lang="pt-BR" sz="2800" b="1" smtClean="0">
                <a:latin typeface="Times New Roman" pitchFamily="18" charset="0"/>
              </a:rPr>
              <a:t>“Psicodrama é terapia profunda de grupo”. “É o método que atravessa a verdade da alma através da ação”					 </a:t>
            </a:r>
            <a:r>
              <a:rPr lang="pt-BR" sz="2000" b="1" smtClean="0">
                <a:latin typeface="Times New Roman" pitchFamily="18" charset="0"/>
              </a:rPr>
              <a:t>(Moreno, 1999, p.97-98)</a:t>
            </a:r>
          </a:p>
          <a:p>
            <a:pPr marL="357188" indent="-357188" algn="just" defTabSz="714375">
              <a:buSzPct val="80000"/>
              <a:buFont typeface="Wingdings" pitchFamily="2" charset="2"/>
              <a:buNone/>
            </a:pPr>
            <a:r>
              <a:rPr lang="pt-BR" sz="2800" b="1" smtClean="0">
                <a:latin typeface="Times New Roman" pitchFamily="18" charset="0"/>
              </a:rPr>
              <a:t>Para a sua realização são utilizados cinco instrumentos: </a:t>
            </a:r>
          </a:p>
          <a:p>
            <a:pPr marL="357188" indent="-357188" algn="just" defTabSz="714375">
              <a:buClr>
                <a:srgbClr val="9A4D00"/>
              </a:buClr>
              <a:buSzPct val="70000"/>
              <a:buFont typeface="Wingdings" pitchFamily="2" charset="2"/>
              <a:buNone/>
            </a:pPr>
            <a:r>
              <a:rPr lang="pt-BR" sz="2800" b="1" smtClean="0">
                <a:latin typeface="Times New Roman" pitchFamily="18" charset="0"/>
              </a:rPr>
              <a:t> 			</a:t>
            </a:r>
            <a:r>
              <a:rPr lang="pt-BR" sz="1800" smtClean="0">
                <a:latin typeface="Times New Roman" pitchFamily="18" charset="0"/>
                <a:sym typeface="Wingdings" pitchFamily="2" charset="2"/>
              </a:rPr>
              <a:t> </a:t>
            </a:r>
            <a:r>
              <a:rPr lang="pt-BR" sz="2800" b="1" smtClean="0">
                <a:latin typeface="Times New Roman" pitchFamily="18" charset="0"/>
              </a:rPr>
              <a:t>o cenário</a:t>
            </a:r>
          </a:p>
          <a:p>
            <a:pPr marL="357188" indent="-357188" algn="just" defTabSz="714375">
              <a:buClr>
                <a:srgbClr val="9A4D00"/>
              </a:buClr>
              <a:buSzPct val="70000"/>
              <a:buFont typeface="Wingdings" pitchFamily="2" charset="2"/>
              <a:buNone/>
            </a:pPr>
            <a:r>
              <a:rPr lang="pt-BR" sz="2800" b="1" smtClean="0">
                <a:latin typeface="Times New Roman" pitchFamily="18" charset="0"/>
              </a:rPr>
              <a:t> 			</a:t>
            </a:r>
            <a:r>
              <a:rPr lang="pt-BR" sz="1800" smtClean="0">
                <a:latin typeface="Times New Roman" pitchFamily="18" charset="0"/>
                <a:sym typeface="Wingdings" pitchFamily="2" charset="2"/>
              </a:rPr>
              <a:t></a:t>
            </a:r>
            <a:r>
              <a:rPr lang="pt-BR" sz="2800" b="1" smtClean="0">
                <a:latin typeface="Times New Roman" pitchFamily="18" charset="0"/>
              </a:rPr>
              <a:t> o protagonista</a:t>
            </a:r>
          </a:p>
          <a:p>
            <a:pPr marL="357188" indent="-357188" algn="just" defTabSz="714375">
              <a:buClr>
                <a:srgbClr val="9A4D00"/>
              </a:buClr>
              <a:buSzPct val="70000"/>
              <a:buFont typeface="Wingdings" pitchFamily="2" charset="2"/>
              <a:buNone/>
            </a:pPr>
            <a:r>
              <a:rPr lang="pt-BR" sz="2800" b="1" smtClean="0">
                <a:latin typeface="Times New Roman" pitchFamily="18" charset="0"/>
              </a:rPr>
              <a:t>			</a:t>
            </a:r>
            <a:r>
              <a:rPr lang="pt-BR" sz="1800" smtClean="0">
                <a:latin typeface="Times New Roman" pitchFamily="18" charset="0"/>
                <a:sym typeface="Wingdings" pitchFamily="2" charset="2"/>
              </a:rPr>
              <a:t></a:t>
            </a:r>
            <a:r>
              <a:rPr lang="pt-BR" sz="2800" b="1" smtClean="0">
                <a:latin typeface="Times New Roman" pitchFamily="18" charset="0"/>
              </a:rPr>
              <a:t> o diretor terapêutico</a:t>
            </a:r>
          </a:p>
          <a:p>
            <a:pPr marL="357188" indent="-357188" algn="just" defTabSz="714375">
              <a:buClr>
                <a:srgbClr val="9A4D00"/>
              </a:buClr>
              <a:buSzPct val="70000"/>
              <a:buFont typeface="Wingdings" pitchFamily="2" charset="2"/>
              <a:buNone/>
            </a:pPr>
            <a:r>
              <a:rPr lang="pt-BR" sz="2800" b="1" smtClean="0">
                <a:latin typeface="Times New Roman" pitchFamily="18" charset="0"/>
              </a:rPr>
              <a:t>			</a:t>
            </a:r>
            <a:r>
              <a:rPr lang="pt-BR" sz="1800" smtClean="0">
                <a:latin typeface="Times New Roman" pitchFamily="18" charset="0"/>
                <a:sym typeface="Wingdings" pitchFamily="2" charset="2"/>
              </a:rPr>
              <a:t></a:t>
            </a:r>
            <a:r>
              <a:rPr lang="pt-BR" sz="2800" b="1" smtClean="0">
                <a:latin typeface="Times New Roman" pitchFamily="18" charset="0"/>
              </a:rPr>
              <a:t> o ego-auxiliar </a:t>
            </a:r>
          </a:p>
          <a:p>
            <a:pPr marL="357188" indent="-357188" algn="just" defTabSz="714375">
              <a:buClr>
                <a:srgbClr val="9A4D00"/>
              </a:buClr>
              <a:buSzPct val="70000"/>
              <a:buFont typeface="Wingdings" pitchFamily="2" charset="2"/>
              <a:buNone/>
            </a:pPr>
            <a:r>
              <a:rPr lang="pt-BR" sz="2800" b="1" smtClean="0">
                <a:latin typeface="Times New Roman" pitchFamily="18" charset="0"/>
              </a:rPr>
              <a:t> 			</a:t>
            </a:r>
            <a:r>
              <a:rPr lang="pt-BR" sz="1800" smtClean="0">
                <a:latin typeface="Times New Roman" pitchFamily="18" charset="0"/>
                <a:sym typeface="Wingdings" pitchFamily="2" charset="2"/>
              </a:rPr>
              <a:t></a:t>
            </a:r>
            <a:r>
              <a:rPr lang="pt-BR" sz="2800" b="1" smtClean="0">
                <a:latin typeface="Times New Roman" pitchFamily="18" charset="0"/>
              </a:rPr>
              <a:t> e o público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 l="18599" t="23387" r="18649" b="143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0"/>
            <a:ext cx="9180513" cy="6884988"/>
          </a:xfrm>
          <a:prstGeom prst="rect">
            <a:avLst/>
          </a:prstGeom>
          <a:gradFill rotWithShape="1">
            <a:gsLst>
              <a:gs pos="0">
                <a:srgbClr val="E4F496">
                  <a:alpha val="53999"/>
                </a:srgbClr>
              </a:gs>
              <a:gs pos="50000">
                <a:srgbClr val="E4F496">
                  <a:gamma/>
                  <a:tint val="47451"/>
                  <a:invGamma/>
                  <a:alpha val="52000"/>
                </a:srgbClr>
              </a:gs>
              <a:gs pos="100000">
                <a:srgbClr val="E4F496">
                  <a:alpha val="53999"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6" name="Retângulo 1"/>
          <p:cNvSpPr>
            <a:spLocks noChangeArrowheads="1"/>
          </p:cNvSpPr>
          <p:nvPr/>
        </p:nvSpPr>
        <p:spPr bwMode="auto">
          <a:xfrm>
            <a:off x="4786313" y="6611938"/>
            <a:ext cx="43576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http://www.flickr.com/photos/ferreirafrancisjryahoocom/show/with/2166533711/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976937"/>
          </a:xfrm>
        </p:spPr>
        <p:txBody>
          <a:bodyPr/>
          <a:lstStyle/>
          <a:p>
            <a:pPr marL="0" indent="0" algn="just">
              <a:lnSpc>
                <a:spcPct val="110000"/>
              </a:lnSpc>
              <a:buFontTx/>
              <a:buNone/>
            </a:pPr>
            <a:r>
              <a:rPr lang="pt-BR" b="1" smtClean="0">
                <a:latin typeface="Times New Roman" pitchFamily="18" charset="0"/>
              </a:rPr>
              <a:t>1. </a:t>
            </a:r>
            <a:r>
              <a:rPr lang="pt-BR" smtClean="0">
                <a:latin typeface="Times New Roman" pitchFamily="18" charset="0"/>
              </a:rPr>
              <a:t>Um papel pode ser plenamente estabelecido, não permitindo liberdade ao indivíduo que o adotou - </a:t>
            </a:r>
            <a:r>
              <a:rPr lang="pt-BR" b="1" smtClean="0">
                <a:latin typeface="Times New Roman" pitchFamily="18" charset="0"/>
              </a:rPr>
              <a:t>role-taking</a:t>
            </a:r>
            <a:r>
              <a:rPr lang="pt-BR" smtClean="0">
                <a:latin typeface="Times New Roman" pitchFamily="18" charset="0"/>
              </a:rPr>
              <a:t> -</a:t>
            </a:r>
            <a:endParaRPr lang="pt-BR" b="1" smtClean="0">
              <a:latin typeface="Times New Roman" pitchFamily="18" charset="0"/>
            </a:endParaRPr>
          </a:p>
          <a:p>
            <a:pPr marL="0" indent="0" algn="just">
              <a:lnSpc>
                <a:spcPct val="110000"/>
              </a:lnSpc>
              <a:buFontTx/>
              <a:buNone/>
            </a:pPr>
            <a:r>
              <a:rPr lang="pt-BR" b="1" smtClean="0">
                <a:latin typeface="Times New Roman" pitchFamily="18" charset="0"/>
              </a:rPr>
              <a:t>2.</a:t>
            </a:r>
            <a:r>
              <a:rPr lang="pt-BR" smtClean="0">
                <a:latin typeface="Times New Roman" pitchFamily="18" charset="0"/>
              </a:rPr>
              <a:t> ou aprendido com certo grau de liberdade na sua representação, ou seja, é permitido brincar com o papel para poder aprender com ele - </a:t>
            </a:r>
            <a:r>
              <a:rPr lang="pt-BR" b="1" smtClean="0">
                <a:latin typeface="Times New Roman" pitchFamily="18" charset="0"/>
              </a:rPr>
              <a:t>role-playing</a:t>
            </a:r>
            <a:r>
              <a:rPr lang="pt-BR" smtClean="0">
                <a:latin typeface="Times New Roman" pitchFamily="18" charset="0"/>
              </a:rPr>
              <a:t> - </a:t>
            </a:r>
          </a:p>
          <a:p>
            <a:pPr marL="0" indent="0" algn="just">
              <a:lnSpc>
                <a:spcPct val="110000"/>
              </a:lnSpc>
              <a:buFontTx/>
              <a:buNone/>
            </a:pPr>
            <a:r>
              <a:rPr lang="pt-BR" b="1" smtClean="0">
                <a:latin typeface="Times New Roman" pitchFamily="18" charset="0"/>
              </a:rPr>
              <a:t>3.</a:t>
            </a:r>
            <a:r>
              <a:rPr lang="pt-BR" smtClean="0">
                <a:latin typeface="Times New Roman" pitchFamily="18" charset="0"/>
              </a:rPr>
              <a:t> ou ainda criado a partir do pré-estabelecido, em que o indivíduo coloca as suas características com um alto grau de liberdade - </a:t>
            </a:r>
            <a:r>
              <a:rPr lang="pt-BR" b="1" smtClean="0">
                <a:latin typeface="Times New Roman" pitchFamily="18" charset="0"/>
              </a:rPr>
              <a:t>role-creating -</a:t>
            </a:r>
            <a:r>
              <a:rPr lang="pt-BR" sz="2400" smtClean="0">
                <a:latin typeface="Times New Roman" pitchFamily="18" charset="0"/>
              </a:rPr>
              <a:t> </a:t>
            </a:r>
          </a:p>
          <a:p>
            <a:pPr marL="0" indent="0" algn="r">
              <a:lnSpc>
                <a:spcPct val="110000"/>
              </a:lnSpc>
              <a:buFontTx/>
              <a:buNone/>
            </a:pPr>
            <a:r>
              <a:rPr lang="pt-BR" sz="1600" smtClean="0">
                <a:latin typeface="Times New Roman" pitchFamily="18" charset="0"/>
              </a:rPr>
              <a:t>Moreno, 1975, p.113 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700338" y="0"/>
            <a:ext cx="36830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>
                <a:solidFill>
                  <a:srgbClr val="663300"/>
                </a:solidFill>
                <a:latin typeface="Times New Roman" pitchFamily="18" charset="0"/>
              </a:rPr>
              <a:t>PAPEL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19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2"/>
          <p:cNvPicPr>
            <a:picLocks noChangeAspect="1" noChangeArrowheads="1"/>
          </p:cNvPicPr>
          <p:nvPr/>
        </p:nvPicPr>
        <p:blipFill>
          <a:blip r:embed="rId2" cstate="print"/>
          <a:srcRect l="19238" t="23633" r="19238" b="148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-14288" y="-15875"/>
            <a:ext cx="9178926" cy="6902450"/>
          </a:xfrm>
          <a:prstGeom prst="rect">
            <a:avLst/>
          </a:prstGeom>
          <a:gradFill rotWithShape="1">
            <a:gsLst>
              <a:gs pos="0">
                <a:srgbClr val="E4F496">
                  <a:alpha val="53999"/>
                </a:srgbClr>
              </a:gs>
              <a:gs pos="50000">
                <a:srgbClr val="E4F496">
                  <a:gamma/>
                  <a:tint val="47451"/>
                  <a:invGamma/>
                  <a:alpha val="52000"/>
                </a:srgbClr>
              </a:gs>
              <a:gs pos="100000">
                <a:srgbClr val="E4F496">
                  <a:alpha val="53999"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8310" name="Retângulo 1"/>
          <p:cNvSpPr>
            <a:spLocks noChangeArrowheads="1"/>
          </p:cNvSpPr>
          <p:nvPr/>
        </p:nvSpPr>
        <p:spPr bwMode="auto">
          <a:xfrm>
            <a:off x="3924300" y="6524625"/>
            <a:ext cx="5219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http://www.flickr.com/photos/ferreirafrancisjryahoocom/show/with/2166533711/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557338"/>
            <a:ext cx="8424862" cy="3384550"/>
          </a:xfrm>
        </p:spPr>
        <p:txBody>
          <a:bodyPr/>
          <a:lstStyle/>
          <a:p>
            <a:pPr marL="0" indent="357188">
              <a:lnSpc>
                <a:spcPct val="80000"/>
              </a:lnSpc>
              <a:buFontTx/>
              <a:buNone/>
            </a:pPr>
            <a:r>
              <a:rPr lang="pt-BR" smtClean="0">
                <a:latin typeface="Times New Roman" pitchFamily="18" charset="0"/>
              </a:rPr>
              <a:t>Do latim , </a:t>
            </a:r>
            <a:r>
              <a:rPr lang="pt-BR" i="1" smtClean="0">
                <a:latin typeface="Times New Roman" pitchFamily="18" charset="0"/>
              </a:rPr>
              <a:t>sua sponte</a:t>
            </a:r>
            <a:r>
              <a:rPr lang="pt-BR" smtClean="0">
                <a:latin typeface="Times New Roman" pitchFamily="18" charset="0"/>
              </a:rPr>
              <a:t>: do interior para o exterior</a:t>
            </a:r>
          </a:p>
          <a:p>
            <a:pPr marL="0" indent="357188">
              <a:lnSpc>
                <a:spcPct val="80000"/>
              </a:lnSpc>
              <a:buFontTx/>
              <a:buNone/>
            </a:pPr>
            <a:endParaRPr lang="pt-BR" smtClean="0">
              <a:latin typeface="Times New Roman" pitchFamily="18" charset="0"/>
            </a:endParaRPr>
          </a:p>
          <a:p>
            <a:pPr marL="0" indent="357188" algn="just">
              <a:lnSpc>
                <a:spcPct val="110000"/>
              </a:lnSpc>
              <a:buFontTx/>
              <a:buNone/>
            </a:pPr>
            <a:r>
              <a:rPr lang="pt-BR" smtClean="0">
                <a:latin typeface="Lucida Calligraphy" pitchFamily="66" charset="0"/>
              </a:rPr>
              <a:t>“</a:t>
            </a:r>
            <a:r>
              <a:rPr lang="pt-BR" b="1" smtClean="0">
                <a:latin typeface="Times New Roman" pitchFamily="18" charset="0"/>
              </a:rPr>
              <a:t>A espontaneidade opera no presente, aqui e agora; propele o indivíduo em direção à resposta adequada a uma situação nova ou a nova resposta a uma situação antiga.”</a:t>
            </a:r>
            <a:r>
              <a:rPr lang="pt-BR" smtClean="0">
                <a:latin typeface="Lucida Calligraphy" pitchFamily="66" charset="0"/>
              </a:rPr>
              <a:t> </a:t>
            </a:r>
            <a:endParaRPr lang="pt-BR" smtClean="0">
              <a:latin typeface="Comic Sans MS" pitchFamily="66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268538" y="107950"/>
            <a:ext cx="460851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>
                <a:solidFill>
                  <a:srgbClr val="663300"/>
                </a:solidFill>
                <a:latin typeface="Times New Roman" pitchFamily="18" charset="0"/>
              </a:rPr>
              <a:t>ESPONTANEIDADE</a:t>
            </a:r>
            <a:endParaRPr lang="pt-BR" sz="4400">
              <a:solidFill>
                <a:srgbClr val="000000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203575" y="4868863"/>
            <a:ext cx="56165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2000">
                <a:solidFill>
                  <a:srgbClr val="000000"/>
                </a:solidFill>
                <a:latin typeface="Times New Roman" pitchFamily="18" charset="0"/>
              </a:rPr>
              <a:t>Martín, 1986; Moreno, Quem sobreviverá. p.149, v.I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9222" grpId="0"/>
      <p:bldP spid="92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 l="18599" t="22984" r="18649" b="13911"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E4F496">
                  <a:alpha val="53999"/>
                </a:srgbClr>
              </a:gs>
              <a:gs pos="50000">
                <a:srgbClr val="E4F496">
                  <a:gamma/>
                  <a:tint val="47451"/>
                  <a:invGamma/>
                  <a:alpha val="52000"/>
                </a:srgbClr>
              </a:gs>
              <a:gs pos="100000">
                <a:srgbClr val="E4F496">
                  <a:alpha val="53999"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9334" name="Retângulo 1"/>
          <p:cNvSpPr>
            <a:spLocks noChangeArrowheads="1"/>
          </p:cNvSpPr>
          <p:nvPr/>
        </p:nvSpPr>
        <p:spPr bwMode="auto">
          <a:xfrm>
            <a:off x="3924300" y="6583363"/>
            <a:ext cx="5219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>
                <a:solidFill>
                  <a:srgbClr val="FFFFFF"/>
                </a:solidFill>
                <a:latin typeface="Times New Roman" pitchFamily="18" charset="0"/>
              </a:rPr>
              <a:t>http://www.flickr.com/photos/ferreirafrancisjryahoocom/show/with/2166533711/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557338"/>
            <a:ext cx="8353425" cy="3743325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pt-BR" sz="3000" b="1" smtClean="0">
                <a:latin typeface="Times New Roman" pitchFamily="18" charset="0"/>
              </a:rPr>
              <a:t>Do latim:  con + servare = guardar, cultura preservada</a:t>
            </a:r>
          </a:p>
          <a:p>
            <a:pPr marL="0" indent="0">
              <a:buFontTx/>
              <a:buNone/>
            </a:pPr>
            <a:endParaRPr lang="pt-BR" sz="2400" smtClean="0">
              <a:latin typeface="Times New Roman" pitchFamily="18" charset="0"/>
            </a:endParaRPr>
          </a:p>
          <a:p>
            <a:pPr marL="0" indent="0" algn="just">
              <a:buFontTx/>
              <a:buNone/>
            </a:pPr>
            <a:r>
              <a:rPr lang="pt-BR" b="1" smtClean="0">
                <a:latin typeface="Times New Roman" pitchFamily="18" charset="0"/>
              </a:rPr>
              <a:t>“Uma conserva cultural é a matriz, tecnológica (livros) ou humana, em que uma idéia criadora é guardada para sua preservação e repetição”</a:t>
            </a:r>
          </a:p>
          <a:p>
            <a:pPr marL="0" indent="0" algn="r">
              <a:buFontTx/>
              <a:buNone/>
            </a:pPr>
            <a:r>
              <a:rPr lang="pt-BR" sz="2000" smtClean="0">
                <a:latin typeface="Times New Roman" pitchFamily="18" charset="0"/>
              </a:rPr>
              <a:t>Moreno, Psicodrama, p. 175.</a:t>
            </a:r>
            <a:r>
              <a:rPr lang="pt-BR" smtClean="0">
                <a:latin typeface="Times New Roman" pitchFamily="18" charset="0"/>
              </a:rPr>
              <a:t> </a:t>
            </a:r>
            <a:endParaRPr lang="pt-BR" sz="1400" smtClean="0">
              <a:latin typeface="Times New Roman" pitchFamily="18" charset="0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2397125" y="117475"/>
            <a:ext cx="431958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663300"/>
                </a:solidFill>
                <a:latin typeface="Times New Roman" pitchFamily="18" charset="0"/>
              </a:rPr>
              <a:t>CONSERVA CULTURAL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  <p:bldP spid="2765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9"/>
          <p:cNvPicPr>
            <a:picLocks noChangeAspect="1" noChangeArrowheads="1"/>
          </p:cNvPicPr>
          <p:nvPr/>
        </p:nvPicPr>
        <p:blipFill>
          <a:blip r:embed="rId2" cstate="print"/>
          <a:srcRect l="19238" t="24609" r="19238" b="14844"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E4F496">
                  <a:alpha val="53999"/>
                </a:srgbClr>
              </a:gs>
              <a:gs pos="50000">
                <a:srgbClr val="E4F496">
                  <a:gamma/>
                  <a:tint val="47451"/>
                  <a:invGamma/>
                  <a:alpha val="52000"/>
                </a:srgbClr>
              </a:gs>
              <a:gs pos="100000">
                <a:srgbClr val="E4F496">
                  <a:alpha val="53999"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0358" name="Retângulo 1"/>
          <p:cNvSpPr>
            <a:spLocks noChangeArrowheads="1"/>
          </p:cNvSpPr>
          <p:nvPr/>
        </p:nvSpPr>
        <p:spPr bwMode="auto">
          <a:xfrm>
            <a:off x="3924300" y="6591300"/>
            <a:ext cx="5219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>
                <a:solidFill>
                  <a:srgbClr val="FFFFFF"/>
                </a:solidFill>
                <a:latin typeface="Times New Roman" pitchFamily="18" charset="0"/>
              </a:rPr>
              <a:t>http://www.flickr.com/photos/ferreirafrancisjryahoocom/show/with/2166533711/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1003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8362950" cy="38877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pt-BR" smtClean="0"/>
          </a:p>
          <a:p>
            <a:pPr>
              <a:lnSpc>
                <a:spcPct val="90000"/>
              </a:lnSpc>
            </a:pPr>
            <a:endParaRPr lang="pt-BR" sz="2400" smtClean="0"/>
          </a:p>
          <a:p>
            <a:pPr>
              <a:lnSpc>
                <a:spcPct val="90000"/>
              </a:lnSpc>
            </a:pPr>
            <a:endParaRPr lang="pt-BR" sz="2800" smtClean="0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11188" y="2205038"/>
            <a:ext cx="791686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57188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>
                <a:solidFill>
                  <a:srgbClr val="000000"/>
                </a:solidFill>
                <a:latin typeface="Times New Roman" pitchFamily="18" charset="0"/>
              </a:rPr>
              <a:t>A capacidade criadora (produto acabado) é ativada pela espontaneidade, que por sua vez,se põe em movimento pelo pré aquecimento (liberação da espontaneidade)</a:t>
            </a:r>
          </a:p>
          <a:p>
            <a:pPr indent="357188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>
                <a:solidFill>
                  <a:srgbClr val="000000"/>
                </a:solidFill>
                <a:latin typeface="Times New Roman" pitchFamily="18" charset="0"/>
              </a:rPr>
              <a:t>Portanto, a espontaneidade não se transforma na criação, mas atua nela. (catalizador)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397125" y="117475"/>
            <a:ext cx="431958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663300"/>
                </a:solidFill>
                <a:latin typeface="Times New Roman" pitchFamily="18" charset="0"/>
              </a:rPr>
              <a:t>CRIATIVIDADE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DE6FF"/>
            </a:gs>
            <a:gs pos="50000">
              <a:srgbClr val="00B0F0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arl rog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24175" cy="3789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897188" y="0"/>
            <a:ext cx="6246812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000066"/>
                </a:solidFill>
                <a:latin typeface="Times New Roman" pitchFamily="18" charset="0"/>
              </a:rPr>
              <a:t>Carl Ransom Rogers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000">
                <a:solidFill>
                  <a:srgbClr val="000000"/>
                </a:solidFill>
                <a:latin typeface="Times New Roman" pitchFamily="18" charset="0"/>
              </a:rPr>
              <a:t>(1902, Oak Park, Illinois - 1987, La Jolla, Califórnia,EUA), 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000">
                <a:solidFill>
                  <a:srgbClr val="000000"/>
                </a:solidFill>
                <a:latin typeface="Times New Roman" pitchFamily="18" charset="0"/>
              </a:rPr>
              <a:t>psicopedagogo e pensador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pt-BR" sz="100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200" b="1">
                <a:solidFill>
                  <a:srgbClr val="000000"/>
                </a:solidFill>
                <a:latin typeface="Times New Roman" pitchFamily="18" charset="0"/>
              </a:rPr>
              <a:t>Orientação não diretiva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200" b="1">
                <a:solidFill>
                  <a:srgbClr val="000000"/>
                </a:solidFill>
                <a:latin typeface="Times New Roman" pitchFamily="18" charset="0"/>
              </a:rPr>
              <a:t>Abordagem centrada na pessoa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200" b="1">
                <a:solidFill>
                  <a:srgbClr val="000000"/>
                </a:solidFill>
                <a:latin typeface="Times New Roman" pitchFamily="18" charset="0"/>
              </a:rPr>
              <a:t>Tornar-se pessoa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4005263"/>
            <a:ext cx="5894388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>
                <a:solidFill>
                  <a:srgbClr val="000066"/>
                </a:solidFill>
                <a:latin typeface="Times New Roman" pitchFamily="18" charset="0"/>
              </a:rPr>
              <a:t>Edward Chad Varah</a:t>
            </a:r>
          </a:p>
          <a:p>
            <a:pPr marL="88900" algn="just" fontAlgn="base">
              <a:spcBef>
                <a:spcPct val="0"/>
              </a:spcBef>
              <a:spcAft>
                <a:spcPts val="600"/>
              </a:spcAft>
            </a:pPr>
            <a:r>
              <a:rPr lang="pt-BR" sz="2000">
                <a:solidFill>
                  <a:srgbClr val="000000"/>
                </a:solidFill>
                <a:latin typeface="Times New Roman" pitchFamily="18" charset="0"/>
              </a:rPr>
              <a:t>(1911, Barton-upon-Humber, Lincolnshire, Inglaterra - 2007, Basingstoke, Hampshire, Inglaterra) </a:t>
            </a:r>
          </a:p>
          <a:p>
            <a:pPr marL="8890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200" b="1">
                <a:solidFill>
                  <a:srgbClr val="000000"/>
                </a:solidFill>
                <a:latin typeface="Times New Roman" pitchFamily="18" charset="0"/>
              </a:rPr>
              <a:t>Sacerdote da igreja Anglicana, fundou “The Samaritans”, organização não-religiosa, oferecendo suporte telefônico para ajudar suicidas e desesperados, em 1953</a:t>
            </a:r>
          </a:p>
        </p:txBody>
      </p:sp>
      <p:pic>
        <p:nvPicPr>
          <p:cNvPr id="2056" name="Picture 8" descr="chad_varah"/>
          <p:cNvPicPr>
            <a:picLocks noChangeAspect="1" noChangeArrowheads="1"/>
          </p:cNvPicPr>
          <p:nvPr/>
        </p:nvPicPr>
        <p:blipFill>
          <a:blip r:embed="rId3" cstate="print"/>
          <a:srcRect b="6386"/>
          <a:stretch>
            <a:fillRect/>
          </a:stretch>
        </p:blipFill>
        <p:spPr bwMode="auto">
          <a:xfrm>
            <a:off x="6234113" y="3041650"/>
            <a:ext cx="2909887" cy="381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DE6FF"/>
            </a:gs>
            <a:gs pos="50000">
              <a:srgbClr val="FFECD9"/>
            </a:gs>
            <a:gs pos="100000">
              <a:srgbClr val="99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30" name="Object 2"/>
          <p:cNvGraphicFramePr>
            <a:graphicFrameLocks noChangeAspect="1"/>
          </p:cNvGraphicFramePr>
          <p:nvPr/>
        </p:nvGraphicFramePr>
        <p:xfrm>
          <a:off x="1990725" y="0"/>
          <a:ext cx="5141913" cy="6858000"/>
        </p:xfrm>
        <a:graphic>
          <a:graphicData uri="http://schemas.openxmlformats.org/presentationml/2006/ole">
            <p:oleObj spid="_x0000_s4098" name="Foto do Photo Editor" r:id="rId3" imgW="16457143" imgH="21942857" progId="">
              <p:embed/>
            </p:oleObj>
          </a:graphicData>
        </a:graphic>
      </p:graphicFrame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74675" y="1339850"/>
            <a:ext cx="7993063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2400" b="1">
                <a:solidFill>
                  <a:srgbClr val="000066"/>
                </a:solidFill>
                <a:latin typeface="Times New Roman" pitchFamily="18" charset="0"/>
              </a:rPr>
              <a:t>Consideração positiva incondicional:</a:t>
            </a: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 receber a aceitar a pessoa como ela é e expressar uma consideração positiva por ela</a:t>
            </a:r>
          </a:p>
          <a:p>
            <a:pPr algn="just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2400" b="1">
                <a:solidFill>
                  <a:srgbClr val="000066"/>
                </a:solidFill>
                <a:latin typeface="Times New Roman" pitchFamily="18" charset="0"/>
              </a:rPr>
              <a:t>Empatia:</a:t>
            </a: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 capacidade de se colocar no lugar do outro, ver o mundo através dos olhos dele e procurar sentir como ele sente</a:t>
            </a:r>
          </a:p>
          <a:p>
            <a:pPr algn="just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2400" b="1">
                <a:solidFill>
                  <a:srgbClr val="000066"/>
                </a:solidFill>
                <a:latin typeface="Times New Roman" pitchFamily="18" charset="0"/>
              </a:rPr>
              <a:t>Congruência:</a:t>
            </a: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  coerência interna do terapeuta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74675" y="115888"/>
            <a:ext cx="7993063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3200" b="1">
                <a:solidFill>
                  <a:srgbClr val="000066"/>
                </a:solidFill>
                <a:latin typeface="Times New Roman" pitchFamily="18" charset="0"/>
              </a:rPr>
              <a:t>Orientação não diretiva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Pessoa aberta à experiência, vivendo de maneira existencial, tornando-se ela mesma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74675" y="3933825"/>
            <a:ext cx="7921625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Cada pessoa possui em si mesmo as respostas para as suas inquietações e a habilidade para resolver seus problemas. O sentimento de pena e o determinismo são maneiras de negar a capacidade de realização de cada indivíduo</a:t>
            </a:r>
          </a:p>
          <a:p>
            <a:pPr algn="just" fontAlgn="base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</a:pPr>
            <a:r>
              <a:rPr lang="pt-BR" sz="3200" b="1">
                <a:solidFill>
                  <a:srgbClr val="000066"/>
                </a:solidFill>
                <a:latin typeface="Times New Roman" pitchFamily="18" charset="0"/>
              </a:rPr>
              <a:t>Tornar-se pessoa</a:t>
            </a:r>
          </a:p>
          <a:p>
            <a:pPr algn="just" fontAlgn="base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Todos os homens são bons na sua essência, e  todo o aprendizado deveria ser organizado no sentido do indivíduo para o meio, e não o contrário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74675" y="3429000"/>
            <a:ext cx="5976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sz="3200" b="1">
                <a:solidFill>
                  <a:srgbClr val="000066"/>
                </a:solidFill>
                <a:latin typeface="Times New Roman" pitchFamily="18" charset="0"/>
              </a:rPr>
              <a:t>Abordagem centrada na pessoa</a:t>
            </a:r>
            <a:r>
              <a:rPr lang="pt-BR" sz="3200" b="1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  <p:bldP spid="12292" grpId="0" build="allAtOnce"/>
      <p:bldP spid="12293" grpId="0" build="p"/>
      <p:bldP spid="1229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438150"/>
            <a:ext cx="8286750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CaixaDeTexto 2"/>
          <p:cNvSpPr txBox="1">
            <a:spLocks noChangeArrowheads="1"/>
          </p:cNvSpPr>
          <p:nvPr/>
        </p:nvSpPr>
        <p:spPr bwMode="auto">
          <a:xfrm>
            <a:off x="428625" y="425450"/>
            <a:ext cx="8286750" cy="2862263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dirty="0">
                <a:solidFill>
                  <a:srgbClr val="000000"/>
                </a:solidFill>
                <a:latin typeface="Times New Roman" pitchFamily="18" charset="0"/>
              </a:rPr>
              <a:t>Viktor Emil Frankl (Viena, 26/03/1905 - 02/09/1997) médico psiquiatra austríaco, fundador da escola da Logoterapia, que explora o sentido existencial do indivíduo e a dimensão espiritual da existência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dirty="0">
                <a:solidFill>
                  <a:srgbClr val="000000"/>
                </a:solidFill>
                <a:latin typeface="Times New Roman" pitchFamily="18" charset="0"/>
              </a:rPr>
              <a:t>1942 - Viktor, sua mulher grávida e família, por serem judeus, são deportados para diferentes campos de concentração (Auschwitz, Dachau, Bergen-Belsen) na Segunda Guerra Mundial. Sua mulher, seus pais e irmão morreram no Holocausto nazista. Esta experiência pessoal desumanizadora será marcante em sua obra terapêutica e em seus escritos, tendo sido capaz de manter a liberdade do espírito 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3636963" y="6624638"/>
            <a:ext cx="51435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1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http://http://citadino.blogspot.com.br/2007/10/bergen-belsen-um-campo-de-convalescena.html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636" y="4087253"/>
            <a:ext cx="2338164" cy="257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tângulo 10"/>
          <p:cNvSpPr/>
          <p:nvPr/>
        </p:nvSpPr>
        <p:spPr>
          <a:xfrm>
            <a:off x="3488209" y="0"/>
            <a:ext cx="2167581" cy="43704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Logoterapia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5" name="Picture 7" descr="dali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8" descr="dali9"/>
          <p:cNvPicPr>
            <a:picLocks noChangeAspect="1" noChangeArrowheads="1"/>
          </p:cNvPicPr>
          <p:nvPr/>
        </p:nvPicPr>
        <p:blipFill>
          <a:blip r:embed="rId2" cstate="print">
            <a:lum bright="36000" contrast="-6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215900" y="739775"/>
            <a:ext cx="7235825" cy="2473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600" i="1">
                <a:solidFill>
                  <a:srgbClr val="333399"/>
                </a:solidFill>
                <a:latin typeface="Georgia" pitchFamily="18" charset="0"/>
              </a:rPr>
              <a:t>“Um homem se humilha se castram seu sonho.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600" i="1">
                <a:solidFill>
                  <a:srgbClr val="333399"/>
                </a:solidFill>
                <a:latin typeface="Georgia" pitchFamily="18" charset="0"/>
              </a:rPr>
              <a:t>Seu sonho é sua vida e vida é trabalho.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600" i="1">
                <a:solidFill>
                  <a:srgbClr val="333399"/>
                </a:solidFill>
                <a:latin typeface="Georgia" pitchFamily="18" charset="0"/>
              </a:rPr>
              <a:t>E sem o seu trabalho o homem não tem honra,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600" i="1">
                <a:solidFill>
                  <a:srgbClr val="333399"/>
                </a:solidFill>
                <a:latin typeface="Georgia" pitchFamily="18" charset="0"/>
              </a:rPr>
              <a:t>e sem a sua honra se morre, se mata.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600" i="1">
                <a:solidFill>
                  <a:srgbClr val="333399"/>
                </a:solidFill>
                <a:latin typeface="Georgia" pitchFamily="18" charset="0"/>
              </a:rPr>
              <a:t>Não dá prá ser feliz, não dá prá ser feliz.”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600" i="1">
                <a:solidFill>
                  <a:srgbClr val="333399"/>
                </a:solidFill>
                <a:latin typeface="Georgia" pitchFamily="18" charset="0"/>
              </a:rPr>
              <a:t>(</a:t>
            </a:r>
            <a:r>
              <a:rPr lang="pt-BR" sz="2600" b="1" i="1">
                <a:solidFill>
                  <a:srgbClr val="333399"/>
                </a:solidFill>
                <a:latin typeface="Georgia" pitchFamily="18" charset="0"/>
              </a:rPr>
              <a:t>Gonzaga Jr., </a:t>
            </a:r>
            <a:r>
              <a:rPr lang="pt-BR" sz="2600" b="1" i="1">
                <a:solidFill>
                  <a:srgbClr val="333399"/>
                </a:solidFill>
                <a:latin typeface="Times New Roman" pitchFamily="18" charset="0"/>
              </a:rPr>
              <a:t>1983</a:t>
            </a:r>
            <a:r>
              <a:rPr lang="pt-BR" sz="2600" i="1">
                <a:solidFill>
                  <a:srgbClr val="333399"/>
                </a:solidFill>
                <a:latin typeface="Georgia" pitchFamily="18" charset="0"/>
              </a:rPr>
              <a:t>)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2022475" y="4592638"/>
            <a:ext cx="6985000" cy="2227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800" i="1">
                <a:solidFill>
                  <a:srgbClr val="333399"/>
                </a:solidFill>
                <a:latin typeface="Georgia" pitchFamily="18" charset="0"/>
              </a:rPr>
              <a:t>Quantos homens estão, neste momento, buscando resgatar a dignidade perdida? Que outro caminho pode haver para conseguir a felicidade senão o exercício da </a:t>
            </a:r>
            <a:r>
              <a:rPr lang="pt-BR" sz="2800" b="1" i="1">
                <a:solidFill>
                  <a:srgbClr val="333399"/>
                </a:solidFill>
                <a:latin typeface="Georgia" pitchFamily="18" charset="0"/>
              </a:rPr>
              <a:t>cidadania plena</a:t>
            </a:r>
            <a:r>
              <a:rPr lang="pt-BR" sz="2800" i="1">
                <a:solidFill>
                  <a:srgbClr val="333399"/>
                </a:solidFill>
                <a:latin typeface="Georgia" pitchFamily="18" charset="0"/>
              </a:rPr>
              <a:t>?</a:t>
            </a:r>
          </a:p>
        </p:txBody>
      </p:sp>
      <p:sp>
        <p:nvSpPr>
          <p:cNvPr id="83974" name="WordArt 6"/>
          <p:cNvSpPr>
            <a:spLocks noChangeArrowheads="1" noChangeShapeType="1" noTextEdit="1"/>
          </p:cNvSpPr>
          <p:nvPr/>
        </p:nvSpPr>
        <p:spPr bwMode="auto">
          <a:xfrm>
            <a:off x="2339975" y="57150"/>
            <a:ext cx="4619625" cy="476250"/>
          </a:xfrm>
          <a:prstGeom prst="rect">
            <a:avLst/>
          </a:prstGeom>
        </p:spPr>
        <p:txBody>
          <a:bodyPr wrap="none" fromWordArt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Times New Roman"/>
                <a:cs typeface="Times New Roman"/>
              </a:rPr>
              <a:t>                </a:t>
            </a:r>
          </a:p>
        </p:txBody>
      </p:sp>
      <p:sp>
        <p:nvSpPr>
          <p:cNvPr id="62471" name="Line 9"/>
          <p:cNvSpPr>
            <a:spLocks noChangeShapeType="1"/>
          </p:cNvSpPr>
          <p:nvPr/>
        </p:nvSpPr>
        <p:spPr bwMode="auto">
          <a:xfrm>
            <a:off x="9144000" y="50133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1400" name="WordArt 24"/>
          <p:cNvSpPr>
            <a:spLocks noChangeArrowheads="1" noChangeShapeType="1" noTextEdit="1"/>
          </p:cNvSpPr>
          <p:nvPr/>
        </p:nvSpPr>
        <p:spPr bwMode="auto">
          <a:xfrm>
            <a:off x="88900" y="6635750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Jim Warren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/>
      <p:bldP spid="83973" grpId="0"/>
      <p:bldP spid="10140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85750"/>
            <a:ext cx="8286750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CaixaDeTexto 2"/>
          <p:cNvSpPr txBox="1">
            <a:spLocks noChangeArrowheads="1"/>
          </p:cNvSpPr>
          <p:nvPr/>
        </p:nvSpPr>
        <p:spPr bwMode="auto">
          <a:xfrm>
            <a:off x="428625" y="280988"/>
            <a:ext cx="8286750" cy="1938337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Princípios fundamentais da logoterapia: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Pct val="50000"/>
              <a:buFont typeface="Wingdings" pitchFamily="2" charset="2"/>
              <a:buChar char="v"/>
              <a:defRPr/>
            </a:pPr>
            <a:r>
              <a:rPr lang="pt-BR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 liberdade da vontade </a:t>
            </a:r>
          </a:p>
          <a:p>
            <a:pPr marL="174625" indent="-174625" algn="just"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Pct val="50000"/>
              <a:buFont typeface="Wingdings" pitchFamily="2" charset="2"/>
              <a:buChar char="v"/>
              <a:defRPr/>
            </a:pPr>
            <a:r>
              <a:rPr lang="pt-BR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vontade de sentido - vontade de poder (Nietzsche) e vontade de prazer (Frankl) estudadas pelas psicologias  de  Adler  e  Freud, respectivamente </a:t>
            </a:r>
          </a:p>
          <a:p>
            <a:pPr marL="174625" indent="-174625" algn="just"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Pct val="50000"/>
              <a:buFont typeface="Wingdings" pitchFamily="2" charset="2"/>
              <a:buChar char="v"/>
              <a:defRPr/>
            </a:pPr>
            <a:r>
              <a:rPr lang="pt-BR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 sentido da vida - busca do sentido como uma cura para o sofrimento provocado pelo vazio existencial 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4400550" y="6486525"/>
            <a:ext cx="43957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http://juliamorandi.blogspot.com.br/2010/06/liberdade-e-o-oxigenio-da-alma.html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ixaDeTexto 1"/>
          <p:cNvSpPr txBox="1">
            <a:spLocks noChangeArrowheads="1"/>
          </p:cNvSpPr>
          <p:nvPr/>
        </p:nvSpPr>
        <p:spPr bwMode="auto">
          <a:xfrm>
            <a:off x="0" y="212725"/>
            <a:ext cx="672782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5400">
                <a:solidFill>
                  <a:srgbClr val="FFFFFF"/>
                </a:solidFill>
                <a:latin typeface="Monotype Corsiva" pitchFamily="66" charset="0"/>
              </a:rPr>
              <a:t>“Aqueles que têm um porque para viver, apesar da adversidade, resistirão”</a:t>
            </a:r>
          </a:p>
        </p:txBody>
      </p:sp>
      <p:sp>
        <p:nvSpPr>
          <p:cNvPr id="23555" name="CaixaDeTexto 2"/>
          <p:cNvSpPr txBox="1">
            <a:spLocks noChangeArrowheads="1"/>
          </p:cNvSpPr>
          <p:nvPr/>
        </p:nvSpPr>
        <p:spPr bwMode="auto">
          <a:xfrm>
            <a:off x="6343650" y="2773363"/>
            <a:ext cx="2462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Pct val="60000"/>
            </a:pPr>
            <a:r>
              <a:rPr lang="es-ES" sz="2400">
                <a:solidFill>
                  <a:srgbClr val="FFFFFF"/>
                </a:solidFill>
                <a:latin typeface="Monotype Corsiva" pitchFamily="66" charset="0"/>
              </a:rPr>
              <a:t>Friederich Nietszche</a:t>
            </a:r>
            <a:endParaRPr lang="pt-BR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303213" y="6161088"/>
            <a:ext cx="2571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Pct val="60000"/>
            </a:pPr>
            <a:r>
              <a:rPr lang="pt-BR" sz="2400">
                <a:solidFill>
                  <a:srgbClr val="FFFFFF"/>
                </a:solidFill>
                <a:latin typeface="Monotype Corsiva" pitchFamily="66" charset="0"/>
              </a:rPr>
              <a:t>Viktor Emil Frankl</a:t>
            </a:r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776538" y="4222750"/>
            <a:ext cx="619283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5400">
                <a:solidFill>
                  <a:srgbClr val="FFFFFF"/>
                </a:solidFill>
                <a:latin typeface="Monotype Corsiva" pitchFamily="66" charset="0"/>
              </a:rPr>
              <a:t>“Quem tem um porque,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5400">
                <a:solidFill>
                  <a:srgbClr val="FFFFFF"/>
                </a:solidFill>
                <a:latin typeface="Monotype Corsiva" pitchFamily="66" charset="0"/>
              </a:rPr>
              <a:t>enfrenta qualquer como”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" y="3568700"/>
            <a:ext cx="235743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http://img.desmotivaciones.es/201109/images5_267.jpg"/>
          <p:cNvPicPr>
            <a:picLocks noChangeAspect="1" noChangeArrowheads="1"/>
          </p:cNvPicPr>
          <p:nvPr/>
        </p:nvPicPr>
        <p:blipFill>
          <a:blip r:embed="rId4" cstate="print"/>
          <a:srcRect l="7158" t="5016" r="7216" b="16521"/>
          <a:stretch>
            <a:fillRect/>
          </a:stretch>
        </p:blipFill>
        <p:spPr bwMode="auto">
          <a:xfrm>
            <a:off x="6651625" y="217488"/>
            <a:ext cx="2033588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utoUpdateAnimBg="0"/>
      <p:bldP spid="23555" grpId="0" autoUpdateAnimBg="0"/>
      <p:bldP spid="4" grpId="0" autoUpdateAnimBg="0"/>
      <p:bldP spid="5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50000">
              <a:srgbClr val="99CCFF"/>
            </a:gs>
            <a:gs pos="100000">
              <a:srgbClr val="FFDF8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zali_sukru_fid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696" y="836712"/>
            <a:ext cx="7288608" cy="571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1684" name="WordArt 4"/>
          <p:cNvSpPr>
            <a:spLocks noChangeArrowheads="1" noChangeShapeType="1" noTextEdit="1"/>
          </p:cNvSpPr>
          <p:nvPr/>
        </p:nvSpPr>
        <p:spPr bwMode="auto">
          <a:xfrm>
            <a:off x="899592" y="116632"/>
            <a:ext cx="7344816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 dirty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Você sabe ouvir um pedido de socorro?</a:t>
            </a:r>
          </a:p>
        </p:txBody>
      </p:sp>
      <p:sp>
        <p:nvSpPr>
          <p:cNvPr id="103428" name="Text Box 3"/>
          <p:cNvSpPr txBox="1">
            <a:spLocks noChangeArrowheads="1"/>
          </p:cNvSpPr>
          <p:nvPr/>
        </p:nvSpPr>
        <p:spPr bwMode="auto">
          <a:xfrm>
            <a:off x="3347864" y="6021288"/>
            <a:ext cx="475252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i="1" dirty="0" err="1">
                <a:solidFill>
                  <a:srgbClr val="824100"/>
                </a:solidFill>
                <a:latin typeface="Times New Roman" pitchFamily="18" charset="0"/>
                <a:cs typeface="Times New Roman" pitchFamily="18" charset="0"/>
              </a:rPr>
              <a:t>Cartoon</a:t>
            </a:r>
            <a:r>
              <a:rPr lang="pt-BR" sz="1200" b="1" i="1" dirty="0">
                <a:solidFill>
                  <a:srgbClr val="8241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200" b="1" i="1" dirty="0" err="1">
                <a:solidFill>
                  <a:srgbClr val="824100"/>
                </a:solidFill>
                <a:latin typeface="Times New Roman" pitchFamily="18" charset="0"/>
                <a:cs typeface="Times New Roman" pitchFamily="18" charset="0"/>
              </a:rPr>
              <a:t>Classics</a:t>
            </a:r>
            <a:endParaRPr lang="pt-BR" sz="1200" b="1" i="1" dirty="0">
              <a:solidFill>
                <a:srgbClr val="8241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rgbClr val="8241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1200" b="1" i="1" dirty="0">
                <a:solidFill>
                  <a:srgbClr val="824100"/>
                </a:solidFill>
                <a:latin typeface="Times New Roman" pitchFamily="18" charset="0"/>
                <a:cs typeface="Times New Roman" pitchFamily="18" charset="0"/>
              </a:rPr>
              <a:t>http://www.scribd.com/doc/2167821/Cartoon-Classics-Otimas-charges</a:t>
            </a:r>
            <a:r>
              <a:rPr lang="pt-BR" sz="1200" b="1" dirty="0">
                <a:solidFill>
                  <a:srgbClr val="8241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pt-BR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DBED"/>
            </a:gs>
            <a:gs pos="50000">
              <a:srgbClr val="F1E0CF"/>
            </a:gs>
            <a:gs pos="100000">
              <a:srgbClr val="D9E88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najornada.files.wordpress.com/2009/08/a-criacao-de-adao-michelangelo.jpg"/>
          <p:cNvPicPr>
            <a:picLocks noChangeAspect="1" noChangeArrowheads="1"/>
          </p:cNvPicPr>
          <p:nvPr/>
        </p:nvPicPr>
        <p:blipFill>
          <a:blip r:embed="rId2" cstate="print"/>
          <a:srcRect t="8437"/>
          <a:stretch>
            <a:fillRect/>
          </a:stretch>
        </p:blipFill>
        <p:spPr bwMode="auto">
          <a:xfrm>
            <a:off x="3999123" y="0"/>
            <a:ext cx="5144877" cy="3459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1074" name="Picture 2" descr="cri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3448280"/>
            <a:ext cx="5148262" cy="3409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0" y="5203825"/>
            <a:ext cx="399573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i="1">
                <a:solidFill>
                  <a:srgbClr val="333399"/>
                </a:solidFill>
                <a:latin typeface="Times New Roman" pitchFamily="18" charset="0"/>
              </a:rPr>
              <a:t>“A arte da vida consiste em fazer da vida uma obra de arte”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 i="1">
                <a:solidFill>
                  <a:srgbClr val="333399"/>
                </a:solidFill>
                <a:latin typeface="Times New Roman" pitchFamily="18" charset="0"/>
              </a:rPr>
              <a:t>(Mahatma Gandhi)</a:t>
            </a:r>
          </a:p>
        </p:txBody>
      </p:sp>
      <p:pic>
        <p:nvPicPr>
          <p:cNvPr id="131077" name="Picture 5" descr="Yin-Yang-Harmony-Posters Rick Fai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29075" cy="5051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371600" y="4743450"/>
            <a:ext cx="2705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>
                <a:solidFill>
                  <a:srgbClr val="FFFFFF"/>
                </a:solidFill>
                <a:latin typeface="Times New Roman" pitchFamily="18" charset="0"/>
              </a:rPr>
              <a:t>Yin-Yang Harmony Rick Faist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7200900" y="6540500"/>
            <a:ext cx="1943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>
                <a:solidFill>
                  <a:srgbClr val="000099"/>
                </a:solidFill>
                <a:latin typeface="Times New Roman" pitchFamily="18" charset="0"/>
              </a:rPr>
              <a:t>Autor desconhecido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5734050" y="2990850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Times New Roman" pitchFamily="18" charset="0"/>
              </a:rPr>
              <a:t>A Criação de Adão -</a:t>
            </a:r>
            <a:r>
              <a:rPr lang="pt-BR">
                <a:solidFill>
                  <a:srgbClr val="000000"/>
                </a:solidFill>
              </a:rPr>
              <a:t> </a:t>
            </a:r>
            <a:r>
              <a:rPr lang="pt-BR" sz="1600">
                <a:solidFill>
                  <a:srgbClr val="000000"/>
                </a:solidFill>
                <a:latin typeface="Times New Roman" pitchFamily="18" charset="0"/>
              </a:rPr>
              <a:t>Michelangelo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/>
      <p:bldP spid="131078" grpId="0"/>
      <p:bldP spid="131079" grpId="0"/>
      <p:bldP spid="13108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 descr="ardilla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327150" y="6491288"/>
            <a:ext cx="1828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srgbClr val="000000"/>
                </a:solidFill>
                <a:latin typeface="Times New Roman" pitchFamily="18" charset="0"/>
              </a:rPr>
              <a:t>Octavio Ocampo</a:t>
            </a:r>
          </a:p>
        </p:txBody>
      </p:sp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6167438" y="6510338"/>
            <a:ext cx="2938462" cy="319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egsoares@fmrp.usp.br</a:t>
            </a:r>
          </a:p>
        </p:txBody>
      </p: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 rot="-435684">
            <a:off x="6091238" y="695325"/>
            <a:ext cx="2359025" cy="9779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2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>
                <a:ln w="18415">
                  <a:solidFill>
                    <a:srgbClr val="663300"/>
                  </a:solidFill>
                  <a:round/>
                  <a:headEnd/>
                  <a:tailEnd/>
                </a:ln>
                <a:solidFill>
                  <a:srgbClr val="663300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Obrigado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8"/>
          <p:cNvPicPr>
            <a:picLocks noChangeAspect="1" noChangeArrowheads="1"/>
          </p:cNvPicPr>
          <p:nvPr/>
        </p:nvPicPr>
        <p:blipFill>
          <a:blip r:embed="rId2" cstate="print"/>
          <a:srcRect l="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7" descr="8"/>
          <p:cNvPicPr>
            <a:picLocks noChangeAspect="1" noChangeArrowheads="1"/>
          </p:cNvPicPr>
          <p:nvPr/>
        </p:nvPicPr>
        <p:blipFill>
          <a:blip r:embed="rId2" cstate="print">
            <a:lum bright="66000" contrast="-66000"/>
          </a:blip>
          <a:srcRect l="74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WordArt 3"/>
          <p:cNvSpPr>
            <a:spLocks noChangeArrowheads="1" noChangeShapeType="1" noTextEdit="1"/>
          </p:cNvSpPr>
          <p:nvPr/>
        </p:nvSpPr>
        <p:spPr bwMode="auto">
          <a:xfrm>
            <a:off x="914400" y="0"/>
            <a:ext cx="7410450" cy="552450"/>
          </a:xfrm>
          <a:prstGeom prst="rect">
            <a:avLst/>
          </a:prstGeom>
        </p:spPr>
        <p:txBody>
          <a:bodyPr wrap="none" fromWordArt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Times New Roman"/>
                <a:cs typeface="Times New Roman"/>
              </a:rPr>
              <a:t>                           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431800" y="1052513"/>
            <a:ext cx="82804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FF0066"/>
                </a:solidFill>
                <a:latin typeface="Times New Roman" pitchFamily="18" charset="0"/>
              </a:rPr>
              <a:t>Valor</a:t>
            </a:r>
            <a:r>
              <a:rPr lang="pt-BR" sz="2800">
                <a:solidFill>
                  <a:srgbClr val="FF0066"/>
                </a:solidFill>
                <a:latin typeface="Times New Roman" pitchFamily="18" charset="0"/>
              </a:rPr>
              <a:t> (do latim, </a:t>
            </a:r>
            <a:r>
              <a:rPr lang="pt-BR" sz="2800" i="1">
                <a:solidFill>
                  <a:srgbClr val="FF0066"/>
                </a:solidFill>
                <a:latin typeface="Times New Roman" pitchFamily="18" charset="0"/>
              </a:rPr>
              <a:t>valere</a:t>
            </a:r>
            <a:r>
              <a:rPr lang="pt-BR" sz="2800">
                <a:solidFill>
                  <a:srgbClr val="FF0066"/>
                </a:solidFill>
                <a:latin typeface="Times New Roman" pitchFamily="18" charset="0"/>
              </a:rPr>
              <a:t>) é uma crença duradoura em um modelo específico de conduta ou estado de existência, que é pessoalmente ou socialmente adotado, e que está embasado em uma conduta preexistente (Rokeach, 1973; </a:t>
            </a:r>
            <a:r>
              <a:rPr lang="pt-BR" sz="2800" i="1">
                <a:solidFill>
                  <a:srgbClr val="FF0066"/>
                </a:solidFill>
                <a:latin typeface="Times New Roman" pitchFamily="18" charset="0"/>
              </a:rPr>
              <a:t>apud</a:t>
            </a:r>
            <a:r>
              <a:rPr lang="pt-BR" sz="2800">
                <a:solidFill>
                  <a:srgbClr val="FF0066"/>
                </a:solidFill>
                <a:latin typeface="Times New Roman" pitchFamily="18" charset="0"/>
              </a:rPr>
              <a:t> Cohen e Segre, 1999)</a:t>
            </a:r>
          </a:p>
          <a:p>
            <a:pPr algn="just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800" b="1">
                <a:solidFill>
                  <a:srgbClr val="FF0066"/>
                </a:solidFill>
                <a:latin typeface="Times New Roman" pitchFamily="18" charset="0"/>
              </a:rPr>
              <a:t>Moral:</a:t>
            </a:r>
            <a:r>
              <a:rPr lang="pt-BR" sz="2800">
                <a:solidFill>
                  <a:srgbClr val="FF0066"/>
                </a:solidFill>
                <a:latin typeface="Times New Roman" pitchFamily="18" charset="0"/>
              </a:rPr>
              <a:t> 1) seus valores não são questionados; 2) eles são impostos; 3) a desobediência às regras pressupõe um castigo (Cohen e Segre, 1999)</a:t>
            </a:r>
          </a:p>
        </p:txBody>
      </p:sp>
      <p:sp>
        <p:nvSpPr>
          <p:cNvPr id="101400" name="WordArt 24"/>
          <p:cNvSpPr>
            <a:spLocks noChangeArrowheads="1" noChangeShapeType="1" noTextEdit="1"/>
          </p:cNvSpPr>
          <p:nvPr/>
        </p:nvSpPr>
        <p:spPr bwMode="auto">
          <a:xfrm>
            <a:off x="88900" y="6635750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Jim Warren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/>
      <p:bldP spid="1014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6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7" descr="9"/>
          <p:cNvPicPr>
            <a:picLocks noChangeAspect="1" noChangeArrowheads="1"/>
          </p:cNvPicPr>
          <p:nvPr/>
        </p:nvPicPr>
        <p:blipFill>
          <a:blip r:embed="rId2" cstate="print">
            <a:lum bright="60000" contrast="-8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WordArt 3"/>
          <p:cNvSpPr>
            <a:spLocks noChangeArrowheads="1" noChangeShapeType="1" noTextEdit="1"/>
          </p:cNvSpPr>
          <p:nvPr/>
        </p:nvSpPr>
        <p:spPr bwMode="auto">
          <a:xfrm>
            <a:off x="2987675" y="77788"/>
            <a:ext cx="3097213" cy="436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Atitude ética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468313" y="1052513"/>
            <a:ext cx="8280400" cy="56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338" indent="-541338" algn="just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3600" b="1" i="1">
                <a:solidFill>
                  <a:srgbClr val="9900FF"/>
                </a:solidFill>
                <a:latin typeface="Times New Roman" pitchFamily="18" charset="0"/>
              </a:rPr>
              <a:t>ética moralista:</a:t>
            </a:r>
            <a:r>
              <a:rPr lang="pt-BR" sz="2800" b="1">
                <a:solidFill>
                  <a:srgbClr val="9900FF"/>
                </a:solidFill>
                <a:latin typeface="Times New Roman" pitchFamily="18" charset="0"/>
              </a:rPr>
              <a:t> se confunde com a moral</a:t>
            </a:r>
          </a:p>
          <a:p>
            <a:pPr marL="541338" indent="-541338" algn="just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3600" b="1" i="1">
                <a:solidFill>
                  <a:srgbClr val="9900FF"/>
                </a:solidFill>
                <a:latin typeface="Times New Roman" pitchFamily="18" charset="0"/>
              </a:rPr>
              <a:t>ética espontânea:</a:t>
            </a:r>
            <a:r>
              <a:rPr lang="pt-BR" sz="2800" b="1">
                <a:solidFill>
                  <a:srgbClr val="9900FF"/>
                </a:solidFill>
                <a:latin typeface="Times New Roman" pitchFamily="18" charset="0"/>
              </a:rPr>
              <a:t> fundamentada, entre outras coisas, na sabedoria e no amor complementados pela razão, mas predominando a sensibilidade, na liberdade de escolha e responsabilidade, nos valores intrínsecos, no relativismo do certo-errado, surgindo como lei natural ou divina, calcada na bioética, apresentando sistemas abertos, baseada em valores universais que transcendem o indivíduo, a família, a nação e mesmo o gênero humano, seguindo a consciência universal e com características libertadoras</a:t>
            </a:r>
          </a:p>
          <a:p>
            <a:pPr marL="541338" indent="-541338" algn="r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800" b="1">
                <a:solidFill>
                  <a:srgbClr val="9900FF"/>
                </a:solidFill>
                <a:latin typeface="Times New Roman" pitchFamily="18" charset="0"/>
              </a:rPr>
              <a:t> (Weil, 1998)</a:t>
            </a:r>
          </a:p>
        </p:txBody>
      </p:sp>
      <p:sp>
        <p:nvSpPr>
          <p:cNvPr id="101400" name="WordArt 24"/>
          <p:cNvSpPr>
            <a:spLocks noChangeArrowheads="1" noChangeShapeType="1" noTextEdit="1"/>
          </p:cNvSpPr>
          <p:nvPr/>
        </p:nvSpPr>
        <p:spPr bwMode="auto">
          <a:xfrm>
            <a:off x="88900" y="6635750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Jim Warren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nimBg="1"/>
      <p:bldP spid="81924" grpId="0"/>
      <p:bldP spid="1014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10"/>
          <p:cNvPicPr>
            <a:picLocks noChangeAspect="1" noChangeArrowheads="1"/>
          </p:cNvPicPr>
          <p:nvPr/>
        </p:nvPicPr>
        <p:blipFill>
          <a:blip r:embed="rId2" cstate="print">
            <a:lum bright="42000" contrast="-6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WordArt 3"/>
          <p:cNvSpPr>
            <a:spLocks noChangeArrowheads="1" noChangeShapeType="1" noTextEdit="1"/>
          </p:cNvSpPr>
          <p:nvPr/>
        </p:nvSpPr>
        <p:spPr bwMode="auto">
          <a:xfrm rot="-1594921">
            <a:off x="3492500" y="825500"/>
            <a:ext cx="2511425" cy="43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500" b="1" kern="1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noFill/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BIOÉTICA</a:t>
            </a:r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982663" y="2454275"/>
            <a:ext cx="720090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lnSpc>
                <a:spcPts val="3600"/>
              </a:lnSpc>
              <a:spcBef>
                <a:spcPts val="600"/>
              </a:spcBef>
              <a:spcAft>
                <a:spcPct val="0"/>
              </a:spcAft>
            </a:pPr>
            <a:r>
              <a:rPr lang="pt-BR" sz="2800" b="1">
                <a:solidFill>
                  <a:srgbClr val="000000"/>
                </a:solidFill>
                <a:latin typeface="Times New Roman" pitchFamily="18" charset="0"/>
              </a:rPr>
              <a:t>	É a ciência que cuida dos valores humanos essenciais com abordagem transdisciplinar envolvendo particularmente as ciências biológicas e humanas, investigando as condições necessárias para manutenção de uma vida digna ao ser humano e demais seres vivos, incluindo nesse estudo a preservação do meio que garante essa qualidade de vida</a:t>
            </a:r>
          </a:p>
        </p:txBody>
      </p:sp>
      <p:sp>
        <p:nvSpPr>
          <p:cNvPr id="101400" name="WordArt 24"/>
          <p:cNvSpPr>
            <a:spLocks noChangeArrowheads="1" noChangeShapeType="1" noTextEdit="1"/>
          </p:cNvSpPr>
          <p:nvPr/>
        </p:nvSpPr>
        <p:spPr bwMode="auto">
          <a:xfrm>
            <a:off x="88900" y="6635750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Jim Warren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1" grpId="0" animBg="1"/>
      <p:bldP spid="186372" grpId="0"/>
      <p:bldP spid="1014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z49300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969" y="137922"/>
            <a:ext cx="8401509" cy="4051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473725" y="55085"/>
            <a:ext cx="818553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3100" b="1" dirty="0">
                <a:ln>
                  <a:solidFill>
                    <a:srgbClr val="993300"/>
                  </a:solidFill>
                </a:ln>
                <a:solidFill>
                  <a:srgbClr val="824100"/>
                </a:solidFill>
                <a:latin typeface="Batang" pitchFamily="18" charset="-127"/>
              </a:rPr>
              <a:t>O homem evoluiu no decorrer dos tempos?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5940425" y="3789363"/>
            <a:ext cx="30257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1100" b="1" i="1">
                <a:solidFill>
                  <a:srgbClr val="824100"/>
                </a:solidFill>
              </a:rPr>
              <a:t>Cartoon Classics</a:t>
            </a:r>
          </a:p>
          <a:p>
            <a:pPr algn="ctr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1100" b="1">
                <a:solidFill>
                  <a:srgbClr val="824100"/>
                </a:solidFill>
              </a:rPr>
              <a:t>(</a:t>
            </a:r>
            <a:r>
              <a:rPr lang="pt-BR" sz="1100" b="1" i="1">
                <a:solidFill>
                  <a:srgbClr val="824100"/>
                </a:solidFill>
              </a:rPr>
              <a:t>cartoons</a:t>
            </a:r>
            <a:r>
              <a:rPr lang="pt-BR" sz="1100" b="1">
                <a:solidFill>
                  <a:srgbClr val="824100"/>
                </a:solidFill>
              </a:rPr>
              <a:t> mais premiados do mundo)</a:t>
            </a: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339725" y="4292600"/>
            <a:ext cx="845978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0363" algn="just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000" b="1">
                <a:solidFill>
                  <a:srgbClr val="FFFFFF"/>
                </a:solidFill>
                <a:latin typeface="Times New Roman" pitchFamily="18" charset="0"/>
              </a:rPr>
              <a:t>O final do século passado e este início de milênio estão sendo marcados pelo desrespeito à sacralidade da vida com alta mortalidade humana causada pela imprudência, marginalidade e guerras em nome do nacionalismo ou de posturas religiosas</a:t>
            </a:r>
            <a:endParaRPr lang="pt-BR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339725" y="5445125"/>
            <a:ext cx="8459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533400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b="1">
                <a:solidFill>
                  <a:srgbClr val="FFFFFF"/>
                </a:solidFill>
                <a:latin typeface="Times New Roman" pitchFamily="18" charset="0"/>
              </a:rPr>
              <a:t>	É paradoxal chegarmos a um momento onde temos a tecnologia mais avançada que jamais o mundo teve e não temos a sabedoria para aproveitar essa tecnologia na preservação de nossa espécie e do ambiente</a:t>
            </a:r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7454900" y="6521450"/>
            <a:ext cx="1414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(Soares, 2001)</a:t>
            </a:r>
            <a:endParaRPr lang="pt-BR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6" grpId="0"/>
      <p:bldP spid="177157" grpId="0"/>
      <p:bldP spid="177158" grpId="0"/>
      <p:bldP spid="177159" grpId="0"/>
    </p:bldLst>
  </p:timing>
</p:sld>
</file>

<file path=ppt/theme/theme1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2142</Words>
  <Application>Microsoft Office PowerPoint</Application>
  <PresentationFormat>Apresentação na tela (4:3)</PresentationFormat>
  <Paragraphs>240</Paragraphs>
  <Slides>54</Slides>
  <Notes>1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6" baseType="lpstr">
      <vt:lpstr>1_Design padrão</vt:lpstr>
      <vt:lpstr>Foto do Photo Editor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“Um encontro de dois:  olhos nos olhos, face a face E quando estiveres perto, arrancar-te-ei os olhos e colocá-los-ei no lugar dos meus, e arrancarei meus olhos para colocá-los no lugar dos teus, então ver-te-ei com teus olhos e tu ver-me-ás com os meus. Assim até a coisa comum serve o silêncio E o nosso encontro permanece a meta sem cadeias: O lugar indeterminado, em um momento indeterminado A palavra indeterminada para o homem indeterminado” </vt:lpstr>
      <vt:lpstr>PSICODRAMA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EGS</dc:creator>
  <cp:lastModifiedBy>EGS</cp:lastModifiedBy>
  <cp:revision>1</cp:revision>
  <dcterms:created xsi:type="dcterms:W3CDTF">2015-08-10T19:35:51Z</dcterms:created>
  <dcterms:modified xsi:type="dcterms:W3CDTF">2015-08-10T19:37:21Z</dcterms:modified>
</cp:coreProperties>
</file>