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112" d="100"/>
          <a:sy n="112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055D5A-FF79-4B16-9460-B5E37AA31F6B}" type="doc">
      <dgm:prSet loTypeId="urn:microsoft.com/office/officeart/2005/8/layout/bProcess2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56A8F7A-AE99-4B4E-AC30-959A56E9CD2C}">
      <dgm:prSet/>
      <dgm:spPr/>
      <dgm:t>
        <a:bodyPr/>
        <a:lstStyle/>
        <a:p>
          <a:r>
            <a:rPr lang="en-US"/>
            <a:t>Os alunos não estão naturalmente dispostos a ocupar o papel de aluno.</a:t>
          </a:r>
        </a:p>
      </dgm:t>
    </dgm:pt>
    <dgm:pt modelId="{8C923026-15E3-41A2-9E5D-159C634470FA}" type="parTrans" cxnId="{F326853A-B2F9-4F25-A63C-DE6EADE483A5}">
      <dgm:prSet/>
      <dgm:spPr/>
      <dgm:t>
        <a:bodyPr/>
        <a:lstStyle/>
        <a:p>
          <a:endParaRPr lang="en-US"/>
        </a:p>
      </dgm:t>
    </dgm:pt>
    <dgm:pt modelId="{35B102E4-DE9E-4274-BD59-791E73881D36}" type="sibTrans" cxnId="{F326853A-B2F9-4F25-A63C-DE6EADE483A5}">
      <dgm:prSet/>
      <dgm:spPr/>
      <dgm:t>
        <a:bodyPr/>
        <a:lstStyle/>
        <a:p>
          <a:endParaRPr lang="en-US"/>
        </a:p>
      </dgm:t>
    </dgm:pt>
    <dgm:pt modelId="{7905D890-A3E9-4394-9C36-B443752DC6D3}">
      <dgm:prSet/>
      <dgm:spPr/>
      <dgm:t>
        <a:bodyPr/>
        <a:lstStyle/>
        <a:p>
          <a:r>
            <a:rPr lang="en-US"/>
            <a:t>É preciso ocupar os alunos constantemente.</a:t>
          </a:r>
        </a:p>
      </dgm:t>
    </dgm:pt>
    <dgm:pt modelId="{DF89FC4F-3F17-4D5C-9EA5-5F30242625A7}" type="parTrans" cxnId="{E1DA86C6-0510-492C-9A6A-EFE9F8047681}">
      <dgm:prSet/>
      <dgm:spPr/>
      <dgm:t>
        <a:bodyPr/>
        <a:lstStyle/>
        <a:p>
          <a:endParaRPr lang="en-US"/>
        </a:p>
      </dgm:t>
    </dgm:pt>
    <dgm:pt modelId="{469C7567-DB7B-4364-9B96-1E03C8D42DCD}" type="sibTrans" cxnId="{E1DA86C6-0510-492C-9A6A-EFE9F8047681}">
      <dgm:prSet/>
      <dgm:spPr/>
      <dgm:t>
        <a:bodyPr/>
        <a:lstStyle/>
        <a:p>
          <a:endParaRPr lang="en-US"/>
        </a:p>
      </dgm:t>
    </dgm:pt>
    <dgm:pt modelId="{D71328AD-E7C5-314A-9A8C-6BE6C17A068A}" type="pres">
      <dgm:prSet presAssocID="{6E055D5A-FF79-4B16-9460-B5E37AA31F6B}" presName="diagram" presStyleCnt="0">
        <dgm:presLayoutVars>
          <dgm:dir/>
          <dgm:resizeHandles/>
        </dgm:presLayoutVars>
      </dgm:prSet>
      <dgm:spPr/>
    </dgm:pt>
    <dgm:pt modelId="{E550579B-A816-794E-97F5-6170923888AD}" type="pres">
      <dgm:prSet presAssocID="{B56A8F7A-AE99-4B4E-AC30-959A56E9CD2C}" presName="firstNode" presStyleLbl="node1" presStyleIdx="0" presStyleCnt="2">
        <dgm:presLayoutVars>
          <dgm:bulletEnabled val="1"/>
        </dgm:presLayoutVars>
      </dgm:prSet>
      <dgm:spPr/>
    </dgm:pt>
    <dgm:pt modelId="{9386F654-7615-874E-AB7E-AAC12491857D}" type="pres">
      <dgm:prSet presAssocID="{35B102E4-DE9E-4274-BD59-791E73881D36}" presName="sibTrans" presStyleLbl="sibTrans2D1" presStyleIdx="0" presStyleCnt="1"/>
      <dgm:spPr/>
    </dgm:pt>
    <dgm:pt modelId="{3BFFEFD5-6D5F-E54A-9852-5A12278CE7EF}" type="pres">
      <dgm:prSet presAssocID="{7905D890-A3E9-4394-9C36-B443752DC6D3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F326853A-B2F9-4F25-A63C-DE6EADE483A5}" srcId="{6E055D5A-FF79-4B16-9460-B5E37AA31F6B}" destId="{B56A8F7A-AE99-4B4E-AC30-959A56E9CD2C}" srcOrd="0" destOrd="0" parTransId="{8C923026-15E3-41A2-9E5D-159C634470FA}" sibTransId="{35B102E4-DE9E-4274-BD59-791E73881D36}"/>
    <dgm:cxn modelId="{25EB23A1-880A-E94A-A1C8-094C6D11E6D4}" type="presOf" srcId="{B56A8F7A-AE99-4B4E-AC30-959A56E9CD2C}" destId="{E550579B-A816-794E-97F5-6170923888AD}" srcOrd="0" destOrd="0" presId="urn:microsoft.com/office/officeart/2005/8/layout/bProcess2"/>
    <dgm:cxn modelId="{FAFC6BAC-3F6F-A646-84EA-102BDC248D60}" type="presOf" srcId="{6E055D5A-FF79-4B16-9460-B5E37AA31F6B}" destId="{D71328AD-E7C5-314A-9A8C-6BE6C17A068A}" srcOrd="0" destOrd="0" presId="urn:microsoft.com/office/officeart/2005/8/layout/bProcess2"/>
    <dgm:cxn modelId="{E1DA86C6-0510-492C-9A6A-EFE9F8047681}" srcId="{6E055D5A-FF79-4B16-9460-B5E37AA31F6B}" destId="{7905D890-A3E9-4394-9C36-B443752DC6D3}" srcOrd="1" destOrd="0" parTransId="{DF89FC4F-3F17-4D5C-9EA5-5F30242625A7}" sibTransId="{469C7567-DB7B-4364-9B96-1E03C8D42DCD}"/>
    <dgm:cxn modelId="{7CAF00D8-A1EA-D84C-8020-2E2456731BCD}" type="presOf" srcId="{7905D890-A3E9-4394-9C36-B443752DC6D3}" destId="{3BFFEFD5-6D5F-E54A-9852-5A12278CE7EF}" srcOrd="0" destOrd="0" presId="urn:microsoft.com/office/officeart/2005/8/layout/bProcess2"/>
    <dgm:cxn modelId="{1A9109F9-F510-AC43-A2CD-CB4137279FEC}" type="presOf" srcId="{35B102E4-DE9E-4274-BD59-791E73881D36}" destId="{9386F654-7615-874E-AB7E-AAC12491857D}" srcOrd="0" destOrd="0" presId="urn:microsoft.com/office/officeart/2005/8/layout/bProcess2"/>
    <dgm:cxn modelId="{250CD2D4-D8C3-DC49-B88B-51292D660F12}" type="presParOf" srcId="{D71328AD-E7C5-314A-9A8C-6BE6C17A068A}" destId="{E550579B-A816-794E-97F5-6170923888AD}" srcOrd="0" destOrd="0" presId="urn:microsoft.com/office/officeart/2005/8/layout/bProcess2"/>
    <dgm:cxn modelId="{A5792BB7-2280-584D-A5E2-79A0D3ADC41C}" type="presParOf" srcId="{D71328AD-E7C5-314A-9A8C-6BE6C17A068A}" destId="{9386F654-7615-874E-AB7E-AAC12491857D}" srcOrd="1" destOrd="0" presId="urn:microsoft.com/office/officeart/2005/8/layout/bProcess2"/>
    <dgm:cxn modelId="{DB58B855-E24D-D04C-9A36-5B9C17709122}" type="presParOf" srcId="{D71328AD-E7C5-314A-9A8C-6BE6C17A068A}" destId="{3BFFEFD5-6D5F-E54A-9852-5A12278CE7EF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0579B-A816-794E-97F5-6170923888AD}">
      <dsp:nvSpPr>
        <dsp:cNvPr id="0" name=""/>
        <dsp:cNvSpPr/>
      </dsp:nvSpPr>
      <dsp:spPr>
        <a:xfrm>
          <a:off x="322194" y="195"/>
          <a:ext cx="3948484" cy="39484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Os alunos não estão naturalmente dispostos a ocupar o papel de aluno.</a:t>
          </a:r>
        </a:p>
      </dsp:txBody>
      <dsp:txXfrm>
        <a:off x="900436" y="578437"/>
        <a:ext cx="2792000" cy="2792000"/>
      </dsp:txXfrm>
    </dsp:sp>
    <dsp:sp modelId="{9386F654-7615-874E-AB7E-AAC12491857D}">
      <dsp:nvSpPr>
        <dsp:cNvPr id="0" name=""/>
        <dsp:cNvSpPr/>
      </dsp:nvSpPr>
      <dsp:spPr>
        <a:xfrm rot="5400000">
          <a:off x="4596428" y="1451263"/>
          <a:ext cx="1381969" cy="1046348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FFEFD5-6D5F-E54A-9852-5A12278CE7EF}">
      <dsp:nvSpPr>
        <dsp:cNvPr id="0" name=""/>
        <dsp:cNvSpPr/>
      </dsp:nvSpPr>
      <dsp:spPr>
        <a:xfrm>
          <a:off x="6244921" y="195"/>
          <a:ext cx="3948484" cy="3948484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É preciso ocupar os alunos constantemente.</a:t>
          </a:r>
        </a:p>
      </dsp:txBody>
      <dsp:txXfrm>
        <a:off x="6823163" y="578437"/>
        <a:ext cx="2792000" cy="279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0C34D-F31D-1EFA-FBB9-05FC6A18D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00DC89-7168-4581-24D4-BE72FED9C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162BB1-EF93-20BA-F79A-115C9EBC9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24/10/2022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FEA965-F70D-163A-42E9-F0E68C40D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ABDCC9-6D26-5D97-7245-F3C7E369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08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88699-23FE-3218-F334-121BF3BF1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AC0D55-6C74-F6A8-C2F3-D9D5D0270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B084CC-BA51-130A-D8AB-97864374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24/10/2022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4679BD-1405-E20B-6AF1-91012CBE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877EA7-AEBD-7BD2-6E0E-061B6251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68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50BC84-56C3-94FC-B494-3EC68451C7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23C5B50-A92D-41F8-C93D-ADFF0A1AA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F5B610-19E4-4273-B086-D209DB66D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24/10/2022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F77F80-DD87-18EE-C9AC-6BC4BDA9B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B13633-D38E-7B90-ED16-6F23F1214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088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A077F1-E183-9A1E-6A00-51ED94482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82E00C-6C68-3B0A-5200-BE4DB5A86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D42B5D-C2D6-7F92-8EFB-94034A16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24/10/2022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007C85-58E1-AE3B-37F4-EBE73E792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A5237B-D5F0-E1A1-0E96-77C7A29F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54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87EC40-4C37-ED63-9859-65875A6FD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16CE98-B2BA-21F7-FC98-FFD4CD2CE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51C451-1370-3FF8-6986-0519D618E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24/10/2022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54C3E7-45AD-B141-589A-A5B50A269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93EE16-4EBF-B1EF-33F4-C33638CC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72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71AEA-32AC-9826-10AC-0398031F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32EA1F-DBE3-3C18-C2FC-4019ADEA3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5D900DB-3928-AA9D-B92D-9DF749AB3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CBFDFF-D9EA-CDE9-4772-756F02888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24/10/2022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660B1D-19BA-3F35-71F1-CF3E8104C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350034-A247-19A8-8E18-065A4984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39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D2041-B0C5-A909-EEFE-35D50614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033598-A14B-53B5-98D6-15DAFB042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596420-5A52-0D78-C312-0D12FAEB4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6C6D134-7F25-E3B3-EB09-9218BC640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FB274D9-8DAA-20BC-6A5A-DB6DE11F2F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2359832-70B1-BB63-C3C5-ACBA6EBD6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24/10/2022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40BBBE4-8DFA-4A33-F034-02535E1E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01C250D-BAA5-7D61-B96F-3B9F8BB6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14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2D68C3-6765-0FDD-5FC1-1F4147DA1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0CB903E-85DE-E755-5850-BAC0F700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24/10/2022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43F2556-2C93-7DE0-2D7E-D0CA19E1B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30629A3-9128-FCCA-F522-B2AC02B6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72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B750581-C7D5-AC82-63EE-9D809BAC7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24/10/2022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9FC6D83-58F6-40AE-AC70-18A40C2D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8C3D109-25B9-C11F-545D-C457EC1F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84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592337-9C2F-A8D1-329E-411F536F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D84F45-47C2-83E4-F2B1-4B757BF33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9CD13F0-C16C-61C2-7FFB-B2B4C5F26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0F62F97-C495-508E-E781-C0842202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24/10/2022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EE11EA-4E70-8195-FB4F-730E0D02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70DBD2-52C8-8B40-C6B1-1BB0FEA3F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757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E1A9F-D676-9CFB-3AE4-B9AC3115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9216A62-65F6-38B0-58B7-04FE83B6C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3FD14E1-BB5B-1CE1-80C4-65DA640DB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D344A59-3009-CE23-ADD4-B0D5A622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24/10/2022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BE8FFDD-AA66-5E3F-654F-0F3E6B5F9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F97179-35F6-85DE-DEC6-316E18D4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8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C90C294-B540-1C66-C992-7802263E2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57433E-E205-1BAC-81B3-45FBE843A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357E7B-5EB4-EAB4-D1C7-726C89212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F05E5-B5CC-5744-B0C9-2EA99A4531E3}" type="datetimeFigureOut">
              <a:rPr lang="pt-BR" smtClean="0"/>
              <a:t>24/10/2022</a:t>
            </a:fld>
            <a:endParaRPr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B59959-CE9C-7F8B-BA53-9F3E03042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ED551F-3A90-A940-D7A0-1638D4097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D6836-3CD3-E541-BD24-F3EF51A3FBB0}" type="slidenum">
              <a:rPr lang="pt-BR" smtClean="0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227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yRiw7m5U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BF58B-6731-C839-2B66-BAC7CC27C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1D2125"/>
                </a:solidFill>
                <a:effectLst/>
                <a:latin typeface="-apple-system"/>
              </a:rPr>
              <a:t>Indisciplina</a:t>
            </a:r>
            <a:endParaRPr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F1B7655-6125-A1E0-D8E7-DD66F8A65F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3832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542D2-C520-F58A-B1B5-928C95F16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885"/>
            <a:ext cx="10515600" cy="1325563"/>
          </a:xfrm>
        </p:spPr>
        <p:txBody>
          <a:bodyPr/>
          <a:lstStyle/>
          <a:p>
            <a:r>
              <a:rPr lang="en-US" dirty="0"/>
              <a:t>Como </a:t>
            </a:r>
            <a:r>
              <a:rPr lang="en-US" dirty="0" err="1"/>
              <a:t>pensar</a:t>
            </a:r>
            <a:r>
              <a:rPr lang="en-US" dirty="0"/>
              <a:t> a </a:t>
            </a:r>
            <a:r>
              <a:rPr lang="en-US" dirty="0" err="1"/>
              <a:t>indisciplina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relação</a:t>
            </a:r>
            <a:r>
              <a:rPr lang="en-US" dirty="0"/>
              <a:t> professor x </a:t>
            </a:r>
            <a:r>
              <a:rPr lang="en-US" dirty="0" err="1"/>
              <a:t>aluno</a:t>
            </a:r>
            <a:r>
              <a:rPr lang="en-US" dirty="0"/>
              <a:t>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22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BF458-84AB-1DFD-4700-5AB46B257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Paulo Freire</a:t>
            </a:r>
            <a:endParaRPr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C2322F-9E8E-2BEA-AB48-52D19C841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hlinkClick r:id="rId2"/>
              </a:rPr>
              <a:t>https://www.youtube.com/watch?v=nyRiw7m5UoM</a:t>
            </a:r>
            <a:r>
              <a:rPr lang="pt-BR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076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A27025-392D-74CC-31CA-818C6AC53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/>
              <a:t>O que entendemos como disciplina escolar?</a:t>
            </a:r>
          </a:p>
        </p:txBody>
      </p:sp>
      <p:sp>
        <p:nvSpPr>
          <p:cNvPr id="104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omo era a escola de antigamente?">
            <a:extLst>
              <a:ext uri="{FF2B5EF4-FFF2-40B4-BE49-F238E27FC236}">
                <a16:creationId xmlns:a16="http://schemas.microsoft.com/office/drawing/2014/main" id="{4485ED41-E837-DBFA-792C-13A7E37372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6" r="8327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16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ó um em cada dez alunos está satisfeito com aulas e material escolar -  Jornal O Globo">
            <a:extLst>
              <a:ext uri="{FF2B5EF4-FFF2-40B4-BE49-F238E27FC236}">
                <a16:creationId xmlns:a16="http://schemas.microsoft.com/office/drawing/2014/main" id="{CF52C033-4295-8BAF-75A9-17906CF7B0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6" r="356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2056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9ECB706-47E8-5F7B-6BB3-23AEC3916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 dirty="0" err="1"/>
              <a:t>Papéis</a:t>
            </a:r>
            <a:r>
              <a:rPr lang="en-US" sz="4000" dirty="0"/>
              <a:t> - </a:t>
            </a:r>
            <a:r>
              <a:rPr lang="en-US" sz="4000" dirty="0" err="1"/>
              <a:t>Alunos</a:t>
            </a:r>
            <a:endParaRPr lang="en-US" sz="4000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AA3F9FB-9385-BFE4-247E-E21EE2EDF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dirty="0" err="1"/>
              <a:t>Alunos</a:t>
            </a:r>
            <a:r>
              <a:rPr lang="en-US" sz="1700" dirty="0"/>
              <a:t>:</a:t>
            </a:r>
          </a:p>
          <a:p>
            <a:r>
              <a:rPr lang="en-US" sz="1700" dirty="0" err="1"/>
              <a:t>Comportados</a:t>
            </a:r>
            <a:endParaRPr lang="en-US" sz="1700" dirty="0"/>
          </a:p>
          <a:p>
            <a:r>
              <a:rPr lang="en-US" sz="1700" dirty="0" err="1"/>
              <a:t>Silenciosos</a:t>
            </a:r>
            <a:endParaRPr lang="en-US" sz="1700" dirty="0"/>
          </a:p>
          <a:p>
            <a:r>
              <a:rPr lang="en-US" sz="1700" dirty="0" err="1"/>
              <a:t>Obedientes</a:t>
            </a:r>
            <a:endParaRPr lang="en-US" sz="1700" dirty="0"/>
          </a:p>
          <a:p>
            <a:r>
              <a:rPr lang="en-US" sz="1700" dirty="0" err="1"/>
              <a:t>Estudando</a:t>
            </a:r>
            <a:endParaRPr lang="en-US" sz="1700" dirty="0"/>
          </a:p>
          <a:p>
            <a:r>
              <a:rPr lang="en-US" sz="1700" dirty="0" err="1"/>
              <a:t>Atentos</a:t>
            </a:r>
            <a:endParaRPr lang="en-US" sz="1700" dirty="0"/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69604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3085">
            <a:extLst>
              <a:ext uri="{FF2B5EF4-FFF2-40B4-BE49-F238E27FC236}">
                <a16:creationId xmlns:a16="http://schemas.microsoft.com/office/drawing/2014/main" id="{911BE883-46B4-412C-B6C3-88A2FF74B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97C41ED-D661-34D4-6B90-B7E00987C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5751" y="629266"/>
            <a:ext cx="3667039" cy="1676603"/>
          </a:xfrm>
        </p:spPr>
        <p:txBody>
          <a:bodyPr>
            <a:normAutofit/>
          </a:bodyPr>
          <a:lstStyle/>
          <a:p>
            <a:r>
              <a:rPr lang="en-US" sz="4000"/>
              <a:t>Papéis – Professores </a:t>
            </a:r>
          </a:p>
        </p:txBody>
      </p:sp>
      <p:sp>
        <p:nvSpPr>
          <p:cNvPr id="3088" name="Rectangle 3087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0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211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Aula Biologia — Instituto Federal de Alagoas">
            <a:extLst>
              <a:ext uri="{FF2B5EF4-FFF2-40B4-BE49-F238E27FC236}">
                <a16:creationId xmlns:a16="http://schemas.microsoft.com/office/drawing/2014/main" id="{33393BA5-F998-2265-8EFF-DFBF6BAE97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" r="18758" b="1"/>
          <a:stretch/>
        </p:blipFill>
        <p:spPr bwMode="auto">
          <a:xfrm>
            <a:off x="644652" y="722376"/>
            <a:ext cx="6263640" cy="541324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6ED208-B83E-723D-870B-1B47E95A0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5753" y="2438401"/>
            <a:ext cx="3667036" cy="37795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/>
          </a:p>
          <a:p>
            <a:r>
              <a:rPr lang="en-US" sz="1800"/>
              <a:t>Transmitir conhecimento</a:t>
            </a:r>
          </a:p>
          <a:p>
            <a:r>
              <a:rPr lang="en-US" sz="1800"/>
              <a:t>Não precisam lidar com imprevistos</a:t>
            </a:r>
          </a:p>
          <a:p>
            <a:r>
              <a:rPr lang="en-US" sz="1800"/>
              <a:t>Sem a organização das práticas para redefinição entre o objeto do conhecimento e a disciplina</a:t>
            </a:r>
          </a:p>
          <a:p>
            <a:endParaRPr lang="en-US" sz="1800"/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02013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0EBEA892-D2E2-9522-3A49-0966B97E44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246778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74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8BED114-E3EF-EE7C-3047-CD7181006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Punição – Golpe de estado</a:t>
            </a:r>
          </a:p>
        </p:txBody>
      </p:sp>
      <p:sp>
        <p:nvSpPr>
          <p:cNvPr id="410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El castigo corporal en la escuela fotografías e imágenes de alta resolución  - Alamy">
            <a:extLst>
              <a:ext uri="{FF2B5EF4-FFF2-40B4-BE49-F238E27FC236}">
                <a16:creationId xmlns:a16="http://schemas.microsoft.com/office/drawing/2014/main" id="{136D5330-B682-C65A-8572-7671F091D2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395" y="640080"/>
            <a:ext cx="3982417" cy="555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768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3" name="Rectangle 5126">
            <a:extLst>
              <a:ext uri="{FF2B5EF4-FFF2-40B4-BE49-F238E27FC236}">
                <a16:creationId xmlns:a16="http://schemas.microsoft.com/office/drawing/2014/main" id="{275D6C10-B5A7-4715-803E-0501C9C2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B1B2694-EE76-91B7-4963-1DE539F99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2090803"/>
            <a:ext cx="3976496" cy="390032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 que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fazer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com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alunos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que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não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interessam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b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dirty="0"/>
              <a:t>- </a:t>
            </a:r>
            <a:r>
              <a:rPr lang="en-US" sz="3100" dirty="0" err="1"/>
              <a:t>Programa</a:t>
            </a:r>
            <a:r>
              <a:rPr lang="en-US" sz="3100" dirty="0"/>
              <a:t> escolar</a:t>
            </a:r>
            <a:br>
              <a:rPr lang="en-US" sz="3100" dirty="0"/>
            </a:br>
            <a:r>
              <a:rPr lang="en-US" sz="3100" dirty="0"/>
              <a:t>- </a:t>
            </a:r>
            <a:r>
              <a:rPr lang="en-US" sz="3100" dirty="0" err="1"/>
              <a:t>Problemas</a:t>
            </a:r>
            <a:r>
              <a:rPr lang="en-US" sz="3100" dirty="0"/>
              <a:t> </a:t>
            </a:r>
            <a:r>
              <a:rPr lang="en-US" sz="3100" dirty="0" err="1"/>
              <a:t>pessoais</a:t>
            </a:r>
            <a:endParaRPr lang="en-US" sz="5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Como motivar alunos desinteressados em aprender inglês">
            <a:extLst>
              <a:ext uri="{FF2B5EF4-FFF2-40B4-BE49-F238E27FC236}">
                <a16:creationId xmlns:a16="http://schemas.microsoft.com/office/drawing/2014/main" id="{913096EE-CDE8-B468-5A03-4ED873622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6557" y="1704376"/>
            <a:ext cx="6164194" cy="328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148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8D48A4-E931-2BE5-EB1A-A26D84269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Programa</a:t>
            </a:r>
            <a:r>
              <a:rPr lang="en-US" dirty="0"/>
              <a:t> escolar</a:t>
            </a:r>
            <a:endParaRPr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42D182-C133-6A21-AEB6-33DB6D121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Feito</a:t>
            </a:r>
            <a:r>
              <a:rPr lang="en-US" dirty="0"/>
              <a:t> para </a:t>
            </a:r>
            <a:r>
              <a:rPr lang="en-US" dirty="0" err="1"/>
              <a:t>alunos</a:t>
            </a:r>
            <a:r>
              <a:rPr lang="en-US" dirty="0"/>
              <a:t> que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existem</a:t>
            </a:r>
            <a:endParaRPr lang="en-US" dirty="0"/>
          </a:p>
          <a:p>
            <a:r>
              <a:rPr lang="en-US" dirty="0" err="1"/>
              <a:t>Familias</a:t>
            </a:r>
            <a:r>
              <a:rPr lang="en-US" dirty="0"/>
              <a:t> que </a:t>
            </a:r>
            <a:r>
              <a:rPr lang="en-US" dirty="0" err="1"/>
              <a:t>participam</a:t>
            </a:r>
            <a:r>
              <a:rPr lang="en-US" dirty="0"/>
              <a:t> da </a:t>
            </a:r>
            <a:r>
              <a:rPr lang="en-US" dirty="0" err="1"/>
              <a:t>educação</a:t>
            </a:r>
            <a:r>
              <a:rPr lang="en-US" dirty="0"/>
              <a:t> dos </a:t>
            </a:r>
            <a:r>
              <a:rPr lang="en-US" dirty="0" err="1"/>
              <a:t>alunos</a:t>
            </a:r>
            <a:endParaRPr lang="en-US" dirty="0"/>
          </a:p>
          <a:p>
            <a:r>
              <a:rPr lang="en-US" dirty="0" err="1"/>
              <a:t>Avaliação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comportamento</a:t>
            </a:r>
            <a:endParaRPr lang="en-US" dirty="0"/>
          </a:p>
          <a:p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acessos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bens </a:t>
            </a:r>
            <a:r>
              <a:rPr lang="en-US" dirty="0" err="1"/>
              <a:t>culturais</a:t>
            </a:r>
            <a:r>
              <a:rPr lang="en-US" dirty="0"/>
              <a:t> </a:t>
            </a:r>
          </a:p>
          <a:p>
            <a:r>
              <a:rPr lang="en-US" dirty="0" err="1"/>
              <a:t>Função</a:t>
            </a:r>
            <a:r>
              <a:rPr lang="en-US" dirty="0"/>
              <a:t> social da </a:t>
            </a:r>
            <a:r>
              <a:rPr lang="en-US" dirty="0" err="1"/>
              <a:t>escola</a:t>
            </a:r>
            <a:endParaRPr lang="en-US" dirty="0"/>
          </a:p>
          <a:p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comportamentos</a:t>
            </a:r>
            <a:r>
              <a:rPr lang="en-US" dirty="0"/>
              <a:t> (</a:t>
            </a:r>
            <a:r>
              <a:rPr lang="en-US" dirty="0" err="1"/>
              <a:t>psicologia</a:t>
            </a:r>
            <a:r>
              <a:rPr lang="en-US" dirty="0"/>
              <a:t> </a:t>
            </a:r>
            <a:r>
              <a:rPr lang="en-US" dirty="0" err="1"/>
              <a:t>educacional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74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144</Words>
  <Application>Microsoft Macintosh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-apple-system</vt:lpstr>
      <vt:lpstr>Arial</vt:lpstr>
      <vt:lpstr>Calibri</vt:lpstr>
      <vt:lpstr>Calibri Light</vt:lpstr>
      <vt:lpstr>Tema do Office</vt:lpstr>
      <vt:lpstr>Indisciplina</vt:lpstr>
      <vt:lpstr>Paulo Freire</vt:lpstr>
      <vt:lpstr>O que entendemos como disciplina escolar?</vt:lpstr>
      <vt:lpstr>Papéis - Alunos</vt:lpstr>
      <vt:lpstr>Papéis – Professores </vt:lpstr>
      <vt:lpstr>Apresentação do PowerPoint</vt:lpstr>
      <vt:lpstr>Punição – Golpe de estado</vt:lpstr>
      <vt:lpstr>O que fazer com alunos que não se interessam? - Programa escolar - Problemas pessoais</vt:lpstr>
      <vt:lpstr>Programa escolar</vt:lpstr>
      <vt:lpstr>Como pensar a indisciplina na relação professor x aluno?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Tempos e Espaços Escolares</dc:title>
  <dc:creator>Mônica Garbin</dc:creator>
  <cp:lastModifiedBy>Mônica Garbin</cp:lastModifiedBy>
  <cp:revision>12</cp:revision>
  <dcterms:created xsi:type="dcterms:W3CDTF">2022-10-10T19:43:01Z</dcterms:created>
  <dcterms:modified xsi:type="dcterms:W3CDTF">2022-10-24T20:31:02Z</dcterms:modified>
</cp:coreProperties>
</file>