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3" r:id="rId4"/>
  </p:sldMasterIdLst>
  <p:notesMasterIdLst>
    <p:notesMasterId r:id="rId74"/>
  </p:notesMasterIdLst>
  <p:handoutMasterIdLst>
    <p:handoutMasterId r:id="rId75"/>
  </p:handoutMasterIdLst>
  <p:sldIdLst>
    <p:sldId id="256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91" r:id="rId24"/>
    <p:sldId id="283" r:id="rId25"/>
    <p:sldId id="292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3" r:id="rId34"/>
    <p:sldId id="294" r:id="rId35"/>
    <p:sldId id="295" r:id="rId36"/>
    <p:sldId id="310" r:id="rId37"/>
    <p:sldId id="296" r:id="rId38"/>
    <p:sldId id="297" r:id="rId39"/>
    <p:sldId id="298" r:id="rId40"/>
    <p:sldId id="299" r:id="rId41"/>
    <p:sldId id="300" r:id="rId42"/>
    <p:sldId id="301" r:id="rId43"/>
    <p:sldId id="303" r:id="rId44"/>
    <p:sldId id="302" r:id="rId45"/>
    <p:sldId id="304" r:id="rId46"/>
    <p:sldId id="305" r:id="rId47"/>
    <p:sldId id="306" r:id="rId48"/>
    <p:sldId id="307" r:id="rId49"/>
    <p:sldId id="308" r:id="rId50"/>
    <p:sldId id="309" r:id="rId51"/>
    <p:sldId id="311" r:id="rId52"/>
    <p:sldId id="312" r:id="rId53"/>
    <p:sldId id="313" r:id="rId54"/>
    <p:sldId id="314" r:id="rId55"/>
    <p:sldId id="315" r:id="rId56"/>
    <p:sldId id="316" r:id="rId57"/>
    <p:sldId id="317" r:id="rId58"/>
    <p:sldId id="318" r:id="rId59"/>
    <p:sldId id="319" r:id="rId60"/>
    <p:sldId id="320" r:id="rId61"/>
    <p:sldId id="321" r:id="rId62"/>
    <p:sldId id="322" r:id="rId63"/>
    <p:sldId id="323" r:id="rId64"/>
    <p:sldId id="324" r:id="rId65"/>
    <p:sldId id="325" r:id="rId66"/>
    <p:sldId id="326" r:id="rId67"/>
    <p:sldId id="327" r:id="rId68"/>
    <p:sldId id="328" r:id="rId69"/>
    <p:sldId id="329" r:id="rId70"/>
    <p:sldId id="330" r:id="rId71"/>
    <p:sldId id="331" r:id="rId72"/>
    <p:sldId id="332" r:id="rId7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Bem-vindo" id="{AE9077E0-62BF-4E98-8242-A51F440E236D}">
          <p14:sldIdLst>
            <p14:sldId id="256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91"/>
            <p14:sldId id="283"/>
            <p14:sldId id="292"/>
            <p14:sldId id="284"/>
            <p14:sldId id="285"/>
            <p14:sldId id="286"/>
            <p14:sldId id="287"/>
            <p14:sldId id="288"/>
            <p14:sldId id="289"/>
            <p14:sldId id="290"/>
            <p14:sldId id="293"/>
            <p14:sldId id="294"/>
            <p14:sldId id="295"/>
            <p14:sldId id="310"/>
            <p14:sldId id="296"/>
            <p14:sldId id="297"/>
            <p14:sldId id="298"/>
            <p14:sldId id="299"/>
            <p14:sldId id="300"/>
            <p14:sldId id="301"/>
            <p14:sldId id="303"/>
            <p14:sldId id="302"/>
            <p14:sldId id="304"/>
            <p14:sldId id="305"/>
            <p14:sldId id="306"/>
            <p14:sldId id="307"/>
            <p14:sldId id="308"/>
            <p14:sldId id="309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331"/>
            <p14:sldId id="332"/>
          </p14:sldIdLst>
        </p14:section>
        <p14:section name="Design, Impress, Work Together" id="{B0DA41A7-3B8E-46BF-9093-82E7AC3E0AAC}">
          <p14:sldIdLst/>
        </p14:section>
        <p14:section name="Saiba mais" id="{CE8F9448-6902-4504-B828-1A172DA87D85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80" autoAdjust="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40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76" Type="http://schemas.openxmlformats.org/officeDocument/2006/relationships/presProps" Target="presProps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notesMaster" Target="notesMasters/notesMaster1.xml"/><Relationship Id="rId79" Type="http://schemas.openxmlformats.org/officeDocument/2006/relationships/tableStyles" Target="tableStyles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5D740-6A7E-4AE4-809A-1783B6BB9E99}" type="datetimeFigureOut">
              <a:rPr lang="pt-BR" smtClean="0"/>
              <a:t>08/10/2019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9B08D-A33C-4484-8AF1-3D84552368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2384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1451DAF-731B-40C9-94FC-6AFBD168E88F}" type="datetimeFigureOut">
              <a:rPr lang="pt-BR" smtClean="0"/>
              <a:pPr>
                <a:defRPr/>
              </a:pPr>
              <a:t>08/10/2019</a:t>
            </a:fld>
            <a:endParaRPr lang="pt-B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dirty="0" smtClean="0"/>
              <a:t>Clique para editar 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79BE180-EDDC-4055-9AFE-2AAA70AA5FC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05829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Segoe U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U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U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U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U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0C103141-2F93-4681-87A7-632E53A52797}" type="slidenum">
              <a:rPr lang="en-US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1</a:t>
            </a:fld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850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5A44AA-C85A-41B3-A077-F5B5655FD9A6}" type="datetimeFigureOut">
              <a:rPr lang="pt-BR" smtClean="0"/>
              <a:pPr>
                <a:defRPr/>
              </a:pPr>
              <a:t>08/10/2019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43680-2E35-4D36-87BE-8FB40741C88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7" name="Retângulo 6"/>
          <p:cNvSpPr/>
          <p:nvPr userDrawn="1"/>
        </p:nvSpPr>
        <p:spPr>
          <a:xfrm>
            <a:off x="0" y="0"/>
            <a:ext cx="12192000" cy="486568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8191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F60129-0B1F-41FE-B76E-0CC64AD2046D}" type="datetimeFigureOut">
              <a:rPr lang="pt-BR" smtClean="0"/>
              <a:pPr>
                <a:defRPr/>
              </a:pPr>
              <a:t>08/10/2019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AFF573-ADDF-4EC8-9123-1A432C4F050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7" name="Retângulo 6"/>
          <p:cNvSpPr/>
          <p:nvPr userDrawn="1"/>
        </p:nvSpPr>
        <p:spPr>
          <a:xfrm>
            <a:off x="0" y="0"/>
            <a:ext cx="12192000" cy="13335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8709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01B94D-9BEE-4D08-9D39-FA3E64F2DAB9}" type="datetimeFigureOut">
              <a:rPr lang="pt-BR" smtClean="0"/>
              <a:pPr>
                <a:defRPr/>
              </a:pPr>
              <a:t>08/10/2019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0B0827-F6AE-40F2-922F-77E16265A5C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7" name="Retângulo 6"/>
          <p:cNvSpPr/>
          <p:nvPr userDrawn="1"/>
        </p:nvSpPr>
        <p:spPr>
          <a:xfrm>
            <a:off x="10094913" y="0"/>
            <a:ext cx="2097087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3925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8CC4B4-CB2D-4460-B99F-B70EE4A7772D}" type="datetimeFigureOut">
              <a:rPr lang="pt-BR" smtClean="0"/>
              <a:pPr>
                <a:defRPr/>
              </a:pPr>
              <a:t>08/10/2019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ED8190-ABBA-4192-93D3-0DE00A1206F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7" name="Retângulo 6"/>
          <p:cNvSpPr/>
          <p:nvPr userDrawn="1"/>
        </p:nvSpPr>
        <p:spPr>
          <a:xfrm>
            <a:off x="0" y="0"/>
            <a:ext cx="12192000" cy="13335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2264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13B6F2-A64F-455C-8ED9-61C4B7B32E51}" type="datetimeFigureOut">
              <a:rPr lang="pt-BR" smtClean="0"/>
              <a:pPr>
                <a:defRPr/>
              </a:pPr>
              <a:t>08/10/2019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ED4605-7C7E-441D-99C9-A5CEEE00E4D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7" name="Retângulo 6"/>
          <p:cNvSpPr/>
          <p:nvPr userDrawn="1"/>
        </p:nvSpPr>
        <p:spPr>
          <a:xfrm>
            <a:off x="5656263" y="1709738"/>
            <a:ext cx="6535737" cy="357505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3358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088EDE-E559-4D35-9477-5C9CFD2C83AA}" type="datetimeFigureOut">
              <a:rPr lang="pt-BR" smtClean="0"/>
              <a:pPr>
                <a:defRPr/>
              </a:pPr>
              <a:t>08/10/2019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39F23A-8EED-4E17-8456-14363399B456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8" name="Retângulo 7"/>
          <p:cNvSpPr/>
          <p:nvPr userDrawn="1"/>
        </p:nvSpPr>
        <p:spPr>
          <a:xfrm>
            <a:off x="0" y="0"/>
            <a:ext cx="12192000" cy="13335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1843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5393F7-99E7-48CD-B06E-55E4DBF89BE2}" type="datetimeFigureOut">
              <a:rPr lang="pt-BR" smtClean="0"/>
              <a:pPr>
                <a:defRPr/>
              </a:pPr>
              <a:t>08/10/2019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DA76C1-6396-43AB-A8BD-8780FA76A40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10" name="Retângulo 9"/>
          <p:cNvSpPr/>
          <p:nvPr userDrawn="1"/>
        </p:nvSpPr>
        <p:spPr>
          <a:xfrm>
            <a:off x="0" y="0"/>
            <a:ext cx="12192000" cy="13335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963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6436E5-034B-462D-88AB-67C5C2420F35}" type="datetimeFigureOut">
              <a:rPr lang="pt-BR" smtClean="0"/>
              <a:pPr>
                <a:defRPr/>
              </a:pPr>
              <a:t>08/10/2019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81303-BE0B-4F44-B252-9BE05C7BC98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6" name="Retângulo 5"/>
          <p:cNvSpPr/>
          <p:nvPr userDrawn="1"/>
        </p:nvSpPr>
        <p:spPr>
          <a:xfrm>
            <a:off x="0" y="0"/>
            <a:ext cx="12192000" cy="13335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59016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18E2B0-0D65-4B5E-B0A4-3512A1ACA322}" type="datetimeFigureOut">
              <a:rPr lang="pt-BR" smtClean="0"/>
              <a:pPr>
                <a:defRPr/>
              </a:pPr>
              <a:t>08/10/2019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00241-ACD9-41BD-B4F9-3EEC1BF50ED5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0731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F29427-57E5-4B25-B67D-EDAA344F7C9A}" type="datetimeFigureOut">
              <a:rPr lang="pt-BR" smtClean="0"/>
              <a:pPr>
                <a:defRPr/>
              </a:pPr>
              <a:t>08/10/2019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835024-B821-4DFC-A9A9-CF6BD2F260C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7961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57C8CE-336E-47F6-9186-B47A3222C225}" type="datetimeFigureOut">
              <a:rPr lang="pt-BR" smtClean="0"/>
              <a:pPr>
                <a:defRPr/>
              </a:pPr>
              <a:t>08/10/2019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D6E36D-FD7C-4E54-A34A-57F2EC7845C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7148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3402A6B-2FF0-4705-B3DC-604D09392A3A}" type="datetimeFigureOut">
              <a:rPr lang="pt-BR" smtClean="0"/>
              <a:pPr>
                <a:defRPr/>
              </a:pPr>
              <a:t>08/10/2019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98FDB4-6A7A-4EFA-A46A-0C6C40BEB01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2159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3200" dirty="0" smtClean="0"/>
              <a:t>WIORA. Walter </a:t>
            </a:r>
            <a:r>
              <a:rPr lang="en-US" sz="3200" dirty="0"/>
              <a:t>(1965). </a:t>
            </a:r>
            <a:r>
              <a:rPr lang="en-US" sz="3200" i="1" dirty="0"/>
              <a:t>The four ages o</a:t>
            </a:r>
            <a:r>
              <a:rPr lang="pt-BR" sz="3200" i="1" dirty="0"/>
              <a:t>f </a:t>
            </a:r>
            <a:r>
              <a:rPr lang="pt-BR" sz="3200" i="1" dirty="0" err="1"/>
              <a:t>music</a:t>
            </a:r>
            <a:r>
              <a:rPr lang="pt-BR" sz="3200" i="1" dirty="0"/>
              <a:t>. </a:t>
            </a:r>
            <a:r>
              <a:rPr lang="pt-BR" sz="3200" i="1" dirty="0" err="1"/>
              <a:t>From</a:t>
            </a:r>
            <a:r>
              <a:rPr lang="pt-BR" sz="3200" i="1" dirty="0"/>
              <a:t> </a:t>
            </a:r>
            <a:r>
              <a:rPr lang="pt-BR" sz="3200" i="1" dirty="0" err="1"/>
              <a:t>prehistoric</a:t>
            </a:r>
            <a:r>
              <a:rPr lang="pt-BR" sz="3200" i="1" dirty="0"/>
              <a:t> </a:t>
            </a:r>
            <a:r>
              <a:rPr lang="pt-BR" sz="3200" i="1" dirty="0" err="1"/>
              <a:t>man</a:t>
            </a:r>
            <a:r>
              <a:rPr lang="pt-BR" sz="3200" i="1" dirty="0"/>
              <a:t> </a:t>
            </a:r>
            <a:r>
              <a:rPr lang="pt-BR" sz="3200" i="1" dirty="0" err="1"/>
              <a:t>to</a:t>
            </a:r>
            <a:r>
              <a:rPr lang="pt-BR" sz="3200" i="1" dirty="0"/>
              <a:t> </a:t>
            </a:r>
            <a:r>
              <a:rPr lang="pt-BR" sz="3200" i="1" dirty="0" err="1"/>
              <a:t>electronic</a:t>
            </a:r>
            <a:r>
              <a:rPr lang="pt-BR" sz="3200" i="1" dirty="0"/>
              <a:t> </a:t>
            </a:r>
            <a:r>
              <a:rPr lang="pt-BR" sz="3200" i="1" dirty="0" err="1"/>
              <a:t>computer</a:t>
            </a:r>
            <a:r>
              <a:rPr lang="pt-BR" sz="3200" i="1" dirty="0"/>
              <a:t>...a </a:t>
            </a:r>
            <a:r>
              <a:rPr lang="pt-BR" sz="3200" i="1" dirty="0" err="1"/>
              <a:t>fresh</a:t>
            </a:r>
            <a:r>
              <a:rPr lang="pt-BR" sz="3200" i="1" dirty="0"/>
              <a:t> </a:t>
            </a:r>
            <a:r>
              <a:rPr lang="pt-BR" sz="3200" i="1" dirty="0" err="1"/>
              <a:t>view</a:t>
            </a:r>
            <a:r>
              <a:rPr lang="pt-BR" sz="3200" i="1" dirty="0"/>
              <a:t> </a:t>
            </a:r>
            <a:r>
              <a:rPr lang="pt-BR" sz="3200" i="1" dirty="0" err="1"/>
              <a:t>of</a:t>
            </a:r>
            <a:r>
              <a:rPr lang="pt-BR" sz="3200" i="1" dirty="0"/>
              <a:t> </a:t>
            </a:r>
            <a:r>
              <a:rPr lang="pt-BR" sz="3200" i="1" dirty="0" err="1"/>
              <a:t>the</a:t>
            </a:r>
            <a:r>
              <a:rPr lang="pt-BR" sz="3200" i="1" dirty="0"/>
              <a:t> </a:t>
            </a:r>
            <a:r>
              <a:rPr lang="pt-BR" sz="3200" i="1" dirty="0" err="1"/>
              <a:t>history</a:t>
            </a:r>
            <a:r>
              <a:rPr lang="pt-BR" sz="3200" i="1" dirty="0"/>
              <a:t> </a:t>
            </a:r>
            <a:r>
              <a:rPr lang="pt-BR" sz="3200" i="1" dirty="0" err="1"/>
              <a:t>of</a:t>
            </a:r>
            <a:r>
              <a:rPr lang="pt-BR" sz="3200" i="1" dirty="0"/>
              <a:t> </a:t>
            </a:r>
            <a:r>
              <a:rPr lang="pt-BR" sz="3200" i="1" dirty="0" err="1"/>
              <a:t>the</a:t>
            </a:r>
            <a:r>
              <a:rPr lang="pt-BR" sz="3200" i="1" dirty="0"/>
              <a:t> </a:t>
            </a:r>
            <a:r>
              <a:rPr lang="pt-BR" sz="3200" i="1" dirty="0" err="1"/>
              <a:t>world’s</a:t>
            </a:r>
            <a:r>
              <a:rPr lang="pt-BR" sz="3200" i="1" dirty="0"/>
              <a:t> </a:t>
            </a:r>
            <a:r>
              <a:rPr lang="pt-BR" sz="3200" i="1" dirty="0" err="1"/>
              <a:t>music</a:t>
            </a:r>
            <a:r>
              <a:rPr lang="pt-BR" sz="3200" dirty="0"/>
              <a:t>. </a:t>
            </a:r>
            <a:r>
              <a:rPr lang="pt-BR" sz="3200" dirty="0" err="1"/>
              <a:t>Translated</a:t>
            </a:r>
            <a:r>
              <a:rPr lang="pt-BR" sz="3200" dirty="0"/>
              <a:t> </a:t>
            </a:r>
            <a:r>
              <a:rPr lang="pt-BR" sz="3200" dirty="0" err="1"/>
              <a:t>by</a:t>
            </a:r>
            <a:r>
              <a:rPr lang="pt-BR" sz="3200" dirty="0"/>
              <a:t> M. D. </a:t>
            </a:r>
            <a:r>
              <a:rPr lang="pt-BR" sz="3200" dirty="0" err="1"/>
              <a:t>Herter</a:t>
            </a:r>
            <a:r>
              <a:rPr lang="pt-BR" sz="3200" dirty="0"/>
              <a:t> Norton. New York: W.W. Norton &amp; </a:t>
            </a:r>
            <a:r>
              <a:rPr lang="pt-BR" sz="3200" dirty="0" err="1"/>
              <a:t>Company</a:t>
            </a:r>
            <a:r>
              <a:rPr lang="pt-BR" sz="3200" dirty="0"/>
              <a:t>, </a:t>
            </a:r>
            <a:r>
              <a:rPr lang="pt-BR" sz="3200" dirty="0" err="1"/>
              <a:t>Inc</a:t>
            </a:r>
            <a:r>
              <a:rPr lang="pt-BR" sz="3200" dirty="0"/>
              <a:t>, </a:t>
            </a:r>
            <a:r>
              <a:rPr lang="pt-BR" sz="3200" dirty="0" smtClean="0"/>
              <a:t>1965.</a:t>
            </a:r>
            <a:endParaRPr lang="pt-BR" sz="3200" dirty="0" smtClean="0">
              <a:solidFill>
                <a:srgbClr val="FFFFFF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38200" y="5110163"/>
            <a:ext cx="8180784" cy="124479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30000"/>
              </a:lnSpc>
            </a:pPr>
            <a:r>
              <a:rPr lang="pt-BR" sz="2400" dirty="0" smtClean="0"/>
              <a:t>Uma apreciação </a:t>
            </a:r>
            <a:r>
              <a:rPr lang="pt-BR" sz="2400" dirty="0"/>
              <a:t>de uma posição especial da arte musical ocidental entre as culturas e sua importância na preparação da quarta, nossa era </a:t>
            </a:r>
            <a:r>
              <a:rPr lang="pt-BR" sz="2400" dirty="0" smtClean="0"/>
              <a:t>presente.</a:t>
            </a:r>
            <a:endParaRPr lang="pt-BR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Em nenhuma outra cultura, a </a:t>
            </a:r>
            <a:r>
              <a:rPr lang="pt-BR" dirty="0" smtClean="0"/>
              <a:t>melodia foi </a:t>
            </a:r>
            <a:r>
              <a:rPr lang="pt-BR" dirty="0"/>
              <a:t>tão desenvolvida </a:t>
            </a:r>
            <a:r>
              <a:rPr lang="pt-BR" dirty="0" smtClean="0"/>
              <a:t>e trazida </a:t>
            </a:r>
            <a:r>
              <a:rPr lang="pt-BR" dirty="0"/>
              <a:t>ao destaque, e em nenhum lugar na mesma extensão as formas arquitetônicas foram construídas a partir de motivos e temas </a:t>
            </a:r>
            <a:r>
              <a:rPr lang="pt-BR" dirty="0" smtClean="0"/>
              <a:t>férteis [cf. Beethoven].</a:t>
            </a:r>
          </a:p>
          <a:p>
            <a:r>
              <a:rPr lang="pt-BR" dirty="0" smtClean="0"/>
              <a:t>Uma </a:t>
            </a:r>
            <a:r>
              <a:rPr lang="pt-BR" dirty="0" err="1" smtClean="0"/>
              <a:t>pregnância</a:t>
            </a:r>
            <a:r>
              <a:rPr lang="pt-BR" dirty="0" smtClean="0"/>
              <a:t> </a:t>
            </a:r>
            <a:r>
              <a:rPr lang="pt-BR" dirty="0"/>
              <a:t>desse tipo, como nas figuras geométricas, não menos que a racionalidade nas relações numéricas simples, é um aspecto da validade universal</a:t>
            </a:r>
            <a:r>
              <a:rPr lang="pt-BR" dirty="0" smtClean="0"/>
              <a:t>.</a:t>
            </a:r>
          </a:p>
          <a:p>
            <a:r>
              <a:rPr lang="pt-BR" dirty="0"/>
              <a:t>Isso, acima de tudo, explica a difusão da música ocidental hoje em todas as partes da terra. Seu "império mundial" repousa essencialmente sobre sua universalidade imanente.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222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As características </a:t>
            </a:r>
            <a:r>
              <a:rPr lang="pt-BR" dirty="0"/>
              <a:t>e formas </a:t>
            </a:r>
            <a:r>
              <a:rPr lang="pt-BR" dirty="0" smtClean="0"/>
              <a:t>básicas produzidas pela posição especial da Música Europeia, frequentemente interpretadas </a:t>
            </a:r>
            <a:r>
              <a:rPr lang="pt-BR" dirty="0"/>
              <a:t>simplesmente como </a:t>
            </a:r>
            <a:r>
              <a:rPr lang="pt-BR" dirty="0" smtClean="0"/>
              <a:t>originárias [</a:t>
            </a:r>
            <a:r>
              <a:rPr lang="pt-BR" dirty="0" err="1" smtClean="0"/>
              <a:t>springing</a:t>
            </a:r>
            <a:r>
              <a:rPr lang="pt-BR" dirty="0"/>
              <a:t>] do “impulso criador </a:t>
            </a:r>
            <a:r>
              <a:rPr lang="pt-BR" dirty="0" err="1"/>
              <a:t>Faustiano</a:t>
            </a:r>
            <a:r>
              <a:rPr lang="pt-BR" dirty="0"/>
              <a:t>” ou como o resultado de evoluções e revoluções em estilo, </a:t>
            </a:r>
            <a:r>
              <a:rPr lang="pt-BR" dirty="0" smtClean="0"/>
              <a:t>na </a:t>
            </a:r>
            <a:r>
              <a:rPr lang="pt-BR" dirty="0"/>
              <a:t>verdade consiste ao mesmo tempo e, principalmente, na </a:t>
            </a:r>
            <a:r>
              <a:rPr lang="pt-BR" b="1" dirty="0"/>
              <a:t>conquista gradual de problemas e objetivos inerentes por meio do esforço comum prolongado</a:t>
            </a:r>
            <a:r>
              <a:rPr lang="pt-BR" b="1" dirty="0" smtClean="0"/>
              <a:t>.</a:t>
            </a:r>
          </a:p>
          <a:p>
            <a:r>
              <a:rPr lang="pt-BR" dirty="0"/>
              <a:t>De acordo com essa dinâmica e com a lógica histórica, ocorreram desenvolvimentos contínuos, como a racionalização completa da notação rítmica ou </a:t>
            </a:r>
            <a:r>
              <a:rPr lang="pt-BR" dirty="0" smtClean="0"/>
              <a:t>ao </a:t>
            </a:r>
            <a:r>
              <a:rPr lang="pt-BR" dirty="0"/>
              <a:t>aperfeiçoamento e exaustivo trabalho de modulação entre as 24 tonalidades do sistema </a:t>
            </a:r>
            <a:r>
              <a:rPr lang="pt-BR" dirty="0" smtClean="0"/>
              <a:t>maior-menor</a:t>
            </a:r>
            <a:r>
              <a:rPr lang="pt-BR" dirty="0">
                <a:latin typeface="Maestro" panose="02000506050000020004" pitchFamily="2" charset="2"/>
              </a:rPr>
              <a:t> e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360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p. 128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Tais desenvolvimentos caracterizam a forma da estrutura da história da música ocidental, enquanto a mudança de estilos de diferentes períodos, como o </a:t>
            </a:r>
            <a:r>
              <a:rPr lang="pt-BR" dirty="0" smtClean="0"/>
              <a:t>barroco</a:t>
            </a:r>
            <a:r>
              <a:rPr lang="pt-BR" dirty="0">
                <a:latin typeface="Maestro" panose="02000506050000020004" pitchFamily="2" charset="2"/>
              </a:rPr>
              <a:t> e</a:t>
            </a:r>
            <a:r>
              <a:rPr lang="pt-BR" dirty="0" smtClean="0"/>
              <a:t> </a:t>
            </a:r>
            <a:r>
              <a:rPr lang="pt-BR" dirty="0"/>
              <a:t>e o </a:t>
            </a:r>
            <a:r>
              <a:rPr lang="pt-BR" dirty="0" smtClean="0"/>
              <a:t>romântico</a:t>
            </a:r>
            <a:r>
              <a:rPr lang="pt-BR" dirty="0">
                <a:latin typeface="Maestro" panose="02000506050000020004" pitchFamily="2" charset="2"/>
              </a:rPr>
              <a:t> e</a:t>
            </a:r>
            <a:r>
              <a:rPr lang="pt-BR" dirty="0" smtClean="0"/>
              <a:t>, </a:t>
            </a:r>
            <a:r>
              <a:rPr lang="pt-BR" dirty="0"/>
              <a:t>e os múltiplos estilos nacionais preenchem a imagem com cores características</a:t>
            </a:r>
            <a:r>
              <a:rPr lang="pt-BR" dirty="0" smtClean="0"/>
              <a:t>.</a:t>
            </a:r>
          </a:p>
          <a:p>
            <a:r>
              <a:rPr lang="pt-BR" dirty="0"/>
              <a:t>O significado histórico de mestres como </a:t>
            </a:r>
            <a:r>
              <a:rPr lang="pt-BR" dirty="0" err="1" smtClean="0"/>
              <a:t>Josquin</a:t>
            </a:r>
            <a:r>
              <a:rPr lang="pt-BR" dirty="0">
                <a:latin typeface="Maestro" panose="02000506050000020004" pitchFamily="2" charset="2"/>
              </a:rPr>
              <a:t> e</a:t>
            </a:r>
            <a:r>
              <a:rPr lang="pt-BR" dirty="0" smtClean="0"/>
              <a:t>, </a:t>
            </a:r>
            <a:r>
              <a:rPr lang="pt-BR" dirty="0" err="1" smtClean="0"/>
              <a:t>Monteverdi</a:t>
            </a:r>
            <a:r>
              <a:rPr lang="pt-BR" dirty="0">
                <a:latin typeface="Maestro" panose="02000506050000020004" pitchFamily="2" charset="2"/>
              </a:rPr>
              <a:t> e</a:t>
            </a:r>
            <a:r>
              <a:rPr lang="pt-BR" dirty="0" smtClean="0"/>
              <a:t>, Bach</a:t>
            </a:r>
            <a:r>
              <a:rPr lang="pt-BR" dirty="0">
                <a:latin typeface="Maestro" panose="02000506050000020004" pitchFamily="2" charset="2"/>
              </a:rPr>
              <a:t> e</a:t>
            </a:r>
            <a:r>
              <a:rPr lang="pt-BR" dirty="0" smtClean="0"/>
              <a:t> </a:t>
            </a:r>
            <a:r>
              <a:rPr lang="pt-BR" dirty="0"/>
              <a:t>ou </a:t>
            </a:r>
            <a:r>
              <a:rPr lang="pt-BR" dirty="0" smtClean="0"/>
              <a:t>Haydn</a:t>
            </a:r>
            <a:r>
              <a:rPr lang="pt-BR" dirty="0">
                <a:latin typeface="Maestro" panose="02000506050000020004" pitchFamily="2" charset="2"/>
              </a:rPr>
              <a:t> e</a:t>
            </a:r>
            <a:r>
              <a:rPr lang="pt-BR" dirty="0" smtClean="0"/>
              <a:t> </a:t>
            </a:r>
            <a:r>
              <a:rPr lang="pt-BR" dirty="0"/>
              <a:t>consistia não apenas em terem dado expressão ao seu próprio caráter e a de seu tempo e país em grandes obras, mas ao terem dominado as tarefas objetivas que lhes foram atribuídas pelo estado de desenvolvimento em que a música chegou em seus tempos.</a:t>
            </a:r>
          </a:p>
        </p:txBody>
      </p:sp>
    </p:spTree>
    <p:extLst>
      <p:ext uri="{BB962C8B-B14F-4D97-AF65-F5344CB8AC3E}">
        <p14:creationId xmlns:p14="http://schemas.microsoft.com/office/powerpoint/2010/main" val="3734450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Eles nem sempre, na verdade, servem </a:t>
            </a:r>
            <a:r>
              <a:rPr lang="pt-BR" dirty="0" smtClean="0"/>
              <a:t>a um </a:t>
            </a:r>
            <a:r>
              <a:rPr lang="pt-BR" dirty="0"/>
              <a:t>suposto progresso em direção ao melhor; mas sem nenhuma ideia doutrinária de progresso, eles na verdade trabalhavam objetivamente na formação de gêneros como </a:t>
            </a:r>
            <a:r>
              <a:rPr lang="pt-BR" dirty="0" smtClean="0"/>
              <a:t>fuga </a:t>
            </a:r>
            <a:r>
              <a:rPr lang="pt-BR" dirty="0">
                <a:latin typeface="Maestro" panose="02000506050000020004" pitchFamily="2" charset="2"/>
              </a:rPr>
              <a:t>e</a:t>
            </a:r>
            <a:r>
              <a:rPr lang="pt-BR" dirty="0" smtClean="0"/>
              <a:t> </a:t>
            </a:r>
            <a:r>
              <a:rPr lang="pt-BR" dirty="0" err="1"/>
              <a:t>e</a:t>
            </a:r>
            <a:r>
              <a:rPr lang="pt-BR" dirty="0"/>
              <a:t> </a:t>
            </a:r>
            <a:r>
              <a:rPr lang="pt-BR" dirty="0" smtClean="0"/>
              <a:t>sonata </a:t>
            </a:r>
            <a:r>
              <a:rPr lang="pt-BR" dirty="0">
                <a:latin typeface="Maestro" panose="02000506050000020004" pitchFamily="2" charset="2"/>
              </a:rPr>
              <a:t>e</a:t>
            </a:r>
            <a:r>
              <a:rPr lang="pt-BR" dirty="0" smtClean="0"/>
              <a:t> </a:t>
            </a:r>
            <a:r>
              <a:rPr lang="pt-BR" dirty="0"/>
              <a:t>e na solução de problemas de forma, como contraponto </a:t>
            </a:r>
            <a:r>
              <a:rPr lang="pt-BR" dirty="0" smtClean="0"/>
              <a:t>imitativo </a:t>
            </a:r>
            <a:r>
              <a:rPr lang="pt-BR" dirty="0">
                <a:latin typeface="Maestro" panose="02000506050000020004" pitchFamily="2" charset="2"/>
              </a:rPr>
              <a:t>e</a:t>
            </a:r>
            <a:r>
              <a:rPr lang="pt-BR" dirty="0" smtClean="0"/>
              <a:t> </a:t>
            </a:r>
            <a:r>
              <a:rPr lang="pt-BR" dirty="0"/>
              <a:t>e desenvolvimento </a:t>
            </a:r>
            <a:r>
              <a:rPr lang="pt-BR" dirty="0" smtClean="0"/>
              <a:t>temático </a:t>
            </a:r>
            <a:r>
              <a:rPr lang="pt-BR" dirty="0">
                <a:latin typeface="Maestro" panose="02000506050000020004" pitchFamily="2" charset="2"/>
              </a:rPr>
              <a:t>e</a:t>
            </a:r>
            <a:r>
              <a:rPr lang="pt-BR" dirty="0" smtClean="0"/>
              <a:t> </a:t>
            </a:r>
            <a:r>
              <a:rPr lang="pt-BR" dirty="0"/>
              <a:t>e dessa forma consistentemente levavam adiante o que seus antecessores haviam alcançado</a:t>
            </a:r>
            <a:r>
              <a:rPr lang="pt-BR" dirty="0" smtClean="0"/>
              <a:t>.</a:t>
            </a:r>
          </a:p>
          <a:p>
            <a:r>
              <a:rPr lang="pt-BR" dirty="0"/>
              <a:t>Como os homens da pesquisa preocupados com a solução de problemas científicos, compositores, teóricos e músicos práticos foram atrás de problemas que surgiram de seu próprio material, desdobrando </a:t>
            </a:r>
            <a:r>
              <a:rPr lang="pt-BR" dirty="0" smtClean="0"/>
              <a:t>consistentemente </a:t>
            </a:r>
            <a:r>
              <a:rPr lang="pt-BR" dirty="0"/>
              <a:t>quaisquer possibilidades que seu conteúdo variado oferecesse.</a:t>
            </a:r>
          </a:p>
        </p:txBody>
      </p:sp>
    </p:spTree>
    <p:extLst>
      <p:ext uri="{BB962C8B-B14F-4D97-AF65-F5344CB8AC3E}">
        <p14:creationId xmlns:p14="http://schemas.microsoft.com/office/powerpoint/2010/main" val="1455355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Para entender o curso da música ocidental, portanto, não basta seguir suas mudanças de estilo; mais importante é o estudo de seus traços ou tendências de desenvolvimento</a:t>
            </a:r>
            <a:r>
              <a:rPr lang="pt-BR" dirty="0" smtClean="0"/>
              <a:t>.</a:t>
            </a:r>
          </a:p>
          <a:p>
            <a:r>
              <a:rPr lang="pt-BR" b="1" dirty="0"/>
              <a:t>O “desenvolvimento” não deve ser entendido em seu significado biológico ou sempre em sentido ascendente; o objetivo e o resultado de tal tendência ou traço não precisam estar em um nível mais alto do que nas fases anteriores; assim como a simplificação gradual de uma língua, digamos, inglês ou búlgaro, não significa um desenvolvimento ascendente para um nível superior</a:t>
            </a:r>
            <a:r>
              <a:rPr lang="pt-BR" b="1" dirty="0" smtClean="0"/>
              <a:t>.</a:t>
            </a:r>
          </a:p>
          <a:p>
            <a:r>
              <a:rPr lang="pt-BR" dirty="0"/>
              <a:t>Além disso, as tendências de desenvolvimento nem sempre seguem em linha reta; às vezes eles resultam de um emaranhado de mudanças de que indicam a direção básica.</a:t>
            </a:r>
          </a:p>
        </p:txBody>
      </p:sp>
    </p:spTree>
    <p:extLst>
      <p:ext uri="{BB962C8B-B14F-4D97-AF65-F5344CB8AC3E}">
        <p14:creationId xmlns:p14="http://schemas.microsoft.com/office/powerpoint/2010/main" val="332574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Ao longo do novo, o velho continuou a sobreviver, seja deixado de lado ou incorporado a ele. </a:t>
            </a:r>
            <a:endParaRPr lang="pt-BR" dirty="0" smtClean="0"/>
          </a:p>
          <a:p>
            <a:r>
              <a:rPr lang="pt-BR" dirty="0" smtClean="0"/>
              <a:t>Assim</a:t>
            </a:r>
            <a:r>
              <a:rPr lang="pt-BR" dirty="0"/>
              <a:t>, durante o avanço da polifonia </a:t>
            </a:r>
            <a:r>
              <a:rPr lang="pt-BR" dirty="0" smtClean="0"/>
              <a:t>escrita, </a:t>
            </a:r>
            <a:r>
              <a:rPr lang="pt-BR" dirty="0"/>
              <a:t>a monofonia vivia na música folclórica e litúrgica, adquirindo novos valores no uníssono e na sonata solo para um único instrumento </a:t>
            </a:r>
            <a:r>
              <a:rPr lang="pt-BR" dirty="0" smtClean="0"/>
              <a:t>melódico </a:t>
            </a:r>
            <a:r>
              <a:rPr lang="pt-BR" dirty="0">
                <a:latin typeface="Maestro" panose="02000506050000020004" pitchFamily="2" charset="2"/>
              </a:rPr>
              <a:t>e</a:t>
            </a:r>
            <a:r>
              <a:rPr lang="pt-BR" dirty="0" smtClean="0"/>
              <a:t>.</a:t>
            </a:r>
          </a:p>
          <a:p>
            <a:r>
              <a:rPr lang="pt-BR" dirty="0"/>
              <a:t>Da mesma forma na música da igreja, mesmo depois de 1600, a prática do </a:t>
            </a:r>
            <a:r>
              <a:rPr lang="pt-BR" dirty="0" err="1" smtClean="0"/>
              <a:t>cantus-firmus</a:t>
            </a:r>
            <a:r>
              <a:rPr lang="pt-BR" dirty="0" smtClean="0"/>
              <a:t> </a:t>
            </a:r>
            <a:r>
              <a:rPr lang="pt-BR" dirty="0">
                <a:latin typeface="Maestro" panose="02000506050000020004" pitchFamily="2" charset="2"/>
              </a:rPr>
              <a:t>e</a:t>
            </a:r>
            <a:r>
              <a:rPr lang="pt-BR" dirty="0" smtClean="0"/>
              <a:t> </a:t>
            </a:r>
            <a:r>
              <a:rPr lang="pt-BR" dirty="0"/>
              <a:t>foi cultivado ao lado da composição livre sem a melodia prescrita</a:t>
            </a:r>
            <a:r>
              <a:rPr lang="pt-BR" dirty="0" smtClean="0"/>
              <a:t>.</a:t>
            </a:r>
          </a:p>
          <a:p>
            <a:r>
              <a:rPr lang="pt-BR" dirty="0"/>
              <a:t>Assim também no século XIX, o </a:t>
            </a:r>
            <a:r>
              <a:rPr lang="pt-BR" dirty="0" err="1" smtClean="0"/>
              <a:t>diatonicismo</a:t>
            </a:r>
            <a:r>
              <a:rPr lang="pt-BR" dirty="0">
                <a:latin typeface="Maestro" panose="02000506050000020004" pitchFamily="2" charset="2"/>
              </a:rPr>
              <a:t> e</a:t>
            </a:r>
            <a:r>
              <a:rPr lang="pt-BR" dirty="0" smtClean="0"/>
              <a:t> </a:t>
            </a:r>
            <a:r>
              <a:rPr lang="pt-BR" dirty="0"/>
              <a:t>e as sequências </a:t>
            </a:r>
            <a:r>
              <a:rPr lang="pt-BR" dirty="0" err="1" smtClean="0"/>
              <a:t>triádicas</a:t>
            </a:r>
            <a:r>
              <a:rPr lang="pt-BR" dirty="0">
                <a:latin typeface="Maestro" panose="02000506050000020004" pitchFamily="2" charset="2"/>
              </a:rPr>
              <a:t> e</a:t>
            </a:r>
            <a:r>
              <a:rPr lang="pt-BR" dirty="0" smtClean="0"/>
              <a:t> </a:t>
            </a:r>
            <a:r>
              <a:rPr lang="pt-BR" dirty="0"/>
              <a:t>foram contrastados com o cromatismo progressivo e o uso da dissonância ‒ </a:t>
            </a:r>
            <a:r>
              <a:rPr lang="pt-BR" dirty="0" smtClean="0"/>
              <a:t>notadamente </a:t>
            </a:r>
            <a:r>
              <a:rPr lang="pt-BR" dirty="0"/>
              <a:t>por Richard </a:t>
            </a:r>
            <a:r>
              <a:rPr lang="pt-BR" dirty="0" smtClean="0"/>
              <a:t>Wagner </a:t>
            </a:r>
            <a:r>
              <a:rPr lang="pt-BR" dirty="0">
                <a:latin typeface="Maestro" panose="02000506050000020004" pitchFamily="2" charset="2"/>
              </a:rPr>
              <a:t>e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061697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A eliminação completa do até então já existente nunca ocorreu antes das direções radicais tomadas no século </a:t>
            </a:r>
            <a:r>
              <a:rPr lang="pt-BR" dirty="0" smtClean="0"/>
              <a:t>XX </a:t>
            </a:r>
            <a:r>
              <a:rPr lang="pt-BR" dirty="0" smtClean="0">
                <a:latin typeface="Maestro" panose="02000506050000020004" pitchFamily="2" charset="2"/>
              </a:rPr>
              <a:t>e </a:t>
            </a:r>
            <a:r>
              <a:rPr lang="pt-BR" dirty="0" smtClean="0"/>
              <a:t> [cf. Carpeaux, cf. </a:t>
            </a:r>
            <a:r>
              <a:rPr lang="pt-BR" dirty="0" err="1" smtClean="0"/>
              <a:t>Bartók</a:t>
            </a:r>
            <a:r>
              <a:rPr lang="pt-BR" dirty="0" smtClean="0"/>
              <a:t>-Melos e IV Idade].</a:t>
            </a:r>
          </a:p>
          <a:p>
            <a:r>
              <a:rPr lang="pt-BR" dirty="0"/>
              <a:t>Tendências de desenvolvimento e outros processos históricos levaram por estradas principais e </a:t>
            </a:r>
            <a:r>
              <a:rPr lang="pt-BR" dirty="0" smtClean="0"/>
              <a:t>caminhos secundários </a:t>
            </a:r>
            <a:r>
              <a:rPr lang="pt-BR" dirty="0"/>
              <a:t>a formas finais definitivas</a:t>
            </a:r>
            <a:r>
              <a:rPr lang="pt-BR" dirty="0" smtClean="0"/>
              <a:t>.</a:t>
            </a:r>
          </a:p>
          <a:p>
            <a:r>
              <a:rPr lang="pt-BR" dirty="0"/>
              <a:t>Desse modo, as notações multifacetadas revelaram a partitura claramente legível de hoje, os numerosos ritmos, tonalidades e formas de canções populares em esquemas tão estereotipados quanto a forma-canção estrófica no modo maior e até mesmo o compasso.</a:t>
            </a:r>
          </a:p>
        </p:txBody>
      </p:sp>
    </p:spTree>
    <p:extLst>
      <p:ext uri="{BB962C8B-B14F-4D97-AF65-F5344CB8AC3E}">
        <p14:creationId xmlns:p14="http://schemas.microsoft.com/office/powerpoint/2010/main" val="27568968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As formas finais clássicas, que de fato admitiram uma considerável vida após a morte, são, por exemplo, o estilo </a:t>
            </a:r>
            <a:r>
              <a:rPr lang="pt-BR" dirty="0" smtClean="0"/>
              <a:t>de </a:t>
            </a:r>
            <a:r>
              <a:rPr lang="pt-BR" dirty="0" err="1" smtClean="0"/>
              <a:t>Palestrina</a:t>
            </a:r>
            <a:r>
              <a:rPr lang="pt-BR" dirty="0" smtClean="0"/>
              <a:t> </a:t>
            </a:r>
            <a:r>
              <a:rPr lang="pt-BR" dirty="0">
                <a:latin typeface="Maestro" panose="02000506050000020004" pitchFamily="2" charset="2"/>
              </a:rPr>
              <a:t>e</a:t>
            </a:r>
            <a:r>
              <a:rPr lang="pt-BR" dirty="0" smtClean="0"/>
              <a:t> </a:t>
            </a:r>
            <a:r>
              <a:rPr lang="pt-BR" dirty="0"/>
              <a:t>e a fuga de </a:t>
            </a:r>
            <a:r>
              <a:rPr lang="pt-BR" dirty="0" smtClean="0"/>
              <a:t>Bach </a:t>
            </a:r>
            <a:r>
              <a:rPr lang="pt-BR" dirty="0">
                <a:latin typeface="Maestro" panose="02000506050000020004" pitchFamily="2" charset="2"/>
              </a:rPr>
              <a:t>e</a:t>
            </a:r>
            <a:r>
              <a:rPr lang="pt-BR" dirty="0" smtClean="0"/>
              <a:t>.</a:t>
            </a:r>
          </a:p>
          <a:p>
            <a:r>
              <a:rPr lang="pt-BR" b="1" dirty="0"/>
              <a:t>O </a:t>
            </a:r>
            <a:r>
              <a:rPr lang="pt-BR" b="1" dirty="0" smtClean="0"/>
              <a:t>desdobramento sobre si mesma </a:t>
            </a:r>
            <a:r>
              <a:rPr lang="pt-BR" b="1" dirty="0"/>
              <a:t>da música ocidental continuou por um longo tempo sem quaisquer influências essenciais externas.</a:t>
            </a:r>
            <a:r>
              <a:rPr lang="pt-BR" dirty="0"/>
              <a:t> </a:t>
            </a:r>
            <a:endParaRPr lang="pt-BR" dirty="0" smtClean="0"/>
          </a:p>
          <a:p>
            <a:r>
              <a:rPr lang="pt-BR" dirty="0" smtClean="0"/>
              <a:t>Somente </a:t>
            </a:r>
            <a:r>
              <a:rPr lang="pt-BR" dirty="0"/>
              <a:t>internamente absorveu constantemente elementos </a:t>
            </a:r>
            <a:r>
              <a:rPr lang="pt-BR" dirty="0" err="1"/>
              <a:t>frutificadores</a:t>
            </a:r>
            <a:r>
              <a:rPr lang="pt-BR" dirty="0"/>
              <a:t> em que desenhou certas melodias e tipos gerais de seus próprios estratos subjacentes: </a:t>
            </a:r>
            <a:r>
              <a:rPr lang="pt-BR" dirty="0" smtClean="0"/>
              <a:t>do </a:t>
            </a:r>
            <a:r>
              <a:rPr lang="pt-BR" dirty="0"/>
              <a:t>folclore, das tradições do menestrel e rabequista, e de outras áreas da prática musical.</a:t>
            </a:r>
          </a:p>
        </p:txBody>
      </p:sp>
    </p:spTree>
    <p:extLst>
      <p:ext uri="{BB962C8B-B14F-4D97-AF65-F5344CB8AC3E}">
        <p14:creationId xmlns:p14="http://schemas.microsoft.com/office/powerpoint/2010/main" val="16569753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Vários tipos </a:t>
            </a:r>
            <a:r>
              <a:rPr lang="pt-BR" dirty="0"/>
              <a:t>de polifonia não </a:t>
            </a:r>
            <a:r>
              <a:rPr lang="pt-BR" dirty="0" smtClean="0"/>
              <a:t>escrita</a:t>
            </a:r>
            <a:r>
              <a:rPr lang="pt-BR" dirty="0">
                <a:latin typeface="Maestro" panose="02000506050000020004" pitchFamily="2" charset="2"/>
              </a:rPr>
              <a:t> e</a:t>
            </a:r>
            <a:r>
              <a:rPr lang="pt-BR" dirty="0" smtClean="0"/>
              <a:t> </a:t>
            </a:r>
            <a:r>
              <a:rPr lang="pt-BR" dirty="0"/>
              <a:t>eram </a:t>
            </a:r>
            <a:r>
              <a:rPr lang="pt-BR" dirty="0" smtClean="0"/>
              <a:t>simultâneos </a:t>
            </a:r>
            <a:r>
              <a:rPr lang="pt-BR" dirty="0"/>
              <a:t>e sucessivamente incorporados na composição escrita e assim resultando na forma artística, trabalhando em conjunto com recursos que foram propriamente desenvolvimentistas.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64249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NOTAÇÃO GRÁFICA COMPLETA E O TRABALHO MUSICAL DA ARTE </a:t>
            </a:r>
            <a:br>
              <a:rPr lang="pt-BR" b="1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Todas as altas culturas são culturas de escrita [</a:t>
            </a:r>
            <a:r>
              <a:rPr lang="pt-BR" i="1" dirty="0"/>
              <a:t>script </a:t>
            </a:r>
            <a:r>
              <a:rPr lang="pt-BR" i="1" dirty="0" err="1"/>
              <a:t>cultures</a:t>
            </a:r>
            <a:r>
              <a:rPr lang="pt-BR" dirty="0"/>
              <a:t>], mas somente o ocidente envolveu completamente a apresentação escrita da música e a desenvolveu uma base geral de prática e educação musical. Este desenvolvimento teve os seguintes aspectos: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816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III. A posição especial da Música Europeia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arte musical ocidental não é um agregado de toda a música na Europa desde os tempos pré-históricos até o presente, mas um complexo histórico de tendências e tradições que começou nos tempos </a:t>
            </a:r>
            <a:r>
              <a:rPr lang="pt-BR" dirty="0" smtClean="0"/>
              <a:t>carolíngios. </a:t>
            </a:r>
          </a:p>
          <a:p>
            <a:r>
              <a:rPr lang="pt-BR" dirty="0" smtClean="0"/>
              <a:t>Desenvolvido </a:t>
            </a:r>
            <a:r>
              <a:rPr lang="pt-BR" dirty="0"/>
              <a:t>entre os povos românicos e germânicos, espalhou-se nos tempos modernos pela Europa e pelo mundo </a:t>
            </a:r>
            <a:r>
              <a:rPr lang="pt-BR" dirty="0" smtClean="0"/>
              <a:t>inteiro. </a:t>
            </a:r>
          </a:p>
          <a:p>
            <a:r>
              <a:rPr lang="pt-BR" dirty="0"/>
              <a:t>Consequentemente, deve-se pensar primariamente como um fenômeno não geográfico, mas histórico. </a:t>
            </a:r>
          </a:p>
        </p:txBody>
      </p:sp>
    </p:spTree>
    <p:extLst>
      <p:ext uri="{BB962C8B-B14F-4D97-AF65-F5344CB8AC3E}">
        <p14:creationId xmlns:p14="http://schemas.microsoft.com/office/powerpoint/2010/main" val="332134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1.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No começo praticamente só se notaram canções litúrgicas, depois outras também e finalmente todos os gêneros. </a:t>
            </a:r>
          </a:p>
          <a:p>
            <a:r>
              <a:rPr lang="pt-BR" dirty="0" smtClean="0"/>
              <a:t>Quase sem exceção, instrumentistas tocaram sem notas durante toda a Idade Média. </a:t>
            </a:r>
          </a:p>
          <a:p>
            <a:r>
              <a:rPr lang="pt-BR" dirty="0" smtClean="0"/>
              <a:t>Durante os tempos modernos e especialmente no século XIX, tanto a música folclórica quanto a música de entretenimento também foram notadas, embora as músicas favoritas já tivessem sido escritas em </a:t>
            </a:r>
            <a:r>
              <a:rPr lang="pt-BR" i="1" dirty="0" err="1" smtClean="0"/>
              <a:t>contrafacta</a:t>
            </a:r>
            <a:r>
              <a:rPr lang="pt-BR" dirty="0" smtClean="0"/>
              <a:t> </a:t>
            </a:r>
            <a:r>
              <a:rPr lang="pt-BR" dirty="0" smtClean="0">
                <a:solidFill>
                  <a:srgbClr val="FF0000"/>
                </a:solidFill>
              </a:rPr>
              <a:t>[Em música vocal, </a:t>
            </a:r>
            <a:r>
              <a:rPr lang="pt-BR" b="1" dirty="0" err="1" smtClean="0">
                <a:solidFill>
                  <a:srgbClr val="FF0000"/>
                </a:solidFill>
              </a:rPr>
              <a:t>contrafactum</a:t>
            </a:r>
            <a:r>
              <a:rPr lang="pt-BR" dirty="0" smtClean="0">
                <a:solidFill>
                  <a:srgbClr val="FF0000"/>
                </a:solidFill>
              </a:rPr>
              <a:t> é a substituição de um texto por outro sem mudança significativa na música]</a:t>
            </a:r>
            <a:r>
              <a:rPr lang="pt-BR" dirty="0" smtClean="0"/>
              <a:t> e arranjos para várias vozes.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11453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2.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pt-BR" dirty="0" smtClean="0"/>
              <a:t>A </a:t>
            </a:r>
            <a:r>
              <a:rPr lang="pt-BR" dirty="0"/>
              <a:t>difusão da música foi muito facilitada pela impressão, que entrou em uso para melodias gregorianas em 1476 e depois de 1501 para a publicação de obras polifônicas. </a:t>
            </a:r>
            <a:endParaRPr lang="pt-BR" dirty="0" smtClean="0"/>
          </a:p>
          <a:p>
            <a:pPr fontAlgn="base"/>
            <a:r>
              <a:rPr lang="pt-BR" dirty="0" smtClean="0"/>
              <a:t>A </a:t>
            </a:r>
            <a:r>
              <a:rPr lang="pt-BR" dirty="0"/>
              <a:t>impressão significou </a:t>
            </a:r>
            <a:r>
              <a:rPr lang="pt-BR" dirty="0" smtClean="0"/>
              <a:t>um passo </a:t>
            </a:r>
            <a:r>
              <a:rPr lang="pt-BR" dirty="0"/>
              <a:t>importante na difusão de composições musicais entre as pessoas, em outros países e partes do mundo, e no futuro. </a:t>
            </a:r>
            <a:endParaRPr lang="pt-BR" dirty="0" smtClean="0"/>
          </a:p>
          <a:p>
            <a:pPr fontAlgn="base"/>
            <a:r>
              <a:rPr lang="pt-BR" dirty="0" smtClean="0"/>
              <a:t>Através </a:t>
            </a:r>
            <a:r>
              <a:rPr lang="pt-BR" dirty="0"/>
              <a:t>dela, a capacidade de sobrevivência da música </a:t>
            </a:r>
            <a:r>
              <a:rPr lang="pt-BR" dirty="0" smtClean="0"/>
              <a:t>foi marcadamente </a:t>
            </a:r>
            <a:r>
              <a:rPr lang="pt-BR" dirty="0"/>
              <a:t>fortalecida e o caminho foi preparado para a construção de uma literatura mundial da </a:t>
            </a:r>
            <a:r>
              <a:rPr lang="pt-BR" dirty="0" smtClean="0"/>
              <a:t>música [cf. GOHER]. </a:t>
            </a:r>
          </a:p>
          <a:p>
            <a:pPr fontAlgn="base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73568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3.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Enquanto na Grécia antiga a teoria e a notação permaneciam distantes, na teoria da Idade Média havia uma influência decisiva no desenvolvimento da notação. </a:t>
            </a:r>
          </a:p>
          <a:p>
            <a:r>
              <a:rPr lang="pt-BR" dirty="0" smtClean="0"/>
              <a:t>Mesmo seus primeiros tratados, contrários à Antiguidade, contêm exemplos em notação ‒ por exemplo, o </a:t>
            </a:r>
            <a:r>
              <a:rPr lang="pt-BR" i="1" dirty="0" smtClean="0"/>
              <a:t>Musica </a:t>
            </a:r>
            <a:r>
              <a:rPr lang="pt-BR" i="1" dirty="0" err="1" smtClean="0"/>
              <a:t>enchiriadis</a:t>
            </a:r>
            <a:r>
              <a:rPr lang="pt-BR" i="1" dirty="0" smtClean="0"/>
              <a:t> </a:t>
            </a:r>
            <a:r>
              <a:rPr lang="pt-BR" dirty="0" smtClean="0"/>
              <a:t>[Cf. </a:t>
            </a:r>
            <a:r>
              <a:rPr lang="pt-BR" dirty="0" err="1" smtClean="0"/>
              <a:t>Chailley</a:t>
            </a:r>
            <a:r>
              <a:rPr lang="pt-BR" dirty="0" smtClean="0"/>
              <a:t>, p. 69 e </a:t>
            </a:r>
            <a:r>
              <a:rPr lang="pt-BR" dirty="0" err="1" smtClean="0"/>
              <a:t>ss</a:t>
            </a:r>
            <a:r>
              <a:rPr lang="pt-BR" dirty="0" smtClean="0"/>
              <a:t>]</a:t>
            </a:r>
            <a:r>
              <a:rPr lang="pt-BR" i="1" dirty="0" smtClean="0"/>
              <a:t> </a:t>
            </a:r>
            <a:r>
              <a:rPr lang="pt-BR" dirty="0" smtClean="0"/>
              <a:t>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00919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4.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No </a:t>
            </a:r>
            <a:r>
              <a:rPr lang="pt-BR" dirty="0"/>
              <a:t>início, apenas as alturas eram </a:t>
            </a:r>
            <a:r>
              <a:rPr lang="pt-BR" dirty="0" smtClean="0"/>
              <a:t>notadas</a:t>
            </a:r>
            <a:r>
              <a:rPr lang="pt-BR" dirty="0"/>
              <a:t>, </a:t>
            </a:r>
            <a:r>
              <a:rPr lang="pt-BR" dirty="0" smtClean="0"/>
              <a:t>apenas parcialmente o ritmo [cf. </a:t>
            </a:r>
            <a:r>
              <a:rPr lang="pt-BR" dirty="0" err="1" smtClean="0"/>
              <a:t>Haynes</a:t>
            </a:r>
            <a:r>
              <a:rPr lang="pt-BR" dirty="0" smtClean="0"/>
              <a:t>]. </a:t>
            </a:r>
          </a:p>
          <a:p>
            <a:r>
              <a:rPr lang="pt-BR" dirty="0" smtClean="0"/>
              <a:t>No </a:t>
            </a:r>
            <a:r>
              <a:rPr lang="pt-BR" dirty="0"/>
              <a:t>decorrer da Idade </a:t>
            </a:r>
            <a:r>
              <a:rPr lang="pt-BR" dirty="0" smtClean="0"/>
              <a:t>Média, </a:t>
            </a:r>
            <a:r>
              <a:rPr lang="pt-BR" dirty="0"/>
              <a:t>ritmo, e também, em certa medida o tempo, passou a ser mais precisamente representado na notação mensural, e nos tempos modernos os elementos secundários ‒ dinâmica, </a:t>
            </a:r>
            <a:r>
              <a:rPr lang="pt-BR" dirty="0" err="1"/>
              <a:t>agógica</a:t>
            </a:r>
            <a:r>
              <a:rPr lang="pt-BR" dirty="0"/>
              <a:t>, instrumentação </a:t>
            </a:r>
            <a:r>
              <a:rPr lang="pt-BR" dirty="0" smtClean="0"/>
              <a:t>‒ bem </a:t>
            </a:r>
            <a:r>
              <a:rPr lang="pt-BR" dirty="0"/>
              <a:t>como o caráter emocional e a maneira de se </a:t>
            </a:r>
            <a:r>
              <a:rPr lang="pt-BR" dirty="0" smtClean="0"/>
              <a:t>realizar a performance têm </a:t>
            </a:r>
            <a:r>
              <a:rPr lang="pt-BR" dirty="0"/>
              <a:t>sido mais e mais expressamente </a:t>
            </a:r>
            <a:r>
              <a:rPr lang="pt-BR" dirty="0" smtClean="0"/>
              <a:t>prescritos. </a:t>
            </a:r>
          </a:p>
          <a:p>
            <a:r>
              <a:rPr lang="pt-BR" dirty="0" smtClean="0"/>
              <a:t>Assim</a:t>
            </a:r>
            <a:r>
              <a:rPr lang="pt-BR" dirty="0"/>
              <a:t>, o desenvolvimento estava se movendo em direção ao objetivo de especificar objetivamente todos os elementos da </a:t>
            </a:r>
            <a:r>
              <a:rPr lang="pt-BR" dirty="0" smtClean="0"/>
              <a:t>música. 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14103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5.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</a:t>
            </a:r>
            <a:r>
              <a:rPr lang="pt-BR" dirty="0"/>
              <a:t>ausência de pentagramas na escrita </a:t>
            </a:r>
            <a:r>
              <a:rPr lang="pt-BR" dirty="0" err="1"/>
              <a:t>neumática</a:t>
            </a:r>
            <a:r>
              <a:rPr lang="pt-BR" dirty="0"/>
              <a:t> ajudou a memória e complementou a tradição oral. </a:t>
            </a:r>
            <a:endParaRPr lang="pt-BR" dirty="0" smtClean="0"/>
          </a:p>
          <a:p>
            <a:r>
              <a:rPr lang="pt-BR" dirty="0" smtClean="0"/>
              <a:t>Formas </a:t>
            </a:r>
            <a:r>
              <a:rPr lang="pt-BR" dirty="0"/>
              <a:t>posteriores de notação também contavam com "a perda de coisas tidas como certas". </a:t>
            </a:r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/>
              <a:t>propósito do desenvolvimento, entretanto, era tornar a notação </a:t>
            </a:r>
            <a:r>
              <a:rPr lang="pt-BR" b="1" dirty="0"/>
              <a:t>o mais independente possível da tradição</a:t>
            </a:r>
            <a:r>
              <a:rPr lang="pt-BR" dirty="0"/>
              <a:t> e, portanto, dar a indicação mais clara possível do que o compositor quis dizer.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83271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6.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notação ocidental tende para uma gráfica figura de nota, um desenho </a:t>
            </a:r>
            <a:r>
              <a:rPr lang="pt-BR" dirty="0" smtClean="0"/>
              <a:t>para chamar </a:t>
            </a:r>
            <a:r>
              <a:rPr lang="pt-BR" dirty="0"/>
              <a:t>a atenção. </a:t>
            </a:r>
            <a:endParaRPr lang="pt-BR" dirty="0" smtClean="0"/>
          </a:p>
          <a:p>
            <a:r>
              <a:rPr lang="pt-BR" dirty="0" smtClean="0"/>
              <a:t>É </a:t>
            </a:r>
            <a:r>
              <a:rPr lang="pt-BR" dirty="0"/>
              <a:t>um “desenho” da composição com seus altos e baixos na melodia e suas vozes mais altas e mais baixas em contraponto. </a:t>
            </a:r>
            <a:endParaRPr lang="pt-BR" dirty="0" smtClean="0"/>
          </a:p>
          <a:p>
            <a:r>
              <a:rPr lang="pt-BR" dirty="0" smtClean="0"/>
              <a:t>Assim</a:t>
            </a:r>
            <a:r>
              <a:rPr lang="pt-BR" dirty="0"/>
              <a:t>, é visível e abstrato ao mesmo tempo: "abstração visível", como um </a:t>
            </a:r>
            <a:r>
              <a:rPr lang="pt-BR" dirty="0" smtClean="0"/>
              <a:t>mapa [“o mapa não é o território”]. </a:t>
            </a:r>
          </a:p>
          <a:p>
            <a:r>
              <a:rPr lang="pt-BR" dirty="0" smtClean="0"/>
              <a:t>Suplantando as </a:t>
            </a:r>
            <a:r>
              <a:rPr lang="pt-BR" dirty="0"/>
              <a:t>notações de letra e número menos óbvias, esta legível imagem-notação </a:t>
            </a:r>
            <a:r>
              <a:rPr lang="pt-BR" dirty="0" smtClean="0"/>
              <a:t>foi assumida </a:t>
            </a:r>
            <a:r>
              <a:rPr lang="pt-BR" dirty="0"/>
              <a:t>completamente nos tempos modernos.</a:t>
            </a:r>
          </a:p>
        </p:txBody>
      </p:sp>
    </p:spTree>
    <p:extLst>
      <p:ext uri="{BB962C8B-B14F-4D97-AF65-F5344CB8AC3E}">
        <p14:creationId xmlns:p14="http://schemas.microsoft.com/office/powerpoint/2010/main" val="41363544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7.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Embora o objetivo principal da notação de letras fosse </a:t>
            </a:r>
            <a:r>
              <a:rPr lang="pt-BR" dirty="0" smtClean="0"/>
              <a:t>para </a:t>
            </a:r>
            <a:r>
              <a:rPr lang="pt-BR" dirty="0"/>
              <a:t>indicar a posição dos dedos no instrumento ‒ isto é, a </a:t>
            </a:r>
            <a:r>
              <a:rPr lang="pt-BR" dirty="0" smtClean="0"/>
              <a:t>execução [tablatura] </a:t>
            </a:r>
            <a:r>
              <a:rPr lang="pt-BR" dirty="0"/>
              <a:t>‒ a notação linear representa principalmente a música a ser executada. </a:t>
            </a:r>
            <a:endParaRPr lang="pt-BR" dirty="0" smtClean="0"/>
          </a:p>
          <a:p>
            <a:r>
              <a:rPr lang="pt-BR" dirty="0" smtClean="0"/>
              <a:t>Assim</a:t>
            </a:r>
            <a:r>
              <a:rPr lang="pt-BR" dirty="0"/>
              <a:t>, seu desenvolvimento para a supremacia única também indica a tendência representando a própria composição nela mesma, a obra de arte </a:t>
            </a:r>
            <a:r>
              <a:rPr lang="pt-BR" dirty="0" err="1"/>
              <a:t>objetificada</a:t>
            </a:r>
            <a:r>
              <a:rPr lang="pt-BR" dirty="0"/>
              <a:t>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39812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8.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Com o intuito de demonstrar visualmente a composição propriamente dita, no final do século XVI a partitura alcançou a apresentação gráfica simultânea de todas as vozes em um campo de </a:t>
            </a:r>
            <a:r>
              <a:rPr lang="pt-BR" dirty="0" smtClean="0"/>
              <a:t>visão [grade]. 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06978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9.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desenvolvimento tendeu para a indicação de todos os elementos envolvidos, bem como para a simplicidade e compreensão geral. </a:t>
            </a:r>
            <a:endParaRPr lang="pt-BR" dirty="0" smtClean="0"/>
          </a:p>
          <a:p>
            <a:r>
              <a:rPr lang="pt-BR" dirty="0" smtClean="0"/>
              <a:t>Nos </a:t>
            </a:r>
            <a:r>
              <a:rPr lang="pt-BR" dirty="0"/>
              <a:t>séculos XVII e XVIII, levou a um estágio final além do qual apenas pouco foi modificado ou acrescentado.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10717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10.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Somente quando a transcrição exata tanto da música extra europeia e da complexa música folclórica europeia se tornou necessária, a notação ocidental em nosso século acrescentou novos sinais. </a:t>
            </a:r>
            <a:endParaRPr lang="pt-BR" dirty="0" smtClean="0"/>
          </a:p>
          <a:p>
            <a:r>
              <a:rPr lang="pt-BR" dirty="0" smtClean="0"/>
              <a:t>Tal </a:t>
            </a:r>
            <a:r>
              <a:rPr lang="pt-BR" dirty="0"/>
              <a:t>escrita de música já sendo tocada e ouvida é diferente em caráter da nossa notação tradicional: não é </a:t>
            </a:r>
            <a:r>
              <a:rPr lang="pt-BR" i="1" dirty="0"/>
              <a:t>pres</a:t>
            </a:r>
            <a:r>
              <a:rPr lang="pt-BR" dirty="0"/>
              <a:t>crição, mas </a:t>
            </a:r>
            <a:r>
              <a:rPr lang="pt-BR" i="1" dirty="0"/>
              <a:t>transcrição</a:t>
            </a:r>
            <a:r>
              <a:rPr lang="pt-BR" dirty="0"/>
              <a:t>; não mostra como deve ser feito, mas como é. </a:t>
            </a:r>
            <a:endParaRPr lang="pt-BR" dirty="0" smtClean="0"/>
          </a:p>
          <a:p>
            <a:pPr marL="0" indent="0" algn="ctr">
              <a:buNone/>
            </a:pPr>
            <a:r>
              <a:rPr lang="pt-BR" dirty="0" smtClean="0"/>
              <a:t>==================================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8313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Nem (...) representa </a:t>
            </a:r>
            <a:r>
              <a:rPr lang="pt-BR" dirty="0"/>
              <a:t>um tipo de cultura musical, como se houvesse outros representantes do mesmo tipo; é </a:t>
            </a:r>
            <a:r>
              <a:rPr lang="pt-BR" i="1" dirty="0"/>
              <a:t>sui </a:t>
            </a:r>
            <a:r>
              <a:rPr lang="pt-BR" i="1" dirty="0" smtClean="0"/>
              <a:t>generis [COOK &amp; POPLE, “Hambúrguer”]</a:t>
            </a:r>
            <a:r>
              <a:rPr lang="pt-BR" dirty="0" smtClean="0"/>
              <a:t>. </a:t>
            </a:r>
          </a:p>
          <a:p>
            <a:r>
              <a:rPr lang="pt-BR" dirty="0" smtClean="0"/>
              <a:t>Suas </a:t>
            </a:r>
            <a:r>
              <a:rPr lang="pt-BR" dirty="0"/>
              <a:t>conquistas e seus frutos são únicos na história do mundo; não </a:t>
            </a:r>
            <a:r>
              <a:rPr lang="pt-BR" dirty="0" smtClean="0"/>
              <a:t>têm contrapartida</a:t>
            </a:r>
            <a:r>
              <a:rPr lang="pt-BR" dirty="0"/>
              <a:t>. </a:t>
            </a:r>
          </a:p>
          <a:p>
            <a:r>
              <a:rPr lang="pt-BR" dirty="0" smtClean="0"/>
              <a:t>Resolveu tarefas </a:t>
            </a:r>
            <a:r>
              <a:rPr lang="pt-BR" dirty="0"/>
              <a:t>únicas e objetivas importantes no contexto da história universal, tais como o desenvolvimento integral da escrita, composição e da instrução baseada em </a:t>
            </a:r>
            <a:r>
              <a:rPr lang="pt-BR" i="1" dirty="0"/>
              <a:t>script</a:t>
            </a:r>
            <a:r>
              <a:rPr lang="pt-BR" dirty="0"/>
              <a:t> </a:t>
            </a:r>
            <a:r>
              <a:rPr lang="pt-BR" dirty="0" smtClean="0"/>
              <a:t>na </a:t>
            </a:r>
            <a:r>
              <a:rPr lang="pt-BR" dirty="0"/>
              <a:t>música</a:t>
            </a:r>
            <a:r>
              <a:rPr lang="pt-BR" dirty="0" smtClean="0"/>
              <a:t>.</a:t>
            </a:r>
          </a:p>
          <a:p>
            <a:r>
              <a:rPr lang="pt-BR" dirty="0" smtClean="0"/>
              <a:t>Esta teoria se tornou a base da teoria e educação musical em todas as partes da Terra, e uma seleção de suas criações formam a base da literatura musical do mundo [cf. GOHER].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662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cultura ocidental produziu a obra de arte musical completamente notada e criou uma teoria formal da composição</a:t>
            </a:r>
            <a:r>
              <a:rPr lang="pt-BR" dirty="0" smtClean="0"/>
              <a:t>.</a:t>
            </a:r>
          </a:p>
          <a:p>
            <a:r>
              <a:rPr lang="pt-BR" dirty="0"/>
              <a:t>Antes disso, a música, como a dança, existia principalmente como improvisação ao longo de certas diretrizes</a:t>
            </a:r>
            <a:r>
              <a:rPr lang="pt-BR" dirty="0" smtClean="0"/>
              <a:t>.</a:t>
            </a:r>
          </a:p>
          <a:p>
            <a:r>
              <a:rPr lang="pt-BR" dirty="0"/>
              <a:t>Agora, porém, adquiriu um modo de existência como obras literárias e para o teatro</a:t>
            </a:r>
            <a:r>
              <a:rPr lang="pt-BR" dirty="0" smtClean="0"/>
              <a:t>.</a:t>
            </a:r>
          </a:p>
          <a:p>
            <a:r>
              <a:rPr lang="pt-BR" dirty="0"/>
              <a:t>Que o compositor pouco a pouco chegou a prescrever todos os elementos da música, também significa que estes se tornaram partes constituintes da composição.</a:t>
            </a:r>
          </a:p>
        </p:txBody>
      </p:sp>
    </p:spTree>
    <p:extLst>
      <p:ext uri="{BB962C8B-B14F-4D97-AF65-F5344CB8AC3E}">
        <p14:creationId xmlns:p14="http://schemas.microsoft.com/office/powerpoint/2010/main" val="1081599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Assim, o baixo </a:t>
            </a:r>
            <a:r>
              <a:rPr lang="pt-BR" dirty="0" smtClean="0"/>
              <a:t>cifrado </a:t>
            </a:r>
            <a:r>
              <a:rPr lang="pt-BR" dirty="0">
                <a:latin typeface="Maestro" panose="02000506050000020004" pitchFamily="2" charset="2"/>
              </a:rPr>
              <a:t>e</a:t>
            </a:r>
            <a:r>
              <a:rPr lang="pt-BR" dirty="0" smtClean="0"/>
              <a:t>, </a:t>
            </a:r>
            <a:r>
              <a:rPr lang="pt-BR" dirty="0"/>
              <a:t>que o cravista teve que preencher de acordo com seu gosto e capacidade, foi substituído pelo </a:t>
            </a:r>
            <a:r>
              <a:rPr lang="pt-BR" i="1" dirty="0" err="1"/>
              <a:t>accompagnamento</a:t>
            </a:r>
            <a:r>
              <a:rPr lang="pt-BR" i="1" dirty="0"/>
              <a:t> </a:t>
            </a:r>
            <a:r>
              <a:rPr lang="pt-BR" i="1" dirty="0" err="1" smtClean="0"/>
              <a:t>obbligato</a:t>
            </a:r>
            <a:r>
              <a:rPr lang="pt-BR" i="1" dirty="0" smtClean="0"/>
              <a:t> </a:t>
            </a:r>
            <a:r>
              <a:rPr lang="pt-BR" dirty="0">
                <a:latin typeface="Maestro" panose="02000506050000020004" pitchFamily="2" charset="2"/>
              </a:rPr>
              <a:t>e</a:t>
            </a:r>
            <a:r>
              <a:rPr lang="pt-BR" dirty="0" smtClean="0"/>
              <a:t>, </a:t>
            </a:r>
            <a:r>
              <a:rPr lang="pt-BR" dirty="0"/>
              <a:t>enquanto o compositor também se comprometeu a fazer a </a:t>
            </a:r>
            <a:r>
              <a:rPr lang="pt-BR" dirty="0" smtClean="0"/>
              <a:t>ornamentação </a:t>
            </a:r>
            <a:r>
              <a:rPr lang="pt-BR" dirty="0">
                <a:latin typeface="Maestro" panose="02000506050000020004" pitchFamily="2" charset="2"/>
              </a:rPr>
              <a:t>e</a:t>
            </a:r>
            <a:r>
              <a:rPr lang="pt-BR" dirty="0" smtClean="0"/>
              <a:t> </a:t>
            </a:r>
            <a:r>
              <a:rPr lang="pt-BR" dirty="0"/>
              <a:t>e cadências </a:t>
            </a:r>
            <a:r>
              <a:rPr lang="pt-BR" dirty="0" smtClean="0"/>
              <a:t>virtuosas </a:t>
            </a:r>
            <a:r>
              <a:rPr lang="pt-BR" dirty="0">
                <a:latin typeface="Maestro" panose="02000506050000020004" pitchFamily="2" charset="2"/>
              </a:rPr>
              <a:t>e</a:t>
            </a:r>
            <a:r>
              <a:rPr lang="pt-BR" dirty="0" smtClean="0"/>
              <a:t>.</a:t>
            </a:r>
          </a:p>
          <a:p>
            <a:r>
              <a:rPr lang="pt-BR" dirty="0"/>
              <a:t>O músico prático perdeu sua parte criativa quase inteiramente para o compositor e se tornou um </a:t>
            </a:r>
            <a:r>
              <a:rPr lang="pt-BR" dirty="0" smtClean="0"/>
              <a:t>intérprete (“</a:t>
            </a:r>
            <a:r>
              <a:rPr lang="pt-BR" dirty="0" err="1" smtClean="0"/>
              <a:t>poiésis</a:t>
            </a:r>
            <a:r>
              <a:rPr lang="pt-BR" dirty="0" smtClean="0"/>
              <a:t>, práxis e teoria”).</a:t>
            </a:r>
          </a:p>
          <a:p>
            <a:r>
              <a:rPr lang="pt-BR" dirty="0"/>
              <a:t>Com isso, estabeleceu-se a norma de se aderir exatamente à </a:t>
            </a:r>
            <a:r>
              <a:rPr lang="pt-BR" dirty="0" smtClean="0"/>
              <a:t>nota figurada </a:t>
            </a:r>
            <a:r>
              <a:rPr lang="pt-BR" dirty="0"/>
              <a:t>e tornar inalterável o que estava prescrito.</a:t>
            </a:r>
          </a:p>
        </p:txBody>
      </p:sp>
    </p:spTree>
    <p:extLst>
      <p:ext uri="{BB962C8B-B14F-4D97-AF65-F5344CB8AC3E}">
        <p14:creationId xmlns:p14="http://schemas.microsoft.com/office/powerpoint/2010/main" val="19639586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Até o século XVI, o </a:t>
            </a:r>
            <a:r>
              <a:rPr lang="pt-BR" dirty="0" smtClean="0"/>
              <a:t>participação do </a:t>
            </a:r>
            <a:r>
              <a:rPr lang="pt-BR" dirty="0"/>
              <a:t>compositor e do que ele havia prescrito havia se limitado à configuração de altura, ritmo e polifonia</a:t>
            </a:r>
            <a:r>
              <a:rPr lang="pt-BR" dirty="0" smtClean="0"/>
              <a:t>.</a:t>
            </a:r>
          </a:p>
          <a:p>
            <a:r>
              <a:rPr lang="pt-BR" dirty="0"/>
              <a:t>Mas então, e especialmente depois de 1600, expandiu-se para absorver todo o primeiro plano sonoro e também o pano de fundo </a:t>
            </a:r>
            <a:r>
              <a:rPr lang="pt-BR" dirty="0" err="1"/>
              <a:t>psico-espiritual</a:t>
            </a:r>
            <a:r>
              <a:rPr lang="pt-BR" dirty="0"/>
              <a:t> da música.</a:t>
            </a:r>
          </a:p>
          <a:p>
            <a:pPr marL="0" indent="0">
              <a:buNone/>
            </a:pPr>
            <a:r>
              <a:rPr lang="pt-BR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335351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</a:t>
            </a:r>
            <a:r>
              <a:rPr lang="pt-BR" dirty="0"/>
              <a:t>compositor determinava agora o volume do som por marcas dinâmicas, a princípio contrastando seções inteiras em </a:t>
            </a:r>
            <a:r>
              <a:rPr lang="pt-BR" i="1" dirty="0"/>
              <a:t>forte</a:t>
            </a:r>
            <a:r>
              <a:rPr lang="pt-BR" dirty="0"/>
              <a:t> e </a:t>
            </a:r>
            <a:r>
              <a:rPr lang="pt-BR" i="1" dirty="0"/>
              <a:t>piano</a:t>
            </a:r>
            <a:r>
              <a:rPr lang="pt-BR" dirty="0"/>
              <a:t>, e desde meados do século XVIII, graduando a dinâmica cada vez mais, de </a:t>
            </a:r>
            <a:r>
              <a:rPr lang="pt-BR" i="1" dirty="0" err="1"/>
              <a:t>ppp</a:t>
            </a:r>
            <a:r>
              <a:rPr lang="pt-BR" dirty="0"/>
              <a:t> a </a:t>
            </a:r>
            <a:r>
              <a:rPr lang="pt-BR" i="1" dirty="0" err="1"/>
              <a:t>fff</a:t>
            </a:r>
            <a:r>
              <a:rPr lang="pt-BR" dirty="0"/>
              <a:t>, indicando não apenas transições abruptas, mas graduais aumentos e </a:t>
            </a:r>
            <a:r>
              <a:rPr lang="pt-BR" dirty="0" smtClean="0"/>
              <a:t>reduções</a:t>
            </a:r>
            <a:r>
              <a:rPr lang="pt-BR" dirty="0"/>
              <a:t>, crescendo e diminuindo, e na “</a:t>
            </a:r>
            <a:r>
              <a:rPr lang="pt-BR" dirty="0" err="1"/>
              <a:t>vermanirierten</a:t>
            </a:r>
            <a:r>
              <a:rPr lang="pt-BR" dirty="0"/>
              <a:t> </a:t>
            </a:r>
            <a:r>
              <a:rPr lang="pt-BR" dirty="0" err="1"/>
              <a:t>Mannheimer</a:t>
            </a:r>
            <a:r>
              <a:rPr lang="pt-BR" dirty="0"/>
              <a:t> </a:t>
            </a:r>
            <a:r>
              <a:rPr lang="pt-BR" dirty="0" err="1"/>
              <a:t>goût</a:t>
            </a:r>
            <a:r>
              <a:rPr lang="pt-BR" dirty="0"/>
              <a:t>” (o gosto educado da escola de </a:t>
            </a:r>
            <a:r>
              <a:rPr lang="pt-BR" dirty="0" smtClean="0"/>
              <a:t>Mannheim</a:t>
            </a:r>
            <a:r>
              <a:rPr lang="pt-BR" dirty="0">
                <a:latin typeface="Maestro" panose="02000506050000020004" pitchFamily="2" charset="2"/>
              </a:rPr>
              <a:t> e</a:t>
            </a:r>
            <a:r>
              <a:rPr lang="pt-BR" dirty="0" smtClean="0"/>
              <a:t>, </a:t>
            </a:r>
            <a:r>
              <a:rPr lang="pt-BR" dirty="0"/>
              <a:t>com a qual </a:t>
            </a:r>
            <a:r>
              <a:rPr lang="pt-BR" dirty="0" err="1"/>
              <a:t>Leopold</a:t>
            </a:r>
            <a:r>
              <a:rPr lang="pt-BR" dirty="0"/>
              <a:t> Mozart reprovou seu filho) permitindo que vários graus de dinâmica sucedessem um ao outro na extensão mais próxima.</a:t>
            </a:r>
          </a:p>
        </p:txBody>
      </p:sp>
    </p:spTree>
    <p:extLst>
      <p:ext uri="{BB962C8B-B14F-4D97-AF65-F5344CB8AC3E}">
        <p14:creationId xmlns:p14="http://schemas.microsoft.com/office/powerpoint/2010/main" val="15335351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Da mesma forma, ele agora especificou tempo e </a:t>
            </a:r>
            <a:r>
              <a:rPr lang="pt-BR" dirty="0" err="1"/>
              <a:t>agógica</a:t>
            </a:r>
            <a:r>
              <a:rPr lang="pt-BR" dirty="0"/>
              <a:t> e também os instrumentos a serem usados</a:t>
            </a:r>
            <a:r>
              <a:rPr lang="pt-BR" dirty="0" smtClean="0"/>
              <a:t>.</a:t>
            </a:r>
          </a:p>
          <a:p>
            <a:r>
              <a:rPr lang="pt-BR" dirty="0" smtClean="0"/>
              <a:t>A natureza da composição mudou. Em vez de um cenário neutro, não concebido para instrumentos específicos e muitas vezes até mesmo deixando aberta uma escolha entre a performance instrumental e vocal, agora se tornava um opus completamente especificado em que o timbre era tão composto quanto a estrutura tonal</a:t>
            </a:r>
            <a:r>
              <a:rPr lang="pt-BR" dirty="0">
                <a:latin typeface="Maestro" panose="02000506050000020004" pitchFamily="2" charset="2"/>
              </a:rPr>
              <a:t> e</a:t>
            </a:r>
            <a:r>
              <a:rPr lang="pt-BR" dirty="0" smtClean="0"/>
              <a:t>.</a:t>
            </a:r>
          </a:p>
          <a:p>
            <a:r>
              <a:rPr lang="pt-BR" dirty="0" smtClean="0"/>
              <a:t>Assim</a:t>
            </a:r>
            <a:r>
              <a:rPr lang="pt-BR" dirty="0"/>
              <a:t>, o estilo instrumental e vocal, o estilo conjunto [ensemble] e orquestral, as formas de compor para piano, órgão, violino, flauta, tudo se tornou muito mais diferenciado do que antes.</a:t>
            </a:r>
          </a:p>
        </p:txBody>
      </p:sp>
    </p:spTree>
    <p:extLst>
      <p:ext uri="{BB962C8B-B14F-4D97-AF65-F5344CB8AC3E}">
        <p14:creationId xmlns:p14="http://schemas.microsoft.com/office/powerpoint/2010/main" val="2368426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Assim também surgiu para cada cenário instrumental um repertório próprio, enquanto a música instrumental anterior consistia em grande parte de “</a:t>
            </a:r>
            <a:r>
              <a:rPr lang="pt-BR" dirty="0" err="1"/>
              <a:t>intabulações</a:t>
            </a:r>
            <a:r>
              <a:rPr lang="pt-BR" dirty="0"/>
              <a:t>”, transcrições de obras vocais e uma única e mesma peça destinada a ser cantada ou tocada, para órgão ou outro teclado instrumentos</a:t>
            </a:r>
            <a:r>
              <a:rPr lang="pt-BR" dirty="0" smtClean="0"/>
              <a:t>.</a:t>
            </a:r>
          </a:p>
          <a:p>
            <a:r>
              <a:rPr lang="pt-BR" dirty="0"/>
              <a:t>Um trabalho totalmente escrito pode ser melhor construído do que a música transmitida sem notação [</a:t>
            </a:r>
            <a:r>
              <a:rPr lang="pt-BR" dirty="0" err="1"/>
              <a:t>scriptlessly</a:t>
            </a:r>
            <a:r>
              <a:rPr lang="pt-BR" dirty="0"/>
              <a:t>]. </a:t>
            </a:r>
            <a:endParaRPr lang="pt-BR" dirty="0" smtClean="0"/>
          </a:p>
          <a:p>
            <a:r>
              <a:rPr lang="pt-BR" b="1" dirty="0" smtClean="0"/>
              <a:t>A </a:t>
            </a:r>
            <a:r>
              <a:rPr lang="pt-BR" b="1" dirty="0"/>
              <a:t>cultura ocidental foi a primeira a dar forma arquitetônica a longos períodos de tempo por meios puramente musicais</a:t>
            </a:r>
            <a:r>
              <a:rPr lang="pt-BR" b="1" dirty="0" smtClean="0"/>
              <a:t>.</a:t>
            </a:r>
          </a:p>
          <a:p>
            <a:r>
              <a:rPr lang="pt-BR" dirty="0"/>
              <a:t>Formas altamente artísticas, como a fuga e a sonata, estão entre as contribuições </a:t>
            </a:r>
            <a:r>
              <a:rPr lang="pt-BR" dirty="0" smtClean="0"/>
              <a:t>características, sem comparação </a:t>
            </a:r>
            <a:r>
              <a:rPr lang="pt-BR" dirty="0"/>
              <a:t>com </a:t>
            </a:r>
            <a:r>
              <a:rPr lang="pt-BR" dirty="0" smtClean="0"/>
              <a:t>quaisquer outras </a:t>
            </a:r>
            <a:r>
              <a:rPr lang="pt-BR" dirty="0"/>
              <a:t>culturas.</a:t>
            </a:r>
          </a:p>
        </p:txBody>
      </p:sp>
    </p:spTree>
    <p:extLst>
      <p:ext uri="{BB962C8B-B14F-4D97-AF65-F5344CB8AC3E}">
        <p14:creationId xmlns:p14="http://schemas.microsoft.com/office/powerpoint/2010/main" val="42616672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Só nos tempos modernos essa característica foi totalmente desenvolvida. As velhas formas contrapontísticas – o </a:t>
            </a:r>
            <a:r>
              <a:rPr lang="pt-BR" dirty="0" err="1" smtClean="0"/>
              <a:t>canon</a:t>
            </a:r>
            <a:r>
              <a:rPr lang="pt-BR" dirty="0">
                <a:latin typeface="Maestro" panose="02000506050000020004" pitchFamily="2" charset="2"/>
              </a:rPr>
              <a:t> </a:t>
            </a:r>
            <a:r>
              <a:rPr lang="pt-BR" dirty="0" smtClean="0">
                <a:latin typeface="Maestro" panose="02000506050000020004" pitchFamily="2" charset="2"/>
              </a:rPr>
              <a:t>e </a:t>
            </a:r>
            <a:r>
              <a:rPr lang="pt-BR" dirty="0" smtClean="0"/>
              <a:t>(</a:t>
            </a:r>
            <a:r>
              <a:rPr lang="pt-BR" i="1" dirty="0" smtClean="0"/>
              <a:t>Música para Cordas, percussão e </a:t>
            </a:r>
            <a:r>
              <a:rPr lang="pt-BR" i="1" dirty="0" err="1" smtClean="0"/>
              <a:t>celesta</a:t>
            </a:r>
            <a:r>
              <a:rPr lang="pt-BR" dirty="0" smtClean="0"/>
              <a:t>) </a:t>
            </a:r>
            <a:r>
              <a:rPr lang="pt-BR" dirty="0"/>
              <a:t>por exemplo ‒ são para a maioria das vezes considerados como tipos de configurações em vez de formas determinadas, como forma sonata, a relação das seções sucessivas e, assim, a fluência do todo</a:t>
            </a:r>
            <a:r>
              <a:rPr lang="pt-BR" dirty="0" smtClean="0"/>
              <a:t>.</a:t>
            </a:r>
          </a:p>
          <a:p>
            <a:r>
              <a:rPr lang="pt-BR" dirty="0"/>
              <a:t>Mesmo a massa polifônica, que surgiu no século XIV como uma obra cíclica e em meados do século XV se tornou unificada por ter o mesmo </a:t>
            </a:r>
            <a:r>
              <a:rPr lang="pt-BR" dirty="0" err="1"/>
              <a:t>cantus</a:t>
            </a:r>
            <a:r>
              <a:rPr lang="pt-BR" dirty="0"/>
              <a:t> </a:t>
            </a:r>
            <a:r>
              <a:rPr lang="pt-BR" dirty="0" err="1" smtClean="0"/>
              <a:t>firmus</a:t>
            </a:r>
            <a:r>
              <a:rPr lang="pt-BR" dirty="0" smtClean="0"/>
              <a:t> </a:t>
            </a:r>
            <a:r>
              <a:rPr lang="pt-BR" dirty="0">
                <a:latin typeface="Maestro" panose="02000506050000020004" pitchFamily="2" charset="2"/>
              </a:rPr>
              <a:t>e</a:t>
            </a:r>
            <a:r>
              <a:rPr lang="pt-BR" dirty="0" smtClean="0"/>
              <a:t> </a:t>
            </a:r>
            <a:r>
              <a:rPr lang="pt-BR" dirty="0"/>
              <a:t>em todos os movimentos, não estava ainda totalmente organizada por meios especificamente musicais como a sinfonia.</a:t>
            </a:r>
          </a:p>
        </p:txBody>
      </p:sp>
    </p:spTree>
    <p:extLst>
      <p:ext uri="{BB962C8B-B14F-4D97-AF65-F5344CB8AC3E}">
        <p14:creationId xmlns:p14="http://schemas.microsoft.com/office/powerpoint/2010/main" val="24422440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Nas formas da era moderna, principalmente as de música absoluta, todos os elementos puramente musicais foram explorados para a construção de estruturas puramente musicais: </a:t>
            </a:r>
            <a:endParaRPr lang="pt-BR" dirty="0" smtClean="0"/>
          </a:p>
          <a:p>
            <a:r>
              <a:rPr lang="pt-BR" dirty="0" smtClean="0"/>
              <a:t>sequência </a:t>
            </a:r>
            <a:r>
              <a:rPr lang="pt-BR" dirty="0"/>
              <a:t>de tonalidades e modulações, especialmente em fuga e sonata; </a:t>
            </a:r>
            <a:endParaRPr lang="pt-BR" dirty="0" smtClean="0"/>
          </a:p>
          <a:p>
            <a:r>
              <a:rPr lang="pt-BR" dirty="0" smtClean="0"/>
              <a:t>diferenças </a:t>
            </a:r>
            <a:r>
              <a:rPr lang="pt-BR" dirty="0"/>
              <a:t>de tempo (por exemplo, </a:t>
            </a:r>
            <a:r>
              <a:rPr lang="pt-BR" dirty="0" smtClean="0"/>
              <a:t>rápido-lento-rápido</a:t>
            </a:r>
            <a:r>
              <a:rPr lang="pt-BR" dirty="0">
                <a:latin typeface="Maestro" panose="02000506050000020004" pitchFamily="2" charset="2"/>
              </a:rPr>
              <a:t> e</a:t>
            </a:r>
            <a:r>
              <a:rPr lang="pt-BR" dirty="0" smtClean="0"/>
              <a:t>), </a:t>
            </a:r>
          </a:p>
          <a:p>
            <a:r>
              <a:rPr lang="pt-BR" dirty="0" smtClean="0"/>
              <a:t>volume </a:t>
            </a:r>
            <a:r>
              <a:rPr lang="pt-BR" dirty="0"/>
              <a:t>e instrumentação, como por exemplo, alternância de tutti e </a:t>
            </a:r>
            <a:r>
              <a:rPr lang="pt-BR" dirty="0" smtClean="0"/>
              <a:t>solo</a:t>
            </a:r>
            <a:r>
              <a:rPr lang="pt-BR" dirty="0">
                <a:latin typeface="Maestro" panose="02000506050000020004" pitchFamily="2" charset="2"/>
              </a:rPr>
              <a:t> e</a:t>
            </a:r>
            <a:r>
              <a:rPr lang="pt-BR" dirty="0" smtClean="0"/>
              <a:t> </a:t>
            </a:r>
            <a:r>
              <a:rPr lang="pt-BR" dirty="0"/>
              <a:t>ou minueto e </a:t>
            </a:r>
            <a:r>
              <a:rPr lang="pt-BR" dirty="0" smtClean="0"/>
              <a:t>trio</a:t>
            </a:r>
            <a:r>
              <a:rPr lang="pt-BR" dirty="0">
                <a:latin typeface="Maestro" panose="02000506050000020004" pitchFamily="2" charset="2"/>
              </a:rPr>
              <a:t> e</a:t>
            </a:r>
            <a:r>
              <a:rPr lang="pt-BR" dirty="0" smtClean="0"/>
              <a:t>; </a:t>
            </a:r>
          </a:p>
          <a:p>
            <a:r>
              <a:rPr lang="pt-BR" dirty="0" smtClean="0"/>
              <a:t>tipos </a:t>
            </a:r>
            <a:r>
              <a:rPr lang="pt-BR" dirty="0"/>
              <a:t>de composição como </a:t>
            </a:r>
            <a:r>
              <a:rPr lang="pt-BR" dirty="0" smtClean="0"/>
              <a:t>abertura</a:t>
            </a:r>
            <a:r>
              <a:rPr lang="pt-BR" dirty="0">
                <a:latin typeface="Maestro" panose="02000506050000020004" pitchFamily="2" charset="2"/>
              </a:rPr>
              <a:t> e</a:t>
            </a:r>
            <a:r>
              <a:rPr lang="pt-BR" dirty="0" smtClean="0"/>
              <a:t> </a:t>
            </a:r>
            <a:r>
              <a:rPr lang="pt-BR" dirty="0" err="1" smtClean="0"/>
              <a:t>e</a:t>
            </a:r>
            <a:r>
              <a:rPr lang="pt-BR" dirty="0" smtClean="0"/>
              <a:t> rondo-</a:t>
            </a:r>
            <a:r>
              <a:rPr lang="pt-BR" dirty="0" err="1" smtClean="0"/>
              <a:t>finale</a:t>
            </a:r>
            <a:r>
              <a:rPr lang="pt-BR" dirty="0">
                <a:latin typeface="Maestro" panose="02000506050000020004" pitchFamily="2" charset="2"/>
              </a:rPr>
              <a:t> e</a:t>
            </a:r>
            <a:r>
              <a:rPr lang="pt-BR" dirty="0" smtClean="0"/>
              <a:t>; </a:t>
            </a:r>
          </a:p>
          <a:p>
            <a:r>
              <a:rPr lang="pt-BR" dirty="0" smtClean="0"/>
              <a:t>simetria</a:t>
            </a:r>
            <a:r>
              <a:rPr lang="pt-BR" dirty="0"/>
              <a:t>, retorno e contraste, como no ciclo de três ou quatro movimentos da </a:t>
            </a:r>
            <a:r>
              <a:rPr lang="pt-BR" dirty="0" smtClean="0"/>
              <a:t>sonata</a:t>
            </a:r>
            <a:r>
              <a:rPr lang="pt-BR" dirty="0">
                <a:latin typeface="Maestro" panose="02000506050000020004" pitchFamily="2" charset="2"/>
              </a:rPr>
              <a:t> e</a:t>
            </a:r>
            <a:r>
              <a:rPr lang="pt-BR" dirty="0" smtClean="0"/>
              <a:t>. 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93505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Como o primeiro plano sonoro, o conteúdo inerente e </a:t>
            </a:r>
            <a:r>
              <a:rPr lang="pt-BR" dirty="0" err="1"/>
              <a:t>transmusical</a:t>
            </a:r>
            <a:r>
              <a:rPr lang="pt-BR" dirty="0"/>
              <a:t> de uma composição foi moldado relativamente tarde pelo próprio compositor. </a:t>
            </a:r>
            <a:endParaRPr lang="pt-BR" dirty="0" smtClean="0"/>
          </a:p>
          <a:p>
            <a:r>
              <a:rPr lang="pt-BR" dirty="0" smtClean="0"/>
              <a:t>Nisto, </a:t>
            </a:r>
            <a:r>
              <a:rPr lang="pt-BR" dirty="0"/>
              <a:t>a história da música difere da literatura e das artes plásticas</a:t>
            </a:r>
            <a:r>
              <a:rPr lang="pt-BR" dirty="0" smtClean="0"/>
              <a:t>.</a:t>
            </a:r>
          </a:p>
          <a:p>
            <a:r>
              <a:rPr lang="pt-BR" dirty="0"/>
              <a:t>As principais ideias dos tempos gótico, místico e escolástico não encontraram uma expressão tão rica em monumentos musicais como as da época de Goethe e dos românticos</a:t>
            </a:r>
            <a:r>
              <a:rPr lang="pt-BR" dirty="0" smtClean="0"/>
              <a:t>.</a:t>
            </a:r>
          </a:p>
          <a:p>
            <a:r>
              <a:rPr lang="pt-BR" dirty="0"/>
              <a:t>A influência de </a:t>
            </a:r>
            <a:r>
              <a:rPr lang="pt-BR" dirty="0" err="1"/>
              <a:t>Josquin</a:t>
            </a:r>
            <a:r>
              <a:rPr lang="pt-BR" dirty="0"/>
              <a:t> </a:t>
            </a:r>
            <a:r>
              <a:rPr lang="pt-BR" dirty="0" err="1"/>
              <a:t>des</a:t>
            </a:r>
            <a:r>
              <a:rPr lang="pt-BR" dirty="0"/>
              <a:t> </a:t>
            </a:r>
            <a:r>
              <a:rPr lang="pt-BR" dirty="0" err="1" smtClean="0"/>
              <a:t>Prez</a:t>
            </a:r>
            <a:r>
              <a:rPr lang="pt-BR" dirty="0">
                <a:latin typeface="Maestro" panose="02000506050000020004" pitchFamily="2" charset="2"/>
              </a:rPr>
              <a:t> e</a:t>
            </a:r>
            <a:r>
              <a:rPr lang="pt-BR" dirty="0" smtClean="0"/>
              <a:t> </a:t>
            </a:r>
            <a:r>
              <a:rPr lang="pt-BR" dirty="0"/>
              <a:t>foi marcante: ele diferia de mestres anteriores não tanto por seu estilo mais subjetivo e individual como em expressar no tecido [</a:t>
            </a:r>
            <a:r>
              <a:rPr lang="pt-BR" i="1" dirty="0" err="1"/>
              <a:t>fabric</a:t>
            </a:r>
            <a:r>
              <a:rPr lang="pt-BR" dirty="0"/>
              <a:t>] musical da composição escrita ideias gerais importantes, </a:t>
            </a:r>
            <a:r>
              <a:rPr lang="pt-BR" dirty="0" smtClean="0"/>
              <a:t>notadamente </a:t>
            </a:r>
            <a:r>
              <a:rPr lang="pt-BR" dirty="0"/>
              <a:t>a essência da fé cristã e oração.</a:t>
            </a:r>
          </a:p>
        </p:txBody>
      </p:sp>
    </p:spTree>
    <p:extLst>
      <p:ext uri="{BB962C8B-B14F-4D97-AF65-F5344CB8AC3E}">
        <p14:creationId xmlns:p14="http://schemas.microsoft.com/office/powerpoint/2010/main" val="20375554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Em todo o </a:t>
            </a:r>
            <a:r>
              <a:rPr lang="pt-BR" dirty="0" smtClean="0"/>
              <a:t>mundo, </a:t>
            </a:r>
            <a:r>
              <a:rPr lang="pt-BR" dirty="0"/>
              <a:t>a música estava envolvida com fenômenos primitivos como amor, </a:t>
            </a:r>
            <a:r>
              <a:rPr lang="pt-BR" dirty="0" err="1"/>
              <a:t>ethos</a:t>
            </a:r>
            <a:r>
              <a:rPr lang="pt-BR" dirty="0"/>
              <a:t>, o sagrado; mas o que </a:t>
            </a:r>
            <a:r>
              <a:rPr lang="pt-BR" dirty="0" smtClean="0"/>
              <a:t>antes era deixado </a:t>
            </a:r>
            <a:r>
              <a:rPr lang="pt-BR" dirty="0"/>
              <a:t>para ter efeito no ouvinte, para participação em contextos supra musicais, para empatia e interpretação imaginativa de símbolos, os compositores desde </a:t>
            </a:r>
            <a:r>
              <a:rPr lang="pt-BR" dirty="0" err="1"/>
              <a:t>Josquin</a:t>
            </a:r>
            <a:r>
              <a:rPr lang="pt-BR" dirty="0"/>
              <a:t> têm imprimido objetivamente em suas </a:t>
            </a:r>
            <a:r>
              <a:rPr lang="pt-BR" dirty="0" smtClean="0"/>
              <a:t>obras [“expressionismo”].</a:t>
            </a:r>
          </a:p>
          <a:p>
            <a:r>
              <a:rPr lang="pt-BR" dirty="0"/>
              <a:t>Eles moldaram a substância musical da composição que tal conteúdo se tornou transparente. 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871854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CARACTERÍSTICAS ESSENCIAIS E O CURSO DO DESENVOLVIMENTO </a:t>
            </a:r>
            <a:br>
              <a:rPr lang="pt-BR" b="1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“cultura ocidental” no sentido histórico da palavra tomou forma quando a Europa Ocidental, até então parte do Império Romano e seu sistema intercontinental comercial e cultural, foi separada das outras partes e se tornou independente</a:t>
            </a:r>
            <a:r>
              <a:rPr lang="pt-BR" dirty="0" smtClean="0"/>
              <a:t>.</a:t>
            </a:r>
          </a:p>
          <a:p>
            <a:r>
              <a:rPr lang="pt-BR" dirty="0"/>
              <a:t>Através da propagação do Islã, a área do Mediterrâneo foi dividida em uma zona norte e uma zona sul, e em outros períodos a divisão também ocorreu entre o Império Romano Ocidental e Oriental, a cultura latina e bizantina, a Igreja Ocidental e Oriental.</a:t>
            </a:r>
          </a:p>
        </p:txBody>
      </p:sp>
    </p:spTree>
    <p:extLst>
      <p:ext uri="{BB962C8B-B14F-4D97-AF65-F5344CB8AC3E}">
        <p14:creationId xmlns:p14="http://schemas.microsoft.com/office/powerpoint/2010/main" val="385069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Todas </a:t>
            </a:r>
            <a:r>
              <a:rPr lang="pt-BR" dirty="0"/>
              <a:t>as culturas ligavam música e religião, mas foi a cultura do Ocidente que primeiro </a:t>
            </a:r>
            <a:r>
              <a:rPr lang="pt-BR" dirty="0" smtClean="0"/>
              <a:t>desenvolveu obras </a:t>
            </a:r>
            <a:r>
              <a:rPr lang="pt-BR" dirty="0"/>
              <a:t>musicais de conteúdo </a:t>
            </a:r>
            <a:r>
              <a:rPr lang="pt-BR" dirty="0" smtClean="0"/>
              <a:t>religioso [cf. </a:t>
            </a:r>
            <a:r>
              <a:rPr lang="pt-BR" i="1" dirty="0" err="1" smtClean="0"/>
              <a:t>Requiem</a:t>
            </a:r>
            <a:r>
              <a:rPr lang="pt-BR" dirty="0" smtClean="0"/>
              <a:t> de Verdi]. </a:t>
            </a:r>
          </a:p>
          <a:p>
            <a:r>
              <a:rPr lang="pt-BR" dirty="0" smtClean="0"/>
              <a:t>Por </a:t>
            </a:r>
            <a:r>
              <a:rPr lang="pt-BR" dirty="0"/>
              <a:t>efeitos pictóricos e linguagem tonal, ela expressamente estabelece esse conteúdo, como Bach fez, por exemplo, em suas </a:t>
            </a:r>
            <a:r>
              <a:rPr lang="pt-BR" dirty="0" smtClean="0"/>
              <a:t>Paixões</a:t>
            </a:r>
            <a:r>
              <a:rPr lang="pt-BR" dirty="0">
                <a:latin typeface="Maestro" panose="02000506050000020004" pitchFamily="2" charset="2"/>
              </a:rPr>
              <a:t> e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718545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Adrian Petit </a:t>
            </a:r>
            <a:r>
              <a:rPr lang="pt-BR" dirty="0" err="1"/>
              <a:t>Coclico</a:t>
            </a:r>
            <a:r>
              <a:rPr lang="pt-BR" dirty="0"/>
              <a:t> elogiou </a:t>
            </a:r>
            <a:r>
              <a:rPr lang="pt-BR" dirty="0" err="1"/>
              <a:t>Josquin</a:t>
            </a:r>
            <a:r>
              <a:rPr lang="pt-BR" dirty="0"/>
              <a:t> e outros compositores que souberam expressar “todos os afetos” em suas obras. </a:t>
            </a:r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/>
              <a:t>palavra </a:t>
            </a:r>
            <a:r>
              <a:rPr lang="pt-BR" dirty="0" smtClean="0"/>
              <a:t>“afeto”</a:t>
            </a:r>
            <a:r>
              <a:rPr lang="pt-BR" dirty="0" smtClean="0">
                <a:latin typeface="Maestro" panose="02000506050000020004" pitchFamily="2" charset="2"/>
              </a:rPr>
              <a:t> e</a:t>
            </a:r>
            <a:r>
              <a:rPr lang="pt-BR" dirty="0" smtClean="0"/>
              <a:t>" </a:t>
            </a:r>
            <a:r>
              <a:rPr lang="pt-BR" dirty="0"/>
              <a:t>tornou-se hoje obsoleta e vazia e não expressa adequadamente os conceitos ou emoções aqui representadas em "tom e o timbre". </a:t>
            </a:r>
            <a:endParaRPr lang="pt-BR" dirty="0" smtClean="0"/>
          </a:p>
          <a:p>
            <a:r>
              <a:rPr lang="pt-BR" dirty="0" smtClean="0"/>
              <a:t>Eles </a:t>
            </a:r>
            <a:r>
              <a:rPr lang="pt-BR" dirty="0"/>
              <a:t>não são apenas afetos, mas toda área de ideias [</a:t>
            </a:r>
            <a:r>
              <a:rPr lang="pt-BR" i="1" dirty="0" err="1"/>
              <a:t>idea-areas</a:t>
            </a:r>
            <a:r>
              <a:rPr lang="pt-BR" dirty="0"/>
              <a:t>], como a união de majestade e fascínio, o augusto e o milagre que chamamos de sagrado, ou a ideia de vida eterna e abençoada, ou o complexo de doçura e luz [</a:t>
            </a:r>
            <a:r>
              <a:rPr lang="pt-BR" i="1" dirty="0" err="1"/>
              <a:t>sweetness</a:t>
            </a:r>
            <a:r>
              <a:rPr lang="pt-BR" i="1" dirty="0"/>
              <a:t>-</a:t>
            </a:r>
            <a:r>
              <a:rPr lang="pt-BR" i="1" dirty="0" err="1"/>
              <a:t>and</a:t>
            </a:r>
            <a:r>
              <a:rPr lang="pt-BR" i="1" dirty="0"/>
              <a:t>-light</a:t>
            </a:r>
            <a:r>
              <a:rPr lang="pt-BR" dirty="0"/>
              <a:t>], pureza e graça concentrada na figura da Virgem Maria.</a:t>
            </a:r>
          </a:p>
        </p:txBody>
      </p:sp>
    </p:spTree>
    <p:extLst>
      <p:ext uri="{BB962C8B-B14F-4D97-AF65-F5344CB8AC3E}">
        <p14:creationId xmlns:p14="http://schemas.microsoft.com/office/powerpoint/2010/main" val="52491984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Mais tarde, as áreas de ideia em que o sensível é entrelaçado com o visível e o intelectual eram frequentemente caracterizadas por uma palavra </a:t>
            </a:r>
            <a:r>
              <a:rPr lang="pt-BR" dirty="0" smtClean="0"/>
              <a:t>‒ por </a:t>
            </a:r>
            <a:r>
              <a:rPr lang="pt-BR" dirty="0"/>
              <a:t>exemplo “</a:t>
            </a:r>
            <a:r>
              <a:rPr lang="pt-BR" dirty="0" err="1"/>
              <a:t>Eróica</a:t>
            </a:r>
            <a:r>
              <a:rPr lang="pt-BR" dirty="0"/>
              <a:t>” ou “Pastoral</a:t>
            </a:r>
            <a:r>
              <a:rPr lang="pt-BR" dirty="0" smtClean="0"/>
              <a:t>”.</a:t>
            </a:r>
          </a:p>
          <a:p>
            <a:r>
              <a:rPr lang="pt-BR" dirty="0"/>
              <a:t>Essas áreas de ideia floresceram e desapareceram no curso da história, de modo que um estranho pode pensar que está ouvindo apenas “formas sonoras”, ao passo que para aqueles que estão </a:t>
            </a:r>
            <a:r>
              <a:rPr lang="pt-BR" dirty="0" smtClean="0"/>
              <a:t>familiarizados com </a:t>
            </a:r>
            <a:r>
              <a:rPr lang="pt-BR" dirty="0"/>
              <a:t>o estilo e linguagem ou como historiadores sentem o seu caminho para a situação contemporânea, som e forma revelam o conteúdo e abrem panoramas.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41272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mesmo se aplica àqueles tipos de música instrumental absoluta que remetem a tipos de </a:t>
            </a:r>
            <a:r>
              <a:rPr lang="pt-BR" dirty="0" smtClean="0"/>
              <a:t>música vocal </a:t>
            </a:r>
            <a:r>
              <a:rPr lang="pt-BR" dirty="0"/>
              <a:t>ou música de uso [</a:t>
            </a:r>
            <a:r>
              <a:rPr lang="pt-BR" i="1" dirty="0"/>
              <a:t>use-</a:t>
            </a:r>
            <a:r>
              <a:rPr lang="pt-BR" i="1" dirty="0" err="1"/>
              <a:t>music</a:t>
            </a:r>
            <a:r>
              <a:rPr lang="pt-BR" dirty="0"/>
              <a:t>], assumindo como uma aura algo da atmosfera e do conteúdo para o qual essas peças representavam </a:t>
            </a:r>
            <a:r>
              <a:rPr lang="pt-BR" dirty="0" smtClean="0"/>
              <a:t>‒ baladas </a:t>
            </a:r>
            <a:r>
              <a:rPr lang="pt-BR" dirty="0"/>
              <a:t>de Chopin e </a:t>
            </a:r>
            <a:r>
              <a:rPr lang="pt-BR" dirty="0" smtClean="0"/>
              <a:t>Brahms</a:t>
            </a:r>
            <a:r>
              <a:rPr lang="pt-BR" dirty="0">
                <a:latin typeface="Maestro" panose="02000506050000020004" pitchFamily="2" charset="2"/>
              </a:rPr>
              <a:t> e</a:t>
            </a:r>
            <a:r>
              <a:rPr lang="pt-BR" dirty="0" smtClean="0"/>
              <a:t>, </a:t>
            </a:r>
            <a:r>
              <a:rPr lang="pt-BR" dirty="0"/>
              <a:t>por exemplo, o </a:t>
            </a:r>
            <a:r>
              <a:rPr lang="pt-BR" dirty="0" smtClean="0"/>
              <a:t>berceuse</a:t>
            </a:r>
            <a:r>
              <a:rPr lang="pt-BR" dirty="0">
                <a:latin typeface="Maestro" panose="02000506050000020004" pitchFamily="2" charset="2"/>
              </a:rPr>
              <a:t> e</a:t>
            </a:r>
            <a:r>
              <a:rPr lang="pt-BR" dirty="0" smtClean="0"/>
              <a:t>, </a:t>
            </a:r>
            <a:r>
              <a:rPr lang="pt-BR" dirty="0" err="1" smtClean="0"/>
              <a:t>barcarole</a:t>
            </a:r>
            <a:r>
              <a:rPr lang="pt-BR" dirty="0">
                <a:latin typeface="Maestro" panose="02000506050000020004" pitchFamily="2" charset="2"/>
              </a:rPr>
              <a:t> e</a:t>
            </a:r>
            <a:r>
              <a:rPr lang="pt-BR" dirty="0" smtClean="0"/>
              <a:t>, serenata</a:t>
            </a:r>
            <a:r>
              <a:rPr lang="pt-BR" dirty="0">
                <a:latin typeface="Maestro" panose="02000506050000020004" pitchFamily="2" charset="2"/>
              </a:rPr>
              <a:t> e</a:t>
            </a:r>
            <a:r>
              <a:rPr lang="pt-BR" dirty="0" smtClean="0"/>
              <a:t> </a:t>
            </a:r>
            <a:r>
              <a:rPr lang="pt-BR" dirty="0"/>
              <a:t>e assim por diante</a:t>
            </a:r>
            <a:r>
              <a:rPr lang="pt-BR" dirty="0" smtClean="0"/>
              <a:t>.</a:t>
            </a:r>
          </a:p>
          <a:p>
            <a:r>
              <a:rPr lang="pt-BR" dirty="0"/>
              <a:t>A transformação de peças de dança em forma de arte da suíte e processos similares, mostram o desenvolvimento moderno da música em uma arte </a:t>
            </a:r>
            <a:r>
              <a:rPr lang="pt-BR" dirty="0" smtClean="0"/>
              <a:t>autossuficiente [cf. </a:t>
            </a:r>
            <a:r>
              <a:rPr lang="pt-BR" dirty="0" err="1" smtClean="0"/>
              <a:t>Bourdieu</a:t>
            </a:r>
            <a:r>
              <a:rPr lang="pt-BR" dirty="0" smtClean="0"/>
              <a:t> sobre Valsa, in </a:t>
            </a:r>
            <a:r>
              <a:rPr lang="pt-BR" dirty="0" err="1" smtClean="0"/>
              <a:t>Miceli</a:t>
            </a:r>
            <a:r>
              <a:rPr lang="pt-BR" dirty="0" smtClean="0"/>
              <a:t>]</a:t>
            </a:r>
            <a:r>
              <a:rPr lang="pt-BR" dirty="0">
                <a:latin typeface="Maestro" panose="02000506050000020004" pitchFamily="2" charset="2"/>
              </a:rPr>
              <a:t> e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117355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Deixando para trás </a:t>
            </a:r>
            <a:r>
              <a:rPr lang="pt-BR" dirty="0" smtClean="0"/>
              <a:t>as </a:t>
            </a:r>
            <a:r>
              <a:rPr lang="pt-BR" dirty="0"/>
              <a:t>suas múltiplas conexões com a vida e sua posição como uma disciplina erudita entre as artes liberais, a música entrou no círculo das belas-artes e passou a ser considerada um mundo esteticamente autônomo em si </a:t>
            </a:r>
            <a:r>
              <a:rPr lang="pt-BR" dirty="0" smtClean="0"/>
              <a:t>mesmo [cf. </a:t>
            </a:r>
            <a:r>
              <a:rPr lang="pt-BR" i="1" dirty="0" smtClean="0"/>
              <a:t>El </a:t>
            </a:r>
            <a:r>
              <a:rPr lang="pt-BR" i="1" dirty="0" err="1" smtClean="0"/>
              <a:t>Tiempo</a:t>
            </a:r>
            <a:r>
              <a:rPr lang="pt-BR" dirty="0" smtClean="0"/>
              <a:t>].</a:t>
            </a:r>
          </a:p>
          <a:p>
            <a:r>
              <a:rPr lang="pt-BR" dirty="0"/>
              <a:t>Essa transformação ocorreu em todos os tipos de composição. Assim, os oratórios de Handel ou a </a:t>
            </a:r>
            <a:r>
              <a:rPr lang="pt-BR" i="1" dirty="0"/>
              <a:t>Missa </a:t>
            </a:r>
            <a:r>
              <a:rPr lang="pt-BR" i="1" dirty="0" err="1"/>
              <a:t>solemnis</a:t>
            </a:r>
            <a:r>
              <a:rPr lang="pt-BR" dirty="0"/>
              <a:t> de Beethoven se colocam como obras de arte, mesmo que permaneçam ligados às tradições da música da </a:t>
            </a:r>
            <a:r>
              <a:rPr lang="pt-BR" dirty="0" smtClean="0"/>
              <a:t>igreja [cf. </a:t>
            </a:r>
            <a:r>
              <a:rPr lang="pt-BR" dirty="0" err="1" smtClean="0"/>
              <a:t>Escal</a:t>
            </a:r>
            <a:r>
              <a:rPr lang="pt-BR" dirty="0" smtClean="0"/>
              <a:t>].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80116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Apesar desses vínculos e apesar de toda a continuidade e de todo o ressurgimento dos tipos ligados à vida [</a:t>
            </a:r>
            <a:r>
              <a:rPr lang="pt-BR" dirty="0" err="1"/>
              <a:t>life-linked</a:t>
            </a:r>
            <a:r>
              <a:rPr lang="pt-BR" dirty="0"/>
              <a:t>], a autoconfiança sempre crescente da arte da música era uma característica básica de sua evolução</a:t>
            </a:r>
            <a:r>
              <a:rPr lang="pt-BR" dirty="0" smtClean="0"/>
              <a:t>.</a:t>
            </a:r>
          </a:p>
          <a:p>
            <a:r>
              <a:rPr lang="pt-BR" dirty="0"/>
              <a:t>Na medida em que deixou de fazer parte e função de atividades externas – culto, ou corte, ou festival – uma vida musical independente surgiu, com suas próprias instituições e salas de concerto, suas audiências, sua literatura musical, sua própria estética e assim por </a:t>
            </a:r>
            <a:r>
              <a:rPr lang="pt-BR" dirty="0" smtClean="0"/>
              <a:t>diante [cf. </a:t>
            </a:r>
            <a:r>
              <a:rPr lang="pt-BR" i="1" dirty="0" smtClean="0"/>
              <a:t>Criação do Campo Erudito</a:t>
            </a:r>
            <a:r>
              <a:rPr lang="pt-BR" dirty="0" smtClean="0"/>
              <a:t>, in </a:t>
            </a:r>
            <a:r>
              <a:rPr lang="pt-BR" dirty="0" err="1" smtClean="0"/>
              <a:t>Miceli</a:t>
            </a:r>
            <a:r>
              <a:rPr lang="pt-BR" dirty="0" smtClean="0"/>
              <a:t>].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143534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As formas de uma área de cultura autônoma tomaram forma, familiar para nós mas estranho para todas as culturas anteriores. </a:t>
            </a:r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/>
              <a:t>música tornou-se uma “arte esplêndida e autocrática”, como </a:t>
            </a:r>
            <a:r>
              <a:rPr lang="pt-BR" dirty="0" err="1"/>
              <a:t>Herder</a:t>
            </a:r>
            <a:r>
              <a:rPr lang="pt-BR" dirty="0"/>
              <a:t> a chamou, que, por outro lado também prestou homenagem ao seu significado como </a:t>
            </a:r>
            <a:r>
              <a:rPr lang="pt-BR" i="1" dirty="0" err="1"/>
              <a:t>Hausmusik</a:t>
            </a:r>
            <a:r>
              <a:rPr lang="pt-BR" dirty="0"/>
              <a:t> e como a voz da humanidade e das nações.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050219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III. A </a:t>
            </a:r>
            <a:r>
              <a:rPr lang="pt-BR" b="1" dirty="0"/>
              <a:t>RIQUEZA DOS ESTILOS E OBRAS </a:t>
            </a:r>
            <a:br>
              <a:rPr lang="pt-BR" b="1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O fato de a principal e básica loja [</a:t>
            </a:r>
            <a:r>
              <a:rPr lang="pt-BR" dirty="0" err="1"/>
              <a:t>store</a:t>
            </a:r>
            <a:r>
              <a:rPr lang="pt-BR" dirty="0"/>
              <a:t>] de literatura musical do mundo ser constituída por uma seleção de obras ocidentais adquire ainda maior peso por causa da variedade de estilos que inclui</a:t>
            </a:r>
            <a:r>
              <a:rPr lang="pt-BR" dirty="0" smtClean="0"/>
              <a:t>.</a:t>
            </a:r>
          </a:p>
          <a:p>
            <a:r>
              <a:rPr lang="pt-BR" dirty="0"/>
              <a:t>Na história da música, o Ocidente tem, se não sempre, pelo menos em particular, muitas vezes oferece boas condições para o desenrolar de personalidades e estilos pessoais distintos</a:t>
            </a:r>
            <a:r>
              <a:rPr lang="pt-BR" dirty="0" smtClean="0"/>
              <a:t>.</a:t>
            </a:r>
          </a:p>
          <a:p>
            <a:r>
              <a:rPr lang="pt-BR" dirty="0"/>
              <a:t>Haydn lança luz sobre as circunstâncias que favoreceram essa individualidade quando ele diz: “Como líder de uma orquestra, pude experimentar, observar o que impressiona, o que enfraquece e, assim, melhorar, adicionar, cortar, desafiar; eu estava separado do mundo. Ninguém ao meu redor poderia confundir e me incomodar, e então eu tive que me tornar original.”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719388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Haydn combinou as exigências práticas de sua arte com a simpatia para com os outros de uma maneira humanista e pôde juntar-se ao conceito contemporâneo do gênio original, embora toda a sua natureza fosse contrária à corrente de tempestade e tensão [</a:t>
            </a:r>
            <a:r>
              <a:rPr lang="pt-BR" dirty="0" err="1"/>
              <a:t>storm-and</a:t>
            </a:r>
            <a:r>
              <a:rPr lang="pt-BR" dirty="0"/>
              <a:t> stress – período em que os adolescentes estão em conflito] de seu tempo</a:t>
            </a:r>
            <a:r>
              <a:rPr lang="pt-BR" dirty="0" smtClean="0"/>
              <a:t>.</a:t>
            </a:r>
          </a:p>
          <a:p>
            <a:r>
              <a:rPr lang="pt-BR" dirty="0"/>
              <a:t>No entanto, as mesmas ideias fundamentais que ele defende foram vividas e expressas em todos os séculos da era moderna do Ocidente, embora com variações e com vários motivos.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092237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próprio Luther apontou a natureza do gênio nas obras de </a:t>
            </a:r>
            <a:r>
              <a:rPr lang="pt-BR" dirty="0" err="1"/>
              <a:t>Josquin</a:t>
            </a:r>
            <a:r>
              <a:rPr lang="pt-BR" dirty="0"/>
              <a:t> </a:t>
            </a:r>
            <a:r>
              <a:rPr lang="pt-BR" dirty="0" err="1"/>
              <a:t>des</a:t>
            </a:r>
            <a:r>
              <a:rPr lang="pt-BR" dirty="0"/>
              <a:t> </a:t>
            </a:r>
            <a:r>
              <a:rPr lang="pt-BR" dirty="0" err="1"/>
              <a:t>Prez</a:t>
            </a:r>
            <a:r>
              <a:rPr lang="pt-BR" dirty="0"/>
              <a:t>, explicando-o pela oposição entre lei e graça. Onde somente a lei ordena, o trabalho e seus resultados são azedos e sem alegria; onde a misericórdia, </a:t>
            </a:r>
            <a:r>
              <a:rPr lang="pt-BR" i="1" dirty="0"/>
              <a:t>gratia carisma</a:t>
            </a:r>
            <a:r>
              <a:rPr lang="pt-BR" dirty="0"/>
              <a:t>, são ativas, no entanto, o trabalho corre muito bem</a:t>
            </a:r>
            <a:r>
              <a:rPr lang="pt-BR" dirty="0" smtClean="0"/>
              <a:t>.</a:t>
            </a:r>
          </a:p>
          <a:p>
            <a:r>
              <a:rPr lang="pt-BR" dirty="0"/>
              <a:t>Por isso, Deus prega as boas novas também através da música: em </a:t>
            </a:r>
            <a:r>
              <a:rPr lang="pt-BR" dirty="0" err="1"/>
              <a:t>Josquin</a:t>
            </a:r>
            <a:r>
              <a:rPr lang="pt-BR" dirty="0"/>
              <a:t>, a superioridade da graça e da misericórdia torna-se evidente, suas composições fluem alegremente e com suavidade, não dirigidas ou limitadas pelas regras.</a:t>
            </a:r>
          </a:p>
        </p:txBody>
      </p:sp>
    </p:spTree>
    <p:extLst>
      <p:ext uri="{BB962C8B-B14F-4D97-AF65-F5344CB8AC3E}">
        <p14:creationId xmlns:p14="http://schemas.microsoft.com/office/powerpoint/2010/main" val="512869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Assim, a parte noroeste do Velho Mundo passou a depender de si mesma. Ao manter sua independência contra os hunos e os árabes, na ascensão da Igreja Católica Romana e </a:t>
            </a:r>
            <a:r>
              <a:rPr lang="pt-BR" dirty="0" smtClean="0"/>
              <a:t>expansão do </a:t>
            </a:r>
            <a:r>
              <a:rPr lang="pt-BR" dirty="0"/>
              <a:t>império de Carlos Magno, a comunidade ocidental desenvolveu sua própria cultura e estilo, com sua arte musical única. </a:t>
            </a:r>
            <a:endParaRPr lang="pt-BR" dirty="0" smtClean="0"/>
          </a:p>
          <a:p>
            <a:r>
              <a:rPr lang="pt-BR" dirty="0"/>
              <a:t>É claro que essa arte tem profundas raízes nas antigas tradições ocidentais europeias e especialmente nas altas culturas da região do Mediterrâneo, mas pouco a pouco passou a ser marcada com características próprias, que a distinguiam de todas as outras músicas do mundo.</a:t>
            </a:r>
          </a:p>
        </p:txBody>
      </p:sp>
    </p:spTree>
    <p:extLst>
      <p:ext uri="{BB962C8B-B14F-4D97-AF65-F5344CB8AC3E}">
        <p14:creationId xmlns:p14="http://schemas.microsoft.com/office/powerpoint/2010/main" val="359243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Desde o século XV, os principais compositores se elevam tão alto de toda a vida musical de sua época que a história da música ocidental pode ser apresentada simplesmente através de seus mestres criativos</a:t>
            </a:r>
            <a:r>
              <a:rPr lang="pt-BR" dirty="0" smtClean="0"/>
              <a:t>.</a:t>
            </a:r>
          </a:p>
          <a:p>
            <a:r>
              <a:rPr lang="pt-BR" dirty="0"/>
              <a:t>Mas esta seria uma visão unilateral; tão importante quanto as personalidades individuais são também os povos, as classes da sociedade e as correntes da época</a:t>
            </a:r>
            <a:r>
              <a:rPr lang="pt-BR" dirty="0" smtClean="0"/>
              <a:t>.</a:t>
            </a:r>
          </a:p>
          <a:p>
            <a:r>
              <a:rPr lang="pt-BR" dirty="0"/>
              <a:t>Desde a Idade Média, as nações ocidentais combinam características internacionais com características nacionais em suas modificações de formas comuns a </a:t>
            </a:r>
            <a:r>
              <a:rPr lang="pt-BR" dirty="0" smtClean="0"/>
              <a:t>todos [cf. encarte </a:t>
            </a:r>
            <a:r>
              <a:rPr lang="pt-BR" dirty="0" err="1" smtClean="0"/>
              <a:t>Philippot</a:t>
            </a:r>
            <a:r>
              <a:rPr lang="pt-BR" dirty="0" smtClean="0"/>
              <a:t>].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822446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Se, por exemplo, comparamos a melodia da última música de </a:t>
            </a:r>
            <a:r>
              <a:rPr lang="pt-BR" dirty="0" err="1" smtClean="0"/>
              <a:t>Hildebrand</a:t>
            </a:r>
            <a:r>
              <a:rPr lang="pt-BR" dirty="0">
                <a:latin typeface="Maestro" panose="02000506050000020004" pitchFamily="2" charset="2"/>
              </a:rPr>
              <a:t> e</a:t>
            </a:r>
            <a:r>
              <a:rPr lang="pt-BR" dirty="0" smtClean="0"/>
              <a:t> </a:t>
            </a:r>
            <a:r>
              <a:rPr lang="pt-BR" dirty="0"/>
              <a:t>com uma versão francesa do mesmo tipo, uma melodia para a música histórica </a:t>
            </a:r>
            <a:r>
              <a:rPr lang="pt-BR" i="1" dirty="0" err="1"/>
              <a:t>Reveillez-vous</a:t>
            </a:r>
            <a:r>
              <a:rPr lang="pt-BR" i="1" dirty="0"/>
              <a:t>, </a:t>
            </a:r>
            <a:r>
              <a:rPr lang="pt-BR" i="1" dirty="0" err="1"/>
              <a:t>Piccars</a:t>
            </a:r>
            <a:r>
              <a:rPr lang="pt-BR" i="1" dirty="0" smtClean="0"/>
              <a:t>!</a:t>
            </a:r>
            <a:r>
              <a:rPr lang="pt-BR" dirty="0">
                <a:latin typeface="Maestro" panose="02000506050000020004" pitchFamily="2" charset="2"/>
              </a:rPr>
              <a:t> e</a:t>
            </a:r>
            <a:r>
              <a:rPr lang="pt-BR" dirty="0" smtClean="0"/>
              <a:t>, </a:t>
            </a:r>
            <a:r>
              <a:rPr lang="pt-BR" dirty="0"/>
              <a:t>diferenças características aparecem entre os dois estilos nacionais</a:t>
            </a:r>
            <a:r>
              <a:rPr lang="pt-BR" dirty="0" smtClean="0"/>
              <a:t>.</a:t>
            </a:r>
          </a:p>
          <a:p>
            <a:r>
              <a:rPr lang="pt-BR" dirty="0"/>
              <a:t>O canto francês combina uma nitidez pungente com o charme e o élan, gosta de toques precisos e ritmos acentuadamente pontuados. A versão alemã é mais inquieta e impulsiva; o movimento melódico aqui tem mais movimento e fluxo, permanece e se arremessa à frente, e é mais mimeticamente expressivo.</a:t>
            </a:r>
          </a:p>
        </p:txBody>
      </p:sp>
    </p:spTree>
    <p:extLst>
      <p:ext uri="{BB962C8B-B14F-4D97-AF65-F5344CB8AC3E}">
        <p14:creationId xmlns:p14="http://schemas.microsoft.com/office/powerpoint/2010/main" val="191236403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Similares características diferenças no estilo existem entre diferentes versões das mesmas fórmulas melódicas usadas pelos trovadores franceses, trovadores provençais, </a:t>
            </a:r>
            <a:r>
              <a:rPr lang="pt-BR" dirty="0" err="1" smtClean="0"/>
              <a:t>minnesingers</a:t>
            </a:r>
            <a:r>
              <a:rPr lang="pt-BR" dirty="0" smtClean="0"/>
              <a:t> alemães e </a:t>
            </a:r>
            <a:r>
              <a:rPr lang="pt-BR" dirty="0" err="1" smtClean="0"/>
              <a:t>laudes</a:t>
            </a:r>
            <a:r>
              <a:rPr lang="pt-BR" dirty="0" smtClean="0"/>
              <a:t> italianas e cantigas espanholas</a:t>
            </a:r>
            <a:r>
              <a:rPr lang="pt-BR" dirty="0">
                <a:latin typeface="Maestro" panose="02000506050000020004" pitchFamily="2" charset="2"/>
              </a:rPr>
              <a:t> e</a:t>
            </a:r>
            <a:r>
              <a:rPr lang="pt-BR" dirty="0" smtClean="0"/>
              <a:t>. </a:t>
            </a:r>
          </a:p>
          <a:p>
            <a:r>
              <a:rPr lang="pt-BR" dirty="0"/>
              <a:t>Os estilos nacionais tornaram-se ainda mais ricos e mais pronunciados a partir do século XV e mais mutuamente frutificantes, como testemunham os contrastes entre </a:t>
            </a:r>
            <a:r>
              <a:rPr lang="pt-BR" dirty="0" smtClean="0"/>
              <a:t>madrigal</a:t>
            </a:r>
            <a:r>
              <a:rPr lang="pt-BR" dirty="0">
                <a:latin typeface="Maestro" panose="02000506050000020004" pitchFamily="2" charset="2"/>
              </a:rPr>
              <a:t> e</a:t>
            </a:r>
            <a:r>
              <a:rPr lang="pt-BR" dirty="0" smtClean="0"/>
              <a:t>, </a:t>
            </a:r>
            <a:r>
              <a:rPr lang="pt-BR" dirty="0" err="1" smtClean="0"/>
              <a:t>chanson</a:t>
            </a:r>
            <a:r>
              <a:rPr lang="pt-BR" dirty="0">
                <a:latin typeface="Maestro" panose="02000506050000020004" pitchFamily="2" charset="2"/>
              </a:rPr>
              <a:t> e</a:t>
            </a:r>
            <a:r>
              <a:rPr lang="pt-BR" dirty="0" smtClean="0"/>
              <a:t> </a:t>
            </a:r>
            <a:r>
              <a:rPr lang="pt-BR" dirty="0" err="1"/>
              <a:t>e</a:t>
            </a:r>
            <a:r>
              <a:rPr lang="pt-BR" dirty="0"/>
              <a:t> </a:t>
            </a:r>
            <a:r>
              <a:rPr lang="pt-BR" dirty="0" smtClean="0"/>
              <a:t>o alemão lied</a:t>
            </a:r>
            <a:r>
              <a:rPr lang="pt-BR" dirty="0">
                <a:latin typeface="Maestro" panose="02000506050000020004" pitchFamily="2" charset="2"/>
              </a:rPr>
              <a:t> e</a:t>
            </a:r>
            <a:r>
              <a:rPr lang="pt-BR" dirty="0" smtClean="0"/>
              <a:t> </a:t>
            </a:r>
            <a:r>
              <a:rPr lang="pt-BR" dirty="0"/>
              <a:t>ou entre ópera </a:t>
            </a:r>
            <a:r>
              <a:rPr lang="pt-BR" dirty="0" err="1" smtClean="0"/>
              <a:t>buffa</a:t>
            </a:r>
            <a:r>
              <a:rPr lang="pt-BR" dirty="0">
                <a:latin typeface="Maestro" panose="02000506050000020004" pitchFamily="2" charset="2"/>
              </a:rPr>
              <a:t> e</a:t>
            </a:r>
            <a:r>
              <a:rPr lang="pt-BR" dirty="0" smtClean="0"/>
              <a:t>, </a:t>
            </a:r>
            <a:r>
              <a:rPr lang="pt-BR" dirty="0" err="1"/>
              <a:t>opéra</a:t>
            </a:r>
            <a:r>
              <a:rPr lang="pt-BR" dirty="0"/>
              <a:t> </a:t>
            </a:r>
            <a:r>
              <a:rPr lang="pt-BR" dirty="0" err="1" smtClean="0"/>
              <a:t>comique</a:t>
            </a:r>
            <a:r>
              <a:rPr lang="pt-BR" dirty="0">
                <a:latin typeface="Maestro" panose="02000506050000020004" pitchFamily="2" charset="2"/>
              </a:rPr>
              <a:t> e</a:t>
            </a:r>
            <a:r>
              <a:rPr lang="pt-BR" dirty="0" smtClean="0"/>
              <a:t> </a:t>
            </a:r>
            <a:r>
              <a:rPr lang="pt-BR" dirty="0" err="1"/>
              <a:t>e</a:t>
            </a:r>
            <a:r>
              <a:rPr lang="pt-BR" dirty="0"/>
              <a:t> </a:t>
            </a:r>
            <a:r>
              <a:rPr lang="pt-BR" dirty="0" err="1" smtClean="0"/>
              <a:t>singspiel</a:t>
            </a:r>
            <a:r>
              <a:rPr lang="pt-BR" dirty="0">
                <a:latin typeface="Maestro" panose="02000506050000020004" pitchFamily="2" charset="2"/>
              </a:rPr>
              <a:t> e</a:t>
            </a:r>
            <a:r>
              <a:rPr lang="pt-BR" dirty="0" smtClean="0"/>
              <a:t>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461456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A discussão de tais diferenças, que foi especialmente popular no século XVIII, nos diz algo sobre as psicologias nacionais</a:t>
            </a:r>
            <a:r>
              <a:rPr lang="pt-BR" dirty="0" smtClean="0"/>
              <a:t>.</a:t>
            </a:r>
          </a:p>
          <a:p>
            <a:r>
              <a:rPr lang="pt-BR" dirty="0" err="1"/>
              <a:t>Mattheson</a:t>
            </a:r>
            <a:r>
              <a:rPr lang="pt-BR" dirty="0"/>
              <a:t> diz (1713) que na música os italianos são melhores em execução e surpresa, os franceses em diversão e encantamento, os alemães em compor e estudar, os ingleses em julgar e recompensar</a:t>
            </a:r>
            <a:r>
              <a:rPr lang="pt-BR" dirty="0" smtClean="0"/>
              <a:t>.</a:t>
            </a:r>
          </a:p>
          <a:p>
            <a:r>
              <a:rPr lang="pt-BR" dirty="0"/>
              <a:t>Povos, classes sociais, cidades que desempenharam um papel na determinação do curso da história da música ocidental e que trouxeram à maturidade em seu tempo sua riqueza de personagens e cores notáveis, surgiram em constelações favoráveis ao seu significado histórico pleno e com o estabelecimento dessas constelações se retiraram no fundo.</a:t>
            </a:r>
          </a:p>
        </p:txBody>
      </p:sp>
    </p:spTree>
    <p:extLst>
      <p:ext uri="{BB962C8B-B14F-4D97-AF65-F5344CB8AC3E}">
        <p14:creationId xmlns:p14="http://schemas.microsoft.com/office/powerpoint/2010/main" val="360589139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Da mesma forma, o cristianismo não infundiu imediatamente e em todos os lugares a música da igreja e do resto do mundo cristão com seu espírito, mas foi obrigado a prevalecer sobre outras forças históricas e, após contratempos, a tentar a renovação</a:t>
            </a:r>
            <a:r>
              <a:rPr lang="pt-BR" dirty="0" smtClean="0"/>
              <a:t>.</a:t>
            </a:r>
          </a:p>
          <a:p>
            <a:r>
              <a:rPr lang="pt-BR" dirty="0"/>
              <a:t>O espiritual e o temporal, o sagrado e o profano nunca foram colocados </a:t>
            </a:r>
            <a:r>
              <a:rPr lang="pt-BR" dirty="0" smtClean="0"/>
              <a:t>no mesmo </a:t>
            </a:r>
            <a:r>
              <a:rPr lang="pt-BR" dirty="0"/>
              <a:t>nível, como pensam alguns que entendem mal a </a:t>
            </a:r>
            <a:r>
              <a:rPr lang="pt-BR" i="1" dirty="0" err="1"/>
              <a:t>contrafacta</a:t>
            </a:r>
            <a:r>
              <a:rPr lang="pt-BR" dirty="0"/>
              <a:t> que se tornou secular em melodias espirituais e vice-versa; eram antíteses que, de novo e de novo, criavam novos problemas.</a:t>
            </a:r>
          </a:p>
        </p:txBody>
      </p:sp>
    </p:spTree>
    <p:extLst>
      <p:ext uri="{BB962C8B-B14F-4D97-AF65-F5344CB8AC3E}">
        <p14:creationId xmlns:p14="http://schemas.microsoft.com/office/powerpoint/2010/main" val="330624504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Uma tensão duradoura existia entre eles, como entre a Igreja e o Estado, aquela "dinâmica interna na qual a cultura ocidental tinha vantagem sobre todo tipo de teocracia pura ou estado puramente secular", como expressa Eduard </a:t>
            </a:r>
            <a:r>
              <a:rPr lang="pt-BR" dirty="0" err="1"/>
              <a:t>Spranger</a:t>
            </a:r>
            <a:r>
              <a:rPr lang="pt-BR" dirty="0" smtClean="0"/>
              <a:t>.</a:t>
            </a:r>
          </a:p>
          <a:p>
            <a:r>
              <a:rPr lang="pt-BR" dirty="0"/>
              <a:t>Somente porque eles eram uma solução frutífera de tais tensões, acima dos extremos do purismo e da secularização, poderiam as grandes obras da arte musicais cristã </a:t>
            </a:r>
            <a:r>
              <a:rPr lang="pt-BR" dirty="0" smtClean="0"/>
              <a:t>‒ de </a:t>
            </a:r>
            <a:r>
              <a:rPr lang="pt-BR" dirty="0" err="1"/>
              <a:t>Dufay</a:t>
            </a:r>
            <a:r>
              <a:rPr lang="pt-BR" dirty="0"/>
              <a:t> e </a:t>
            </a:r>
            <a:r>
              <a:rPr lang="pt-BR" dirty="0" err="1"/>
              <a:t>Josquin</a:t>
            </a:r>
            <a:r>
              <a:rPr lang="pt-BR" dirty="0"/>
              <a:t>, </a:t>
            </a:r>
            <a:r>
              <a:rPr lang="pt-BR" dirty="0" err="1"/>
              <a:t>Lassus</a:t>
            </a:r>
            <a:r>
              <a:rPr lang="pt-BR" dirty="0"/>
              <a:t> e </a:t>
            </a:r>
            <a:r>
              <a:rPr lang="pt-BR" dirty="0" err="1"/>
              <a:t>Schütz</a:t>
            </a:r>
            <a:r>
              <a:rPr lang="pt-BR" dirty="0"/>
              <a:t>, Bach e </a:t>
            </a:r>
            <a:r>
              <a:rPr lang="pt-BR" dirty="0" err="1"/>
              <a:t>Bruckner</a:t>
            </a:r>
            <a:r>
              <a:rPr lang="pt-BR" dirty="0"/>
              <a:t> - surgirem.</a:t>
            </a:r>
          </a:p>
        </p:txBody>
      </p:sp>
    </p:spTree>
    <p:extLst>
      <p:ext uri="{BB962C8B-B14F-4D97-AF65-F5344CB8AC3E}">
        <p14:creationId xmlns:p14="http://schemas.microsoft.com/office/powerpoint/2010/main" val="309773859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Eles formam um pico na história do Ocidente e acima e além disso na história do espírito humano. Nas palavras de Hegel, “essa música religiosa fundamental diz respeito ao mais profundo e mais influente que qualquer arte pode produzir”.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833153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IV. PREPARAÇÃO </a:t>
            </a:r>
            <a:r>
              <a:rPr lang="pt-BR" b="1" dirty="0"/>
              <a:t>DA QUARTA ERA </a:t>
            </a:r>
            <a:br>
              <a:rPr lang="pt-BR" b="1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fase inicial do período moderno começou por volta de 1500. Começou com o humanismo, a Reforma, a impressão musical, </a:t>
            </a:r>
            <a:r>
              <a:rPr lang="pt-BR" dirty="0" err="1"/>
              <a:t>Josquin</a:t>
            </a:r>
            <a:r>
              <a:rPr lang="pt-BR" dirty="0"/>
              <a:t> </a:t>
            </a:r>
            <a:r>
              <a:rPr lang="pt-BR" dirty="0" err="1"/>
              <a:t>des</a:t>
            </a:r>
            <a:r>
              <a:rPr lang="pt-BR" dirty="0"/>
              <a:t> </a:t>
            </a:r>
            <a:r>
              <a:rPr lang="pt-BR" dirty="0" err="1"/>
              <a:t>Prez</a:t>
            </a:r>
            <a:r>
              <a:rPr lang="pt-BR" dirty="0"/>
              <a:t> e outros compositores, o </a:t>
            </a:r>
            <a:r>
              <a:rPr lang="pt-BR" dirty="0" err="1"/>
              <a:t>frottola</a:t>
            </a:r>
            <a:r>
              <a:rPr lang="pt-BR" dirty="0"/>
              <a:t> e o madrigal, e assim por diante</a:t>
            </a:r>
            <a:r>
              <a:rPr lang="pt-BR" dirty="0" smtClean="0"/>
              <a:t>.</a:t>
            </a:r>
          </a:p>
          <a:p>
            <a:r>
              <a:rPr lang="pt-BR" dirty="0"/>
              <a:t>O termo “renascimento”, particularmente na música, não nos ajuda muito a caracterizar e sintetizar os eventos historicamente importantes dessa época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968545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período moderno propriamente dito, como na filosofia e na ciência (Descartes, Bacon, Kepler, Galileu, Huygens et al.), só começou por volta de 1600: quando a ópera e o oratório originaram e incontáveis outros tipos de música vocal e instrumental; quando os elementos secundários da música foram tomados em composição e os modos da igreja foram substituídos pelo sistema maior-menor com suas escalas transponíveis em 24 </a:t>
            </a:r>
            <a:r>
              <a:rPr lang="pt-BR" dirty="0" smtClean="0"/>
              <a:t>tons</a:t>
            </a:r>
            <a:r>
              <a:rPr lang="pt-BR" dirty="0"/>
              <a:t>, rico cromatismo e o uso, em breve desdobramento, de acordes dissonantes.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643391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No período moderno no Ocidente, quase todos os traços evolutivos começaram a perpassar nosso próprio período, o primeiro estágio da Quarta Era da música</a:t>
            </a:r>
            <a:r>
              <a:rPr lang="pt-BR" dirty="0" smtClean="0"/>
              <a:t>.</a:t>
            </a:r>
          </a:p>
          <a:p>
            <a:r>
              <a:rPr lang="pt-BR" dirty="0"/>
              <a:t>O século XIX, especialmente, é ao mesmo tempo um poderoso final para a Terceira Era e um prelúdio para o Quarto</a:t>
            </a:r>
            <a:r>
              <a:rPr lang="pt-BR" dirty="0" smtClean="0"/>
              <a:t>.</a:t>
            </a:r>
          </a:p>
          <a:p>
            <a:r>
              <a:rPr lang="pt-BR" dirty="0"/>
              <a:t>“Este século”, diz Hans </a:t>
            </a:r>
            <a:r>
              <a:rPr lang="pt-BR" dirty="0" err="1"/>
              <a:t>Freyer</a:t>
            </a:r>
            <a:r>
              <a:rPr lang="pt-BR" dirty="0"/>
              <a:t>, “é muito mais poderoso do que nós mesmo hoje, a distância de mais de uma geração, é capaz de estimar. Quem quer que olhe apenas como um período na história da Europa, não faz justiça. A imensa produtividade que desencadeia dentro da área limitada do Ocidente é como um mero eco de sua importância histórica mundial".</a:t>
            </a:r>
          </a:p>
        </p:txBody>
      </p:sp>
    </p:spTree>
    <p:extLst>
      <p:ext uri="{BB962C8B-B14F-4D97-AF65-F5344CB8AC3E}">
        <p14:creationId xmlns:p14="http://schemas.microsoft.com/office/powerpoint/2010/main" val="2949428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Uma de suas criações particulares é a </a:t>
            </a:r>
            <a:r>
              <a:rPr lang="pt-BR" u="sng" dirty="0" smtClean="0"/>
              <a:t>partitura</a:t>
            </a:r>
            <a:r>
              <a:rPr lang="pt-BR" dirty="0"/>
              <a:t>, a notação legível em que uma obra de arte polifônica é apresentada graficamente</a:t>
            </a:r>
            <a:r>
              <a:rPr lang="pt-BR" dirty="0" smtClean="0"/>
              <a:t>.</a:t>
            </a:r>
          </a:p>
          <a:p>
            <a:r>
              <a:rPr lang="pt-BR" dirty="0"/>
              <a:t>Além disso, essas características e realizações especiais pertencem à harmonia lógica, à arquitetura de abrangência ampla, como na </a:t>
            </a:r>
            <a:r>
              <a:rPr lang="pt-BR" dirty="0" smtClean="0"/>
              <a:t>fuga </a:t>
            </a:r>
            <a:r>
              <a:rPr lang="pt-BR" dirty="0">
                <a:latin typeface="Maestro" panose="02000506050000020004" pitchFamily="2" charset="2"/>
              </a:rPr>
              <a:t>e</a:t>
            </a:r>
            <a:r>
              <a:rPr lang="pt-BR" dirty="0" smtClean="0"/>
              <a:t> </a:t>
            </a:r>
            <a:r>
              <a:rPr lang="pt-BR" dirty="0"/>
              <a:t>e na </a:t>
            </a:r>
            <a:r>
              <a:rPr lang="pt-BR" dirty="0" smtClean="0"/>
              <a:t>sinfonia </a:t>
            </a:r>
            <a:r>
              <a:rPr lang="pt-BR" dirty="0">
                <a:latin typeface="Maestro" panose="02000506050000020004" pitchFamily="2" charset="2"/>
              </a:rPr>
              <a:t>e</a:t>
            </a:r>
            <a:r>
              <a:rPr lang="pt-BR" dirty="0" smtClean="0"/>
              <a:t>, </a:t>
            </a:r>
            <a:r>
              <a:rPr lang="pt-BR" dirty="0"/>
              <a:t>apresentação intencional do conteúdo espiritual ou emocional em composições autônomas. </a:t>
            </a:r>
          </a:p>
          <a:p>
            <a:r>
              <a:rPr lang="pt-BR" dirty="0"/>
              <a:t>A arte musical ocidental estava impregnada como nenhuma outra pela teoria acadêmica e, em um amplo sentido, científica. No ritmo mensural, as regras que governam a tonalidade, em harmonia foram racionalizadas por completo.</a:t>
            </a:r>
          </a:p>
        </p:txBody>
      </p:sp>
    </p:spTree>
    <p:extLst>
      <p:ext uri="{BB962C8B-B14F-4D97-AF65-F5344CB8AC3E}">
        <p14:creationId xmlns:p14="http://schemas.microsoft.com/office/powerpoint/2010/main" val="326785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Logo após o seu início, a cultura ocidental começou a se espalhar para a Europa Oriental, e com o início da era moderna começou sua expansão em todo o mundo</a:t>
            </a:r>
            <a:r>
              <a:rPr lang="pt-BR" dirty="0" smtClean="0"/>
              <a:t>.</a:t>
            </a:r>
          </a:p>
          <a:p>
            <a:r>
              <a:rPr lang="pt-BR" dirty="0"/>
              <a:t>Quaisquer que sejam as diferenças individuais, em todos os países resultaram formas semelhantes de adaptação e assimilação</a:t>
            </a:r>
            <a:r>
              <a:rPr lang="pt-BR" dirty="0" smtClean="0"/>
              <a:t>.</a:t>
            </a:r>
          </a:p>
          <a:p>
            <a:r>
              <a:rPr lang="pt-BR" dirty="0"/>
              <a:t>Missionários, colonos, músicos itinerantes traziam música folclórica e canto gregoriano: os tribunais atraíam virtuoses e grupos de óperas; ilhas da música ocidental surgiram em um ambiente oriental.</a:t>
            </a:r>
          </a:p>
        </p:txBody>
      </p:sp>
    </p:spTree>
    <p:extLst>
      <p:ext uri="{BB962C8B-B14F-4D97-AF65-F5344CB8AC3E}">
        <p14:creationId xmlns:p14="http://schemas.microsoft.com/office/powerpoint/2010/main" val="193149292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Além disso, os talentos criativos indígenas adotaram formas e estilos ocidentais</a:t>
            </a:r>
            <a:r>
              <a:rPr lang="pt-BR" dirty="0" smtClean="0"/>
              <a:t>.</a:t>
            </a:r>
          </a:p>
          <a:p>
            <a:r>
              <a:rPr lang="pt-BR" dirty="0"/>
              <a:t>Assim, no século XVII, a polifonia ocidental permeava o canto russo, e a Rússia assumiu o “o dominante mundial [world-</a:t>
            </a:r>
            <a:r>
              <a:rPr lang="pt-BR" dirty="0" err="1"/>
              <a:t>dominating</a:t>
            </a:r>
            <a:r>
              <a:rPr lang="pt-BR" dirty="0"/>
              <a:t>] sistema de notas e pentagramas [note-</a:t>
            </a:r>
            <a:r>
              <a:rPr lang="pt-BR" dirty="0" err="1"/>
              <a:t>and</a:t>
            </a:r>
            <a:r>
              <a:rPr lang="pt-BR" dirty="0"/>
              <a:t>-staff system]” que, com sua “simplicidade imponente”, como Otto </a:t>
            </a:r>
            <a:r>
              <a:rPr lang="pt-BR" dirty="0" err="1"/>
              <a:t>Riesemann</a:t>
            </a:r>
            <a:r>
              <a:rPr lang="pt-BR" dirty="0"/>
              <a:t> aponta, não teve dificuldade em substituir a velha notação de canto russo</a:t>
            </a:r>
            <a:r>
              <a:rPr lang="pt-BR" dirty="0" smtClean="0"/>
              <a:t>.</a:t>
            </a:r>
          </a:p>
          <a:p>
            <a:r>
              <a:rPr lang="pt-BR" dirty="0"/>
              <a:t>Nos dias de Catherine II, compositores como </a:t>
            </a:r>
            <a:r>
              <a:rPr lang="pt-BR" dirty="0" err="1"/>
              <a:t>Dmitri</a:t>
            </a:r>
            <a:r>
              <a:rPr lang="pt-BR" dirty="0"/>
              <a:t> </a:t>
            </a:r>
            <a:r>
              <a:rPr lang="pt-BR" dirty="0" err="1"/>
              <a:t>Bortniansky</a:t>
            </a:r>
            <a:r>
              <a:rPr lang="pt-BR" dirty="0"/>
              <a:t> (1751-1825) seguiram os padrões ocidentais de acordo com os objetivos Pedro, o Grande.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884085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Com o “despertar” das nações, começou a coleta de material folclórico indígena, com o qual compositores nativos, como </a:t>
            </a:r>
            <a:r>
              <a:rPr lang="pt-BR" dirty="0" err="1"/>
              <a:t>Mussorgsky</a:t>
            </a:r>
            <a:r>
              <a:rPr lang="pt-BR" dirty="0"/>
              <a:t>, ocupavam-se no século </a:t>
            </a:r>
            <a:r>
              <a:rPr lang="pt-BR" dirty="0" smtClean="0"/>
              <a:t>XIX [cf. Didier].</a:t>
            </a:r>
          </a:p>
          <a:p>
            <a:r>
              <a:rPr lang="pt-BR" dirty="0"/>
              <a:t>Compositores ocidentais ‒ </a:t>
            </a:r>
            <a:r>
              <a:rPr lang="pt-BR" dirty="0" err="1"/>
              <a:t>Mendelssohn</a:t>
            </a:r>
            <a:r>
              <a:rPr lang="pt-BR" dirty="0"/>
              <a:t> e Schumann, por exemplo ‒ escreveram obras usando características de cores [</a:t>
            </a:r>
            <a:r>
              <a:rPr lang="pt-BR" dirty="0" err="1"/>
              <a:t>colors</a:t>
            </a:r>
            <a:r>
              <a:rPr lang="pt-BR" dirty="0"/>
              <a:t>] (timbres?) nacionais de vários países</a:t>
            </a:r>
            <a:r>
              <a:rPr lang="pt-BR" dirty="0" smtClean="0"/>
              <a:t>.</a:t>
            </a:r>
          </a:p>
          <a:p>
            <a:r>
              <a:rPr lang="pt-BR" dirty="0"/>
              <a:t>Ao fazê-lo, chegaram a fabricar uma atmosfera nacional imaginária, como na música húngara e espanhola de Liszt, Brahms, Bizet.</a:t>
            </a:r>
          </a:p>
        </p:txBody>
      </p:sp>
    </p:spTree>
    <p:extLst>
      <p:ext uri="{BB962C8B-B14F-4D97-AF65-F5344CB8AC3E}">
        <p14:creationId xmlns:p14="http://schemas.microsoft.com/office/powerpoint/2010/main" val="91074591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Mas acima de tudo, novos estilos nacionais próprios se desenvolveram nos vários países do Oriente e da Europa Ocidental. </a:t>
            </a:r>
            <a:endParaRPr lang="pt-BR" dirty="0" smtClean="0"/>
          </a:p>
          <a:p>
            <a:r>
              <a:rPr lang="pt-BR" dirty="0" smtClean="0"/>
              <a:t>[continuar a partir da p. 141].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062394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732959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657033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148745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420406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873120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2939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 aparentemente </a:t>
            </a:r>
            <a:r>
              <a:rPr lang="pt-BR" dirty="0" smtClean="0"/>
              <a:t>irracional universo tonal </a:t>
            </a:r>
            <a:r>
              <a:rPr lang="pt-BR" dirty="0"/>
              <a:t>foi estabelecido como </a:t>
            </a:r>
            <a:r>
              <a:rPr lang="pt-BR" i="1" dirty="0" err="1"/>
              <a:t>imperio</a:t>
            </a:r>
            <a:r>
              <a:rPr lang="pt-BR" i="1" dirty="0"/>
              <a:t> </a:t>
            </a:r>
            <a:r>
              <a:rPr lang="pt-BR" i="1" dirty="0" err="1"/>
              <a:t>rationis</a:t>
            </a:r>
            <a:r>
              <a:rPr lang="pt-BR" dirty="0"/>
              <a:t> ‒ sob o comando da razão, como foi dito após Boécio ‒ em conceitos e sinais escritos</a:t>
            </a:r>
            <a:r>
              <a:rPr lang="pt-BR" dirty="0" smtClean="0"/>
              <a:t>.</a:t>
            </a:r>
          </a:p>
          <a:p>
            <a:r>
              <a:rPr lang="pt-BR" dirty="0"/>
              <a:t>Lá </a:t>
            </a:r>
            <a:r>
              <a:rPr lang="pt-BR" dirty="0" smtClean="0"/>
              <a:t>tomaram </a:t>
            </a:r>
            <a:r>
              <a:rPr lang="pt-BR" dirty="0"/>
              <a:t>forma sistemas de relacionamento e formas de apresentação, como o sistema de coordenação da partitura, esquemas métricos usando compassos e fórmula de compasso, e o teclado bem temperado</a:t>
            </a:r>
            <a:r>
              <a:rPr lang="pt-BR" dirty="0" smtClean="0"/>
              <a:t>.</a:t>
            </a:r>
          </a:p>
          <a:p>
            <a:r>
              <a:rPr lang="pt-BR" dirty="0" smtClean="0"/>
              <a:t>A </a:t>
            </a:r>
            <a:r>
              <a:rPr lang="pt-BR" dirty="0"/>
              <a:t>musicologia tratou, com razão, exaustivamente da história da teoria, apreciando seus mestres, como Guido </a:t>
            </a:r>
            <a:r>
              <a:rPr lang="pt-BR" dirty="0" smtClean="0"/>
              <a:t>D’</a:t>
            </a:r>
            <a:r>
              <a:rPr lang="pt-BR" dirty="0" err="1" smtClean="0"/>
              <a:t>Arezzo</a:t>
            </a:r>
            <a:r>
              <a:rPr lang="pt-BR" dirty="0">
                <a:latin typeface="Maestro" panose="02000506050000020004" pitchFamily="2" charset="2"/>
              </a:rPr>
              <a:t> e</a:t>
            </a:r>
            <a:r>
              <a:rPr lang="pt-BR" dirty="0" smtClean="0"/>
              <a:t>, </a:t>
            </a:r>
            <a:r>
              <a:rPr lang="pt-BR" dirty="0"/>
              <a:t>Franco de </a:t>
            </a:r>
            <a:r>
              <a:rPr lang="pt-BR" dirty="0" err="1" smtClean="0"/>
              <a:t>Cologne</a:t>
            </a:r>
            <a:r>
              <a:rPr lang="pt-BR" dirty="0">
                <a:latin typeface="Maestro" panose="02000506050000020004" pitchFamily="2" charset="2"/>
              </a:rPr>
              <a:t> e</a:t>
            </a:r>
            <a:r>
              <a:rPr lang="pt-BR" dirty="0" smtClean="0"/>
              <a:t>, </a:t>
            </a:r>
            <a:r>
              <a:rPr lang="pt-BR" dirty="0"/>
              <a:t>Jacob de </a:t>
            </a:r>
            <a:r>
              <a:rPr lang="pt-BR" dirty="0" err="1" smtClean="0"/>
              <a:t>Liège</a:t>
            </a:r>
            <a:r>
              <a:rPr lang="pt-BR" dirty="0">
                <a:latin typeface="Maestro" panose="02000506050000020004" pitchFamily="2" charset="2"/>
              </a:rPr>
              <a:t> e</a:t>
            </a:r>
            <a:r>
              <a:rPr lang="pt-BR" dirty="0" smtClean="0"/>
              <a:t>, </a:t>
            </a:r>
            <a:r>
              <a:rPr lang="pt-BR" dirty="0" err="1" smtClean="0"/>
              <a:t>Tinctoris</a:t>
            </a:r>
            <a:r>
              <a:rPr lang="pt-BR" dirty="0">
                <a:latin typeface="Maestro" panose="02000506050000020004" pitchFamily="2" charset="2"/>
              </a:rPr>
              <a:t> e</a:t>
            </a:r>
            <a:r>
              <a:rPr lang="pt-BR" dirty="0" smtClean="0"/>
              <a:t>, </a:t>
            </a:r>
            <a:r>
              <a:rPr lang="pt-BR" dirty="0" err="1" smtClean="0"/>
              <a:t>Zarlino</a:t>
            </a:r>
            <a:r>
              <a:rPr lang="pt-BR" dirty="0">
                <a:latin typeface="Maestro" panose="02000506050000020004" pitchFamily="2" charset="2"/>
              </a:rPr>
              <a:t> e</a:t>
            </a:r>
            <a:r>
              <a:rPr lang="pt-BR" dirty="0" smtClean="0"/>
              <a:t>, </a:t>
            </a:r>
            <a:r>
              <a:rPr lang="pt-BR" dirty="0" err="1" smtClean="0"/>
              <a:t>Rameau</a:t>
            </a:r>
            <a:r>
              <a:rPr lang="pt-BR" dirty="0">
                <a:latin typeface="Maestro" panose="02000506050000020004" pitchFamily="2" charset="2"/>
              </a:rPr>
              <a:t> e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018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 </a:t>
            </a:r>
            <a:r>
              <a:rPr lang="pt-BR" dirty="0"/>
              <a:t>racionalização, que Max Weber em particular enfatiza como uma característica básica da música ocidental, não suprimiu pela organização compulsória o que a natureza forneceu, mas revelou e enfatizou aquelas “ordens naturais” que repousam sobre relações numéricas simples ou formas básicas férteis ‒ por exemplo o modo maior e períodos de </a:t>
            </a:r>
            <a:r>
              <a:rPr lang="pt-BR" dirty="0" smtClean="0"/>
              <a:t>(</a:t>
            </a:r>
            <a:r>
              <a:rPr lang="pt-BR" dirty="0"/>
              <a:t>2 + 2) + 4 compassos e seus múltiplos. </a:t>
            </a:r>
            <a:endParaRPr lang="pt-BR" dirty="0" smtClean="0"/>
          </a:p>
          <a:p>
            <a:r>
              <a:rPr lang="pt-BR" dirty="0"/>
              <a:t>A naturalidade renovada e o humanismo assumem o comando, seja diretamente, como nos clássicos vienenses, ou mais vigorosamente </a:t>
            </a:r>
            <a:r>
              <a:rPr lang="pt-BR" dirty="0" smtClean="0"/>
              <a:t>estilizada </a:t>
            </a:r>
            <a:r>
              <a:rPr lang="pt-BR" dirty="0"/>
              <a:t>e sobreposta em uma rede polifônica, como nos velhos </a:t>
            </a:r>
            <a:r>
              <a:rPr lang="pt-BR" dirty="0" err="1" smtClean="0"/>
              <a:t>chanson-Masses</a:t>
            </a:r>
            <a:r>
              <a:rPr lang="pt-BR" dirty="0" smtClean="0"/>
              <a:t> dos Países Baixos (música vocal renascentista) </a:t>
            </a:r>
            <a:r>
              <a:rPr lang="pt-BR" dirty="0">
                <a:latin typeface="Maestro" panose="02000506050000020004" pitchFamily="2" charset="2"/>
              </a:rPr>
              <a:t>e</a:t>
            </a:r>
            <a:r>
              <a:rPr lang="pt-BR" dirty="0" smtClean="0"/>
              <a:t> </a:t>
            </a:r>
            <a:r>
              <a:rPr lang="pt-BR" dirty="0"/>
              <a:t>e arranjos dos corais de </a:t>
            </a:r>
            <a:r>
              <a:rPr lang="pt-BR" dirty="0" smtClean="0"/>
              <a:t>Bach (</a:t>
            </a:r>
            <a:r>
              <a:rPr lang="pt-BR" smtClean="0"/>
              <a:t>contraponto tonal) </a:t>
            </a:r>
            <a:r>
              <a:rPr lang="pt-BR" dirty="0">
                <a:latin typeface="Maestro" panose="02000506050000020004" pitchFamily="2" charset="2"/>
              </a:rPr>
              <a:t>e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249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Isso vale para a Idade Média também; ritmo e tonalidade em </a:t>
            </a:r>
            <a:r>
              <a:rPr lang="pt-BR" dirty="0" err="1" smtClean="0"/>
              <a:t>Pérotin</a:t>
            </a:r>
            <a:r>
              <a:rPr lang="pt-BR" dirty="0" smtClean="0"/>
              <a:t>  e outros compositores pouco diferem daqueles das músicas de dança de seus contemporâneos. </a:t>
            </a:r>
            <a:r>
              <a:rPr lang="pt-BR" sz="2000" dirty="0">
                <a:latin typeface="Maestro" panose="02000506050000020004" pitchFamily="2" charset="2"/>
              </a:rPr>
              <a:t>e</a:t>
            </a:r>
            <a:endParaRPr lang="pt-BR" sz="2000" dirty="0">
              <a:latin typeface="MS Shell Dlg 2" panose="020B0604030504040204" pitchFamily="34" charset="0"/>
            </a:endParaRPr>
          </a:p>
          <a:p>
            <a:r>
              <a:rPr lang="pt-BR" dirty="0" smtClean="0"/>
              <a:t>Característica</a:t>
            </a:r>
            <a:r>
              <a:rPr lang="pt-BR" dirty="0"/>
              <a:t>, além disso, é a preferência pela voz cantando naturalmente em contraste com a estilização e os efeitos exóticos amplamente favorecidos nos primeiros tempos e no </a:t>
            </a:r>
            <a:r>
              <a:rPr lang="pt-BR" dirty="0" smtClean="0"/>
              <a:t>Oriente </a:t>
            </a:r>
            <a:r>
              <a:rPr lang="pt-BR" dirty="0">
                <a:latin typeface="Maestro" panose="02000506050000020004" pitchFamily="2" charset="2"/>
              </a:rPr>
              <a:t>e</a:t>
            </a:r>
            <a:r>
              <a:rPr lang="pt-BR" dirty="0" smtClean="0"/>
              <a:t>.</a:t>
            </a:r>
          </a:p>
          <a:p>
            <a:r>
              <a:rPr lang="pt-BR" dirty="0"/>
              <a:t>A música ocidental fez para a humanidade algo semelhante ao que a escultura, a arquitetura, a lógica e a matemática gregas fizeram: estabeleceram fortemente os fundamentos clássicos do caráter universal.</a:t>
            </a:r>
          </a:p>
        </p:txBody>
      </p:sp>
    </p:spTree>
    <p:extLst>
      <p:ext uri="{BB962C8B-B14F-4D97-AF65-F5344CB8AC3E}">
        <p14:creationId xmlns:p14="http://schemas.microsoft.com/office/powerpoint/2010/main" val="158433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e5d022ff-4ce9-4922-b5a4-f245e35e2aac" xsi:nil="true"/>
    <AssetExpire xmlns="e5d022ff-4ce9-4922-b5a4-f245e35e2aac">2029-01-01T09:00:00+00:00</AssetExpire>
    <CampaignTagsTaxHTField0 xmlns="e5d022ff-4ce9-4922-b5a4-f245e35e2aac">
      <Terms xmlns="http://schemas.microsoft.com/office/infopath/2007/PartnerControls"/>
    </CampaignTagsTaxHTField0>
    <IntlLangReviewDate xmlns="e5d022ff-4ce9-4922-b5a4-f245e35e2aac" xsi:nil="true"/>
    <TPFriendlyName xmlns="e5d022ff-4ce9-4922-b5a4-f245e35e2aac" xsi:nil="true"/>
    <IntlLangReview xmlns="e5d022ff-4ce9-4922-b5a4-f245e35e2aac">false</IntlLangReview>
    <LocLastLocAttemptVersionLookup xmlns="e5d022ff-4ce9-4922-b5a4-f245e35e2aac">843282</LocLastLocAttemptVersionLookup>
    <PolicheckWords xmlns="e5d022ff-4ce9-4922-b5a4-f245e35e2aac" xsi:nil="true"/>
    <SubmitterId xmlns="e5d022ff-4ce9-4922-b5a4-f245e35e2aac" xsi:nil="true"/>
    <AcquiredFrom xmlns="e5d022ff-4ce9-4922-b5a4-f245e35e2aac">Internal MS</AcquiredFrom>
    <EditorialStatus xmlns="e5d022ff-4ce9-4922-b5a4-f245e35e2aac">Complete</EditorialStatus>
    <Markets xmlns="e5d022ff-4ce9-4922-b5a4-f245e35e2aac"/>
    <OriginAsset xmlns="e5d022ff-4ce9-4922-b5a4-f245e35e2aac" xsi:nil="true"/>
    <AssetStart xmlns="e5d022ff-4ce9-4922-b5a4-f245e35e2aac">2012-06-20T23:39:00+00:00</AssetStart>
    <FriendlyTitle xmlns="e5d022ff-4ce9-4922-b5a4-f245e35e2aac" xsi:nil="true"/>
    <MarketSpecific xmlns="e5d022ff-4ce9-4922-b5a4-f245e35e2aac">false</MarketSpecific>
    <TPNamespace xmlns="e5d022ff-4ce9-4922-b5a4-f245e35e2aac" xsi:nil="true"/>
    <PublishStatusLookup xmlns="e5d022ff-4ce9-4922-b5a4-f245e35e2aac">
      <Value>454958</Value>
    </PublishStatusLookup>
    <APAuthor xmlns="e5d022ff-4ce9-4922-b5a4-f245e35e2aac">
      <UserInfo>
        <DisplayName>REDMOND\v-sa</DisplayName>
        <AccountId>2467</AccountId>
        <AccountType/>
      </UserInfo>
    </APAuthor>
    <TPCommandLine xmlns="e5d022ff-4ce9-4922-b5a4-f245e35e2aac" xsi:nil="true"/>
    <IntlLangReviewer xmlns="e5d022ff-4ce9-4922-b5a4-f245e35e2aac" xsi:nil="true"/>
    <OpenTemplate xmlns="e5d022ff-4ce9-4922-b5a4-f245e35e2aac">true</OpenTemplate>
    <CSXSubmissionDate xmlns="e5d022ff-4ce9-4922-b5a4-f245e35e2aac" xsi:nil="true"/>
    <TaxCatchAll xmlns="e5d022ff-4ce9-4922-b5a4-f245e35e2aac"/>
    <Manager xmlns="e5d022ff-4ce9-4922-b5a4-f245e35e2aac" xsi:nil="true"/>
    <NumericId xmlns="e5d022ff-4ce9-4922-b5a4-f245e35e2aac" xsi:nil="true"/>
    <ParentAssetId xmlns="e5d022ff-4ce9-4922-b5a4-f245e35e2aac" xsi:nil="true"/>
    <OriginalSourceMarket xmlns="e5d022ff-4ce9-4922-b5a4-f245e35e2aac">english</OriginalSourceMarket>
    <ApprovalStatus xmlns="e5d022ff-4ce9-4922-b5a4-f245e35e2aac">InProgress</ApprovalStatus>
    <TPComponent xmlns="e5d022ff-4ce9-4922-b5a4-f245e35e2aac" xsi:nil="true"/>
    <EditorialTags xmlns="e5d022ff-4ce9-4922-b5a4-f245e35e2aac" xsi:nil="true"/>
    <TPExecutable xmlns="e5d022ff-4ce9-4922-b5a4-f245e35e2aac" xsi:nil="true"/>
    <TPLaunchHelpLink xmlns="e5d022ff-4ce9-4922-b5a4-f245e35e2aac" xsi:nil="true"/>
    <LocComments xmlns="e5d022ff-4ce9-4922-b5a4-f245e35e2aac" xsi:nil="true"/>
    <LocRecommendedHandoff xmlns="e5d022ff-4ce9-4922-b5a4-f245e35e2aac" xsi:nil="true"/>
    <SourceTitle xmlns="e5d022ff-4ce9-4922-b5a4-f245e35e2aac" xsi:nil="true"/>
    <CSXUpdate xmlns="e5d022ff-4ce9-4922-b5a4-f245e35e2aac">false</CSXUpdate>
    <IntlLocPriority xmlns="e5d022ff-4ce9-4922-b5a4-f245e35e2aac" xsi:nil="true"/>
    <UAProjectedTotalWords xmlns="e5d022ff-4ce9-4922-b5a4-f245e35e2aac" xsi:nil="true"/>
    <AssetType xmlns="e5d022ff-4ce9-4922-b5a4-f245e35e2aac">TP</AssetType>
    <MachineTranslated xmlns="e5d022ff-4ce9-4922-b5a4-f245e35e2aac">false</MachineTranslated>
    <OutputCachingOn xmlns="e5d022ff-4ce9-4922-b5a4-f245e35e2aac">false</OutputCachingOn>
    <TemplateStatus xmlns="e5d022ff-4ce9-4922-b5a4-f245e35e2aac">Complete</TemplateStatus>
    <IsSearchable xmlns="e5d022ff-4ce9-4922-b5a4-f245e35e2aac">true</IsSearchable>
    <ContentItem xmlns="e5d022ff-4ce9-4922-b5a4-f245e35e2aac" xsi:nil="true"/>
    <HandoffToMSDN xmlns="e5d022ff-4ce9-4922-b5a4-f245e35e2aac" xsi:nil="true"/>
    <ShowIn xmlns="e5d022ff-4ce9-4922-b5a4-f245e35e2aac">Show everywhere</ShowIn>
    <ThumbnailAssetId xmlns="e5d022ff-4ce9-4922-b5a4-f245e35e2aac" xsi:nil="true"/>
    <UALocComments xmlns="e5d022ff-4ce9-4922-b5a4-f245e35e2aac" xsi:nil="true"/>
    <UALocRecommendation xmlns="e5d022ff-4ce9-4922-b5a4-f245e35e2aac">Localize</UALocRecommendation>
    <LastModifiedDateTime xmlns="e5d022ff-4ce9-4922-b5a4-f245e35e2aac" xsi:nil="true"/>
    <LegacyData xmlns="e5d022ff-4ce9-4922-b5a4-f245e35e2aac" xsi:nil="true"/>
    <LocManualTestRequired xmlns="e5d022ff-4ce9-4922-b5a4-f245e35e2aac">false</LocManualTestRequired>
    <LocMarketGroupTiers2 xmlns="e5d022ff-4ce9-4922-b5a4-f245e35e2aac" xsi:nil="true"/>
    <ClipArtFilename xmlns="e5d022ff-4ce9-4922-b5a4-f245e35e2aac" xsi:nil="true"/>
    <TPApplication xmlns="e5d022ff-4ce9-4922-b5a4-f245e35e2aac" xsi:nil="true"/>
    <CSXHash xmlns="e5d022ff-4ce9-4922-b5a4-f245e35e2aac" xsi:nil="true"/>
    <DirectSourceMarket xmlns="e5d022ff-4ce9-4922-b5a4-f245e35e2aac">english</DirectSourceMarket>
    <PrimaryImageGen xmlns="e5d022ff-4ce9-4922-b5a4-f245e35e2aac">true</PrimaryImageGen>
    <PlannedPubDate xmlns="e5d022ff-4ce9-4922-b5a4-f245e35e2aac" xsi:nil="true"/>
    <CSXSubmissionMarket xmlns="e5d022ff-4ce9-4922-b5a4-f245e35e2aac" xsi:nil="true"/>
    <Downloads xmlns="e5d022ff-4ce9-4922-b5a4-f245e35e2aac">0</Downloads>
    <ArtSampleDocs xmlns="e5d022ff-4ce9-4922-b5a4-f245e35e2aac" xsi:nil="true"/>
    <TrustLevel xmlns="e5d022ff-4ce9-4922-b5a4-f245e35e2aac">1 Microsoft Managed Content</TrustLevel>
    <BlockPublish xmlns="e5d022ff-4ce9-4922-b5a4-f245e35e2aac">false</BlockPublish>
    <TPLaunchHelpLinkType xmlns="e5d022ff-4ce9-4922-b5a4-f245e35e2aac">Template</TPLaunchHelpLinkType>
    <LocalizationTagsTaxHTField0 xmlns="e5d022ff-4ce9-4922-b5a4-f245e35e2aac">
      <Terms xmlns="http://schemas.microsoft.com/office/infopath/2007/PartnerControls"/>
    </LocalizationTagsTaxHTField0>
    <BusinessGroup xmlns="e5d022ff-4ce9-4922-b5a4-f245e35e2aac" xsi:nil="true"/>
    <Providers xmlns="e5d022ff-4ce9-4922-b5a4-f245e35e2aac" xsi:nil="true"/>
    <TemplateTemplateType xmlns="e5d022ff-4ce9-4922-b5a4-f245e35e2aac">PowerPoint Template - Slideshow Launch</TemplateTemplateType>
    <TimesCloned xmlns="e5d022ff-4ce9-4922-b5a4-f245e35e2aac" xsi:nil="true"/>
    <TPAppVersion xmlns="e5d022ff-4ce9-4922-b5a4-f245e35e2aac" xsi:nil="true"/>
    <VoteCount xmlns="e5d022ff-4ce9-4922-b5a4-f245e35e2aac" xsi:nil="true"/>
    <FeatureTagsTaxHTField0 xmlns="e5d022ff-4ce9-4922-b5a4-f245e35e2aac">
      <Terms xmlns="http://schemas.microsoft.com/office/infopath/2007/PartnerControls"/>
    </FeatureTagsTaxHTField0>
    <Provider xmlns="e5d022ff-4ce9-4922-b5a4-f245e35e2aac" xsi:nil="true"/>
    <UACurrentWords xmlns="e5d022ff-4ce9-4922-b5a4-f245e35e2aac" xsi:nil="true"/>
    <AssetId xmlns="e5d022ff-4ce9-4922-b5a4-f245e35e2aac">TP102923943</AssetId>
    <TPClientViewer xmlns="e5d022ff-4ce9-4922-b5a4-f245e35e2aac" xsi:nil="true"/>
    <DSATActionTaken xmlns="e5d022ff-4ce9-4922-b5a4-f245e35e2aac" xsi:nil="true"/>
    <APEditor xmlns="e5d022ff-4ce9-4922-b5a4-f245e35e2aac">
      <UserInfo>
        <DisplayName/>
        <AccountId xsi:nil="true"/>
        <AccountType/>
      </UserInfo>
    </APEditor>
    <TPInstallLocation xmlns="e5d022ff-4ce9-4922-b5a4-f245e35e2aac" xsi:nil="true"/>
    <OOCacheId xmlns="e5d022ff-4ce9-4922-b5a4-f245e35e2aac" xsi:nil="true"/>
    <IsDeleted xmlns="e5d022ff-4ce9-4922-b5a4-f245e35e2aac">false</IsDeleted>
    <PublishTargets xmlns="e5d022ff-4ce9-4922-b5a4-f245e35e2aac">OfficeOnlineVNext</PublishTargets>
    <ApprovalLog xmlns="e5d022ff-4ce9-4922-b5a4-f245e35e2aac" xsi:nil="true"/>
    <BugNumber xmlns="e5d022ff-4ce9-4922-b5a4-f245e35e2aac" xsi:nil="true"/>
    <CrawlForDependencies xmlns="e5d022ff-4ce9-4922-b5a4-f245e35e2aac">false</CrawlForDependencies>
    <InternalTagsTaxHTField0 xmlns="e5d022ff-4ce9-4922-b5a4-f245e35e2aac">
      <Terms xmlns="http://schemas.microsoft.com/office/infopath/2007/PartnerControls"/>
    </InternalTagsTaxHTField0>
    <LastHandOff xmlns="e5d022ff-4ce9-4922-b5a4-f245e35e2aac" xsi:nil="true"/>
    <Milestone xmlns="e5d022ff-4ce9-4922-b5a4-f245e35e2aac" xsi:nil="true"/>
    <OriginalRelease xmlns="e5d022ff-4ce9-4922-b5a4-f245e35e2aac">15</OriginalRelease>
    <RecommendationsModifier xmlns="e5d022ff-4ce9-4922-b5a4-f245e35e2aac" xsi:nil="true"/>
    <ScenarioTagsTaxHTField0 xmlns="e5d022ff-4ce9-4922-b5a4-f245e35e2aac">
      <Terms xmlns="http://schemas.microsoft.com/office/infopath/2007/PartnerControls"/>
    </ScenarioTagsTaxHTField0>
    <UANotes xmlns="e5d022ff-4ce9-4922-b5a4-f245e35e2aa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2057737089D604C8995D725789FFFFD0400C05BDBFCDB0BE84BA6AEC1D1A4F5E4CE" ma:contentTypeVersion="56" ma:contentTypeDescription="Create a new document." ma:contentTypeScope="" ma:versionID="c5c786f17e9890b7d2875e0bb647f603">
  <xsd:schema xmlns:xsd="http://www.w3.org/2001/XMLSchema" xmlns:xs="http://www.w3.org/2001/XMLSchema" xmlns:p="http://schemas.microsoft.com/office/2006/metadata/properties" xmlns:ns2="e5d022ff-4ce9-4922-b5a4-f245e35e2aac" targetNamespace="http://schemas.microsoft.com/office/2006/metadata/properties" ma:root="true" ma:fieldsID="3dddc4782ba87b44f6678511fd2b89e9" ns2:_="">
    <xsd:import namespace="e5d022ff-4ce9-4922-b5a4-f245e35e2aa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d022ff-4ce9-4922-b5a4-f245e35e2aa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BlockPublish" ma:index="12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3" nillable="true" ma:displayName="Bug Number" ma:default="" ma:internalName="BugNumber" ma:readOnly="false">
      <xsd:simpleType>
        <xsd:restriction base="dms:Text"/>
      </xsd:simpleType>
    </xsd:element>
    <xsd:element name="CampaignTagsTaxHTField0" ma:index="15" nillable="true" ma:taxonomy="true" ma:internalName="CampaignTagsTaxHTField0" ma:taxonomyFieldName="CampaignTags" ma:displayName="Campaigns" ma:readOnly="false" ma:default="" ma:fieldId="{ae2f8e70-a23c-4d77-9ad6-ea38e2352880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6" nillable="true" ma:displayName="Client Viewer" ma:default="" ma:internalName="TPClientViewer">
      <xsd:simpleType>
        <xsd:restriction base="dms:Text"/>
      </xsd:simpleType>
    </xsd:element>
    <xsd:element name="ClipArtFilename" ma:index="17" nillable="true" ma:displayName="Clip Art Name" ma:default="" ma:internalName="ClipArtFilename" ma:readOnly="false">
      <xsd:simpleType>
        <xsd:restriction base="dms:Text"/>
      </xsd:simpleType>
    </xsd:element>
    <xsd:element name="TPCommandLine" ma:index="18" nillable="true" ma:displayName="Command Line" ma:default="" ma:internalName="TPCommandLine">
      <xsd:simpleType>
        <xsd:restriction base="dms:Text"/>
      </xsd:simpleType>
    </xsd:element>
    <xsd:element name="TPComponent" ma:index="19" nillable="true" ma:displayName="Component" ma:default="" ma:internalName="TPComponent">
      <xsd:simpleType>
        <xsd:restriction base="dms:Text"/>
      </xsd:simpleType>
    </xsd:element>
    <xsd:element name="ContentItem" ma:index="20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2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5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6" nillable="true" ma:displayName="CSX Submission Market" ma:default="" ma:list="{5E053CDA-25E6-45C3-8DB3-AEDB8C2D0B9A}" ma:internalName="CSXSubmissionMarket" ma:readOnly="false" ma:showField="MarketName" ma:web="e5d022ff-4ce9-4922-b5a4-f245e35e2aac">
      <xsd:simpleType>
        <xsd:restriction base="dms:Lookup"/>
      </xsd:simpleType>
    </xsd:element>
    <xsd:element name="CSXUpdate" ma:index="27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8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29" nillable="true" ma:displayName="Deleted?" ma:default="" ma:internalName="IsDeleted" ma:readOnly="false">
      <xsd:simpleType>
        <xsd:restriction base="dms:Boolean"/>
      </xsd:simpleType>
    </xsd:element>
    <xsd:element name="APDescription" ma:index="30" nillable="true" ma:displayName="Description" ma:default="" ma:internalName="APDescription" ma:readOnly="false">
      <xsd:simpleType>
        <xsd:restriction base="dms:Note"/>
      </xsd:simpleType>
    </xsd:element>
    <xsd:element name="DirectSourceMarket" ma:index="31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2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3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4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5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6" nillable="true" ma:displayName="Editorial Tags" ma:default="" ma:internalName="EditorialTags">
      <xsd:simpleType>
        <xsd:restriction base="dms:Unknown"/>
      </xsd:simpleType>
    </xsd:element>
    <xsd:element name="TPExecutable" ma:index="37" nillable="true" ma:displayName="Executable" ma:default="" ma:internalName="TPExecutable">
      <xsd:simpleType>
        <xsd:restriction base="dms:Text"/>
      </xsd:simpleType>
    </xsd:element>
    <xsd:element name="FeatureTagsTaxHTField0" ma:index="39" nillable="true" ma:taxonomy="true" ma:internalName="FeatureTagsTaxHTField0" ma:taxonomyFieldName="FeatureTags" ma:displayName="Features" ma:readOnly="false" ma:default="" ma:fieldId="{0e79027b-5c14-42ce-a448-02002c169e4a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0" nillable="true" ma:displayName="Friendly Name" ma:default="" ma:internalName="TPFriendlyName">
      <xsd:simpleType>
        <xsd:restriction base="dms:Text"/>
      </xsd:simpleType>
    </xsd:element>
    <xsd:element name="FriendlyTitle" ma:index="41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2" nillable="true" ma:displayName="Generate Images?" ma:default="true" ma:internalName="PrimaryImageGen">
      <xsd:simpleType>
        <xsd:restriction base="dms:Boolean"/>
      </xsd:simpleType>
    </xsd:element>
    <xsd:element name="HandoffToMSDN" ma:index="43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4" nillable="true" ma:displayName="InProjectListLookup" ma:list="{E1DF242F-2A85-4892-885C-E072ACF78A23}" ma:internalName="InProjectListLookup" ma:readOnly="true" ma:showField="InProjectList" ma:web="e5d022ff-4ce9-4922-b5a4-f245e35e2a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5" nillable="true" ma:displayName="Install Location" ma:default="" ma:internalName="TPInstallLocation">
      <xsd:simpleType>
        <xsd:restriction base="dms:Text"/>
      </xsd:simpleType>
    </xsd:element>
    <xsd:element name="InternalTagsTaxHTField0" ma:index="47" nillable="true" ma:taxonomy="true" ma:internalName="InternalTagsTaxHTField0" ma:taxonomyFieldName="InternalTags" ma:displayName="Internal Tags" ma:readOnly="false" ma:default="" ma:fieldId="{e822bdd4-da07-482e-8962-d405657c171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8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49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0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1" nillable="true" ma:displayName="Last Complete Version Lookup" ma:default="" ma:list="{E1DF242F-2A85-4892-885C-E072ACF78A23}" ma:internalName="LastCompleteVersionLookup" ma:readOnly="true" ma:showField="LastCompleteVersion" ma:web="e5d022ff-4ce9-4922-b5a4-f245e35e2a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2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3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4" nillable="true" ma:displayName="Last Preview Attempt Error" ma:default="" ma:list="{E1DF242F-2A85-4892-885C-E072ACF78A23}" ma:internalName="LastPreviewErrorLookup" ma:readOnly="true" ma:showField="LastPreviewError" ma:web="e5d022ff-4ce9-4922-b5a4-f245e35e2a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5" nillable="true" ma:displayName="Last Preview Attempt Result" ma:default="" ma:list="{E1DF242F-2A85-4892-885C-E072ACF78A23}" ma:internalName="LastPreviewResultLookup" ma:readOnly="true" ma:showField="LastPreviewResult" ma:web="e5d022ff-4ce9-4922-b5a4-f245e35e2a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6" nillable="true" ma:displayName="Last Preview Attempted On" ma:default="" ma:list="{E1DF242F-2A85-4892-885C-E072ACF78A23}" ma:internalName="LastPreviewAttemptDateLookup" ma:readOnly="true" ma:showField="LastPreviewAttemptDate" ma:web="e5d022ff-4ce9-4922-b5a4-f245e35e2a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7" nillable="true" ma:displayName="Last Previewed By" ma:default="" ma:list="{E1DF242F-2A85-4892-885C-E072ACF78A23}" ma:internalName="LastPreviewedByLookup" ma:readOnly="true" ma:showField="LastPreviewedBy" ma:web="e5d022ff-4ce9-4922-b5a4-f245e35e2a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8" nillable="true" ma:displayName="Last Previewed Date" ma:default="" ma:list="{E1DF242F-2A85-4892-885C-E072ACF78A23}" ma:internalName="LastPreviewTimeLookup" ma:readOnly="true" ma:showField="LastPreviewTime" ma:web="e5d022ff-4ce9-4922-b5a4-f245e35e2a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59" nillable="true" ma:displayName="Last Previewed Version" ma:default="" ma:list="{E1DF242F-2A85-4892-885C-E072ACF78A23}" ma:internalName="LastPreviewVersionLookup" ma:readOnly="true" ma:showField="LastPreviewVersion" ma:web="e5d022ff-4ce9-4922-b5a4-f245e35e2a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0" nillable="true" ma:displayName="Last Publish Attempt Error" ma:default="" ma:list="{E1DF242F-2A85-4892-885C-E072ACF78A23}" ma:internalName="LastPublishErrorLookup" ma:readOnly="true" ma:showField="LastPublishError" ma:web="e5d022ff-4ce9-4922-b5a4-f245e35e2a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1" nillable="true" ma:displayName="Last Publish Attempt Result" ma:default="" ma:list="{E1DF242F-2A85-4892-885C-E072ACF78A23}" ma:internalName="LastPublishResultLookup" ma:readOnly="true" ma:showField="LastPublishResult" ma:web="e5d022ff-4ce9-4922-b5a4-f245e35e2a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2" nillable="true" ma:displayName="Last Publish Attempted On" ma:default="" ma:list="{E1DF242F-2A85-4892-885C-E072ACF78A23}" ma:internalName="LastPublishAttemptDateLookup" ma:readOnly="true" ma:showField="LastPublishAttemptDate" ma:web="e5d022ff-4ce9-4922-b5a4-f245e35e2a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3" nillable="true" ma:displayName="Last Published By" ma:default="" ma:list="{E1DF242F-2A85-4892-885C-E072ACF78A23}" ma:internalName="LastPublishedByLookup" ma:readOnly="true" ma:showField="LastPublishedBy" ma:web="e5d022ff-4ce9-4922-b5a4-f245e35e2a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4" nillable="true" ma:displayName="Last Published Date" ma:default="" ma:list="{E1DF242F-2A85-4892-885C-E072ACF78A23}" ma:internalName="LastPublishTimeLookup" ma:readOnly="true" ma:showField="LastPublishTime" ma:web="e5d022ff-4ce9-4922-b5a4-f245e35e2a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5" nillable="true" ma:displayName="Last Published Version" ma:default="" ma:list="{E1DF242F-2A85-4892-885C-E072ACF78A23}" ma:internalName="LastPublishVersionLookup" ma:readOnly="true" ma:showField="LastPublishVersion" ma:web="e5d022ff-4ce9-4922-b5a4-f245e35e2a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6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7" nillable="true" ma:displayName="Legacy Data" ma:default="" ma:internalName="LegacyData" ma:readOnly="false">
      <xsd:simpleType>
        <xsd:restriction base="dms:Note"/>
      </xsd:simpleType>
    </xsd:element>
    <xsd:element name="TPLaunchHelpLink" ma:index="68" nillable="true" ma:displayName="Link to Launch Help Topic" ma:default="" ma:internalName="TPLaunchHelpLink">
      <xsd:simpleType>
        <xsd:restriction base="dms:Text"/>
      </xsd:simpleType>
    </xsd:element>
    <xsd:element name="LocComments" ma:index="69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0" nillable="true" ma:displayName="Loc Last Loc Attempt Version" ma:default="" ma:list="{D8789D1B-66E7-4538-930C-3B8C6A9D68AA}" ma:internalName="LocLastLocAttemptVersionLookup" ma:readOnly="false" ma:showField="LastLocAttemptVersion" ma:web="e5d022ff-4ce9-4922-b5a4-f245e35e2aac">
      <xsd:simpleType>
        <xsd:restriction base="dms:Lookup"/>
      </xsd:simpleType>
    </xsd:element>
    <xsd:element name="LocLastLocAttemptVersionTypeLookup" ma:index="71" nillable="true" ma:displayName="Loc Last Loc Attempt Version Type" ma:default="" ma:list="{D8789D1B-66E7-4538-930C-3B8C6A9D68AA}" ma:internalName="LocLastLocAttemptVersionTypeLookup" ma:readOnly="true" ma:showField="LastLocAttemptVersionType" ma:web="e5d022ff-4ce9-4922-b5a4-f245e35e2aac">
      <xsd:simpleType>
        <xsd:restriction base="dms:Lookup"/>
      </xsd:simpleType>
    </xsd:element>
    <xsd:element name="LocManualTestRequired" ma:index="72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3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4" nillable="true" ma:displayName="Loc New Published Version Lookup" ma:default="" ma:list="{D8789D1B-66E7-4538-930C-3B8C6A9D68AA}" ma:internalName="LocNewPublishedVersionLookup" ma:readOnly="true" ma:showField="NewPublishedVersion" ma:web="e5d022ff-4ce9-4922-b5a4-f245e35e2aac">
      <xsd:simpleType>
        <xsd:restriction base="dms:Lookup"/>
      </xsd:simpleType>
    </xsd:element>
    <xsd:element name="LocOverallHandbackStatusLookup" ma:index="75" nillable="true" ma:displayName="Loc Overall Handback Status" ma:default="" ma:list="{D8789D1B-66E7-4538-930C-3B8C6A9D68AA}" ma:internalName="LocOverallHandbackStatusLookup" ma:readOnly="true" ma:showField="OverallHandbackStatus" ma:web="e5d022ff-4ce9-4922-b5a4-f245e35e2aac">
      <xsd:simpleType>
        <xsd:restriction base="dms:Lookup"/>
      </xsd:simpleType>
    </xsd:element>
    <xsd:element name="LocOverallLocStatusLookup" ma:index="76" nillable="true" ma:displayName="Loc Overall Localize Status" ma:default="" ma:list="{D8789D1B-66E7-4538-930C-3B8C6A9D68AA}" ma:internalName="LocOverallLocStatusLookup" ma:readOnly="true" ma:showField="OverallLocStatus" ma:web="e5d022ff-4ce9-4922-b5a4-f245e35e2aac">
      <xsd:simpleType>
        <xsd:restriction base="dms:Lookup"/>
      </xsd:simpleType>
    </xsd:element>
    <xsd:element name="LocOverallPreviewStatusLookup" ma:index="77" nillable="true" ma:displayName="Loc Overall Preview Status" ma:default="" ma:list="{D8789D1B-66E7-4538-930C-3B8C6A9D68AA}" ma:internalName="LocOverallPreviewStatusLookup" ma:readOnly="true" ma:showField="OverallPreviewStatus" ma:web="e5d022ff-4ce9-4922-b5a4-f245e35e2aac">
      <xsd:simpleType>
        <xsd:restriction base="dms:Lookup"/>
      </xsd:simpleType>
    </xsd:element>
    <xsd:element name="LocOverallPublishStatusLookup" ma:index="78" nillable="true" ma:displayName="Loc Overall Publish Status" ma:default="" ma:list="{D8789D1B-66E7-4538-930C-3B8C6A9D68AA}" ma:internalName="LocOverallPublishStatusLookup" ma:readOnly="true" ma:showField="OverallPublishStatus" ma:web="e5d022ff-4ce9-4922-b5a4-f245e35e2aac">
      <xsd:simpleType>
        <xsd:restriction base="dms:Lookup"/>
      </xsd:simpleType>
    </xsd:element>
    <xsd:element name="IntlLocPriority" ma:index="79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0" nillable="true" ma:displayName="Loc Processed For Handoffs" ma:default="" ma:list="{D8789D1B-66E7-4538-930C-3B8C6A9D68AA}" ma:internalName="LocProcessedForHandoffsLookup" ma:readOnly="true" ma:showField="ProcessedForHandoffs" ma:web="e5d022ff-4ce9-4922-b5a4-f245e35e2aac">
      <xsd:simpleType>
        <xsd:restriction base="dms:Lookup"/>
      </xsd:simpleType>
    </xsd:element>
    <xsd:element name="LocProcessedForMarketsLookup" ma:index="81" nillable="true" ma:displayName="Loc Processed For Markets" ma:default="" ma:list="{D8789D1B-66E7-4538-930C-3B8C6A9D68AA}" ma:internalName="LocProcessedForMarketsLookup" ma:readOnly="true" ma:showField="ProcessedForMarkets" ma:web="e5d022ff-4ce9-4922-b5a4-f245e35e2aac">
      <xsd:simpleType>
        <xsd:restriction base="dms:Lookup"/>
      </xsd:simpleType>
    </xsd:element>
    <xsd:element name="LocPublishedDependentAssetsLookup" ma:index="82" nillable="true" ma:displayName="Loc Published Dependent Assets" ma:default="" ma:list="{D8789D1B-66E7-4538-930C-3B8C6A9D68AA}" ma:internalName="LocPublishedDependentAssetsLookup" ma:readOnly="true" ma:showField="PublishedDependentAssets" ma:web="e5d022ff-4ce9-4922-b5a4-f245e35e2aac">
      <xsd:simpleType>
        <xsd:restriction base="dms:Lookup"/>
      </xsd:simpleType>
    </xsd:element>
    <xsd:element name="LocPublishedLinkedAssetsLookup" ma:index="83" nillable="true" ma:displayName="Loc Published Linked Assets" ma:default="" ma:list="{D8789D1B-66E7-4538-930C-3B8C6A9D68AA}" ma:internalName="LocPublishedLinkedAssetsLookup" ma:readOnly="true" ma:showField="PublishedLinkedAssets" ma:web="e5d022ff-4ce9-4922-b5a4-f245e35e2aac">
      <xsd:simpleType>
        <xsd:restriction base="dms:Lookup"/>
      </xsd:simpleType>
    </xsd:element>
    <xsd:element name="LocRecommendedHandoff" ma:index="84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6" nillable="true" ma:taxonomy="true" ma:internalName="LocalizationTagsTaxHTField0" ma:taxonomyFieldName="LocalizationTags" ma:displayName="Localization Tags" ma:readOnly="false" ma:default="" ma:fieldId="{63236a87-6c6d-4a5b-9fe1-c805ecae0bb8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7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8" nillable="true" ma:displayName="Manager" ma:hidden="true" ma:internalName="Manager" ma:readOnly="false">
      <xsd:simpleType>
        <xsd:restriction base="dms:Text"/>
      </xsd:simpleType>
    </xsd:element>
    <xsd:element name="Markets" ma:index="89" nillable="true" ma:displayName="Markets" ma:default="" ma:description="Leave blank to show in all markets" ma:list="{5E053CDA-25E6-45C3-8DB3-AEDB8C2D0B9A}" ma:internalName="Markets" ma:readOnly="false" ma:showField="MarketName" ma:web="e5d022ff-4ce9-4922-b5a4-f245e35e2a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0" nillable="true" ma:displayName="Milestone" ma:default="" ma:internalName="Milestone" ma:readOnly="false">
      <xsd:simpleType>
        <xsd:restriction base="dms:Unknown"/>
      </xsd:simpleType>
    </xsd:element>
    <xsd:element name="TPNamespace" ma:index="93" nillable="true" ma:displayName="Namespace" ma:default="" ma:internalName="TPNamespace">
      <xsd:simpleType>
        <xsd:restriction base="dms:Text"/>
      </xsd:simpleType>
    </xsd:element>
    <xsd:element name="NumericId" ma:index="94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5" nillable="true" ma:displayName="NumOfRatings" ma:default="" ma:list="{E1DF242F-2A85-4892-885C-E072ACF78A23}" ma:internalName="NumOfRatingsLookup" ma:readOnly="true" ma:showField="NumOfRatings" ma:web="e5d022ff-4ce9-4922-b5a4-f245e35e2a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6" nillable="true" ma:displayName="OOCacheId" ma:internalName="OOCacheId" ma:readOnly="false">
      <xsd:simpleType>
        <xsd:restriction base="dms:Text"/>
      </xsd:simpleType>
    </xsd:element>
    <xsd:element name="OpenTemplate" ma:index="97" nillable="true" ma:displayName="Open Template" ma:default="true" ma:internalName="OpenTemplate">
      <xsd:simpleType>
        <xsd:restriction base="dms:Boolean"/>
      </xsd:simpleType>
    </xsd:element>
    <xsd:element name="OriginAsset" ma:index="98" nillable="true" ma:displayName="Origin Asset" ma:default="" ma:internalName="OriginAsset" ma:readOnly="false">
      <xsd:simpleType>
        <xsd:restriction base="dms:Text"/>
      </xsd:simpleType>
    </xsd:element>
    <xsd:element name="OriginalRelease" ma:index="99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0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1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2" nillable="true" ma:displayName="Parent Asset Id" ma:default="" ma:internalName="ParentAssetId" ma:readOnly="false">
      <xsd:simpleType>
        <xsd:restriction base="dms:Text"/>
      </xsd:simpleType>
    </xsd:element>
    <xsd:element name="PlannedPubDate" ma:index="103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4" nillable="true" ma:displayName="Policheck Words" ma:default="" ma:internalName="PolicheckWords" ma:readOnly="false">
      <xsd:simpleType>
        <xsd:restriction base="dms:Text"/>
      </xsd:simpleType>
    </xsd:element>
    <xsd:element name="BusinessGroup" ma:index="105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6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7" nillable="true" ma:displayName="Provider" ma:default="" ma:internalName="Provider" ma:readOnly="false">
      <xsd:simpleType>
        <xsd:restriction base="dms:Unknown"/>
      </xsd:simpleType>
    </xsd:element>
    <xsd:element name="Providers" ma:index="108" nillable="true" ma:displayName="Providers" ma:default="" ma:internalName="Providers">
      <xsd:simpleType>
        <xsd:restriction base="dms:Unknown"/>
      </xsd:simpleType>
    </xsd:element>
    <xsd:element name="PublishStatusLookup" ma:index="109" nillable="true" ma:displayName="Publish Status" ma:default="" ma:list="{E1DF242F-2A85-4892-885C-E072ACF78A23}" ma:internalName="PublishStatusLookup" ma:readOnly="false" ma:showField="PublishStatus" ma:web="e5d022ff-4ce9-4922-b5a4-f245e35e2a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0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1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2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4" nillable="true" ma:taxonomy="true" ma:internalName="ScenarioTagsTaxHTField0" ma:taxonomyFieldName="ScenarioTags" ma:displayName="Scenarios" ma:readOnly="false" ma:default="" ma:fieldId="{67a15031-dfad-40a3-960d-7cc941d4a986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6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7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8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19" nillable="true" ma:displayName="Submitter ID" ma:default="" ma:internalName="SubmitterId" ma:readOnly="false">
      <xsd:simpleType>
        <xsd:restriction base="dms:Text"/>
      </xsd:simpleType>
    </xsd:element>
    <xsd:element name="TaxCatchAll" ma:index="120" nillable="true" ma:displayName="Taxonomy Catch All Column" ma:hidden="true" ma:list="{2f397b98-bdf6-47da-a1ac-484548f5e091}" ma:internalName="TaxCatchAll" ma:showField="CatchAllData" ma:web="e5d022ff-4ce9-4922-b5a4-f245e35e2a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1" nillable="true" ma:displayName="Taxonomy Catch All Column1" ma:hidden="true" ma:list="{2f397b98-bdf6-47da-a1ac-484548f5e091}" ma:internalName="TaxCatchAllLabel" ma:readOnly="true" ma:showField="CatchAllDataLabel" ma:web="e5d022ff-4ce9-4922-b5a4-f245e35e2a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2" nillable="true" ma:displayName="Template Status" ma:default="" ma:internalName="TemplateStatus">
      <xsd:simpleType>
        <xsd:restriction base="dms:Unknown"/>
      </xsd:simpleType>
    </xsd:element>
    <xsd:element name="TemplateTemplateType" ma:index="123" nillable="true" ma:displayName="Template Type" ma:default="" ma:internalName="TemplateTemplateType">
      <xsd:simpleType>
        <xsd:restriction base="dms:Unknown"/>
      </xsd:simpleType>
    </xsd:element>
    <xsd:element name="ThumbnailAssetId" ma:index="124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5" nillable="true" ma:displayName="Times Cloned" ma:default="" ma:internalName="TimesCloned" ma:readOnly="false">
      <xsd:simpleType>
        <xsd:restriction base="dms:Number"/>
      </xsd:simpleType>
    </xsd:element>
    <xsd:element name="TrustLevel" ma:index="127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8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29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0" nillable="true" ma:displayName="UA Notes" ma:default="" ma:internalName="UANotes" ma:readOnly="false">
      <xsd:simpleType>
        <xsd:restriction base="dms:Note"/>
      </xsd:simpleType>
    </xsd:element>
    <xsd:element name="TPAppVersion" ma:index="131" nillable="true" ma:displayName="Version" ma:default="" ma:internalName="TPAppVersion">
      <xsd:simpleType>
        <xsd:restriction base="dms:Text"/>
      </xsd:simpleType>
    </xsd:element>
    <xsd:element name="VoteCount" ma:index="132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Content Type"/>
        <xsd:element ref="dc:title" minOccurs="0" maxOccurs="1" ma:index="126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77D7779-A5A8-499D-844F-B34F58990DDD}">
  <ds:schemaRefs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infopath/2007/PartnerControls"/>
    <ds:schemaRef ds:uri="http://purl.org/dc/elements/1.1/"/>
    <ds:schemaRef ds:uri="http://purl.org/dc/terms/"/>
    <ds:schemaRef ds:uri="e5d022ff-4ce9-4922-b5a4-f245e35e2aac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F37D7741-A174-40D4-8BC9-1EC64DCD64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d022ff-4ce9-4922-b5a4-f245e35e2a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8DBC0A1-66E1-4B9D-88C2-9B3A32A214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5601</Words>
  <Application>Microsoft Office PowerPoint</Application>
  <PresentationFormat>Widescreen</PresentationFormat>
  <Paragraphs>177</Paragraphs>
  <Slides>69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69</vt:i4>
      </vt:variant>
    </vt:vector>
  </HeadingPairs>
  <TitlesOfParts>
    <vt:vector size="75" baseType="lpstr">
      <vt:lpstr>Arial</vt:lpstr>
      <vt:lpstr>Calibri</vt:lpstr>
      <vt:lpstr>Calibri Light</vt:lpstr>
      <vt:lpstr>Maestro</vt:lpstr>
      <vt:lpstr>MS Shell Dlg 2</vt:lpstr>
      <vt:lpstr>Tema do Office</vt:lpstr>
      <vt:lpstr>WIORA. Walter (1965). The four ages of music. From prehistoric man to electronic computer...a fresh view of the history of the world’s music. Translated by M. D. Herter Norton. New York: W.W. Norton &amp; Company, Inc, 1965.</vt:lpstr>
      <vt:lpstr>III. A posição especial da Música Europeia</vt:lpstr>
      <vt:lpstr>Apresentação do PowerPoint</vt:lpstr>
      <vt:lpstr>CARACTERÍSTICAS ESSENCIAIS E O CURSO DO DESENVOLVIMENTO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p. 128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NOTAÇÃO GRÁFICA COMPLETA E O TRABALHO MUSICAL DA ARTE  </vt:lpstr>
      <vt:lpstr>1.</vt:lpstr>
      <vt:lpstr>2.</vt:lpstr>
      <vt:lpstr>3.</vt:lpstr>
      <vt:lpstr>4.</vt:lpstr>
      <vt:lpstr>5.</vt:lpstr>
      <vt:lpstr>6.</vt:lpstr>
      <vt:lpstr>7.</vt:lpstr>
      <vt:lpstr>8.</vt:lpstr>
      <vt:lpstr>9.</vt:lpstr>
      <vt:lpstr>10.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III. A RIQUEZA DOS ESTILOS E OBRAS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IV. PREPARAÇÃO DA QUARTA ERA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2019-07-15T14:40:43Z</dcterms:created>
  <dcterms:modified xsi:type="dcterms:W3CDTF">2019-10-08T21:56:13Z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_TemplateID">
    <vt:lpwstr>TC029239449991</vt:lpwstr>
  </property>
  <property fmtid="{D5CDD505-2E9C-101B-9397-08002B2CF9AE}" pid="4" name="ContentTypeId">
    <vt:lpwstr>0x01010062057737089D604C8995D725789FFFFD0400C05BDBFCDB0BE84BA6AEC1D1A4F5E4CE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</Properties>
</file>