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68" r:id="rId5"/>
    <p:sldId id="271" r:id="rId6"/>
    <p:sldId id="270" r:id="rId7"/>
    <p:sldId id="274" r:id="rId8"/>
    <p:sldId id="275" r:id="rId9"/>
    <p:sldId id="276" r:id="rId10"/>
    <p:sldId id="277" r:id="rId11"/>
    <p:sldId id="278" r:id="rId12"/>
    <p:sldId id="279" r:id="rId13"/>
    <p:sldId id="263" r:id="rId14"/>
    <p:sldId id="257" r:id="rId15"/>
    <p:sldId id="258" r:id="rId16"/>
    <p:sldId id="259" r:id="rId17"/>
    <p:sldId id="260" r:id="rId18"/>
    <p:sldId id="261" r:id="rId19"/>
    <p:sldId id="262" r:id="rId20"/>
    <p:sldId id="269" r:id="rId21"/>
    <p:sldId id="272" r:id="rId22"/>
    <p:sldId id="273" r:id="rId23"/>
    <p:sldId id="264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6" d="100"/>
          <a:sy n="76" d="100"/>
        </p:scale>
        <p:origin x="-12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700DB3-DBF0-4086-B675-117E7A9610B8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90861" y="2708920"/>
            <a:ext cx="4780028" cy="16003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5300" b="1" dirty="0" smtClean="0"/>
              <a:t>O </a:t>
            </a:r>
            <a:r>
              <a:rPr lang="pt-BR" sz="5300" b="1" dirty="0"/>
              <a:t>Público e o Privado </a:t>
            </a:r>
            <a:r>
              <a:rPr lang="pt-BR" sz="5300" b="1" dirty="0" smtClean="0"/>
              <a:t>          na </a:t>
            </a:r>
            <a:r>
              <a:rPr lang="pt-BR" sz="5300" b="1" dirty="0"/>
              <a:t>construção das corporações</a:t>
            </a:r>
          </a:p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645674" y="260648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600" dirty="0" err="1" smtClean="0"/>
              <a:t>Managed</a:t>
            </a:r>
            <a:r>
              <a:rPr lang="pt-BR" sz="1600" dirty="0" smtClean="0"/>
              <a:t> </a:t>
            </a:r>
            <a:r>
              <a:rPr lang="pt-BR" sz="1600" dirty="0" err="1" smtClean="0"/>
              <a:t>by</a:t>
            </a:r>
            <a:r>
              <a:rPr lang="pt-BR" sz="1600" dirty="0" smtClean="0"/>
              <a:t> </a:t>
            </a:r>
            <a:r>
              <a:rPr lang="pt-BR" sz="1600" dirty="0" err="1" smtClean="0"/>
              <a:t>the</a:t>
            </a:r>
            <a:r>
              <a:rPr lang="pt-BR" sz="1600" dirty="0" smtClean="0"/>
              <a:t> </a:t>
            </a:r>
            <a:r>
              <a:rPr lang="pt-BR" sz="1600" dirty="0" err="1" smtClean="0"/>
              <a:t>markets</a:t>
            </a:r>
            <a:endParaRPr lang="pt-BR" sz="1600" dirty="0"/>
          </a:p>
          <a:p>
            <a:pPr marL="285750" indent="-285750">
              <a:buFontTx/>
              <a:buChar char="-"/>
            </a:pPr>
            <a:r>
              <a:rPr lang="en-US" sz="1600" dirty="0"/>
              <a:t>Late </a:t>
            </a:r>
            <a:r>
              <a:rPr lang="en-US" sz="1600" dirty="0" smtClean="0"/>
              <a:t>Neoliberalism</a:t>
            </a:r>
            <a:endParaRPr lang="pt-BR" sz="1600" dirty="0"/>
          </a:p>
        </p:txBody>
      </p:sp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>
          <a:xfrm>
            <a:off x="4754968" y="3526595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/>
              <a:t>Grupo L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627" y="188640"/>
            <a:ext cx="7024744" cy="1143000"/>
          </a:xfrm>
        </p:spPr>
        <p:txBody>
          <a:bodyPr/>
          <a:lstStyle/>
          <a:p>
            <a:pPr algn="ctr"/>
            <a:r>
              <a:rPr lang="pt-BR" b="1" dirty="0"/>
              <a:t>Crise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340768"/>
            <a:ext cx="6777317" cy="3508977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Preços pararam de crescer: dificuldade de </a:t>
            </a:r>
            <a:r>
              <a:rPr lang="pt-BR" dirty="0" smtClean="0"/>
              <a:t>empréstimo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Crise começou nos </a:t>
            </a:r>
            <a:r>
              <a:rPr lang="pt-BR" dirty="0" smtClean="0"/>
              <a:t>EUA-2008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Queda do nível de emprego e </a:t>
            </a:r>
            <a:r>
              <a:rPr lang="pt-BR" dirty="0" smtClean="0"/>
              <a:t>consumo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Globalização- afetou bolsas ao redor do </a:t>
            </a:r>
            <a:r>
              <a:rPr lang="pt-BR" dirty="0" smtClean="0"/>
              <a:t>mundo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Mais afetados: população de </a:t>
            </a:r>
            <a:endParaRPr lang="pt-BR" dirty="0" smtClean="0"/>
          </a:p>
          <a:p>
            <a:pPr marL="68580" indent="0">
              <a:buNone/>
            </a:pPr>
            <a:r>
              <a:rPr lang="pt-BR" dirty="0"/>
              <a:t> </a:t>
            </a:r>
            <a:r>
              <a:rPr lang="pt-BR" dirty="0" smtClean="0"/>
              <a:t>  baixa renda;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789040"/>
            <a:ext cx="288032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pPr algn="ctr"/>
            <a:r>
              <a:rPr lang="pt-BR" b="1" dirty="0"/>
              <a:t>Remodelagem Urbana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4464496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Movimentos especulativos de capital </a:t>
            </a:r>
            <a:r>
              <a:rPr lang="pt-BR" dirty="0" smtClean="0"/>
              <a:t>financeiro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Competição e estratégia </a:t>
            </a:r>
            <a:r>
              <a:rPr lang="pt-BR" dirty="0" smtClean="0"/>
              <a:t>empresarial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Transnacionais e </a:t>
            </a:r>
            <a:r>
              <a:rPr lang="pt-BR" dirty="0" smtClean="0"/>
              <a:t>multinacionais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Governos locais devem traçar estratégia para atrair </a:t>
            </a:r>
            <a:r>
              <a:rPr lang="pt-BR" dirty="0" smtClean="0"/>
              <a:t>empresas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Zona franca, marketing, </a:t>
            </a:r>
            <a:r>
              <a:rPr lang="pt-BR" dirty="0" smtClean="0"/>
              <a:t>parcerias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Segregação população “rica-pobre</a:t>
            </a:r>
            <a:r>
              <a:rPr lang="pt-BR" dirty="0" smtClean="0"/>
              <a:t>”;</a:t>
            </a:r>
          </a:p>
          <a:p>
            <a:pPr marL="68580" indent="0">
              <a:buNone/>
            </a:pPr>
            <a:endParaRPr lang="pt-BR" dirty="0"/>
          </a:p>
          <a:p>
            <a:r>
              <a:rPr lang="pt-BR" dirty="0"/>
              <a:t>Competição empresas- </a:t>
            </a:r>
            <a:r>
              <a:rPr lang="pt-BR" dirty="0" smtClean="0"/>
              <a:t>pessoas;</a:t>
            </a:r>
            <a:endParaRPr lang="pt-BR" dirty="0"/>
          </a:p>
          <a:p>
            <a:pPr marL="6858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49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952" y="1556792"/>
            <a:ext cx="5299108" cy="4275683"/>
          </a:xfrm>
        </p:spPr>
      </p:pic>
    </p:spTree>
    <p:extLst>
      <p:ext uri="{BB962C8B-B14F-4D97-AF65-F5344CB8AC3E}">
        <p14:creationId xmlns:p14="http://schemas.microsoft.com/office/powerpoint/2010/main" val="301994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/>
              <a:t>Finance</a:t>
            </a:r>
            <a:r>
              <a:rPr lang="pt-BR" dirty="0"/>
              <a:t> </a:t>
            </a:r>
            <a:r>
              <a:rPr lang="pt-BR" dirty="0" err="1"/>
              <a:t>Reshaped</a:t>
            </a:r>
            <a:r>
              <a:rPr lang="pt-BR" dirty="0"/>
              <a:t> </a:t>
            </a:r>
            <a:r>
              <a:rPr lang="pt-BR" dirty="0" err="1" smtClean="0"/>
              <a:t>America</a:t>
            </a:r>
            <a:endParaRPr lang="pt-BR" dirty="0"/>
          </a:p>
        </p:txBody>
      </p:sp>
      <p:sp>
        <p:nvSpPr>
          <p:cNvPr id="7" name="Título 3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/>
          <a:lstStyle/>
          <a:p>
            <a:pPr algn="ctr"/>
            <a:r>
              <a:rPr lang="pt-BR" dirty="0"/>
              <a:t>MANAGED BY THE MARKETS</a:t>
            </a:r>
          </a:p>
        </p:txBody>
      </p:sp>
    </p:spTree>
    <p:extLst>
      <p:ext uri="{BB962C8B-B14F-4D97-AF65-F5344CB8AC3E}">
        <p14:creationId xmlns:p14="http://schemas.microsoft.com/office/powerpoint/2010/main" val="22593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Outono de 2008: </a:t>
            </a:r>
            <a:br>
              <a:rPr lang="pt-BR" b="1" dirty="0" smtClean="0"/>
            </a:br>
            <a:r>
              <a:rPr lang="pt-BR" b="1" dirty="0" smtClean="0"/>
              <a:t>Segunda Grande Depressão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204864"/>
            <a:ext cx="6777317" cy="350897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Bolha do setor imobiliário estoura: várias empresas do ramo vão à falência.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Intervenção do governo para evitar o efeito bola de neve na economia:</a:t>
            </a:r>
          </a:p>
          <a:p>
            <a:pPr marL="900000" algn="just">
              <a:buFont typeface="Wingdings" panose="05000000000000000000" pitchFamily="2" charset="2"/>
              <a:buChar char="Ø"/>
            </a:pPr>
            <a:r>
              <a:rPr lang="pt-BR" dirty="0" smtClean="0"/>
              <a:t>Compras de empresas</a:t>
            </a:r>
          </a:p>
          <a:p>
            <a:pPr marL="900000" algn="just">
              <a:buFont typeface="Wingdings" panose="05000000000000000000" pitchFamily="2" charset="2"/>
              <a:buChar char="Ø"/>
            </a:pPr>
            <a:r>
              <a:rPr lang="pt-BR" dirty="0" smtClean="0"/>
              <a:t>“Empréstimos”</a:t>
            </a:r>
          </a:p>
          <a:p>
            <a:pPr marL="900000" algn="just">
              <a:buFont typeface="Wingdings" panose="05000000000000000000" pitchFamily="2" charset="2"/>
              <a:buChar char="Ø"/>
            </a:pPr>
            <a:r>
              <a:rPr lang="pt-BR" dirty="0" smtClean="0"/>
              <a:t>Controle e Supervisão</a:t>
            </a:r>
          </a:p>
          <a:p>
            <a:endParaRPr lang="pt-BR" dirty="0"/>
          </a:p>
        </p:txBody>
      </p:sp>
      <p:pic>
        <p:nvPicPr>
          <p:cNvPr id="5122" name="Picture 2" descr="https://encrypted-tbn3.gstatic.com/images?q=tbn:ANd9GcQNNEzAkxxYydctbrUSorRd5b568DbNKxl8_9C5C9c5eVAYXX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25144"/>
            <a:ext cx="32385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92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Declínio dos Padrões de Bem Estar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988841"/>
            <a:ext cx="7416824" cy="2592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Corporações abandonam seu </a:t>
            </a:r>
            <a:r>
              <a:rPr lang="pt-BR" dirty="0"/>
              <a:t>c</a:t>
            </a:r>
            <a:r>
              <a:rPr lang="pt-BR" dirty="0" smtClean="0"/>
              <a:t>ompromisso com seguro de vida e aposentadoria de funcionários</a:t>
            </a:r>
          </a:p>
          <a:p>
            <a:endParaRPr lang="pt-BR" dirty="0" smtClean="0"/>
          </a:p>
          <a:p>
            <a:r>
              <a:rPr lang="pt-BR" dirty="0" smtClean="0"/>
              <a:t>Para metade da população americana: </a:t>
            </a:r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r>
              <a:rPr lang="pt-BR" dirty="0" smtClean="0"/>
              <a:t>Segurança = Investimentos no                                 econômica     mercado de 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pPr algn="ctr"/>
            <a:r>
              <a:rPr lang="pt-BR" b="1" dirty="0" smtClean="0"/>
              <a:t>Finanças: uma Religião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3508977"/>
          </a:xfrm>
        </p:spPr>
        <p:txBody>
          <a:bodyPr/>
          <a:lstStyle/>
          <a:p>
            <a:pPr algn="just"/>
            <a:r>
              <a:rPr lang="pt-BR" dirty="0" smtClean="0"/>
              <a:t>Transformação no modo das pessoas pensarem: </a:t>
            </a:r>
          </a:p>
          <a:p>
            <a:pPr algn="just"/>
            <a:endParaRPr lang="pt-BR" dirty="0"/>
          </a:p>
          <a:p>
            <a:pPr marL="68580" indent="0" algn="just">
              <a:buNone/>
            </a:pPr>
            <a:r>
              <a:rPr lang="pt-BR" dirty="0" smtClean="0"/>
              <a:t>“Toda ação possui explicação financeira”.</a:t>
            </a:r>
          </a:p>
          <a:p>
            <a:endParaRPr lang="pt-BR" dirty="0"/>
          </a:p>
        </p:txBody>
      </p:sp>
      <p:pic>
        <p:nvPicPr>
          <p:cNvPr id="7170" name="Picture 2" descr="http://i.ytimg.com/vi/sw8BhEitrlY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17671"/>
            <a:ext cx="4572000" cy="278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E de quem é a culpa</a:t>
            </a:r>
            <a:r>
              <a:rPr lang="en-US" dirty="0" smtClean="0"/>
              <a:t>?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024744" cy="1143000"/>
          </a:xfrm>
        </p:spPr>
        <p:txBody>
          <a:bodyPr/>
          <a:lstStyle/>
          <a:p>
            <a:pPr algn="ctr"/>
            <a:r>
              <a:rPr lang="pt-BR" b="1" dirty="0" smtClean="0"/>
              <a:t>Os tempos mudaram</a:t>
            </a:r>
            <a:endParaRPr lang="pt-BR" b="1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13"/>
          </p:nvPr>
        </p:nvSpPr>
        <p:spPr>
          <a:xfrm>
            <a:off x="1042416" y="1988840"/>
            <a:ext cx="7418016" cy="38176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Poucas gigantes empresas (algumas, economias industriais completas).</a:t>
            </a:r>
          </a:p>
          <a:p>
            <a:endParaRPr lang="pt-BR" dirty="0" smtClean="0"/>
          </a:p>
          <a:p>
            <a:r>
              <a:rPr lang="pt-BR" dirty="0" smtClean="0"/>
              <a:t>Aposentadorias, Prêmios e Planos de saúde aos funcionários.</a:t>
            </a:r>
          </a:p>
          <a:p>
            <a:endParaRPr lang="pt-BR" dirty="0" smtClean="0"/>
          </a:p>
          <a:p>
            <a:r>
              <a:rPr lang="pt-BR" dirty="0"/>
              <a:t>Muitas dessas empresas faliram ou foram vendidas: multinacionais de outros países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Realidade do passado: impraticável, parece absurda.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Objetivos de Gerald F. Davis 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350897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Ponto de partida: O sociólogo é como um cartógrafo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Objetivo: traçar um rascunho de um mapa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sociedade gira em torno de grandes empresas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43608" y="1484784"/>
            <a:ext cx="6777317" cy="46805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Política Neoliberal voltada à uma nova economia centrada na habitação;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Privatização e mercantilização da Habitação;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Concessão de Crédito e </a:t>
            </a:r>
            <a:r>
              <a:rPr lang="pt-BR" dirty="0" err="1" smtClean="0"/>
              <a:t>Redlining</a:t>
            </a:r>
            <a:r>
              <a:rPr lang="pt-BR" dirty="0" smtClean="0"/>
              <a:t>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Crise da bolha do setor imobiliário;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Reestruturação social: novos tempos;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Gerald F. Davis;</a:t>
            </a:r>
          </a:p>
          <a:p>
            <a:pPr algn="just"/>
            <a:endParaRPr lang="pt-BR" dirty="0"/>
          </a:p>
          <a:p>
            <a:r>
              <a:rPr lang="pt-BR" dirty="0" smtClean="0"/>
              <a:t>Exemplos de hoje: </a:t>
            </a:r>
            <a:r>
              <a:rPr lang="pt-BR" dirty="0" err="1" smtClean="0"/>
              <a:t>Redlining</a:t>
            </a:r>
            <a:r>
              <a:rPr lang="pt-BR" dirty="0" smtClean="0"/>
              <a:t> brasileiro e austeridade de uma política tapa-buracos;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3846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Exemplos atuais</a:t>
            </a:r>
            <a:endParaRPr lang="pt-BR" dirty="0"/>
          </a:p>
        </p:txBody>
      </p:sp>
      <p:sp>
        <p:nvSpPr>
          <p:cNvPr id="3" name="Subtítulo 1"/>
          <p:cNvSpPr>
            <a:spLocks noGrp="1"/>
          </p:cNvSpPr>
          <p:nvPr>
            <p:ph type="subTitle" idx="1"/>
          </p:nvPr>
        </p:nvSpPr>
        <p:spPr>
          <a:xfrm>
            <a:off x="4572001" y="4421080"/>
            <a:ext cx="3471168" cy="1260629"/>
          </a:xfrm>
        </p:spPr>
        <p:txBody>
          <a:bodyPr>
            <a:normAutofit/>
          </a:bodyPr>
          <a:lstStyle/>
          <a:p>
            <a:pPr algn="ctr"/>
            <a:endParaRPr lang="pt-BR" dirty="0" smtClean="0"/>
          </a:p>
          <a:p>
            <a:pPr marL="285750" indent="-285750" algn="ctr">
              <a:buFontTx/>
              <a:buChar char="-"/>
            </a:pPr>
            <a:r>
              <a:rPr lang="pt-BR" dirty="0" err="1" smtClean="0"/>
              <a:t>Redlining</a:t>
            </a:r>
            <a:r>
              <a:rPr lang="pt-BR" dirty="0" smtClean="0"/>
              <a:t> brasileiro</a:t>
            </a:r>
          </a:p>
          <a:p>
            <a:pPr marL="285750" indent="-285750" algn="ctr">
              <a:buFontTx/>
              <a:buChar char="-"/>
            </a:pPr>
            <a:r>
              <a:rPr lang="pt-BR" dirty="0" smtClean="0"/>
              <a:t>- Austeridade econômica</a:t>
            </a:r>
          </a:p>
          <a:p>
            <a:pPr marL="285750" indent="-285750" algn="ctr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61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err="1" smtClean="0"/>
              <a:t>Redlining</a:t>
            </a:r>
            <a:r>
              <a:rPr lang="pt-BR" b="1" dirty="0" smtClean="0"/>
              <a:t> brasileiro: As favelas americanas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350897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Processo histórico de urbanização;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Minha casa minha vida: funciona?</a:t>
            </a:r>
          </a:p>
          <a:p>
            <a:pPr algn="just"/>
            <a:endParaRPr lang="pt-BR" dirty="0" smtClean="0"/>
          </a:p>
          <a:p>
            <a:r>
              <a:rPr lang="pt-BR" dirty="0" smtClean="0"/>
              <a:t>A grande corporação: O “sistema”</a:t>
            </a:r>
            <a:endParaRPr lang="pt-BR" dirty="0"/>
          </a:p>
        </p:txBody>
      </p:sp>
      <p:pic>
        <p:nvPicPr>
          <p:cNvPr id="1026" name="Picture 2" descr="http://4.bp.blogspot.com/-5747Pl6Xdic/Tqc_l5FYaUI/AAAAAAAACSA/Bk5b17DePI8/s1600/trop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509120"/>
            <a:ext cx="6624736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9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Austeridade econômica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350897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Programas sociais mal estruturados;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Cortes nos gastos do governo;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Redução no limite de financiamento da caixa;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Quem paga a conta?</a:t>
            </a:r>
          </a:p>
          <a:p>
            <a:endParaRPr lang="pt-BR" dirty="0"/>
          </a:p>
        </p:txBody>
      </p:sp>
      <p:pic>
        <p:nvPicPr>
          <p:cNvPr id="8194" name="Picture 2" descr="https://encrypted-tbn0.gstatic.com/images?q=tbn:ANd9GcQr_ixaCAZe__eAY71VIK419uJMMHxncvGlI3wt7FpccrDlbbgOB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37112"/>
            <a:ext cx="3024336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924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Obrigado!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295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Mercantilização da casa própria e direito à moradia</a:t>
            </a:r>
            <a:endParaRPr lang="pt-BR" dirty="0"/>
          </a:p>
        </p:txBody>
      </p:sp>
      <p:sp>
        <p:nvSpPr>
          <p:cNvPr id="7" name="Título 3"/>
          <p:cNvSpPr>
            <a:spLocks noGrp="1"/>
          </p:cNvSpPr>
          <p:nvPr>
            <p:ph type="ctrTitle"/>
          </p:nvPr>
        </p:nvSpPr>
        <p:spPr>
          <a:xfrm>
            <a:off x="4644008" y="2708476"/>
            <a:ext cx="3528391" cy="1702160"/>
          </a:xfrm>
        </p:spPr>
        <p:txBody>
          <a:bodyPr/>
          <a:lstStyle/>
          <a:p>
            <a:pPr algn="ctr"/>
            <a:r>
              <a:rPr lang="pt-BR" dirty="0" smtClean="0"/>
              <a:t>Neoliberalismo atrasado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086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565" y="1772816"/>
            <a:ext cx="2412268" cy="39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Política </a:t>
            </a:r>
            <a:r>
              <a:rPr lang="pt-BR" b="1" dirty="0" smtClean="0"/>
              <a:t>Neoliberal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3549" y="1399184"/>
            <a:ext cx="5292587" cy="4680520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Novo olhar: Importância da Habitação na economia;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Keynesianismo</a:t>
            </a:r>
            <a:r>
              <a:rPr lang="pt-BR" dirty="0" smtClean="0"/>
              <a:t> x Neoliberalismo;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“O Valor é a possibilidade de criar mais valor”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</a:t>
            </a:r>
            <a:r>
              <a:rPr lang="pt-BR" dirty="0" err="1" smtClean="0"/>
              <a:t>Sleeping</a:t>
            </a:r>
            <a:r>
              <a:rPr lang="pt-BR" dirty="0" smtClean="0"/>
              <a:t> </a:t>
            </a:r>
            <a:r>
              <a:rPr lang="pt-BR" dirty="0" err="1" smtClean="0"/>
              <a:t>beauty</a:t>
            </a:r>
            <a:r>
              <a:rPr lang="pt-BR" dirty="0" smtClean="0"/>
              <a:t>” </a:t>
            </a:r>
            <a:r>
              <a:rPr lang="pt-BR" dirty="0" smtClean="0">
                <a:sym typeface="Wingdings" panose="05000000000000000000" pitchFamily="2" charset="2"/>
              </a:rPr>
              <a:t> “</a:t>
            </a:r>
            <a:r>
              <a:rPr lang="pt-BR" dirty="0" err="1" smtClean="0">
                <a:sym typeface="Wingdings" panose="05000000000000000000" pitchFamily="2" charset="2"/>
              </a:rPr>
              <a:t>Fantastic</a:t>
            </a:r>
            <a:r>
              <a:rPr lang="pt-BR" dirty="0" smtClean="0">
                <a:sym typeface="Wingdings" panose="05000000000000000000" pitchFamily="2" charset="2"/>
              </a:rPr>
              <a:t> ballet”</a:t>
            </a:r>
            <a:endParaRPr lang="pt-BR" dirty="0" smtClean="0"/>
          </a:p>
          <a:p>
            <a:pPr algn="just"/>
            <a:endParaRPr lang="pt-BR" dirty="0" smtClean="0"/>
          </a:p>
          <a:p>
            <a:endParaRPr lang="pt-BR" dirty="0"/>
          </a:p>
        </p:txBody>
      </p:sp>
      <p:sp>
        <p:nvSpPr>
          <p:cNvPr id="3" name="AutoShape 2" descr="data:image/jpeg;base64,/9j/4AAQSkZJRgABAQAAAQABAAD/2wCEAAkGBxQSEhQUEhQWFhUXGBgXFhcXFhYWGhcgFRgZHBoYFx0cHCggGx0mGxcdIjEhJSkrLi4uGCAzODMsNygtLisBCgoKDQ0NFA8MDywZFBkrKysrKysrNywsLCw3LDcrKysrKys3LCsrKysrKysrKysrKysrKysrKysrKysrKysrK//AABEIAMsA+QMBIgACEQEDEQH/xAAcAAEAAgMBAQEAAAAAAAAAAAAABQYDBAcBAgj/xABKEAACAQMCAwUFBQUEBwYHAAABAgMABBESIQUxQQYTIlFhBzJxgZEUI1KhsRVCwdHwM2JykiRDY4KE4fE0RZOys8I1RFNUc3SD/8QAFgEBAQEAAAAAAAAAAAAAAAAAAAEC/8QAFhEBAQEAAAAAAAAAAAAAAAAAAAER/9oADAMBAAIRAxEAPwDslKUrTJSlKBSlKBSlKBSlKBSlKBSlKBSlR/EeMRwkKdTyN7scal3Prge6PU4FFSFKhftt63uWaJ6y3A/RFP618yPxFPF3VrKOqI8kbfJmBBNNE5SoA9qBGQLuCa1yQFdwHjOehdMhT/iwPWp4UHtKUohSlKBSlKBSlKBSlKBSlKBSlKBSlKBSlKBSlKBSlKBSlKBSlYb2fu43fGdKs2BzOkE4oKZ217Qst3BZRC5SV9LiWApsGyDlWVg4AGcGrBw3ilskptxMHuSPExGkzMgwfFgKzYG6jl5VX+zHC4mnS7lIeVo+9S5Fxq1618a93+6sYOB0+dV+/wCMSTWX2ZIoZDA6gTrIVcNq+6aKMgOJWbHPw896ladT4RePLCryRPC5zqjfGVI2IyNiPI9a0E440aSTXaiCLWFhBJaR87DUoHvMeSDJrS4Fc3jSgXMkQGATGkZ2yPxk5J9cYNVTtDxSezuGaWLv7kuTayMxaCKInY92u6OFOMndvOoOgWHFoLsSIAcqAJYpY2RgHzjUrjcHB86pVlx/uL79nWbd4qtlmkEkixgn+wj0e4qj999s7VYuyE/2hpLppopJSqxFYs6Ygvi0tq8RYsc5PyqI492SUXhuYTcieTSFNuVVYc7NJIG2kBJBK77Cgu9K0eCXLy28TyDEjINeBgahsSB0BIyK3q0hSlKIUpSgUpSgUpSgUpSgUpSgUpSgUpSgUpXtB5Soni9zIZI7aBgkkgLvJgN3Ua7FgDsWJOBnYbnpUJwftYyQ6rmOZ0SRo2uljAjcByqvpByQRjJUYzRcXGvKi+H8fimlMIEiSadYWSNkLLnGpM7H4dM1E9rOOIVNrE0hkkbu2MKnwDOZAHOFDaQds5po3p+11mjshlyVOGZEd0UjozqpUH4mpW2vo5I+9R1eMgnUpBGBzqnS9mLSGUCLvLWJYg7mOWSMEsebEMQxA9OZrPwDh0iXN5AXWRDCoMgGku7lwO+UeEShMZYY1AgkZqaJPsXwKFFe5EKJJcEyYCgaUY+FfTI3OOZNRPtGtRE1tcRxl2WYa1QDUw0nBHmVJBAqQ7E9o0e2SNwySQYgkDDbVH4cqeTA4ztUP2hv5L+QxWSh+5YO7H3BoOoIWG2WIwAPPNRXln2je4kCW8M0shwD3kbxLHg85GYADHkMk+VWjgNukjSSMQ7aiuT/AHTj9QcVA8J7b3F4yx29mUkO8jyOCkH4tYAB1eS8zWHhvEv2fdPbztjWzPE7eFZlc6tjy1AkjTQXpOHRq5kVFDkYLKME45A+dV/jxnFxbxibFvcMyMoRdalYy2FfybBycZHTFSR7QR4ONRx6c/hVd4lxB7i9ghU9x3KvMJZEykjFQmhASNWkPk9NxQW2JAqhRsFGAOgAFYlvYy+gSIXIzoDqWwOuM5xUTPwW8kBWS8UxtgOBbgal6gNr2yNqiOH8LiS+j7qNI8S3JGhVHhjjjTTsM+8c1rUxdaUpRClKUClKUClKUClKUClKUClKUClKUClKCiqTxDixF1cvApkDW4hV9SRpG6M+rxOwGMsCdIO4qD4Z2saSKzijtppEgK993cLuMxKQN+TASDOx32qfvYLGLiSCeCBNcJeNzGgDOXOsnIwW936mrDccKhlaK4jYo0ZGloyQGUHBjZeRQ/D1rNVVe44heT960bwR6T3OqXuyqsADrVRr1MRnGoYGKg7PsPcSSNBJJEjwESpLiWZZe8LbOrPpGCdwRk7GrZNe/tGfuoGcRRue+mQlQNGR3aN1ct72OQB86oPbjteIWa04bM4GT9oudeuR2G2gOfIdR8BQTXaPtbJaabe5uVkmVdLpZxAOQOXeSOSIs+QGapd323usaIX+yxZOI4QNRPUvI3idupY1WJTjU2SSTkk5JJPPOeZNYM+IZ3JO4yfpQdG7B9q5LWPN0ha2Lsvfc9J6h/LOfe5HeuqWHFrUW5ayEbBVLLFGVXUcZC/E+dVPsbxJbKD7HJazySAsyFITIswcBvf90YOVOrGK532zWS2uxIR9nkdNZSBQioC2ACBzxjcnmeVB2rgnHZLmQabaWCJQTK06iMuxGyIOuDuWqW4p9mdNNx3TIekmkg/DNcC4LxaaSZDNcXL242maNt0B2DDbG3UDfGa6l+xODRxCSQwyjYh5ZTMzZ5Ab5OegAoMPHO29hBr7lTM6+8Y0JRcDkWPhH1rjHavtVNxCUSS5VUGIkDHwDzz5muidunWCyeTue5WRjHaQk+JsjeaReSgLkqvMZyd644By+nnQWLs/2wvbMgwTuV6xyEyKfiDy+VdJ9mnaoXl0iyAJKkdwzDOzmaRW+7zvsF3Hwri+qs8DsrK6MUdSCjA4KkeRoP1ox2OBnbl5+lYPtGlVMmAzYGkZOSf3R54qtezntavELYamH2iMYmXkT0EgHk35GrJdaU+9YHKggefiPJR5k1pGzStGBGGZZn04HuatKID+I/vHzJ+QrYtrhXGVzjkCQQDjqueY9aIzUpSgUpSgUpSgUpSgUpSgUpSgUpWK7nCI7k4CIzZPTSCc0Vynt52ot7u5ksJpEt4oiM3DIZNTjmige4N8Zzk1I2fbJYYljTiXDVRAAumOZjgdNOrn864u1wWZnbdm1MSepck5r7B89hjmNsYxWaq9X/b2WFbiCzmMqzkkTGMRd2z7ymJfI74zuK5+5IOkdM/r1p3vLfcHYdTXpBA35k86DxmyD5DljrW7wW1Lzwp+KSMfVs/wrTZuQ6Aipzsmw+3W2Tt30Y5f11NB+huK8TSytDK+PCuy5A1Mx8K/M/lmuE31hdXBmuXid9eWknJCRbDYRs5GpQNhgHONqvPtV4+wuIreNY3EKd63eLrVWb3GK8mKgZAO2+a5pxC6lumdpHadwp3ZtWkAdAPCgA8seVB3r2dcPjSwtyEUM0aljjnkc6lY+CWkLGVYIY2AJL6FBHmc9K97NRGO1gVuaxqDnphRzrkftZ9ogm1Wdo2YwcTyg+/g7xIeq55nryoKl7Su1X7Quy6Z7iPKQ+oz4n/3iPoBVTHnX1nNbMljIiozoyrIuuNiMBwDjK+YzQYJFAxg5rJGD/KsLDrWXy+tBMdl+MmyvIbhSVAbTJ1BRiA4PmOv+7X6dUq4VhhgcMp5jfkR9a/JhOfP19cV+g/ZXxcS8LhMjAGLVExYgDwHbc7cqsRPzEEGWcaY1PgQj5BmH7zE8l6bda1uJ8T7tRLcyi2jyAqDDSyHovInJ/Agz61j4z2ms4mj1yLJLn7mKNtbOzbDAHI52BPLeo7h/C7qSV5ToFydnmkTvEgHSC1TbONtTkgE+fINEnL2qjRQ8kNzHGSB3jw6VGTgFvFqUZ8xU/XLOM2kk13JFdcQcwxLG40xRqGfUfAwO22nV65q0dmOIs1w8S3LXUWjXqdUDwsDgKxQAFWGSOoxSUWulBSqhSlKBSlKBSlKBSlKBVe9oUmnht4f9i3pzwKl+J8Qjt4nmmcJGgyzH9B5n0rlR7VpxK5Md2rQ2zh1twzKFV9J0yXAz4jzIG4HxornHCeFPcyxxrhNbKgd8hQSNs9a6LY9ibKKzuLnv0vZoUOQu8cXmQg3JA3GfKq/bQpGya3W5TD6BZthnMQx4y+NG5zgZON+VbnZy/nR5orfS0k8fcAZDPHpBOolF0Hy3G2edZV0247McOu7aCJo0dDGvdSJswBHvKw6muG9r+z7WF29szFwAGibGCyvnGfXYg/D1rq/sxgSWyNs6yxyQuSyuGXAdtSaT1XI6Y/OsHtU7FTXRhltkVpEVlkZnVNYzlUUHrnJ/jQcXaPIwOg/OvuznKMjrzVlbb8SHP8ACt3iXCbm0bTcwSRF9gzDwn/CeR26ZrTkjwW0jbqOX08sDFBdpOK200kl1MrTyyuziAExxqNgpnbmxAGyL051sWnGJriRLctDFAxUyRxxpFGkcbBiSee5wMk75qocFu41bTcGXuhvpiQNIfQE7AetYuOX6TOwhjaKLAVYiTnC82lbOWYnc9KC8e0b2ld+ptbFiIcaZJhkGQD92PyXzPWuXY6fSspUnavjR5UGfh3drJG0ys0QYGRUxqYA50jPQ8jXVu1fbXhl9DFAVkVAVOe6OYlTn3WOpHh9M1yEDbn8tvyrZ6jnQSHaKO170mx7zuT0lGNB8l6kY3386iWAHPodvUV9scZ58/4V86cknpQEcnlt8vyrbkhfQBlsZJ0sx0knqV5CsSR6Tjr59B/M1kYZBQnJOQfT+VB3nsF2OtoSZe7VpIG7pH220qNb46MzM2/lipftjdH7PIkUpikPhRl94udlVQee/PyrlPZD2gyQh43Du0gzsPEsqKAHA/ejcKMgbg55g7WrgnaWfiLForId7F4GklZURNYyRkeL6DNBvjsFw+5DaZGNwpUu3e94UcKB4kbYqd8gjep7scoEBTu443jkeOXukCI7IffAHmCDjpyqMh7FQMzGck3LESPPCzQO2cDSApyEAGBnJPOrRw+ySGMRxLpQchkknPMkncsTuSasiNilKVUKUpQKUpQKUpQKUqB7XXLd2lvG2mS5bu9XIpGBmaT0wmRnzNFc67ecdF9cGNG/0e32HlI55v6gYwPmaq5h1HDAHrvg1s380cssjxDTFkRwqBgCOEaU+uCfnWtGxyBy/rpWVZ7W8jhW4jezW41tEyB20ougYLEjxaznGR0qXTtK7ylrSVrVFjBjiAiCxaFAeNhp8W++Sdw1asNrJIrdzDJLpzl8aY1xzzI2AMVK+zC0sJpXW5Mck5ZWiiKnSO7zlkY7SE539POgnbPi32eUi/AjF8IZ4piSEEqoAYm/CBgMM7eLep694gmgxXSF1GHjbbxMDkAYO5GAc8uVV32j3Cm6SOWN2j7kCJQjSB2ZjrAAGNQGkdNqwdmzxC1TRJZi5tx4oY3lQTQjouW2I/uk7UFikso7+2a3kBlVypBBA7of/URuWpTzAqqyeym0QkNfTY6+GPA8skCpTg/tBht2+zyWs8a5JUh1uCNZJKkLv0PLPKkva+1E6wyW8ixAB4zoJZQeZZEy6bnkw6jlQafAPZvatqJupbiP3R3QEfL8ZG/T0FJfZzwy4U909xDJ4tmfLHHPKNzrZue2iKFS0ikODqPdxvADvsCZQMYHPzNL7tG0zalsmilIwHM8QxnHMaT/ABoIyz9llopDSXM842xGAkROcbk9MDes/GPZvw6z+9Z3ZOYjeTOrHMKBu+R05VtT8VuTuIrYMcAsJJSduWQRvjPpXkMrEqZDrkG2vGCAP3U/Co/60Fb7U8Ot7m3CWNosTKe8eTumi16RtGobck8yeW1c8tT4gDz3BHl8a7YZOrEk+u/M7YrmnbWxEN13iDCzDOB0Ye9j48/nQVydOfx/gK9hwGx8N/1rxznPx/lXwy9cYNBtZG4AHx6V9wQE+7yHM8vzrBGjMNlc55AKcfEYG9WLgvZG+uyFjgdF2OuUd2i/HPiJ+VBDxcPaR0VV1s7aURPec+Q8gPOv0F2C7NCwtRG2O8du8lxy1EAaR5gDbPXesfYzsTBw9cjMs5GHmbn/AIUH7i/r1qzA79P4/wDSqiG/ay/bu4xKW0ZP4BtqyRjl/ezzOKmxWnw+YMZAAow55OHO++W/Dv0rcAqoUpSgUpSgUpSgUpSgVyjtxxgtNeOp/sVFnHjnmXDSsD54x9K6sTjfy3+lfn/iZ7+1mkbmZnn+feHb12FSrERFNpXGdscuX9GvSCCCOXkN/rUdc3IyCOfnWa3u8DfNRVkTjtw1r9jLItvkk6UIdwW1Yc5xjPPA3xUXJDszBgpQ61YHSVI3DKeny+FeJMN2IwuR59fKrl2Q7O6/v7qI6Qfuo5B1GcyMnmdsA+VB0bszdSS2lu8v9o0aliRjJPX0z5Vl4nb64nQMVLqy6l5jUMZFY7e5ztnGeXyrKu3UedBy3ifZtbKaJYmknkIMvdgLGqlMASuw3VCT7g579M14/HY7dWK4lkZz3hUrksxyTIw5DUflUt7StDXCrAD9o0KJ5O8KL3fSJsdTvjG4Ga0JLy1mTu72w06NJiezBcED/VudjjbBB2IPOghZeIPNKzaZ0ZDoXuykqgY+8yud23Hi9KmeHCQBe91Fz5hc4ztkDbVjmB1rT8E04ligSBEbwthllkULpwyclG/XyrZnnWYTRRy6ZVBUnqvXUB1HTIoJYRk9N8/oedfbxnfG+M/P0qs2j3EZC26Njm8czq8e3PuX/tBnngjarDazXkkYdLLIZAyt3wK7597bIPy+dB9SyYXB5n+sVUu2sHeQB296Ngwx5HYipmS5MiFgrKwJV1bGUI5qcbZ5YqJ40v3Euc40Hn5j+vzFBRG/jQcx8KypFkLnyzXqx77bnIRepJJ5D50He/ZCh/ZcGr8UmnYctZxV0J/rnUR2T4YbWzt4CBmONQ2PxHc/mTUtWkKxJnWRvjC42GPXB55rKa04Q3fSEhQNKgbNqPXcnYj4DbzoiI7OcbE088SRKixbeEEMCHIKSAgAE+8MZ2arHWGYgFc43YdcZwDv6/CswoFKUoFKUoFKUoFKUoPic+Fs8tLZ+hrgdm+q1C8tQZfqW3rvzDOR5gj61+feH7RtH+CSRf8AK7cvOpVintGeXUbH0IqwWfB3FqbjI0qQoXSWMm+DjHLevOI8POe8UeIcxj3h/P1rYse1zQRd0IwWXGnWcDB38Q/F0yNqirP2W7N6WWWc+JfFGnSM45n8TYPyq8xS45nP/Oqbw/tBE6KwkXxdCcHI2Iwd81PWd+CvrQTUE2OmM8j/ADrPPdYUtjYAk/BRvURFegkYP5VtNOCP19aDlc90W8ZJLSMZGY9dXu/ILgfKvbW704ySMnn5fKtjiFgIZWhPq0JOMPG2/hHmpOCPhUbLCTtg4HM4x+vrQS7y7bHOd8g4x8a0OI8N27+IkSADOxJwp95fUcsdRXyW0gHcbY9DWcXRHXA6eXr8KDf4XP8AaJVhLrGXG7I+pXVhyiI3BYc87rvXSrWTSukDAAwBnkAMACuedlIUM4KhFWNSx5YLS5x9ACfnV2e5HPrj40GlxHs3aSM0kkQLP7zamUEge8QDjUPPFUuyhBlW2k37pn1bk61UZQnzBLDPwq53d9sSeX9fWq7fTJHDcTKoD6GLN+82kHGaDnQtZckLFJIMsEKo5BwxGxAweXSrF2Fs4o7uGW+LQiNwscbRuC8jHCZ2wACc7+ld17H2gisbVNvDDGD8SoJ/Wqh28bv7hdzptJIAij/WTTSAlfXTECceuelBfcUr1uZrytIVVJrcWt811PINMv3cWnWXbWANDjOnSuMgj8VWs1g0pJkEB9D/ALy+6emMjmPMedEfF3PpZF+7yT+82DzA8Axudx862hVa43xyRLjuYoi0mlSmYXcSFjkjvB4I1UA5LHOfhVlFApSlApSlApSlApSlAzXBuOwfZuIXkGMKZO9Xy0yDVn/Nmu38Tv0gjaR+S9BuWJ2VFHMsSQAPWuU+0Ps1OqR8Scky8rpM5Easfu1T0TOD55JqVYrxkz1yP0rFxBFCM+FJCnfA8q1YbgEb58/ka2r1MwyAb+A486iqnoAxkDGPL+NWLgPF3idFL6kY48XMbbYPl8arjnl15fpX1E22CM56UHWba90jPn8/pUj9q6nlyql9l7093ofxaGKjPPHTfrU/Je9P6+dBIXtvFcALIitg5GeYPmpG+ahn7PWyka9bYOweV2X4YJ5VsR3GBisUzFsZG3SgpXEJ1V5FTwprbSg90Y228s88ViivdIG9e9pARM4AxnD/AFGD+lRkRz9Rgf1/W9B0LslIG71+ngQeukZPw3NTc056EfLeue2d40McjqcM+FXO4Oj33xy54FXO2uNUaF8Z0jONhnG9BtSSbbn61FTq1zIlqm7TME2HJcgux9AufyrJe3IVSV/Pp8+tWT2Q8KLCS+kB8eY4MjkinxsPRmHPyAoL1xa+S0tnkPuxR5A88ABV+ZwKpPZ0k8RjjJLmFJWnJ3zcThHY/FUIQeQqR7YcVV5O6xqjtykkwHJ5WP8Ao9sPMl8Mw6ADPOtLsxw5oL4q277tM2c6pJIkZyPPfYfCgvYpQUrTJWtaavEWJOWOMlTgDkBjp8d62HOAT5A/pUF2SvFlSRkVlGvmx2YkZOBgaSORXoaCfBrylKBSlKBSlKBSlKBXhNemoS+zdzG2U4ijwblgd2J3WAH1G7emB1pVOGx/bJVuT/YRE/Zl/GeRnPp0TyGT1qa4hZJNE8Ui6kdSrDzBH9b1swxhQAAAAMADYDHQCvoisq/OXaXs2/Dp+5kJMTZMEp5MPwt5MBj48xWiLkjbav0B2q7Px31u8EvJt1Yc0Zd1cfA9PjX544vwueynaC5HiG6t+7Iv409PTpQQ15Hpcjkp3Hz6UR6kpMSDGNqibiEoxHTmKCydmrg+MHlkE/QVOC4ycf161UuC3GkH1b+FTiXGRz5/WgnIZRzPn8a+5ZhnY/yqvJJjO/yzSO5J3/MbUGHtNbGTDLzGxGeYO+M1AQZ1acYY4Gk88n9R1qyyS5BBHhrUlULhhjI5fD+tqDfgsEyjHJCLgDocHIJHx/Ot6W9zgKCc8+v1+tQ4uyRty51l4FY3F7L3NsMt++5zoiHVnx16heZoJjgvDX4hcC2XIQeKdx+4nUA9GbkPnXZeKXSWNozqvhiQCNB+8fdjjXzJbA+dYOyPZmOwgEUe5O8kh96RurN+gHICoDtXxEyTfdkEWzBUUjIe5lH3er+7EhLn/lQQX7SFq0YZe+lSXxDbElzPpM0jH8MMbBBjbJA6VZrE54lMf9pIP8sEP86pH2RHTvFJZBLFDE3WT74GWb/+kmps+QWrrwbe/uPSab/04RSC1ilBStMlMUpQK597Q/aK3D5kgihEjlRI7OSqgEkALgbnbn0roNUn2r8KjksnlNss0sY8DFghiB5uW2yo56etFaPZvt/c3yfdWgjC6u8uHYvDGVTUAQCG39ar3Y32pXUt3HDcLHIsrhAUXQV57rvgg+pzgVyuOdwpQOwV/eXUyq3+NQcH59K6V7GOFI140jRsxiiyrFSFV2bBDZ2LY90jzqK7fSvK9qslKVgvbtIkaSRtKKMk/oB5knYDqaDV4rxBkKRRYM8uRGDyUL70r/3F/M4HWt7g3DVt4lRSSd2Zj7zs27O3qTUdwCzYu9zOumWUABTv3Ua50R/HfU39446VPA1mtPo1817mvM0HyUqH7S9moL6Lurhc4yVYbMh80PSpuvk0HAO0Ps5vbMlo1+0xDk0Y+8H+JP4iqdOVc4OVceYww9CDvX6uIqF472Ytbwf6RAjn8WMOPg43FB+YhbupyCD+Wa34HI866vxH2NwnPcXE0Z6BwJF+HnUKPY/eDldQnfrG9BSTIRXpO4Oef5fKru3sgvOlzAfjHIK2rH2OynHfXgA6iOM5+rHnQUF59ufL+Na9rDLcSaIEeZvKME/8h867Vw32S2EZzIskx/2jnH+VcCrnw/hsUCBIY0jXyRQv1xz+dByLsv7KppSGv2MSbfcoQXb/ABsNlHoN663wng8NtGI4I1jQdFGPmepPqa3QPSvc0EV2j4obeEsg1SMRHCv4nfZR8Op9Aa5f2j+7hlWNizIs0cbZ3eVwWvLn4Ip7sHpqxVp7TXZkudUXiaA9xbjnm5nXd/hFEck/3jUXFDEbHiM0ZDRxwS2sTc9olbvH+Lykk+YAoMJj0RWirsBLbbDbGGX+dWLs+pN5ckjA7+fB88CMb/MGq4mStqDv97bfqtWfs6P9JuPLvLj694KCy14xxudgNyfLHX0r0VrcStzJFLGDgujqPiykfxrSKfxXt+VLC3h1qMYdtW4PUBRsMbjJBPPFfPBvaF3j6ZoQgPVS+SARl9LKAVGd9LEjyrnnEG7kGMXChgUEiSnQVYnSdeQQ2kqAxGDjSasUHBZS8Vs8iG4mXWO7YSYiLL3jE40IpUY2yzZ6VB1wViurdJEZJFDIwIZTyIPOsgXoPh8hy/SuYe1T2giBTa2bgzMCJZFwe6B/dU8tZ/KqKN2L7HR8Qvp0GpLWFmLZPiK6yEjz5nG56Cv0NDCqKFQBVUAADoAMD8q4x7Arwie5h6NGsnzRsfxFdqpClKUogapHtGvCklknetCheSRmGOaKNOcgjYtkCrua+XA8h8xmg5tPxxBz4rIR/jjXrz2XO9YxxmE/96y4/wD2FH8KmO11un2uM6F3t3z4Rv8AeId9qwjh0Wk/dp/lFZaQz8StcZ/aU5PmLiQn54p+0Lbk3Ebknz76UAfHA2qbhtkCjCKMgclFZ9Awdh9BQQbXlqBtxSfHkLmSvkXtpnAv5if711IMeu5FTkduufdX6CtRrdCSSqk56gGgjJb+2BA/aMvyu2P13NYJr2zwSeIzEjl/pb5+POpuOxiwPu0/yr/Ktea0jB2ROePdX+VBGrxCzP8A3jcD/iZd/h50/atjn/t9wf8AiJ8fXFSz2kePcXbYeEbZOK+xAoB8I69B50ESeJWP/wB9MfT7TLWP7bYjOL6fB6faZcfz/wClS0llHue7Tp+6Kwx2UYOyL/lFBGJecP63cxPQiW5OfmKyi5sT/wDM3Z/37k/wqbjhXbYdP1rcMQJ5UFbW5sMjEt2Mblg11n0zW1aXNk5xHdXuRjVh7rbVyz4TjNWO1iGOXWvrsl/2u/8AQW+P/CoKLZXjrHFEdSPJI9vCxyX0yynv7t84O6lY1J3yTVqFiicJ4hHGAqD7WFA2wEyP/bzqF4+2viE7NuUuLKNP7q5DaR/vHNWCT/4VxD/j/wDzPVgjLaEsll01S23y5fyqf7OEG4nIH+suM/8AjVDRNiOz/wDyW3/mX+dSHYiUtNegnZJmVfQMxY/U75pBbhSlKqKv2n7A2V83eSoVlOxkjOgnHLV0b51zftP7P5+HAzQPJPDgaipKTwhTlSuDgqMnYbeldwpTDXCYrq6mt3aPjOqEAakYOJ9/3SnXPLIOKpdysfj7sYC7FmbXjI2Un96Rjzxy/Orh7YuEQw3TGGNY8oGOkaRlhknA251Te0sQjmMaDSiohUDzZASfUknmayronsCtMy3cpHuoiA/4iWI+mPrXaKofsViC8NBAALSyEnzwQN6vlaiUpSlE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4" descr="data:image/jpeg;base64,/9j/4AAQSkZJRgABAQAAAQABAAD/2wCEAAkGBxQSEhQUEhQWFhUXGBgXFhcXFhYWGhcgFRgZHBoYFx0cHCggGx0mGxcdIjEhJSkrLi4uGCAzODMsNygtLisBCgoKDQ0NFA8MDywZFBkrKysrKysrNywsLCw3LDcrKysrKys3LCsrKysrKysrKysrKysrKysrKysrKysrKysrK//AABEIAMsA+QMBIgACEQEDEQH/xAAcAAEAAgMBAQEAAAAAAAAAAAAABQYDBAcBAgj/xABKEAACAQMCAwUFBQUEBwYHAAABAgMABBESIQUxQQYTIlFhBzJxgZEUI1KhsRVCwdHwM2JykiRDY4KE4fE0RZOys8I1RFNUc3SD/8QAFgEBAQEAAAAAAAAAAAAAAAAAAAEC/8QAFhEBAQEAAAAAAAAAAAAAAAAAAAER/9oADAMBAAIRAxEAPwDslKUrTJSlKBSlKBSlKBSlKBSlKBSlKBSlR/EeMRwkKdTyN7scal3Prge6PU4FFSFKhftt63uWaJ6y3A/RFP618yPxFPF3VrKOqI8kbfJmBBNNE5SoA9qBGQLuCa1yQFdwHjOehdMhT/iwPWp4UHtKUohSlKBSlKBSlKBSlKBSlKBSlKBSlKBSlKBSlKBSlKBSlKBSlYb2fu43fGdKs2BzOkE4oKZ217Qst3BZRC5SV9LiWApsGyDlWVg4AGcGrBw3ilskptxMHuSPExGkzMgwfFgKzYG6jl5VX+zHC4mnS7lIeVo+9S5Fxq1618a93+6sYOB0+dV+/wCMSTWX2ZIoZDA6gTrIVcNq+6aKMgOJWbHPw896ladT4RePLCryRPC5zqjfGVI2IyNiPI9a0E440aSTXaiCLWFhBJaR87DUoHvMeSDJrS4Fc3jSgXMkQGATGkZ2yPxk5J9cYNVTtDxSezuGaWLv7kuTayMxaCKInY92u6OFOMndvOoOgWHFoLsSIAcqAJYpY2RgHzjUrjcHB86pVlx/uL79nWbd4qtlmkEkixgn+wj0e4qj999s7VYuyE/2hpLppopJSqxFYs6Ygvi0tq8RYsc5PyqI492SUXhuYTcieTSFNuVVYc7NJIG2kBJBK77Cgu9K0eCXLy28TyDEjINeBgahsSB0BIyK3q0hSlKIUpSgUpSgUpSgUpSgUpSgUpSgUpSgUpXtB5Soni9zIZI7aBgkkgLvJgN3Ua7FgDsWJOBnYbnpUJwftYyQ6rmOZ0SRo2uljAjcByqvpByQRjJUYzRcXGvKi+H8fimlMIEiSadYWSNkLLnGpM7H4dM1E9rOOIVNrE0hkkbu2MKnwDOZAHOFDaQds5po3p+11mjshlyVOGZEd0UjozqpUH4mpW2vo5I+9R1eMgnUpBGBzqnS9mLSGUCLvLWJYg7mOWSMEsebEMQxA9OZrPwDh0iXN5AXWRDCoMgGku7lwO+UeEShMZYY1AgkZqaJPsXwKFFe5EKJJcEyYCgaUY+FfTI3OOZNRPtGtRE1tcRxl2WYa1QDUw0nBHmVJBAqQ7E9o0e2SNwySQYgkDDbVH4cqeTA4ztUP2hv5L+QxWSh+5YO7H3BoOoIWG2WIwAPPNRXln2je4kCW8M0shwD3kbxLHg85GYADHkMk+VWjgNukjSSMQ7aiuT/AHTj9QcVA8J7b3F4yx29mUkO8jyOCkH4tYAB1eS8zWHhvEv2fdPbztjWzPE7eFZlc6tjy1AkjTQXpOHRq5kVFDkYLKME45A+dV/jxnFxbxibFvcMyMoRdalYy2FfybBycZHTFSR7QR4ONRx6c/hVd4lxB7i9ghU9x3KvMJZEykjFQmhASNWkPk9NxQW2JAqhRsFGAOgAFYlvYy+gSIXIzoDqWwOuM5xUTPwW8kBWS8UxtgOBbgal6gNr2yNqiOH8LiS+j7qNI8S3JGhVHhjjjTTsM+8c1rUxdaUpRClKUClKUClKUClKUClKUClKUClKUClKCiqTxDixF1cvApkDW4hV9SRpG6M+rxOwGMsCdIO4qD4Z2saSKzijtppEgK993cLuMxKQN+TASDOx32qfvYLGLiSCeCBNcJeNzGgDOXOsnIwW936mrDccKhlaK4jYo0ZGloyQGUHBjZeRQ/D1rNVVe44heT960bwR6T3OqXuyqsADrVRr1MRnGoYGKg7PsPcSSNBJJEjwESpLiWZZe8LbOrPpGCdwRk7GrZNe/tGfuoGcRRue+mQlQNGR3aN1ct72OQB86oPbjteIWa04bM4GT9oudeuR2G2gOfIdR8BQTXaPtbJaabe5uVkmVdLpZxAOQOXeSOSIs+QGapd323usaIX+yxZOI4QNRPUvI3idupY1WJTjU2SSTkk5JJPPOeZNYM+IZ3JO4yfpQdG7B9q5LWPN0ha2Lsvfc9J6h/LOfe5HeuqWHFrUW5ayEbBVLLFGVXUcZC/E+dVPsbxJbKD7HJazySAsyFITIswcBvf90YOVOrGK532zWS2uxIR9nkdNZSBQioC2ACBzxjcnmeVB2rgnHZLmQabaWCJQTK06iMuxGyIOuDuWqW4p9mdNNx3TIekmkg/DNcC4LxaaSZDNcXL242maNt0B2DDbG3UDfGa6l+xODRxCSQwyjYh5ZTMzZ5Ab5OegAoMPHO29hBr7lTM6+8Y0JRcDkWPhH1rjHavtVNxCUSS5VUGIkDHwDzz5muidunWCyeTue5WRjHaQk+JsjeaReSgLkqvMZyd644By+nnQWLs/2wvbMgwTuV6xyEyKfiDy+VdJ9mnaoXl0iyAJKkdwzDOzmaRW+7zvsF3Hwri+qs8DsrK6MUdSCjA4KkeRoP1ox2OBnbl5+lYPtGlVMmAzYGkZOSf3R54qtezntavELYamH2iMYmXkT0EgHk35GrJdaU+9YHKggefiPJR5k1pGzStGBGGZZn04HuatKID+I/vHzJ+QrYtrhXGVzjkCQQDjqueY9aIzUpSgUpSgUpSgUpSgUpSgUpSgUpWK7nCI7k4CIzZPTSCc0Vynt52ot7u5ksJpEt4oiM3DIZNTjmige4N8Zzk1I2fbJYYljTiXDVRAAumOZjgdNOrn864u1wWZnbdm1MSepck5r7B89hjmNsYxWaq9X/b2WFbiCzmMqzkkTGMRd2z7ymJfI74zuK5+5IOkdM/r1p3vLfcHYdTXpBA35k86DxmyD5DljrW7wW1Lzwp+KSMfVs/wrTZuQ6Aipzsmw+3W2Tt30Y5f11NB+huK8TSytDK+PCuy5A1Mx8K/M/lmuE31hdXBmuXid9eWknJCRbDYRs5GpQNhgHONqvPtV4+wuIreNY3EKd63eLrVWb3GK8mKgZAO2+a5pxC6lumdpHadwp3ZtWkAdAPCgA8seVB3r2dcPjSwtyEUM0aljjnkc6lY+CWkLGVYIY2AJL6FBHmc9K97NRGO1gVuaxqDnphRzrkftZ9ogm1Wdo2YwcTyg+/g7xIeq55nryoKl7Su1X7Quy6Z7iPKQ+oz4n/3iPoBVTHnX1nNbMljIiozoyrIuuNiMBwDjK+YzQYJFAxg5rJGD/KsLDrWXy+tBMdl+MmyvIbhSVAbTJ1BRiA4PmOv+7X6dUq4VhhgcMp5jfkR9a/JhOfP19cV+g/ZXxcS8LhMjAGLVExYgDwHbc7cqsRPzEEGWcaY1PgQj5BmH7zE8l6bda1uJ8T7tRLcyi2jyAqDDSyHovInJ/Agz61j4z2ms4mj1yLJLn7mKNtbOzbDAHI52BPLeo7h/C7qSV5ToFydnmkTvEgHSC1TbONtTkgE+fINEnL2qjRQ8kNzHGSB3jw6VGTgFvFqUZ8xU/XLOM2kk13JFdcQcwxLG40xRqGfUfAwO22nV65q0dmOIs1w8S3LXUWjXqdUDwsDgKxQAFWGSOoxSUWulBSqhSlKBSlKBSlKBSlKBVe9oUmnht4f9i3pzwKl+J8Qjt4nmmcJGgyzH9B5n0rlR7VpxK5Md2rQ2zh1twzKFV9J0yXAz4jzIG4HxornHCeFPcyxxrhNbKgd8hQSNs9a6LY9ibKKzuLnv0vZoUOQu8cXmQg3JA3GfKq/bQpGya3W5TD6BZthnMQx4y+NG5zgZON+VbnZy/nR5orfS0k8fcAZDPHpBOolF0Hy3G2edZV0247McOu7aCJo0dDGvdSJswBHvKw6muG9r+z7WF29szFwAGibGCyvnGfXYg/D1rq/sxgSWyNs6yxyQuSyuGXAdtSaT1XI6Y/OsHtU7FTXRhltkVpEVlkZnVNYzlUUHrnJ/jQcXaPIwOg/OvuznKMjrzVlbb8SHP8ACt3iXCbm0bTcwSRF9gzDwn/CeR26ZrTkjwW0jbqOX08sDFBdpOK200kl1MrTyyuziAExxqNgpnbmxAGyL051sWnGJriRLctDFAxUyRxxpFGkcbBiSee5wMk75qocFu41bTcGXuhvpiQNIfQE7AetYuOX6TOwhjaKLAVYiTnC82lbOWYnc9KC8e0b2ld+ptbFiIcaZJhkGQD92PyXzPWuXY6fSspUnavjR5UGfh3drJG0ys0QYGRUxqYA50jPQ8jXVu1fbXhl9DFAVkVAVOe6OYlTn3WOpHh9M1yEDbn8tvyrZ6jnQSHaKO170mx7zuT0lGNB8l6kY3386iWAHPodvUV9scZ58/4V86cknpQEcnlt8vyrbkhfQBlsZJ0sx0knqV5CsSR6Tjr59B/M1kYZBQnJOQfT+VB3nsF2OtoSZe7VpIG7pH220qNb46MzM2/lipftjdH7PIkUpikPhRl94udlVQee/PyrlPZD2gyQh43Du0gzsPEsqKAHA/ejcKMgbg55g7WrgnaWfiLForId7F4GklZURNYyRkeL6DNBvjsFw+5DaZGNwpUu3e94UcKB4kbYqd8gjep7scoEBTu443jkeOXukCI7IffAHmCDjpyqMh7FQMzGck3LESPPCzQO2cDSApyEAGBnJPOrRw+ySGMRxLpQchkknPMkncsTuSasiNilKVUKUpQKUpQKUpQKUqB7XXLd2lvG2mS5bu9XIpGBmaT0wmRnzNFc67ecdF9cGNG/0e32HlI55v6gYwPmaq5h1HDAHrvg1s380cssjxDTFkRwqBgCOEaU+uCfnWtGxyBy/rpWVZ7W8jhW4jezW41tEyB20ougYLEjxaznGR0qXTtK7ylrSVrVFjBjiAiCxaFAeNhp8W++Sdw1asNrJIrdzDJLpzl8aY1xzzI2AMVK+zC0sJpXW5Mck5ZWiiKnSO7zlkY7SE539POgnbPi32eUi/AjF8IZ4piSEEqoAYm/CBgMM7eLep694gmgxXSF1GHjbbxMDkAYO5GAc8uVV32j3Cm6SOWN2j7kCJQjSB2ZjrAAGNQGkdNqwdmzxC1TRJZi5tx4oY3lQTQjouW2I/uk7UFikso7+2a3kBlVypBBA7of/URuWpTzAqqyeym0QkNfTY6+GPA8skCpTg/tBht2+zyWs8a5JUh1uCNZJKkLv0PLPKkva+1E6wyW8ixAB4zoJZQeZZEy6bnkw6jlQafAPZvatqJupbiP3R3QEfL8ZG/T0FJfZzwy4U909xDJ4tmfLHHPKNzrZue2iKFS0ikODqPdxvADvsCZQMYHPzNL7tG0zalsmilIwHM8QxnHMaT/ABoIyz9llopDSXM842xGAkROcbk9MDes/GPZvw6z+9Z3ZOYjeTOrHMKBu+R05VtT8VuTuIrYMcAsJJSduWQRvjPpXkMrEqZDrkG2vGCAP3U/Co/60Fb7U8Ot7m3CWNosTKe8eTumi16RtGobck8yeW1c8tT4gDz3BHl8a7YZOrEk+u/M7YrmnbWxEN13iDCzDOB0Ye9j48/nQVydOfx/gK9hwGx8N/1rxznPx/lXwy9cYNBtZG4AHx6V9wQE+7yHM8vzrBGjMNlc55AKcfEYG9WLgvZG+uyFjgdF2OuUd2i/HPiJ+VBDxcPaR0VV1s7aURPec+Q8gPOv0F2C7NCwtRG2O8du8lxy1EAaR5gDbPXesfYzsTBw9cjMs5GHmbn/AIUH7i/r1qzA79P4/wDSqiG/ay/bu4xKW0ZP4BtqyRjl/ezzOKmxWnw+YMZAAow55OHO++W/Dv0rcAqoUpSgUpSgUpSgUpSgVyjtxxgtNeOp/sVFnHjnmXDSsD54x9K6sTjfy3+lfn/iZ7+1mkbmZnn+feHb12FSrERFNpXGdscuX9GvSCCCOXkN/rUdc3IyCOfnWa3u8DfNRVkTjtw1r9jLItvkk6UIdwW1Yc5xjPPA3xUXJDszBgpQ61YHSVI3DKeny+FeJMN2IwuR59fKrl2Q7O6/v7qI6Qfuo5B1GcyMnmdsA+VB0bszdSS2lu8v9o0aliRjJPX0z5Vl4nb64nQMVLqy6l5jUMZFY7e5ztnGeXyrKu3UedBy3ifZtbKaJYmknkIMvdgLGqlMASuw3VCT7g579M14/HY7dWK4lkZz3hUrksxyTIw5DUflUt7StDXCrAD9o0KJ5O8KL3fSJsdTvjG4Ga0JLy1mTu72w06NJiezBcED/VudjjbBB2IPOghZeIPNKzaZ0ZDoXuykqgY+8yud23Hi9KmeHCQBe91Fz5hc4ztkDbVjmB1rT8E04ligSBEbwthllkULpwyclG/XyrZnnWYTRRy6ZVBUnqvXUB1HTIoJYRk9N8/oedfbxnfG+M/P0qs2j3EZC26Njm8czq8e3PuX/tBnngjarDazXkkYdLLIZAyt3wK7597bIPy+dB9SyYXB5n+sVUu2sHeQB296Ngwx5HYipmS5MiFgrKwJV1bGUI5qcbZ5YqJ40v3Euc40Hn5j+vzFBRG/jQcx8KypFkLnyzXqx77bnIRepJJ5D50He/ZCh/ZcGr8UmnYctZxV0J/rnUR2T4YbWzt4CBmONQ2PxHc/mTUtWkKxJnWRvjC42GPXB55rKa04Q3fSEhQNKgbNqPXcnYj4DbzoiI7OcbE088SRKixbeEEMCHIKSAgAE+8MZ2arHWGYgFc43YdcZwDv6/CswoFKUoFKUoFKUoFKUoPic+Fs8tLZ+hrgdm+q1C8tQZfqW3rvzDOR5gj61+feH7RtH+CSRf8AK7cvOpVintGeXUbH0IqwWfB3FqbjI0qQoXSWMm+DjHLevOI8POe8UeIcxj3h/P1rYse1zQRd0IwWXGnWcDB38Q/F0yNqirP2W7N6WWWc+JfFGnSM45n8TYPyq8xS45nP/Oqbw/tBE6KwkXxdCcHI2Iwd81PWd+CvrQTUE2OmM8j/ADrPPdYUtjYAk/BRvURFegkYP5VtNOCP19aDlc90W8ZJLSMZGY9dXu/ILgfKvbW704ySMnn5fKtjiFgIZWhPq0JOMPG2/hHmpOCPhUbLCTtg4HM4x+vrQS7y7bHOd8g4x8a0OI8N27+IkSADOxJwp95fUcsdRXyW0gHcbY9DWcXRHXA6eXr8KDf4XP8AaJVhLrGXG7I+pXVhyiI3BYc87rvXSrWTSukDAAwBnkAMACuedlIUM4KhFWNSx5YLS5x9ACfnV2e5HPrj40GlxHs3aSM0kkQLP7zamUEge8QDjUPPFUuyhBlW2k37pn1bk61UZQnzBLDPwq53d9sSeX9fWq7fTJHDcTKoD6GLN+82kHGaDnQtZckLFJIMsEKo5BwxGxAweXSrF2Fs4o7uGW+LQiNwscbRuC8jHCZ2wACc7+ld17H2gisbVNvDDGD8SoJ/Wqh28bv7hdzptJIAij/WTTSAlfXTECceuelBfcUr1uZrytIVVJrcWt811PINMv3cWnWXbWANDjOnSuMgj8VWs1g0pJkEB9D/ALy+6emMjmPMedEfF3PpZF+7yT+82DzA8Axudx862hVa43xyRLjuYoi0mlSmYXcSFjkjvB4I1UA5LHOfhVlFApSlApSlApSlApSlAzXBuOwfZuIXkGMKZO9Xy0yDVn/Nmu38Tv0gjaR+S9BuWJ2VFHMsSQAPWuU+0Ps1OqR8Scky8rpM5Easfu1T0TOD55JqVYrxkz1yP0rFxBFCM+FJCnfA8q1YbgEb58/ka2r1MwyAb+A486iqnoAxkDGPL+NWLgPF3idFL6kY48XMbbYPl8arjnl15fpX1E22CM56UHWba90jPn8/pUj9q6nlyql9l7093ofxaGKjPPHTfrU/Je9P6+dBIXtvFcALIitg5GeYPmpG+ahn7PWyka9bYOweV2X4YJ5VsR3GBisUzFsZG3SgpXEJ1V5FTwprbSg90Y228s88ViivdIG9e9pARM4AxnD/AFGD+lRkRz9Rgf1/W9B0LslIG71+ngQeukZPw3NTc056EfLeue2d40McjqcM+FXO4Oj33xy54FXO2uNUaF8Z0jONhnG9BtSSbbn61FTq1zIlqm7TME2HJcgux9AufyrJe3IVSV/Pp8+tWT2Q8KLCS+kB8eY4MjkinxsPRmHPyAoL1xa+S0tnkPuxR5A88ABV+ZwKpPZ0k8RjjJLmFJWnJ3zcThHY/FUIQeQqR7YcVV5O6xqjtykkwHJ5WP8Ao9sPMl8Mw6ADPOtLsxw5oL4q277tM2c6pJIkZyPPfYfCgvYpQUrTJWtaavEWJOWOMlTgDkBjp8d62HOAT5A/pUF2SvFlSRkVlGvmx2YkZOBgaSORXoaCfBrylKBSlKBSlKBSlKBXhNemoS+zdzG2U4ijwblgd2J3WAH1G7emB1pVOGx/bJVuT/YRE/Zl/GeRnPp0TyGT1qa4hZJNE8Ui6kdSrDzBH9b1swxhQAAAAMADYDHQCvoisq/OXaXs2/Dp+5kJMTZMEp5MPwt5MBj48xWiLkjbav0B2q7Px31u8EvJt1Yc0Zd1cfA9PjX544vwueynaC5HiG6t+7Iv409PTpQQ15Hpcjkp3Hz6UR6kpMSDGNqibiEoxHTmKCydmrg+MHlkE/QVOC4ycf161UuC3GkH1b+FTiXGRz5/WgnIZRzPn8a+5ZhnY/yqvJJjO/yzSO5J3/MbUGHtNbGTDLzGxGeYO+M1AQZ1acYY4Gk88n9R1qyyS5BBHhrUlULhhjI5fD+tqDfgsEyjHJCLgDocHIJHx/Ot6W9zgKCc8+v1+tQ4uyRty51l4FY3F7L3NsMt++5zoiHVnx16heZoJjgvDX4hcC2XIQeKdx+4nUA9GbkPnXZeKXSWNozqvhiQCNB+8fdjjXzJbA+dYOyPZmOwgEUe5O8kh96RurN+gHICoDtXxEyTfdkEWzBUUjIe5lH3er+7EhLn/lQQX7SFq0YZe+lSXxDbElzPpM0jH8MMbBBjbJA6VZrE54lMf9pIP8sEP86pH2RHTvFJZBLFDE3WT74GWb/+kmps+QWrrwbe/uPSab/04RSC1ilBStMlMUpQK597Q/aK3D5kgihEjlRI7OSqgEkALgbnbn0roNUn2r8KjksnlNss0sY8DFghiB5uW2yo56etFaPZvt/c3yfdWgjC6u8uHYvDGVTUAQCG39ar3Y32pXUt3HDcLHIsrhAUXQV57rvgg+pzgVyuOdwpQOwV/eXUyq3+NQcH59K6V7GOFI140jRsxiiyrFSFV2bBDZ2LY90jzqK7fSvK9qslKVgvbtIkaSRtKKMk/oB5knYDqaDV4rxBkKRRYM8uRGDyUL70r/3F/M4HWt7g3DVt4lRSSd2Zj7zs27O3qTUdwCzYu9zOumWUABTv3Ua50R/HfU39446VPA1mtPo1817mvM0HyUqH7S9moL6Lurhc4yVYbMh80PSpuvk0HAO0Ps5vbMlo1+0xDk0Y+8H+JP4iqdOVc4OVceYww9CDvX6uIqF472Ytbwf6RAjn8WMOPg43FB+YhbupyCD+Wa34HI866vxH2NwnPcXE0Z6BwJF+HnUKPY/eDldQnfrG9BSTIRXpO4Oef5fKru3sgvOlzAfjHIK2rH2OynHfXgA6iOM5+rHnQUF59ufL+Na9rDLcSaIEeZvKME/8h867Vw32S2EZzIskx/2jnH+VcCrnw/hsUCBIY0jXyRQv1xz+dByLsv7KppSGv2MSbfcoQXb/ABsNlHoN663wng8NtGI4I1jQdFGPmepPqa3QPSvc0EV2j4obeEsg1SMRHCv4nfZR8Op9Aa5f2j+7hlWNizIs0cbZ3eVwWvLn4Ip7sHpqxVp7TXZkudUXiaA9xbjnm5nXd/hFEck/3jUXFDEbHiM0ZDRxwS2sTc9olbvH+Lykk+YAoMJj0RWirsBLbbDbGGX+dWLs+pN5ckjA7+fB88CMb/MGq4mStqDv97bfqtWfs6P9JuPLvLj694KCy14xxudgNyfLHX0r0VrcStzJFLGDgujqPiykfxrSKfxXt+VLC3h1qMYdtW4PUBRsMbjJBPPFfPBvaF3j6ZoQgPVS+SARl9LKAVGd9LEjyrnnEG7kGMXChgUEiSnQVYnSdeQQ2kqAxGDjSasUHBZS8Vs8iG4mXWO7YSYiLL3jE40IpUY2yzZ6VB1wViurdJEZJFDIwIZTyIPOsgXoPh8hy/SuYe1T2giBTa2bgzMCJZFwe6B/dU8tZ/KqKN2L7HR8Qvp0GpLWFmLZPiK6yEjz5nG56Cv0NDCqKFQBVUAADoAMD8q4x7Arwie5h6NGsnzRsfxFdqpClKUogapHtGvCklknetCheSRmGOaKNOcgjYtkCrua+XA8h8xmg5tPxxBz4rIR/jjXrz2XO9YxxmE/96y4/wD2FH8KmO11un2uM6F3t3z4Rv8AeId9qwjh0Wk/dp/lFZaQz8StcZ/aU5PmLiQn54p+0Lbk3Ebknz76UAfHA2qbhtkCjCKMgclFZ9Awdh9BQQbXlqBtxSfHkLmSvkXtpnAv5if711IMeu5FTkduufdX6CtRrdCSSqk56gGgjJb+2BA/aMvyu2P13NYJr2zwSeIzEjl/pb5+POpuOxiwPu0/yr/Ktea0jB2ROePdX+VBGrxCzP8A3jcD/iZd/h50/atjn/t9wf8AiJ8fXFSz2kePcXbYeEbZOK+xAoB8I69B50ESeJWP/wB9MfT7TLWP7bYjOL6fB6faZcfz/wClS0llHue7Tp+6Kwx2UYOyL/lFBGJecP63cxPQiW5OfmKyi5sT/wDM3Z/37k/wqbjhXbYdP1rcMQJ5UFbW5sMjEt2Mblg11n0zW1aXNk5xHdXuRjVh7rbVyz4TjNWO1iGOXWvrsl/2u/8AQW+P/CoKLZXjrHFEdSPJI9vCxyX0yynv7t84O6lY1J3yTVqFiicJ4hHGAqD7WFA2wEyP/bzqF4+2viE7NuUuLKNP7q5DaR/vHNWCT/4VxD/j/wDzPVgjLaEsll01S23y5fyqf7OEG4nIH+suM/8AjVDRNiOz/wDyW3/mX+dSHYiUtNegnZJmVfQMxY/U75pBbhSlKqKv2n7A2V83eSoVlOxkjOgnHLV0b51zftP7P5+HAzQPJPDgaipKTwhTlSuDgqMnYbeldwpTDXCYrq6mt3aPjOqEAakYOJ9/3SnXPLIOKpdysfj7sYC7FmbXjI2Un96Rjzxy/Orh7YuEQw3TGGNY8oGOkaRlhknA251Te0sQjmMaDSiohUDzZASfUknmayronsCtMy3cpHuoiA/4iWI+mPrXaKofsViC8NBAALSyEnzwQN6vlaiUpSlE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data:image/jpeg;base64,/9j/4AAQSkZJRgABAQAAAQABAAD/2wCEAAkGBxQSEhQUEhQWFhUXGBgXFhcXFhYWGhcgFRgZHBoYFx0cHCggGx0mGxcdIjEhJSkrLi4uGCAzODMsNygtLisBCgoKDQ0NFA8MDywZFBkrKysrKysrNywsLCw3LDcrKysrKys3LCsrKysrKysrKysrKysrKysrKysrKysrKysrK//AABEIAMsA+QMBIgACEQEDEQH/xAAcAAEAAgMBAQEAAAAAAAAAAAAABQYDBAcBAgj/xABKEAACAQMCAwUFBQUEBwYHAAABAgMABBESIQUxQQYTIlFhBzJxgZEUI1KhsRVCwdHwM2JykiRDY4KE4fE0RZOys8I1RFNUc3SD/8QAFgEBAQEAAAAAAAAAAAAAAAAAAAEC/8QAFhEBAQEAAAAAAAAAAAAAAAAAAAER/9oADAMBAAIRAxEAPwDslKUrTJSlKBSlKBSlKBSlKBSlKBSlKBSlR/EeMRwkKdTyN7scal3Prge6PU4FFSFKhftt63uWaJ6y3A/RFP618yPxFPF3VrKOqI8kbfJmBBNNE5SoA9qBGQLuCa1yQFdwHjOehdMhT/iwPWp4UHtKUohSlKBSlKBSlKBSlKBSlKBSlKBSlKBSlKBSlKBSlKBSlKBSlYb2fu43fGdKs2BzOkE4oKZ217Qst3BZRC5SV9LiWApsGyDlWVg4AGcGrBw3ilskptxMHuSPExGkzMgwfFgKzYG6jl5VX+zHC4mnS7lIeVo+9S5Fxq1618a93+6sYOB0+dV+/wCMSTWX2ZIoZDA6gTrIVcNq+6aKMgOJWbHPw896ladT4RePLCryRPC5zqjfGVI2IyNiPI9a0E440aSTXaiCLWFhBJaR87DUoHvMeSDJrS4Fc3jSgXMkQGATGkZ2yPxk5J9cYNVTtDxSezuGaWLv7kuTayMxaCKInY92u6OFOMndvOoOgWHFoLsSIAcqAJYpY2RgHzjUrjcHB86pVlx/uL79nWbd4qtlmkEkixgn+wj0e4qj999s7VYuyE/2hpLppopJSqxFYs6Ygvi0tq8RYsc5PyqI492SUXhuYTcieTSFNuVVYc7NJIG2kBJBK77Cgu9K0eCXLy28TyDEjINeBgahsSB0BIyK3q0hSlKIUpSgUpSgUpSgUpSgUpSgUpSgUpSgUpXtB5Soni9zIZI7aBgkkgLvJgN3Ua7FgDsWJOBnYbnpUJwftYyQ6rmOZ0SRo2uljAjcByqvpByQRjJUYzRcXGvKi+H8fimlMIEiSadYWSNkLLnGpM7H4dM1E9rOOIVNrE0hkkbu2MKnwDOZAHOFDaQds5po3p+11mjshlyVOGZEd0UjozqpUH4mpW2vo5I+9R1eMgnUpBGBzqnS9mLSGUCLvLWJYg7mOWSMEsebEMQxA9OZrPwDh0iXN5AXWRDCoMgGku7lwO+UeEShMZYY1AgkZqaJPsXwKFFe5EKJJcEyYCgaUY+FfTI3OOZNRPtGtRE1tcRxl2WYa1QDUw0nBHmVJBAqQ7E9o0e2SNwySQYgkDDbVH4cqeTA4ztUP2hv5L+QxWSh+5YO7H3BoOoIWG2WIwAPPNRXln2je4kCW8M0shwD3kbxLHg85GYADHkMk+VWjgNukjSSMQ7aiuT/AHTj9QcVA8J7b3F4yx29mUkO8jyOCkH4tYAB1eS8zWHhvEv2fdPbztjWzPE7eFZlc6tjy1AkjTQXpOHRq5kVFDkYLKME45A+dV/jxnFxbxibFvcMyMoRdalYy2FfybBycZHTFSR7QR4ONRx6c/hVd4lxB7i9ghU9x3KvMJZEykjFQmhASNWkPk9NxQW2JAqhRsFGAOgAFYlvYy+gSIXIzoDqWwOuM5xUTPwW8kBWS8UxtgOBbgal6gNr2yNqiOH8LiS+j7qNI8S3JGhVHhjjjTTsM+8c1rUxdaUpRClKUClKUClKUClKUClKUClKUClKUClKCiqTxDixF1cvApkDW4hV9SRpG6M+rxOwGMsCdIO4qD4Z2saSKzijtppEgK993cLuMxKQN+TASDOx32qfvYLGLiSCeCBNcJeNzGgDOXOsnIwW936mrDccKhlaK4jYo0ZGloyQGUHBjZeRQ/D1rNVVe44heT960bwR6T3OqXuyqsADrVRr1MRnGoYGKg7PsPcSSNBJJEjwESpLiWZZe8LbOrPpGCdwRk7GrZNe/tGfuoGcRRue+mQlQNGR3aN1ct72OQB86oPbjteIWa04bM4GT9oudeuR2G2gOfIdR8BQTXaPtbJaabe5uVkmVdLpZxAOQOXeSOSIs+QGapd323usaIX+yxZOI4QNRPUvI3idupY1WJTjU2SSTkk5JJPPOeZNYM+IZ3JO4yfpQdG7B9q5LWPN0ha2Lsvfc9J6h/LOfe5HeuqWHFrUW5ayEbBVLLFGVXUcZC/E+dVPsbxJbKD7HJazySAsyFITIswcBvf90YOVOrGK532zWS2uxIR9nkdNZSBQioC2ACBzxjcnmeVB2rgnHZLmQabaWCJQTK06iMuxGyIOuDuWqW4p9mdNNx3TIekmkg/DNcC4LxaaSZDNcXL242maNt0B2DDbG3UDfGa6l+xODRxCSQwyjYh5ZTMzZ5Ab5OegAoMPHO29hBr7lTM6+8Y0JRcDkWPhH1rjHavtVNxCUSS5VUGIkDHwDzz5muidunWCyeTue5WRjHaQk+JsjeaReSgLkqvMZyd644By+nnQWLs/2wvbMgwTuV6xyEyKfiDy+VdJ9mnaoXl0iyAJKkdwzDOzmaRW+7zvsF3Hwri+qs8DsrK6MUdSCjA4KkeRoP1ox2OBnbl5+lYPtGlVMmAzYGkZOSf3R54qtezntavELYamH2iMYmXkT0EgHk35GrJdaU+9YHKggefiPJR5k1pGzStGBGGZZn04HuatKID+I/vHzJ+QrYtrhXGVzjkCQQDjqueY9aIzUpSgUpSgUpSgUpSgUpSgUpSgUpWK7nCI7k4CIzZPTSCc0Vynt52ot7u5ksJpEt4oiM3DIZNTjmige4N8Zzk1I2fbJYYljTiXDVRAAumOZjgdNOrn864u1wWZnbdm1MSepck5r7B89hjmNsYxWaq9X/b2WFbiCzmMqzkkTGMRd2z7ymJfI74zuK5+5IOkdM/r1p3vLfcHYdTXpBA35k86DxmyD5DljrW7wW1Lzwp+KSMfVs/wrTZuQ6Aipzsmw+3W2Tt30Y5f11NB+huK8TSytDK+PCuy5A1Mx8K/M/lmuE31hdXBmuXid9eWknJCRbDYRs5GpQNhgHONqvPtV4+wuIreNY3EKd63eLrVWb3GK8mKgZAO2+a5pxC6lumdpHadwp3ZtWkAdAPCgA8seVB3r2dcPjSwtyEUM0aljjnkc6lY+CWkLGVYIY2AJL6FBHmc9K97NRGO1gVuaxqDnphRzrkftZ9ogm1Wdo2YwcTyg+/g7xIeq55nryoKl7Su1X7Quy6Z7iPKQ+oz4n/3iPoBVTHnX1nNbMljIiozoyrIuuNiMBwDjK+YzQYJFAxg5rJGD/KsLDrWXy+tBMdl+MmyvIbhSVAbTJ1BRiA4PmOv+7X6dUq4VhhgcMp5jfkR9a/JhOfP19cV+g/ZXxcS8LhMjAGLVExYgDwHbc7cqsRPzEEGWcaY1PgQj5BmH7zE8l6bda1uJ8T7tRLcyi2jyAqDDSyHovInJ/Agz61j4z2ms4mj1yLJLn7mKNtbOzbDAHI52BPLeo7h/C7qSV5ToFydnmkTvEgHSC1TbONtTkgE+fINEnL2qjRQ8kNzHGSB3jw6VGTgFvFqUZ8xU/XLOM2kk13JFdcQcwxLG40xRqGfUfAwO22nV65q0dmOIs1w8S3LXUWjXqdUDwsDgKxQAFWGSOoxSUWulBSqhSlKBSlKBSlKBSlKBVe9oUmnht4f9i3pzwKl+J8Qjt4nmmcJGgyzH9B5n0rlR7VpxK5Md2rQ2zh1twzKFV9J0yXAz4jzIG4HxornHCeFPcyxxrhNbKgd8hQSNs9a6LY9ibKKzuLnv0vZoUOQu8cXmQg3JA3GfKq/bQpGya3W5TD6BZthnMQx4y+NG5zgZON+VbnZy/nR5orfS0k8fcAZDPHpBOolF0Hy3G2edZV0247McOu7aCJo0dDGvdSJswBHvKw6muG9r+z7WF29szFwAGibGCyvnGfXYg/D1rq/sxgSWyNs6yxyQuSyuGXAdtSaT1XI6Y/OsHtU7FTXRhltkVpEVlkZnVNYzlUUHrnJ/jQcXaPIwOg/OvuznKMjrzVlbb8SHP8ACt3iXCbm0bTcwSRF9gzDwn/CeR26ZrTkjwW0jbqOX08sDFBdpOK200kl1MrTyyuziAExxqNgpnbmxAGyL051sWnGJriRLctDFAxUyRxxpFGkcbBiSee5wMk75qocFu41bTcGXuhvpiQNIfQE7AetYuOX6TOwhjaKLAVYiTnC82lbOWYnc9KC8e0b2ld+ptbFiIcaZJhkGQD92PyXzPWuXY6fSspUnavjR5UGfh3drJG0ys0QYGRUxqYA50jPQ8jXVu1fbXhl9DFAVkVAVOe6OYlTn3WOpHh9M1yEDbn8tvyrZ6jnQSHaKO170mx7zuT0lGNB8l6kY3386iWAHPodvUV9scZ58/4V86cknpQEcnlt8vyrbkhfQBlsZJ0sx0knqV5CsSR6Tjr59B/M1kYZBQnJOQfT+VB3nsF2OtoSZe7VpIG7pH220qNb46MzM2/lipftjdH7PIkUpikPhRl94udlVQee/PyrlPZD2gyQh43Du0gzsPEsqKAHA/ejcKMgbg55g7WrgnaWfiLForId7F4GklZURNYyRkeL6DNBvjsFw+5DaZGNwpUu3e94UcKB4kbYqd8gjep7scoEBTu443jkeOXukCI7IffAHmCDjpyqMh7FQMzGck3LESPPCzQO2cDSApyEAGBnJPOrRw+ySGMRxLpQchkknPMkncsTuSasiNilKVUKUpQKUpQKUpQKUqB7XXLd2lvG2mS5bu9XIpGBmaT0wmRnzNFc67ecdF9cGNG/0e32HlI55v6gYwPmaq5h1HDAHrvg1s380cssjxDTFkRwqBgCOEaU+uCfnWtGxyBy/rpWVZ7W8jhW4jezW41tEyB20ougYLEjxaznGR0qXTtK7ylrSVrVFjBjiAiCxaFAeNhp8W++Sdw1asNrJIrdzDJLpzl8aY1xzzI2AMVK+zC0sJpXW5Mck5ZWiiKnSO7zlkY7SE539POgnbPi32eUi/AjF8IZ4piSEEqoAYm/CBgMM7eLep694gmgxXSF1GHjbbxMDkAYO5GAc8uVV32j3Cm6SOWN2j7kCJQjSB2ZjrAAGNQGkdNqwdmzxC1TRJZi5tx4oY3lQTQjouW2I/uk7UFikso7+2a3kBlVypBBA7of/URuWpTzAqqyeym0QkNfTY6+GPA8skCpTg/tBht2+zyWs8a5JUh1uCNZJKkLv0PLPKkva+1E6wyW8ixAB4zoJZQeZZEy6bnkw6jlQafAPZvatqJupbiP3R3QEfL8ZG/T0FJfZzwy4U909xDJ4tmfLHHPKNzrZue2iKFS0ikODqPdxvADvsCZQMYHPzNL7tG0zalsmilIwHM8QxnHMaT/ABoIyz9llopDSXM842xGAkROcbk9MDes/GPZvw6z+9Z3ZOYjeTOrHMKBu+R05VtT8VuTuIrYMcAsJJSduWQRvjPpXkMrEqZDrkG2vGCAP3U/Co/60Fb7U8Ot7m3CWNosTKe8eTumi16RtGobck8yeW1c8tT4gDz3BHl8a7YZOrEk+u/M7YrmnbWxEN13iDCzDOB0Ye9j48/nQVydOfx/gK9hwGx8N/1rxznPx/lXwy9cYNBtZG4AHx6V9wQE+7yHM8vzrBGjMNlc55AKcfEYG9WLgvZG+uyFjgdF2OuUd2i/HPiJ+VBDxcPaR0VV1s7aURPec+Q8gPOv0F2C7NCwtRG2O8du8lxy1EAaR5gDbPXesfYzsTBw9cjMs5GHmbn/AIUH7i/r1qzA79P4/wDSqiG/ay/bu4xKW0ZP4BtqyRjl/ezzOKmxWnw+YMZAAow55OHO++W/Dv0rcAqoUpSgUpSgUpSgUpSgVyjtxxgtNeOp/sVFnHjnmXDSsD54x9K6sTjfy3+lfn/iZ7+1mkbmZnn+feHb12FSrERFNpXGdscuX9GvSCCCOXkN/rUdc3IyCOfnWa3u8DfNRVkTjtw1r9jLItvkk6UIdwW1Yc5xjPPA3xUXJDszBgpQ61YHSVI3DKeny+FeJMN2IwuR59fKrl2Q7O6/v7qI6Qfuo5B1GcyMnmdsA+VB0bszdSS2lu8v9o0aliRjJPX0z5Vl4nb64nQMVLqy6l5jUMZFY7e5ztnGeXyrKu3UedBy3ifZtbKaJYmknkIMvdgLGqlMASuw3VCT7g579M14/HY7dWK4lkZz3hUrksxyTIw5DUflUt7StDXCrAD9o0KJ5O8KL3fSJsdTvjG4Ga0JLy1mTu72w06NJiezBcED/VudjjbBB2IPOghZeIPNKzaZ0ZDoXuykqgY+8yud23Hi9KmeHCQBe91Fz5hc4ztkDbVjmB1rT8E04ligSBEbwthllkULpwyclG/XyrZnnWYTRRy6ZVBUnqvXUB1HTIoJYRk9N8/oedfbxnfG+M/P0qs2j3EZC26Njm8czq8e3PuX/tBnngjarDazXkkYdLLIZAyt3wK7597bIPy+dB9SyYXB5n+sVUu2sHeQB296Ngwx5HYipmS5MiFgrKwJV1bGUI5qcbZ5YqJ40v3Euc40Hn5j+vzFBRG/jQcx8KypFkLnyzXqx77bnIRepJJ5D50He/ZCh/ZcGr8UmnYctZxV0J/rnUR2T4YbWzt4CBmONQ2PxHc/mTUtWkKxJnWRvjC42GPXB55rKa04Q3fSEhQNKgbNqPXcnYj4DbzoiI7OcbE088SRKixbeEEMCHIKSAgAE+8MZ2arHWGYgFc43YdcZwDv6/CswoFKUoFKUoFKUoFKUoPic+Fs8tLZ+hrgdm+q1C8tQZfqW3rvzDOR5gj61+feH7RtH+CSRf8AK7cvOpVintGeXUbH0IqwWfB3FqbjI0qQoXSWMm+DjHLevOI8POe8UeIcxj3h/P1rYse1zQRd0IwWXGnWcDB38Q/F0yNqirP2W7N6WWWc+JfFGnSM45n8TYPyq8xS45nP/Oqbw/tBE6KwkXxdCcHI2Iwd81PWd+CvrQTUE2OmM8j/ADrPPdYUtjYAk/BRvURFegkYP5VtNOCP19aDlc90W8ZJLSMZGY9dXu/ILgfKvbW704ySMnn5fKtjiFgIZWhPq0JOMPG2/hHmpOCPhUbLCTtg4HM4x+vrQS7y7bHOd8g4x8a0OI8N27+IkSADOxJwp95fUcsdRXyW0gHcbY9DWcXRHXA6eXr8KDf4XP8AaJVhLrGXG7I+pXVhyiI3BYc87rvXSrWTSukDAAwBnkAMACuedlIUM4KhFWNSx5YLS5x9ACfnV2e5HPrj40GlxHs3aSM0kkQLP7zamUEge8QDjUPPFUuyhBlW2k37pn1bk61UZQnzBLDPwq53d9sSeX9fWq7fTJHDcTKoD6GLN+82kHGaDnQtZckLFJIMsEKo5BwxGxAweXSrF2Fs4o7uGW+LQiNwscbRuC8jHCZ2wACc7+ld17H2gisbVNvDDGD8SoJ/Wqh28bv7hdzptJIAij/WTTSAlfXTECceuelBfcUr1uZrytIVVJrcWt811PINMv3cWnWXbWANDjOnSuMgj8VWs1g0pJkEB9D/ALy+6emMjmPMedEfF3PpZF+7yT+82DzA8Axudx862hVa43xyRLjuYoi0mlSmYXcSFjkjvB4I1UA5LHOfhVlFApSlApSlApSlApSlAzXBuOwfZuIXkGMKZO9Xy0yDVn/Nmu38Tv0gjaR+S9BuWJ2VFHMsSQAPWuU+0Ps1OqR8Scky8rpM5Easfu1T0TOD55JqVYrxkz1yP0rFxBFCM+FJCnfA8q1YbgEb58/ka2r1MwyAb+A486iqnoAxkDGPL+NWLgPF3idFL6kY48XMbbYPl8arjnl15fpX1E22CM56UHWba90jPn8/pUj9q6nlyql9l7093ofxaGKjPPHTfrU/Je9P6+dBIXtvFcALIitg5GeYPmpG+ahn7PWyka9bYOweV2X4YJ5VsR3GBisUzFsZG3SgpXEJ1V5FTwprbSg90Y228s88ViivdIG9e9pARM4AxnD/AFGD+lRkRz9Rgf1/W9B0LslIG71+ngQeukZPw3NTc056EfLeue2d40McjqcM+FXO4Oj33xy54FXO2uNUaF8Z0jONhnG9BtSSbbn61FTq1zIlqm7TME2HJcgux9AufyrJe3IVSV/Pp8+tWT2Q8KLCS+kB8eY4MjkinxsPRmHPyAoL1xa+S0tnkPuxR5A88ABV+ZwKpPZ0k8RjjJLmFJWnJ3zcThHY/FUIQeQqR7YcVV5O6xqjtykkwHJ5WP8Ao9sPMl8Mw6ADPOtLsxw5oL4q277tM2c6pJIkZyPPfYfCgvYpQUrTJWtaavEWJOWOMlTgDkBjp8d62HOAT5A/pUF2SvFlSRkVlGvmx2YkZOBgaSORXoaCfBrylKBSlKBSlKBSlKBXhNemoS+zdzG2U4ijwblgd2J3WAH1G7emB1pVOGx/bJVuT/YRE/Zl/GeRnPp0TyGT1qa4hZJNE8Ui6kdSrDzBH9b1swxhQAAAAMADYDHQCvoisq/OXaXs2/Dp+5kJMTZMEp5MPwt5MBj48xWiLkjbav0B2q7Px31u8EvJt1Yc0Zd1cfA9PjX544vwueynaC5HiG6t+7Iv409PTpQQ15Hpcjkp3Hz6UR6kpMSDGNqibiEoxHTmKCydmrg+MHlkE/QVOC4ycf161UuC3GkH1b+FTiXGRz5/WgnIZRzPn8a+5ZhnY/yqvJJjO/yzSO5J3/MbUGHtNbGTDLzGxGeYO+M1AQZ1acYY4Gk88n9R1qyyS5BBHhrUlULhhjI5fD+tqDfgsEyjHJCLgDocHIJHx/Ot6W9zgKCc8+v1+tQ4uyRty51l4FY3F7L3NsMt++5zoiHVnx16heZoJjgvDX4hcC2XIQeKdx+4nUA9GbkPnXZeKXSWNozqvhiQCNB+8fdjjXzJbA+dYOyPZmOwgEUe5O8kh96RurN+gHICoDtXxEyTfdkEWzBUUjIe5lH3er+7EhLn/lQQX7SFq0YZe+lSXxDbElzPpM0jH8MMbBBjbJA6VZrE54lMf9pIP8sEP86pH2RHTvFJZBLFDE3WT74GWb/+kmps+QWrrwbe/uPSab/04RSC1ilBStMlMUpQK597Q/aK3D5kgihEjlRI7OSqgEkALgbnbn0roNUn2r8KjksnlNss0sY8DFghiB5uW2yo56etFaPZvt/c3yfdWgjC6u8uHYvDGVTUAQCG39ar3Y32pXUt3HDcLHIsrhAUXQV57rvgg+pzgVyuOdwpQOwV/eXUyq3+NQcH59K6V7GOFI140jRsxiiyrFSFV2bBDZ2LY90jzqK7fSvK9qslKVgvbtIkaSRtKKMk/oB5knYDqaDV4rxBkKRRYM8uRGDyUL70r/3F/M4HWt7g3DVt4lRSSd2Zj7zs27O3qTUdwCzYu9zOumWUABTv3Ua50R/HfU39446VPA1mtPo1817mvM0HyUqH7S9moL6Lurhc4yVYbMh80PSpuvk0HAO0Ps5vbMlo1+0xDk0Y+8H+JP4iqdOVc4OVceYww9CDvX6uIqF472Ytbwf6RAjn8WMOPg43FB+YhbupyCD+Wa34HI866vxH2NwnPcXE0Z6BwJF+HnUKPY/eDldQnfrG9BSTIRXpO4Oef5fKru3sgvOlzAfjHIK2rH2OynHfXgA6iOM5+rHnQUF59ufL+Na9rDLcSaIEeZvKME/8h867Vw32S2EZzIskx/2jnH+VcCrnw/hsUCBIY0jXyRQv1xz+dByLsv7KppSGv2MSbfcoQXb/ABsNlHoN663wng8NtGI4I1jQdFGPmepPqa3QPSvc0EV2j4obeEsg1SMRHCv4nfZR8Op9Aa5f2j+7hlWNizIs0cbZ3eVwWvLn4Ip7sHpqxVp7TXZkudUXiaA9xbjnm5nXd/hFEck/3jUXFDEbHiM0ZDRxwS2sTc9olbvH+Lykk+YAoMJj0RWirsBLbbDbGGX+dWLs+pN5ckjA7+fB88CMb/MGq4mStqDv97bfqtWfs6P9JuPLvLj694KCy14xxudgNyfLHX0r0VrcStzJFLGDgujqPiykfxrSKfxXt+VLC3h1qMYdtW4PUBRsMbjJBPPFfPBvaF3j6ZoQgPVS+SARl9LKAVGd9LEjyrnnEG7kGMXChgUEiSnQVYnSdeQQ2kqAxGDjSasUHBZS8Vs8iG4mXWO7YSYiLL3jE40IpUY2yzZ6VB1wViurdJEZJFDIwIZTyIPOsgXoPh8hy/SuYe1T2giBTa2bgzMCJZFwe6B/dU8tZ/KqKN2L7HR8Qvp0GpLWFmLZPiK6yEjz5nG56Cv0NDCqKFQBVUAADoAMD8q4x7Arwie5h6NGsnzRsfxFdqpClKUogapHtGvCklknetCheSRmGOaKNOcgjYtkCrua+XA8h8xmg5tPxxBz4rIR/jjXrz2XO9YxxmE/96y4/wD2FH8KmO11un2uM6F3t3z4Rv8AeId9qwjh0Wk/dp/lFZaQz8StcZ/aU5PmLiQn54p+0Lbk3Ebknz76UAfHA2qbhtkCjCKMgclFZ9Awdh9BQQbXlqBtxSfHkLmSvkXtpnAv5if711IMeu5FTkduufdX6CtRrdCSSqk56gGgjJb+2BA/aMvyu2P13NYJr2zwSeIzEjl/pb5+POpuOxiwPu0/yr/Ktea0jB2ROePdX+VBGrxCzP8A3jcD/iZd/h50/atjn/t9wf8AiJ8fXFSz2kePcXbYeEbZOK+xAoB8I69B50ESeJWP/wB9MfT7TLWP7bYjOL6fB6faZcfz/wClS0llHue7Tp+6Kwx2UYOyL/lFBGJecP63cxPQiW5OfmKyi5sT/wDM3Z/37k/wqbjhXbYdP1rcMQJ5UFbW5sMjEt2Mblg11n0zW1aXNk5xHdXuRjVh7rbVyz4TjNWO1iGOXWvrsl/2u/8AQW+P/CoKLZXjrHFEdSPJI9vCxyX0yynv7t84O6lY1J3yTVqFiicJ4hHGAqD7WFA2wEyP/bzqF4+2viE7NuUuLKNP7q5DaR/vHNWCT/4VxD/j/wDzPVgjLaEsll01S23y5fyqf7OEG4nIH+suM/8AjVDRNiOz/wDyW3/mX+dSHYiUtNegnZJmVfQMxY/U75pBbhSlKqKv2n7A2V83eSoVlOxkjOgnHLV0b51zftP7P5+HAzQPJPDgaipKTwhTlSuDgqMnYbeldwpTDXCYrq6mt3aPjOqEAakYOJ9/3SnXPLIOKpdysfj7sYC7FmbXjI2Un96Rjzxy/Orh7YuEQw3TGGNY8oGOkaRlhknA251Te0sQjmMaDSiohUDzZASfUknmayronsCtMy3cpHuoiA/4iWI+mPrXaKofsViC8NBAALSyEnzwQN6vlaiUpSlE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56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Privatização e mercantilização da habitação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43608" y="1700808"/>
            <a:ext cx="6777317" cy="4680520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Sonho da casa própria;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Socialização do crédito;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Nova fronteira para acúmulo de capitais;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Autoregulação</a:t>
            </a:r>
            <a:r>
              <a:rPr lang="pt-BR" dirty="0" smtClean="0"/>
              <a:t> do mercado que não deu certo;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  <p:sp>
        <p:nvSpPr>
          <p:cNvPr id="3" name="AutoShape 2" descr="data:image/jpeg;base64,/9j/4AAQSkZJRgABAQAAAQABAAD/2wCEAAkGBxQSEBQUEhQUDxQVFBAQFBAUDw8VDxQQFBQWFhQUFBQYHCggGBolHBQUITEhJSkrLi4wFx8zODMsNygtLisBCgoKDg0OGhAQGiwkHCQsLCwsLCwsLCwsLCwsLCwsLCwsLCwsLCwsLCwsLCwsLCwsLCwsLCwsLCwsLCwsLCwsLP/AABEIAOEA4QMBEQACEQEDEQH/xAAcAAABBQEBAQAAAAAAAAAAAAABAgMEBQYABwj/xABGEAABAwIEAwQHBQILCQAAAAABAAIDBBEFEiExBkFREyJhcTJSgZGhscEHFCNC8DNyFkRigoOistHS4fEVFyRDU3OSk8L/xAAbAQACAwEBAQAAAAAAAAAAAAAAAQIDBAUGB//EADMRAAICAQIDBQcEAgMBAAAAAAABAhEDEiEEMUEFEzJRYSJxgaGx0fAUQpHBJFIzYuEj/9oADAMBAAIRAxEAPwD3FADMkikkRsjSPUxCA9ABJQIbJTAIF0AFuHd4G6O82oWjcsgqS0KAIdc0OaQRdWQ2dlct9jzbFaTJI4cr6Ls4p6onJyw0yIBVpSJTAF0AJumByYAugQEDASgAJgcCgCXSVRaVXKNk4youoccIG6zPAjQszBJjp6prAgeZjEmMk81JYER71lZUVRcdVfGCRTKVjV1IjRyAo9mJXm0d4jSqaIsYeUwGS5MjY5G5AxRagCVCAoMkiQoEjkAIe6yaQmxl2qnyIkCvwZkoNx7VZDNKHIrniUluYnGMGdC4829V08OdTXqc7LgcH6FQVoM4koASmAEAcmACgBJQAEABMDrpAHOgZ2dMAZkAC6BHZkwOzIA9tOy8yd8jSFTREjyJiGSmJiM9kxDscqKGmS2SqNEiS16hRKxQclQWB4QgY3lUrI0IdJZOgsoeJJwYiOa1cPFqRmzyWmjBkLqHLEkJgCyABZAAITATZAAITAFkABAAQAEABMZyAOQByYjkhnt5C80d4jyBTQiM9qYiO5Mixp6kREh1kAPxSpNDTLCEXUG6JpElrbKDZKguSBjEjlYiLGJDomhGQx+fUgLocPHqYc8uhRClJ2BJ8lq1oy6GOQYY8mxBHioyyxS2JRwyb3ItRFlcR0VkXasrkqdDNlIiWWF0Ik0VGXJpL8WNSLxvDottqsv6lmr9OikxXDOzK04suoz5cWkqCFpMwkhMAIACAAgYEwOQAEAcgLPcivMnfI0hU0RIzypCGHhMQy4JkRohMRw0TAm0VTbdQlElFlmyS6qaLLFEoAiTO1ViIMac5OgbK6pwxrzcq6OVxKpYlInUtBG0bBVSnJlkYJCaxrQ06JxtsUqo89xKO0jrdV1sbuKOTlVSGKeO7gD1U5OkRgrdG8wjDGtAIXKy5Wzq48aRZTnKFSty1mQxucPNiPJb8MaMWaVjFFhNyMw0KlPN5EYYfMg45hhjdceirsGVSVFWbFpd9CoIWgzgQAEDAgAJgcgAIA9ue9eaSO8yO5TEMvTEMOKBDTlIiIITEDKgAgWQBNpplFokmSXSKNEiPJcqSIsg1U5YrYxsrk6FwVN1FxoalZNjCgyxDVQ241TTFIx+LQjOdF0cMnRz8sVZFpcOJe3kCQpzypJkIYnaPQaKLK0DwXJk7Z1IqkOyR3CV0SorKnCmncK2OVoqeNMd+6jLYclHVuS07FFjkF2HNotOCVPYz5o2tzFPGq6qOYIKAAgAIGBMDkABAHtLt15w7oxKmhEaRyYhouTIibpgddAC2i6QDghRY6OEdkWFDuZIZmOLeLBRlkbGtlmeC4MLiAGDrbmbEDyWbPxHdvSlbOhwfBLMnKbqPL3sykf2qNIPa0xBvoWyaW8bjdRjxklziWy7NxvlNr3r7FnSfaNQudqZItN3x6X6d0lWrjYPmmvz0KH2XkXhlF/GvrRf4fxfRvy5Z4+9qA45fZ3rapriMUv3FT4HiI/tv3b/AELB2Jse27HteDexa4EG3SyuxuMuTM+SE4WpRaooK6a7tBc+A1XQhGkc+crZMiebC7S22tyLfNUycVzaLYqT6Gkw+oa5uhBNtgQSskqvY1xutxc0ttkJCbEdppqnQWJM4CKFZQ45VAtIWrBB2Z80tjESDVdRcjmMQmALIACAAmAEDOQB7M4rzh3RmRyYiPImIYcFIiNkoALXJgPxqLGiTGUiQ5lQBBxevZTwvmkNmsaXHqTyaPEmw9qhkyKEXJluHDLLNQj1Pn2arlrq107ydXEi2wGwA8ANFzE293zZ2M0ljShDkvz5nYnTFr77XIBFvzbk/VST6FsfaSmivLfL3jp5qQqHv9nyZc/ZPya2k7N2TQgHvWt1H60g9PUmk+g3EXNN2uc073a4769PJGhc0DlJbMn0+N1MfozP3vYm/PY35KSlkSpSf57yEo45v2opvzrf+VuSWcSzFr2yNimEhBcXB2c7Gwdfu78rKLlkfX6fYTwYNvZr4v8AP5Nhwp9oFpI4XwtjD3Mj7XOA1oOmvd15e9acWebajJL3mLPwWJRcoN8uXP8As9JdUi636WcjUM1FTpopRiKUijqqxw3K1QxpmaU2ipq624stEMdMzzyWiqK0FAkpgJQACEABMAIA5AHr73rzp3Rlz0xDUjkwGHOTIjZKYBagCVE1RY0SWpEheZIDxr7XOJDPM2jiN2MPfsdHS+Pg0fG65+fJ3k6XJfU7XC4u4xa34pfJf+/Yg4Hh4YweSqRlyztlxXcPOfSuqANGEaFu7Ru/+afhmRJdS/g82mWh8n9TC1DLXGxFxv0YNPSUov8APyjfkj5kf/aNRTkup5ZIdSSGl+V2ttQ0b7c1JNN7lGXUla/hr/wvqHi1zo3fe2RVL7dwOpIy1wtzkDmuB367JTwxafn+dVRVDiXavl6P+naJNMI6mPtG0L4m5iHPbK8suLaBo25bkrJPDkXgk18zbj4rF+/6fn0G3YZBfUSM/nNB/rNUf8ldUyzvOGl6CH4Cwjuy2vye3n5tJ+Ssjnycpwfw3IPFB+GS+hssDxZ4ja2WRhcO7mz+kBsdba2su3w3H4ZwrI6l67Wef4zsvPHI5Yo6o+lOi5mrrtuD7iuhjjGW63RysjlBuMlTXRlPUVJJWuMEjHKbZGcpogNkKQhBCYAIQAEACyYAsgAIA9bcF547oxImIYemiI2mAWtSAfjiulY6JDWWSGKugZmePeJRQ0pc0jtX3ZEOhtq+3QfMhZ+Iy6I0ubNnBYFknql4Vz9fJfH6HjfD9GXvMslySb3O+v8AesCXRGvPlbds22HRtc5rS9kYPN72tAHM6lSexj3e56BTVEGRrGSQubbIAJYzm5W0OvNNUQaaPKuMcDNNK8AHIQ57TrqwggcxtYtPkOqr8LO5gy99jvr1MpV0t+XU7eLf5J6p6rJShS/PsOYTRGQlgyggXAJtcXN7aKyWRJGCWKpHrnAuGZaWON4tme9zrEbE6fAIx1P4sozOn8DSUWAxSx3eLnNI29m7B5A0t0AVscMZL4sz97JGcx3C4ogCI2OJmfALt6RF4Pwsqpw0pv1r5FsMkmzJcYsZBUQ5GNAykuYNGv7wGo8j0QpKM02rS6G7BGWTHJaqfR+RaQThzGlno5RlA5DovVYXBwThy6HkOIjkjllHJ4r3ElXGYSUwElMBJQACEwBZACbIAFkABMD1iR688d0jPcmIbcUyIhADjCkxkiORIdjpkukOxMkjWNc95DWtBc5x2DQLklJySVslCLk1Fc2eA8S4w7Eq9zteyb3Y29IwdL+JNyfPwXMnNzepna0rDjWNfH3knGaQNp2AafiM2Nuqt4fxGDI7IeGwmSSBlzZxffU+jmcbKqbrW/JFseUa8xqujLJhqS5vYWdc3BMnIrS4pY2iptuSPW8Zw375QNflvI1pcANC4bPYPO1x4gLK1tZbwubu8lPkzyepjAJ0v6WthqO6QfR9qqbO2op7CaZ2R4c3Qg9R6xHrDkfilbK5409vz6nqEONGClglhiM7nDuMGjNiHFz9bWufcrsGyVHIzR9tqR1BxtUxRZX0rc132/FAF3PJvcX0sfgrIZMsZNOO3vM2WMdnB38itrOJu27MSRPjy1M0znAZoxGW5G2duT3uiU5N7U+dhqjHdeSsz32h1d6pgB07FrhuPSLiOY6D9bpq3Z1OEktFEXA8fmp+7HIWtJvkuC0m5B0ueijqfKzU8UHu0ac4qZzdzA13rAb+fVbuC42eKajJ3F/I5XaHZuPJjcoL2l8/RgIXpjyAlAAITATZAHWTASQgAEIAFkwPT3OXnjuCCmI5ACHWTARdAhQeigFCVKh2YD7VMfeIxSxZiXgOlcAdGk9xl/Ei/sHVYOLyq+7/AJO12dwk9HfpXzS/tmY4awnI27tzqVkT1MWZ9CbxJCeyjsL/AIrb+FmPP0WnD4jIxjC8LMTY6iSSNgjje7ss7fvBJZ6nLUjfqs2SfijXMnheucI3Vy5vkvVlfikH/EizhIC+mGYEEE2a8jroSR7Fsc08bZCNtp/nM9twSMini/dHP2rOrohLmebfaLgfYzdo0dyUPIFtA86vb/8AQ8z0Vc1TOxweV5IV1RkQSHW1OpNg4+uOjvFVHQa1K+pfYZxVLTxCLJ2rASRmMgLbkggG21wT7SpI5+bhlOWrkSRx0z80Huk+happMzPhPJjg4xpiRmikFtrZDY+GqmtRW+GkupV8TVtHUxl8Ze2cZcpc1/eaDqw6kWs4lSi2nuWY8eROuhnaWa+h3Gu58Op8ClONcjoY53szXYBVBzQD6Q3GnldEI6pKK5shnemLk+SLnLdex5Hz/eTbQ2QpEQWTAFkACyABZMAEIAFkAek51wKO2AvToBsvQIbdImITnToDsyKCwF6dCsz+KcNwTSOlcZQ86m0zwwkbd3b2eKz5eGhNNs04eLyQqKexXspbENA6ABcfHsjfk3dmwp8HZ93MThfOO8baZiPorOhm1O7Rm5eDyNmtd5W+qjTLllHKXhR2a2QNtrc2shR9AeX1NlRwFkbWn8rQD5gK1Jmd7sbxWiZLE9sjQ4FrtCNjYgEHkRfdVzWxZjnKElKL3PIG4O7tuxaGzPALpCwAhmxGc5SGk9OauWONW0a5cVlf7h6ThuQf8pp2/N435NCj3UPJh+qyeZXVXDL+THtPg1pHT1uiahD1D9Tk9CJJw7INbO66xOHyJU9MfMX6iXkR34RI3ofZIOXi3yS0LzJrifQjPoXg7AHe2ZoPPkSDzT0eqJ/qk+aZYYa98bw+xJG/MFpOuov1+CUNeLIppXT/ADqTnkw58UscpVar82PT8N4qiNOezYIcpDct7vOnpO03JunmzzyNufMzYeChjpQ3RV1GIdtclrQQb5gAHEdCVu7L4ifed3J7PkYu2ODgsXeRW65+pGIXoDzIEABMAWQACEwBZAG/LlwjtAL0CAmAghMQAnQiRhzQ52uoGlvEqrNJxRdggpW30L50Ita2nS2iytlyZRYlRNZ39WtBBdzblvr5IfFyhFqe6+ZJcNHI7hs/kM4fhbWuznU3OXa2XkfcubjW1l2SXQ7iDG20kYe5heC4MsHAe3ZOWTS0q5hjxa73KH/eLACA+KVt9hffXyCktT5R+aJvAv8AZfMkN49pjuyUeFmHS1/W8Qlcv9X8vuP9M/8AZfP7FhhfFsE8rYWNkDzcAObGALDMbkO6IU/+rX8fcjPA4q7XzHuN5SyhmLSWuIbG0h1iHPe1oseR1VlXJWUx5ldSUwiaGRsDQ0XDQRc3/MSDc36ne6NbvkW7eZJ15td7ATr5WT1ipeY3dpJGXUaG4ykc9iPL3pqSYUHILai/k63xClYht0DCfR9mnvStD3MFxHCBXi3qeHlyXO46XsGzByHuMQGNa2wueybsPRYwE/EhbMC0wS9EKG/zM/h85BsNjyVjo2QWxqsOb3Ft7Njede5nM7ZlXDv1a+o/ZekPICSEACyYHWQACEABAGzdMuPpOtqB2iekNQ4yYBGhhqQmWtapLEyLyIjy1gtupxxshLIix4UObO4+tYe4XWPjtpxj6GrhG3jb9TTLMXCJYg4EEXB0IKUo2OMmt0QKbCRG3Kwuyi9g43sL7A7287rMuGUfCWyzObtmW+0bCJ5qdghjMpD8xDCCbeRtf2KjJhnqi6LsGSMdVsxtRAWS07JGlriwXY5mt731BHiruHW878/6RbOWyolClidUFpFiGw7aWzNaALeTQpcNK0/fL6sWS9q9C+4Xw5ra97xu0PAH81rVRGV41739WLNy/gtuOf2MLPXqacW6hjs5/sKa2kUQ5l1QenD/ANkn+z/etEP2e5/0VT5v3j2In8SL+kP9QqyfOPv/AKZFcmYvBWfhac8u1/8ApsWHH195rlyQTQua5zu0cSQG2LtLX6WVijuJy25DEWIgHszmLvxPzO1yPax3hu9qveKKTKVkbZT4iyN1a1rmOdIWttJ2lmi5Atky6+9cvitDqLXP1N2PUot2UnG0+aqLfVHxcSfllWpE8eyRWYdDd6bNMZG4bFljHU2XU7Kj/wDRv0OF2zkvEl6jZC76POCSEwAQgAWSAFkAdZMCzdWG6zrEjQ8rD98KXdB3o0ak9VPQiHeMBlujSGoRdSoganhSSzCDp3iR5EBcTtFVlT9DtcA7xNeppBUDZY9Zp0DzH3U1Ig40LUyICFFodkOrp2vFntDx0c0EfFVtFsWZuv4UidMJoy6N4sCAe463X2ae5Z9MoL2H8H77L9Vrdb+e/lS9K68hjh8dnWyh7XsL8zm5m9y7stw197Ed39bLJCcotY5L5k8kW4arv82DxnJ+PRtIJAdUTFoaS4iOO2jRubuC0rn8P7RVj5Mom8aVeXOykc0gBjA4XBjuLl2os6wGimpZLTSWyrmKWOOpxT9b/oW3jadz4jJBuJA4NDgYy4WGpuD1RryuVtKl9ivJFRdRt+pM4cfeIAggje977afJRhFpbluq0WNRsNDuNbH581ZHxIjLkypnw1rHiQOc4kvGUgAfiS9q7x0ygexaJ7RZRDeSKaodfFWH+QD/AONz9Fyc0bnH3nRW2NmSxSftaiR+4LzbyGg+AC1ItSLTA6XM4XHRDJXSNXWbgdAF3uy8dY3Lzf0PN9q5LyKPkvqRl1UckCAJP3a4vZVa96Lu72sApgUaw0IRLSEbJrIiLxtDHZFT1EKYtIAoA5AC2tubIew1uW9Jgb3Wvsss+JiuRqhw0nzNZFQCOIW3b3vZz/XguTxEte51MC0bFeyp8dVz7N1FjTS6bqyLKpImxvVqZS0OXVlkaGZlWycSFK7xVbLkRZSDa+4NweYPUKuUUyaKCtZK/EI3vaAyOGUMkaLtLnPZcEHZ1h8NOaUU1dhSSpFpn9vuUrIUJJ8kwEO3/wBD9Ehkefw2zDTS+3kpQ8SIz8LKWqkc22a4153t6Luquy7QZTiVzRg63GLVD3tPeDSwHoTpf5rn6baZ0fQgxNtZXk0bXhqDZQ6jnsiyqTd7vO3u0Xq+FhowxXoeQ4uevNJ+v02Gg1aLM9EinpjfXZVTnsWwxuywmm0sB8FRGO9miUugho02TfMS5DbXd5SrYje4vsAo6iWkq7LUYzrIA6yAH6PR4v1UJ+Esx+I3eGy5rWXIyKjrQdlq9twQeYI96o5lq2MTWNLXFuxaSCOXgfJc+cdLo3wlasl0NZtdJMbRdR1Isr1IocQuqwOaesNBFlrrqLlZJQohvqCSo2SoS03O6Y7HJGBwIPPTQm/s8UmgTPOuN8Tmw2iEYmknqJpnvbUvjZ+FAy1o26ZS86X09Y6aKaUdNJbi3cr6Hng49xAfxl3/AK4P8CloVD2H/wCHmIH+MEf0cP8AhUFBEmlQf4dV53nv/RQ3/sqVKLsi4alRb4RxBUVLg2aTtAdLZIwfYQAo5J2qJ48EY7kWtiiE7uxBAHdLi5zszx6RF9hfT2KFUWpWyfRUmchKy2qN1g9P2bCTyF/cpY4a5qK6mfPkUYuT6Ec6r1y2PHN29yXRU5cdNVVknSLMcLZPkgcNxZUKSZpcWi1w+jGTULPkm7L8cNg1dHYaBEJ7hKBnZWkP1W1O4mNqpDmc9FGkO2V1lpMx1kAFoSYEmKHvC+irlLbYsjHfc2mDBrWiy5ea29zqYkkti1e9UJFpm+Jqf0ZW65e7IOrDs72H4HwVOfHa1LoX4MlPSyje7KRY+N+XksJsRYU9XmcBe1v1dTTItEzK52yfMVpEWpicEMknZDDnJiZIjkI5JojsONmSZIi43h8dZTugmbma7Yi2Zjx6L2nkQhNoTieB49w7JSTuhl1I1a8Ahr2HZw+o5FXarBIh/dkrBo6OlJOhKTpkkmaDCWuiBIF3EENN7WJGhsoNFyuh6KkfGAXDT1hqPb0SbJQRqeHmg2UepZPZGvqnARBo5/ILp9m4tWTX5fVnC7TzVj0eZFpoMxXanOkcSELZq8MoQwXXOy5HI6OPGokieEOKhGVE2rJMMYaFBuyaVELE5rNNlbjjbK8kqRl3lxdey3qkqMDtux3Mo0TsrrLQZTrIALUDHc6hRLUWWF15aQFRmxJqzRhy06NM2rBG6wONG5SG3SBwI3B0I5WS0hqM7NSWc5vJuoPVp29uh9y5ebHolXQ6WLJrjZUxzlkp6WI8L+KqLTb4P3mXV8ORRk5hq4ATskxp7Ef7n4fBNA5DU8FkAmQnsISZJDOZQLEV2P4THWRdnLoQczJAAXsdzt1B5hCdD0nmeM8LT0x/EZmZ+WZmsThy1/KfA6qaYESCi8D7kNkkizpYR1t81FstSL7DbeibEHTUaHzUGTaLLDcM7KXu+gdQPVPNvl0QuZXkncSXV1F3+A0XqeBwd3hV83ueS43N3mZ+S2JOH1gaVbkx2irHOmaSmrgRuufPG0b4ZLFTVXTkiMAchEuKhoUo4W2J5kkVcmIhx1WhYWuRQ8qZGlnHJTUH1ISmugz94UtBDWMK0pOsgDkAFIBTTZFDTJLJ3DYqpwiWqci0w2oOxWbLBdDVin5knE4btBG4PwK5nFQ1QvyOhw06lXmUk9Hc+5c06BquHY7RfBaMXIzZnuS5GoaBMQRp/kmBCkJvsok9iM9oKBkWWFFEkzqenvulRLUXELGltiAQdCCLg+BT2IOzOY3wbC+7oQIneoP2Z8h+X2aJMnCb6mUnwgtOV7ff9D/comhM6PD8urdR6pOo8kmiSl5lzSzWYXdASPPb6q7hcfe5Ix82YuMn3eOUiuXskePYWlJjRLjqCOaplBMsjNoeNW7qq1jRN5JEeWcnmrYwK3JsY7RT0kLO7RFDsGdFATVWSOQByQHBABQMW1yTQ0yTDUHkqpQRbGbHXVruZVcsEZRa8y2OeUZJljGGkAbk2+K8xKOmWl8z0KlqWpcjSUsGSMN9/mtMY6Y0ZZS1SsJCB2MyBRZNEORqiSRHkbfkgkQ5Yzy9yRJUPUsRHpCydeYm/IkA2KKGnY1LOVBliorqyPOLH2HmCkTTRU9lY67j4qRIbnZZrrbG3zC39mr/ACI/H6HN7Tl/jy+H1IC9OeXOTAU0qLQ0LzqNDsaeVJCEXTA4FABugCxWcmGyAOsgAoGcgAgJAPQusoSVlkXQl79U0thN7mm4XhzNzn8psPNcHisSXEOR2sGRvAkX97qrmT5CHlRZJDJUSYy4JEkR5tAk2TRHjH+iEDHpKm24TbIqJEnvu3bok/QsT8yFPLdQZbEajJQSY3PGmCIdcLRnxIH1+i6fZcbzp+Sf2OX2q6wV5tfcqyvSHmgIGcgAXRQAJQAkoGC6ABmQFFvZZiwICADZIYLIEGyBhsgAgJDoXDCXOAGpJAAUZzUYtsnjhqkkjd0VMI42sHIa+J5lefyTc5OR24pRVEhRAQ5IkhiVyrbLEiOHJEhqbVBJAeLeCdi5kN8vJIdEeV3TRRfMmiI7U29yTJJj0MaEOxb41IaKjGtA0eJPuH+a7HY8fblL0OP2xL2IL1/PqVS7xwBKBgKAAUAJKYAQMSUABAF4AshaFAHIANkrA6yLAWDpZKtyV7UddFBZoOGaHeVw8G/U/Rczjs1+wvidLg8VLWzRBc42HWQA3I5JslFEWRyqZakR82qBhA1TQDU8l9EiSVEaRqkIYLVEkJ7HVJjTH4RrY9EIb5WgTaIscWZjFps0h6DT28/14L0/ZmHu8NvnLf7Hm+0s3eZqXKO33IS6BzwIEJQMBTASUDAUAJKAAmBf2WMtCkBwCBhSA5MAIAk0FP2j2t6n4c1Tnyd3ByLsGPXNI3EEQa0NGgAAC4Lbk7Z2dlsh0BOiJxSGiPKVWy2KIkxVbLERyE0DHW6JiIpNyhEhp26AEhqBirJDQZBz8kmOJW4xW5Bp6R2H1WzgeDfET38K5/Yx8ZxawQ28T5fczK9WeZs5ACUAAoASUxgQAkpWAklRsYLosDdVuEWbdvJcvHxFvc6GTh6WxTkW3WsyUcgDkAcgDkAaPhik0Mh/dH1K5XHZbehHU4THpjqfU0QWA1BTEIeVFkkRpXKtstRDkKiTOATRFhmGm9kMEQGuOqCQEmSFsCaEw2SY7GMQqRHGXHloB1PIK7BglmmoL8RTmzrDBzZkJ5i9xc43J/VgvWYsUMUFCC2PM5cksktUuY2rCsBQACgBKAAUxgUWwH4qJztgqZZEi2ONsedhLwNQod/El3Ehj7i5S7xEe7Z6F96BBHNcdRZ1nIzVU05zfTVdKD9k5uRPUMhTIHFAHIAfo6cyPDRzPuHMqnNkWODky7BieSaRuKeINaANAAAuC227Z2aS2Q8EIiJcUiSQxI9QbLEiNI9QZNIYvcpobFpkBNU7RRY0Q0ySEkKJIcjUkRYpw1QCKDimXvMb4F3v0HyK7nZENpS9yOP2pLeMfeyiXZOScgAFACSgAIACBjlNAXuACqyS0qycI6nRtMDw0tHeXLzZbex0sOOluWs1O0DUKhNlzSKrsmeCuuRVSFQ/tEpeEceZBxT01ow+EzZ/EV/NXmcKYgBIZb8M/tT+6fouf2h4V7zocDzZrGrmI3sUUERtyRNEd6gywiyqDLEIYmhSHRyUiBGrd1DqTXIYTEJ5qPUkPN2UhBegEZniX9q39wfMr0HZP/FL3/0jh9qf8q939lQuqc05AIBQAkoACAAgZZ4B+1Cy8T4TRw/iPQaXZcdnVXIYxL0SpQ5kZ8jNrYZ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288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2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92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Política de concessão de crédito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600" y="1556792"/>
            <a:ext cx="5375543" cy="4680520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Redução das habitações populares;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Surgimento de uma mapa de “</a:t>
            </a:r>
            <a:r>
              <a:rPr lang="pt-BR" dirty="0" err="1" smtClean="0"/>
              <a:t>redlining</a:t>
            </a:r>
            <a:r>
              <a:rPr lang="pt-BR" dirty="0" smtClean="0"/>
              <a:t>”;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Classificação de Crédito;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Problemas: Corte nas despesas do estado, e agora?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  <p:sp>
        <p:nvSpPr>
          <p:cNvPr id="3" name="AutoShape 2" descr="data:image/jpeg;base64,/9j/4AAQSkZJRgABAQAAAQABAAD/2wCEAAkGBxQTEhUUExQWFhQXGBwaGBgXFx0XGhkaHxccGhcfGBgcHCggGBslHBocITEhJSkrLi4uHB8zODMsNygtLisBCgoKDg0OGxAQGy4mICU0LCwvLDQsLCwtLCwsLCwsNDQvLCwsLCwvLC0sLCwvLDAsLCwsLCwsLCwsLCwsLCwsLP/AABEIANUA7QMBIgACEQEDEQH/xAAbAAABBQEBAAAAAAAAAAAAAAAEAQIDBQYAB//EAEcQAAEDAgMEBwYCBwQKAwAAAAECAxEAIQQSMQVBUWEGEyJxgZHwMkKhscHRI1IHFGJysuHxM3OCohUWNENTY5KTwtIkVLP/xAAZAQADAQEBAAAAAAAAAAAAAAABAgMABAX/xAAwEQABAwIDBQgCAwEBAAAAAAABAAIRAyESMUFRYXGB8AQTIpGhscHRMuEUI/EzBf/aAAwDAQACEQMRAD8A9RdxYSLzmv4nvqLAYsqJBsYsBpz8aDCpURcgnfqDTlI6tSVbp/qD4ValSDZov/KJB2j7GR89VJzyYe3LXd1onbcxWXKnMUzeUk8Ckjyn4HdQbG0pjM4uIJkCI5nSRIjlPdRj6itU6J3Tw9f1oZ1TiVQloOJgQoqCe1CpGX/pvwKuABxdTawNIk9aow9zpmyNwW0EZlDrlLOl0wmb3/y686bisapdhITy1Pf9qgwwUpJzpyGYgGQRuuPlUisOSk5Eyq9p3RYTvk91Gk6kL670tQPiNE8MJ4UJtd3q2VLCcxTASmcoKlKCUyYMCSJMHuNMOIdSSkN6GACoSbW7r8d1CdKHXENrCkgpBQqxuEhxCiTxEBWg3VzOp1w6Q4nXVKMOxBYDpG88la2kMLShRQsgv2UmSQZYE2m4kVb7LxCnmipQCFS42Qk5gFJW6hRSSntCVGJG5NhesHhXltJcQ1iGUIcKnClL7RAcWe2JUVTYJuIrcdE8ymVkIGVTj6kKK7HNiVEGBfLlVIO8DmKjhcLtVo2K+2WzEkmdY8SVH51YGq5h90EJ6pISFAKUFC4gypI1jMBreD3wfnFUCYKMi9cRFPkTTVLmsmTaa4sJBUbAAk9wF/hUGNxzbQlxaUjmb8bDUmsttPpGt45MMlRTPtGwPPuncfGke+Ms1anRc++m3RXGK2ihJLzvZQierSTdZt2kj3pm3CAd9qFS38WpThWtpHuISoiBzjU86n2fsLMoOPkLWYsbAcABuA3RV0Gx/TSkayOee9dMhn43O3Zw+1k3Q83iGU9c44c4ISpZUIzCbExoK2hWok6gEza5893hWX2Oc+LddiQghCSTABmJnkAarv0iEqVhkE9lZzEaScspPHQ0tHxeLodBJ2x1w3YL87rVdViJVHV5cxIMEnLPZB4mN/HjRmEU4lCZPajtQOzO/KDcDl89aw+2wVbRYSTZCW1J5FShm84FOwqc21FqJulS0D90NEged66Fxr0VlwxoRpvt4UCnpJhgVJ6w5kkpUAhaoIMEEpSRPLdvg0Ts0y02TvQk/AV5iStGIS92lNNjEhaATlzrx+J6srB7JnLHGjmsvTcDthl1ZS25KgMxSQpJidQFASO6jDesbsLFh3GpIR1YDb8JBn/6fCwuCYFbHNBrIJiqFxOMyqAgXMDtGTdI0CTaVpvRMmPj6vSFtJvAnurIoRO0AQScqABJJVYCEqJMgWyqF++m/wCm8N/9hj/uo/8AagulmHSWB2Rd7DiI1BxLQIPEHhWK6PbTQlojGdYp0uKKSkQOrJ7EQQCNbx41kpJC9C2dh4Uoq1Fh9SDRC2gcyfzC3f8Af7CpkpieZmuWia3aHve8VG5i4RptDW4Tks509fVh8GVNEpVZMgkRNpEGyrzNZfae0X04TDJDzgU4shTgWrOQCojtTyANajpxg3H8KptAzLBkCQM0QQJJ1POKzu09jYhWFwwS3LjalFSMyZEle+YMSN9KHYhJRiLJ22tov9bhkpdWkdW2tWVShmJyyFXunlzNb7ZayQocFqHgDasNtjY7ynsOpCcyQhtCyCBly5ZJBNxrpwrbbNsFTvWo+BvRWSqxTYdN4UBlNj+Ybx3fGmv4tlQhRkaAlKt97W5T5UVikqI7KsuouJ14c6hS05N1g3myALbhx9DxOJ05oQFnVdDApACMQ7ERmUYWRKpBIA4ncNBwq7d2YQhCEH2QBmJIUYBF41kmT3eIs89Vm2NphoGCM4EyfdEGeRVA9nXv3l9Yx4lmUpMNUeGwZbUFLXIn3lciLdkXve/gNKPQ4k6KBjWCDHfWBYbexSyQpSEHefaVbUnd3D46k9PRNHvKUTxmoB7ybiy7P47AILr8J+VqsVi22wSpaUgayROk6akxWXxvSoLs0lZm2VNiOGZfO2k+dOa6KMgzc+NHO4RLSfw0gG+4flJGulwBWcHO3BM1tJl7k77fapsBsVTh6zEHMYsn78avcPh0pEJAA5UIcQ7Ggm+9JiyiLaquEiB+bys+rgwNKYNDRZZzy83TY8KgxT2RCln3QT8KKKapela4wyo3lI+IrE2WptxOARfQ3CAYUEi6yVE6GZsZFwba0D0s6POYnqlNrhTZ1czGQQd4BvMVb7BfT1XVgEFCbgxvKgN/7J8jVskWA5fSlbiEAiDHvuXPVcHPc6dSsjtDo44vFtPpUMqcoUCDMJUCMsCCSJ4U1nYK040v505FEnLcKzKRkFogjtJOu8cRWtgp5jwn+dQKbBABjhJBzCMsXCgPcTqN1985tZuT7Hf96pCw6KTC9hpIMnKALAnS2gmsviNlOh1YbzNtKUFJlxMSp0F45FGQO2tYHEKEdoVrmxaBoPV6HxeFK/eIHKx0ULHUe1ujTwq4IhIVSdF8E4lZces4BkRLoc7BCSuAmyZWkbphKa0tAYXAdWrMFFXEEzvUfC6zR9AlEBROYlKTBnSZgkb+G+xqIbQbFs3+VX2pVpcvCk6e8N/EQB5XpHEOXIUBwOW+tt19+ulC6yh2k0jENKRmUkgpWClPaSpCwtBAIhXaRpvgiszh9jvvBJUhCMqEgB1pKSAFLSEiEGQMsjksaVrkpczSSiLTAM7+Pf63kisCspHBQzrqRYm53b/hpQ+MxZvK0oSNTmAtzUdPV6qcQr/eJxKG2iBvQUz2hIWTcmQe9I5g5ZaFrKrgR8aQdmyhI3GPnVNh3A3AceSVqUcqipKCQdABPa/nVxhnVKEGCOP3qb2E3aYPWaYHQogIHAVFA3UwnLxKfl69XrG7S6WPZ1BhCciJkkFRJEyd24aRWpvxeGPFs606zTtpF1wbbVuW6iex7SdVpnhMnyF6xql491IlaUpI0AA1401vo+4v+1dOXgmwPgKRzqpPhAG8/X7V29npj83eSttpdMG0nK0FLVyGnG3Hv8qoE4J7EEqclLZMlM3O8ZjvA0HC1X+B2Q21GRN95NLisCpSpBAvOpnRI4RbKeOvgS1hzeZT42stTEb9VPggEoAAgU3HhRAyhRP7JAI0uQSJtNv6iHB4dSFXg2ImZPuRNh+Um3OjM1UUgq7Dsu5k5guJvKkxEjgrhI5+NrPLfS1MUo8aVtwevlWWT9KhxC4Gk3AF41IGvjUocExymmuoG8SDurLIMYwxOURuObW4AgxF5t/Sa7pQqcOP2lJqzW42DBgH93u5cx5iqnpA+lYZQk2LqBYEQOVuYoOyVaP5hW/R/CBtgxJJPaUq5MGB4AfM1d6VW7PH4SxwWofEVZzUez1HVDieZOFsnzXLVY1hwtsJPwlpFbgeE/GPoKazOUZiCYuRvrltgkE6gWPCRXVAmCpSkLI7u6on5AIzagxaT8/jXNFaTlV2k7l2/wAw+1TLANqmezsabehj2j1RFQkXVS+tQClpGklLYIB10STMWtw5DQRoxq8yQGlgEwVFYsJNyLzoDbiOBjO4Da7y9oOtlf4SAUhAAiQ2VhU6zIjWI3TeodibdfUjFOrUFBKVKQkiEphRECLkd5m1OboLbA3E6jQ6x4aj40U0uQayXQ3GurbBeXnPWkZiADHV5tEwNa1iCZPh9ajhwPbGtvQn4TTIKAfeeHsDefaQuwlcZSlJBtk150bg1EzJJ70lPvKtdIm2W8VKE/03VyQa6CkWL6cyNnm6pzBJJVKiJAIVYa/GaoNtNj9VwSPdKlyNxgriRvjdW46W7NGJZU0VBEkQoi2a2WbiapcT0Z65hltDwztEnMBmBzST2c1rK40CbrBVW2k5sThgSTlaZIvoTlkjmYF69C2aeyr+8X/Eazu0ei6nHWXEqKQ2EpKSmcyUkQAc1jAN761fpcSy2tbhhIJUSRxOg43+dKTCYAkwEJ0n2r1DRj21WT96z+x9koASpYJWbntGPFMwdd+tNwzSsY8XnAQ2PYHyrRpbAtFcwFQnGDB04b+Ov6C7nNaxop57eP6U6UjdXAUOlWU/s/L165k5qoypisc9nWiQthJBpBxMetazfSfp1hMF2XHMzv8Awm+0v/FcBHiR41nf9ddovjNhNmkINwt0kA6b1ZBpwJvVYSFwXooPryrsg3VikbR2oGCpQwq8QodlpJGVF75z1srVAiBAE6q0oTFdPsThFAY3AqCSBLjGYpk6DtgAqngrzoRKxMZrfKFNmB3Cg9k7cZxABbVr7qgUqHek38dKIecyq7XsHQ7gd+Y7vXOAZRmclC2ozI1qRClzJHhUsAU4/wBe6kayEoah3MOCZlQkzymEj/xHx4kVS7fwqW0oWPdcSfNUn4yfE8a0RFUnSz/ZlT+ZPzFO78Vej/0HFaLZqLOj/mK+lFsmUihtmf7z+8P8IolsQojx+9c1HwhvMepPx6rnq3J5H0T0x4eoHrnS0it0cfv8b0tdigupJA7qWoVPJ4jn68KyywuzdlPI2g84UHq1hSgq0GWykDXWTUGxNivpaxbSkZSpKkoJIhUrUZBnSI869CaymYg8eVcooBuUg+HyrLLJ9DsG6hCesQUHrZymJjqwmdeJ+FaxaSDI8RXJKTplJ5QalpHsxCEQYTEuA0+KYtIOv84qtx2GVuE3NylKrQIHaUIiDpx76zMcw6OP6/axjRHPYZKpmYOom3lSMYNKDKRBiPUUq3oVfSu6+TAnv+1UukxBT1kOkD5xL4wyP7NsguHirh4fOeFW3SPbAwzdj+IoHIDczx7hzqu2DgerRmVJWvtKJuZN7+dTdcwu2g3C3vDwH3y91YNoSgACwp88K4pmo3nwnUgWm/LWOdK52G7slgCTAUh4V5v0o6VPYh5WB2eqIH42I0De5UL90DeoXOg41bfpO6QLw+HSyzP6xiT1aAPaAMBRHA3CQeJkaVRYfZzeBYTh0ZVrVBdUFAhTvaBzQZSEZikJ361nBo8RzT0aTqz+7bzQeD2Rh8GAUJ6xwkS+6AVLN8xbQZ6tN/agm2s2pwbxGJVZLjn/AFKSPE2HnWo6N9HM/wCPiO1PspO8birlwHDXhWzbSEpgAACwAEAeFJBfcr0v5FLsvgpNk7V5Z/q++j2minSTYxMxZJKvdOg3UbgXH0PBjD9ZGqs2iokGQoRk1taSB31u8eWkJU66oISkdpRWUgATrBHE+fOsU106wr6loQ26pmCFOrcUgEER2EklUmSJ7PfJu7aYGS5qv/oPfZwHBQ7d2I2tzrsOvqMSAAFhwhtbhHstq1EQBmjKdIN4s+hfTI4l1eDxaA3ikTKSICwLmAd4+IhQtYZvbLja1r6l3rENEIUk+00YgA/mFozcRBvQm0kdcyMQmRjMGM6FJMKcbH5jHaLZ7XMSKIf4sJU39jiiK1N07R1sXrnUlJAQZTvSTcCdQdYgRH8zUtVnRHbicbhW3xAKhCgNyxZQHKbjkRVwTTFcwMqKqTpaPwe9SRHjWgy1n+lyoaSN5cH1pHGGlVoj+xvFXOBClNEgSFOZjxy5xmtvkA2qZhOQgpGoSknKWwVEtgWKRMErVMe9zMEYFENoT+yJ8r/GoFpKlLEGBlsTKdJsPD1aloM7uiA65suOs6XkhINpzHZN+U7kmddO0OfKiVvKypUkToSNbRcDiaFLY4DyFGMvCL25bvCqCo052UQ6U9h4LEjxG8W0NAYjZ6XLknl2SmPaHET7Z1milMBUlJKSfeSSDO+R9ftT2kqiFwToYty+V91UBCZR4bDhpJvbd5k8b3NNxGELkHMQOVj7u8X90W0M3ncVI8vXj4U6heZRQmDwnVx2pgRJ190CTv8AZ+JoqeVcRSFXrdRzWULb8rUg2I0v7Wsxxj1vqcCo1JSrszcWtBIkfCR505AgAEzAiePxrLIROHOUAgnmf3UzqJAzTqKJQyBr50QGzrJ+EfKqjpTjOqwzitCoZR3qsI8JPhuoONpKzKeJ4A1WYYV+uYpTpH4SLJB4C48Tc1pR686C2JguqYQmO0bq7/5aUQt0jdM84qLGRJ1K76rwTAyFgpSKYvundYSTO4UKjaIKssQZAid5E8OF+dGK743gjcRVFJeX4xZxG2nHTGTCswyCoQpwjKkhMyR1izcT7A4VcdHtmNlaEq/EWcyliQpKR+0bkk2t58KzGwXT+sbXUpRlLqUA6kJ61wQOAgAW8qH2tj1NoLiASRqlJyhInUqGvEmkqHxAL0ew0yaD3TAv6L2Ro7o0qgxvTdhvFowcLUsn8RQEJa4Fe/WOUEGvKNndK1AgvPrCdSptSrTolImVRvO7npUvSrAJxAQ+y+nKsfjdsrISBCVurn2jBTkN+yLawtMYIa7kVy1abcOKm6Ts1W7/AElbIxGMWxhmzlZ7Tjp4kEBAAntEXPASCYtVhsbovhlYJDSLAojrEgBYXlKVqCikKCrqHdblXmmP6TYjEsBSHiC0nq1mIUtAhRUYvJKQbRv0pvQfpniEq6hTxQ3qDlSUoAF5t2U210FVm1tFPuYeMRHiFjp1pxVQ2h3A41TK5holDm5PVKIlVj7ySFCd+XfFbxbqGFhAhQB7Zg3E3jf7J5cuNZXpttVOIxYW0c6sobzARmIm+gyiDrrrppV5iQT2nIzFKeyBFgkAE/lkCedTquyIzXo/+bRIL2Ou35/zNar9Huyl4R7F4dRSG1OFxhM9pSQYKwmZywUJnlW7QK872Nk/0znzkurwqQpO5ADbZ58AbRqda9BB8uHrdVSvKAiQnJVIBuOX3rOdJQVu4drepc/EAfM1oVvJ0kTWd2qsJxeHcJ7MgTuBzfzqFf8A5ldHZ/z8/ZbRKQLChVLyLXYnNBB5xB3aedEqPChNqKIQpQ91JP8A6841rpIXmoPHLWIKUZ5JlIVkAGUxc63gHvJpMO64VkKbyJgwcwVN7Ap3GPW84vYu2XzgcU+pxSlgBScxJCZzSE3sBAipl499OASetWVqdyZyo547KrHjcjupcIWW2WCbdq35SRfMnunshVjx8ahYZclPtyFJzdoRAUmSRmncvjM+QOwcQ6WmpUpSi0SVQVkqDmUZu8CSePkbFlbo1kSR7hucx3xplA7pPCS7RAhBWgoPa20OpQFZSslQSlIITc8VGwAAJJ4CjRVH0qUA00TA/GTqY1SoASbC5A7zQTKDCdJlupC22AtCrJUl4FJvFlZMuttatMJtZDjTTiAo9ahK0JjtQoSJ3CN/caxvR5p/CttYYLb6htbd5TdCiHHO0TIykkeFanocP/gYT+4b/gH8vhWWVjhWSkEq9tUFV5g8B+yPrvpuLJEQUDWcxie6p1qgST2RczuquRhA/K3JCT7A4DjqNftUatVzCGsEuPlG/rNUpsDruMBXRFY3pLig/imsOPZbVmWde1Gnl8+VbBKqw+zr4t07+uX5BJrVnYQOI91bsjQS52wFX57PMfEfeo1ISqNbcCQfMEVMtXr1pUClJ4pnvHypkUn6smZ7Vo99R7tT86lIpiCN0d4rsQTkVl9rKcscYMW76yy8xxSsu0cfhMiUh1vrkECCtQKXTJJJJjOOAiwG8roa4gPKbXCkPIKCk6GRN+Wo8aZ+lDZ7ja2dosTnYVlVIP8AZlasua2gCgk/vHhSYPFMNAPtgrS6CtkkEpQnMRHBToMiPdiTrFK9tw5dvZKw7p9E5nIbZ+lnWehTg2k6y6gKwqBBUqw6pYlvq4k9aOA3pM2N7fpXgHsHh0jDtpewYQcygErKgUgAuwJSgCYyDdOYbrHpLthWJwDimjkxDaSHBqotGOsU3peBfTfyNWH6Jnn/ANTyPNOIQg/gqXqpszaLHsnfAEERpTyHCVwPpOpPLDYrzz9HcMvdc8EKwy4bVnggEkFMSJUsEiwGhJMWn0bavQDAklQCmc6hmDRABIIPsqSYGhgQK0Q2IwHOt6pPWRAJvl/cBsjwjfUr+GlQUSSE7uV6GMNdL8to69VsLsMArObD6L4JoqhkZxJzrUVK53tHgKyDyA4+Q2IStcIGtiqE63rXdLNuAgssmVKs4saAflnidPhqaze0knZ+H/WVn8ZQUhhuL5zIzkcEiVR3caSqW1HDAF63ZHHstEvqnPIfpTdC0ddtjHYhF0NAMg7iRlRr3NHzr0zfWW/RvsE4TBJDgh109Y5OoJ9lJ5hMTzJrUAXqhiV5DQYQa8GSrW17BZE67spveq7pBg/wHCTcHMLydeMDjERoBV9F58qhxzOdtaY1BFA3sqMdhcHIvZDweZbURJgSLRMC/wBfGn40qU2pJTlKgQLjX1N+7jVF0JxJCMh5juKTHyPyrV0nZ6hfTh2Yt1xzUu00hTqkDJeb7I6PPpwWIYWkJWoAI7QIVGa8g2mRrUzmxn1YFKMgDqXc+TMnTsiJmNBOteg1G68lPtEC1XUIVDsXDrbbazKyFLcLgBRBKyqN4sVRI4VZt4pIup3MLQMsHWfkQPKiRi0ASVCOMjuNRt49k6LT42qbqjGGC4A8U4puIkA+SIZcChKTIO+osax1jS0SAVJIkpCwCRY5TYwYMcqcrFtgSVpjvFD/AK8SPw0KXfX2U68TrSur025m+658hdYUnHT49VSu9DgcuVxKYiT1IOaABoVQJ1MbzWjexSEe0oDlNQFl1Y7SwgcEC/8A1Hf3U9rBNpOmZR95XaPmdKHeVHZNjefoX84RwsGZ8vv/AFDlZeIAB6oak2z8hyqxrhS0WU8JLiZJ68us0HOmABYKRWteZYbFqQ88QQHesXCJEkmdLX0ivSwaw/R1Y67Er3dYryKzTOLQ5ocJkq/Zw7A8gxYe60ABgTYxffffQjuFUTZUa6EgGeIix5ii8UsgWI8dKBRjSSbAROojTQ+1BB7/AOZWRGEZKRBM31mT4mpgPjb13Um+nUEVDisMlaFIUJSoFKgbgg2IINoisT0o6vBtZXWnXGFqT20BADHujKBeQIsfamBpA3cbvUVG+yFDKoW7hFjI1orAlpxNMFeXYjCBoJWglYUJQtMiLDUapV2hY6TFavZu2XkIAdPWuZZCQnt6SASIAG6TvtVHtb9HTjS1P7OfU26dUOnOk9xIJNxICge8UAMftFsFrE7PCgqAVsKUiQLEkt5wLXNhMARupBTi7V2P7aKoDaw59ZfK0DvTo3AYuP8AmSP4arcV0ixWJORJyAmMqLE96pn5VVs49s2/0fi0pBAKiVX4hKUtlSv6SRarLZbONWVBjCIwiSDDj3aUL2nPMnflSmOKrQRgecyrfyuxsE02SetpVliMO1gGevdIBTyBOYmIQn3l3idEzPfW9H9mPbTfTj8UjI03/YNEk5vyqIOiRAOgzGDoBNzsboSM3WYx1WKWFSAv2EkTHZ94iTwHLSNXmCM0kAa3sB/KtamRGq89731jieUrBJAJsaerdVNjNvJslgda4eEwO876YnDY57Uhsfsi/nrTYtgR7uPzIHHPyzV2qBcmOen8qrsTt9hBjMVHggZj56fGoR0QWr+0eUrkSYq82dsJloQlAJ4m9YB5N0pfRblJ9Asz0XK86lJSbrUUpVaxG/hu8q1KcQ7vZmP20+OtMxaQ24hwWT7KoGk6GrMevMVy0qLsbxjIM5CMiN4PQK1esH4XYRlv+CgOteJshKealT5ZaE2hslbsKzpUtMgBSOxCom2s2FzO/jVuRurkmBe0a12UmGm4PxEkdZCAuSo4PGGAB1tkoPZ2ykNpAypKrkkibklRidAJgcgKLWyki6UnwBpC+n8yfMfepAqd80S0EkkZ3KwJAAByQjjLafcQFfujz0qRp0ndanralU8OVSGlDIysEpLnG5SA3inVT/6zYIE//Lw3/eRr/wBVH4XFodQFtrStKpAUhQUnnBEi1UOaKnnhVTjsOtRF0A3krZS7N7QSeyAIEQLgm81ahQ4z8flpULjWYnlao13vaPALnKUzADmokY4kK7MHIpXkEH/z+FZboY1Lbkz2gJ43mtltFADThAA7CtO6sp0MH4Pj9KWteoyNp9iuvs9qL+SuyLDupiTrMATbu/rNMxD24caa40rU605eLqcqRbgB+1OCpodDRnhFT74PD19aDCTmFgSlpUHl4H6io1uAaqA5EgVyH0mwUCeRp0VEl5Rgxa3dfJ703PbG7jwomaGWgJOYATrMb+XCiUmRfXl9vXjQxCYWlLNJNKRVZtfaoaGVPadV7KRc30J5VkzWlxgKTaG0kMAZpk+ykXJ7uA5mqXD7OVijnckrPsoHsoTzozZmxypQK1FbpHaUbpbHAbp5Vq8IylCcqRAHz+tc5xViQ0wNT9b9+m/SjqraI8OfXp6ncMwtk7NaZGVKYVvJ1Jo5b4Tr4DUm24Co8WDGsDuv57hVP+ssvFTaHSFtLBXkkKBEwFEi4PDfXRTaWjCVwvdiMq8TiBvkd9SD186y2AxOHKS+nELW22FBRUSU6AnMCm5AEyOJ4mrfZuMS4EqaWFIVpAMG8HW4p0qsHkBQKVCQbGhtmOHJBuUlSZ/d0+VSvYoJSpX5RPfw+NB9WprDqk3FzPMjNJB5kVzkg1hGwz5iPmOaoD/WeNvn4Vlp9/WlcoSPv9a4IA8opN/r16FdEqaAGzz/AMRWt4VAm02y203WF4FGIGRI5ADytapDxH9aRR0PrSmlBNZNh630D0m/2TE/3Dv/AOSqND43d1RYjC9ahaHPZWkpImLEQe6oCqHWZf2804bAusJsvafVYjEjEB9xClj9XShSkpShCYcCZUhNlEWBO6tF0PWFB88XUG5mJwrBuZ1nU771RPbKxIEgPnIpaU5kYfMpJKAVJIYgFYUVXggo7q0XRnZZaZBcCgtcrWFqClBRABBKUoTCUoSAAkaHWarLsMwJ4/MfCW0q4CidPE09uIsJHruqB1ybJsK4kpAFQaYlzrnb8BYvGQyQm1WHG2XMq8yMirK1Fjooa+NZboztptpAbWCmTZR9nXjurYdIXwnDuyRdConeSDEcd9VmwdnMvYJttYBVlJPFMkweVL3Ia8BvG+i76dX+kl41GVkWFjcR4Hx+V64m9ZBLbuDcAdnKmcqhJSoEQARutfkeOtWrXSZg+1mSeaSfiKo5wBw9eaIouIxNuOtFdzXVXtbbYVo6nx7P8UU9W0GiDldbnmofceVGQkLHDMFSYlkqkhUAhItY2zjX/HpypMNhSlRJUTcmCZ3HThr8+NRJSpYGR0WmcsXEgiwMJNt3E8aUYd6SetF4tFgBrAOnf97NMhKRCN1rlGBxoRTDhBBc1AuAAZzSbgW7IA8TTC08Jl1MRM5YjWZ+G/70IQUuPxwaaUs7hpxOg7r1X7D2UVrzO3WsZ1kagaJT+z9qrxmxKyFOAMtqsT7xEiwFz3VrcBh3QCorjMZgpGaAQE5jeDlkW41BwFQhk8eH79pVXuNJka9e2Z3wj22QkQgADupqVwqCfhakYaKUpSpWf9rSe/nTnVhMTv5E/LvFdQAaIC4CZMlNxCuyr90/KvLujCR1GNO/I5/HXpj2ISRlBmQdx0i+71Iqj2Z0Uba67KVKS9MpJFgSSQm0xPHhWJQWQwqB/oxfNxqfhWs6HIHVtAaQ7/GKXD9EEIwysPmWpKjmzEjMCAAnQRaJ8TR2zNmDDtpSFGEBXaJ/McxzQPUCle/CCUwEorENS4lvUHtH90ce8/Kp8eIbXe0aEniN4M1X4HFlTilxqITNrDWP5VNjQ4pCsp7Z9mR2Af2gLqrm7I9tRpqDU+g6nmq1md2QzZ7nqOSskvA6ESd038Y4b66P61S9XiJTPVhOa4AM5b+yePs+R4jLZIdULXI56+e+uuVFTlzz4caiAve+/wA/jFDh4qJjXerhwipFKzKKQbASsg3BmwF+IPlHGphmO7/L72+w9UZiw80QFabh5V2adD686chIAAvGnhSxxvVUF2XmaRDdr3OnfSwBwFckH+tBZQvNflSknW+mm7heOOs0xLyjo0o/vEJi5HOdKnXfiDSB0CZI148hR0hCFW9Jdk9a1rdMkBU5fZIvBHnxqHo3s5TaesIQFKREJmAmcw1sTcXtpV3tEANOa+wd54UmFKUNoBtCQPGOFTDnA900w2OefsnLRhxnOeWXuosQmbOJB7xIqA7PYXYoSeIgfKjHXd0QOf2GlRKCd4EcpEd4oRUFs+NvYR6LeHgq1/othlf7uP3SR8JqFXRXDDRB8TPzq4U2N3zpqUaa+f0pA1wvgHI/YCp3rssR65rP4noeiymVFC9xmoF7KxqRKXwrvAPxINayFcQe8RUbqjvHlSVarWAktIPWot5qja1U2xTxv73WPThNoi9iP8F+/j40Q10Zfe/2h4x+VPqPhWrCvLcONSiqMow27p9vRZ3a3k2AHK6A2bsltgQhIt7xuflapsO4T1gM2WQIvA1G4H5/SiAaGJyOcnDx0IHxJkcN1VDGtEALmLi4yTKlacExM8q53DzqZTpu4hUHuKRTsk3IvUWJWoaGBpJj62+dFuSW+qgbwLbUEEgXtNiTE28AeJipm3ADCd4FiCKq1vIcJS28OsbUCvKtKlDXsrE2B4cqHwj6COt/Wg40gKCznSUCACSSDCSkX/xHlGlFaWKymKwTrry+rALalH8Q5RksiQBqrRUGL9ngatmnQ8gZHApCtClQVI5KG6rJpsJSEjQaf19fWgx721JAERre/wCkSAW5md1lCTm7Kkj7V57sUlW08QpRJKQpI/dDcgeYBr0QgAyJJ8+Xf51lNn9G3G8Y6/mBQ4CQIOYKKctxERrvpWaoX1Wf6NrUGsa9mPWFKlFX7QcIB+Jq06DsZWsqTALo56t3+VTbI6MLbTiG1LSQ4CE5QZCSoqlQI100PGj+jOxXMOgBwgq6wLlIJEBISNQL6/CnWV2FD+zbIsYUrWD70jjuG6Z4UU21lsmY77k6TPGpAO6ePr1pTXnQkSZjgBJ8OP8AKjJQSkjWk61P5h5isv8ApDEstiEmC8oBQSpGZGDfWgqSsZVBK0pV2hEgHdWa2QjBrwrYdQ2rFKQOsAwjeXNJCxnQxlTAB0UNKyK9O3+vX9aRxcCYn1zqv2NiJYZkzLaCTqSSgTJN6sJ8ZrIAhBuqWoHdyHwlWtV7TeKygfgA2mEqUDYTvEXk77EcJOY2utR2s0jMciMmVI07S4VPG3HTdVLtJBdxL5UpXZXlEEiAEiLCPOgivVdsI/AWeX1FOKgDaBwturiFLYVnnMUmREXjhHGhWXZSlXFI84M/GajMVzvA9CfsKmdPgT6gfSKVSBRmoNoOlLTihYpQojkQkkV55st8KfxDb7pZbaSzkccxGISXCtvMslRxCUmFflA1q6mvSjQpmbhVyNMpkfh8VW9lY/xTVT0WcH4yQ4VtgoKSXFODtAglKlqUcqoBjMRe2tXaj3EW+YrTCybgMyTCsxtqYj2WwAAFHelZk/mopKxmUaiRPD196kSqTbeN3x+VSqi7Dv8Agj5TN1CVSN9x4fSuK41A5EaVMB/OmHWsaUGWGPby+oWxbU1tSRpYd1Kp8biPOmuKjXyj601kZtfkPDd30P7No8iPkoSyYU4WONMxXsK/dPyphZvfTdYfamPtwCJ1HHdR/s2DzP0j4V5l0ZH4GNVPayrvv9u16XCoA2YsDe43PiBPnWqwPRRDCX5WoodmQYGVJJJAO/XhupuE6IgYVTGdSgohQXABEABPZ4CJ3amnxCYSwYlB7FORlgAqCCpwLyzOXPuy9r2omLgE6a1csPOFwZS4pspYSQtJkyt4KNiAlQGQmRJGWYNEbH2KGUNoPayZrkC+ZRUSR8PCj3MAn2kQhY0Vu7lDfPHdUKoqTLbjZry3+XFVZhNjZV+yMc+soCkZQXBJU0pJydVnMgq7Jz9iZIGl6i2ZisRkZbKVT1SJKm1FV2VFSlLJgEOBKSk3M8xVxhsRnJBGVadUnU8xxFE55MD169RvpTwloLckjgQYKy7rz+QOEKUtLLChLZTCiopfJgSSBBKO60Vd4BSi2hTkZlJBIAIAMXgKE+BE1DtFxTmZpsAx7SyYHGAfX0p2GxwACXewoWM6HgQrSudtdjapGQ26E632jrJWdScWA67NQEcaHxaZKEzAJk3AkJvEE3B3661KhaToQQeFxy+VIprthR3AgCDbiQZjTl412Ag5LnVR0vwHWM5hOZvMQkILnWZm1tKRlSpKjmDhAhQgwayuKLxdGZCczqgOsThXbZktdog4mEQl6bjVtwagA+hlwJF+W/iYFRFaHR2VA9xvztTDYgcrILDM5EpQn2UpCROthAo3C6EmpSyOFQYxZSkBFishI5Tv8poJGsIMrLbQ2G4vaCMSkp6vs5hJChlVmECLzVXjui+J651bfVlK1ZhKiDoJEZeVb+SmwFhyAnibWuaIpQZMJwZUqnIG88IEzwqkwg7EbxmT5KNWeAxocBKdNx8SIuBw+VAMgAuA/wDEX8wfrU32qt5j2+lVl2O5fP2pMS1nbUmYzoInhKY+tec4ghOdRZZUtouIccbfVJUltGcGMKVQEtiBJggi8V6Q0eyO4fKmOsjgN/r5/GrKazXRkfhl0lJStWVAbJXAaC2pKloTmzELE5Y+dWCUNHQOWgAaAQshJHjv57r1YqTAhPZNtB9KVxC8sFwkzrEeYFYwsFXYdxkLzduxBmLEiR4gQbcwBwqRHVBUDrZSkyBawTYWFyQIgcjrej1MqOjhBvHKTI37vXCpEkoUM7kzYWAg7opXmBzHuiBdVeH6lOUlTs+CQSCkns7ohIO4cbE1cYPEhYKgFa7xE8IGsd8USBv+PLl/KkTwmYHd891qZBQYlqRpPGo8IVCyhB+2n1ouQbejSZovO438KM2hIW3lcRpff6tQGIwijEEpjWAhQVckklSgQTv+tqJL95gxxqN52bCQNfXlStdKxcFDilHKhvL7S9LHsg5iAeAECrCZ3EcPpb+dV+AVmWVEiEjKjumVEeNqsgfXz+lRonEXVNthwH2ZPBWfYBvnxPQSG2vwv67qTnw3cPua4G/ypFi3dViUiG2g0FZVTCkqEqFiEzeTOnHz4mhmnXSVJQpBsO0F50jjBM3JJ7M2gTuJskOTyI3HUVykix5+UkTSFgIIFpzIzRDzY5wlYZSlASmQBczeZ3+uPjUbxgGRmEHs/QT9fnUs1g+kG3XhjA0l5xGd1bbTbTLa+y222pRUt1QuSs20j4tgEQFpkyVrVYBpXuAKGuUkd8aTeR4Gu/V1t3aOZO9Cj/CTpVDs5WJTiUJcdUorbXZxtpKhlKFJKFNKKcqhIMg6CtUm1rcvsKkezU82iDtFj1xsqCs/ImRsNwoMNiUrkiQoapVYjw4VK4yleo8RY+YvUG0GpgpjrBdJ5bweR0ohtYPLiJrU3lp7t+eh2/v/AHgrmtPibls2fpMLSgRlXabhQmwAEA7rDnea58FRQBIAUFEgjdxEgkGTpU8U3LEnf69eVXSJ0UkgW4VC8pWlOaMAc733UmJCbwiENhJMDWqlB7Tn94r6V1dU6n5t5+yqz8XckQ1pSO6euBrq6rlTCa87lTMTeKY4o9km/wAK6uoFYIhNqTa4jImBJdSM28GdR9q6upX/AIlM3NE639edcga99dXU6VMfMJKuAJ+FVCtuyP7P/Py/drq6tmgrhJlItYgW76D2nYJAtmUETwB4UtdUO0kiiYVaLQXiUU2wkBIAgJ0p69Y5x8/XjXV1VaABAUzcylFMcbCgUnT0a6upllDglkkpUZKTExE9pSdBp7Pxp+btDvH0+NLXVkW6qXKOA8u7715T0uxnU45t0CXEPvlJm3bThmlSkg5rOT4c66uohBXnRfELXikZ1AlPXAQmLBLR8bk1r8YqQdRCVK1IuEEjSurqYCUpVOxi1qUJNsxBFzPZWRv4p8vjfvMgA+dJXVKq0ObBTNMFDYjHZItM8+FFYZ3OkKiJ3eY+ldXUlBxdSa45kBFwhxCkzUiUkb66uquSV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291" y="1916832"/>
            <a:ext cx="2426149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3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Financiamento de Habitação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844825"/>
            <a:ext cx="6777317" cy="230425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R</a:t>
            </a:r>
            <a:r>
              <a:rPr lang="pt-BR" dirty="0" smtClean="0"/>
              <a:t>eduzir </a:t>
            </a:r>
            <a:r>
              <a:rPr lang="pt-BR" dirty="0"/>
              <a:t>custos </a:t>
            </a:r>
            <a:r>
              <a:rPr lang="pt-BR" dirty="0" smtClean="0"/>
              <a:t>governamentais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I</a:t>
            </a:r>
            <a:r>
              <a:rPr lang="pt-BR" dirty="0" smtClean="0"/>
              <a:t>ncentivar </a:t>
            </a:r>
            <a:r>
              <a:rPr lang="pt-BR" dirty="0"/>
              <a:t>acesso de famílias de baixa renda à casa </a:t>
            </a:r>
            <a:r>
              <a:rPr lang="pt-BR" dirty="0" smtClean="0"/>
              <a:t>própria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Reforçar finanças destas </a:t>
            </a:r>
            <a:r>
              <a:rPr lang="pt-BR" dirty="0" smtClean="0"/>
              <a:t>famílias;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293096"/>
            <a:ext cx="4176464" cy="206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9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pPr algn="ctr"/>
            <a:r>
              <a:rPr lang="pt-BR" b="1" dirty="0"/>
              <a:t>Medidas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3508977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Liberação de crédito </a:t>
            </a:r>
            <a:r>
              <a:rPr lang="pt-BR" dirty="0" smtClean="0"/>
              <a:t>hipotecário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UE: aboliu limites máximos e </a:t>
            </a:r>
            <a:r>
              <a:rPr lang="pt-BR" dirty="0" smtClean="0"/>
              <a:t>restrições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EUA: revogação da Lei Glass-</a:t>
            </a:r>
            <a:r>
              <a:rPr lang="pt-BR" dirty="0" err="1"/>
              <a:t>Steagall</a:t>
            </a:r>
            <a:r>
              <a:rPr lang="pt-BR" dirty="0"/>
              <a:t> (1999</a:t>
            </a:r>
            <a:r>
              <a:rPr lang="pt-BR" dirty="0" smtClean="0"/>
              <a:t>);</a:t>
            </a:r>
          </a:p>
          <a:p>
            <a:endParaRPr lang="pt-BR" dirty="0"/>
          </a:p>
          <a:p>
            <a:r>
              <a:rPr lang="pt-BR" dirty="0"/>
              <a:t>Entrada de bancos comerciais no mercado </a:t>
            </a:r>
            <a:r>
              <a:rPr lang="pt-BR" dirty="0" smtClean="0"/>
              <a:t>imobiliário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Ganho de importância no setor </a:t>
            </a:r>
            <a:r>
              <a:rPr lang="pt-BR" dirty="0" smtClean="0"/>
              <a:t>financeiro;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8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024744" cy="1143000"/>
          </a:xfrm>
        </p:spPr>
        <p:txBody>
          <a:bodyPr/>
          <a:lstStyle/>
          <a:p>
            <a:pPr algn="ctr"/>
            <a:r>
              <a:rPr lang="pt-BR" b="1" dirty="0"/>
              <a:t>Consequências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3508977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Bolha global: aumento e indexação de </a:t>
            </a:r>
            <a:r>
              <a:rPr lang="pt-BR" dirty="0" smtClean="0"/>
              <a:t>preços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2000-2003: aumento do valor total dos imóveis em US$ 20 </a:t>
            </a:r>
            <a:r>
              <a:rPr lang="pt-BR" dirty="0" smtClean="0"/>
              <a:t>trilhões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Valores recordes: Austrália, França, EUA, Reino </a:t>
            </a:r>
            <a:r>
              <a:rPr lang="pt-BR" dirty="0" smtClean="0"/>
              <a:t>Unido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Impacto na acessibilidade da </a:t>
            </a:r>
            <a:r>
              <a:rPr lang="pt-BR" dirty="0" smtClean="0"/>
              <a:t>habitação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Famílias de baixa renda- vulneráveis a flutuações </a:t>
            </a:r>
            <a:r>
              <a:rPr lang="pt-BR" dirty="0" smtClean="0"/>
              <a:t>financeiras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Bancos- “</a:t>
            </a:r>
            <a:r>
              <a:rPr lang="pt-BR" dirty="0" err="1"/>
              <a:t>subprime</a:t>
            </a:r>
            <a:r>
              <a:rPr lang="pt-BR" dirty="0"/>
              <a:t> </a:t>
            </a:r>
            <a:r>
              <a:rPr lang="pt-BR" dirty="0" err="1"/>
              <a:t>loans</a:t>
            </a:r>
            <a:r>
              <a:rPr lang="pt-BR" dirty="0" smtClean="0"/>
              <a:t>”;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523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ersonalizada 10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D6862D"/>
      </a:hlink>
      <a:folHlink>
        <a:srgbClr val="D6862D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170</TotalTime>
  <Words>622</Words>
  <Application>Microsoft Office PowerPoint</Application>
  <PresentationFormat>Apresentação na tela (4:3)</PresentationFormat>
  <Paragraphs>156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Austin</vt:lpstr>
      <vt:lpstr>Apresentação do PowerPoint</vt:lpstr>
      <vt:lpstr>Introdução</vt:lpstr>
      <vt:lpstr>Neoliberalismo atrasado</vt:lpstr>
      <vt:lpstr>Política Neoliberal</vt:lpstr>
      <vt:lpstr>Privatização e mercantilização da habitação</vt:lpstr>
      <vt:lpstr>Política de concessão de crédito</vt:lpstr>
      <vt:lpstr>Financiamento de Habitação</vt:lpstr>
      <vt:lpstr>Medidas</vt:lpstr>
      <vt:lpstr>Consequências</vt:lpstr>
      <vt:lpstr>Crise</vt:lpstr>
      <vt:lpstr>Remodelagem Urbana</vt:lpstr>
      <vt:lpstr>Apresentação do PowerPoint</vt:lpstr>
      <vt:lpstr>MANAGED BY THE MARKETS</vt:lpstr>
      <vt:lpstr>Outono de 2008:  Segunda Grande Depressão</vt:lpstr>
      <vt:lpstr>Declínio dos Padrões de Bem Estar</vt:lpstr>
      <vt:lpstr>Finanças: uma Religião</vt:lpstr>
      <vt:lpstr>E de quem é a culpa?</vt:lpstr>
      <vt:lpstr>Os tempos mudaram</vt:lpstr>
      <vt:lpstr>Objetivos de Gerald F. Davis </vt:lpstr>
      <vt:lpstr>Exemplos atuais</vt:lpstr>
      <vt:lpstr>Redlining brasileiro: As favelas americanas</vt:lpstr>
      <vt:lpstr>Austeridade econômica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MANAGED BY THE MARKETS</dc:title>
  <dc:creator>Gabriel</dc:creator>
  <cp:lastModifiedBy>Gustavo</cp:lastModifiedBy>
  <cp:revision>18</cp:revision>
  <dcterms:created xsi:type="dcterms:W3CDTF">2015-05-14T01:13:23Z</dcterms:created>
  <dcterms:modified xsi:type="dcterms:W3CDTF">2015-05-14T10:10:45Z</dcterms:modified>
</cp:coreProperties>
</file>