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70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D09"/>
    <a:srgbClr val="A27456"/>
    <a:srgbClr val="6E4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8D47C-6682-4448-A0B0-5102D04086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6B60E5-4F2D-43F5-B007-43D76C0A085D}">
      <dgm:prSet/>
      <dgm:spPr/>
      <dgm:t>
        <a:bodyPr/>
        <a:lstStyle/>
        <a:p>
          <a:r>
            <a:rPr lang="pt-BR" i="1"/>
            <a:t>informativo: vigilância social; </a:t>
          </a:r>
          <a:endParaRPr lang="en-US"/>
        </a:p>
      </dgm:t>
    </dgm:pt>
    <dgm:pt modelId="{48906B10-100E-4D57-850F-E1E6C42D589C}" type="parTrans" cxnId="{9D34C816-B566-4062-82DD-198165353AA4}">
      <dgm:prSet/>
      <dgm:spPr/>
      <dgm:t>
        <a:bodyPr/>
        <a:lstStyle/>
        <a:p>
          <a:endParaRPr lang="en-US"/>
        </a:p>
      </dgm:t>
    </dgm:pt>
    <dgm:pt modelId="{71499BD5-C930-437A-A841-19F29B69660D}" type="sibTrans" cxnId="{9D34C816-B566-4062-82DD-198165353AA4}">
      <dgm:prSet/>
      <dgm:spPr/>
      <dgm:t>
        <a:bodyPr/>
        <a:lstStyle/>
        <a:p>
          <a:endParaRPr lang="en-US"/>
        </a:p>
      </dgm:t>
    </dgm:pt>
    <dgm:pt modelId="{D8893126-5473-4845-85E7-6266164F8A04}">
      <dgm:prSet/>
      <dgm:spPr/>
      <dgm:t>
        <a:bodyPr/>
        <a:lstStyle/>
        <a:p>
          <a:r>
            <a:rPr lang="pt-BR" i="1"/>
            <a:t>opinativo: fórum de ideias; </a:t>
          </a:r>
          <a:endParaRPr lang="en-US"/>
        </a:p>
      </dgm:t>
    </dgm:pt>
    <dgm:pt modelId="{21467F20-06BF-42B6-B7DC-6D868CFC23C4}" type="parTrans" cxnId="{FEC092D0-9235-4E0A-92EE-AEA7B44D4E57}">
      <dgm:prSet/>
      <dgm:spPr/>
      <dgm:t>
        <a:bodyPr/>
        <a:lstStyle/>
        <a:p>
          <a:endParaRPr lang="en-US"/>
        </a:p>
      </dgm:t>
    </dgm:pt>
    <dgm:pt modelId="{859C453E-33BD-44C1-9288-F95807C191F6}" type="sibTrans" cxnId="{FEC092D0-9235-4E0A-92EE-AEA7B44D4E57}">
      <dgm:prSet/>
      <dgm:spPr/>
      <dgm:t>
        <a:bodyPr/>
        <a:lstStyle/>
        <a:p>
          <a:endParaRPr lang="en-US"/>
        </a:p>
      </dgm:t>
    </dgm:pt>
    <dgm:pt modelId="{3D93184A-3281-4332-A012-DCA9F87F9B4B}">
      <dgm:prSet/>
      <dgm:spPr/>
      <dgm:t>
        <a:bodyPr/>
        <a:lstStyle/>
        <a:p>
          <a:r>
            <a:rPr lang="pt-BR" i="1"/>
            <a:t>interpretativo: papel educativo, esclarecedor;</a:t>
          </a:r>
          <a:endParaRPr lang="en-US"/>
        </a:p>
      </dgm:t>
    </dgm:pt>
    <dgm:pt modelId="{06F12227-C5E6-4C71-B4F4-A547FA886E19}" type="parTrans" cxnId="{EAF17504-136A-4960-8849-71DAB97AEFE1}">
      <dgm:prSet/>
      <dgm:spPr/>
      <dgm:t>
        <a:bodyPr/>
        <a:lstStyle/>
        <a:p>
          <a:endParaRPr lang="en-US"/>
        </a:p>
      </dgm:t>
    </dgm:pt>
    <dgm:pt modelId="{980C2989-A0F2-4DEA-988E-41C4009F30E5}" type="sibTrans" cxnId="{EAF17504-136A-4960-8849-71DAB97AEFE1}">
      <dgm:prSet/>
      <dgm:spPr/>
      <dgm:t>
        <a:bodyPr/>
        <a:lstStyle/>
        <a:p>
          <a:endParaRPr lang="en-US"/>
        </a:p>
      </dgm:t>
    </dgm:pt>
    <dgm:pt modelId="{A19D7440-52A8-4FE8-81C6-504F7177D8CD}">
      <dgm:prSet/>
      <dgm:spPr/>
      <dgm:t>
        <a:bodyPr/>
        <a:lstStyle/>
        <a:p>
          <a:r>
            <a:rPr lang="pt-BR" i="1"/>
            <a:t>diversional: distração, lazer; </a:t>
          </a:r>
          <a:endParaRPr lang="en-US"/>
        </a:p>
      </dgm:t>
    </dgm:pt>
    <dgm:pt modelId="{1A8264A5-DA3B-49A7-9B87-FC45EB57032C}" type="parTrans" cxnId="{24A6A1D4-F87A-4F11-BC03-FAB91E40E878}">
      <dgm:prSet/>
      <dgm:spPr/>
      <dgm:t>
        <a:bodyPr/>
        <a:lstStyle/>
        <a:p>
          <a:endParaRPr lang="en-US"/>
        </a:p>
      </dgm:t>
    </dgm:pt>
    <dgm:pt modelId="{981880B6-1F4C-4EB0-9410-EA090D238845}" type="sibTrans" cxnId="{24A6A1D4-F87A-4F11-BC03-FAB91E40E878}">
      <dgm:prSet/>
      <dgm:spPr/>
      <dgm:t>
        <a:bodyPr/>
        <a:lstStyle/>
        <a:p>
          <a:endParaRPr lang="en-US"/>
        </a:p>
      </dgm:t>
    </dgm:pt>
    <dgm:pt modelId="{9170D12E-03ED-4AB3-85C1-F59BDD94C731}">
      <dgm:prSet/>
      <dgm:spPr/>
      <dgm:t>
        <a:bodyPr/>
        <a:lstStyle/>
        <a:p>
          <a:r>
            <a:rPr lang="pt-BR" i="1"/>
            <a:t>utilitário: auxilio nas tomadas de decisões cotidianas. </a:t>
          </a:r>
          <a:endParaRPr lang="en-US"/>
        </a:p>
      </dgm:t>
    </dgm:pt>
    <dgm:pt modelId="{ADA661F5-0017-4FA4-A59F-459EE27A017D}" type="parTrans" cxnId="{86D2B402-5F7B-4C86-AED3-7AE7029B0C31}">
      <dgm:prSet/>
      <dgm:spPr/>
      <dgm:t>
        <a:bodyPr/>
        <a:lstStyle/>
        <a:p>
          <a:endParaRPr lang="en-US"/>
        </a:p>
      </dgm:t>
    </dgm:pt>
    <dgm:pt modelId="{FFCBDF0D-9D29-497F-8247-F5C1D59A0E76}" type="sibTrans" cxnId="{86D2B402-5F7B-4C86-AED3-7AE7029B0C31}">
      <dgm:prSet/>
      <dgm:spPr/>
      <dgm:t>
        <a:bodyPr/>
        <a:lstStyle/>
        <a:p>
          <a:endParaRPr lang="en-US"/>
        </a:p>
      </dgm:t>
    </dgm:pt>
    <dgm:pt modelId="{DD08023C-90D0-5340-941E-36325A6DEA56}" type="pres">
      <dgm:prSet presAssocID="{3438D47C-6682-4448-A0B0-5102D04086C4}" presName="linear" presStyleCnt="0">
        <dgm:presLayoutVars>
          <dgm:animLvl val="lvl"/>
          <dgm:resizeHandles val="exact"/>
        </dgm:presLayoutVars>
      </dgm:prSet>
      <dgm:spPr/>
    </dgm:pt>
    <dgm:pt modelId="{3AE1A1F0-61F0-4341-85C3-E62BCAC2CD6D}" type="pres">
      <dgm:prSet presAssocID="{A06B60E5-4F2D-43F5-B007-43D76C0A08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CEBFCA-43A5-2E4B-98D0-E7A501341D64}" type="pres">
      <dgm:prSet presAssocID="{71499BD5-C930-437A-A841-19F29B69660D}" presName="spacer" presStyleCnt="0"/>
      <dgm:spPr/>
    </dgm:pt>
    <dgm:pt modelId="{C56BCEBE-687A-E543-B660-824DF17963E6}" type="pres">
      <dgm:prSet presAssocID="{D8893126-5473-4845-85E7-6266164F8A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78DCE9-3410-794C-A2A0-1AD5DC2EE705}" type="pres">
      <dgm:prSet presAssocID="{859C453E-33BD-44C1-9288-F95807C191F6}" presName="spacer" presStyleCnt="0"/>
      <dgm:spPr/>
    </dgm:pt>
    <dgm:pt modelId="{7070A16A-5E4C-A041-BDA3-1CB48A9A31D3}" type="pres">
      <dgm:prSet presAssocID="{3D93184A-3281-4332-A012-DCA9F87F9B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EA900D-9B0C-8F43-9D16-E731B9F407FD}" type="pres">
      <dgm:prSet presAssocID="{980C2989-A0F2-4DEA-988E-41C4009F30E5}" presName="spacer" presStyleCnt="0"/>
      <dgm:spPr/>
    </dgm:pt>
    <dgm:pt modelId="{6901C412-2BC8-574D-AFD0-042E886E1CA6}" type="pres">
      <dgm:prSet presAssocID="{A19D7440-52A8-4FE8-81C6-504F7177D8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B538F2-525F-6F47-8531-0D2777C78925}" type="pres">
      <dgm:prSet presAssocID="{981880B6-1F4C-4EB0-9410-EA090D238845}" presName="spacer" presStyleCnt="0"/>
      <dgm:spPr/>
    </dgm:pt>
    <dgm:pt modelId="{60A3103A-A851-374D-9710-2F92B129EB20}" type="pres">
      <dgm:prSet presAssocID="{9170D12E-03ED-4AB3-85C1-F59BDD94C73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6D2B402-5F7B-4C86-AED3-7AE7029B0C31}" srcId="{3438D47C-6682-4448-A0B0-5102D04086C4}" destId="{9170D12E-03ED-4AB3-85C1-F59BDD94C731}" srcOrd="4" destOrd="0" parTransId="{ADA661F5-0017-4FA4-A59F-459EE27A017D}" sibTransId="{FFCBDF0D-9D29-497F-8247-F5C1D59A0E76}"/>
    <dgm:cxn modelId="{EAF17504-136A-4960-8849-71DAB97AEFE1}" srcId="{3438D47C-6682-4448-A0B0-5102D04086C4}" destId="{3D93184A-3281-4332-A012-DCA9F87F9B4B}" srcOrd="2" destOrd="0" parTransId="{06F12227-C5E6-4C71-B4F4-A547FA886E19}" sibTransId="{980C2989-A0F2-4DEA-988E-41C4009F30E5}"/>
    <dgm:cxn modelId="{8A9D6609-5489-104A-B471-04BE22765882}" type="presOf" srcId="{3D93184A-3281-4332-A012-DCA9F87F9B4B}" destId="{7070A16A-5E4C-A041-BDA3-1CB48A9A31D3}" srcOrd="0" destOrd="0" presId="urn:microsoft.com/office/officeart/2005/8/layout/vList2"/>
    <dgm:cxn modelId="{9D34C816-B566-4062-82DD-198165353AA4}" srcId="{3438D47C-6682-4448-A0B0-5102D04086C4}" destId="{A06B60E5-4F2D-43F5-B007-43D76C0A085D}" srcOrd="0" destOrd="0" parTransId="{48906B10-100E-4D57-850F-E1E6C42D589C}" sibTransId="{71499BD5-C930-437A-A841-19F29B69660D}"/>
    <dgm:cxn modelId="{DDE65C1E-BDEF-A541-B6A8-FEB88379A9EC}" type="presOf" srcId="{A06B60E5-4F2D-43F5-B007-43D76C0A085D}" destId="{3AE1A1F0-61F0-4341-85C3-E62BCAC2CD6D}" srcOrd="0" destOrd="0" presId="urn:microsoft.com/office/officeart/2005/8/layout/vList2"/>
    <dgm:cxn modelId="{61378C40-F13A-DD47-ADB3-CFB1DAFC7A3A}" type="presOf" srcId="{9170D12E-03ED-4AB3-85C1-F59BDD94C731}" destId="{60A3103A-A851-374D-9710-2F92B129EB20}" srcOrd="0" destOrd="0" presId="urn:microsoft.com/office/officeart/2005/8/layout/vList2"/>
    <dgm:cxn modelId="{46D19558-A91C-584F-AB0B-37D9D41A822D}" type="presOf" srcId="{3438D47C-6682-4448-A0B0-5102D04086C4}" destId="{DD08023C-90D0-5340-941E-36325A6DEA56}" srcOrd="0" destOrd="0" presId="urn:microsoft.com/office/officeart/2005/8/layout/vList2"/>
    <dgm:cxn modelId="{B6C24897-8B81-6542-9613-9BE78E22334E}" type="presOf" srcId="{D8893126-5473-4845-85E7-6266164F8A04}" destId="{C56BCEBE-687A-E543-B660-824DF17963E6}" srcOrd="0" destOrd="0" presId="urn:microsoft.com/office/officeart/2005/8/layout/vList2"/>
    <dgm:cxn modelId="{5655DCCE-E86A-2848-8E0B-D5D3FDF64FAE}" type="presOf" srcId="{A19D7440-52A8-4FE8-81C6-504F7177D8CD}" destId="{6901C412-2BC8-574D-AFD0-042E886E1CA6}" srcOrd="0" destOrd="0" presId="urn:microsoft.com/office/officeart/2005/8/layout/vList2"/>
    <dgm:cxn modelId="{FEC092D0-9235-4E0A-92EE-AEA7B44D4E57}" srcId="{3438D47C-6682-4448-A0B0-5102D04086C4}" destId="{D8893126-5473-4845-85E7-6266164F8A04}" srcOrd="1" destOrd="0" parTransId="{21467F20-06BF-42B6-B7DC-6D868CFC23C4}" sibTransId="{859C453E-33BD-44C1-9288-F95807C191F6}"/>
    <dgm:cxn modelId="{24A6A1D4-F87A-4F11-BC03-FAB91E40E878}" srcId="{3438D47C-6682-4448-A0B0-5102D04086C4}" destId="{A19D7440-52A8-4FE8-81C6-504F7177D8CD}" srcOrd="3" destOrd="0" parTransId="{1A8264A5-DA3B-49A7-9B87-FC45EB57032C}" sibTransId="{981880B6-1F4C-4EB0-9410-EA090D238845}"/>
    <dgm:cxn modelId="{6D2E1745-EEB1-FD47-B09A-3BF1916EAC1A}" type="presParOf" srcId="{DD08023C-90D0-5340-941E-36325A6DEA56}" destId="{3AE1A1F0-61F0-4341-85C3-E62BCAC2CD6D}" srcOrd="0" destOrd="0" presId="urn:microsoft.com/office/officeart/2005/8/layout/vList2"/>
    <dgm:cxn modelId="{AFAA3263-1EE9-BE4C-B09D-EF370014DE7C}" type="presParOf" srcId="{DD08023C-90D0-5340-941E-36325A6DEA56}" destId="{B9CEBFCA-43A5-2E4B-98D0-E7A501341D64}" srcOrd="1" destOrd="0" presId="urn:microsoft.com/office/officeart/2005/8/layout/vList2"/>
    <dgm:cxn modelId="{E3874AA1-B8EF-8548-A001-3C3762ED8041}" type="presParOf" srcId="{DD08023C-90D0-5340-941E-36325A6DEA56}" destId="{C56BCEBE-687A-E543-B660-824DF17963E6}" srcOrd="2" destOrd="0" presId="urn:microsoft.com/office/officeart/2005/8/layout/vList2"/>
    <dgm:cxn modelId="{00B6D374-DE50-944B-A6C4-DF1EACCE8C22}" type="presParOf" srcId="{DD08023C-90D0-5340-941E-36325A6DEA56}" destId="{6678DCE9-3410-794C-A2A0-1AD5DC2EE705}" srcOrd="3" destOrd="0" presId="urn:microsoft.com/office/officeart/2005/8/layout/vList2"/>
    <dgm:cxn modelId="{200E3B9D-8BD3-CF48-8E4D-4F0684769500}" type="presParOf" srcId="{DD08023C-90D0-5340-941E-36325A6DEA56}" destId="{7070A16A-5E4C-A041-BDA3-1CB48A9A31D3}" srcOrd="4" destOrd="0" presId="urn:microsoft.com/office/officeart/2005/8/layout/vList2"/>
    <dgm:cxn modelId="{A933E62B-4D27-4F4B-85C9-D9DAEE488FC5}" type="presParOf" srcId="{DD08023C-90D0-5340-941E-36325A6DEA56}" destId="{96EA900D-9B0C-8F43-9D16-E731B9F407FD}" srcOrd="5" destOrd="0" presId="urn:microsoft.com/office/officeart/2005/8/layout/vList2"/>
    <dgm:cxn modelId="{FD4AC362-6B2E-4E4E-85B1-2C9902C53BC8}" type="presParOf" srcId="{DD08023C-90D0-5340-941E-36325A6DEA56}" destId="{6901C412-2BC8-574D-AFD0-042E886E1CA6}" srcOrd="6" destOrd="0" presId="urn:microsoft.com/office/officeart/2005/8/layout/vList2"/>
    <dgm:cxn modelId="{CDCB63D9-0957-6846-A692-8A5CCE048A14}" type="presParOf" srcId="{DD08023C-90D0-5340-941E-36325A6DEA56}" destId="{D4B538F2-525F-6F47-8531-0D2777C78925}" srcOrd="7" destOrd="0" presId="urn:microsoft.com/office/officeart/2005/8/layout/vList2"/>
    <dgm:cxn modelId="{8D4DA17D-10B8-2D4F-83B6-D65A55B9F080}" type="presParOf" srcId="{DD08023C-90D0-5340-941E-36325A6DEA56}" destId="{60A3103A-A851-374D-9710-2F92B129EB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6ADAE-6E91-4B8F-B492-0D6D115F9BE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EE4E0B-FCB0-4C55-923C-061EF55ADEDC}">
      <dgm:prSet/>
      <dgm:spPr/>
      <dgm:t>
        <a:bodyPr/>
        <a:lstStyle/>
        <a:p>
          <a:r>
            <a:rPr lang="pt-BR"/>
            <a:t>NOVIDADE: aconteceu quando? as pessoas já estão sabendo?</a:t>
          </a:r>
          <a:endParaRPr lang="en-US"/>
        </a:p>
      </dgm:t>
    </dgm:pt>
    <dgm:pt modelId="{C5127A3D-5E49-4638-A1EE-44095AF008BC}" type="parTrans" cxnId="{25C1C2DC-6F7E-43D9-BA7A-16CDD438F074}">
      <dgm:prSet/>
      <dgm:spPr/>
      <dgm:t>
        <a:bodyPr/>
        <a:lstStyle/>
        <a:p>
          <a:endParaRPr lang="en-US"/>
        </a:p>
      </dgm:t>
    </dgm:pt>
    <dgm:pt modelId="{97D673A6-2A2F-492A-B0E2-8A054CE8B416}" type="sibTrans" cxnId="{25C1C2DC-6F7E-43D9-BA7A-16CDD438F074}">
      <dgm:prSet/>
      <dgm:spPr/>
      <dgm:t>
        <a:bodyPr/>
        <a:lstStyle/>
        <a:p>
          <a:endParaRPr lang="en-US"/>
        </a:p>
      </dgm:t>
    </dgm:pt>
    <dgm:pt modelId="{2C57333B-08A3-4507-912E-A9B84F99687A}">
      <dgm:prSet/>
      <dgm:spPr/>
      <dgm:t>
        <a:bodyPr/>
        <a:lstStyle/>
        <a:p>
          <a:r>
            <a:rPr lang="pt-BR"/>
            <a:t>INEDITISMO: é um evento único? muito raro? inesperado?</a:t>
          </a:r>
          <a:endParaRPr lang="en-US"/>
        </a:p>
      </dgm:t>
    </dgm:pt>
    <dgm:pt modelId="{58386512-3BBD-4C71-996E-171B8D5D5B42}" type="parTrans" cxnId="{8835BC5F-F6BA-4BED-B71D-E135EDA8A1DF}">
      <dgm:prSet/>
      <dgm:spPr/>
      <dgm:t>
        <a:bodyPr/>
        <a:lstStyle/>
        <a:p>
          <a:endParaRPr lang="en-US"/>
        </a:p>
      </dgm:t>
    </dgm:pt>
    <dgm:pt modelId="{34C28941-6E7B-4193-ACEC-51FFBEF3A99B}" type="sibTrans" cxnId="{8835BC5F-F6BA-4BED-B71D-E135EDA8A1DF}">
      <dgm:prSet/>
      <dgm:spPr/>
      <dgm:t>
        <a:bodyPr/>
        <a:lstStyle/>
        <a:p>
          <a:endParaRPr lang="en-US"/>
        </a:p>
      </dgm:t>
    </dgm:pt>
    <dgm:pt modelId="{DDCD7C15-6703-47ED-BAF8-04C6DA455F80}">
      <dgm:prSet/>
      <dgm:spPr/>
      <dgm:t>
        <a:bodyPr/>
        <a:lstStyle/>
        <a:p>
          <a:r>
            <a:rPr lang="pt-BR"/>
            <a:t>PROXIMIDADE: foi aqui perto? afeta diretamente o nosso público?</a:t>
          </a:r>
          <a:endParaRPr lang="en-US"/>
        </a:p>
      </dgm:t>
    </dgm:pt>
    <dgm:pt modelId="{07E247FC-FCF8-4E2F-9AAC-A1FD1FC9B899}" type="parTrans" cxnId="{302EC3D6-8742-4262-A1A4-12AA87DA61CD}">
      <dgm:prSet/>
      <dgm:spPr/>
      <dgm:t>
        <a:bodyPr/>
        <a:lstStyle/>
        <a:p>
          <a:endParaRPr lang="en-US"/>
        </a:p>
      </dgm:t>
    </dgm:pt>
    <dgm:pt modelId="{3CC54BDA-605C-4D5D-93C8-47F99833A28C}" type="sibTrans" cxnId="{302EC3D6-8742-4262-A1A4-12AA87DA61CD}">
      <dgm:prSet/>
      <dgm:spPr/>
      <dgm:t>
        <a:bodyPr/>
        <a:lstStyle/>
        <a:p>
          <a:endParaRPr lang="en-US"/>
        </a:p>
      </dgm:t>
    </dgm:pt>
    <dgm:pt modelId="{EAB24D7A-78E2-44B5-972B-444CE806166B}">
      <dgm:prSet/>
      <dgm:spPr/>
      <dgm:t>
        <a:bodyPr/>
        <a:lstStyle/>
        <a:p>
          <a:r>
            <a:rPr lang="pt-BR"/>
            <a:t>IMPORTÂNCIA: quantas pessoas foram/serão afetadas?</a:t>
          </a:r>
          <a:endParaRPr lang="en-US"/>
        </a:p>
      </dgm:t>
    </dgm:pt>
    <dgm:pt modelId="{77097027-1F1D-4FAC-B24E-514ED77D33BD}" type="parTrans" cxnId="{0535F9D5-59C4-4BC2-9E9B-8C9345D3C3ED}">
      <dgm:prSet/>
      <dgm:spPr/>
      <dgm:t>
        <a:bodyPr/>
        <a:lstStyle/>
        <a:p>
          <a:endParaRPr lang="en-US"/>
        </a:p>
      </dgm:t>
    </dgm:pt>
    <dgm:pt modelId="{BD057582-DD30-4688-A003-7B4262E5B7A3}" type="sibTrans" cxnId="{0535F9D5-59C4-4BC2-9E9B-8C9345D3C3ED}">
      <dgm:prSet/>
      <dgm:spPr/>
      <dgm:t>
        <a:bodyPr/>
        <a:lstStyle/>
        <a:p>
          <a:endParaRPr lang="en-US"/>
        </a:p>
      </dgm:t>
    </dgm:pt>
    <dgm:pt modelId="{8C959715-905F-45FF-A5C1-1B5B6A76AA5A}">
      <dgm:prSet/>
      <dgm:spPr/>
      <dgm:t>
        <a:bodyPr/>
        <a:lstStyle/>
        <a:p>
          <a:r>
            <a:rPr lang="pt-BR"/>
            <a:t>CURIOSIDADE: é um tema que desperta interesse?</a:t>
          </a:r>
          <a:endParaRPr lang="en-US"/>
        </a:p>
      </dgm:t>
    </dgm:pt>
    <dgm:pt modelId="{D5DE7CA3-E7E4-490C-9229-C05ADF9BDAC7}" type="parTrans" cxnId="{083F92E8-AF26-471E-9BEE-206934F5EB3A}">
      <dgm:prSet/>
      <dgm:spPr/>
      <dgm:t>
        <a:bodyPr/>
        <a:lstStyle/>
        <a:p>
          <a:endParaRPr lang="en-US"/>
        </a:p>
      </dgm:t>
    </dgm:pt>
    <dgm:pt modelId="{36A7C96C-D453-4C45-874D-2328786B285D}" type="sibTrans" cxnId="{083F92E8-AF26-471E-9BEE-206934F5EB3A}">
      <dgm:prSet/>
      <dgm:spPr/>
      <dgm:t>
        <a:bodyPr/>
        <a:lstStyle/>
        <a:p>
          <a:endParaRPr lang="en-US"/>
        </a:p>
      </dgm:t>
    </dgm:pt>
    <dgm:pt modelId="{A152C00B-30B1-4EBA-B7EA-F9DF871F2B60}">
      <dgm:prSet/>
      <dgm:spPr/>
      <dgm:t>
        <a:bodyPr/>
        <a:lstStyle/>
        <a:p>
          <a:r>
            <a:rPr lang="pt-BR"/>
            <a:t>INTERESSE HUMANO: desperta emoção?</a:t>
          </a:r>
          <a:endParaRPr lang="en-US"/>
        </a:p>
      </dgm:t>
    </dgm:pt>
    <dgm:pt modelId="{6648E292-2222-465F-8BEE-FEFA5CE73E40}" type="parTrans" cxnId="{1ACC4BBB-0A11-4733-A768-7E362557F59F}">
      <dgm:prSet/>
      <dgm:spPr/>
      <dgm:t>
        <a:bodyPr/>
        <a:lstStyle/>
        <a:p>
          <a:endParaRPr lang="en-US"/>
        </a:p>
      </dgm:t>
    </dgm:pt>
    <dgm:pt modelId="{2A644DAD-6BCF-4EC1-AD9C-D899BAE06E17}" type="sibTrans" cxnId="{1ACC4BBB-0A11-4733-A768-7E362557F59F}">
      <dgm:prSet/>
      <dgm:spPr/>
      <dgm:t>
        <a:bodyPr/>
        <a:lstStyle/>
        <a:p>
          <a:endParaRPr lang="en-US"/>
        </a:p>
      </dgm:t>
    </dgm:pt>
    <dgm:pt modelId="{77997991-52A5-D14C-87AA-8ABABFBC34A4}" type="pres">
      <dgm:prSet presAssocID="{CF26ADAE-6E91-4B8F-B492-0D6D115F9BE7}" presName="diagram" presStyleCnt="0">
        <dgm:presLayoutVars>
          <dgm:dir/>
          <dgm:resizeHandles val="exact"/>
        </dgm:presLayoutVars>
      </dgm:prSet>
      <dgm:spPr/>
    </dgm:pt>
    <dgm:pt modelId="{B63AE136-9E60-BE45-938D-AA7F88AEBEB0}" type="pres">
      <dgm:prSet presAssocID="{76EE4E0B-FCB0-4C55-923C-061EF55ADEDC}" presName="node" presStyleLbl="node1" presStyleIdx="0" presStyleCnt="6">
        <dgm:presLayoutVars>
          <dgm:bulletEnabled val="1"/>
        </dgm:presLayoutVars>
      </dgm:prSet>
      <dgm:spPr/>
    </dgm:pt>
    <dgm:pt modelId="{AC984E52-4D07-C14B-AF53-4A67EC04A49F}" type="pres">
      <dgm:prSet presAssocID="{97D673A6-2A2F-492A-B0E2-8A054CE8B416}" presName="sibTrans" presStyleCnt="0"/>
      <dgm:spPr/>
    </dgm:pt>
    <dgm:pt modelId="{3EEE7023-6E37-9643-AB91-DC8B6631111F}" type="pres">
      <dgm:prSet presAssocID="{2C57333B-08A3-4507-912E-A9B84F99687A}" presName="node" presStyleLbl="node1" presStyleIdx="1" presStyleCnt="6">
        <dgm:presLayoutVars>
          <dgm:bulletEnabled val="1"/>
        </dgm:presLayoutVars>
      </dgm:prSet>
      <dgm:spPr/>
    </dgm:pt>
    <dgm:pt modelId="{8F931368-B0E0-0D49-97A8-8BA3C2C2A2A7}" type="pres">
      <dgm:prSet presAssocID="{34C28941-6E7B-4193-ACEC-51FFBEF3A99B}" presName="sibTrans" presStyleCnt="0"/>
      <dgm:spPr/>
    </dgm:pt>
    <dgm:pt modelId="{689023B1-E90B-2C4F-BF13-FEF2CBFC09F2}" type="pres">
      <dgm:prSet presAssocID="{DDCD7C15-6703-47ED-BAF8-04C6DA455F80}" presName="node" presStyleLbl="node1" presStyleIdx="2" presStyleCnt="6">
        <dgm:presLayoutVars>
          <dgm:bulletEnabled val="1"/>
        </dgm:presLayoutVars>
      </dgm:prSet>
      <dgm:spPr/>
    </dgm:pt>
    <dgm:pt modelId="{BE48C2FF-DA3E-0E4C-8420-55FFCE480281}" type="pres">
      <dgm:prSet presAssocID="{3CC54BDA-605C-4D5D-93C8-47F99833A28C}" presName="sibTrans" presStyleCnt="0"/>
      <dgm:spPr/>
    </dgm:pt>
    <dgm:pt modelId="{CE6D17F9-EC2E-574F-B794-A4D612F07CBE}" type="pres">
      <dgm:prSet presAssocID="{EAB24D7A-78E2-44B5-972B-444CE806166B}" presName="node" presStyleLbl="node1" presStyleIdx="3" presStyleCnt="6">
        <dgm:presLayoutVars>
          <dgm:bulletEnabled val="1"/>
        </dgm:presLayoutVars>
      </dgm:prSet>
      <dgm:spPr/>
    </dgm:pt>
    <dgm:pt modelId="{DA49EA92-2FED-7B4F-A08A-4649D5B5B390}" type="pres">
      <dgm:prSet presAssocID="{BD057582-DD30-4688-A003-7B4262E5B7A3}" presName="sibTrans" presStyleCnt="0"/>
      <dgm:spPr/>
    </dgm:pt>
    <dgm:pt modelId="{AE6155D5-879F-BB4B-AF1C-515CACCC37B8}" type="pres">
      <dgm:prSet presAssocID="{8C959715-905F-45FF-A5C1-1B5B6A76AA5A}" presName="node" presStyleLbl="node1" presStyleIdx="4" presStyleCnt="6">
        <dgm:presLayoutVars>
          <dgm:bulletEnabled val="1"/>
        </dgm:presLayoutVars>
      </dgm:prSet>
      <dgm:spPr/>
    </dgm:pt>
    <dgm:pt modelId="{09EBB2CE-D58F-904F-9D91-1D45D39EF536}" type="pres">
      <dgm:prSet presAssocID="{36A7C96C-D453-4C45-874D-2328786B285D}" presName="sibTrans" presStyleCnt="0"/>
      <dgm:spPr/>
    </dgm:pt>
    <dgm:pt modelId="{42C3033A-5678-714B-9E69-2C5F5F8ECC93}" type="pres">
      <dgm:prSet presAssocID="{A152C00B-30B1-4EBA-B7EA-F9DF871F2B60}" presName="node" presStyleLbl="node1" presStyleIdx="5" presStyleCnt="6">
        <dgm:presLayoutVars>
          <dgm:bulletEnabled val="1"/>
        </dgm:presLayoutVars>
      </dgm:prSet>
      <dgm:spPr/>
    </dgm:pt>
  </dgm:ptLst>
  <dgm:cxnLst>
    <dgm:cxn modelId="{E840C02F-16A9-B945-A51D-907B0566C526}" type="presOf" srcId="{EAB24D7A-78E2-44B5-972B-444CE806166B}" destId="{CE6D17F9-EC2E-574F-B794-A4D612F07CBE}" srcOrd="0" destOrd="0" presId="urn:microsoft.com/office/officeart/2005/8/layout/default"/>
    <dgm:cxn modelId="{8835BC5F-F6BA-4BED-B71D-E135EDA8A1DF}" srcId="{CF26ADAE-6E91-4B8F-B492-0D6D115F9BE7}" destId="{2C57333B-08A3-4507-912E-A9B84F99687A}" srcOrd="1" destOrd="0" parTransId="{58386512-3BBD-4C71-996E-171B8D5D5B42}" sibTransId="{34C28941-6E7B-4193-ACEC-51FFBEF3A99B}"/>
    <dgm:cxn modelId="{526FDF63-8F3D-5048-B5C5-1793A29349C0}" type="presOf" srcId="{CF26ADAE-6E91-4B8F-B492-0D6D115F9BE7}" destId="{77997991-52A5-D14C-87AA-8ABABFBC34A4}" srcOrd="0" destOrd="0" presId="urn:microsoft.com/office/officeart/2005/8/layout/default"/>
    <dgm:cxn modelId="{60D8946F-7008-C24A-9644-9B80DBC5D322}" type="presOf" srcId="{A152C00B-30B1-4EBA-B7EA-F9DF871F2B60}" destId="{42C3033A-5678-714B-9E69-2C5F5F8ECC93}" srcOrd="0" destOrd="0" presId="urn:microsoft.com/office/officeart/2005/8/layout/default"/>
    <dgm:cxn modelId="{0B509C76-69A2-B542-8B01-12F5366B55CC}" type="presOf" srcId="{8C959715-905F-45FF-A5C1-1B5B6A76AA5A}" destId="{AE6155D5-879F-BB4B-AF1C-515CACCC37B8}" srcOrd="0" destOrd="0" presId="urn:microsoft.com/office/officeart/2005/8/layout/default"/>
    <dgm:cxn modelId="{1ACC4BBB-0A11-4733-A768-7E362557F59F}" srcId="{CF26ADAE-6E91-4B8F-B492-0D6D115F9BE7}" destId="{A152C00B-30B1-4EBA-B7EA-F9DF871F2B60}" srcOrd="5" destOrd="0" parTransId="{6648E292-2222-465F-8BEE-FEFA5CE73E40}" sibTransId="{2A644DAD-6BCF-4EC1-AD9C-D899BAE06E17}"/>
    <dgm:cxn modelId="{12230DBE-F6A8-364F-9703-66E12F6ADB47}" type="presOf" srcId="{76EE4E0B-FCB0-4C55-923C-061EF55ADEDC}" destId="{B63AE136-9E60-BE45-938D-AA7F88AEBEB0}" srcOrd="0" destOrd="0" presId="urn:microsoft.com/office/officeart/2005/8/layout/default"/>
    <dgm:cxn modelId="{EC1F9EC3-7E78-9048-9C35-EAA0BCE59C1A}" type="presOf" srcId="{DDCD7C15-6703-47ED-BAF8-04C6DA455F80}" destId="{689023B1-E90B-2C4F-BF13-FEF2CBFC09F2}" srcOrd="0" destOrd="0" presId="urn:microsoft.com/office/officeart/2005/8/layout/default"/>
    <dgm:cxn modelId="{280EB9D0-822B-C942-94D0-C3105C83000C}" type="presOf" srcId="{2C57333B-08A3-4507-912E-A9B84F99687A}" destId="{3EEE7023-6E37-9643-AB91-DC8B6631111F}" srcOrd="0" destOrd="0" presId="urn:microsoft.com/office/officeart/2005/8/layout/default"/>
    <dgm:cxn modelId="{0535F9D5-59C4-4BC2-9E9B-8C9345D3C3ED}" srcId="{CF26ADAE-6E91-4B8F-B492-0D6D115F9BE7}" destId="{EAB24D7A-78E2-44B5-972B-444CE806166B}" srcOrd="3" destOrd="0" parTransId="{77097027-1F1D-4FAC-B24E-514ED77D33BD}" sibTransId="{BD057582-DD30-4688-A003-7B4262E5B7A3}"/>
    <dgm:cxn modelId="{302EC3D6-8742-4262-A1A4-12AA87DA61CD}" srcId="{CF26ADAE-6E91-4B8F-B492-0D6D115F9BE7}" destId="{DDCD7C15-6703-47ED-BAF8-04C6DA455F80}" srcOrd="2" destOrd="0" parTransId="{07E247FC-FCF8-4E2F-9AAC-A1FD1FC9B899}" sibTransId="{3CC54BDA-605C-4D5D-93C8-47F99833A28C}"/>
    <dgm:cxn modelId="{25C1C2DC-6F7E-43D9-BA7A-16CDD438F074}" srcId="{CF26ADAE-6E91-4B8F-B492-0D6D115F9BE7}" destId="{76EE4E0B-FCB0-4C55-923C-061EF55ADEDC}" srcOrd="0" destOrd="0" parTransId="{C5127A3D-5E49-4638-A1EE-44095AF008BC}" sibTransId="{97D673A6-2A2F-492A-B0E2-8A054CE8B416}"/>
    <dgm:cxn modelId="{083F92E8-AF26-471E-9BEE-206934F5EB3A}" srcId="{CF26ADAE-6E91-4B8F-B492-0D6D115F9BE7}" destId="{8C959715-905F-45FF-A5C1-1B5B6A76AA5A}" srcOrd="4" destOrd="0" parTransId="{D5DE7CA3-E7E4-490C-9229-C05ADF9BDAC7}" sibTransId="{36A7C96C-D453-4C45-874D-2328786B285D}"/>
    <dgm:cxn modelId="{2A25ED16-4FF6-D847-B32A-F48913C7298A}" type="presParOf" srcId="{77997991-52A5-D14C-87AA-8ABABFBC34A4}" destId="{B63AE136-9E60-BE45-938D-AA7F88AEBEB0}" srcOrd="0" destOrd="0" presId="urn:microsoft.com/office/officeart/2005/8/layout/default"/>
    <dgm:cxn modelId="{BBA03CFC-4F31-A742-951C-66173935381E}" type="presParOf" srcId="{77997991-52A5-D14C-87AA-8ABABFBC34A4}" destId="{AC984E52-4D07-C14B-AF53-4A67EC04A49F}" srcOrd="1" destOrd="0" presId="urn:microsoft.com/office/officeart/2005/8/layout/default"/>
    <dgm:cxn modelId="{9177E6A7-3B90-7C4D-9A34-17B0BCF2247D}" type="presParOf" srcId="{77997991-52A5-D14C-87AA-8ABABFBC34A4}" destId="{3EEE7023-6E37-9643-AB91-DC8B6631111F}" srcOrd="2" destOrd="0" presId="urn:microsoft.com/office/officeart/2005/8/layout/default"/>
    <dgm:cxn modelId="{E700E460-8594-C540-9306-BC7060F95B80}" type="presParOf" srcId="{77997991-52A5-D14C-87AA-8ABABFBC34A4}" destId="{8F931368-B0E0-0D49-97A8-8BA3C2C2A2A7}" srcOrd="3" destOrd="0" presId="urn:microsoft.com/office/officeart/2005/8/layout/default"/>
    <dgm:cxn modelId="{BD8A0D44-6D00-D04A-A01C-2A935CB907DC}" type="presParOf" srcId="{77997991-52A5-D14C-87AA-8ABABFBC34A4}" destId="{689023B1-E90B-2C4F-BF13-FEF2CBFC09F2}" srcOrd="4" destOrd="0" presId="urn:microsoft.com/office/officeart/2005/8/layout/default"/>
    <dgm:cxn modelId="{92A76211-8BE5-CB47-B430-B9ADE7D0B957}" type="presParOf" srcId="{77997991-52A5-D14C-87AA-8ABABFBC34A4}" destId="{BE48C2FF-DA3E-0E4C-8420-55FFCE480281}" srcOrd="5" destOrd="0" presId="urn:microsoft.com/office/officeart/2005/8/layout/default"/>
    <dgm:cxn modelId="{98D80C24-6DB2-F44D-A94F-9F70FF913E7E}" type="presParOf" srcId="{77997991-52A5-D14C-87AA-8ABABFBC34A4}" destId="{CE6D17F9-EC2E-574F-B794-A4D612F07CBE}" srcOrd="6" destOrd="0" presId="urn:microsoft.com/office/officeart/2005/8/layout/default"/>
    <dgm:cxn modelId="{2A679FEA-7B2C-0045-82FE-CE11940E69D4}" type="presParOf" srcId="{77997991-52A5-D14C-87AA-8ABABFBC34A4}" destId="{DA49EA92-2FED-7B4F-A08A-4649D5B5B390}" srcOrd="7" destOrd="0" presId="urn:microsoft.com/office/officeart/2005/8/layout/default"/>
    <dgm:cxn modelId="{65B56B7A-7C27-394F-B7BC-18F5D6B3CE82}" type="presParOf" srcId="{77997991-52A5-D14C-87AA-8ABABFBC34A4}" destId="{AE6155D5-879F-BB4B-AF1C-515CACCC37B8}" srcOrd="8" destOrd="0" presId="urn:microsoft.com/office/officeart/2005/8/layout/default"/>
    <dgm:cxn modelId="{C11FE17A-EF2D-CF42-99F2-F1DE23A52C28}" type="presParOf" srcId="{77997991-52A5-D14C-87AA-8ABABFBC34A4}" destId="{09EBB2CE-D58F-904F-9D91-1D45D39EF536}" srcOrd="9" destOrd="0" presId="urn:microsoft.com/office/officeart/2005/8/layout/default"/>
    <dgm:cxn modelId="{D5F52B2D-282C-8246-B468-8A519993CB59}" type="presParOf" srcId="{77997991-52A5-D14C-87AA-8ABABFBC34A4}" destId="{42C3033A-5678-714B-9E69-2C5F5F8ECC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A1F0-61F0-4341-85C3-E62BCAC2CD6D}">
      <dsp:nvSpPr>
        <dsp:cNvPr id="0" name=""/>
        <dsp:cNvSpPr/>
      </dsp:nvSpPr>
      <dsp:spPr>
        <a:xfrm>
          <a:off x="0" y="672"/>
          <a:ext cx="6513603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/>
            <a:t>informativo: vigilância social; </a:t>
          </a:r>
          <a:endParaRPr lang="en-US" sz="2800" kern="1200"/>
        </a:p>
      </dsp:txBody>
      <dsp:txXfrm>
        <a:off x="54298" y="54970"/>
        <a:ext cx="6405007" cy="1003708"/>
      </dsp:txXfrm>
    </dsp:sp>
    <dsp:sp modelId="{C56BCEBE-687A-E543-B660-824DF17963E6}">
      <dsp:nvSpPr>
        <dsp:cNvPr id="0" name=""/>
        <dsp:cNvSpPr/>
      </dsp:nvSpPr>
      <dsp:spPr>
        <a:xfrm>
          <a:off x="0" y="1193616"/>
          <a:ext cx="6513603" cy="111230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/>
            <a:t>opinativo: fórum de ideias; </a:t>
          </a:r>
          <a:endParaRPr lang="en-US" sz="2800" kern="1200"/>
        </a:p>
      </dsp:txBody>
      <dsp:txXfrm>
        <a:off x="54298" y="1247914"/>
        <a:ext cx="6405007" cy="1003708"/>
      </dsp:txXfrm>
    </dsp:sp>
    <dsp:sp modelId="{7070A16A-5E4C-A041-BDA3-1CB48A9A31D3}">
      <dsp:nvSpPr>
        <dsp:cNvPr id="0" name=""/>
        <dsp:cNvSpPr/>
      </dsp:nvSpPr>
      <dsp:spPr>
        <a:xfrm>
          <a:off x="0" y="2386560"/>
          <a:ext cx="6513603" cy="111230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/>
            <a:t>interpretativo: papel educativo, esclarecedor;</a:t>
          </a:r>
          <a:endParaRPr lang="en-US" sz="2800" kern="1200"/>
        </a:p>
      </dsp:txBody>
      <dsp:txXfrm>
        <a:off x="54298" y="2440858"/>
        <a:ext cx="6405007" cy="1003708"/>
      </dsp:txXfrm>
    </dsp:sp>
    <dsp:sp modelId="{6901C412-2BC8-574D-AFD0-042E886E1CA6}">
      <dsp:nvSpPr>
        <dsp:cNvPr id="0" name=""/>
        <dsp:cNvSpPr/>
      </dsp:nvSpPr>
      <dsp:spPr>
        <a:xfrm>
          <a:off x="0" y="3579505"/>
          <a:ext cx="6513603" cy="111230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/>
            <a:t>diversional: distração, lazer; </a:t>
          </a:r>
          <a:endParaRPr lang="en-US" sz="2800" kern="1200"/>
        </a:p>
      </dsp:txBody>
      <dsp:txXfrm>
        <a:off x="54298" y="3633803"/>
        <a:ext cx="6405007" cy="1003708"/>
      </dsp:txXfrm>
    </dsp:sp>
    <dsp:sp modelId="{60A3103A-A851-374D-9710-2F92B129EB20}">
      <dsp:nvSpPr>
        <dsp:cNvPr id="0" name=""/>
        <dsp:cNvSpPr/>
      </dsp:nvSpPr>
      <dsp:spPr>
        <a:xfrm>
          <a:off x="0" y="4772449"/>
          <a:ext cx="6513603" cy="11123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i="1" kern="1200"/>
            <a:t>utilitário: auxilio nas tomadas de decisões cotidianas. </a:t>
          </a:r>
          <a:endParaRPr lang="en-US" sz="2800" kern="1200"/>
        </a:p>
      </dsp:txBody>
      <dsp:txXfrm>
        <a:off x="54298" y="4826747"/>
        <a:ext cx="6405007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AE136-9E60-BE45-938D-AA7F88AEBEB0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NOVIDADE: aconteceu quando? as pessoas já estão sabendo?</a:t>
          </a:r>
          <a:endParaRPr lang="en-US" sz="2600" kern="1200"/>
        </a:p>
      </dsp:txBody>
      <dsp:txXfrm>
        <a:off x="167769" y="777"/>
        <a:ext cx="2941935" cy="1765161"/>
      </dsp:txXfrm>
    </dsp:sp>
    <dsp:sp modelId="{3EEE7023-6E37-9643-AB91-DC8B6631111F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INEDITISMO: é um evento único? muito raro? inesperado?</a:t>
          </a:r>
          <a:endParaRPr lang="en-US" sz="2600" kern="1200"/>
        </a:p>
      </dsp:txBody>
      <dsp:txXfrm>
        <a:off x="3403898" y="777"/>
        <a:ext cx="2941935" cy="1765161"/>
      </dsp:txXfrm>
    </dsp:sp>
    <dsp:sp modelId="{689023B1-E90B-2C4F-BF13-FEF2CBFC09F2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PROXIMIDADE: foi aqui perto? afeta diretamente o nosso público?</a:t>
          </a:r>
          <a:endParaRPr lang="en-US" sz="2600" kern="1200"/>
        </a:p>
      </dsp:txBody>
      <dsp:txXfrm>
        <a:off x="167769" y="2060132"/>
        <a:ext cx="2941935" cy="1765161"/>
      </dsp:txXfrm>
    </dsp:sp>
    <dsp:sp modelId="{CE6D17F9-EC2E-574F-B794-A4D612F07CBE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IMPORTÂNCIA: quantas pessoas foram/serão afetadas?</a:t>
          </a:r>
          <a:endParaRPr lang="en-US" sz="2600" kern="1200"/>
        </a:p>
      </dsp:txBody>
      <dsp:txXfrm>
        <a:off x="3403898" y="2060132"/>
        <a:ext cx="2941935" cy="1765161"/>
      </dsp:txXfrm>
    </dsp:sp>
    <dsp:sp modelId="{AE6155D5-879F-BB4B-AF1C-515CACCC37B8}">
      <dsp:nvSpPr>
        <dsp:cNvPr id="0" name=""/>
        <dsp:cNvSpPr/>
      </dsp:nvSpPr>
      <dsp:spPr>
        <a:xfrm>
          <a:off x="167769" y="4119487"/>
          <a:ext cx="2941935" cy="176516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CURIOSIDADE: é um tema que desperta interesse?</a:t>
          </a:r>
          <a:endParaRPr lang="en-US" sz="2600" kern="1200"/>
        </a:p>
      </dsp:txBody>
      <dsp:txXfrm>
        <a:off x="167769" y="4119487"/>
        <a:ext cx="2941935" cy="1765161"/>
      </dsp:txXfrm>
    </dsp:sp>
    <dsp:sp modelId="{42C3033A-5678-714B-9E69-2C5F5F8ECC93}">
      <dsp:nvSpPr>
        <dsp:cNvPr id="0" name=""/>
        <dsp:cNvSpPr/>
      </dsp:nvSpPr>
      <dsp:spPr>
        <a:xfrm>
          <a:off x="3403898" y="4119487"/>
          <a:ext cx="2941935" cy="17651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INTERESSE HUMANO: desperta emoção?</a:t>
          </a:r>
          <a:endParaRPr lang="en-US" sz="2600" kern="1200"/>
        </a:p>
      </dsp:txBody>
      <dsp:txXfrm>
        <a:off x="3403898" y="4119487"/>
        <a:ext cx="2941935" cy="176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4B15D-9C60-D644-A184-120DD4538C09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60F3-C34B-4A4A-B465-33B7E8076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82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560F3-C34B-4A4A-B465-33B7E8076F1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35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B46C0-6418-544E-BBD2-1BF5AF850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DFA769-3FC1-5246-8F8B-59810A132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833654-EBED-1442-B5DD-BE9C25CE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D520A-7C6E-0445-8192-479A259F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44E75-B5C6-324E-A9AA-6621A99A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2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008D-90E5-AF44-B4E2-DBFA03D5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8EE02C-EE00-0C4E-B78F-3C252E2A4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FD83D-5C06-BD40-8848-AEF238CD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343B68-E116-E842-8824-6C9E526B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250DCA-8FE7-9747-A23D-DA049877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87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FE9605-84C1-6545-BD8D-DDE61AEB5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8AF46D-F8C0-7242-A1AB-D91137E53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240C7D-2A81-974E-8B00-CAE4C031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23019-37DC-5A40-A061-CCC201A3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370D5C-8D8E-274F-9787-0EA4EC17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76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5CED2-5637-5F4C-BBD5-66CA00F1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0F9B99-1CFE-CC44-B619-9465D20B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F43AB-9D43-E046-8BEC-C5A584FE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B893A6-4736-9840-BF16-645615F6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F11CC2-5D7A-4348-9D19-0D3C81A1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2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B04B7-3DA2-C245-BE0C-317235FE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098F49-32B7-0645-A1A0-5C514E4E7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044304-31DD-E140-B3AD-54F64DEB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DC27B4-B0D7-1745-81F5-8563942C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F04D8-2A40-1444-A21A-DA25F551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0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E78A1-D507-2E42-B000-F31AFD49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9FC405-69E5-DB4C-BBFF-EC31E46D9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1AC1A9-57A9-914F-9CE9-234E1E26D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AB1964-2745-9E43-BA69-02B8DE6A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681654-673A-D34A-84E4-CBE67D01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5713B4-E502-E347-8696-2F992315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63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9B594-64E4-EA49-91BC-011A3615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A82E7F-41C9-2A4E-88D2-C5C3D424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6C29A8-A1E3-3747-BFF6-D6B67925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53238A-A5D0-1849-A781-0E98BB518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1A80C2-A844-E143-9CCE-62CD32389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60F5DCD-C4CC-7946-A9E4-7FFA07CF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1AC62A7-D990-1F49-9F6C-D1FD82ED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85088F-D9DA-FE48-85B8-72D9688E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80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27795-A09C-E249-B56E-2AC105A4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C9EA4FA-A20B-B44E-B1E4-A7DA79E6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FE103A-2072-8240-BABB-6AA305D8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F4C803-9C94-D341-AD4F-A8D42FB0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22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EEC22AB-ED47-244E-80EA-C337E28F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5D4502-6B37-CE44-9589-232CFD52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52CA6E-2102-DD4E-8F02-73358A85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5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F3570-B119-7E4E-81D3-CD9611D6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735D8-E78A-7E4C-A4E2-3AE04123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8FDF3B-8F5D-1241-9630-72D8F7BD9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B63A14-47E4-6740-BD53-81A86CE3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0875D4-B98B-A64F-B01D-9F44C358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1D670D-9BCF-A740-BBAF-D2F22447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5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E41A1-2C6A-D34B-91A8-39CF3F44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7BFF4E-BF87-4F45-A539-B014F5A5E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A5F8E4-9F63-E542-82D8-DFF3AE437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913FC3-88A8-E24D-80FF-749C6F49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20C351-DC35-304C-9C52-008E3947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42856B-F036-D44C-94F2-7718CDB2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04A489-6387-AD43-BE60-4755993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44239-BB49-8740-8467-6CE0CEA9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239F6C-1DC5-7449-B40D-E1516700D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FAE2-2020-994D-9725-4313AA4DAA47}" type="datetimeFigureOut">
              <a:rPr lang="pt-BR" smtClean="0"/>
              <a:t>11/08/2019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DA331-04F9-CF44-AED0-B32C3EEAA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840944-34C9-7444-BF3C-6F6ED25D8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C838-B090-1344-8B4E-49AE53E5CF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9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FD712D-93AF-D147-8967-FEF50B25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pt-BR" sz="4400">
                <a:solidFill>
                  <a:srgbClr val="000000"/>
                </a:solidFill>
              </a:rPr>
              <a:t>NOTÍCIA: UM GUIA PARA OS PERPLEXOS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C57D23-B77C-2F4F-9EAB-9444B359E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pt-BR" sz="1800">
                <a:solidFill>
                  <a:srgbClr val="000000"/>
                </a:solidFill>
              </a:rPr>
              <a:t>Carlos Orsi, Revista Questão de Ciência</a:t>
            </a: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Uma imagem contendo pessoa, homem, interior, gravata&#10;&#10;Descrição gerada automaticamente">
            <a:extLst>
              <a:ext uri="{FF2B5EF4-FFF2-40B4-BE49-F238E27FC236}">
                <a16:creationId xmlns:a16="http://schemas.microsoft.com/office/drawing/2014/main" id="{743FAC66-2D88-224D-9E92-DDAB789C5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689" r="16832" b="-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7429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7BBAE-DAB1-C94D-AF04-E38456D4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469B2B7-4EAE-D242-A57D-F66348335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253768" cy="43513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4D07E9-6CA3-A546-A395-8B5FA9276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9" y="4556918"/>
            <a:ext cx="11904588" cy="204390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FE34D8D-98E9-6F40-83D6-1BA7D1493CC3}"/>
              </a:ext>
            </a:extLst>
          </p:cNvPr>
          <p:cNvCxnSpPr/>
          <p:nvPr/>
        </p:nvCxnSpPr>
        <p:spPr>
          <a:xfrm>
            <a:off x="3186113" y="5900738"/>
            <a:ext cx="8629650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4903811-FF55-E84F-8A7D-3C61B8CD87F0}"/>
              </a:ext>
            </a:extLst>
          </p:cNvPr>
          <p:cNvCxnSpPr/>
          <p:nvPr/>
        </p:nvCxnSpPr>
        <p:spPr>
          <a:xfrm>
            <a:off x="300038" y="6272213"/>
            <a:ext cx="312896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1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>
            <a:extLst>
              <a:ext uri="{FF2B5EF4-FFF2-40B4-BE49-F238E27FC236}">
                <a16:creationId xmlns:a16="http://schemas.microsoft.com/office/drawing/2014/main" id="{7AA43510-EBF5-E14E-8786-F57747CB1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DDF8C1-28CE-5047-B4CF-573E577E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0" y="1201738"/>
            <a:ext cx="5796840" cy="14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0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B1C51-0786-094E-B285-C15B8888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CE22C6-A973-2444-A733-A27E54D20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412CD1-49E7-B74D-994F-CE13E3E5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7" y="128588"/>
            <a:ext cx="11888741" cy="55292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AC92A1-573E-B743-8647-14C9773A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63" y="4576762"/>
            <a:ext cx="3771899" cy="22631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F055DC-CFAD-4D40-AE24-530A47A99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593" y="5708331"/>
            <a:ext cx="5619407" cy="8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0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5C1230A-8AC2-C447-AC0A-1BDEA88E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3731214" cy="13255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18606E-48AE-4C4A-A19B-07835E0B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1214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C02BAAB-6A0A-E84C-9695-F2E7E2353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62931"/>
            <a:ext cx="9550400" cy="2133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54F5F59-1EE4-B048-95D0-862C29D1D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" y="4054474"/>
            <a:ext cx="12154603" cy="243840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129F1F8-08D9-ED40-9E4D-07DD5A618046}"/>
              </a:ext>
            </a:extLst>
          </p:cNvPr>
          <p:cNvCxnSpPr/>
          <p:nvPr/>
        </p:nvCxnSpPr>
        <p:spPr>
          <a:xfrm>
            <a:off x="10105901" y="4880758"/>
            <a:ext cx="1769424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7ED1B49-1CEC-7345-BCC8-2D9C95B6AA7C}"/>
              </a:ext>
            </a:extLst>
          </p:cNvPr>
          <p:cNvCxnSpPr/>
          <p:nvPr/>
        </p:nvCxnSpPr>
        <p:spPr>
          <a:xfrm>
            <a:off x="316675" y="5429250"/>
            <a:ext cx="1155865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69A8A69-9D03-F645-A9D5-4BFEF052BBAF}"/>
              </a:ext>
            </a:extLst>
          </p:cNvPr>
          <p:cNvCxnSpPr/>
          <p:nvPr/>
        </p:nvCxnSpPr>
        <p:spPr>
          <a:xfrm>
            <a:off x="214313" y="5986463"/>
            <a:ext cx="1000125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>
            <a:extLst>
              <a:ext uri="{FF2B5EF4-FFF2-40B4-BE49-F238E27FC236}">
                <a16:creationId xmlns:a16="http://schemas.microsoft.com/office/drawing/2014/main" id="{D64CD3A4-94F1-FF40-9F74-00135D389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25" y="22218"/>
            <a:ext cx="8858250" cy="68429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E55B1F0-93F0-D04F-BFD2-42BCEA69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87" y="5689607"/>
            <a:ext cx="3474343" cy="11461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51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07ED6-6A14-2C42-AF52-9C9E22C6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7170A7-53DD-2D4B-AEF0-79DBD61F1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568" y="2766218"/>
            <a:ext cx="4614863" cy="1325563"/>
          </a:xfrm>
          <a:solidFill>
            <a:srgbClr val="120D09"/>
          </a:solidFill>
        </p:spPr>
        <p:txBody>
          <a:bodyPr>
            <a:normAutofit lnSpcReduction="10000"/>
          </a:bodyPr>
          <a:lstStyle/>
          <a:p>
            <a:r>
              <a:rPr lang="pt-BR" sz="9600" dirty="0">
                <a:solidFill>
                  <a:schemeClr val="bg1"/>
                </a:solidFill>
              </a:rPr>
              <a:t>#</a:t>
            </a:r>
            <a:r>
              <a:rPr lang="pt-BR" sz="9600" dirty="0" err="1">
                <a:solidFill>
                  <a:schemeClr val="bg1"/>
                </a:solidFill>
              </a:rPr>
              <a:t>InMice</a:t>
            </a:r>
            <a:endParaRPr lang="pt-BR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701226-DFEA-D840-BD2F-5776C450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GÊNEROS JORNALÍSTICOS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F0DDD6C-5995-4646-8603-A2C1EBCF2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13427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53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C2D62-11B9-ED4E-80B0-41EDAD0F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Expectativa de conteúdo opinativo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C7BFD7-313A-C243-832A-9884BE103177}"/>
              </a:ext>
            </a:extLst>
          </p:cNvPr>
          <p:cNvSpPr/>
          <p:nvPr/>
        </p:nvSpPr>
        <p:spPr>
          <a:xfrm>
            <a:off x="1638795" y="3182586"/>
            <a:ext cx="1721922" cy="16387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1690890-99FF-D44B-B287-FADEB08647D3}"/>
              </a:ext>
            </a:extLst>
          </p:cNvPr>
          <p:cNvSpPr/>
          <p:nvPr/>
        </p:nvSpPr>
        <p:spPr>
          <a:xfrm>
            <a:off x="3360717" y="3182586"/>
            <a:ext cx="1721922" cy="1638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0137DFD-DE24-C342-B902-0C97478BAB99}"/>
              </a:ext>
            </a:extLst>
          </p:cNvPr>
          <p:cNvSpPr/>
          <p:nvPr/>
        </p:nvSpPr>
        <p:spPr>
          <a:xfrm>
            <a:off x="5082639" y="3182586"/>
            <a:ext cx="1721922" cy="16387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6857E18-0A23-D342-8C16-A140AB5C7AB1}"/>
              </a:ext>
            </a:extLst>
          </p:cNvPr>
          <p:cNvSpPr/>
          <p:nvPr/>
        </p:nvSpPr>
        <p:spPr>
          <a:xfrm>
            <a:off x="6804561" y="3182586"/>
            <a:ext cx="1721922" cy="16387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A4862DF-0E2A-6E4A-99D0-0AB9627E9554}"/>
              </a:ext>
            </a:extLst>
          </p:cNvPr>
          <p:cNvSpPr/>
          <p:nvPr/>
        </p:nvSpPr>
        <p:spPr>
          <a:xfrm>
            <a:off x="8526483" y="3182586"/>
            <a:ext cx="1721922" cy="16387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013B7C-B9DC-7840-84B3-815ED773A683}"/>
              </a:ext>
            </a:extLst>
          </p:cNvPr>
          <p:cNvSpPr txBox="1"/>
          <p:nvPr/>
        </p:nvSpPr>
        <p:spPr>
          <a:xfrm>
            <a:off x="1816925" y="2612571"/>
            <a:ext cx="1377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NOTÍCIA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F68ACFB-299E-ED46-823D-A61753FA081A}"/>
              </a:ext>
            </a:extLst>
          </p:cNvPr>
          <p:cNvSpPr txBox="1"/>
          <p:nvPr/>
        </p:nvSpPr>
        <p:spPr>
          <a:xfrm>
            <a:off x="3360717" y="2612571"/>
            <a:ext cx="172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REPORTAGEM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CF880C-1F8E-534F-BA2B-1B24A8FD3C31}"/>
              </a:ext>
            </a:extLst>
          </p:cNvPr>
          <p:cNvSpPr txBox="1"/>
          <p:nvPr/>
        </p:nvSpPr>
        <p:spPr>
          <a:xfrm>
            <a:off x="5248893" y="2612571"/>
            <a:ext cx="1235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ARTIGO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3022EF-9BE1-FD44-A1A7-9815DC785621}"/>
              </a:ext>
            </a:extLst>
          </p:cNvPr>
          <p:cNvSpPr txBox="1"/>
          <p:nvPr/>
        </p:nvSpPr>
        <p:spPr>
          <a:xfrm>
            <a:off x="6804561" y="2612571"/>
            <a:ext cx="172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EDITORIAL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2EB327D-A698-2245-BD51-28BFEB21CF26}"/>
              </a:ext>
            </a:extLst>
          </p:cNvPr>
          <p:cNvSpPr txBox="1"/>
          <p:nvPr/>
        </p:nvSpPr>
        <p:spPr>
          <a:xfrm>
            <a:off x="8733806" y="2613768"/>
            <a:ext cx="130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CRÔNICA</a:t>
            </a:r>
          </a:p>
        </p:txBody>
      </p:sp>
    </p:spTree>
    <p:extLst>
      <p:ext uri="{BB962C8B-B14F-4D97-AF65-F5344CB8AC3E}">
        <p14:creationId xmlns:p14="http://schemas.microsoft.com/office/powerpoint/2010/main" val="29260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5930-D0CB-6846-881C-D21FA46B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CRITÉRIOS DE NOTÍCIA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4E53AF88-602B-45ED-A8C2-34D087AE2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5410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61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1DD8D-04C8-8941-A694-1A22BDE5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equação da notícia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BE5BF-992E-3840-A5E3-380F5434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167" y="2530825"/>
            <a:ext cx="7937665" cy="11550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9600" dirty="0"/>
              <a:t>3Q+PQ+C+O=</a:t>
            </a:r>
            <a:r>
              <a:rPr lang="pt-BR" sz="9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BC33B1-0BC9-E641-AE0B-2A656A3E1B51}"/>
              </a:ext>
            </a:extLst>
          </p:cNvPr>
          <p:cNvSpPr txBox="1"/>
          <p:nvPr/>
        </p:nvSpPr>
        <p:spPr>
          <a:xfrm>
            <a:off x="2885703" y="4429496"/>
            <a:ext cx="2790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/>
              <a:t>Que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/>
              <a:t>Quem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/>
              <a:t>Quando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1A43C6-492A-6845-9F99-03CB2F888093}"/>
              </a:ext>
            </a:extLst>
          </p:cNvPr>
          <p:cNvSpPr txBox="1"/>
          <p:nvPr/>
        </p:nvSpPr>
        <p:spPr>
          <a:xfrm>
            <a:off x="6515598" y="4429496"/>
            <a:ext cx="3218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Por 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Como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Onde</a:t>
            </a:r>
          </a:p>
        </p:txBody>
      </p:sp>
    </p:spTree>
    <p:extLst>
      <p:ext uri="{BB962C8B-B14F-4D97-AF65-F5344CB8AC3E}">
        <p14:creationId xmlns:p14="http://schemas.microsoft.com/office/powerpoint/2010/main" val="40925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2FCBA-2719-F94E-B268-46E06400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boa e velha pirâmide invertida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EB5D42-0FC6-6742-94D2-C926FB5F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9609" y="1825624"/>
            <a:ext cx="1271649" cy="7024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Lide</a:t>
            </a:r>
          </a:p>
        </p:txBody>
      </p:sp>
      <p:sp>
        <p:nvSpPr>
          <p:cNvPr id="10" name="Triângulo 9">
            <a:extLst>
              <a:ext uri="{FF2B5EF4-FFF2-40B4-BE49-F238E27FC236}">
                <a16:creationId xmlns:a16="http://schemas.microsoft.com/office/drawing/2014/main" id="{A56B0830-DB3B-4045-82BD-336659C65325}"/>
              </a:ext>
            </a:extLst>
          </p:cNvPr>
          <p:cNvSpPr/>
          <p:nvPr/>
        </p:nvSpPr>
        <p:spPr>
          <a:xfrm rot="10800000">
            <a:off x="3396343" y="1825625"/>
            <a:ext cx="4821382" cy="435133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8B1545-84AE-F642-AEB7-C654575AD641}"/>
              </a:ext>
            </a:extLst>
          </p:cNvPr>
          <p:cNvSpPr/>
          <p:nvPr/>
        </p:nvSpPr>
        <p:spPr>
          <a:xfrm>
            <a:off x="2042556" y="2802577"/>
            <a:ext cx="7730836" cy="593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BA77EFF-D12A-D64D-ACC0-9E6A8391D21E}"/>
              </a:ext>
            </a:extLst>
          </p:cNvPr>
          <p:cNvSpPr/>
          <p:nvPr/>
        </p:nvSpPr>
        <p:spPr>
          <a:xfrm>
            <a:off x="1826821" y="4795652"/>
            <a:ext cx="7730836" cy="593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BF73B-C76B-4941-A91D-9A59194DA646}"/>
              </a:ext>
            </a:extLst>
          </p:cNvPr>
          <p:cNvSpPr txBox="1"/>
          <p:nvPr/>
        </p:nvSpPr>
        <p:spPr>
          <a:xfrm>
            <a:off x="8609608" y="3450622"/>
            <a:ext cx="1271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Corpo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1CA469E-D54B-C14B-9BAA-650F22C24F6C}"/>
              </a:ext>
            </a:extLst>
          </p:cNvPr>
          <p:cNvSpPr txBox="1"/>
          <p:nvPr/>
        </p:nvSpPr>
        <p:spPr>
          <a:xfrm>
            <a:off x="8609608" y="5254385"/>
            <a:ext cx="155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Pé</a:t>
            </a:r>
          </a:p>
        </p:txBody>
      </p:sp>
    </p:spTree>
    <p:extLst>
      <p:ext uri="{BB962C8B-B14F-4D97-AF65-F5344CB8AC3E}">
        <p14:creationId xmlns:p14="http://schemas.microsoft.com/office/powerpoint/2010/main" val="391643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texto, livro&#10;&#10;Descrição gerada automaticamente">
            <a:extLst>
              <a:ext uri="{FF2B5EF4-FFF2-40B4-BE49-F238E27FC236}">
                <a16:creationId xmlns:a16="http://schemas.microsoft.com/office/drawing/2014/main" id="{D01CFEA1-727A-DF4B-B5C9-2CEB5F563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018" y="-65254"/>
            <a:ext cx="4572000" cy="6926386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6F490B4-2177-5942-B359-61169EB4B776}"/>
              </a:ext>
            </a:extLst>
          </p:cNvPr>
          <p:cNvSpPr txBox="1"/>
          <p:nvPr/>
        </p:nvSpPr>
        <p:spPr>
          <a:xfrm>
            <a:off x="5693565" y="4427466"/>
            <a:ext cx="6100478" cy="769441"/>
          </a:xfrm>
          <a:prstGeom prst="rect">
            <a:avLst/>
          </a:prstGeom>
          <a:solidFill>
            <a:srgbClr val="6E4F3A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+mj-lt"/>
              </a:rPr>
              <a:t>Imediatismo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1496456-E037-8743-939A-C7BBAF94D3C7}"/>
              </a:ext>
            </a:extLst>
          </p:cNvPr>
          <p:cNvSpPr txBox="1"/>
          <p:nvPr/>
        </p:nvSpPr>
        <p:spPr>
          <a:xfrm>
            <a:off x="5693565" y="5623138"/>
            <a:ext cx="6100478" cy="769441"/>
          </a:xfrm>
          <a:prstGeom prst="rect">
            <a:avLst/>
          </a:prstGeom>
          <a:solidFill>
            <a:srgbClr val="A27456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+mj-lt"/>
              </a:rPr>
              <a:t>Incentivo ao “</a:t>
            </a:r>
            <a:r>
              <a:rPr lang="pt-BR" sz="4400" dirty="0" err="1">
                <a:solidFill>
                  <a:schemeClr val="bg1"/>
                </a:solidFill>
                <a:latin typeface="+mj-lt"/>
              </a:rPr>
              <a:t>hype</a:t>
            </a:r>
            <a:r>
              <a:rPr lang="pt-BR" sz="4400" dirty="0">
                <a:solidFill>
                  <a:schemeClr val="bg1"/>
                </a:solidFill>
                <a:latin typeface="+mj-lt"/>
              </a:rPr>
              <a:t>”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70F8AE-C578-C041-BD84-6E86AEAC9354}"/>
              </a:ext>
            </a:extLst>
          </p:cNvPr>
          <p:cNvSpPr txBox="1"/>
          <p:nvPr/>
        </p:nvSpPr>
        <p:spPr>
          <a:xfrm>
            <a:off x="5693565" y="1234862"/>
            <a:ext cx="6100478" cy="2677656"/>
          </a:xfrm>
          <a:prstGeom prst="rect">
            <a:avLst/>
          </a:prstGeom>
          <a:solidFill>
            <a:srgbClr val="120D09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Jornalistas reportam informação médica que é tópica, estratifica o risco com base em variáveis demográficas ou de estilo de vida e tem implicações para o estilo de vida, não para a Medicina</a:t>
            </a:r>
            <a:r>
              <a:rPr lang="pt-BR" sz="2800" dirty="0">
                <a:solidFill>
                  <a:schemeClr val="bg1"/>
                </a:solidFill>
                <a:effectLst/>
              </a:rPr>
              <a:t> (</a:t>
            </a:r>
            <a:r>
              <a:rPr lang="pt-BR" sz="2800" dirty="0" err="1">
                <a:solidFill>
                  <a:schemeClr val="bg1"/>
                </a:solidFill>
                <a:effectLst/>
              </a:rPr>
              <a:t>Striker</a:t>
            </a:r>
            <a:r>
              <a:rPr lang="pt-BR" sz="2800" dirty="0">
                <a:solidFill>
                  <a:schemeClr val="bg1"/>
                </a:solidFill>
                <a:effectLst/>
              </a:rPr>
              <a:t>, JE, </a:t>
            </a:r>
            <a:r>
              <a:rPr lang="en-US" sz="2800" dirty="0" err="1">
                <a:solidFill>
                  <a:schemeClr val="bg1"/>
                </a:solidFill>
              </a:rPr>
              <a:t>Prev</a:t>
            </a:r>
            <a:r>
              <a:rPr lang="en-US" sz="2800" dirty="0">
                <a:solidFill>
                  <a:schemeClr val="bg1"/>
                </a:solidFill>
              </a:rPr>
              <a:t> Med. 2002 Nov;35(5):519-30</a:t>
            </a:r>
            <a:r>
              <a:rPr lang="pt-BR" sz="2800" dirty="0">
                <a:solidFill>
                  <a:schemeClr val="bg1"/>
                </a:solidFill>
                <a:effectLst/>
              </a:rPr>
              <a:t> 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68791F3-0105-0844-868C-24DACD5D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626" y="199698"/>
            <a:ext cx="5063836" cy="132556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74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09C9DB-17C7-7B4A-A517-E5D05C18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4233888" cy="13255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1EFE43-9558-2B41-BC88-E924E029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33888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9DDAD6-2283-C149-B337-4B2768AFD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900" y="1690687"/>
            <a:ext cx="10328262" cy="45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A35447-EABA-9A4B-B001-F57C895B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418540" cy="13255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F8403E-DE58-2742-BCF9-0157F87F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8540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E5A062E-9E8C-494D-BE0B-62B435559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138" y="1848644"/>
            <a:ext cx="8382000" cy="27051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35F287-FB6B-B640-BEB9-5F7A7B48A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71950"/>
            <a:ext cx="7797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2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211</Words>
  <Application>Microsoft Macintosh PowerPoint</Application>
  <PresentationFormat>Widescreen</PresentationFormat>
  <Paragraphs>38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Apple Chancery</vt:lpstr>
      <vt:lpstr>Arial</vt:lpstr>
      <vt:lpstr>Calibri</vt:lpstr>
      <vt:lpstr>Calibri Light</vt:lpstr>
      <vt:lpstr>Tema do Office</vt:lpstr>
      <vt:lpstr>NOTÍCIA: UM GUIA PARA OS PERPLEXOS</vt:lpstr>
      <vt:lpstr>GÊNEROS JORNALÍSTICOS</vt:lpstr>
      <vt:lpstr>Expectativa de conteúdo opinativo</vt:lpstr>
      <vt:lpstr>CRITÉRIOS DE NOTÍCIA</vt:lpstr>
      <vt:lpstr>A equação da notícia</vt:lpstr>
      <vt:lpstr>A boa e velha pirâmide invertida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NOTÍCIA: UM GUIA PARA OS PERPLEXOS</dc:title>
  <dc:creator>carlos orsi</dc:creator>
  <cp:lastModifiedBy>carlos orsi</cp:lastModifiedBy>
  <cp:revision>1</cp:revision>
  <dcterms:created xsi:type="dcterms:W3CDTF">2019-08-05T00:25:32Z</dcterms:created>
  <dcterms:modified xsi:type="dcterms:W3CDTF">2019-08-11T19:41:03Z</dcterms:modified>
</cp:coreProperties>
</file>