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8288000" cy="10287000"/>
  <p:notesSz cx="6858000" cy="9144000"/>
  <p:embeddedFontLst>
    <p:embeddedFont>
      <p:font typeface="Arialle Bold" panose="020B0604020202020204" charset="0"/>
      <p:regular r:id="rId51"/>
      <p:bold r:id="rId52"/>
    </p:embeddedFont>
    <p:embeddedFont>
      <p:font typeface="Arimo" panose="020B0604020202020204" charset="0"/>
      <p:regular r:id="rId53"/>
    </p:embeddedFont>
    <p:embeddedFont>
      <p:font typeface="Ovo" panose="020B0604020202020204" charset="0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65" autoAdjust="0"/>
  </p:normalViewPr>
  <p:slideViewPr>
    <p:cSldViewPr>
      <p:cViewPr varScale="1">
        <p:scale>
          <a:sx n="43" d="100"/>
          <a:sy n="43" d="100"/>
        </p:scale>
        <p:origin x="9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Sannomiya" userId="d6c4d30e3f73b144" providerId="LiveId" clId="{23203083-2366-4198-BE20-CF1283588CA7}"/>
    <pc:docChg chg="modSld sldOrd">
      <pc:chgData name="Miriam Sannomiya" userId="d6c4d30e3f73b144" providerId="LiveId" clId="{23203083-2366-4198-BE20-CF1283588CA7}" dt="2023-05-03T14:25:01.441" v="15" actId="732"/>
      <pc:docMkLst>
        <pc:docMk/>
      </pc:docMkLst>
      <pc:sldChg chg="ord">
        <pc:chgData name="Miriam Sannomiya" userId="d6c4d30e3f73b144" providerId="LiveId" clId="{23203083-2366-4198-BE20-CF1283588CA7}" dt="2023-05-03T14:23:03.617" v="7"/>
        <pc:sldMkLst>
          <pc:docMk/>
          <pc:sldMk cId="0" sldId="257"/>
        </pc:sldMkLst>
      </pc:sldChg>
      <pc:sldChg chg="modSp mod">
        <pc:chgData name="Miriam Sannomiya" userId="d6c4d30e3f73b144" providerId="LiveId" clId="{23203083-2366-4198-BE20-CF1283588CA7}" dt="2023-05-02T14:21:14.207" v="2" actId="20577"/>
        <pc:sldMkLst>
          <pc:docMk/>
          <pc:sldMk cId="0" sldId="268"/>
        </pc:sldMkLst>
        <pc:spChg chg="mod">
          <ac:chgData name="Miriam Sannomiya" userId="d6c4d30e3f73b144" providerId="LiveId" clId="{23203083-2366-4198-BE20-CF1283588CA7}" dt="2023-05-02T14:21:14.207" v="2" actId="20577"/>
          <ac:spMkLst>
            <pc:docMk/>
            <pc:sldMk cId="0" sldId="268"/>
            <ac:spMk id="2" creationId="{00000000-0000-0000-0000-000000000000}"/>
          </ac:spMkLst>
        </pc:spChg>
      </pc:sldChg>
      <pc:sldChg chg="modSp mod">
        <pc:chgData name="Miriam Sannomiya" userId="d6c4d30e3f73b144" providerId="LiveId" clId="{23203083-2366-4198-BE20-CF1283588CA7}" dt="2023-05-02T14:21:46.852" v="5" actId="20577"/>
        <pc:sldMkLst>
          <pc:docMk/>
          <pc:sldMk cId="0" sldId="269"/>
        </pc:sldMkLst>
        <pc:spChg chg="mod">
          <ac:chgData name="Miriam Sannomiya" userId="d6c4d30e3f73b144" providerId="LiveId" clId="{23203083-2366-4198-BE20-CF1283588CA7}" dt="2023-05-02T14:21:46.852" v="5" actId="20577"/>
          <ac:spMkLst>
            <pc:docMk/>
            <pc:sldMk cId="0" sldId="269"/>
            <ac:spMk id="2" creationId="{00000000-0000-0000-0000-000000000000}"/>
          </ac:spMkLst>
        </pc:spChg>
      </pc:sldChg>
      <pc:sldChg chg="addSp modSp mod">
        <pc:chgData name="Miriam Sannomiya" userId="d6c4d30e3f73b144" providerId="LiveId" clId="{23203083-2366-4198-BE20-CF1283588CA7}" dt="2023-05-03T14:24:45.174" v="14" actId="1036"/>
        <pc:sldMkLst>
          <pc:docMk/>
          <pc:sldMk cId="0" sldId="277"/>
        </pc:sldMkLst>
        <pc:spChg chg="add mod">
          <ac:chgData name="Miriam Sannomiya" userId="d6c4d30e3f73b144" providerId="LiveId" clId="{23203083-2366-4198-BE20-CF1283588CA7}" dt="2023-05-03T14:24:39.613" v="13" actId="14100"/>
          <ac:spMkLst>
            <pc:docMk/>
            <pc:sldMk cId="0" sldId="277"/>
            <ac:spMk id="15" creationId="{23FA88D1-08A9-2090-ADC0-D5BCB19610A5}"/>
          </ac:spMkLst>
        </pc:spChg>
        <pc:picChg chg="mod">
          <ac:chgData name="Miriam Sannomiya" userId="d6c4d30e3f73b144" providerId="LiveId" clId="{23203083-2366-4198-BE20-CF1283588CA7}" dt="2023-05-03T14:24:45.174" v="14" actId="1036"/>
          <ac:picMkLst>
            <pc:docMk/>
            <pc:sldMk cId="0" sldId="277"/>
            <ac:picMk id="8" creationId="{00000000-0000-0000-0000-000000000000}"/>
          </ac:picMkLst>
        </pc:picChg>
        <pc:picChg chg="add mod">
          <ac:chgData name="Miriam Sannomiya" userId="d6c4d30e3f73b144" providerId="LiveId" clId="{23203083-2366-4198-BE20-CF1283588CA7}" dt="2023-05-03T14:24:15.881" v="9" actId="1076"/>
          <ac:picMkLst>
            <pc:docMk/>
            <pc:sldMk cId="0" sldId="277"/>
            <ac:picMk id="13" creationId="{5C9EF5B0-1254-8B92-793F-90F7CA644295}"/>
          </ac:picMkLst>
        </pc:picChg>
      </pc:sldChg>
      <pc:sldChg chg="modSp mod">
        <pc:chgData name="Miriam Sannomiya" userId="d6c4d30e3f73b144" providerId="LiveId" clId="{23203083-2366-4198-BE20-CF1283588CA7}" dt="2023-05-03T14:25:01.441" v="15" actId="732"/>
        <pc:sldMkLst>
          <pc:docMk/>
          <pc:sldMk cId="0" sldId="295"/>
        </pc:sldMkLst>
        <pc:picChg chg="mod modCrop">
          <ac:chgData name="Miriam Sannomiya" userId="d6c4d30e3f73b144" providerId="LiveId" clId="{23203083-2366-4198-BE20-CF1283588CA7}" dt="2023-05-03T14:25:01.441" v="15" actId="732"/>
          <ac:picMkLst>
            <pc:docMk/>
            <pc:sldMk cId="0" sldId="295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6BC16-2F0A-4C58-A7DE-0D968B01E990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0EA4A-E4D5-4C95-8FE6-707FB9E85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74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0EA4A-E4D5-4C95-8FE6-707FB9E859B6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33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svg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sv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sv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svg"/><Relationship Id="rId4" Type="http://schemas.openxmlformats.org/officeDocument/2006/relationships/image" Target="../media/image1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sv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svg"/><Relationship Id="rId4" Type="http://schemas.openxmlformats.org/officeDocument/2006/relationships/image" Target="../media/image1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3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6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9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svg"/><Relationship Id="rId4" Type="http://schemas.openxmlformats.org/officeDocument/2006/relationships/image" Target="../media/image1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sv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9.svg"/><Relationship Id="rId4" Type="http://schemas.openxmlformats.org/officeDocument/2006/relationships/image" Target="../media/image14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sv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56190" y="3659384"/>
            <a:ext cx="11975621" cy="4815004"/>
            <a:chOff x="0" y="0"/>
            <a:chExt cx="15967494" cy="6420006"/>
          </a:xfrm>
        </p:grpSpPr>
        <p:sp>
          <p:nvSpPr>
            <p:cNvPr id="3" name="AutoShape 3"/>
            <p:cNvSpPr/>
            <p:nvPr/>
          </p:nvSpPr>
          <p:spPr>
            <a:xfrm>
              <a:off x="790755" y="5425386"/>
              <a:ext cx="14385985" cy="12752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14300"/>
              <a:ext cx="15967494" cy="4851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52"/>
                </a:lnSpc>
              </a:pPr>
              <a:r>
                <a:rPr lang="en-US" sz="12775">
                  <a:solidFill>
                    <a:srgbClr val="3849A2"/>
                  </a:solidFill>
                  <a:latin typeface="Ovo Bold"/>
                </a:rPr>
                <a:t>Reações Orgânicas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828821"/>
              <a:ext cx="15967494" cy="591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 spc="189">
                  <a:solidFill>
                    <a:srgbClr val="202020"/>
                  </a:solidFill>
                  <a:latin typeface="Ovo"/>
                </a:rPr>
                <a:t>E SEUS MECANISMOS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42340" y="1357822"/>
            <a:ext cx="868075" cy="19183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28588" y="1275688"/>
            <a:ext cx="1037776" cy="20005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49627" y="1584914"/>
            <a:ext cx="1988746" cy="14642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94080" y="760554"/>
            <a:ext cx="9525" cy="8229600"/>
          </a:xfrm>
          <a:prstGeom prst="rect">
            <a:avLst/>
          </a:prstGeom>
          <a:solidFill>
            <a:srgbClr val="3D3D3D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87374" y="2811604"/>
            <a:ext cx="6382856" cy="421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0000">
                <a:solidFill>
                  <a:srgbClr val="3849A2"/>
                </a:solidFill>
                <a:latin typeface="Ovo Bold"/>
              </a:rPr>
              <a:t>Eletrófilos e Nucleófilos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20908" y="4520725"/>
            <a:ext cx="8249877" cy="280148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559133" y="1954354"/>
            <a:ext cx="10373426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3500">
                <a:solidFill>
                  <a:srgbClr val="202020"/>
                </a:solidFill>
                <a:latin typeface="Ovo"/>
              </a:rPr>
              <a:t>Uma vez que os carbocátions são reagentes que</a:t>
            </a:r>
          </a:p>
          <a:p>
            <a:pPr>
              <a:lnSpc>
                <a:spcPts val="5250"/>
              </a:lnSpc>
            </a:pPr>
            <a:r>
              <a:rPr lang="en-US" sz="3500">
                <a:solidFill>
                  <a:srgbClr val="202020"/>
                </a:solidFill>
                <a:latin typeface="Ovo"/>
              </a:rPr>
              <a:t>procuram elétrons (eletrófilos), todos os ácidos de Lewis são eletrófilos.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94080" y="760554"/>
            <a:ext cx="9525" cy="8229600"/>
          </a:xfrm>
          <a:prstGeom prst="rect">
            <a:avLst/>
          </a:prstGeom>
          <a:solidFill>
            <a:srgbClr val="3D3D3D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53234" y="1902132"/>
            <a:ext cx="10593740" cy="64827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87374" y="4202254"/>
            <a:ext cx="6382856" cy="143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0000">
                <a:solidFill>
                  <a:srgbClr val="3849A2"/>
                </a:solidFill>
                <a:latin typeface="Ovo Bold"/>
              </a:rPr>
              <a:t>Carbonila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04121" y="1028700"/>
            <a:ext cx="9525" cy="8229600"/>
          </a:xfrm>
          <a:prstGeom prst="rect">
            <a:avLst/>
          </a:prstGeom>
          <a:solidFill>
            <a:srgbClr val="3D3D3D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028700" y="3053729"/>
            <a:ext cx="9675421" cy="5472402"/>
            <a:chOff x="0" y="0"/>
            <a:chExt cx="12900561" cy="7296535"/>
          </a:xfrm>
        </p:grpSpPr>
        <p:sp>
          <p:nvSpPr>
            <p:cNvPr id="4" name="TextBox 4"/>
            <p:cNvSpPr txBox="1"/>
            <p:nvPr/>
          </p:nvSpPr>
          <p:spPr>
            <a:xfrm>
              <a:off x="0" y="6772505"/>
              <a:ext cx="12900561" cy="524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74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0"/>
              <a:ext cx="12900561" cy="594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82"/>
                </a:lnSpc>
              </a:pPr>
              <a:r>
                <a:rPr lang="en-US" sz="10529">
                  <a:solidFill>
                    <a:srgbClr val="3849A2"/>
                  </a:solidFill>
                  <a:latin typeface="Ovo Bold"/>
                </a:rPr>
                <a:t>Quais os tipos de reações existentes?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797203" y="3253740"/>
            <a:ext cx="5220643" cy="362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1" lvl="1" indent="-518160">
              <a:lnSpc>
                <a:spcPts val="7200"/>
              </a:lnSpc>
              <a:buFont typeface="Arial"/>
              <a:buChar char="•"/>
            </a:pPr>
            <a:r>
              <a:rPr lang="en-US" sz="4800">
                <a:solidFill>
                  <a:srgbClr val="202020"/>
                </a:solidFill>
                <a:latin typeface="Ovo"/>
              </a:rPr>
              <a:t>Substituição</a:t>
            </a:r>
          </a:p>
          <a:p>
            <a:pPr marL="1036321" lvl="1" indent="-518160">
              <a:lnSpc>
                <a:spcPts val="7200"/>
              </a:lnSpc>
              <a:buFont typeface="Arial"/>
              <a:buChar char="•"/>
            </a:pPr>
            <a:r>
              <a:rPr lang="en-US" sz="4800">
                <a:solidFill>
                  <a:srgbClr val="202020"/>
                </a:solidFill>
                <a:latin typeface="Ovo"/>
              </a:rPr>
              <a:t>Adição</a:t>
            </a:r>
          </a:p>
          <a:p>
            <a:pPr marL="1036321" lvl="1" indent="-518160">
              <a:lnSpc>
                <a:spcPts val="7200"/>
              </a:lnSpc>
              <a:buFont typeface="Arial"/>
              <a:buChar char="•"/>
            </a:pPr>
            <a:r>
              <a:rPr lang="en-US" sz="4800">
                <a:solidFill>
                  <a:srgbClr val="202020"/>
                </a:solidFill>
                <a:latin typeface="Ovo"/>
              </a:rPr>
              <a:t>Eliminação</a:t>
            </a:r>
          </a:p>
          <a:p>
            <a:pPr marL="1036320" lvl="1" indent="-518160" algn="l">
              <a:lnSpc>
                <a:spcPts val="7200"/>
              </a:lnSpc>
              <a:spcBef>
                <a:spcPct val="0"/>
              </a:spcBef>
              <a:buFont typeface="Arial"/>
              <a:buChar char="•"/>
            </a:pPr>
            <a:r>
              <a:rPr lang="en-US" sz="4800">
                <a:solidFill>
                  <a:srgbClr val="202020"/>
                </a:solidFill>
                <a:latin typeface="Ovo"/>
              </a:rPr>
              <a:t>Arranjo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7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426646"/>
            <a:ext cx="10713646" cy="107136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3215" y="3838575"/>
            <a:ext cx="16230600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5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202020"/>
                </a:solidFill>
                <a:latin typeface="Ovo"/>
              </a:rPr>
              <a:t>Características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 de </a:t>
            </a:r>
            <a:r>
              <a:rPr lang="en-US" sz="3500" dirty="0" err="1">
                <a:solidFill>
                  <a:srgbClr val="202020"/>
                </a:solidFill>
                <a:latin typeface="Ovo"/>
              </a:rPr>
              <a:t>compostos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 </a:t>
            </a:r>
            <a:r>
              <a:rPr lang="en-US" sz="3500" dirty="0" err="1">
                <a:solidFill>
                  <a:srgbClr val="202020"/>
                </a:solidFill>
                <a:latin typeface="Ovo"/>
              </a:rPr>
              <a:t>saturados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: </a:t>
            </a:r>
            <a:r>
              <a:rPr lang="en-US" sz="3500" dirty="0" err="1">
                <a:solidFill>
                  <a:srgbClr val="202020"/>
                </a:solidFill>
                <a:latin typeface="Ovo"/>
              </a:rPr>
              <a:t>alcanos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, </a:t>
            </a:r>
            <a:r>
              <a:rPr lang="en-US" sz="3500" dirty="0" err="1">
                <a:solidFill>
                  <a:srgbClr val="202020"/>
                </a:solidFill>
                <a:latin typeface="Ovo"/>
              </a:rPr>
              <a:t>haletos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 de </a:t>
            </a:r>
            <a:r>
              <a:rPr lang="en-US" sz="3500" dirty="0" err="1">
                <a:solidFill>
                  <a:srgbClr val="202020"/>
                </a:solidFill>
                <a:latin typeface="Ovo"/>
              </a:rPr>
              <a:t>alquila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 e </a:t>
            </a:r>
            <a:r>
              <a:rPr lang="en-US" sz="3500" dirty="0" err="1">
                <a:solidFill>
                  <a:srgbClr val="202020"/>
                </a:solidFill>
                <a:latin typeface="Ovo"/>
              </a:rPr>
              <a:t>compostos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 </a:t>
            </a:r>
            <a:r>
              <a:rPr lang="en-US" sz="3500" dirty="0" err="1">
                <a:solidFill>
                  <a:srgbClr val="202020"/>
                </a:solidFill>
                <a:latin typeface="Ovo"/>
              </a:rPr>
              <a:t>aromáticos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 (</a:t>
            </a:r>
            <a:r>
              <a:rPr lang="en-US" sz="3500" dirty="0" err="1">
                <a:solidFill>
                  <a:srgbClr val="202020"/>
                </a:solidFill>
                <a:latin typeface="Ovo"/>
              </a:rPr>
              <a:t>mesmo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 </a:t>
            </a:r>
            <a:r>
              <a:rPr lang="en-US" sz="3500" dirty="0" err="1">
                <a:solidFill>
                  <a:srgbClr val="202020"/>
                </a:solidFill>
                <a:latin typeface="Ovo"/>
              </a:rPr>
              <a:t>eles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 </a:t>
            </a:r>
            <a:r>
              <a:rPr lang="en-US" sz="3500" dirty="0" err="1">
                <a:solidFill>
                  <a:srgbClr val="202020"/>
                </a:solidFill>
                <a:latin typeface="Ovo"/>
              </a:rPr>
              <a:t>sendo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 </a:t>
            </a:r>
            <a:r>
              <a:rPr lang="en-US" sz="3500" dirty="0" err="1">
                <a:solidFill>
                  <a:srgbClr val="202020"/>
                </a:solidFill>
                <a:latin typeface="Ovo"/>
              </a:rPr>
              <a:t>insaturados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).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33215" y="878115"/>
            <a:ext cx="16025377" cy="2454553"/>
            <a:chOff x="0" y="0"/>
            <a:chExt cx="21367169" cy="3272737"/>
          </a:xfrm>
        </p:grpSpPr>
        <p:sp>
          <p:nvSpPr>
            <p:cNvPr id="4" name="AutoShape 4"/>
            <p:cNvSpPr/>
            <p:nvPr/>
          </p:nvSpPr>
          <p:spPr>
            <a:xfrm>
              <a:off x="0" y="3255008"/>
              <a:ext cx="21367169" cy="17729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21367169" cy="1964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10"/>
                </a:lnSpc>
              </a:pPr>
              <a:r>
                <a:rPr lang="en-US" sz="10100">
                  <a:solidFill>
                    <a:srgbClr val="3849A2"/>
                  </a:solidFill>
                  <a:latin typeface="Ovo Bold"/>
                </a:rPr>
                <a:t>Tipos de Reações Orgânicas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7428" y="6209888"/>
            <a:ext cx="14436950" cy="18381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216033" y="4543425"/>
            <a:ext cx="5944970" cy="641832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954865" y="2457850"/>
            <a:ext cx="338207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3500">
                <a:solidFill>
                  <a:srgbClr val="202020"/>
                </a:solidFill>
                <a:latin typeface="Ovo"/>
              </a:rPr>
              <a:t>SUBSTITUIÇÃO: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3215" y="3838575"/>
            <a:ext cx="16230600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3500" dirty="0" err="1">
                <a:solidFill>
                  <a:srgbClr val="202020"/>
                </a:solidFill>
                <a:latin typeface="Ovo"/>
              </a:rPr>
              <a:t>Características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 de </a:t>
            </a:r>
            <a:r>
              <a:rPr lang="en-US" sz="3500" dirty="0" err="1">
                <a:solidFill>
                  <a:srgbClr val="202020"/>
                </a:solidFill>
                <a:latin typeface="Ovo"/>
              </a:rPr>
              <a:t>compostos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 com </a:t>
            </a:r>
            <a:r>
              <a:rPr lang="en-US" sz="3500" dirty="0" err="1">
                <a:solidFill>
                  <a:srgbClr val="202020"/>
                </a:solidFill>
                <a:latin typeface="Ovo"/>
              </a:rPr>
              <a:t>ligações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 </a:t>
            </a:r>
            <a:r>
              <a:rPr lang="en-US" sz="3500" dirty="0" err="1">
                <a:solidFill>
                  <a:srgbClr val="202020"/>
                </a:solidFill>
                <a:latin typeface="Ovo"/>
              </a:rPr>
              <a:t>múltiplas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.</a:t>
            </a:r>
          </a:p>
          <a:p>
            <a:pPr marL="0" lvl="0" indent="0" algn="l">
              <a:lnSpc>
                <a:spcPts val="525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202020"/>
                </a:solidFill>
                <a:latin typeface="Ovo"/>
              </a:rPr>
              <a:t>Todas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 as </a:t>
            </a:r>
            <a:r>
              <a:rPr lang="en-US" sz="3500" dirty="0" err="1">
                <a:solidFill>
                  <a:srgbClr val="202020"/>
                </a:solidFill>
                <a:latin typeface="Ovo"/>
              </a:rPr>
              <a:t>partes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 dos </a:t>
            </a:r>
            <a:r>
              <a:rPr lang="en-US" sz="3500" dirty="0" err="1">
                <a:solidFill>
                  <a:srgbClr val="202020"/>
                </a:solidFill>
                <a:latin typeface="Ovo"/>
              </a:rPr>
              <a:t>reagentes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 </a:t>
            </a:r>
            <a:r>
              <a:rPr lang="en-US" sz="3500" dirty="0" err="1">
                <a:solidFill>
                  <a:srgbClr val="202020"/>
                </a:solidFill>
                <a:latin typeface="Ovo"/>
              </a:rPr>
              <a:t>adicionados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 </a:t>
            </a:r>
            <a:r>
              <a:rPr lang="en-US" sz="3500" dirty="0" err="1">
                <a:solidFill>
                  <a:srgbClr val="202020"/>
                </a:solidFill>
                <a:latin typeface="Ovo"/>
              </a:rPr>
              <a:t>aparecem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 no </a:t>
            </a:r>
            <a:r>
              <a:rPr lang="en-US" sz="3500" dirty="0" err="1">
                <a:solidFill>
                  <a:srgbClr val="202020"/>
                </a:solidFill>
                <a:latin typeface="Ovo"/>
              </a:rPr>
              <a:t>produto</a:t>
            </a:r>
            <a:r>
              <a:rPr lang="en-US" sz="3500" dirty="0">
                <a:solidFill>
                  <a:srgbClr val="202020"/>
                </a:solidFill>
                <a:latin typeface="Ovo"/>
              </a:rPr>
              <a:t>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33215" y="878115"/>
            <a:ext cx="16025377" cy="2454553"/>
            <a:chOff x="0" y="0"/>
            <a:chExt cx="21367169" cy="3272737"/>
          </a:xfrm>
        </p:grpSpPr>
        <p:sp>
          <p:nvSpPr>
            <p:cNvPr id="4" name="AutoShape 4"/>
            <p:cNvSpPr/>
            <p:nvPr/>
          </p:nvSpPr>
          <p:spPr>
            <a:xfrm>
              <a:off x="0" y="3255008"/>
              <a:ext cx="21367169" cy="17729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21367169" cy="1964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10"/>
                </a:lnSpc>
              </a:pPr>
              <a:r>
                <a:rPr lang="en-US" sz="10100">
                  <a:solidFill>
                    <a:srgbClr val="3849A2"/>
                  </a:solidFill>
                  <a:latin typeface="Ovo Bold"/>
                </a:rPr>
                <a:t>Tipos de Reações Orgânicas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0895" y="5901313"/>
            <a:ext cx="13215241" cy="37025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837883">
            <a:off x="697176" y="3897311"/>
            <a:ext cx="5847773" cy="65705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643371" y="2457850"/>
            <a:ext cx="200506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3500">
                <a:solidFill>
                  <a:srgbClr val="202020"/>
                </a:solidFill>
                <a:latin typeface="Ovo"/>
              </a:rPr>
              <a:t>ADIÇÃO: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2740" y="3505200"/>
            <a:ext cx="16230600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3500">
                <a:solidFill>
                  <a:srgbClr val="202020"/>
                </a:solidFill>
                <a:latin typeface="Ovo"/>
              </a:rPr>
              <a:t>É o oposto da adição. Em uma eliminação, uma molécula perde os elementos</a:t>
            </a:r>
          </a:p>
          <a:p>
            <a:pPr marL="0" lvl="0" indent="0" algn="l">
              <a:lnSpc>
                <a:spcPts val="5250"/>
              </a:lnSpc>
              <a:spcBef>
                <a:spcPct val="0"/>
              </a:spcBef>
            </a:pPr>
            <a:r>
              <a:rPr lang="en-US" sz="3500">
                <a:solidFill>
                  <a:srgbClr val="202020"/>
                </a:solidFill>
                <a:latin typeface="Ovo"/>
              </a:rPr>
              <a:t>de outra molécula pequena e fornecem um método para a preparação de compostos com ligações duplas e triplas.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33215" y="878115"/>
            <a:ext cx="16025377" cy="2454553"/>
            <a:chOff x="0" y="0"/>
            <a:chExt cx="21367169" cy="3272737"/>
          </a:xfrm>
        </p:grpSpPr>
        <p:sp>
          <p:nvSpPr>
            <p:cNvPr id="4" name="AutoShape 4"/>
            <p:cNvSpPr/>
            <p:nvPr/>
          </p:nvSpPr>
          <p:spPr>
            <a:xfrm>
              <a:off x="0" y="3255008"/>
              <a:ext cx="21367169" cy="17729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21367169" cy="1964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10"/>
                </a:lnSpc>
              </a:pPr>
              <a:r>
                <a:rPr lang="en-US" sz="10100">
                  <a:solidFill>
                    <a:srgbClr val="3849A2"/>
                  </a:solidFill>
                  <a:latin typeface="Ovo Bold"/>
                </a:rPr>
                <a:t>Tipos de Reações Orgânicas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58280" y="5931400"/>
            <a:ext cx="10975247" cy="38399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438612">
            <a:off x="10537235" y="-314447"/>
            <a:ext cx="7626916" cy="712163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076366" y="2494494"/>
            <a:ext cx="313907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3500">
                <a:solidFill>
                  <a:srgbClr val="202020"/>
                </a:solidFill>
                <a:latin typeface="Ovo"/>
              </a:rPr>
              <a:t>ELIMINAÇÃO: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3215" y="878115"/>
            <a:ext cx="16025377" cy="2454553"/>
            <a:chOff x="0" y="0"/>
            <a:chExt cx="21367169" cy="3272737"/>
          </a:xfrm>
        </p:grpSpPr>
        <p:sp>
          <p:nvSpPr>
            <p:cNvPr id="3" name="AutoShape 3"/>
            <p:cNvSpPr/>
            <p:nvPr/>
          </p:nvSpPr>
          <p:spPr>
            <a:xfrm>
              <a:off x="0" y="3255008"/>
              <a:ext cx="21367169" cy="17729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21367169" cy="1964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10"/>
                </a:lnSpc>
              </a:pPr>
              <a:r>
                <a:rPr lang="en-US" sz="10100">
                  <a:solidFill>
                    <a:srgbClr val="3849A2"/>
                  </a:solidFill>
                  <a:latin typeface="Ovo Bold"/>
                </a:rPr>
                <a:t>Tipos de Reações Orgânicas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84651" y="4841298"/>
            <a:ext cx="12322506" cy="47680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775493">
            <a:off x="211665" y="-123560"/>
            <a:ext cx="6404457" cy="640445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42740" y="3523945"/>
            <a:ext cx="1623060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50"/>
              </a:lnSpc>
              <a:spcBef>
                <a:spcPct val="0"/>
              </a:spcBef>
            </a:pPr>
            <a:r>
              <a:rPr lang="en-US" sz="3500">
                <a:solidFill>
                  <a:srgbClr val="202020"/>
                </a:solidFill>
                <a:latin typeface="Ovo"/>
              </a:rPr>
              <a:t>Uma molécula sofre uma reorganização de suas partes substituintes.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50504" y="2440493"/>
            <a:ext cx="281507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3500">
                <a:solidFill>
                  <a:srgbClr val="202020"/>
                </a:solidFill>
                <a:latin typeface="Ovo"/>
              </a:rPr>
              <a:t>REARRANJO: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34475" y="1028700"/>
            <a:ext cx="9525" cy="8229600"/>
          </a:xfrm>
          <a:prstGeom prst="rect">
            <a:avLst/>
          </a:prstGeom>
          <a:solidFill>
            <a:srgbClr val="3D3D3D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642740" y="1650365"/>
            <a:ext cx="8501260" cy="698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9999" dirty="0" err="1">
                <a:solidFill>
                  <a:srgbClr val="3849A2"/>
                </a:solidFill>
                <a:latin typeface="Ovo Bold"/>
              </a:rPr>
              <a:t>Tipos</a:t>
            </a:r>
            <a:r>
              <a:rPr lang="en-US" sz="9999" dirty="0">
                <a:solidFill>
                  <a:srgbClr val="3849A2"/>
                </a:solidFill>
                <a:latin typeface="Ovo Bold"/>
              </a:rPr>
              <a:t> de </a:t>
            </a:r>
            <a:r>
              <a:rPr lang="en-US" sz="9999" dirty="0" err="1">
                <a:solidFill>
                  <a:srgbClr val="3849A2"/>
                </a:solidFill>
                <a:latin typeface="Ovo Bold"/>
              </a:rPr>
              <a:t>Mecanismos</a:t>
            </a:r>
            <a:r>
              <a:rPr lang="en-US" sz="9999" dirty="0">
                <a:solidFill>
                  <a:srgbClr val="3849A2"/>
                </a:solidFill>
                <a:latin typeface="Ovo Bold"/>
              </a:rPr>
              <a:t> de </a:t>
            </a:r>
            <a:r>
              <a:rPr lang="en-US" sz="9999" dirty="0" err="1">
                <a:solidFill>
                  <a:srgbClr val="3849A2"/>
                </a:solidFill>
                <a:latin typeface="Ovo Bold"/>
              </a:rPr>
              <a:t>Reações</a:t>
            </a:r>
            <a:r>
              <a:rPr lang="en-US" sz="9999" dirty="0">
                <a:solidFill>
                  <a:srgbClr val="3849A2"/>
                </a:solidFill>
                <a:latin typeface="Ovo Bold"/>
              </a:rPr>
              <a:t> de </a:t>
            </a:r>
            <a:r>
              <a:rPr lang="en-US" sz="9999" dirty="0" err="1">
                <a:solidFill>
                  <a:srgbClr val="3849A2"/>
                </a:solidFill>
                <a:latin typeface="Ovo Bold"/>
              </a:rPr>
              <a:t>Substituição</a:t>
            </a:r>
            <a:r>
              <a:rPr lang="en-US" sz="9999" dirty="0">
                <a:solidFill>
                  <a:srgbClr val="3849A2"/>
                </a:solidFill>
                <a:latin typeface="Ovo Bold"/>
              </a:rPr>
              <a:t> </a:t>
            </a:r>
            <a:r>
              <a:rPr lang="en-US" sz="9999" dirty="0" err="1">
                <a:solidFill>
                  <a:srgbClr val="3849A2"/>
                </a:solidFill>
                <a:latin typeface="Ovo Bold"/>
              </a:rPr>
              <a:t>Nucleofílica</a:t>
            </a:r>
            <a:r>
              <a:rPr lang="en-US" sz="9999" dirty="0">
                <a:solidFill>
                  <a:srgbClr val="3849A2"/>
                </a:solidFill>
                <a:latin typeface="Ovo Bold"/>
              </a:rPr>
              <a:t>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460249" y="1256096"/>
            <a:ext cx="8507088" cy="3277791"/>
            <a:chOff x="0" y="0"/>
            <a:chExt cx="11342784" cy="4370388"/>
          </a:xfrm>
        </p:grpSpPr>
        <p:sp>
          <p:nvSpPr>
            <p:cNvPr id="5" name="TextBox 5"/>
            <p:cNvSpPr txBox="1"/>
            <p:nvPr/>
          </p:nvSpPr>
          <p:spPr>
            <a:xfrm>
              <a:off x="0" y="887413"/>
              <a:ext cx="11342784" cy="3482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50"/>
                </a:lnSpc>
              </a:pP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É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 a </a:t>
              </a: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reação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 </a:t>
              </a: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em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 que </a:t>
              </a: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somente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 </a:t>
              </a: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uma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 </a:t>
              </a: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espécie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 (</a:t>
              </a: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molécula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 </a:t>
              </a: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ou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 </a:t>
              </a: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íon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) </a:t>
              </a: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está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 </a:t>
              </a: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envolvida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 no </a:t>
              </a: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estado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 de </a:t>
              </a: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transição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 da </a:t>
              </a: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etapa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 </a:t>
              </a: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determinante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 da </a:t>
              </a: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velocidade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 (</a:t>
              </a: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etapa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 </a:t>
              </a: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lenta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).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1342784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 dirty="0">
                  <a:solidFill>
                    <a:srgbClr val="3849A2"/>
                  </a:solidFill>
                  <a:latin typeface="Alata Bold"/>
                </a:rPr>
                <a:t>O que </a:t>
              </a:r>
              <a:r>
                <a:rPr lang="en-US" sz="3500" dirty="0" err="1">
                  <a:solidFill>
                    <a:srgbClr val="3849A2"/>
                  </a:solidFill>
                  <a:latin typeface="Alata Bold"/>
                </a:rPr>
                <a:t>é</a:t>
              </a:r>
              <a:r>
                <a:rPr lang="en-US" sz="3500" dirty="0">
                  <a:solidFill>
                    <a:srgbClr val="3849A2"/>
                  </a:solidFill>
                  <a:latin typeface="Alata Bold"/>
                </a:rPr>
                <a:t> </a:t>
              </a:r>
              <a:r>
                <a:rPr lang="en-US" sz="3500" dirty="0" err="1">
                  <a:solidFill>
                    <a:srgbClr val="3849A2"/>
                  </a:solidFill>
                  <a:latin typeface="Alata Bold"/>
                </a:rPr>
                <a:t>uma</a:t>
              </a:r>
              <a:r>
                <a:rPr lang="en-US" sz="3500" dirty="0">
                  <a:solidFill>
                    <a:srgbClr val="3849A2"/>
                  </a:solidFill>
                  <a:latin typeface="Alata Bold"/>
                </a:rPr>
                <a:t> </a:t>
              </a:r>
              <a:r>
                <a:rPr lang="en-US" sz="3500" dirty="0" err="1">
                  <a:solidFill>
                    <a:srgbClr val="3849A2"/>
                  </a:solidFill>
                  <a:latin typeface="Alata Bold"/>
                </a:rPr>
                <a:t>Reação</a:t>
              </a:r>
              <a:r>
                <a:rPr lang="en-US" sz="3500" dirty="0">
                  <a:solidFill>
                    <a:srgbClr val="3849A2"/>
                  </a:solidFill>
                  <a:latin typeface="Alata Bold"/>
                </a:rPr>
                <a:t> Unimolecular?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460249" y="5593234"/>
            <a:ext cx="8507088" cy="3277791"/>
            <a:chOff x="0" y="0"/>
            <a:chExt cx="11342784" cy="4370388"/>
          </a:xfrm>
        </p:grpSpPr>
        <p:sp>
          <p:nvSpPr>
            <p:cNvPr id="8" name="TextBox 8"/>
            <p:cNvSpPr txBox="1"/>
            <p:nvPr/>
          </p:nvSpPr>
          <p:spPr>
            <a:xfrm>
              <a:off x="0" y="887413"/>
              <a:ext cx="11342784" cy="3482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50"/>
                </a:lnSpc>
              </a:pPr>
              <a:r>
                <a:rPr lang="en-US" sz="3500">
                  <a:solidFill>
                    <a:srgbClr val="202020"/>
                  </a:solidFill>
                  <a:latin typeface="Ovo"/>
                </a:rPr>
                <a:t>É a reação em que duas espécie (molécula ou íon) estão envolvidas no estado de transição da etapa determinante da velocidade (etapa lenta).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1342784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>
                  <a:solidFill>
                    <a:srgbClr val="3849A2"/>
                  </a:solidFill>
                  <a:latin typeface="Alata Bold"/>
                </a:rPr>
                <a:t>O que é uma Reação Bimolecular?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545309">
            <a:off x="10004378" y="-1216545"/>
            <a:ext cx="9809796" cy="105623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3215" y="878115"/>
            <a:ext cx="16025377" cy="2454553"/>
            <a:chOff x="0" y="0"/>
            <a:chExt cx="21367169" cy="3272737"/>
          </a:xfrm>
        </p:grpSpPr>
        <p:sp>
          <p:nvSpPr>
            <p:cNvPr id="3" name="AutoShape 3"/>
            <p:cNvSpPr/>
            <p:nvPr/>
          </p:nvSpPr>
          <p:spPr>
            <a:xfrm>
              <a:off x="0" y="3255008"/>
              <a:ext cx="21367169" cy="17729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21367169" cy="1964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0"/>
                </a:lnSpc>
              </a:pPr>
              <a:r>
                <a:rPr lang="en-US" sz="10100">
                  <a:solidFill>
                    <a:srgbClr val="3849A2"/>
                  </a:solidFill>
                  <a:latin typeface="Ovo Bold"/>
                </a:rPr>
                <a:t>Reação Bimolecular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33603" y="3655720"/>
            <a:ext cx="832308" cy="6581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6005" y="4850811"/>
            <a:ext cx="16495990" cy="44074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98385">
            <a:off x="-132347" y="3437492"/>
            <a:ext cx="7425012" cy="781580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33215" y="3550945"/>
            <a:ext cx="1623060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50"/>
              </a:lnSpc>
              <a:spcBef>
                <a:spcPct val="0"/>
              </a:spcBef>
            </a:pPr>
            <a:r>
              <a:rPr lang="en-US" sz="3500">
                <a:solidFill>
                  <a:srgbClr val="202020"/>
                </a:solidFill>
                <a:latin typeface="Ovo"/>
              </a:rPr>
              <a:t>Exemplo de reação do tipo          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3215" y="878115"/>
            <a:ext cx="16025377" cy="2454553"/>
            <a:chOff x="0" y="0"/>
            <a:chExt cx="21367169" cy="3272737"/>
          </a:xfrm>
        </p:grpSpPr>
        <p:sp>
          <p:nvSpPr>
            <p:cNvPr id="3" name="AutoShape 3"/>
            <p:cNvSpPr/>
            <p:nvPr/>
          </p:nvSpPr>
          <p:spPr>
            <a:xfrm>
              <a:off x="0" y="3255008"/>
              <a:ext cx="21367169" cy="17729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21367169" cy="1964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0"/>
                </a:lnSpc>
              </a:pPr>
              <a:r>
                <a:rPr lang="en-US" sz="10100">
                  <a:solidFill>
                    <a:srgbClr val="3849A2"/>
                  </a:solidFill>
                  <a:latin typeface="Ovo Bold"/>
                </a:rPr>
                <a:t>Reação Bimolecular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27846" y="2441732"/>
            <a:ext cx="832308" cy="6581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46905">
            <a:off x="11282991" y="-801298"/>
            <a:ext cx="7670767" cy="87167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49046" y="4270169"/>
            <a:ext cx="10989908" cy="558069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00211" y="2399309"/>
            <a:ext cx="13287577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50"/>
              </a:lnSpc>
              <a:spcBef>
                <a:spcPct val="0"/>
              </a:spcBef>
            </a:pPr>
            <a:r>
              <a:rPr lang="en-US" sz="3500">
                <a:solidFill>
                  <a:srgbClr val="202020"/>
                </a:solidFill>
                <a:latin typeface="Ovo"/>
              </a:rPr>
              <a:t>Velocidade relativa das reações          para alguns haletos de alquila: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04970" y="3452317"/>
            <a:ext cx="747806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50"/>
              </a:lnSpc>
              <a:spcBef>
                <a:spcPct val="0"/>
              </a:spcBef>
            </a:pPr>
            <a:r>
              <a:rPr lang="en-US" sz="3500">
                <a:solidFill>
                  <a:srgbClr val="202020"/>
                </a:solidFill>
                <a:latin typeface="Ovo"/>
              </a:rPr>
              <a:t>V = K [Haleto de Alquila] . [Nucleófilo]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952875"/>
            <a:ext cx="12533710" cy="2276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>
                <a:solidFill>
                  <a:srgbClr val="202020"/>
                </a:solidFill>
                <a:latin typeface="Ovo"/>
              </a:rPr>
              <a:t>Descrição de eventos em nível molecular, </a:t>
            </a:r>
            <a:r>
              <a:rPr lang="en-US" sz="3000">
                <a:solidFill>
                  <a:srgbClr val="202020"/>
                </a:solidFill>
                <a:latin typeface="Arimo"/>
              </a:rPr>
              <a:t>quando reagentes se convertem em produtos.</a:t>
            </a:r>
          </a:p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3000">
                <a:solidFill>
                  <a:srgbClr val="202020"/>
                </a:solidFill>
                <a:latin typeface="Ovo"/>
              </a:rPr>
              <a:t>Enquanto a r</a:t>
            </a:r>
            <a:r>
              <a:rPr lang="en-US" sz="3000">
                <a:solidFill>
                  <a:srgbClr val="202020"/>
                </a:solidFill>
                <a:latin typeface="Arimo"/>
              </a:rPr>
              <a:t>eação química descreve </a:t>
            </a:r>
            <a:r>
              <a:rPr lang="en-US" sz="3000">
                <a:solidFill>
                  <a:srgbClr val="DD1010"/>
                </a:solidFill>
                <a:latin typeface="Arimo"/>
              </a:rPr>
              <a:t>O QUE</a:t>
            </a:r>
            <a:r>
              <a:rPr lang="en-US" sz="3000">
                <a:solidFill>
                  <a:srgbClr val="202020"/>
                </a:solidFill>
                <a:latin typeface="Arimo"/>
              </a:rPr>
              <a:t> ocorre, o mecanismo descreve </a:t>
            </a:r>
            <a:r>
              <a:rPr lang="en-US" sz="3000">
                <a:solidFill>
                  <a:srgbClr val="DD1010"/>
                </a:solidFill>
                <a:latin typeface="Arimo"/>
              </a:rPr>
              <a:t>COMO</a:t>
            </a:r>
            <a:r>
              <a:rPr lang="en-US" sz="3000">
                <a:solidFill>
                  <a:srgbClr val="202020"/>
                </a:solidFill>
                <a:latin typeface="Arimo"/>
              </a:rPr>
              <a:t> ocorre.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33215" y="1685671"/>
            <a:ext cx="13216928" cy="2283982"/>
            <a:chOff x="0" y="0"/>
            <a:chExt cx="17622571" cy="3045309"/>
          </a:xfrm>
        </p:grpSpPr>
        <p:sp>
          <p:nvSpPr>
            <p:cNvPr id="4" name="AutoShape 4"/>
            <p:cNvSpPr/>
            <p:nvPr/>
          </p:nvSpPr>
          <p:spPr>
            <a:xfrm>
              <a:off x="0" y="3030687"/>
              <a:ext cx="17622571" cy="14622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0"/>
              <a:ext cx="17622571" cy="1942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74"/>
                </a:lnSpc>
              </a:pPr>
              <a:r>
                <a:rPr lang="en-US" sz="10067">
                  <a:solidFill>
                    <a:srgbClr val="3849A2"/>
                  </a:solidFill>
                  <a:latin typeface="Ovo Bold"/>
                </a:rPr>
                <a:t>Mecanismos de reação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0682" y="6540858"/>
            <a:ext cx="10865057" cy="31831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28909" y="2827662"/>
            <a:ext cx="4696804" cy="48234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3215" y="878115"/>
            <a:ext cx="16025377" cy="2454553"/>
            <a:chOff x="0" y="0"/>
            <a:chExt cx="21367169" cy="3272737"/>
          </a:xfrm>
        </p:grpSpPr>
        <p:sp>
          <p:nvSpPr>
            <p:cNvPr id="3" name="AutoShape 3"/>
            <p:cNvSpPr/>
            <p:nvPr/>
          </p:nvSpPr>
          <p:spPr>
            <a:xfrm>
              <a:off x="0" y="3255008"/>
              <a:ext cx="21367169" cy="17729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21367169" cy="1964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0"/>
                </a:lnSpc>
              </a:pPr>
              <a:r>
                <a:rPr lang="en-US" sz="10100">
                  <a:solidFill>
                    <a:srgbClr val="3849A2"/>
                  </a:solidFill>
                  <a:latin typeface="Ovo Bold"/>
                </a:rPr>
                <a:t>Reação Bimolecular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11823" y="2505345"/>
            <a:ext cx="832308" cy="6581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43571" y="3703453"/>
            <a:ext cx="13400858" cy="60948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59338">
            <a:off x="-779628" y="634756"/>
            <a:ext cx="7553717" cy="61373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82619" y="2462922"/>
            <a:ext cx="12126568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50"/>
              </a:lnSpc>
              <a:spcBef>
                <a:spcPct val="0"/>
              </a:spcBef>
            </a:pPr>
            <a:r>
              <a:rPr lang="en-US" sz="3500">
                <a:solidFill>
                  <a:srgbClr val="202020"/>
                </a:solidFill>
                <a:latin typeface="Ovo"/>
              </a:rPr>
              <a:t>Reações do tipo          promovem a inversão de configuração: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8393" y="1000431"/>
            <a:ext cx="15211214" cy="2085875"/>
            <a:chOff x="0" y="0"/>
            <a:chExt cx="20281618" cy="2781166"/>
          </a:xfrm>
        </p:grpSpPr>
        <p:sp>
          <p:nvSpPr>
            <p:cNvPr id="3" name="AutoShape 3"/>
            <p:cNvSpPr/>
            <p:nvPr/>
          </p:nvSpPr>
          <p:spPr>
            <a:xfrm>
              <a:off x="0" y="2764338"/>
              <a:ext cx="20281618" cy="16828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6200"/>
              <a:ext cx="20281618" cy="1544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85"/>
                </a:lnSpc>
              </a:pPr>
              <a:r>
                <a:rPr lang="en-US" sz="7986">
                  <a:solidFill>
                    <a:srgbClr val="3849A2"/>
                  </a:solidFill>
                  <a:latin typeface="Ovo Bold"/>
                </a:rPr>
                <a:t>Mecanismo de Reação do tipo SN1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76504" y="3577387"/>
            <a:ext cx="9534992" cy="8464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25711" y="4423835"/>
            <a:ext cx="6501586" cy="23396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91470" y="4423835"/>
            <a:ext cx="7240053" cy="21878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76504" y="6611639"/>
            <a:ext cx="10070991" cy="23799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810971">
            <a:off x="11826026" y="3838857"/>
            <a:ext cx="7760300" cy="701337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216709" y="2286130"/>
            <a:ext cx="138545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50"/>
              </a:lnSpc>
              <a:spcBef>
                <a:spcPct val="0"/>
              </a:spcBef>
            </a:pPr>
            <a:r>
              <a:rPr lang="en-US" sz="3500">
                <a:solidFill>
                  <a:srgbClr val="202020"/>
                </a:solidFill>
                <a:latin typeface="Ovo"/>
              </a:rPr>
              <a:t>Depende da estabilidade do Carbocátion, mas independe do Nucleófilo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98744" y="9318828"/>
            <a:ext cx="4890513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50"/>
              </a:lnSpc>
              <a:spcBef>
                <a:spcPct val="0"/>
              </a:spcBef>
            </a:pPr>
            <a:r>
              <a:rPr lang="en-US" sz="3500">
                <a:solidFill>
                  <a:srgbClr val="202020"/>
                </a:solidFill>
                <a:latin typeface="Ovo"/>
              </a:rPr>
              <a:t>V = k[Haleto de alquila]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171001" y="1256096"/>
            <a:ext cx="9525" cy="8229600"/>
          </a:xfrm>
          <a:prstGeom prst="rect">
            <a:avLst/>
          </a:prstGeom>
          <a:solidFill>
            <a:srgbClr val="3D3D3D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7435233" y="5888661"/>
            <a:ext cx="8507088" cy="2008406"/>
            <a:chOff x="0" y="-38100"/>
            <a:chExt cx="11342784" cy="2677874"/>
          </a:xfrm>
        </p:grpSpPr>
        <p:sp>
          <p:nvSpPr>
            <p:cNvPr id="4" name="TextBox 4"/>
            <p:cNvSpPr txBox="1"/>
            <p:nvPr/>
          </p:nvSpPr>
          <p:spPr>
            <a:xfrm>
              <a:off x="0" y="887413"/>
              <a:ext cx="11342784" cy="1752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50"/>
                </a:lnSpc>
              </a:pP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Efeito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 </a:t>
              </a: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indutivo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 : </a:t>
              </a: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dispersão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 da carga </a:t>
              </a: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positiva</a:t>
              </a:r>
              <a:endParaRPr lang="en-US" sz="3500" dirty="0">
                <a:solidFill>
                  <a:srgbClr val="202020"/>
                </a:solidFill>
                <a:latin typeface="Ovo"/>
              </a:endParaRPr>
            </a:p>
            <a:p>
              <a:pPr>
                <a:lnSpc>
                  <a:spcPts val="5250"/>
                </a:lnSpc>
              </a:pP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Efeito</a:t>
              </a:r>
              <a:r>
                <a:rPr lang="en-US" sz="3500" dirty="0">
                  <a:solidFill>
                    <a:srgbClr val="202020"/>
                  </a:solidFill>
                  <a:latin typeface="Ovo"/>
                </a:rPr>
                <a:t> </a:t>
              </a:r>
              <a:r>
                <a:rPr lang="en-US" sz="3500" dirty="0" err="1">
                  <a:solidFill>
                    <a:srgbClr val="202020"/>
                  </a:solidFill>
                  <a:latin typeface="Ovo"/>
                </a:rPr>
                <a:t>hiperconjugação</a:t>
              </a:r>
              <a:endParaRPr lang="en-US" sz="3500" dirty="0">
                <a:solidFill>
                  <a:srgbClr val="202020"/>
                </a:solidFill>
                <a:latin typeface="Ovo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1342784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>
                  <a:solidFill>
                    <a:srgbClr val="3849A2"/>
                  </a:solidFill>
                  <a:latin typeface="Alata Bold"/>
                </a:rPr>
                <a:t>Qual a justificativa para a ordem?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624" r="624"/>
          <a:stretch>
            <a:fillRect/>
          </a:stretch>
        </p:blipFill>
        <p:spPr>
          <a:xfrm>
            <a:off x="7180526" y="2533638"/>
            <a:ext cx="10786811" cy="21610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10984" y="4044950"/>
            <a:ext cx="7124249" cy="226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3849A2"/>
                </a:solidFill>
                <a:latin typeface="Ovo Bold"/>
              </a:rPr>
              <a:t>Estabilidade de Carbocátions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36859">
            <a:off x="-235411" y="3164917"/>
            <a:ext cx="9091627" cy="878478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9780912" y="1715100"/>
            <a:ext cx="8507088" cy="1277541"/>
            <a:chOff x="0" y="0"/>
            <a:chExt cx="11342784" cy="170338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887413"/>
              <a:ext cx="11342784" cy="815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5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342784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>
                  <a:solidFill>
                    <a:srgbClr val="3849A2"/>
                  </a:solidFill>
                  <a:latin typeface="Alata Bold"/>
                </a:rPr>
                <a:t>Ordem da estabilidade</a:t>
              </a: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5C9EF5B0-1254-8B92-793F-90F7CA644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7778" y="7533675"/>
            <a:ext cx="2343150" cy="21336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3FA88D1-08A9-2090-ADC0-D5BCB19610A5}"/>
              </a:ext>
            </a:extLst>
          </p:cNvPr>
          <p:cNvSpPr txBox="1"/>
          <p:nvPr/>
        </p:nvSpPr>
        <p:spPr>
          <a:xfrm>
            <a:off x="7706424" y="8743414"/>
            <a:ext cx="60762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0" dirty="0">
                <a:solidFill>
                  <a:srgbClr val="040C28"/>
                </a:solidFill>
                <a:effectLst/>
                <a:latin typeface="Google Sans"/>
              </a:rPr>
              <a:t>deslocalização através de ligações σ para orbitais vazios</a:t>
            </a:r>
            <a:endParaRPr lang="pt-BR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8393" y="1028700"/>
            <a:ext cx="15211214" cy="2387666"/>
            <a:chOff x="0" y="0"/>
            <a:chExt cx="20281618" cy="3183555"/>
          </a:xfrm>
        </p:grpSpPr>
        <p:sp>
          <p:nvSpPr>
            <p:cNvPr id="3" name="AutoShape 3"/>
            <p:cNvSpPr/>
            <p:nvPr/>
          </p:nvSpPr>
          <p:spPr>
            <a:xfrm>
              <a:off x="0" y="3166727"/>
              <a:ext cx="20281618" cy="16828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20281618" cy="1937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00"/>
                </a:lnSpc>
              </a:pPr>
              <a:r>
                <a:rPr lang="en-US" sz="10000">
                  <a:solidFill>
                    <a:srgbClr val="3849A2"/>
                  </a:solidFill>
                  <a:latin typeface="Ovo Bold"/>
                </a:rPr>
                <a:t>Reações do tipo SN1 e SN2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22391" y="3109215"/>
            <a:ext cx="15211214" cy="6611541"/>
            <a:chOff x="0" y="0"/>
            <a:chExt cx="20281618" cy="8815388"/>
          </a:xfrm>
        </p:grpSpPr>
        <p:sp>
          <p:nvSpPr>
            <p:cNvPr id="6" name="TextBox 6"/>
            <p:cNvSpPr txBox="1"/>
            <p:nvPr/>
          </p:nvSpPr>
          <p:spPr>
            <a:xfrm>
              <a:off x="0" y="887413"/>
              <a:ext cx="20281618" cy="792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1" lvl="1" indent="-377825">
                <a:lnSpc>
                  <a:spcPts val="5250"/>
                </a:lnSpc>
                <a:buFont typeface="Arial"/>
                <a:buChar char="•"/>
              </a:pPr>
              <a:r>
                <a:rPr lang="en-US" sz="3500">
                  <a:solidFill>
                    <a:srgbClr val="DD1010"/>
                  </a:solidFill>
                  <a:latin typeface="Ovo"/>
                </a:rPr>
                <a:t>SN2</a:t>
              </a:r>
              <a:r>
                <a:rPr lang="en-US" sz="3500">
                  <a:solidFill>
                    <a:srgbClr val="202020"/>
                  </a:solidFill>
                  <a:latin typeface="Ovo"/>
                </a:rPr>
                <a:t> &gt; </a:t>
              </a:r>
              <a:r>
                <a:rPr lang="en-US" sz="3500">
                  <a:solidFill>
                    <a:srgbClr val="5A9F2A"/>
                  </a:solidFill>
                  <a:latin typeface="Ovo"/>
                </a:rPr>
                <a:t>substrato</a:t>
              </a:r>
              <a:r>
                <a:rPr lang="en-US" sz="3500">
                  <a:solidFill>
                    <a:srgbClr val="202020"/>
                  </a:solidFill>
                  <a:latin typeface="Ovo"/>
                </a:rPr>
                <a:t> influencia </a:t>
              </a:r>
              <a:r>
                <a:rPr lang="en-US" sz="3500">
                  <a:solidFill>
                    <a:srgbClr val="3849A2"/>
                  </a:solidFill>
                  <a:latin typeface="Ovo"/>
                </a:rPr>
                <a:t>no impedimento esteroquímico no estado de transição</a:t>
              </a:r>
              <a:r>
                <a:rPr lang="en-US" sz="3500">
                  <a:solidFill>
                    <a:srgbClr val="202020"/>
                  </a:solidFill>
                  <a:latin typeface="Ovo"/>
                </a:rPr>
                <a:t>;</a:t>
              </a:r>
            </a:p>
            <a:p>
              <a:pPr marL="755651" lvl="1" indent="-377825">
                <a:lnSpc>
                  <a:spcPts val="5250"/>
                </a:lnSpc>
                <a:buFont typeface="Arial"/>
                <a:buChar char="•"/>
              </a:pPr>
              <a:r>
                <a:rPr lang="en-US" sz="3500">
                  <a:solidFill>
                    <a:srgbClr val="DD1010"/>
                  </a:solidFill>
                  <a:latin typeface="Ovo"/>
                </a:rPr>
                <a:t>SN1</a:t>
              </a:r>
              <a:r>
                <a:rPr lang="en-US" sz="3500">
                  <a:solidFill>
                    <a:srgbClr val="202020"/>
                  </a:solidFill>
                  <a:latin typeface="Ovo"/>
                </a:rPr>
                <a:t> &gt; </a:t>
              </a:r>
              <a:r>
                <a:rPr lang="en-US" sz="3500">
                  <a:solidFill>
                    <a:srgbClr val="5A9F2A"/>
                  </a:solidFill>
                  <a:latin typeface="Ovo"/>
                </a:rPr>
                <a:t>substrato</a:t>
              </a:r>
              <a:r>
                <a:rPr lang="en-US" sz="3500">
                  <a:solidFill>
                    <a:srgbClr val="202020"/>
                  </a:solidFill>
                  <a:latin typeface="Ovo"/>
                </a:rPr>
                <a:t> influencia na </a:t>
              </a:r>
              <a:r>
                <a:rPr lang="en-US" sz="3500">
                  <a:solidFill>
                    <a:srgbClr val="3849A2"/>
                  </a:solidFill>
                  <a:latin typeface="Ovo"/>
                </a:rPr>
                <a:t>estabilidade do carbocátion</a:t>
              </a:r>
            </a:p>
            <a:p>
              <a:pPr>
                <a:lnSpc>
                  <a:spcPts val="5250"/>
                </a:lnSpc>
              </a:pPr>
              <a:endParaRPr lang="en-US" sz="3500">
                <a:solidFill>
                  <a:srgbClr val="3849A2"/>
                </a:solidFill>
                <a:latin typeface="Ovo"/>
              </a:endParaRPr>
            </a:p>
            <a:p>
              <a:pPr>
                <a:lnSpc>
                  <a:spcPts val="5250"/>
                </a:lnSpc>
              </a:pPr>
              <a:r>
                <a:rPr lang="en-US" sz="3500">
                  <a:solidFill>
                    <a:srgbClr val="202020"/>
                  </a:solidFill>
                  <a:latin typeface="Ovo"/>
                </a:rPr>
                <a:t>Em suma:</a:t>
              </a:r>
            </a:p>
            <a:p>
              <a:pPr>
                <a:lnSpc>
                  <a:spcPts val="5250"/>
                </a:lnSpc>
              </a:pPr>
              <a:r>
                <a:rPr lang="en-US" sz="3500">
                  <a:solidFill>
                    <a:srgbClr val="202020"/>
                  </a:solidFill>
                  <a:latin typeface="Ovo"/>
                </a:rPr>
                <a:t>- Metila e substratos primários favorecem SN2.</a:t>
              </a:r>
            </a:p>
            <a:p>
              <a:pPr>
                <a:lnSpc>
                  <a:spcPts val="5250"/>
                </a:lnSpc>
              </a:pPr>
              <a:r>
                <a:rPr lang="en-US" sz="3500">
                  <a:solidFill>
                    <a:srgbClr val="202020"/>
                  </a:solidFill>
                  <a:latin typeface="Ovo"/>
                </a:rPr>
                <a:t>- Substratos terciários favorecem SN1.</a:t>
              </a:r>
            </a:p>
            <a:p>
              <a:pPr>
                <a:lnSpc>
                  <a:spcPts val="5250"/>
                </a:lnSpc>
              </a:pPr>
              <a:r>
                <a:rPr lang="en-US" sz="3500">
                  <a:solidFill>
                    <a:srgbClr val="202020"/>
                  </a:solidFill>
                  <a:latin typeface="Ovo"/>
                </a:rPr>
                <a:t>- Substratos secundários e alílicos e benzílicos podem reagir por meio de qualquer um dos mecanismos.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281618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8001000"/>
            <a:ext cx="18288000" cy="1828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8393" y="1028700"/>
            <a:ext cx="15211214" cy="2387666"/>
            <a:chOff x="0" y="0"/>
            <a:chExt cx="20281618" cy="3183555"/>
          </a:xfrm>
        </p:grpSpPr>
        <p:sp>
          <p:nvSpPr>
            <p:cNvPr id="3" name="AutoShape 3"/>
            <p:cNvSpPr/>
            <p:nvPr/>
          </p:nvSpPr>
          <p:spPr>
            <a:xfrm>
              <a:off x="0" y="3166727"/>
              <a:ext cx="20281618" cy="16828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20281618" cy="1937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00"/>
                </a:lnSpc>
              </a:pPr>
              <a:r>
                <a:rPr lang="en-US" sz="10000">
                  <a:solidFill>
                    <a:srgbClr val="3849A2"/>
                  </a:solidFill>
                  <a:latin typeface="Ovo Bold"/>
                </a:rPr>
                <a:t>Reações do tipo SN1 e SN2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109215"/>
            <a:ext cx="7821609" cy="6611541"/>
            <a:chOff x="0" y="0"/>
            <a:chExt cx="10428811" cy="8815388"/>
          </a:xfrm>
        </p:grpSpPr>
        <p:sp>
          <p:nvSpPr>
            <p:cNvPr id="6" name="TextBox 6"/>
            <p:cNvSpPr txBox="1"/>
            <p:nvPr/>
          </p:nvSpPr>
          <p:spPr>
            <a:xfrm>
              <a:off x="0" y="887413"/>
              <a:ext cx="10428811" cy="792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50"/>
                </a:lnSpc>
              </a:pPr>
              <a:r>
                <a:rPr lang="en-US" sz="3500">
                  <a:solidFill>
                    <a:srgbClr val="202020"/>
                  </a:solidFill>
                  <a:latin typeface="Ovo"/>
                </a:rPr>
                <a:t>Em resumo, o nucleófilo tem o seguinte efeito sobre a concorrência entre os SN1 e SN2:</a:t>
              </a:r>
            </a:p>
            <a:p>
              <a:pPr>
                <a:lnSpc>
                  <a:spcPts val="5250"/>
                </a:lnSpc>
              </a:pPr>
              <a:r>
                <a:rPr lang="en-US" sz="3500">
                  <a:solidFill>
                    <a:srgbClr val="202020"/>
                  </a:solidFill>
                  <a:latin typeface="Ovo"/>
                </a:rPr>
                <a:t>- Um nucleófilo forte favorece SN2</a:t>
              </a:r>
            </a:p>
            <a:p>
              <a:pPr>
                <a:lnSpc>
                  <a:spcPts val="5250"/>
                </a:lnSpc>
              </a:pPr>
              <a:r>
                <a:rPr lang="en-US" sz="3500">
                  <a:solidFill>
                    <a:srgbClr val="202020"/>
                  </a:solidFill>
                  <a:latin typeface="Ovo"/>
                </a:rPr>
                <a:t>- Um nucleófilo fraco desfavorece SN2 (e, assim, permite que SN1 compita com sucesso)</a:t>
              </a:r>
            </a:p>
            <a:p>
              <a:pPr>
                <a:lnSpc>
                  <a:spcPts val="5250"/>
                </a:lnSpc>
              </a:pPr>
              <a:r>
                <a:rPr lang="en-US" sz="3500">
                  <a:solidFill>
                    <a:srgbClr val="202020"/>
                  </a:solidFill>
                  <a:latin typeface="Ovo"/>
                </a:rPr>
                <a:t>Portanto, devemos identificar nucleófilos fortes e fracos.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428811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3552941"/>
            <a:ext cx="18288000" cy="183108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44000" y="3981854"/>
            <a:ext cx="8063283" cy="486626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8393" y="1028700"/>
            <a:ext cx="15211214" cy="2387666"/>
            <a:chOff x="0" y="0"/>
            <a:chExt cx="20281618" cy="3183555"/>
          </a:xfrm>
        </p:grpSpPr>
        <p:sp>
          <p:nvSpPr>
            <p:cNvPr id="3" name="AutoShape 3"/>
            <p:cNvSpPr/>
            <p:nvPr/>
          </p:nvSpPr>
          <p:spPr>
            <a:xfrm>
              <a:off x="0" y="3166727"/>
              <a:ext cx="20281618" cy="16828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20281618" cy="1937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00"/>
                </a:lnSpc>
              </a:pPr>
              <a:r>
                <a:rPr lang="en-US" sz="10000">
                  <a:solidFill>
                    <a:srgbClr val="3849A2"/>
                  </a:solidFill>
                  <a:latin typeface="Ovo Bold"/>
                </a:rPr>
                <a:t>Reações do tipo SN1 e SN2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947213"/>
            <a:ext cx="15720907" cy="2611041"/>
            <a:chOff x="0" y="0"/>
            <a:chExt cx="20961209" cy="3481388"/>
          </a:xfrm>
        </p:grpSpPr>
        <p:sp>
          <p:nvSpPr>
            <p:cNvPr id="6" name="TextBox 6"/>
            <p:cNvSpPr txBox="1"/>
            <p:nvPr/>
          </p:nvSpPr>
          <p:spPr>
            <a:xfrm>
              <a:off x="0" y="887413"/>
              <a:ext cx="20961209" cy="2593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50"/>
                </a:lnSpc>
              </a:pPr>
              <a:r>
                <a:rPr lang="en-US" sz="3500">
                  <a:solidFill>
                    <a:srgbClr val="202020"/>
                  </a:solidFill>
                  <a:latin typeface="Ovo"/>
                </a:rPr>
                <a:t>Os </a:t>
              </a:r>
              <a:r>
                <a:rPr lang="en-US" sz="3500">
                  <a:solidFill>
                    <a:srgbClr val="5A9F2A"/>
                  </a:solidFill>
                  <a:latin typeface="Ovo"/>
                </a:rPr>
                <a:t>grupos abandonadores</a:t>
              </a:r>
              <a:r>
                <a:rPr lang="en-US" sz="3500">
                  <a:solidFill>
                    <a:srgbClr val="202020"/>
                  </a:solidFill>
                  <a:latin typeface="Ovo"/>
                </a:rPr>
                <a:t> </a:t>
              </a:r>
              <a:r>
                <a:rPr lang="en-US" sz="3500">
                  <a:solidFill>
                    <a:srgbClr val="3849A2"/>
                  </a:solidFill>
                  <a:latin typeface="Ovo"/>
                </a:rPr>
                <a:t>mais utilizados</a:t>
              </a:r>
              <a:r>
                <a:rPr lang="en-US" sz="3500">
                  <a:solidFill>
                    <a:srgbClr val="202020"/>
                  </a:solidFill>
                  <a:latin typeface="Ovo"/>
                </a:rPr>
                <a:t> são:</a:t>
              </a:r>
            </a:p>
            <a:p>
              <a:pPr>
                <a:lnSpc>
                  <a:spcPts val="5250"/>
                </a:lnSpc>
              </a:pPr>
              <a:r>
                <a:rPr lang="en-US" sz="3500">
                  <a:solidFill>
                    <a:srgbClr val="202020"/>
                  </a:solidFill>
                  <a:latin typeface="Ovo"/>
                </a:rPr>
                <a:t>    - Os halogenetos;</a:t>
              </a:r>
            </a:p>
            <a:p>
              <a:pPr>
                <a:lnSpc>
                  <a:spcPts val="5250"/>
                </a:lnSpc>
              </a:pPr>
              <a:r>
                <a:rPr lang="en-US" sz="3500">
                  <a:solidFill>
                    <a:srgbClr val="202020"/>
                  </a:solidFill>
                  <a:latin typeface="Ovo"/>
                </a:rPr>
                <a:t>    - Os íons sulfonato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961209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65686" y="5794691"/>
            <a:ext cx="11556627" cy="3463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74209">
            <a:off x="11111861" y="-714238"/>
            <a:ext cx="9126761" cy="533915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8393" y="1028700"/>
            <a:ext cx="15211214" cy="2387666"/>
            <a:chOff x="0" y="0"/>
            <a:chExt cx="20281618" cy="3183555"/>
          </a:xfrm>
        </p:grpSpPr>
        <p:sp>
          <p:nvSpPr>
            <p:cNvPr id="3" name="AutoShape 3"/>
            <p:cNvSpPr/>
            <p:nvPr/>
          </p:nvSpPr>
          <p:spPr>
            <a:xfrm>
              <a:off x="0" y="3166727"/>
              <a:ext cx="20281618" cy="16828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20281618" cy="1937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00"/>
                </a:lnSpc>
              </a:pPr>
              <a:r>
                <a:rPr lang="en-US" sz="10000">
                  <a:solidFill>
                    <a:srgbClr val="3849A2"/>
                  </a:solidFill>
                  <a:latin typeface="Ovo Bold"/>
                </a:rPr>
                <a:t>Reação de Adição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98860" y="5143500"/>
            <a:ext cx="9180586" cy="436679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2947213"/>
            <a:ext cx="15720907" cy="1944291"/>
            <a:chOff x="0" y="0"/>
            <a:chExt cx="20961209" cy="2592388"/>
          </a:xfrm>
        </p:grpSpPr>
        <p:sp>
          <p:nvSpPr>
            <p:cNvPr id="7" name="TextBox 7"/>
            <p:cNvSpPr txBox="1"/>
            <p:nvPr/>
          </p:nvSpPr>
          <p:spPr>
            <a:xfrm>
              <a:off x="0" y="887413"/>
              <a:ext cx="20961209" cy="1704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50"/>
                </a:lnSpc>
              </a:pPr>
              <a:r>
                <a:rPr lang="en-US" sz="3500">
                  <a:solidFill>
                    <a:srgbClr val="202020"/>
                  </a:solidFill>
                  <a:latin typeface="Ovo"/>
                </a:rPr>
                <a:t>Reatividade do grupo carbonila, mecanismo de adição:</a:t>
              </a:r>
            </a:p>
            <a:p>
              <a:pPr>
                <a:lnSpc>
                  <a:spcPts val="5250"/>
                </a:lnSpc>
              </a:pPr>
              <a:r>
                <a:rPr lang="en-US" sz="3500">
                  <a:solidFill>
                    <a:srgbClr val="202020"/>
                  </a:solidFill>
                  <a:latin typeface="Ovo"/>
                </a:rPr>
                <a:t>Regiões de ataque em aldeídos e cetonas: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0961209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5440680"/>
            <a:ext cx="18288000" cy="157276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8393" y="1028700"/>
            <a:ext cx="15211214" cy="2387666"/>
            <a:chOff x="0" y="0"/>
            <a:chExt cx="20281618" cy="3183555"/>
          </a:xfrm>
        </p:grpSpPr>
        <p:sp>
          <p:nvSpPr>
            <p:cNvPr id="3" name="AutoShape 3"/>
            <p:cNvSpPr/>
            <p:nvPr/>
          </p:nvSpPr>
          <p:spPr>
            <a:xfrm>
              <a:off x="0" y="3166727"/>
              <a:ext cx="20281618" cy="16828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20281618" cy="1937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00"/>
                </a:lnSpc>
              </a:pPr>
              <a:r>
                <a:rPr lang="en-US" sz="10000">
                  <a:solidFill>
                    <a:srgbClr val="3849A2"/>
                  </a:solidFill>
                  <a:latin typeface="Ovo Bold"/>
                </a:rPr>
                <a:t>Acidez do Hidrogênio Alfa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1541"/>
          <a:stretch>
            <a:fillRect/>
          </a:stretch>
        </p:blipFill>
        <p:spPr>
          <a:xfrm>
            <a:off x="391589" y="6445218"/>
            <a:ext cx="8104406" cy="35256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97220" y="3428960"/>
            <a:ext cx="8026940" cy="603251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2947213"/>
            <a:ext cx="10877534" cy="3277791"/>
            <a:chOff x="0" y="0"/>
            <a:chExt cx="14503378" cy="4370388"/>
          </a:xfrm>
        </p:grpSpPr>
        <p:sp>
          <p:nvSpPr>
            <p:cNvPr id="8" name="TextBox 8"/>
            <p:cNvSpPr txBox="1"/>
            <p:nvPr/>
          </p:nvSpPr>
          <p:spPr>
            <a:xfrm>
              <a:off x="0" y="887413"/>
              <a:ext cx="14503378" cy="3482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50"/>
                </a:lnSpc>
              </a:pPr>
              <a:r>
                <a:rPr lang="en-US" sz="3500">
                  <a:solidFill>
                    <a:srgbClr val="202020"/>
                  </a:solidFill>
                  <a:latin typeface="Ovo"/>
                </a:rPr>
                <a:t>O hidrogênio recebe a mesma designação do carbono ao qual está ligado.</a:t>
              </a:r>
            </a:p>
            <a:p>
              <a:pPr>
                <a:lnSpc>
                  <a:spcPts val="5250"/>
                </a:lnSpc>
              </a:pPr>
              <a:r>
                <a:rPr lang="en-US" sz="3500">
                  <a:solidFill>
                    <a:srgbClr val="202020"/>
                  </a:solidFill>
                  <a:latin typeface="Ovo"/>
                </a:rPr>
                <a:t>Bases fortes podem remover hidrogênios alfa para formar os íons enolato.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4503378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25173">
            <a:off x="360905" y="-405053"/>
            <a:ext cx="6231337" cy="610671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8393" y="640802"/>
            <a:ext cx="15211214" cy="2387412"/>
            <a:chOff x="0" y="0"/>
            <a:chExt cx="20281618" cy="3183216"/>
          </a:xfrm>
        </p:grpSpPr>
        <p:sp>
          <p:nvSpPr>
            <p:cNvPr id="3" name="AutoShape 3"/>
            <p:cNvSpPr/>
            <p:nvPr/>
          </p:nvSpPr>
          <p:spPr>
            <a:xfrm>
              <a:off x="0" y="3166388"/>
              <a:ext cx="20281618" cy="16828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0"/>
              <a:ext cx="20281618" cy="1927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77"/>
                </a:lnSpc>
              </a:pPr>
              <a:r>
                <a:rPr lang="en-US" sz="9979">
                  <a:solidFill>
                    <a:srgbClr val="3849A2"/>
                  </a:solidFill>
                  <a:latin typeface="Ovo Bold"/>
                </a:rPr>
                <a:t>Tautomerismo ceto-enólico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9699" y="5521503"/>
            <a:ext cx="7253008" cy="20867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806909"/>
            <a:ext cx="7064006" cy="20675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96599" y="6277816"/>
            <a:ext cx="8115300" cy="305818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9496599" y="2532459"/>
            <a:ext cx="7253008" cy="3277791"/>
            <a:chOff x="0" y="0"/>
            <a:chExt cx="9670677" cy="4370388"/>
          </a:xfrm>
        </p:grpSpPr>
        <p:sp>
          <p:nvSpPr>
            <p:cNvPr id="9" name="TextBox 9"/>
            <p:cNvSpPr txBox="1"/>
            <p:nvPr/>
          </p:nvSpPr>
          <p:spPr>
            <a:xfrm>
              <a:off x="0" y="887413"/>
              <a:ext cx="9670677" cy="3482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50"/>
                </a:lnSpc>
              </a:pPr>
              <a:r>
                <a:rPr lang="en-US" sz="3500">
                  <a:solidFill>
                    <a:srgbClr val="DD1010"/>
                  </a:solidFill>
                  <a:latin typeface="Ovo"/>
                </a:rPr>
                <a:t>EM SOLUÇÃO AQUOSA</a:t>
              </a:r>
              <a:r>
                <a:rPr lang="en-US" sz="3500">
                  <a:solidFill>
                    <a:srgbClr val="202020"/>
                  </a:solidFill>
                  <a:latin typeface="Ovo"/>
                </a:rPr>
                <a:t>: a forma enol é consideravelmente maior para uma </a:t>
              </a:r>
              <a:r>
                <a:rPr lang="en-US" sz="3500">
                  <a:solidFill>
                    <a:srgbClr val="202020"/>
                  </a:solidFill>
                  <a:latin typeface="Ovo Bold"/>
                </a:rPr>
                <a:t>β-dicetona por conta das pontes de hidrogênio intermoleculares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670677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100000">
            <a:off x="9496092" y="270534"/>
            <a:ext cx="8694757" cy="4597353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028700" y="2569210"/>
            <a:ext cx="7253008" cy="2611041"/>
            <a:chOff x="0" y="0"/>
            <a:chExt cx="9670677" cy="348138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887413"/>
              <a:ext cx="9670677" cy="2593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50"/>
                </a:lnSpc>
              </a:pPr>
              <a:r>
                <a:rPr lang="en-US" sz="3500">
                  <a:solidFill>
                    <a:srgbClr val="202020"/>
                  </a:solidFill>
                  <a:latin typeface="Ovo"/>
                </a:rPr>
                <a:t>As formas ceto e enol são isômeros constitucionais (um tipo especial), chamados de </a:t>
              </a:r>
              <a:r>
                <a:rPr lang="en-US" sz="3500">
                  <a:solidFill>
                    <a:srgbClr val="DD1010"/>
                  </a:solidFill>
                  <a:latin typeface="Ovo"/>
                </a:rPr>
                <a:t>tautômeros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9670677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 t="5926"/>
          <a:stretch>
            <a:fillRect/>
          </a:stretch>
        </p:blipFill>
        <p:spPr>
          <a:xfrm rot="-10800000">
            <a:off x="13312254" y="7447058"/>
            <a:ext cx="950749" cy="28851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6749607" y="8304904"/>
            <a:ext cx="828838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65"/>
              </a:lnSpc>
            </a:pPr>
            <a:r>
              <a:rPr lang="en-US" sz="2695" dirty="0">
                <a:solidFill>
                  <a:srgbClr val="DD1010"/>
                </a:solidFill>
                <a:latin typeface="Arialle Bold"/>
              </a:rPr>
              <a:t>85%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031878" y="8427857"/>
            <a:ext cx="1160121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2510" dirty="0">
                <a:solidFill>
                  <a:srgbClr val="DD1010"/>
                </a:solidFill>
                <a:latin typeface="Arialle Bold"/>
              </a:rPr>
              <a:t>15%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04044" y="6305128"/>
            <a:ext cx="4277664" cy="42776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04044" y="2258378"/>
            <a:ext cx="4277664" cy="4277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81708" y="6009336"/>
            <a:ext cx="4277664" cy="42776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81708" y="2027464"/>
            <a:ext cx="4277664" cy="42776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59371" y="6009336"/>
            <a:ext cx="4277664" cy="42776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59371" y="2027464"/>
            <a:ext cx="4277664" cy="427766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538393" y="1069879"/>
            <a:ext cx="15211214" cy="2376998"/>
            <a:chOff x="0" y="0"/>
            <a:chExt cx="20281618" cy="3169331"/>
          </a:xfrm>
        </p:grpSpPr>
        <p:sp>
          <p:nvSpPr>
            <p:cNvPr id="9" name="AutoShape 9"/>
            <p:cNvSpPr/>
            <p:nvPr/>
          </p:nvSpPr>
          <p:spPr>
            <a:xfrm>
              <a:off x="0" y="3152503"/>
              <a:ext cx="20281618" cy="16828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6200"/>
              <a:ext cx="20281618" cy="1933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</a:pPr>
              <a:r>
                <a:rPr lang="en-US" sz="9909">
                  <a:solidFill>
                    <a:srgbClr val="3849A2"/>
                  </a:solidFill>
                  <a:latin typeface="Ovo Bold"/>
                </a:rPr>
                <a:t>Interconversão ceto-enólica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10253" y="7132989"/>
            <a:ext cx="8027315" cy="29730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305128"/>
            <a:ext cx="4277664" cy="427766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496599" y="2494359"/>
            <a:ext cx="7253008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028700" y="2531110"/>
            <a:ext cx="7253008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endParaRPr/>
          </a:p>
        </p:txBody>
      </p:sp>
      <p:grpSp>
        <p:nvGrpSpPr>
          <p:cNvPr id="15" name="Group 15"/>
          <p:cNvGrpSpPr/>
          <p:nvPr/>
        </p:nvGrpSpPr>
        <p:grpSpPr>
          <a:xfrm>
            <a:off x="989511" y="4504729"/>
            <a:ext cx="8507088" cy="1277541"/>
            <a:chOff x="0" y="0"/>
            <a:chExt cx="11342784" cy="170338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887413"/>
              <a:ext cx="11342784" cy="815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50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1342784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>
                  <a:solidFill>
                    <a:srgbClr val="3849A2"/>
                  </a:solidFill>
                  <a:latin typeface="Alata Bold"/>
                </a:rPr>
                <a:t>Catalisada por base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7980759"/>
            <a:ext cx="8507088" cy="1277541"/>
            <a:chOff x="0" y="0"/>
            <a:chExt cx="11342784" cy="1703388"/>
          </a:xfrm>
        </p:grpSpPr>
        <p:sp>
          <p:nvSpPr>
            <p:cNvPr id="19" name="TextBox 19"/>
            <p:cNvSpPr txBox="1"/>
            <p:nvPr/>
          </p:nvSpPr>
          <p:spPr>
            <a:xfrm>
              <a:off x="0" y="887413"/>
              <a:ext cx="11342784" cy="815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50"/>
                </a:lnSpc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1342784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>
                  <a:solidFill>
                    <a:srgbClr val="3849A2"/>
                  </a:solidFill>
                  <a:latin typeface="Alata Bold"/>
                </a:rPr>
                <a:t>Catalisada por ácido</a:t>
              </a: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2258378"/>
            <a:ext cx="4277664" cy="427766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708453"/>
            <a:ext cx="4277664" cy="427766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08415" y="3446877"/>
            <a:ext cx="11050885" cy="285825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04044" y="-1745205"/>
            <a:ext cx="4277664" cy="427766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45439" y="-1444928"/>
            <a:ext cx="4277664" cy="4277664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23103" y="-1745205"/>
            <a:ext cx="4277664" cy="427766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37035" y="6009336"/>
            <a:ext cx="4277664" cy="427766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00767" y="2532459"/>
            <a:ext cx="4277664" cy="427766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00767" y="-1181403"/>
            <a:ext cx="4277664" cy="42776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03730" y="760554"/>
            <a:ext cx="9525" cy="8229600"/>
          </a:xfrm>
          <a:prstGeom prst="rect">
            <a:avLst/>
          </a:prstGeom>
          <a:solidFill>
            <a:srgbClr val="3D3D3D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27151" y="1553645"/>
            <a:ext cx="9315821" cy="717970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87424" y="2540313"/>
            <a:ext cx="6706044" cy="4085038"/>
            <a:chOff x="0" y="0"/>
            <a:chExt cx="8941392" cy="5446717"/>
          </a:xfrm>
        </p:grpSpPr>
        <p:sp>
          <p:nvSpPr>
            <p:cNvPr id="5" name="TextBox 5"/>
            <p:cNvSpPr txBox="1"/>
            <p:nvPr/>
          </p:nvSpPr>
          <p:spPr>
            <a:xfrm>
              <a:off x="0" y="4732342"/>
              <a:ext cx="8941392" cy="71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202020"/>
                  </a:solidFill>
                  <a:latin typeface="Ovo"/>
                </a:rPr>
                <a:t>Por CONVENÇÃO: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0"/>
              <a:ext cx="8941392" cy="3782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99"/>
                </a:lnSpc>
              </a:pPr>
              <a:r>
                <a:rPr lang="en-US" sz="10000">
                  <a:solidFill>
                    <a:srgbClr val="3849A2"/>
                  </a:solidFill>
                  <a:latin typeface="Ovo Bold"/>
                </a:rPr>
                <a:t>Significado</a:t>
              </a:r>
            </a:p>
            <a:p>
              <a:pPr>
                <a:lnSpc>
                  <a:spcPts val="11000"/>
                </a:lnSpc>
              </a:pPr>
              <a:r>
                <a:rPr lang="en-US" sz="10000">
                  <a:solidFill>
                    <a:srgbClr val="3849A2"/>
                  </a:solidFill>
                  <a:latin typeface="Ovo Bold"/>
                </a:rPr>
                <a:t>das setas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411478" y="1207029"/>
            <a:ext cx="9525" cy="8229600"/>
          </a:xfrm>
          <a:prstGeom prst="rect">
            <a:avLst/>
          </a:prstGeom>
          <a:solidFill>
            <a:srgbClr val="3D3D3D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73477" y="730700"/>
            <a:ext cx="8079343" cy="26713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73477" y="4017274"/>
            <a:ext cx="8079343" cy="26091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73477" y="7089152"/>
            <a:ext cx="8079343" cy="29219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044517">
            <a:off x="255295" y="-246627"/>
            <a:ext cx="6588079" cy="767170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54898" y="4602162"/>
            <a:ext cx="6869542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3849A2"/>
                </a:solidFill>
                <a:latin typeface="Ovo Bold"/>
              </a:rPr>
              <a:t>Adição de aldol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8393" y="640802"/>
            <a:ext cx="15211214" cy="2387412"/>
            <a:chOff x="0" y="0"/>
            <a:chExt cx="20281618" cy="3183216"/>
          </a:xfrm>
        </p:grpSpPr>
        <p:sp>
          <p:nvSpPr>
            <p:cNvPr id="3" name="AutoShape 3"/>
            <p:cNvSpPr/>
            <p:nvPr/>
          </p:nvSpPr>
          <p:spPr>
            <a:xfrm>
              <a:off x="0" y="3166388"/>
              <a:ext cx="20281618" cy="16828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0"/>
              <a:ext cx="20281618" cy="1927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77"/>
                </a:lnSpc>
              </a:pPr>
              <a:r>
                <a:rPr lang="en-US" sz="9979">
                  <a:solidFill>
                    <a:srgbClr val="3849A2"/>
                  </a:solidFill>
                  <a:latin typeface="Ovo Bold"/>
                </a:rPr>
                <a:t>Condensação Aldólica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496599" y="2494359"/>
            <a:ext cx="7253008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1028700" y="2902585"/>
            <a:ext cx="15720907" cy="1944291"/>
            <a:chOff x="0" y="0"/>
            <a:chExt cx="20961209" cy="2592388"/>
          </a:xfrm>
        </p:grpSpPr>
        <p:sp>
          <p:nvSpPr>
            <p:cNvPr id="7" name="TextBox 7"/>
            <p:cNvSpPr txBox="1"/>
            <p:nvPr/>
          </p:nvSpPr>
          <p:spPr>
            <a:xfrm>
              <a:off x="0" y="887413"/>
              <a:ext cx="20961209" cy="1704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50"/>
                </a:lnSpc>
              </a:pPr>
              <a:r>
                <a:rPr lang="en-US" sz="3500">
                  <a:solidFill>
                    <a:srgbClr val="202020"/>
                  </a:solidFill>
                  <a:latin typeface="Ovo"/>
                </a:rPr>
                <a:t>O aldol pode sofrer desidratação em altas temperaturas, formando os compostos α,β-insaturados.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0961209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30579" y="5653902"/>
            <a:ext cx="14626841" cy="29547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388630">
            <a:off x="11232771" y="-235349"/>
            <a:ext cx="7862482" cy="492387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63325" y="1207029"/>
            <a:ext cx="9525" cy="8229600"/>
          </a:xfrm>
          <a:prstGeom prst="rect">
            <a:avLst/>
          </a:prstGeom>
          <a:solidFill>
            <a:srgbClr val="3D3D3D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24440" y="1634545"/>
            <a:ext cx="10879123" cy="17943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63411" y="6137300"/>
            <a:ext cx="9355366" cy="296595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3873525"/>
            <a:ext cx="6869542" cy="226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3849A2"/>
                </a:solidFill>
                <a:latin typeface="Ovo Bold"/>
              </a:rPr>
              <a:t>Mecanismo</a:t>
            </a:r>
          </a:p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3849A2"/>
                </a:solidFill>
                <a:latin typeface="Ovo Bold"/>
              </a:rPr>
              <a:t>de reação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62982" y="4156604"/>
            <a:ext cx="1402039" cy="16309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810015" y="4220675"/>
            <a:ext cx="7473341" cy="642707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63325" y="1207029"/>
            <a:ext cx="9525" cy="8229600"/>
          </a:xfrm>
          <a:prstGeom prst="rect">
            <a:avLst/>
          </a:prstGeom>
          <a:solidFill>
            <a:srgbClr val="3D3D3D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0" y="2072638"/>
            <a:ext cx="11246851" cy="23088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68802" y="6275362"/>
            <a:ext cx="11819198" cy="25486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359899">
            <a:off x="-1079461" y="376668"/>
            <a:ext cx="9555856" cy="559017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4078313"/>
            <a:ext cx="6672850" cy="2197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8"/>
              </a:lnSpc>
            </a:pPr>
            <a:r>
              <a:rPr lang="en-US" sz="7770">
                <a:solidFill>
                  <a:srgbClr val="3849A2"/>
                </a:solidFill>
                <a:latin typeface="Ovo Bold"/>
              </a:rPr>
              <a:t>Obtenção de dióis geminais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8393" y="408572"/>
            <a:ext cx="15211214" cy="2387412"/>
            <a:chOff x="0" y="0"/>
            <a:chExt cx="20281618" cy="3183216"/>
          </a:xfrm>
        </p:grpSpPr>
        <p:sp>
          <p:nvSpPr>
            <p:cNvPr id="3" name="AutoShape 3"/>
            <p:cNvSpPr/>
            <p:nvPr/>
          </p:nvSpPr>
          <p:spPr>
            <a:xfrm>
              <a:off x="0" y="3166388"/>
              <a:ext cx="20281618" cy="16828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0"/>
              <a:ext cx="20281618" cy="1927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77"/>
                </a:lnSpc>
              </a:pPr>
              <a:r>
                <a:rPr lang="en-US" sz="9979">
                  <a:solidFill>
                    <a:srgbClr val="3849A2"/>
                  </a:solidFill>
                  <a:latin typeface="Ovo Bold"/>
                </a:rPr>
                <a:t>Reação de Eliminação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54786" y="3633249"/>
            <a:ext cx="6939949" cy="711789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538393" y="2532459"/>
            <a:ext cx="5856038" cy="7278291"/>
            <a:chOff x="0" y="0"/>
            <a:chExt cx="7808051" cy="9704388"/>
          </a:xfrm>
        </p:grpSpPr>
        <p:sp>
          <p:nvSpPr>
            <p:cNvPr id="7" name="TextBox 7"/>
            <p:cNvSpPr txBox="1"/>
            <p:nvPr/>
          </p:nvSpPr>
          <p:spPr>
            <a:xfrm>
              <a:off x="0" y="887413"/>
              <a:ext cx="7808051" cy="8816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250"/>
                </a:lnSpc>
              </a:pPr>
              <a:r>
                <a:rPr lang="en-US" sz="3500">
                  <a:solidFill>
                    <a:srgbClr val="202020"/>
                  </a:solidFill>
                  <a:latin typeface="Ovo"/>
                </a:rPr>
                <a:t>Ocorre na produção de </a:t>
              </a:r>
              <a:r>
                <a:rPr lang="en-US" sz="3500">
                  <a:solidFill>
                    <a:srgbClr val="DD1010"/>
                  </a:solidFill>
                  <a:latin typeface="Ovo"/>
                </a:rPr>
                <a:t>propeno a partir de propan-2-ol</a:t>
              </a:r>
              <a:r>
                <a:rPr lang="en-US" sz="3500">
                  <a:solidFill>
                    <a:srgbClr val="202020"/>
                  </a:solidFill>
                  <a:latin typeface="Ovo"/>
                </a:rPr>
                <a:t>, utilizado como </a:t>
              </a:r>
              <a:r>
                <a:rPr lang="en-US" sz="3500">
                  <a:solidFill>
                    <a:srgbClr val="DD1010"/>
                  </a:solidFill>
                  <a:latin typeface="Ovo"/>
                </a:rPr>
                <a:t>matéria prima</a:t>
              </a:r>
              <a:r>
                <a:rPr lang="en-US" sz="3500">
                  <a:solidFill>
                    <a:srgbClr val="202020"/>
                  </a:solidFill>
                  <a:latin typeface="Ovo"/>
                </a:rPr>
                <a:t> e na </a:t>
              </a:r>
              <a:r>
                <a:rPr lang="en-US" sz="3500">
                  <a:solidFill>
                    <a:srgbClr val="DD1010"/>
                  </a:solidFill>
                  <a:latin typeface="Ovo"/>
                </a:rPr>
                <a:t>indústria petroquímica</a:t>
              </a:r>
              <a:r>
                <a:rPr lang="en-US" sz="3500">
                  <a:solidFill>
                    <a:srgbClr val="202020"/>
                  </a:solidFill>
                  <a:latin typeface="Ovo"/>
                </a:rPr>
                <a:t>. Por ter uma </a:t>
              </a:r>
              <a:r>
                <a:rPr lang="en-US" sz="3500">
                  <a:solidFill>
                    <a:srgbClr val="DD1010"/>
                  </a:solidFill>
                  <a:latin typeface="Ovo"/>
                </a:rPr>
                <a:t>chama mais quente</a:t>
              </a:r>
              <a:r>
                <a:rPr lang="en-US" sz="3500">
                  <a:solidFill>
                    <a:srgbClr val="202020"/>
                  </a:solidFill>
                  <a:latin typeface="Ovo"/>
                </a:rPr>
                <a:t> que o propan-2-ol, o propeno é utilizado, também, como </a:t>
              </a:r>
              <a:r>
                <a:rPr lang="en-US" sz="3500">
                  <a:solidFill>
                    <a:srgbClr val="DD1010"/>
                  </a:solidFill>
                  <a:latin typeface="Ovo"/>
                </a:rPr>
                <a:t>combustível em processos industriais</a:t>
              </a:r>
              <a:r>
                <a:rPr lang="en-US" sz="3500">
                  <a:solidFill>
                    <a:srgbClr val="202020"/>
                  </a:solidFill>
                  <a:latin typeface="Ovo"/>
                </a:rPr>
                <a:t>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7808051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38632" y="2795984"/>
            <a:ext cx="9383730" cy="701476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496599" y="2494359"/>
            <a:ext cx="7253008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8393" y="408572"/>
            <a:ext cx="15211214" cy="2387412"/>
            <a:chOff x="0" y="0"/>
            <a:chExt cx="20281618" cy="3183216"/>
          </a:xfrm>
        </p:grpSpPr>
        <p:sp>
          <p:nvSpPr>
            <p:cNvPr id="3" name="AutoShape 3"/>
            <p:cNvSpPr/>
            <p:nvPr/>
          </p:nvSpPr>
          <p:spPr>
            <a:xfrm>
              <a:off x="0" y="3166388"/>
              <a:ext cx="20281618" cy="16828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0"/>
              <a:ext cx="20281618" cy="1927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77"/>
                </a:lnSpc>
              </a:pPr>
              <a:r>
                <a:rPr lang="en-US" sz="9979">
                  <a:solidFill>
                    <a:srgbClr val="3849A2"/>
                  </a:solidFill>
                  <a:latin typeface="Ovo Bold"/>
                </a:rPr>
                <a:t>Substituição Nucleofílica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80463" y="4811746"/>
            <a:ext cx="3507880" cy="36960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570167">
            <a:off x="4455864" y="5978254"/>
            <a:ext cx="3243628" cy="21997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471191" y="4241796"/>
            <a:ext cx="6989235" cy="2262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59276" y="7438032"/>
            <a:ext cx="7213064" cy="27742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5400000">
            <a:off x="12607828" y="6765463"/>
            <a:ext cx="1030549" cy="31458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496599" y="2494359"/>
            <a:ext cx="7253008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6398967" y="3059509"/>
            <a:ext cx="5490067" cy="1596856"/>
            <a:chOff x="0" y="0"/>
            <a:chExt cx="7320089" cy="212914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106831"/>
              <a:ext cx="7320089" cy="1022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62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7320089" cy="906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87"/>
                </a:lnSpc>
              </a:pPr>
              <a:r>
                <a:rPr lang="en-US" sz="4374">
                  <a:solidFill>
                    <a:srgbClr val="3849A2"/>
                  </a:solidFill>
                  <a:latin typeface="Alata Bold"/>
                </a:rPr>
                <a:t>Fabricação de Sabão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8393" y="408572"/>
            <a:ext cx="15211214" cy="2387412"/>
            <a:chOff x="0" y="0"/>
            <a:chExt cx="20281618" cy="3183216"/>
          </a:xfrm>
        </p:grpSpPr>
        <p:sp>
          <p:nvSpPr>
            <p:cNvPr id="3" name="AutoShape 3"/>
            <p:cNvSpPr/>
            <p:nvPr/>
          </p:nvSpPr>
          <p:spPr>
            <a:xfrm>
              <a:off x="0" y="3166388"/>
              <a:ext cx="20281618" cy="16828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0"/>
              <a:ext cx="20281618" cy="1927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77"/>
                </a:lnSpc>
              </a:pPr>
              <a:r>
                <a:rPr lang="en-US" sz="9979">
                  <a:solidFill>
                    <a:srgbClr val="3849A2"/>
                  </a:solidFill>
                  <a:latin typeface="Ovo Bold"/>
                </a:rPr>
                <a:t>Mecanismos Idênticos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552114"/>
            <a:ext cx="8675338" cy="43137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3958"/>
          <a:stretch>
            <a:fillRect/>
          </a:stretch>
        </p:blipFill>
        <p:spPr>
          <a:xfrm>
            <a:off x="9496599" y="3059509"/>
            <a:ext cx="8349544" cy="556091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496599" y="2494359"/>
            <a:ext cx="7253008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endParaRPr/>
          </a:p>
        </p:txBody>
      </p:sp>
      <p:grpSp>
        <p:nvGrpSpPr>
          <p:cNvPr id="8" name="Group 8"/>
          <p:cNvGrpSpPr/>
          <p:nvPr/>
        </p:nvGrpSpPr>
        <p:grpSpPr>
          <a:xfrm>
            <a:off x="1108094" y="8358423"/>
            <a:ext cx="16071811" cy="1799754"/>
            <a:chOff x="0" y="0"/>
            <a:chExt cx="21429082" cy="2399672"/>
          </a:xfrm>
        </p:grpSpPr>
        <p:sp>
          <p:nvSpPr>
            <p:cNvPr id="9" name="TextBox 9"/>
            <p:cNvSpPr txBox="1"/>
            <p:nvPr/>
          </p:nvSpPr>
          <p:spPr>
            <a:xfrm>
              <a:off x="0" y="813655"/>
              <a:ext cx="21429082" cy="1586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859"/>
                </a:lnSpc>
              </a:pPr>
              <a:r>
                <a:rPr lang="en-US" sz="3239">
                  <a:solidFill>
                    <a:srgbClr val="DD1010"/>
                  </a:solidFill>
                  <a:latin typeface="Ovo Italics"/>
                </a:rPr>
                <a:t>Ataque do nucleófilo ao carbono da carbonila (caráter positivo devido à polaridade da ligação), formando um intermediário aniônico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429082" cy="679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1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58371" y="2468224"/>
            <a:ext cx="280438" cy="1182570"/>
            <a:chOff x="0" y="0"/>
            <a:chExt cx="373918" cy="157676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813655"/>
              <a:ext cx="373918" cy="763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859"/>
                </a:lnSpc>
              </a:pPr>
              <a:r>
                <a:rPr lang="en-US" sz="3239">
                  <a:solidFill>
                    <a:srgbClr val="000000"/>
                  </a:solidFill>
                  <a:latin typeface="Ovo Italics"/>
                </a:rPr>
                <a:t>-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73918" cy="679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11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8393" y="408572"/>
            <a:ext cx="15211214" cy="3578672"/>
            <a:chOff x="0" y="0"/>
            <a:chExt cx="20281618" cy="4771563"/>
          </a:xfrm>
        </p:grpSpPr>
        <p:sp>
          <p:nvSpPr>
            <p:cNvPr id="3" name="AutoShape 3"/>
            <p:cNvSpPr/>
            <p:nvPr/>
          </p:nvSpPr>
          <p:spPr>
            <a:xfrm>
              <a:off x="0" y="4754735"/>
              <a:ext cx="20281618" cy="16828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6200"/>
              <a:ext cx="20281618" cy="3535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08"/>
                </a:lnSpc>
              </a:pPr>
              <a:r>
                <a:rPr lang="en-US" sz="9280">
                  <a:solidFill>
                    <a:srgbClr val="3849A2"/>
                  </a:solidFill>
                  <a:latin typeface="Ovo Bold"/>
                </a:rPr>
                <a:t>Adição Eletrofílica de Haletos de Hidrogênio a Alcenos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04569" y="5143500"/>
            <a:ext cx="12878862" cy="40702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909279">
            <a:off x="10754887" y="-1039298"/>
            <a:ext cx="10095638" cy="533806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496599" y="2494359"/>
            <a:ext cx="7253008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8412">
            <a:off x="-817769" y="-317092"/>
            <a:ext cx="8367972" cy="573206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38393" y="248253"/>
            <a:ext cx="15211214" cy="3360232"/>
            <a:chOff x="0" y="0"/>
            <a:chExt cx="20281618" cy="4480310"/>
          </a:xfrm>
        </p:grpSpPr>
        <p:sp>
          <p:nvSpPr>
            <p:cNvPr id="4" name="AutoShape 4"/>
            <p:cNvSpPr/>
            <p:nvPr/>
          </p:nvSpPr>
          <p:spPr>
            <a:xfrm>
              <a:off x="0" y="4463481"/>
              <a:ext cx="20281618" cy="16828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6200"/>
              <a:ext cx="20281618" cy="3244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38"/>
                </a:lnSpc>
              </a:pPr>
              <a:r>
                <a:rPr lang="en-US" sz="8580">
                  <a:solidFill>
                    <a:srgbClr val="3849A2"/>
                  </a:solidFill>
                  <a:latin typeface="Ovo Bold"/>
                </a:rPr>
                <a:t>Obtenção de Cloreto de Etila a partir do Eteno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38393" y="3800056"/>
            <a:ext cx="1327721" cy="580004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866114" y="8487246"/>
            <a:ext cx="15377098" cy="1799754"/>
            <a:chOff x="0" y="0"/>
            <a:chExt cx="20502797" cy="2399672"/>
          </a:xfrm>
        </p:grpSpPr>
        <p:sp>
          <p:nvSpPr>
            <p:cNvPr id="8" name="TextBox 8"/>
            <p:cNvSpPr txBox="1"/>
            <p:nvPr/>
          </p:nvSpPr>
          <p:spPr>
            <a:xfrm>
              <a:off x="0" y="813655"/>
              <a:ext cx="20502797" cy="1586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859"/>
                </a:lnSpc>
              </a:pPr>
              <a:r>
                <a:rPr lang="en-US" sz="3239">
                  <a:solidFill>
                    <a:srgbClr val="DD1010"/>
                  </a:solidFill>
                  <a:latin typeface="Ovo Italics"/>
                </a:rPr>
                <a:t>Agente de refrigeração, anestésico local, solvente para gorduras e já foi usado na composição de lança-perfume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0502797" cy="679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11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33004" y="3800056"/>
            <a:ext cx="10580717" cy="33120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r="4799"/>
          <a:stretch>
            <a:fillRect/>
          </a:stretch>
        </p:blipFill>
        <p:spPr>
          <a:xfrm>
            <a:off x="11468618" y="7152698"/>
            <a:ext cx="2363571" cy="210560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8393" y="248253"/>
            <a:ext cx="15211214" cy="3360232"/>
            <a:chOff x="0" y="0"/>
            <a:chExt cx="20281618" cy="4480310"/>
          </a:xfrm>
        </p:grpSpPr>
        <p:sp>
          <p:nvSpPr>
            <p:cNvPr id="3" name="AutoShape 3"/>
            <p:cNvSpPr/>
            <p:nvPr/>
          </p:nvSpPr>
          <p:spPr>
            <a:xfrm>
              <a:off x="0" y="4463481"/>
              <a:ext cx="20281618" cy="16828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6200"/>
              <a:ext cx="20281618" cy="3244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38"/>
                </a:lnSpc>
              </a:pPr>
              <a:r>
                <a:rPr lang="en-US" sz="8580">
                  <a:solidFill>
                    <a:srgbClr val="3849A2"/>
                  </a:solidFill>
                  <a:latin typeface="Ovo Bold"/>
                </a:rPr>
                <a:t>E quando o alceno for assimétrico?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32076" y="4345072"/>
            <a:ext cx="10127224" cy="27741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32076" y="7179019"/>
            <a:ext cx="9556871" cy="29209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18774" y="5873498"/>
            <a:ext cx="5083990" cy="2611041"/>
            <a:chOff x="0" y="0"/>
            <a:chExt cx="6778653" cy="3481388"/>
          </a:xfrm>
        </p:grpSpPr>
        <p:sp>
          <p:nvSpPr>
            <p:cNvPr id="8" name="TextBox 8"/>
            <p:cNvSpPr txBox="1"/>
            <p:nvPr/>
          </p:nvSpPr>
          <p:spPr>
            <a:xfrm>
              <a:off x="0" y="887413"/>
              <a:ext cx="6778653" cy="2593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250"/>
                </a:lnSpc>
              </a:pPr>
              <a:r>
                <a:rPr lang="en-US" sz="3500">
                  <a:solidFill>
                    <a:srgbClr val="202020"/>
                  </a:solidFill>
                  <a:latin typeface="Ovo"/>
                </a:rPr>
                <a:t>O carbocátion a ser formado é </a:t>
              </a:r>
              <a:r>
                <a:rPr lang="en-US" sz="3500">
                  <a:solidFill>
                    <a:srgbClr val="DD1010"/>
                  </a:solidFill>
                  <a:latin typeface="Ovo"/>
                </a:rPr>
                <a:t>favorecido</a:t>
              </a:r>
              <a:r>
                <a:rPr lang="en-US" sz="3500">
                  <a:solidFill>
                    <a:srgbClr val="202020"/>
                  </a:solidFill>
                  <a:latin typeface="Ovo"/>
                </a:rPr>
                <a:t> por sua </a:t>
              </a:r>
              <a:r>
                <a:rPr lang="en-US" sz="3500">
                  <a:solidFill>
                    <a:srgbClr val="DD1010"/>
                  </a:solidFill>
                  <a:latin typeface="Ovo"/>
                </a:rPr>
                <a:t>estabilidade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6778653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97278">
            <a:off x="-280513" y="3935798"/>
            <a:ext cx="6043892" cy="6977076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518774" y="3546644"/>
            <a:ext cx="6024462" cy="1596856"/>
            <a:chOff x="0" y="0"/>
            <a:chExt cx="8032616" cy="212914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106831"/>
              <a:ext cx="8032616" cy="1022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62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032616" cy="906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87"/>
                </a:lnSpc>
              </a:pPr>
              <a:r>
                <a:rPr lang="en-US" sz="4374">
                  <a:solidFill>
                    <a:srgbClr val="3849A2"/>
                  </a:solidFill>
                  <a:latin typeface="Alata Bold"/>
                </a:rPr>
                <a:t>Regra de Markovnikov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03730" y="760554"/>
            <a:ext cx="9525" cy="8229600"/>
          </a:xfrm>
          <a:prstGeom prst="rect">
            <a:avLst/>
          </a:prstGeom>
          <a:solidFill>
            <a:srgbClr val="3D3D3D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809308" y="2125804"/>
            <a:ext cx="6706044" cy="559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10000">
                <a:solidFill>
                  <a:srgbClr val="3849A2"/>
                </a:solidFill>
                <a:latin typeface="Ovo Bold"/>
              </a:rPr>
              <a:t>Significado</a:t>
            </a:r>
          </a:p>
          <a:p>
            <a:pPr>
              <a:lnSpc>
                <a:spcPts val="11000"/>
              </a:lnSpc>
            </a:pPr>
            <a:r>
              <a:rPr lang="en-US" sz="10000">
                <a:solidFill>
                  <a:srgbClr val="3849A2"/>
                </a:solidFill>
                <a:latin typeface="Ovo Bold"/>
              </a:rPr>
              <a:t>das setas em reações químicas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28376" y="778231"/>
            <a:ext cx="8875159" cy="12523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42515" y="2416974"/>
            <a:ext cx="9446879" cy="8429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00744" y="3597246"/>
            <a:ext cx="8330423" cy="18757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59321" y="5767426"/>
            <a:ext cx="8013269" cy="322272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63325" y="1207029"/>
            <a:ext cx="9525" cy="8229600"/>
          </a:xfrm>
          <a:prstGeom prst="rect">
            <a:avLst/>
          </a:prstGeom>
          <a:solidFill>
            <a:srgbClr val="3D3D3D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rcRect b="18959"/>
          <a:stretch/>
        </p:blipFill>
        <p:spPr>
          <a:xfrm>
            <a:off x="6663325" y="2120191"/>
            <a:ext cx="11624675" cy="52376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11364" y="3678576"/>
            <a:ext cx="7684214" cy="660842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-9525" y="2995797"/>
            <a:ext cx="6672850" cy="4362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8"/>
              </a:lnSpc>
            </a:pPr>
            <a:r>
              <a:rPr lang="en-US" sz="7770">
                <a:solidFill>
                  <a:srgbClr val="3849A2"/>
                </a:solidFill>
                <a:latin typeface="Ovo Bold"/>
              </a:rPr>
              <a:t>Como reage a insaturação do anel aromático?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63325" y="1207029"/>
            <a:ext cx="9525" cy="8229600"/>
          </a:xfrm>
          <a:prstGeom prst="rect">
            <a:avLst/>
          </a:prstGeom>
          <a:solidFill>
            <a:srgbClr val="3D3D3D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88769" y="2419944"/>
            <a:ext cx="11199231" cy="58037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9525" y="2995797"/>
            <a:ext cx="6672850" cy="4362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8"/>
              </a:lnSpc>
            </a:pPr>
            <a:r>
              <a:rPr lang="en-US" sz="7770">
                <a:solidFill>
                  <a:srgbClr val="3849A2"/>
                </a:solidFill>
                <a:latin typeface="Ovo Bold"/>
              </a:rPr>
              <a:t>O benzeno é uma base e um nucleófilo fraco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636234" y="5321829"/>
            <a:ext cx="4912042" cy="51435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088769" y="823088"/>
            <a:ext cx="6024462" cy="1596856"/>
            <a:chOff x="0" y="0"/>
            <a:chExt cx="8032616" cy="2129142"/>
          </a:xfrm>
        </p:grpSpPr>
        <p:sp>
          <p:nvSpPr>
            <p:cNvPr id="7" name="TextBox 7"/>
            <p:cNvSpPr txBox="1"/>
            <p:nvPr/>
          </p:nvSpPr>
          <p:spPr>
            <a:xfrm>
              <a:off x="0" y="1106831"/>
              <a:ext cx="8032616" cy="1022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62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032616" cy="906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87"/>
                </a:lnSpc>
              </a:pPr>
              <a:r>
                <a:rPr lang="en-US" sz="4374">
                  <a:solidFill>
                    <a:srgbClr val="DD1010"/>
                  </a:solidFill>
                  <a:latin typeface="Alata Bold"/>
                </a:rPr>
                <a:t>Comparar os HOMO's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63325" y="1207029"/>
            <a:ext cx="9525" cy="8229600"/>
          </a:xfrm>
          <a:prstGeom prst="rect">
            <a:avLst/>
          </a:prstGeom>
          <a:solidFill>
            <a:srgbClr val="3D3D3D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24892" y="1700785"/>
            <a:ext cx="11363108" cy="72420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530812" y="3733791"/>
            <a:ext cx="6939949" cy="711789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4256642"/>
            <a:ext cx="6672850" cy="2197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8"/>
              </a:lnSpc>
            </a:pPr>
            <a:r>
              <a:rPr lang="en-US" sz="7770">
                <a:solidFill>
                  <a:srgbClr val="3849A2"/>
                </a:solidFill>
                <a:latin typeface="Ovo Bold"/>
              </a:rPr>
              <a:t>Reatividade do benzeno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63325" y="1207029"/>
            <a:ext cx="9525" cy="8229600"/>
          </a:xfrm>
          <a:prstGeom prst="rect">
            <a:avLst/>
          </a:prstGeom>
          <a:solidFill>
            <a:srgbClr val="3D3D3D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20395" y="1542678"/>
            <a:ext cx="11052371" cy="755830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0" y="3605851"/>
            <a:ext cx="6516669" cy="321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7"/>
              </a:lnSpc>
            </a:pPr>
            <a:r>
              <a:rPr lang="en-US" sz="7589">
                <a:solidFill>
                  <a:srgbClr val="3849A2"/>
                </a:solidFill>
                <a:latin typeface="Ovo Bold"/>
              </a:rPr>
              <a:t>Reações de Substituição no Benzeno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33566">
            <a:off x="-690090" y="3961041"/>
            <a:ext cx="6972162" cy="587404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72359" y="119924"/>
            <a:ext cx="14143283" cy="3124321"/>
            <a:chOff x="0" y="0"/>
            <a:chExt cx="18857711" cy="4165761"/>
          </a:xfrm>
        </p:grpSpPr>
        <p:sp>
          <p:nvSpPr>
            <p:cNvPr id="3" name="AutoShape 3"/>
            <p:cNvSpPr/>
            <p:nvPr/>
          </p:nvSpPr>
          <p:spPr>
            <a:xfrm>
              <a:off x="0" y="4150115"/>
              <a:ext cx="18857711" cy="15647"/>
            </a:xfrm>
            <a:prstGeom prst="rect">
              <a:avLst/>
            </a:prstGeom>
            <a:solidFill>
              <a:srgbClr val="3D3D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18857711" cy="3030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5"/>
                </a:lnSpc>
              </a:pPr>
              <a:r>
                <a:rPr lang="en-US" sz="7977">
                  <a:solidFill>
                    <a:srgbClr val="3849A2"/>
                  </a:solidFill>
                  <a:latin typeface="Ovo Bold"/>
                </a:rPr>
                <a:t>Adição de halogênios em alcenos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95113" y="3244245"/>
            <a:ext cx="12097774" cy="704275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63325" y="1207029"/>
            <a:ext cx="9525" cy="8229600"/>
          </a:xfrm>
          <a:prstGeom prst="rect">
            <a:avLst/>
          </a:prstGeom>
          <a:solidFill>
            <a:srgbClr val="3D3D3D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88769" y="1793587"/>
            <a:ext cx="10761598" cy="23036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36978" y="5759441"/>
            <a:ext cx="10035488" cy="395605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4095280"/>
            <a:ext cx="6516669" cy="215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7"/>
              </a:lnSpc>
            </a:pPr>
            <a:r>
              <a:rPr lang="en-US" sz="7589">
                <a:solidFill>
                  <a:srgbClr val="3849A2"/>
                </a:solidFill>
                <a:latin typeface="Ovo Bold"/>
              </a:rPr>
              <a:t>Mecanismo de reação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036978" y="4654071"/>
            <a:ext cx="11251022" cy="1890573"/>
            <a:chOff x="0" y="0"/>
            <a:chExt cx="15001363" cy="2520764"/>
          </a:xfrm>
        </p:grpSpPr>
        <p:sp>
          <p:nvSpPr>
            <p:cNvPr id="7" name="TextBox 7"/>
            <p:cNvSpPr txBox="1"/>
            <p:nvPr/>
          </p:nvSpPr>
          <p:spPr>
            <a:xfrm>
              <a:off x="0" y="1498453"/>
              <a:ext cx="15001363" cy="1022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62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5001363" cy="1308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 dirty="0">
                  <a:solidFill>
                    <a:srgbClr val="DD1010"/>
                  </a:solidFill>
                  <a:latin typeface="Alata Bold"/>
                </a:rPr>
                <a:t>1ª Etapa - </a:t>
              </a:r>
              <a:r>
                <a:rPr lang="en-US" sz="3000" dirty="0" err="1">
                  <a:solidFill>
                    <a:srgbClr val="DD1010"/>
                  </a:solidFill>
                  <a:latin typeface="Alata Bold"/>
                </a:rPr>
                <a:t>Reação</a:t>
              </a:r>
              <a:r>
                <a:rPr lang="en-US" sz="3000" dirty="0">
                  <a:solidFill>
                    <a:srgbClr val="DD1010"/>
                  </a:solidFill>
                  <a:latin typeface="Alata Bold"/>
                </a:rPr>
                <a:t> do </a:t>
              </a:r>
              <a:r>
                <a:rPr lang="en-US" sz="3000" dirty="0" err="1">
                  <a:solidFill>
                    <a:srgbClr val="DD1010"/>
                  </a:solidFill>
                  <a:latin typeface="Alata Bold"/>
                </a:rPr>
                <a:t>ciclopenteno</a:t>
              </a:r>
              <a:r>
                <a:rPr lang="en-US" sz="3000" dirty="0">
                  <a:solidFill>
                    <a:srgbClr val="DD1010"/>
                  </a:solidFill>
                  <a:latin typeface="Alata Bold"/>
                </a:rPr>
                <a:t> e o Bromo para </a:t>
              </a:r>
              <a:r>
                <a:rPr lang="en-US" sz="3000" dirty="0" err="1">
                  <a:solidFill>
                    <a:srgbClr val="DD1010"/>
                  </a:solidFill>
                  <a:latin typeface="Alata Bold"/>
                </a:rPr>
                <a:t>formar</a:t>
              </a:r>
              <a:r>
                <a:rPr lang="en-US" sz="3000" dirty="0">
                  <a:solidFill>
                    <a:srgbClr val="DD1010"/>
                  </a:solidFill>
                  <a:latin typeface="Alata Bold"/>
                </a:rPr>
                <a:t> o </a:t>
              </a:r>
              <a:r>
                <a:rPr lang="en-US" sz="3000" dirty="0" err="1">
                  <a:solidFill>
                    <a:srgbClr val="DD1010"/>
                  </a:solidFill>
                  <a:latin typeface="Alata Bold"/>
                </a:rPr>
                <a:t>intermediário</a:t>
              </a:r>
              <a:r>
                <a:rPr lang="en-US" sz="3000" dirty="0">
                  <a:solidFill>
                    <a:srgbClr val="DD1010"/>
                  </a:solidFill>
                  <a:latin typeface="Alata Bold"/>
                </a:rPr>
                <a:t> do </a:t>
              </a:r>
              <a:r>
                <a:rPr lang="en-US" sz="3000" dirty="0" err="1">
                  <a:solidFill>
                    <a:srgbClr val="DD1010"/>
                  </a:solidFill>
                  <a:latin typeface="Alata Bold"/>
                </a:rPr>
                <a:t>íon</a:t>
              </a:r>
              <a:r>
                <a:rPr lang="en-US" sz="3000" dirty="0">
                  <a:solidFill>
                    <a:srgbClr val="DD1010"/>
                  </a:solidFill>
                  <a:latin typeface="Alata Bold"/>
                </a:rPr>
                <a:t> </a:t>
              </a:r>
              <a:r>
                <a:rPr lang="en-US" sz="3000" dirty="0" err="1">
                  <a:solidFill>
                    <a:srgbClr val="DD1010"/>
                  </a:solidFill>
                  <a:latin typeface="Alata Bold"/>
                </a:rPr>
                <a:t>bromônio</a:t>
              </a:r>
              <a:endParaRPr lang="en-US" sz="3000" dirty="0">
                <a:solidFill>
                  <a:srgbClr val="DD1010"/>
                </a:solidFill>
                <a:latin typeface="Alata Bold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89737">
            <a:off x="-1042713" y="4189707"/>
            <a:ext cx="5843517" cy="664036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7088769" y="1028700"/>
            <a:ext cx="6024462" cy="1395273"/>
            <a:chOff x="0" y="0"/>
            <a:chExt cx="8032616" cy="186036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38053"/>
              <a:ext cx="8032616" cy="1022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62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032616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DD1010"/>
                  </a:solidFill>
                  <a:latin typeface="Alata Bold"/>
                </a:rPr>
                <a:t>Reação Geral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63325" y="1207029"/>
            <a:ext cx="9525" cy="8229600"/>
          </a:xfrm>
          <a:prstGeom prst="rect">
            <a:avLst/>
          </a:prstGeom>
          <a:solidFill>
            <a:srgbClr val="3D3D3D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0" y="4095280"/>
            <a:ext cx="6516669" cy="215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7"/>
              </a:lnSpc>
            </a:pPr>
            <a:r>
              <a:rPr lang="en-US" sz="7589">
                <a:solidFill>
                  <a:srgbClr val="3849A2"/>
                </a:solidFill>
                <a:latin typeface="Ovo Bold"/>
              </a:rPr>
              <a:t>Mecanismo de reação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989737">
            <a:off x="-1042713" y="4189707"/>
            <a:ext cx="5843517" cy="66403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36978" y="4396749"/>
            <a:ext cx="10441668" cy="370424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036978" y="3092844"/>
            <a:ext cx="11251022" cy="1890573"/>
            <a:chOff x="0" y="0"/>
            <a:chExt cx="15001363" cy="2520764"/>
          </a:xfrm>
        </p:grpSpPr>
        <p:sp>
          <p:nvSpPr>
            <p:cNvPr id="7" name="TextBox 7"/>
            <p:cNvSpPr txBox="1"/>
            <p:nvPr/>
          </p:nvSpPr>
          <p:spPr>
            <a:xfrm>
              <a:off x="0" y="1498453"/>
              <a:ext cx="15001363" cy="1022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62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5001363" cy="1308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DD1010"/>
                  </a:solidFill>
                  <a:latin typeface="Alata Bold"/>
                </a:rPr>
                <a:t>2ª Etapa -Ataque nucleofílico do ânion brometo no íon bromonium 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150439" y="1028700"/>
            <a:ext cx="9525" cy="8229600"/>
          </a:xfrm>
          <a:prstGeom prst="rect">
            <a:avLst/>
          </a:prstGeom>
          <a:solidFill>
            <a:srgbClr val="3D3D3D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0" y="4095280"/>
            <a:ext cx="6516669" cy="215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7"/>
              </a:lnSpc>
            </a:pPr>
            <a:r>
              <a:rPr lang="en-US" sz="7589">
                <a:solidFill>
                  <a:srgbClr val="3849A2"/>
                </a:solidFill>
                <a:latin typeface="Ovo Bold"/>
              </a:rPr>
              <a:t>Reações dos álcoois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09005" y="5143500"/>
            <a:ext cx="10239631" cy="21332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009421" y="5299498"/>
            <a:ext cx="1770739" cy="2951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3024162"/>
            <a:ext cx="6150439" cy="668525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789902" y="2941720"/>
            <a:ext cx="7077836" cy="1096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638478" lvl="1" indent="-819239" algn="ctr">
              <a:lnSpc>
                <a:spcPts val="8347"/>
              </a:lnSpc>
              <a:buFont typeface="Arial"/>
              <a:buChar char="•"/>
            </a:pPr>
            <a:r>
              <a:rPr lang="en-US" sz="7589">
                <a:solidFill>
                  <a:srgbClr val="3849A2"/>
                </a:solidFill>
                <a:latin typeface="Ovo Bold"/>
              </a:rPr>
              <a:t>Combustão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E1984811-9739-FE6B-F8FC-2815FBFF72BC}"/>
              </a:ext>
            </a:extLst>
          </p:cNvPr>
          <p:cNvCxnSpPr>
            <a:cxnSpLocks/>
          </p:cNvCxnSpPr>
          <p:nvPr/>
        </p:nvCxnSpPr>
        <p:spPr>
          <a:xfrm>
            <a:off x="8708178" y="5594621"/>
            <a:ext cx="0" cy="463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150439" y="1028700"/>
            <a:ext cx="9525" cy="8229600"/>
          </a:xfrm>
          <a:prstGeom prst="rect">
            <a:avLst/>
          </a:prstGeom>
          <a:solidFill>
            <a:srgbClr val="3D3D3D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83187" y="1943660"/>
            <a:ext cx="9238294" cy="12025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54975" y="3671782"/>
            <a:ext cx="10095355" cy="18531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5982" y="5706186"/>
            <a:ext cx="6310357" cy="8652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374753" y="7099864"/>
            <a:ext cx="6193715" cy="16157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63861" y="8954699"/>
            <a:ext cx="5573791" cy="90028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7546004" y="1791394"/>
            <a:ext cx="9713296" cy="1507067"/>
            <a:chOff x="0" y="0"/>
            <a:chExt cx="5282883" cy="8196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82883" cy="819666"/>
            </a:xfrm>
            <a:custGeom>
              <a:avLst/>
              <a:gdLst/>
              <a:ahLst/>
              <a:cxnLst/>
              <a:rect l="l" t="t" r="r" b="b"/>
              <a:pathLst>
                <a:path w="5282883" h="819666">
                  <a:moveTo>
                    <a:pt x="0" y="0"/>
                  </a:moveTo>
                  <a:lnTo>
                    <a:pt x="0" y="819666"/>
                  </a:lnTo>
                  <a:lnTo>
                    <a:pt x="5282883" y="819666"/>
                  </a:lnTo>
                  <a:lnTo>
                    <a:pt x="5282883" y="0"/>
                  </a:lnTo>
                  <a:lnTo>
                    <a:pt x="0" y="0"/>
                  </a:lnTo>
                  <a:close/>
                  <a:moveTo>
                    <a:pt x="5221923" y="758706"/>
                  </a:moveTo>
                  <a:lnTo>
                    <a:pt x="59690" y="758706"/>
                  </a:lnTo>
                  <a:lnTo>
                    <a:pt x="59690" y="59690"/>
                  </a:lnTo>
                  <a:lnTo>
                    <a:pt x="5221923" y="59690"/>
                  </a:lnTo>
                  <a:lnTo>
                    <a:pt x="5221923" y="758706"/>
                  </a:lnTo>
                  <a:close/>
                </a:path>
              </a:pathLst>
            </a:custGeom>
            <a:solidFill>
              <a:srgbClr val="DD101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0" y="4095280"/>
            <a:ext cx="6516669" cy="215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7"/>
              </a:lnSpc>
            </a:pPr>
            <a:r>
              <a:rPr lang="en-US" sz="7589">
                <a:solidFill>
                  <a:srgbClr val="3849A2"/>
                </a:solidFill>
                <a:latin typeface="Ovo Bold"/>
              </a:rPr>
              <a:t>Reações dos álcoois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150110" y="5706186"/>
            <a:ext cx="6435422" cy="1085369"/>
            <a:chOff x="0" y="0"/>
            <a:chExt cx="3500108" cy="5903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00108" cy="590312"/>
            </a:xfrm>
            <a:custGeom>
              <a:avLst/>
              <a:gdLst/>
              <a:ahLst/>
              <a:cxnLst/>
              <a:rect l="l" t="t" r="r" b="b"/>
              <a:pathLst>
                <a:path w="3500108" h="590312">
                  <a:moveTo>
                    <a:pt x="0" y="0"/>
                  </a:moveTo>
                  <a:lnTo>
                    <a:pt x="0" y="590312"/>
                  </a:lnTo>
                  <a:lnTo>
                    <a:pt x="3500108" y="590312"/>
                  </a:lnTo>
                  <a:lnTo>
                    <a:pt x="3500108" y="0"/>
                  </a:lnTo>
                  <a:lnTo>
                    <a:pt x="0" y="0"/>
                  </a:lnTo>
                  <a:close/>
                  <a:moveTo>
                    <a:pt x="3439147" y="529352"/>
                  </a:moveTo>
                  <a:lnTo>
                    <a:pt x="59690" y="529352"/>
                  </a:lnTo>
                  <a:lnTo>
                    <a:pt x="59690" y="59690"/>
                  </a:lnTo>
                  <a:lnTo>
                    <a:pt x="3439147" y="59690"/>
                  </a:lnTo>
                  <a:lnTo>
                    <a:pt x="3439147" y="529352"/>
                  </a:lnTo>
                  <a:close/>
                </a:path>
              </a:pathLst>
            </a:custGeom>
            <a:solidFill>
              <a:srgbClr val="DD101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253900" y="8862155"/>
            <a:ext cx="6435422" cy="1085369"/>
            <a:chOff x="0" y="0"/>
            <a:chExt cx="3500108" cy="59031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500108" cy="590312"/>
            </a:xfrm>
            <a:custGeom>
              <a:avLst/>
              <a:gdLst/>
              <a:ahLst/>
              <a:cxnLst/>
              <a:rect l="l" t="t" r="r" b="b"/>
              <a:pathLst>
                <a:path w="3500108" h="590312">
                  <a:moveTo>
                    <a:pt x="0" y="0"/>
                  </a:moveTo>
                  <a:lnTo>
                    <a:pt x="0" y="590312"/>
                  </a:lnTo>
                  <a:lnTo>
                    <a:pt x="3500108" y="590312"/>
                  </a:lnTo>
                  <a:lnTo>
                    <a:pt x="3500108" y="0"/>
                  </a:lnTo>
                  <a:lnTo>
                    <a:pt x="0" y="0"/>
                  </a:lnTo>
                  <a:close/>
                  <a:moveTo>
                    <a:pt x="3439147" y="529352"/>
                  </a:moveTo>
                  <a:lnTo>
                    <a:pt x="59690" y="529352"/>
                  </a:lnTo>
                  <a:lnTo>
                    <a:pt x="59690" y="59690"/>
                  </a:lnTo>
                  <a:lnTo>
                    <a:pt x="3439147" y="59690"/>
                  </a:lnTo>
                  <a:lnTo>
                    <a:pt x="3439147" y="529352"/>
                  </a:lnTo>
                  <a:close/>
                </a:path>
              </a:pathLst>
            </a:custGeom>
            <a:solidFill>
              <a:srgbClr val="DD1010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11316" y="4598342"/>
            <a:ext cx="5177172" cy="517717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9144000" y="509070"/>
            <a:ext cx="6516669" cy="1096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7"/>
              </a:lnSpc>
            </a:pPr>
            <a:r>
              <a:rPr lang="en-US" sz="7589">
                <a:solidFill>
                  <a:srgbClr val="3849A2"/>
                </a:solidFill>
                <a:latin typeface="Ovo Bold"/>
              </a:rPr>
              <a:t>2. Oxidação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00412" y="4442812"/>
            <a:ext cx="5902568" cy="16288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62902" y="7243979"/>
            <a:ext cx="6040078" cy="178125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26718" y="1624384"/>
            <a:ext cx="13434563" cy="126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80"/>
              </a:lnSpc>
            </a:pPr>
            <a:r>
              <a:rPr lang="en-US" sz="8800">
                <a:solidFill>
                  <a:srgbClr val="3849A2"/>
                </a:solidFill>
                <a:latin typeface="Ovo Bold"/>
              </a:rPr>
              <a:t>Tipos de clivagem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83077">
            <a:off x="-1052560" y="279949"/>
            <a:ext cx="4695920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13874">
            <a:off x="14239514" y="5835048"/>
            <a:ext cx="5370034" cy="547962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814662" y="6682004"/>
            <a:ext cx="665867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3500">
                <a:solidFill>
                  <a:srgbClr val="202020"/>
                </a:solidFill>
                <a:latin typeface="Ovo"/>
              </a:rPr>
              <a:t>Clivagem heterolítica - </a:t>
            </a:r>
            <a:r>
              <a:rPr lang="en-US" sz="3500">
                <a:solidFill>
                  <a:srgbClr val="DD1010"/>
                </a:solidFill>
                <a:latin typeface="Ovo"/>
              </a:rPr>
              <a:t>Heterólise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14662" y="3804637"/>
            <a:ext cx="637292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3500">
                <a:solidFill>
                  <a:srgbClr val="202020"/>
                </a:solidFill>
                <a:latin typeface="Ovo"/>
              </a:rPr>
              <a:t>Clivagem homolítica - </a:t>
            </a:r>
            <a:r>
              <a:rPr lang="en-US" sz="3500">
                <a:solidFill>
                  <a:srgbClr val="DD1010"/>
                </a:solidFill>
                <a:latin typeface="Ovo"/>
              </a:rPr>
              <a:t>Homólise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39183" y="4613345"/>
            <a:ext cx="4625025" cy="20972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88209" y="7479501"/>
            <a:ext cx="6126973" cy="177879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334414" y="1986512"/>
            <a:ext cx="13434563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3849A2"/>
                </a:solidFill>
                <a:latin typeface="Ovo Bold"/>
              </a:rPr>
              <a:t>Intermediários de reação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72996">
            <a:off x="-598175" y="-189138"/>
            <a:ext cx="3594352" cy="38648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58921">
            <a:off x="15054613" y="6610350"/>
            <a:ext cx="5216862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681187" y="6841326"/>
            <a:ext cx="892562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3500">
                <a:solidFill>
                  <a:srgbClr val="202020"/>
                </a:solidFill>
                <a:latin typeface="Ovo"/>
              </a:rPr>
              <a:t>Carbocátion - Geometria trigonal plana - sp2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31808" y="3823687"/>
            <a:ext cx="783977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3500">
                <a:solidFill>
                  <a:srgbClr val="202020"/>
                </a:solidFill>
                <a:latin typeface="Ovo"/>
              </a:rPr>
              <a:t>Carbânion - Geometria piramidal - sp3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64793" y="809625"/>
            <a:ext cx="13758413" cy="226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3849A2"/>
                </a:solidFill>
                <a:latin typeface="Ovo Bold"/>
              </a:rPr>
              <a:t>Sítios de reação em moléculas orgânicas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33840" y="3948716"/>
            <a:ext cx="10535220" cy="28930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33840" y="7631768"/>
            <a:ext cx="10387921" cy="94086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63208" y="7730726"/>
            <a:ext cx="338207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3500">
                <a:solidFill>
                  <a:srgbClr val="202020"/>
                </a:solidFill>
                <a:latin typeface="Ovo"/>
              </a:rPr>
              <a:t>Ligações polares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20283" y="5023787"/>
            <a:ext cx="446792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3500">
                <a:solidFill>
                  <a:srgbClr val="202020"/>
                </a:solidFill>
                <a:latin typeface="Ovo"/>
              </a:rPr>
              <a:t>Sítios ácidos e básicos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94080" y="760554"/>
            <a:ext cx="9525" cy="8229600"/>
          </a:xfrm>
          <a:prstGeom prst="rect">
            <a:avLst/>
          </a:prstGeom>
          <a:solidFill>
            <a:srgbClr val="3D3D3D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59133" y="4723340"/>
            <a:ext cx="10268064" cy="29739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11224" y="4202254"/>
            <a:ext cx="5982144" cy="143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0"/>
              </a:lnSpc>
            </a:pPr>
            <a:r>
              <a:rPr lang="en-US" sz="10000">
                <a:solidFill>
                  <a:srgbClr val="3849A2"/>
                </a:solidFill>
                <a:latin typeface="Ovo Bold"/>
              </a:rPr>
              <a:t>Eletrófilos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59133" y="2144854"/>
            <a:ext cx="10373426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3500">
                <a:solidFill>
                  <a:srgbClr val="202020"/>
                </a:solidFill>
                <a:latin typeface="Ovo"/>
              </a:rPr>
              <a:t>Os átomos de carbono que são </a:t>
            </a:r>
            <a:r>
              <a:rPr lang="en-US" sz="3500">
                <a:solidFill>
                  <a:srgbClr val="202020"/>
                </a:solidFill>
                <a:latin typeface="Ovo Bold"/>
              </a:rPr>
              <a:t>deficientes em elétrons devido à polaridade da ligação</a:t>
            </a:r>
            <a:r>
              <a:rPr lang="en-US" sz="3500">
                <a:solidFill>
                  <a:srgbClr val="202020"/>
                </a:solidFill>
                <a:latin typeface="Ovo"/>
              </a:rPr>
              <a:t>, mas que não são carbocátions, podem ser eletrófilos também.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94080" y="760554"/>
            <a:ext cx="9525" cy="8229600"/>
          </a:xfrm>
          <a:prstGeom prst="rect">
            <a:avLst/>
          </a:prstGeom>
          <a:solidFill>
            <a:srgbClr val="3D3D3D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85" r="385"/>
          <a:stretch>
            <a:fillRect/>
          </a:stretch>
        </p:blipFill>
        <p:spPr>
          <a:xfrm>
            <a:off x="9111836" y="5010150"/>
            <a:ext cx="7268021" cy="366228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87374" y="4202254"/>
            <a:ext cx="6382856" cy="143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0"/>
              </a:lnSpc>
            </a:pPr>
            <a:r>
              <a:rPr lang="en-US" sz="10000">
                <a:solidFill>
                  <a:srgbClr val="3849A2"/>
                </a:solidFill>
                <a:latin typeface="Ovo Bold"/>
              </a:rPr>
              <a:t>Nucleófilos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59133" y="1687654"/>
            <a:ext cx="10373426" cy="263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3500">
                <a:solidFill>
                  <a:srgbClr val="202020"/>
                </a:solidFill>
                <a:latin typeface="Ovo"/>
              </a:rPr>
              <a:t>Os carbânions são bases de Lewis, ou seja, procuram um próton ou algum outro centro positivo para o qual eles possam doar o seu par de elétrons e, dessa maneira, neutralizar a sua carga negativa.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946</Words>
  <Application>Microsoft Office PowerPoint</Application>
  <PresentationFormat>Personalizar</PresentationFormat>
  <Paragraphs>133</Paragraphs>
  <Slides>48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8" baseType="lpstr">
      <vt:lpstr>Arimo</vt:lpstr>
      <vt:lpstr>Ovo Bold</vt:lpstr>
      <vt:lpstr>Calibri</vt:lpstr>
      <vt:lpstr>Arial</vt:lpstr>
      <vt:lpstr>Ovo</vt:lpstr>
      <vt:lpstr>Alata Bold</vt:lpstr>
      <vt:lpstr>Google Sans</vt:lpstr>
      <vt:lpstr>Arialle Bold</vt:lpstr>
      <vt:lpstr>Ovo Italics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Reações Orgânicas</dc:title>
  <cp:lastModifiedBy>Miriam Sannomiya</cp:lastModifiedBy>
  <cp:revision>5</cp:revision>
  <dcterms:created xsi:type="dcterms:W3CDTF">2006-08-16T00:00:00Z</dcterms:created>
  <dcterms:modified xsi:type="dcterms:W3CDTF">2024-04-09T19:27:34Z</dcterms:modified>
  <dc:identifier>DAEbQ8DSbVI</dc:identifier>
</cp:coreProperties>
</file>