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1138-4D12-476C-8612-1CB84A9F8F0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HISTORIA E TEORIA DO ESTADO DE DIREITO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Docente Responsável: </a:t>
            </a:r>
            <a:r>
              <a:rPr lang="pt-BR" dirty="0" err="1" smtClean="0"/>
              <a:t>Profa</a:t>
            </a:r>
            <a:r>
              <a:rPr lang="pt-BR" dirty="0" smtClean="0"/>
              <a:t>. Dra. Eunice Aparecida Jesus Prudente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Reinado de Guilherme - depois rainha Ana </a:t>
            </a:r>
          </a:p>
          <a:p>
            <a:r>
              <a:rPr lang="pt-BR" dirty="0" smtClean="0"/>
              <a:t>(1714),   convocação de um “Conselho de Gabinete” – tomada de decisões</a:t>
            </a:r>
          </a:p>
          <a:p>
            <a:r>
              <a:rPr lang="pt-BR" dirty="0" smtClean="0"/>
              <a:t>Reinado (príncipes alemães): Jorge I -  Jorge II</a:t>
            </a:r>
          </a:p>
          <a:p>
            <a:r>
              <a:rPr lang="pt-BR" dirty="0" smtClean="0"/>
              <a:t>= fortalecimento do Parlamento com decisões pelo Gabinete com lideranças definidas</a:t>
            </a:r>
          </a:p>
          <a:p>
            <a:r>
              <a:rPr lang="pt-BR" dirty="0" smtClean="0"/>
              <a:t>= ascendência sobre os demais e controle sobre o monarca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Distinção  </a:t>
            </a:r>
          </a:p>
          <a:p>
            <a:r>
              <a:rPr lang="pt-BR" dirty="0" smtClean="0"/>
              <a:t>Chefia de Estado – questões de interesse permanente do Estado e Chefia de Governo</a:t>
            </a:r>
          </a:p>
          <a:p>
            <a:r>
              <a:rPr lang="pt-BR" dirty="0" smtClean="0"/>
              <a:t>Encarnação/Estado – Enfrentamento inimigos</a:t>
            </a:r>
          </a:p>
          <a:p>
            <a:r>
              <a:rPr lang="pt-BR" dirty="0" smtClean="0"/>
              <a:t>Questões religiosas/morais</a:t>
            </a:r>
          </a:p>
          <a:p>
            <a:r>
              <a:rPr lang="pt-BR" dirty="0" smtClean="0"/>
              <a:t>Chefia de Governo – questões de interesse imediato do povo</a:t>
            </a:r>
          </a:p>
          <a:p>
            <a:r>
              <a:rPr lang="pt-BR" dirty="0" smtClean="0"/>
              <a:t>Segurança – moradia – serviços públicos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Sec. XVIII </a:t>
            </a:r>
          </a:p>
          <a:p>
            <a:r>
              <a:rPr lang="pt-BR" dirty="0" smtClean="0"/>
              <a:t>Feitos de Roberto </a:t>
            </a:r>
            <a:r>
              <a:rPr lang="pt-BR" dirty="0" err="1" smtClean="0"/>
              <a:t>Walpole</a:t>
            </a:r>
            <a:r>
              <a:rPr lang="pt-BR" dirty="0" smtClean="0"/>
              <a:t> – chamado 1º ministro</a:t>
            </a:r>
          </a:p>
          <a:p>
            <a:endParaRPr lang="pt-BR" dirty="0" smtClean="0"/>
          </a:p>
          <a:p>
            <a:r>
              <a:rPr lang="pt-BR" dirty="0" smtClean="0"/>
              <a:t>1757 – John </a:t>
            </a:r>
            <a:r>
              <a:rPr lang="pt-BR" dirty="0" err="1" smtClean="0"/>
              <a:t>Wilkes</a:t>
            </a:r>
            <a:r>
              <a:rPr lang="pt-BR" dirty="0" smtClean="0"/>
              <a:t>  -  Câmara Comuns – </a:t>
            </a:r>
          </a:p>
          <a:p>
            <a:r>
              <a:rPr lang="pt-BR" dirty="0" smtClean="0"/>
              <a:t>Agitação Política – Defesa Pobres – Expulsão – Refugio na França – Retorno/Reeleição em 1774 – Fortalecimento/Câmara dos Comuns – Designado </a:t>
            </a:r>
            <a:r>
              <a:rPr lang="pt-BR" dirty="0" err="1" smtClean="0"/>
              <a:t>Lord</a:t>
            </a:r>
            <a:r>
              <a:rPr lang="pt-BR" dirty="0" smtClean="0"/>
              <a:t> </a:t>
            </a:r>
            <a:r>
              <a:rPr lang="pt-BR" dirty="0" err="1" smtClean="0"/>
              <a:t>Mayor</a:t>
            </a:r>
            <a:r>
              <a:rPr lang="pt-BR" dirty="0" smtClean="0"/>
              <a:t> de Londres -   1776 – Apoio às </a:t>
            </a:r>
            <a:r>
              <a:rPr lang="pt-BR" dirty="0" err="1" smtClean="0"/>
              <a:t>colonias</a:t>
            </a:r>
            <a:r>
              <a:rPr lang="pt-BR" dirty="0" smtClean="0"/>
              <a:t>  norte-americanas, críticas  ao monarca</a:t>
            </a: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1782 - Afastamento do Primeiro Ministro </a:t>
            </a:r>
            <a:r>
              <a:rPr lang="pt-BR" dirty="0" err="1" smtClean="0"/>
              <a:t>Lord</a:t>
            </a:r>
            <a:r>
              <a:rPr lang="pt-BR" smtClean="0"/>
              <a:t>  North </a:t>
            </a:r>
            <a:endParaRPr lang="pt-BR" dirty="0" smtClean="0"/>
          </a:p>
          <a:p>
            <a:r>
              <a:rPr lang="pt-BR" dirty="0" smtClean="0"/>
              <a:t>( escolhido por Jorge III, desde 1770) </a:t>
            </a:r>
          </a:p>
          <a:p>
            <a:r>
              <a:rPr lang="pt-BR" dirty="0" smtClean="0"/>
              <a:t>Oitiva da Câmara dos Comuns na escolha do 1º ministro</a:t>
            </a:r>
          </a:p>
          <a:p>
            <a:r>
              <a:rPr lang="pt-BR" dirty="0" smtClean="0"/>
              <a:t>IMPEACHMENT  Instituto direito penal -  direito  político </a:t>
            </a:r>
          </a:p>
          <a:p>
            <a:r>
              <a:rPr lang="pt-BR" dirty="0" smtClean="0"/>
              <a:t>Antecedido por moção de desconfiança pelo Parlamento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RULE OF LAW AMERICANO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1.  Notícias Históricas</a:t>
            </a:r>
          </a:p>
          <a:p>
            <a:r>
              <a:rPr lang="pt-BR" dirty="0" smtClean="0"/>
              <a:t>Sistema de colonização Inglês </a:t>
            </a:r>
          </a:p>
          <a:p>
            <a:r>
              <a:rPr lang="pt-BR" dirty="0" smtClean="0"/>
              <a:t>( colonização Indireta )</a:t>
            </a:r>
          </a:p>
          <a:p>
            <a:r>
              <a:rPr lang="pt-BR" dirty="0" smtClean="0"/>
              <a:t>Marcos Históricos: Sec. XVI – Chegada Famílias Inglesas  (puritanos) na América</a:t>
            </a:r>
          </a:p>
          <a:p>
            <a:r>
              <a:rPr lang="pt-BR" dirty="0" smtClean="0"/>
              <a:t>1774 – Congresso Continental – recomendação: governos independentes</a:t>
            </a:r>
          </a:p>
          <a:p>
            <a:r>
              <a:rPr lang="pt-BR" dirty="0" smtClean="0"/>
              <a:t>1776 (12/janeiro) -  Declaração Direitos – E. Virginia</a:t>
            </a:r>
          </a:p>
          <a:p>
            <a:r>
              <a:rPr lang="pt-BR" dirty="0" smtClean="0"/>
              <a:t>1776 (04/julho) -  Declaração de Independência – </a:t>
            </a:r>
          </a:p>
          <a:p>
            <a:pPr>
              <a:buNone/>
            </a:pPr>
            <a:r>
              <a:rPr lang="pt-BR" dirty="0" err="1" smtClean="0"/>
              <a:t>J.Locke</a:t>
            </a:r>
            <a:r>
              <a:rPr lang="pt-BR" dirty="0" smtClean="0"/>
              <a:t>: soberania popular/individualismo/</a:t>
            </a:r>
          </a:p>
          <a:p>
            <a:pPr>
              <a:buNone/>
            </a:pPr>
            <a:r>
              <a:rPr lang="pt-BR" dirty="0" smtClean="0"/>
              <a:t>               propriedade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Governo nas </a:t>
            </a:r>
            <a:r>
              <a:rPr lang="pt-BR" dirty="0" err="1" smtClean="0"/>
              <a:t>colonias</a:t>
            </a:r>
            <a:endParaRPr lang="pt-BR" dirty="0" smtClean="0"/>
          </a:p>
          <a:p>
            <a:r>
              <a:rPr lang="pt-BR" dirty="0" smtClean="0"/>
              <a:t>VIDE Pinto Ferreira (p.98 ):  recebimento de “cartas de liberdade e privilégios” da metrópole. Apenas Maryland e </a:t>
            </a:r>
            <a:r>
              <a:rPr lang="pt-BR" dirty="0" err="1" smtClean="0"/>
              <a:t>Pensilvania</a:t>
            </a:r>
            <a:r>
              <a:rPr lang="pt-BR" dirty="0" smtClean="0"/>
              <a:t> = fundadas por indivíduos, as demais por companhias comerciais.</a:t>
            </a:r>
          </a:p>
          <a:p>
            <a:r>
              <a:rPr lang="pt-BR" dirty="0" smtClean="0"/>
              <a:t>Executivo = governador designado  ou nomeados pelos proprietários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Legislativo – duas Câmaras  - Baixa - eleita pelo povo “quem apresentasse qualificação eleitoral de riqueza” e a Alta – nomeação pela coroa por recomendação do executivo colonial</a:t>
            </a:r>
          </a:p>
          <a:p>
            <a:r>
              <a:rPr lang="pt-BR" dirty="0" smtClean="0"/>
              <a:t>Judiciário -  tribunais locais – recursos – Conselho Privado na Inglaterra  =  última instância </a:t>
            </a:r>
          </a:p>
          <a:p>
            <a:r>
              <a:rPr lang="pt-BR" dirty="0" smtClean="0"/>
              <a:t>Revolução de Independência = caráter econômico -  contra política fiscal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1777 – Artigos da Confederação e União  Perpétua</a:t>
            </a:r>
          </a:p>
          <a:p>
            <a:r>
              <a:rPr lang="pt-BR" dirty="0" smtClean="0"/>
              <a:t>1787 - Convenção de Filadélfia</a:t>
            </a:r>
          </a:p>
          <a:p>
            <a:r>
              <a:rPr lang="pt-BR" dirty="0" smtClean="0"/>
              <a:t>Forma de Governo Regime Republicano com Sistema Político Presidencialista</a:t>
            </a:r>
          </a:p>
          <a:p>
            <a:r>
              <a:rPr lang="pt-BR" dirty="0" smtClean="0"/>
              <a:t>Forma de Estado Federativa</a:t>
            </a:r>
          </a:p>
          <a:p>
            <a:r>
              <a:rPr lang="pt-BR" dirty="0" err="1" smtClean="0"/>
              <a:t>Bicameralismo</a:t>
            </a:r>
            <a:endParaRPr lang="pt-BR" dirty="0" smtClean="0"/>
          </a:p>
          <a:p>
            <a:r>
              <a:rPr lang="pt-BR" dirty="0" smtClean="0"/>
              <a:t>Supremacia da Constituição</a:t>
            </a:r>
          </a:p>
          <a:p>
            <a:r>
              <a:rPr lang="pt-BR" dirty="0" smtClean="0"/>
              <a:t>*Constituição Federal Escrita/ Rígida</a:t>
            </a:r>
          </a:p>
          <a:p>
            <a:r>
              <a:rPr lang="pt-BR" dirty="0" smtClean="0"/>
              <a:t>*Controle Constitucionalidade:  leis e demais atos normativos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VIDE Case MARBURY versus MADISON (1803)</a:t>
            </a:r>
          </a:p>
          <a:p>
            <a:r>
              <a:rPr lang="pt-BR" dirty="0" smtClean="0"/>
              <a:t> Suprema Corte presidida </a:t>
            </a:r>
            <a:r>
              <a:rPr lang="pt-BR" dirty="0" err="1" smtClean="0"/>
              <a:t>Chief</a:t>
            </a:r>
            <a:r>
              <a:rPr lang="pt-BR" dirty="0" smtClean="0"/>
              <a:t>  Justice MARSHALL  - Controle Concreto </a:t>
            </a:r>
          </a:p>
          <a:p>
            <a:r>
              <a:rPr lang="pt-BR" dirty="0" smtClean="0"/>
              <a:t>( Avalia Conflitos/Declara direito, interpretando a Constituição Federal/</a:t>
            </a:r>
            <a:r>
              <a:rPr lang="pt-BR" dirty="0" err="1" smtClean="0"/>
              <a:t>exclue</a:t>
            </a:r>
            <a:r>
              <a:rPr lang="pt-BR" dirty="0" smtClean="0"/>
              <a:t> INCONSTITUCIONALIDADES)</a:t>
            </a:r>
          </a:p>
          <a:p>
            <a:r>
              <a:rPr lang="pt-BR" dirty="0" smtClean="0"/>
              <a:t>USA –  Cases (precedente )</a:t>
            </a:r>
          </a:p>
          <a:p>
            <a:r>
              <a:rPr lang="pt-BR" dirty="0" smtClean="0"/>
              <a:t>Brasil – Ambiente Difuso = via recursal = STF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RULE OF LAW BRITANICO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Notícias Históricas</a:t>
            </a:r>
          </a:p>
          <a:p>
            <a:r>
              <a:rPr lang="pt-BR" dirty="0" err="1" smtClean="0"/>
              <a:t>Principiologia</a:t>
            </a:r>
            <a:r>
              <a:rPr lang="pt-BR" dirty="0" smtClean="0"/>
              <a:t>: Igualdade jurídica conforme COMMON LAW administrada por juízes ordinários =  </a:t>
            </a:r>
            <a:r>
              <a:rPr lang="pt-BR" dirty="0" err="1" smtClean="0"/>
              <a:t>law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land</a:t>
            </a:r>
            <a:r>
              <a:rPr lang="pt-BR" dirty="0" smtClean="0"/>
              <a:t>  =  “lenta elaboração consuetudinária”</a:t>
            </a:r>
          </a:p>
          <a:p>
            <a:r>
              <a:rPr lang="pt-BR" dirty="0" smtClean="0"/>
              <a:t>*supremacia do direito</a:t>
            </a:r>
          </a:p>
          <a:p>
            <a:r>
              <a:rPr lang="pt-BR" dirty="0" smtClean="0"/>
              <a:t>*enfrentamento = prerrogativas reais</a:t>
            </a:r>
            <a:endParaRPr lang="pt-BR" dirty="0"/>
          </a:p>
          <a:p>
            <a:r>
              <a:rPr lang="pt-BR" dirty="0" smtClean="0"/>
              <a:t>*inexistência Constituição Rígida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Law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“Trata-se de uma tradição normativa, em grande parte não escrita, que pretende até mesmo ancorar-se em uma milenar, imemorável </a:t>
            </a:r>
            <a:r>
              <a:rPr lang="pt-BR" dirty="0" err="1" smtClean="0"/>
              <a:t>ancien</a:t>
            </a:r>
            <a:r>
              <a:rPr lang="pt-BR" dirty="0" smtClean="0"/>
              <a:t> </a:t>
            </a:r>
            <a:r>
              <a:rPr lang="pt-BR" dirty="0" err="1" smtClean="0"/>
              <a:t>Constitution</a:t>
            </a:r>
            <a:r>
              <a:rPr lang="pt-BR" dirty="0" smtClean="0"/>
              <a:t>, cuja validade se faz descender não de origens míticas ou transcendentes ou de valor universal dos seus conteúdos, mas da sua própria </a:t>
            </a:r>
            <a:r>
              <a:rPr lang="pt-BR" dirty="0" err="1" smtClean="0"/>
              <a:t>antiquity</a:t>
            </a:r>
            <a:r>
              <a:rPr lang="pt-BR" dirty="0" smtClean="0"/>
              <a:t>, de todo mundana” Costa, Pietro &amp; </a:t>
            </a:r>
            <a:r>
              <a:rPr lang="pt-BR" dirty="0" err="1" smtClean="0"/>
              <a:t>Zolo</a:t>
            </a:r>
            <a:r>
              <a:rPr lang="pt-BR" dirty="0" smtClean="0"/>
              <a:t>, Danilo. O Estado de Direito; história, teoria, crítica, p.18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Common</a:t>
            </a:r>
            <a:r>
              <a:rPr lang="pt-BR" dirty="0" smtClean="0"/>
              <a:t> Law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“Construção eminentemente histórica, elaborada pela estratificação de antecedentes ao longo do tempo. Compõe-se, basicamente, de princípios e regras de conduta relacionados ao governo, à segurança das pessoas e à propriedade que decorrem de usos e costumes ou de decisões judiciais que reconhecem, afirmam e ratificam esses usos e costumes, o que ocorre particularmente no direito inglês não escrito” VIDE Ranieri, N., op.cit., p.211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MAGNA CHARTA LIBERTATUM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Marco fundamental – História Constitucional Inglesa – assinado em 2015 pelo Rei João </a:t>
            </a:r>
          </a:p>
          <a:p>
            <a:r>
              <a:rPr lang="pt-BR" dirty="0" smtClean="0"/>
              <a:t>Localidade </a:t>
            </a:r>
            <a:r>
              <a:rPr lang="pt-BR" dirty="0" err="1" smtClean="0"/>
              <a:t>Runnymede</a:t>
            </a:r>
            <a:r>
              <a:rPr lang="pt-BR" dirty="0" smtClean="0"/>
              <a:t>, próxima a Windsor</a:t>
            </a:r>
          </a:p>
          <a:p>
            <a:r>
              <a:rPr lang="pt-BR" dirty="0" smtClean="0"/>
              <a:t>Transação:Rei João e barões (senhores feudais) com apoio do alto clero</a:t>
            </a:r>
          </a:p>
          <a:p>
            <a:r>
              <a:rPr lang="pt-BR" dirty="0" smtClean="0"/>
              <a:t>*repetidas exigências de tributos</a:t>
            </a:r>
          </a:p>
          <a:p>
            <a:r>
              <a:rPr lang="pt-BR" dirty="0" smtClean="0"/>
              <a:t>*consubstancia normas direito costumeiro</a:t>
            </a:r>
          </a:p>
          <a:p>
            <a:r>
              <a:rPr lang="pt-BR" dirty="0" smtClean="0"/>
              <a:t>*respeito a direito já definido = segurança jurídica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 Conteúdo  ( POUND, </a:t>
            </a:r>
            <a:r>
              <a:rPr lang="pt-BR" dirty="0" err="1" smtClean="0"/>
              <a:t>Rocoe</a:t>
            </a:r>
            <a:r>
              <a:rPr lang="pt-BR" dirty="0" smtClean="0"/>
              <a:t>. Desenvolvimento</a:t>
            </a:r>
          </a:p>
          <a:p>
            <a:r>
              <a:rPr lang="pt-BR" dirty="0" smtClean="0"/>
              <a:t>das garantias constitucionais da liberdade, p. 19-20 ) </a:t>
            </a:r>
          </a:p>
          <a:p>
            <a:r>
              <a:rPr lang="pt-BR" dirty="0" smtClean="0"/>
              <a:t>Comentários</a:t>
            </a:r>
          </a:p>
          <a:p>
            <a:r>
              <a:rPr lang="pt-BR" dirty="0" smtClean="0"/>
              <a:t>*Princípio Razoabilidade e Proporcionalidade na aplicação de penalidades e multas</a:t>
            </a:r>
          </a:p>
          <a:p>
            <a:r>
              <a:rPr lang="pt-BR" dirty="0" smtClean="0"/>
              <a:t>*garantia contra prisões arbitrárias</a:t>
            </a:r>
          </a:p>
          <a:p>
            <a:r>
              <a:rPr lang="pt-BR" dirty="0" smtClean="0"/>
              <a:t>*acesso à justiça rápida imparcial</a:t>
            </a:r>
          </a:p>
          <a:p>
            <a:pPr>
              <a:buNone/>
            </a:pPr>
            <a:r>
              <a:rPr lang="pt-BR" dirty="0" smtClean="0"/>
              <a:t>    *proteção da propriedade contra confisco</a:t>
            </a:r>
          </a:p>
          <a:p>
            <a:r>
              <a:rPr lang="pt-BR" dirty="0" smtClean="0"/>
              <a:t>*instituição/aumento tributos com autorização dos representantes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PARLAMENTARISMO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 Evolução Histórica</a:t>
            </a:r>
          </a:p>
          <a:p>
            <a:r>
              <a:rPr lang="pt-BR" dirty="0" smtClean="0"/>
              <a:t>*Sem previsão teórica; nem movimento político = fruto da História</a:t>
            </a:r>
          </a:p>
          <a:p>
            <a:r>
              <a:rPr lang="pt-BR" dirty="0" smtClean="0"/>
              <a:t>1213  -  Convocação de “quatro cavaleiros discretos” de cada condado por João sem Terra para “conversar sobre assuntos do reino” </a:t>
            </a:r>
          </a:p>
          <a:p>
            <a:r>
              <a:rPr lang="pt-BR" dirty="0" smtClean="0"/>
              <a:t>1215  -  Magna </a:t>
            </a:r>
            <a:r>
              <a:rPr lang="pt-BR" dirty="0" err="1" smtClean="0"/>
              <a:t>Charta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Feitos de Simon de </a:t>
            </a:r>
            <a:r>
              <a:rPr lang="pt-BR" dirty="0" err="1" smtClean="0"/>
              <a:t>Montfort</a:t>
            </a:r>
            <a:r>
              <a:rPr lang="pt-BR" dirty="0" smtClean="0"/>
              <a:t>  ( nobre francês, neto de inglesa e aliado de barões e eclesiásticos ingleses) deu às reuniões caráter de assembléia política, trazendo homens comuns, súditos de igual condição política, econômica e social, propiciou participação de burgueses ( visão horizontal da sociedade). Chefiou revolta contra Henrique III.</a:t>
            </a:r>
          </a:p>
          <a:p>
            <a:r>
              <a:rPr lang="pt-BR" dirty="0" smtClean="0"/>
              <a:t>Morreu em combate em 1265. Apud DALLARI, p.232</a:t>
            </a:r>
          </a:p>
          <a:p>
            <a:r>
              <a:rPr lang="pt-BR" dirty="0" smtClean="0"/>
              <a:t>1295  -  Eduardo I oficializou as reuniões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1332  -  Início = definição duas casas</a:t>
            </a:r>
          </a:p>
          <a:p>
            <a:r>
              <a:rPr lang="pt-BR" dirty="0" smtClean="0"/>
              <a:t>Câmara dos Lordes  e  Câmara dos Comuns</a:t>
            </a:r>
          </a:p>
          <a:p>
            <a:r>
              <a:rPr lang="pt-BR" dirty="0" smtClean="0"/>
              <a:t>Revolução Liberal Inglesa – ápice 1688/1689</a:t>
            </a:r>
          </a:p>
          <a:p>
            <a:r>
              <a:rPr lang="pt-BR" dirty="0" smtClean="0"/>
              <a:t>- expulsão monarca católico – Jaime II</a:t>
            </a:r>
          </a:p>
          <a:p>
            <a:r>
              <a:rPr lang="pt-BR" dirty="0" smtClean="0"/>
              <a:t>Restauração monárquica = Guilherme de Orange e D. Maria</a:t>
            </a:r>
          </a:p>
          <a:p>
            <a:r>
              <a:rPr lang="pt-BR" dirty="0" smtClean="0"/>
              <a:t>- Importância do pensamento de John Locke</a:t>
            </a:r>
          </a:p>
          <a:p>
            <a:r>
              <a:rPr lang="pt-BR" dirty="0" smtClean="0"/>
              <a:t>VIDE </a:t>
            </a:r>
            <a:r>
              <a:rPr lang="pt-BR" dirty="0" err="1" smtClean="0"/>
              <a:t>Comparato</a:t>
            </a:r>
            <a:r>
              <a:rPr lang="pt-BR" dirty="0" smtClean="0"/>
              <a:t>, Ética direito e moral, Companhia das Letras, p. 220/227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947</Words>
  <Application>Microsoft Office PowerPoint</Application>
  <PresentationFormat>Apresentação na tela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HISTORIA E TEORIA DO ESTADO DE DIREITO</vt:lpstr>
      <vt:lpstr>RULE OF LAW BRITANICO</vt:lpstr>
      <vt:lpstr>Law of land</vt:lpstr>
      <vt:lpstr>Common Law</vt:lpstr>
      <vt:lpstr>MAGNA CHARTA LIBERTATUM</vt:lpstr>
      <vt:lpstr>Slide 6</vt:lpstr>
      <vt:lpstr>PARLAMENTARISMO</vt:lpstr>
      <vt:lpstr>Slide 8</vt:lpstr>
      <vt:lpstr>Slide 9</vt:lpstr>
      <vt:lpstr>Slide 10</vt:lpstr>
      <vt:lpstr>Slide 11</vt:lpstr>
      <vt:lpstr>Slide 12</vt:lpstr>
      <vt:lpstr>RULE OF LAW AMERICANO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E TEORIA DO ESTADO DE DIREITO</dc:title>
  <dc:creator>eunice.a</dc:creator>
  <cp:lastModifiedBy>eunice.a</cp:lastModifiedBy>
  <cp:revision>56</cp:revision>
  <dcterms:created xsi:type="dcterms:W3CDTF">2017-08-11T17:44:19Z</dcterms:created>
  <dcterms:modified xsi:type="dcterms:W3CDTF">2017-08-28T15:05:23Z</dcterms:modified>
</cp:coreProperties>
</file>