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61" r:id="rId4"/>
    <p:sldId id="25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65" r:id="rId13"/>
    <p:sldId id="266" r:id="rId14"/>
    <p:sldId id="302" r:id="rId15"/>
    <p:sldId id="267" r:id="rId16"/>
    <p:sldId id="268" r:id="rId17"/>
    <p:sldId id="303" r:id="rId18"/>
    <p:sldId id="269" r:id="rId19"/>
    <p:sldId id="304" r:id="rId20"/>
    <p:sldId id="270" r:id="rId21"/>
    <p:sldId id="271" r:id="rId22"/>
    <p:sldId id="274" r:id="rId23"/>
    <p:sldId id="305" r:id="rId24"/>
    <p:sldId id="277" r:id="rId25"/>
    <p:sldId id="306" r:id="rId26"/>
    <p:sldId id="307" r:id="rId27"/>
    <p:sldId id="308" r:id="rId28"/>
    <p:sldId id="309" r:id="rId29"/>
    <p:sldId id="310" r:id="rId30"/>
    <p:sldId id="311" r:id="rId31"/>
    <p:sldId id="28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7" autoAdjust="0"/>
    <p:restoredTop sz="95285" autoAdjust="0"/>
  </p:normalViewPr>
  <p:slideViewPr>
    <p:cSldViewPr snapToGrid="0">
      <p:cViewPr>
        <p:scale>
          <a:sx n="40" d="100"/>
          <a:sy n="40" d="100"/>
        </p:scale>
        <p:origin x="523" y="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2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5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9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0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7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28C3-C415-421D-B770-21CC6F2A27D6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486" y="469557"/>
            <a:ext cx="10911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Aula</a:t>
            </a:r>
            <a:r>
              <a:rPr lang="en-GB" sz="5400" dirty="0" smtClean="0"/>
              <a:t> 2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 smtClean="0"/>
              <a:t>QGIS 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Interface e </a:t>
            </a:r>
            <a:r>
              <a:rPr lang="en-GB" sz="5400" dirty="0" err="1" smtClean="0"/>
              <a:t>criação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mapas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029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10" y="415587"/>
            <a:ext cx="4247191" cy="61950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4734" y="284813"/>
            <a:ext cx="6115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Agora </a:t>
            </a:r>
            <a:r>
              <a:rPr lang="en-GB" sz="3600" dirty="0" err="1" smtClean="0"/>
              <a:t>temos</a:t>
            </a:r>
            <a:r>
              <a:rPr lang="en-GB" sz="3600" dirty="0" smtClean="0"/>
              <a:t> o </a:t>
            </a:r>
            <a:r>
              <a:rPr lang="en-GB" sz="3600" dirty="0" err="1" smtClean="0"/>
              <a:t>nosso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salvo!</a:t>
            </a:r>
          </a:p>
          <a:p>
            <a:endParaRPr lang="en-GB" sz="3600" dirty="0"/>
          </a:p>
          <a:p>
            <a:r>
              <a:rPr lang="en-GB" sz="3600" dirty="0" smtClean="0"/>
              <a:t>Agora </a:t>
            </a:r>
            <a:r>
              <a:rPr lang="en-GB" sz="3600" dirty="0" err="1" smtClean="0"/>
              <a:t>vamos</a:t>
            </a:r>
            <a:r>
              <a:rPr lang="en-GB" sz="3600" dirty="0" smtClean="0"/>
              <a:t> </a:t>
            </a:r>
            <a:r>
              <a:rPr lang="en-GB" sz="3600" dirty="0" err="1" smtClean="0"/>
              <a:t>abrir</a:t>
            </a:r>
            <a:r>
              <a:rPr lang="en-GB" sz="3600" dirty="0" smtClean="0"/>
              <a:t> </a:t>
            </a:r>
            <a:r>
              <a:rPr lang="en-GB" sz="3600" dirty="0" err="1" smtClean="0"/>
              <a:t>os</a:t>
            </a:r>
            <a:r>
              <a:rPr lang="en-GB" sz="3600" dirty="0" smtClean="0"/>
              <a:t> </a:t>
            </a:r>
            <a:r>
              <a:rPr lang="en-GB" sz="3600" dirty="0" err="1" smtClean="0"/>
              <a:t>mapas</a:t>
            </a:r>
            <a:r>
              <a:rPr lang="en-GB" sz="3600" dirty="0" smtClean="0"/>
              <a:t> (</a:t>
            </a:r>
            <a:r>
              <a:rPr lang="en-GB" sz="3600" dirty="0" err="1" smtClean="0"/>
              <a:t>ou</a:t>
            </a:r>
            <a:r>
              <a:rPr lang="en-GB" sz="3600" dirty="0" smtClean="0"/>
              <a:t> </a:t>
            </a:r>
            <a:r>
              <a:rPr lang="en-GB" sz="3600" dirty="0" err="1" smtClean="0"/>
              <a:t>camadas</a:t>
            </a:r>
            <a:r>
              <a:rPr lang="en-GB" sz="3600" dirty="0" smtClean="0"/>
              <a:t>) “</a:t>
            </a:r>
            <a:r>
              <a:rPr lang="en-GB" sz="3600" dirty="0" err="1" smtClean="0"/>
              <a:t>places.shp</a:t>
            </a:r>
            <a:r>
              <a:rPr lang="en-GB" sz="3600" dirty="0" smtClean="0"/>
              <a:t>” e “</a:t>
            </a:r>
            <a:r>
              <a:rPr lang="en-GB" sz="3600" dirty="0" err="1" smtClean="0"/>
              <a:t>rivers.shp</a:t>
            </a:r>
            <a:r>
              <a:rPr lang="en-GB" sz="3600" dirty="0" smtClean="0"/>
              <a:t>” no </a:t>
            </a:r>
            <a:r>
              <a:rPr lang="en-GB" sz="3600" dirty="0" err="1" smtClean="0"/>
              <a:t>mesmo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e </a:t>
            </a:r>
            <a:r>
              <a:rPr lang="en-GB" sz="3600" dirty="0" err="1" smtClean="0"/>
              <a:t>salvar</a:t>
            </a:r>
            <a:r>
              <a:rPr lang="en-GB" sz="3600" dirty="0" smtClean="0"/>
              <a:t> o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</a:t>
            </a:r>
            <a:r>
              <a:rPr lang="en-GB" sz="3600" dirty="0" err="1" smtClean="0"/>
              <a:t>novamente</a:t>
            </a:r>
            <a:r>
              <a:rPr lang="en-GB" sz="3600" dirty="0" smtClean="0"/>
              <a:t>.</a:t>
            </a:r>
          </a:p>
          <a:p>
            <a:endParaRPr lang="en-GB" sz="3600" dirty="0"/>
          </a:p>
          <a:p>
            <a:r>
              <a:rPr lang="en-GB" sz="3600" dirty="0" err="1" smtClean="0"/>
              <a:t>Clicar</a:t>
            </a:r>
            <a:r>
              <a:rPr lang="en-GB" sz="3600" dirty="0" smtClean="0"/>
              <a:t> </a:t>
            </a:r>
            <a:r>
              <a:rPr lang="en-GB" sz="3600" dirty="0" err="1" smtClean="0"/>
              <a:t>nos</a:t>
            </a:r>
            <a:r>
              <a:rPr lang="en-GB" sz="3600" dirty="0" smtClean="0"/>
              <a:t> </a:t>
            </a:r>
            <a:r>
              <a:rPr lang="en-GB" sz="3600" dirty="0" err="1" smtClean="0"/>
              <a:t>dois</a:t>
            </a:r>
            <a:r>
              <a:rPr lang="en-GB" sz="3600" dirty="0" smtClean="0"/>
              <a:t> shapes </a:t>
            </a:r>
            <a:r>
              <a:rPr lang="en-GB" sz="3600" dirty="0" err="1" smtClean="0"/>
              <a:t>permite</a:t>
            </a:r>
            <a:r>
              <a:rPr lang="en-GB" sz="3600" dirty="0" smtClean="0"/>
              <a:t> </a:t>
            </a:r>
            <a:r>
              <a:rPr lang="en-GB" sz="3600" dirty="0" err="1" smtClean="0"/>
              <a:t>abri-los</a:t>
            </a:r>
            <a:r>
              <a:rPr lang="en-GB" sz="3600" dirty="0" smtClean="0"/>
              <a:t> </a:t>
            </a:r>
            <a:r>
              <a:rPr lang="en-GB" sz="3600" dirty="0" err="1" smtClean="0"/>
              <a:t>simultaneamente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008682" y="974361"/>
            <a:ext cx="5426439" cy="17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81" y="613447"/>
            <a:ext cx="7713558" cy="58623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9784" y="314793"/>
            <a:ext cx="334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Ver</a:t>
            </a:r>
            <a:r>
              <a:rPr lang="en-GB" sz="3200" dirty="0" smtClean="0"/>
              <a:t> </a:t>
            </a:r>
            <a:r>
              <a:rPr lang="en-GB" sz="3200" dirty="0" err="1" smtClean="0"/>
              <a:t>tudo</a:t>
            </a:r>
            <a:r>
              <a:rPr lang="en-GB" sz="3200" dirty="0" smtClean="0"/>
              <a:t>” para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todas</a:t>
            </a:r>
            <a:r>
              <a:rPr lang="en-GB" sz="3200" dirty="0" smtClean="0"/>
              <a:t> as </a:t>
            </a:r>
            <a:r>
              <a:rPr lang="en-GB" sz="3200" dirty="0" err="1" smtClean="0"/>
              <a:t>suas</a:t>
            </a:r>
            <a:r>
              <a:rPr lang="en-GB" sz="3200" dirty="0" smtClean="0"/>
              <a:t> extensões.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013023" y="613447"/>
            <a:ext cx="4107305" cy="5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02185"/>
            <a:ext cx="10515600" cy="989044"/>
          </a:xfrm>
        </p:spPr>
        <p:txBody>
          <a:bodyPr/>
          <a:lstStyle/>
          <a:p>
            <a:pPr algn="ctr"/>
            <a:r>
              <a:rPr lang="pt-BR" b="1" dirty="0" smtClean="0"/>
              <a:t>Visão geral da </a:t>
            </a:r>
            <a:r>
              <a:rPr lang="pt-BR" b="1" dirty="0" smtClean="0"/>
              <a:t>interface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091228"/>
            <a:ext cx="4629150" cy="5519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Dividida </a:t>
            </a:r>
            <a:r>
              <a:rPr lang="pt-BR" sz="3200" dirty="0" smtClean="0"/>
              <a:t>em 5 áreas:</a:t>
            </a:r>
          </a:p>
          <a:p>
            <a:r>
              <a:rPr lang="pt-BR" sz="3200" dirty="0"/>
              <a:t>1</a:t>
            </a:r>
            <a:r>
              <a:rPr lang="pt-BR" sz="3200" dirty="0" smtClean="0"/>
              <a:t>. Lista de </a:t>
            </a:r>
            <a:r>
              <a:rPr lang="pt-BR" sz="3200" dirty="0" smtClean="0"/>
              <a:t>camadas (</a:t>
            </a:r>
            <a:r>
              <a:rPr lang="pt-BR" sz="3200" dirty="0" err="1" smtClean="0"/>
              <a:t>layers</a:t>
            </a:r>
            <a:r>
              <a:rPr lang="pt-BR" sz="3200" dirty="0" smtClean="0"/>
              <a:t>)</a:t>
            </a:r>
            <a:r>
              <a:rPr lang="pt-BR" sz="3200" dirty="0" smtClean="0"/>
              <a:t>/Painel de busca</a:t>
            </a:r>
            <a:endParaRPr lang="pt-BR" sz="3200" dirty="0" smtClean="0"/>
          </a:p>
          <a:p>
            <a:r>
              <a:rPr lang="pt-BR" sz="3200" dirty="0" smtClean="0"/>
              <a:t>2. Barra de Ferramentas</a:t>
            </a:r>
          </a:p>
          <a:p>
            <a:r>
              <a:rPr lang="pt-BR" sz="3200" dirty="0" smtClean="0"/>
              <a:t>3. </a:t>
            </a:r>
            <a:r>
              <a:rPr lang="pt-BR" sz="3200" dirty="0" smtClean="0"/>
              <a:t>Tela</a:t>
            </a:r>
            <a:r>
              <a:rPr lang="pt-BR" sz="3200" dirty="0" smtClean="0"/>
              <a:t> </a:t>
            </a:r>
            <a:r>
              <a:rPr lang="pt-BR" sz="3200" dirty="0" smtClean="0"/>
              <a:t>do mapa</a:t>
            </a:r>
          </a:p>
          <a:p>
            <a:r>
              <a:rPr lang="pt-BR" sz="3200" dirty="0"/>
              <a:t>4</a:t>
            </a:r>
            <a:r>
              <a:rPr lang="pt-BR" sz="3200" dirty="0" smtClean="0"/>
              <a:t>. Barra de Status</a:t>
            </a:r>
          </a:p>
          <a:p>
            <a:r>
              <a:rPr lang="pt-BR" sz="3200" dirty="0" smtClean="0"/>
              <a:t>5. </a:t>
            </a:r>
            <a:r>
              <a:rPr lang="pt-BR" sz="3200" dirty="0" smtClean="0"/>
              <a:t>Barra de ferramentas lateral</a:t>
            </a:r>
          </a:p>
          <a:p>
            <a:r>
              <a:rPr lang="pt-BR" sz="3200" dirty="0" smtClean="0"/>
              <a:t>6. Barra de localização (acesso com </a:t>
            </a:r>
            <a:r>
              <a:rPr lang="pt-BR" sz="3200" dirty="0" err="1" smtClean="0"/>
              <a:t>Ctrl+K</a:t>
            </a:r>
            <a:r>
              <a:rPr lang="pt-BR" sz="3200" dirty="0" smtClean="0"/>
              <a:t>)</a:t>
            </a:r>
            <a:endParaRPr lang="pt-BR" sz="3200" dirty="0"/>
          </a:p>
        </p:txBody>
      </p:sp>
      <p:pic>
        <p:nvPicPr>
          <p:cNvPr id="1026" name="Picture 2" descr="../../../_images/gui_numb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0958"/>
            <a:ext cx="7772400" cy="45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Lista de </a:t>
            </a:r>
            <a:r>
              <a:rPr lang="pt-BR" b="1" dirty="0" smtClean="0"/>
              <a:t>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525253" cy="43513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Visualização de </a:t>
            </a:r>
            <a:r>
              <a:rPr lang="pt-BR" sz="3200" dirty="0" smtClean="0"/>
              <a:t>todas as camadas </a:t>
            </a:r>
            <a:r>
              <a:rPr lang="pt-BR" sz="3200" dirty="0" smtClean="0"/>
              <a:t>disponíveis</a:t>
            </a:r>
          </a:p>
          <a:p>
            <a:r>
              <a:rPr lang="pt-BR" sz="3200" dirty="0" smtClean="0"/>
              <a:t>Expandir itens colapsados </a:t>
            </a:r>
            <a:endParaRPr lang="pt-BR" sz="3200" dirty="0" smtClean="0"/>
          </a:p>
          <a:p>
            <a:r>
              <a:rPr lang="pt-BR" sz="3200" dirty="0" smtClean="0"/>
              <a:t>Informações básicas (passar mouse sobre cada camada)</a:t>
            </a:r>
            <a:endParaRPr lang="pt-BR" sz="32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26" y="365124"/>
            <a:ext cx="6057806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62" y="247650"/>
            <a:ext cx="3990975" cy="6248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" y="1371600"/>
            <a:ext cx="634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</a:t>
            </a:r>
            <a:r>
              <a:rPr lang="en-GB" sz="3200" dirty="0" err="1" smtClean="0"/>
              <a:t>sobre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abre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série</a:t>
            </a:r>
            <a:r>
              <a:rPr lang="en-GB" sz="3200" dirty="0" smtClean="0"/>
              <a:t> de </a:t>
            </a:r>
            <a:r>
              <a:rPr lang="en-GB" sz="3200" dirty="0" err="1" smtClean="0"/>
              <a:t>opções</a:t>
            </a:r>
            <a:r>
              <a:rPr lang="en-GB" sz="3200" dirty="0" smtClean="0"/>
              <a:t> relatives a </a:t>
            </a:r>
            <a:r>
              <a:rPr lang="en-GB" sz="3200" dirty="0" err="1" smtClean="0"/>
              <a:t>ela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(</a:t>
            </a:r>
            <a:r>
              <a:rPr lang="en-GB" sz="3200" dirty="0" err="1" smtClean="0"/>
              <a:t>Identificar</a:t>
            </a:r>
            <a:r>
              <a:rPr lang="en-GB" sz="3200" dirty="0" smtClean="0"/>
              <a:t> o que </a:t>
            </a:r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acessado</a:t>
            </a:r>
            <a:r>
              <a:rPr lang="en-GB" sz="3200" dirty="0" smtClean="0"/>
              <a:t> e </a:t>
            </a:r>
            <a:r>
              <a:rPr lang="en-GB" sz="3200" dirty="0" err="1" smtClean="0"/>
              <a:t>feito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459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157" y="236788"/>
            <a:ext cx="4070684" cy="58453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Navegador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64" y="1039061"/>
            <a:ext cx="4960435" cy="5114089"/>
          </a:xfrm>
        </p:spPr>
        <p:txBody>
          <a:bodyPr>
            <a:noAutofit/>
          </a:bodyPr>
          <a:lstStyle/>
          <a:p>
            <a:r>
              <a:rPr lang="pt-BR" sz="3200" dirty="0" smtClean="0"/>
              <a:t>Permite navegação </a:t>
            </a:r>
            <a:r>
              <a:rPr lang="pt-BR" sz="3200" dirty="0" smtClean="0"/>
              <a:t>nos bancos </a:t>
            </a:r>
            <a:r>
              <a:rPr lang="pt-BR" sz="3200" dirty="0" smtClean="0"/>
              <a:t>de dados e ter acesso a arquivos vetoriais (.</a:t>
            </a:r>
            <a:r>
              <a:rPr lang="pt-BR" sz="3200" dirty="0" err="1" smtClean="0"/>
              <a:t>shp</a:t>
            </a:r>
            <a:r>
              <a:rPr lang="pt-BR" sz="3200" dirty="0" smtClean="0"/>
              <a:t>, p.ex</a:t>
            </a:r>
            <a:r>
              <a:rPr lang="pt-BR" sz="3200" dirty="0" smtClean="0"/>
              <a:t>.), outros </a:t>
            </a:r>
            <a:r>
              <a:rPr lang="pt-BR" sz="3200" dirty="0" smtClean="0"/>
              <a:t>bancos de dados (Oracle, p. ex.), dados do GRASS, etc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Acesso ao projeto e a suas camadas – passar o mouse sobre o projeto mostra seu endereço; acesso rápido suas camadas.</a:t>
            </a:r>
            <a:endParaRPr lang="pt-BR" sz="32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236788"/>
            <a:ext cx="3476625" cy="648652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5562599" y="2762250"/>
            <a:ext cx="169545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8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337" y="162342"/>
            <a:ext cx="5132750" cy="801353"/>
          </a:xfrm>
        </p:spPr>
        <p:txBody>
          <a:bodyPr>
            <a:normAutofit/>
          </a:bodyPr>
          <a:lstStyle/>
          <a:p>
            <a:r>
              <a:rPr lang="pt-BR" b="1" dirty="0" smtClean="0"/>
              <a:t>Barra de f</a:t>
            </a:r>
            <a:r>
              <a:rPr lang="pt-BR" b="1" dirty="0" smtClean="0"/>
              <a:t>erramentas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5337" y="1314450"/>
            <a:ext cx="4638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, </a:t>
            </a:r>
            <a:r>
              <a:rPr lang="en-GB" sz="3200" dirty="0" err="1" smtClean="0"/>
              <a:t>carregar</a:t>
            </a:r>
            <a:r>
              <a:rPr lang="en-GB" sz="3200" dirty="0" smtClean="0"/>
              <a:t>, </a:t>
            </a:r>
            <a:r>
              <a:rPr lang="en-GB" sz="3200" dirty="0" err="1" smtClean="0"/>
              <a:t>imprimir</a:t>
            </a:r>
            <a:r>
              <a:rPr lang="en-GB" sz="3200" dirty="0" smtClean="0"/>
              <a:t>,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um novo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r>
              <a:rPr lang="en-GB" sz="3200" dirty="0" smtClean="0"/>
              <a:t> (</a:t>
            </a:r>
            <a:r>
              <a:rPr lang="en-GB" sz="3200" dirty="0" err="1" smtClean="0"/>
              <a:t>dar</a:t>
            </a:r>
            <a:r>
              <a:rPr lang="en-GB" sz="3200" dirty="0" smtClean="0"/>
              <a:t> </a:t>
            </a:r>
            <a:r>
              <a:rPr lang="en-GB" sz="3200" dirty="0" err="1" smtClean="0"/>
              <a:t>olhada</a:t>
            </a:r>
            <a:r>
              <a:rPr lang="en-GB" sz="3200" dirty="0" smtClean="0"/>
              <a:t> </a:t>
            </a:r>
            <a:r>
              <a:rPr lang="en-GB" sz="3200" dirty="0" err="1" smtClean="0"/>
              <a:t>geral</a:t>
            </a:r>
            <a:r>
              <a:rPr lang="en-GB" sz="3200" dirty="0" smtClean="0"/>
              <a:t>!) – as </a:t>
            </a:r>
            <a:r>
              <a:rPr lang="en-GB" sz="3200" dirty="0" err="1" smtClean="0"/>
              <a:t>mesmas</a:t>
            </a:r>
            <a:r>
              <a:rPr lang="en-GB" sz="3200" dirty="0" smtClean="0"/>
              <a:t> </a:t>
            </a:r>
            <a:r>
              <a:rPr lang="en-GB" sz="3200" dirty="0" err="1" smtClean="0"/>
              <a:t>funções</a:t>
            </a:r>
            <a:r>
              <a:rPr lang="en-GB" sz="3200" dirty="0" smtClean="0"/>
              <a:t> </a:t>
            </a:r>
            <a:r>
              <a:rPr lang="en-GB" sz="3200" dirty="0" err="1" smtClean="0"/>
              <a:t>estão</a:t>
            </a:r>
            <a:r>
              <a:rPr lang="en-GB" sz="3200" dirty="0" smtClean="0"/>
              <a:t> </a:t>
            </a:r>
            <a:r>
              <a:rPr lang="en-GB" sz="3200" dirty="0" err="1" smtClean="0"/>
              <a:t>nos</a:t>
            </a:r>
            <a:r>
              <a:rPr lang="en-GB" sz="3200" dirty="0" smtClean="0"/>
              <a:t> menus</a:t>
            </a:r>
          </a:p>
          <a:p>
            <a:endParaRPr lang="en-GB" sz="3200" dirty="0"/>
          </a:p>
          <a:p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customizada</a:t>
            </a:r>
            <a:r>
              <a:rPr lang="en-GB" sz="3200" dirty="0" smtClean="0"/>
              <a:t>: </a:t>
            </a:r>
            <a:r>
              <a:rPr lang="en-GB" sz="3200" dirty="0" err="1" smtClean="0"/>
              <a:t>Exibir</a:t>
            </a:r>
            <a:r>
              <a:rPr lang="en-GB" sz="3200" dirty="0" smtClean="0"/>
              <a:t> &gt; Barra de </a:t>
            </a:r>
            <a:r>
              <a:rPr lang="en-GB" sz="3200" dirty="0" err="1" smtClean="0"/>
              <a:t>ferramentas</a:t>
            </a:r>
            <a:endParaRPr lang="en-GB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48" y="392195"/>
            <a:ext cx="6337013" cy="6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400050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Tela</a:t>
            </a:r>
            <a:r>
              <a:rPr lang="en-GB" sz="4000" b="1" dirty="0" smtClean="0"/>
              <a:t> do </a:t>
            </a:r>
            <a:r>
              <a:rPr lang="en-GB" sz="4000" b="1" dirty="0" err="1" smtClean="0"/>
              <a:t>mapa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1276350"/>
            <a:ext cx="438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Lugar </a:t>
            </a:r>
            <a:r>
              <a:rPr lang="en-GB" sz="3200" dirty="0" err="1" smtClean="0"/>
              <a:t>em</a:t>
            </a:r>
            <a:r>
              <a:rPr lang="en-GB" sz="3200" dirty="0" smtClean="0"/>
              <a:t> que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são</a:t>
            </a:r>
            <a:r>
              <a:rPr lang="en-GB" sz="3200" dirty="0" smtClean="0"/>
              <a:t> </a:t>
            </a:r>
            <a:r>
              <a:rPr lang="en-GB" sz="3200" dirty="0" err="1" smtClean="0"/>
              <a:t>mostradas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interagir</a:t>
            </a:r>
            <a:r>
              <a:rPr lang="en-GB" sz="3200" dirty="0" smtClean="0"/>
              <a:t> com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visíveis</a:t>
            </a:r>
            <a:r>
              <a:rPr lang="en-GB" sz="3200" dirty="0" smtClean="0"/>
              <a:t>: </a:t>
            </a:r>
            <a:r>
              <a:rPr lang="en-GB" sz="3200" dirty="0" err="1" smtClean="0"/>
              <a:t>dar</a:t>
            </a:r>
            <a:r>
              <a:rPr lang="en-GB" sz="3200" dirty="0" smtClean="0"/>
              <a:t> zoom, mover o </a:t>
            </a:r>
            <a:r>
              <a:rPr lang="en-GB" sz="3200" dirty="0" err="1" smtClean="0"/>
              <a:t>mapa</a:t>
            </a:r>
            <a:r>
              <a:rPr lang="en-GB" sz="3200" dirty="0" smtClean="0"/>
              <a:t>, </a:t>
            </a:r>
            <a:r>
              <a:rPr lang="en-GB" sz="3200" dirty="0" err="1" smtClean="0"/>
              <a:t>selecionar</a:t>
            </a:r>
            <a:r>
              <a:rPr lang="en-GB" sz="3200" dirty="0" smtClean="0"/>
              <a:t>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8" y="400050"/>
            <a:ext cx="6838104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361"/>
            <a:ext cx="10515600" cy="739775"/>
          </a:xfrm>
        </p:spPr>
        <p:txBody>
          <a:bodyPr/>
          <a:lstStyle/>
          <a:p>
            <a:r>
              <a:rPr lang="pt-BR" b="1" dirty="0" smtClean="0"/>
              <a:t>Barra de Status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75" y="884136"/>
            <a:ext cx="10515600" cy="1703638"/>
          </a:xfrm>
        </p:spPr>
        <p:txBody>
          <a:bodyPr>
            <a:noAutofit/>
          </a:bodyPr>
          <a:lstStyle/>
          <a:p>
            <a:r>
              <a:rPr lang="pt-BR" sz="3200" dirty="0" smtClean="0"/>
              <a:t>Mostra informações sobre o mapa corrente, permite ajustar a escala do mapa, permite ver as coordenadas do posicionamento do cursor no mapa, olhar o CRS, </a:t>
            </a:r>
            <a:r>
              <a:rPr lang="pt-BR" sz="3200" dirty="0" err="1" smtClean="0"/>
              <a:t>rotacionar</a:t>
            </a:r>
            <a:r>
              <a:rPr lang="pt-BR" sz="3200" dirty="0" smtClean="0"/>
              <a:t> o mapa, entre </a:t>
            </a:r>
            <a:r>
              <a:rPr lang="pt-BR" sz="3200" dirty="0" smtClean="0"/>
              <a:t>outras funcionalidades.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949970"/>
            <a:ext cx="11811000" cy="1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50" y="209550"/>
            <a:ext cx="1122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Barra de </a:t>
            </a:r>
            <a:r>
              <a:rPr lang="en-GB" sz="4000" b="1" dirty="0" err="1" smtClean="0"/>
              <a:t>ferramentas</a:t>
            </a:r>
            <a:r>
              <a:rPr lang="en-GB" sz="4000" b="1" dirty="0" smtClean="0"/>
              <a:t> lateral</a:t>
            </a:r>
            <a:endParaRPr lang="en-GB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23963" y="1004530"/>
            <a:ext cx="403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Quaisquer</a:t>
            </a:r>
            <a:r>
              <a:rPr lang="en-GB" sz="3200" dirty="0" smtClean="0"/>
              <a:t> </a:t>
            </a:r>
            <a:r>
              <a:rPr lang="en-GB" sz="3200" dirty="0" err="1" smtClean="0"/>
              <a:t>conjuntos</a:t>
            </a:r>
            <a:r>
              <a:rPr lang="en-GB" sz="3200" dirty="0" smtClean="0"/>
              <a:t> de </a:t>
            </a:r>
            <a:r>
              <a:rPr lang="en-GB" sz="3200" dirty="0" err="1" smtClean="0"/>
              <a:t>ferramentas</a:t>
            </a:r>
            <a:r>
              <a:rPr lang="en-GB" sz="3200" dirty="0" smtClean="0"/>
              <a:t> </a:t>
            </a:r>
            <a:r>
              <a:rPr lang="en-GB" sz="3200" dirty="0" err="1" smtClean="0"/>
              <a:t>podem</a:t>
            </a:r>
            <a:r>
              <a:rPr lang="en-GB" sz="3200" dirty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colocados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lateral (</a:t>
            </a:r>
            <a:r>
              <a:rPr lang="en-GB" sz="3200" dirty="0" err="1" smtClean="0"/>
              <a:t>mostrar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é </a:t>
            </a:r>
            <a:r>
              <a:rPr lang="en-GB" sz="3200" dirty="0" err="1" smtClean="0"/>
              <a:t>isso</a:t>
            </a:r>
            <a:r>
              <a:rPr lang="en-GB" sz="3200" dirty="0" smtClean="0"/>
              <a:t> é </a:t>
            </a:r>
            <a:r>
              <a:rPr lang="en-GB" sz="3200" dirty="0" err="1" smtClean="0"/>
              <a:t>feito</a:t>
            </a:r>
            <a:r>
              <a:rPr lang="en-GB" sz="3200" dirty="0" smtClean="0"/>
              <a:t>)</a:t>
            </a:r>
          </a:p>
          <a:p>
            <a:endParaRPr lang="en-GB" sz="3200" dirty="0"/>
          </a:p>
          <a:p>
            <a:r>
              <a:rPr lang="en-GB" sz="3200" dirty="0" err="1" smtClean="0"/>
              <a:t>Normalmente</a:t>
            </a:r>
            <a:r>
              <a:rPr lang="en-GB" sz="3200" dirty="0" smtClean="0"/>
              <a:t>, </a:t>
            </a:r>
            <a:r>
              <a:rPr lang="en-GB" sz="3200" dirty="0" err="1" smtClean="0"/>
              <a:t>colocam</a:t>
            </a:r>
            <a:r>
              <a:rPr lang="en-GB" sz="3200" dirty="0" smtClean="0"/>
              <a:t>-se </a:t>
            </a:r>
            <a:r>
              <a:rPr lang="en-GB" sz="3200" dirty="0" err="1" smtClean="0"/>
              <a:t>lateralmente</a:t>
            </a:r>
            <a:r>
              <a:rPr lang="en-GB" sz="3200" dirty="0" smtClean="0"/>
              <a:t> </a:t>
            </a:r>
            <a:r>
              <a:rPr lang="en-GB" sz="3200" dirty="0" err="1" smtClean="0"/>
              <a:t>os</a:t>
            </a:r>
            <a:r>
              <a:rPr lang="en-GB" sz="3200" dirty="0" smtClean="0"/>
              <a:t> </a:t>
            </a:r>
            <a:r>
              <a:rPr lang="en-GB" sz="3200" dirty="0" err="1" smtClean="0"/>
              <a:t>botões</a:t>
            </a:r>
            <a:r>
              <a:rPr lang="en-GB" sz="3200" dirty="0" smtClean="0"/>
              <a:t> para </a:t>
            </a:r>
            <a:r>
              <a:rPr lang="en-GB" sz="3200" dirty="0" err="1" smtClean="0"/>
              <a:t>carregamento</a:t>
            </a:r>
            <a:r>
              <a:rPr lang="en-GB" sz="3200" dirty="0" smtClean="0"/>
              <a:t> de </a:t>
            </a:r>
            <a:r>
              <a:rPr lang="en-GB" sz="3200" dirty="0" err="1" smtClean="0"/>
              <a:t>arquivos</a:t>
            </a:r>
            <a:r>
              <a:rPr lang="en-GB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170" y="209550"/>
            <a:ext cx="3714817" cy="639127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5262563" y="2343150"/>
            <a:ext cx="2681287" cy="272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62681"/>
            <a:ext cx="9144000" cy="1236320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QGIS 3.4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2281" y="2835920"/>
            <a:ext cx="9144000" cy="165576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http</a:t>
            </a:r>
            <a:r>
              <a:rPr lang="pt-BR" sz="4800" dirty="0" smtClean="0"/>
              <a:t>://www.qgis.org/en/site/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2065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650" y="2238041"/>
            <a:ext cx="8490857" cy="1325563"/>
          </a:xfrm>
        </p:spPr>
        <p:txBody>
          <a:bodyPr>
            <a:noAutofit/>
          </a:bodyPr>
          <a:lstStyle/>
          <a:p>
            <a:r>
              <a:rPr lang="pt-BR" sz="7200" b="1" dirty="0" smtClean="0"/>
              <a:t>Criação de uma mapa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47712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557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Dados vetoriais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704850"/>
            <a:ext cx="10515600" cy="2914650"/>
          </a:xfrm>
        </p:spPr>
        <p:txBody>
          <a:bodyPr/>
          <a:lstStyle/>
          <a:p>
            <a:r>
              <a:rPr lang="pt-BR" sz="3200" dirty="0" smtClean="0"/>
              <a:t>Pontos, linhas e polígonos em um plano de coordenadas</a:t>
            </a:r>
          </a:p>
          <a:p>
            <a:r>
              <a:rPr lang="pt-BR" sz="3200" dirty="0" smtClean="0"/>
              <a:t>Objetos são chamados de feições (‘</a:t>
            </a:r>
            <a:r>
              <a:rPr lang="pt-BR" sz="3200" dirty="0" err="1" smtClean="0"/>
              <a:t>features</a:t>
            </a:r>
            <a:r>
              <a:rPr lang="pt-BR" sz="3200" dirty="0" smtClean="0"/>
              <a:t>’)</a:t>
            </a:r>
            <a:endParaRPr lang="pt-BR" sz="3200" dirty="0" smtClean="0"/>
          </a:p>
          <a:p>
            <a:r>
              <a:rPr lang="pt-BR" sz="3200" dirty="0" smtClean="0"/>
              <a:t>Atributos dos dados – </a:t>
            </a:r>
            <a:r>
              <a:rPr lang="pt-BR" sz="3200" dirty="0" smtClean="0"/>
              <a:t> ative 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clique </a:t>
            </a:r>
            <a:r>
              <a:rPr lang="pt-BR" sz="3200" dirty="0" smtClean="0"/>
              <a:t>no botão ‘Abrir tabela de atributos</a:t>
            </a:r>
            <a:r>
              <a:rPr lang="pt-BR" dirty="0" smtClean="0"/>
              <a:t>’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199" y="2382837"/>
            <a:ext cx="713874" cy="669257"/>
          </a:xfrm>
          <a:prstGeom prst="rect">
            <a:avLst/>
          </a:prstGeom>
        </p:spPr>
      </p:pic>
      <p:pic>
        <p:nvPicPr>
          <p:cNvPr id="2050" name="Picture 2" descr="../../../_images/attribute_data_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55282"/>
            <a:ext cx="6953250" cy="35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pt-BR" b="1" dirty="0" smtClean="0"/>
              <a:t>Reordenação de </a:t>
            </a:r>
            <a:r>
              <a:rPr lang="pt-BR" b="1" dirty="0" smtClean="0"/>
              <a:t>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1771650"/>
            <a:ext cx="11410950" cy="29527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Na lista de </a:t>
            </a:r>
            <a:r>
              <a:rPr lang="pt-BR" sz="3200" dirty="0" smtClean="0"/>
              <a:t>camadas, a camada mais </a:t>
            </a:r>
            <a:r>
              <a:rPr lang="pt-BR" sz="3200" dirty="0" smtClean="0"/>
              <a:t>inferior é </a:t>
            </a:r>
            <a:r>
              <a:rPr lang="pt-BR" sz="3200" dirty="0" smtClean="0"/>
              <a:t>desenhada </a:t>
            </a:r>
            <a:r>
              <a:rPr lang="pt-BR" sz="3200" dirty="0" smtClean="0"/>
              <a:t>primeiro</a:t>
            </a:r>
          </a:p>
          <a:p>
            <a:r>
              <a:rPr lang="pt-BR" sz="3200" dirty="0" smtClean="0"/>
              <a:t>Mudança nesta ordem – mudança na ordem de aparecimento</a:t>
            </a:r>
          </a:p>
          <a:p>
            <a:r>
              <a:rPr lang="pt-BR" sz="3200" dirty="0" smtClean="0"/>
              <a:t>Abra </a:t>
            </a:r>
            <a:r>
              <a:rPr lang="pt-BR" sz="3200" dirty="0" smtClean="0"/>
              <a:t>a camada </a:t>
            </a:r>
            <a:r>
              <a:rPr lang="pt-BR" sz="3200" dirty="0" smtClean="0"/>
              <a:t>‘</a:t>
            </a:r>
            <a:r>
              <a:rPr lang="pt-BR" sz="3200" dirty="0" err="1" smtClean="0"/>
              <a:t>water</a:t>
            </a:r>
            <a:r>
              <a:rPr lang="pt-BR" sz="3200" dirty="0" smtClean="0"/>
              <a:t>’ </a:t>
            </a:r>
            <a:endParaRPr lang="pt-BR" sz="3200" dirty="0" smtClean="0"/>
          </a:p>
          <a:p>
            <a:r>
              <a:rPr lang="pt-BR" sz="3200" dirty="0" smtClean="0"/>
              <a:t>Reordene as camadas (clicando e arrastando)</a:t>
            </a:r>
            <a:endParaRPr lang="pt-BR" sz="3200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4881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70499"/>
            <a:ext cx="6977062" cy="61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Simbologia: mudança das cores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367630"/>
            <a:ext cx="5181600" cy="52673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 as ‘Propriedades </a:t>
            </a:r>
            <a:r>
              <a:rPr lang="pt-BR" sz="3200" dirty="0" smtClean="0"/>
              <a:t>da camada’ (</a:t>
            </a:r>
            <a:r>
              <a:rPr lang="pt-BR" sz="3200" dirty="0" err="1" smtClean="0"/>
              <a:t>protected</a:t>
            </a:r>
            <a:r>
              <a:rPr lang="pt-BR" sz="3200" dirty="0" smtClean="0"/>
              <a:t> </a:t>
            </a:r>
            <a:r>
              <a:rPr lang="pt-BR" sz="3200" dirty="0" err="1" smtClean="0"/>
              <a:t>areas</a:t>
            </a:r>
            <a:r>
              <a:rPr lang="pt-BR" sz="3200" dirty="0" smtClean="0"/>
              <a:t>), </a:t>
            </a:r>
            <a:r>
              <a:rPr lang="pt-BR" sz="3200" dirty="0" smtClean="0"/>
              <a:t>clicando com o botão direito </a:t>
            </a:r>
            <a:r>
              <a:rPr lang="pt-BR" sz="3200" dirty="0" smtClean="0"/>
              <a:t>na camada </a:t>
            </a:r>
            <a:r>
              <a:rPr lang="pt-BR" sz="3200" dirty="0" smtClean="0"/>
              <a:t>ou dando dois </a:t>
            </a:r>
            <a:r>
              <a:rPr lang="pt-BR" sz="3200" dirty="0" smtClean="0"/>
              <a:t>cliques na camada</a:t>
            </a:r>
            <a:endParaRPr lang="pt-BR" sz="3200" dirty="0" smtClean="0"/>
          </a:p>
          <a:p>
            <a:r>
              <a:rPr lang="pt-BR" sz="3200" dirty="0" smtClean="0"/>
              <a:t>Clique em </a:t>
            </a:r>
            <a:r>
              <a:rPr lang="pt-BR" sz="3200" dirty="0" smtClean="0"/>
              <a:t>“P</a:t>
            </a:r>
            <a:r>
              <a:rPr lang="pt-BR" sz="3200" dirty="0" smtClean="0"/>
              <a:t>ropriedades” e em “Simbologia”</a:t>
            </a:r>
          </a:p>
          <a:p>
            <a:r>
              <a:rPr lang="pt-BR" sz="3200" dirty="0" smtClean="0"/>
              <a:t>Também podemos usar o </a:t>
            </a:r>
            <a:r>
              <a:rPr lang="pt-BR" sz="3200" dirty="0" smtClean="0"/>
              <a:t>botão</a:t>
            </a:r>
            <a:endParaRPr lang="pt-BR" sz="32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6" name="Picture 4" descr="symb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45980"/>
            <a:ext cx="881888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83" y="784069"/>
            <a:ext cx="5085017" cy="5850886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3990213" y="2266950"/>
            <a:ext cx="2562987" cy="352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1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2400" y="381000"/>
            <a:ext cx="5295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Cor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tom de </a:t>
            </a:r>
            <a:r>
              <a:rPr lang="en-GB" sz="3200" dirty="0" err="1" smtClean="0"/>
              <a:t>cinza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e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</a:p>
          <a:p>
            <a:endParaRPr lang="en-GB" sz="3200" dirty="0"/>
          </a:p>
          <a:p>
            <a:r>
              <a:rPr lang="en-GB" sz="3200" dirty="0" err="1" smtClean="0"/>
              <a:t>Veja</a:t>
            </a:r>
            <a:r>
              <a:rPr lang="en-GB" sz="3200" dirty="0" smtClean="0"/>
              <a:t> que a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interna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</a:t>
            </a:r>
            <a:r>
              <a:rPr lang="en-GB" sz="3200" dirty="0" err="1" smtClean="0"/>
              <a:t>ficou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cinza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8" y="381000"/>
            <a:ext cx="5514815" cy="584834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4953000" y="1200150"/>
            <a:ext cx="314325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228850" y="1676400"/>
            <a:ext cx="8896350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1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3110"/>
            <a:ext cx="6853237" cy="61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2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71" y="342900"/>
            <a:ext cx="5880841" cy="61579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800" y="3429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Para </a:t>
            </a:r>
            <a:r>
              <a:rPr lang="en-GB" sz="3200" dirty="0" err="1" smtClean="0"/>
              <a:t>deixar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 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escolher</a:t>
            </a:r>
            <a:r>
              <a:rPr lang="en-GB" sz="3200" dirty="0" smtClean="0"/>
              <a:t> “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pincel</a:t>
            </a:r>
            <a:r>
              <a:rPr lang="en-GB" sz="3200" dirty="0" smtClean="0"/>
              <a:t>” e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200400" y="2324100"/>
            <a:ext cx="390525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27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69259"/>
            <a:ext cx="7072312" cy="62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0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50" y="285750"/>
            <a:ext cx="11029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Como </a:t>
            </a:r>
            <a:r>
              <a:rPr lang="en-GB" sz="3200" b="1" dirty="0" err="1" smtClean="0"/>
              <a:t>exercício</a:t>
            </a:r>
            <a:endParaRPr lang="en-GB" sz="3200" b="1" dirty="0" smtClean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Mude</a:t>
            </a:r>
            <a:r>
              <a:rPr lang="en-GB" sz="3200" dirty="0" smtClean="0"/>
              <a:t> a </a:t>
            </a:r>
            <a:r>
              <a:rPr lang="en-GB" sz="3200" dirty="0" err="1" smtClean="0"/>
              <a:t>cor</a:t>
            </a:r>
            <a:r>
              <a:rPr lang="en-GB" sz="3200" dirty="0" smtClean="0"/>
              <a:t> e a </a:t>
            </a:r>
            <a:r>
              <a:rPr lang="en-GB" sz="3200" dirty="0" err="1" smtClean="0"/>
              <a:t>espessura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envolve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Mude</a:t>
            </a:r>
            <a:r>
              <a:rPr lang="en-GB" sz="3200" dirty="0" smtClean="0"/>
              <a:t> a </a:t>
            </a:r>
            <a:r>
              <a:rPr lang="en-GB" sz="3200" dirty="0" err="1" smtClean="0"/>
              <a:t>cor</a:t>
            </a:r>
            <a:r>
              <a:rPr lang="en-GB" sz="3200" dirty="0" smtClean="0"/>
              <a:t> a </a:t>
            </a:r>
            <a:r>
              <a:rPr lang="en-GB" sz="3200" dirty="0" err="1" smtClean="0"/>
              <a:t>espessuar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representa</a:t>
            </a:r>
            <a:r>
              <a:rPr lang="en-GB" sz="3200" dirty="0" smtClean="0"/>
              <a:t> </a:t>
            </a:r>
            <a:r>
              <a:rPr lang="en-GB" sz="3200" dirty="0" err="1" smtClean="0"/>
              <a:t>os</a:t>
            </a:r>
            <a:r>
              <a:rPr lang="en-GB" sz="3200" dirty="0" smtClean="0"/>
              <a:t> </a:t>
            </a:r>
            <a:r>
              <a:rPr lang="en-GB" sz="3200" dirty="0" err="1" smtClean="0"/>
              <a:t>rios</a:t>
            </a:r>
            <a:r>
              <a:rPr lang="en-GB" sz="3200" dirty="0" smtClean="0"/>
              <a:t> (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“rivers”) –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de </a:t>
            </a:r>
            <a:r>
              <a:rPr lang="en-GB" sz="3200" dirty="0" err="1" smtClean="0"/>
              <a:t>abrir</a:t>
            </a:r>
            <a:r>
              <a:rPr lang="en-GB" sz="3200" dirty="0" smtClean="0"/>
              <a:t> a aba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40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quê QGIS?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gratuito: não </a:t>
            </a:r>
            <a:r>
              <a:rPr lang="pt-BR" dirty="0" smtClean="0"/>
              <a:t>tem custos.</a:t>
            </a:r>
          </a:p>
          <a:p>
            <a:r>
              <a:rPr lang="pt-BR" dirty="0" smtClean="0"/>
              <a:t>É livre: é </a:t>
            </a:r>
            <a:r>
              <a:rPr lang="pt-BR" dirty="0" smtClean="0"/>
              <a:t>possível incluir funcionalidades extras sem ter que esperar pela nova versão.</a:t>
            </a:r>
          </a:p>
          <a:p>
            <a:r>
              <a:rPr lang="pt-BR" dirty="0" smtClean="0"/>
              <a:t>Está em constante desenvolvimento, uma vez que qualquer pessoa pode adicionar novas ferramentas e melhorar as existentes.</a:t>
            </a:r>
          </a:p>
          <a:p>
            <a:r>
              <a:rPr lang="pt-BR" dirty="0" smtClean="0"/>
              <a:t>Ajuda (especialmente, entre usuários do QGIS) e documentação disponível.</a:t>
            </a:r>
          </a:p>
          <a:p>
            <a:r>
              <a:rPr lang="pt-BR" dirty="0" smtClean="0"/>
              <a:t>Cross-</a:t>
            </a:r>
            <a:r>
              <a:rPr lang="pt-BR" dirty="0" err="1" smtClean="0"/>
              <a:t>platform</a:t>
            </a:r>
            <a:r>
              <a:rPr lang="pt-BR" dirty="0" smtClean="0"/>
              <a:t> – QGIS pode ser instalado em </a:t>
            </a:r>
            <a:r>
              <a:rPr lang="pt-BR" dirty="0" err="1" smtClean="0"/>
              <a:t>MacOS</a:t>
            </a:r>
            <a:r>
              <a:rPr lang="pt-BR" dirty="0" smtClean="0"/>
              <a:t>, Windows e Linux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17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4" y="171449"/>
            <a:ext cx="7268855" cy="64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Mudança </a:t>
            </a:r>
            <a:r>
              <a:rPr lang="pt-BR" b="1" dirty="0" smtClean="0"/>
              <a:t>da estrutura da simbologia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1216024"/>
            <a:ext cx="5562600" cy="547052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as ‘</a:t>
            </a:r>
            <a:r>
              <a:rPr lang="pt-BR" sz="3200" dirty="0" smtClean="0"/>
              <a:t>Propriedades’ da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escolha “Simbologia”</a:t>
            </a:r>
          </a:p>
          <a:p>
            <a:r>
              <a:rPr lang="pt-BR" sz="3200" dirty="0" smtClean="0"/>
              <a:t>Selecione, no topo, “Símbolo simples” e clique em “Linha simples”</a:t>
            </a:r>
            <a:endParaRPr lang="pt-BR" sz="3200" dirty="0" smtClean="0"/>
          </a:p>
          <a:p>
            <a:r>
              <a:rPr lang="pt-BR" sz="3200" dirty="0" smtClean="0"/>
              <a:t>Em “Estilo do traço” escolha “Linha tracejada” e clique em OK.</a:t>
            </a:r>
            <a:endParaRPr lang="pt-BR" sz="32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76300"/>
            <a:ext cx="5284414" cy="547382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5105400" y="1314450"/>
            <a:ext cx="222885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9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63497"/>
            <a:ext cx="7148512" cy="64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323850"/>
            <a:ext cx="1154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Adicionando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50" y="1333499"/>
            <a:ext cx="1089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Vamos</a:t>
            </a:r>
            <a:r>
              <a:rPr lang="en-GB" sz="3200" dirty="0" smtClean="0"/>
              <a:t>, </a:t>
            </a:r>
            <a:r>
              <a:rPr lang="en-GB" sz="3200" dirty="0" err="1" smtClean="0"/>
              <a:t>primeiramente</a:t>
            </a:r>
            <a:r>
              <a:rPr lang="en-GB" sz="3200" dirty="0" smtClean="0"/>
              <a:t>, </a:t>
            </a:r>
            <a:r>
              <a:rPr lang="en-GB" sz="3200" dirty="0" err="1" smtClean="0"/>
              <a:t>mudar</a:t>
            </a:r>
            <a:r>
              <a:rPr lang="en-GB" sz="3200" dirty="0" smtClean="0"/>
              <a:t> o 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do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para “</a:t>
            </a:r>
            <a:r>
              <a:rPr lang="en-GB" sz="3200" dirty="0" err="1" smtClean="0"/>
              <a:t>sólido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adcionar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novamente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areas”,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Na </a:t>
            </a:r>
            <a:r>
              <a:rPr lang="en-GB" sz="3200" dirty="0" err="1" smtClean="0"/>
              <a:t>opção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simples”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 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pic>
        <p:nvPicPr>
          <p:cNvPr id="4098" name="Picture 2" descr="sign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579780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5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76229"/>
            <a:ext cx="6634162" cy="63817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400050"/>
            <a:ext cx="4552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uma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</a:t>
            </a:r>
            <a:r>
              <a:rPr lang="en-GB" sz="3200" dirty="0" err="1" smtClean="0"/>
              <a:t>foi</a:t>
            </a:r>
            <a:r>
              <a:rPr lang="en-GB" sz="3200" dirty="0" smtClean="0"/>
              <a:t> </a:t>
            </a:r>
            <a:r>
              <a:rPr lang="en-GB" sz="3200" dirty="0" err="1" smtClean="0"/>
              <a:t>adicionada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 smtClean="0"/>
              <a:t>Verifique</a:t>
            </a:r>
            <a:r>
              <a:rPr lang="en-GB" sz="3200" dirty="0" smtClean="0"/>
              <a:t> que </a:t>
            </a:r>
            <a:r>
              <a:rPr lang="en-GB" sz="3200" dirty="0" err="1" smtClean="0"/>
              <a:t>essa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tem </a:t>
            </a:r>
            <a:r>
              <a:rPr lang="en-GB" sz="3200" dirty="0" err="1" smtClean="0"/>
              <a:t>preencimento</a:t>
            </a:r>
            <a:r>
              <a:rPr lang="en-GB" sz="3200" dirty="0" smtClean="0"/>
              <a:t> </a:t>
            </a:r>
            <a:r>
              <a:rPr lang="en-GB" sz="3200" dirty="0" err="1" smtClean="0"/>
              <a:t>interno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azul</a:t>
            </a:r>
            <a:r>
              <a:rPr lang="en-GB" sz="3200" dirty="0" smtClean="0"/>
              <a:t> e </a:t>
            </a:r>
            <a:r>
              <a:rPr lang="en-GB" sz="3200" dirty="0" err="1" smtClean="0"/>
              <a:t>borda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Se </a:t>
            </a:r>
            <a:r>
              <a:rPr lang="en-GB" sz="3200" dirty="0" err="1" smtClean="0"/>
              <a:t>mantivermos</a:t>
            </a:r>
            <a:r>
              <a:rPr lang="en-GB" sz="3200" dirty="0" smtClean="0"/>
              <a:t>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ela</a:t>
            </a:r>
            <a:r>
              <a:rPr lang="en-GB" sz="3200" dirty="0" smtClean="0"/>
              <a:t> </a:t>
            </a:r>
            <a:r>
              <a:rPr lang="en-GB" sz="3200" dirty="0" err="1" smtClean="0"/>
              <a:t>oculturá</a:t>
            </a:r>
            <a:r>
              <a:rPr lang="en-GB" sz="3200" dirty="0" smtClean="0"/>
              <a:t> a 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 anterior.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600450" y="1047750"/>
            <a:ext cx="293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46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381000"/>
            <a:ext cx="4229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Nessa nova </a:t>
            </a:r>
            <a:r>
              <a:rPr lang="en-GB" sz="3600" dirty="0" err="1" smtClean="0"/>
              <a:t>camada</a:t>
            </a:r>
            <a:r>
              <a:rPr lang="en-GB" sz="3600" dirty="0" smtClean="0"/>
              <a:t> de </a:t>
            </a:r>
            <a:r>
              <a:rPr lang="en-GB" sz="3600" dirty="0" err="1" smtClean="0"/>
              <a:t>símbolos</a:t>
            </a:r>
            <a:r>
              <a:rPr lang="en-GB" sz="3600" dirty="0" smtClean="0"/>
              <a:t> </a:t>
            </a:r>
            <a:r>
              <a:rPr lang="en-GB" sz="3600" dirty="0" err="1" smtClean="0"/>
              <a:t>escolha</a:t>
            </a:r>
            <a:r>
              <a:rPr lang="en-GB" sz="3600" dirty="0" smtClean="0"/>
              <a:t>:</a:t>
            </a:r>
          </a:p>
          <a:p>
            <a:endParaRPr lang="en-GB" sz="3600" dirty="0" smtClean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de </a:t>
            </a:r>
            <a:r>
              <a:rPr lang="en-GB" sz="3600" dirty="0" err="1" smtClean="0"/>
              <a:t>preenchimento</a:t>
            </a:r>
            <a:r>
              <a:rPr lang="en-GB" sz="3600" dirty="0" smtClean="0"/>
              <a:t> “Cruz”</a:t>
            </a:r>
          </a:p>
          <a:p>
            <a:pPr marL="571500" indent="-571500">
              <a:buFontTx/>
              <a:buChar char="-"/>
            </a:pPr>
            <a:endParaRPr lang="en-GB" sz="3600" dirty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do </a:t>
            </a:r>
            <a:r>
              <a:rPr lang="en-GB" sz="3600" dirty="0" err="1" smtClean="0"/>
              <a:t>traço</a:t>
            </a:r>
            <a:r>
              <a:rPr lang="en-GB" sz="3600" dirty="0" smtClean="0"/>
              <a:t>: “</a:t>
            </a:r>
            <a:r>
              <a:rPr lang="en-GB" sz="3600" dirty="0" err="1" smtClean="0"/>
              <a:t>Sem</a:t>
            </a:r>
            <a:r>
              <a:rPr lang="en-GB" sz="3600" dirty="0" smtClean="0"/>
              <a:t> </a:t>
            </a:r>
            <a:r>
              <a:rPr lang="en-GB" sz="3600" dirty="0" err="1" smtClean="0"/>
              <a:t>caneta</a:t>
            </a:r>
            <a:r>
              <a:rPr lang="en-GB" sz="3600" dirty="0" smtClean="0"/>
              <a:t>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55" y="90309"/>
            <a:ext cx="67220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8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3" y="170847"/>
            <a:ext cx="7285674" cy="65157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1366595"/>
            <a:ext cx="42100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agora o </a:t>
            </a:r>
            <a:r>
              <a:rPr lang="en-GB" sz="3200" dirty="0" err="1" smtClean="0"/>
              <a:t>mapa</a:t>
            </a:r>
            <a:r>
              <a:rPr lang="en-GB" sz="3200" dirty="0" smtClean="0"/>
              <a:t> das </a:t>
            </a:r>
            <a:r>
              <a:rPr lang="en-GB" sz="3200" dirty="0" err="1" smtClean="0"/>
              <a:t>áreas</a:t>
            </a:r>
            <a:r>
              <a:rPr lang="en-GB" sz="3200" dirty="0" smtClean="0"/>
              <a:t> </a:t>
            </a:r>
            <a:r>
              <a:rPr lang="en-GB" sz="3200" dirty="0" err="1" smtClean="0"/>
              <a:t>protegidas</a:t>
            </a:r>
            <a:r>
              <a:rPr lang="en-GB" sz="3200" dirty="0" smtClean="0"/>
              <a:t> com </a:t>
            </a:r>
            <a:r>
              <a:rPr lang="en-GB" sz="3200" dirty="0" err="1" smtClean="0"/>
              <a:t>duas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, se for o </a:t>
            </a:r>
            <a:r>
              <a:rPr lang="en-GB" sz="3200" dirty="0" err="1" smtClean="0"/>
              <a:t>caso</a:t>
            </a:r>
            <a:r>
              <a:rPr lang="en-GB" sz="3200" dirty="0" smtClean="0"/>
              <a:t>, </a:t>
            </a:r>
            <a:r>
              <a:rPr lang="en-GB" sz="3200" dirty="0" err="1" smtClean="0"/>
              <a:t>inserir</a:t>
            </a:r>
            <a:r>
              <a:rPr lang="en-GB" sz="3200" dirty="0" smtClean="0"/>
              <a:t> </a:t>
            </a:r>
            <a:r>
              <a:rPr lang="en-GB" sz="3200" dirty="0" err="1" smtClean="0"/>
              <a:t>novas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1763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361950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Tipos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2450" y="1562100"/>
            <a:ext cx="109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Cada</a:t>
            </a:r>
            <a:r>
              <a:rPr lang="en-GB" sz="3200" dirty="0" smtClean="0"/>
              <a:t> 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vetor</a:t>
            </a:r>
            <a:r>
              <a:rPr lang="en-GB" sz="3200" dirty="0" smtClean="0"/>
              <a:t> (</a:t>
            </a:r>
            <a:r>
              <a:rPr lang="en-GB" sz="3200" dirty="0" err="1" smtClean="0"/>
              <a:t>ponto</a:t>
            </a:r>
            <a:r>
              <a:rPr lang="en-GB" sz="3200" dirty="0" smtClean="0"/>
              <a:t>, </a:t>
            </a:r>
            <a:r>
              <a:rPr lang="en-GB" sz="3200" dirty="0" err="1" smtClean="0"/>
              <a:t>linha</a:t>
            </a:r>
            <a:r>
              <a:rPr lang="en-GB" sz="3200" dirty="0" smtClean="0"/>
              <a:t> e </a:t>
            </a:r>
            <a:r>
              <a:rPr lang="en-GB" sz="3200" dirty="0" err="1" smtClean="0"/>
              <a:t>pológono</a:t>
            </a:r>
            <a:r>
              <a:rPr lang="en-GB" sz="3200" dirty="0" smtClean="0"/>
              <a:t>) tem </a:t>
            </a:r>
            <a:r>
              <a:rPr lang="en-GB" sz="3200" dirty="0" err="1" smtClean="0"/>
              <a:t>seu</a:t>
            </a:r>
            <a:r>
              <a:rPr lang="en-GB" sz="3200" dirty="0" smtClean="0"/>
              <a:t> </a:t>
            </a:r>
            <a:r>
              <a:rPr lang="en-GB" sz="3200" dirty="0" err="1" smtClean="0"/>
              <a:t>conjunto</a:t>
            </a:r>
            <a:r>
              <a:rPr lang="en-GB" sz="3200" dirty="0" smtClean="0"/>
              <a:t> de </a:t>
            </a:r>
            <a:r>
              <a:rPr lang="en-GB" sz="3200" dirty="0" err="1" smtClean="0"/>
              <a:t>tipos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2450" y="3143250"/>
            <a:ext cx="111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pontos</a:t>
            </a:r>
            <a:endParaRPr lang="en-GB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2450" y="4229100"/>
            <a:ext cx="10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Desmarque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ativas</a:t>
            </a:r>
            <a:r>
              <a:rPr lang="en-GB" sz="3200" dirty="0" smtClean="0"/>
              <a:t> e </a:t>
            </a:r>
            <a:r>
              <a:rPr lang="en-GB" sz="3200" dirty="0" err="1" smtClean="0"/>
              <a:t>deixando</a:t>
            </a:r>
            <a:r>
              <a:rPr lang="en-GB" sz="3200" dirty="0" smtClean="0"/>
              <a:t> </a:t>
            </a:r>
            <a:r>
              <a:rPr lang="en-GB" sz="3200" dirty="0" err="1" smtClean="0"/>
              <a:t>somente</a:t>
            </a:r>
            <a:r>
              <a:rPr lang="en-GB" sz="3200" dirty="0" smtClean="0"/>
              <a:t> “places’ </a:t>
            </a:r>
            <a:r>
              <a:rPr lang="en-GB" sz="3200" dirty="0" err="1" smtClean="0"/>
              <a:t>ativada</a:t>
            </a:r>
            <a:endParaRPr lang="en-GB" sz="3200" dirty="0" smtClean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/>
              <a:t> </a:t>
            </a:r>
            <a:r>
              <a:rPr lang="en-GB" sz="3200" dirty="0" smtClean="0"/>
              <a:t>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do mouse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Aproximar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0353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171450"/>
            <a:ext cx="5410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“”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Marcador</a:t>
            </a:r>
            <a:r>
              <a:rPr lang="en-GB" sz="3200" dirty="0" smtClean="0"/>
              <a:t> simples” (o </a:t>
            </a:r>
            <a:r>
              <a:rPr lang="en-GB" sz="3200" dirty="0" err="1" smtClean="0"/>
              <a:t>mesmo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”) 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a </a:t>
            </a:r>
            <a:r>
              <a:rPr lang="en-GB" sz="3200" dirty="0" err="1" smtClean="0"/>
              <a:t>cruz</a:t>
            </a:r>
            <a:r>
              <a:rPr lang="en-GB" sz="3200" dirty="0" smtClean="0"/>
              <a:t> 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tamanho</a:t>
            </a:r>
            <a:r>
              <a:rPr lang="en-GB" sz="3200" dirty="0" smtClean="0"/>
              <a:t> = 4 mm, </a:t>
            </a:r>
            <a:r>
              <a:rPr lang="en-GB" sz="3200" dirty="0" err="1" smtClean="0"/>
              <a:t>cor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</a:t>
            </a:r>
            <a:r>
              <a:rPr lang="en-GB" sz="3200" dirty="0" err="1" smtClean="0"/>
              <a:t>vermelha</a:t>
            </a:r>
            <a:r>
              <a:rPr lang="en-GB" sz="3200" dirty="0" smtClean="0"/>
              <a:t> e </a:t>
            </a:r>
            <a:r>
              <a:rPr lang="en-GB" sz="3200" dirty="0" err="1" smtClean="0"/>
              <a:t>cor</a:t>
            </a:r>
            <a:r>
              <a:rPr lang="en-GB" sz="3200" dirty="0" smtClean="0"/>
              <a:t> do </a:t>
            </a:r>
            <a:r>
              <a:rPr lang="en-GB" sz="3200" dirty="0" err="1" smtClean="0"/>
              <a:t>traço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22" y="449073"/>
            <a:ext cx="6219878" cy="59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0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5646"/>
            <a:ext cx="7672387" cy="62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527" y="1520157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A interface</a:t>
            </a:r>
            <a:br>
              <a:rPr lang="pt-BR" sz="6000" dirty="0" smtClean="0"/>
            </a:b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939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171450"/>
            <a:ext cx="1122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linhas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4350" y="1295400"/>
            <a:ext cx="476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Deixe</a:t>
            </a:r>
            <a:r>
              <a:rPr lang="en-GB" sz="3200" dirty="0" smtClean="0"/>
              <a:t> </a:t>
            </a:r>
            <a:r>
              <a:rPr lang="en-GB" sz="3200" dirty="0" err="1" smtClean="0"/>
              <a:t>apenas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 </a:t>
            </a:r>
            <a:r>
              <a:rPr lang="en-GB" sz="3200" dirty="0" err="1" smtClean="0"/>
              <a:t>selecionada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Acesse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879336"/>
            <a:ext cx="6069321" cy="586432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4171950" y="3086100"/>
            <a:ext cx="24003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5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46" y="414822"/>
            <a:ext cx="6459166" cy="61955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850" y="567222"/>
            <a:ext cx="4438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“com interval” de 1mm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476750" y="1219200"/>
            <a:ext cx="2057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447800" y="2247900"/>
            <a:ext cx="4953000" cy="100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46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87357"/>
            <a:ext cx="7862887" cy="6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1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1562100"/>
            <a:ext cx="10839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Lembre</a:t>
            </a:r>
            <a:r>
              <a:rPr lang="en-GB" sz="4000" dirty="0" smtClean="0"/>
              <a:t>-se: antes de </a:t>
            </a:r>
            <a:r>
              <a:rPr lang="en-GB" sz="4000" dirty="0" err="1" smtClean="0"/>
              <a:t>fechar</a:t>
            </a:r>
            <a:r>
              <a:rPr lang="en-GB" sz="4000" dirty="0" smtClean="0"/>
              <a:t> o QGIS, salve o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no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se </a:t>
            </a:r>
            <a:r>
              <a:rPr lang="en-GB" sz="4000" dirty="0" err="1" smtClean="0"/>
              <a:t>ele</a:t>
            </a:r>
            <a:r>
              <a:rPr lang="en-GB" sz="4000" dirty="0" smtClean="0"/>
              <a:t> </a:t>
            </a:r>
            <a:r>
              <a:rPr lang="en-GB" sz="4000" dirty="0" err="1" smtClean="0"/>
              <a:t>já</a:t>
            </a:r>
            <a:r>
              <a:rPr lang="en-GB" sz="4000" dirty="0" smtClean="0"/>
              <a:t> </a:t>
            </a:r>
            <a:r>
              <a:rPr lang="en-GB" sz="4000" dirty="0" err="1" smtClean="0"/>
              <a:t>tiver</a:t>
            </a:r>
            <a:r>
              <a:rPr lang="en-GB" sz="4000" dirty="0" smtClean="0"/>
              <a:t> </a:t>
            </a:r>
            <a:r>
              <a:rPr lang="en-GB" sz="4000" dirty="0" err="1" smtClean="0"/>
              <a:t>sido</a:t>
            </a:r>
            <a:r>
              <a:rPr lang="en-GB" sz="4000" dirty="0" smtClean="0"/>
              <a:t> salvo </a:t>
            </a:r>
            <a:r>
              <a:rPr lang="en-GB" sz="4000" dirty="0" err="1" smtClean="0"/>
              <a:t>anteriormente</a:t>
            </a:r>
            <a:r>
              <a:rPr lang="en-GB" sz="4000" dirty="0" smtClean="0"/>
              <a:t>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err="1"/>
              <a:t>O</a:t>
            </a:r>
            <a:r>
              <a:rPr lang="en-GB" sz="4000" dirty="0" err="1" smtClean="0"/>
              <a:t>u</a:t>
            </a:r>
            <a:r>
              <a:rPr lang="en-GB" sz="4000" dirty="0" smtClean="0"/>
              <a:t> </a:t>
            </a:r>
            <a:r>
              <a:rPr lang="en-GB" sz="4000" dirty="0" err="1" smtClean="0"/>
              <a:t>então</a:t>
            </a:r>
            <a:r>
              <a:rPr lang="en-GB" sz="4000" dirty="0" smtClean="0"/>
              <a:t> use 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para </a:t>
            </a:r>
            <a:r>
              <a:rPr lang="en-GB" sz="4000" dirty="0" err="1" smtClean="0"/>
              <a:t>salvar</a:t>
            </a:r>
            <a:r>
              <a:rPr lang="en-GB" sz="4000" dirty="0" smtClean="0"/>
              <a:t> pela </a:t>
            </a:r>
            <a:r>
              <a:rPr lang="en-GB" sz="4000" dirty="0" err="1" smtClean="0"/>
              <a:t>primeira</a:t>
            </a:r>
            <a:r>
              <a:rPr lang="en-GB" sz="4000" dirty="0" smtClean="0"/>
              <a:t> </a:t>
            </a:r>
            <a:r>
              <a:rPr lang="en-GB" sz="4000" dirty="0" err="1" smtClean="0"/>
              <a:t>vez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44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744" y="284813"/>
            <a:ext cx="1134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ícone</a:t>
            </a:r>
            <a:r>
              <a:rPr lang="en-GB" sz="3200" dirty="0" smtClean="0"/>
              <a:t> do QGIS 3.4 </a:t>
            </a:r>
            <a:r>
              <a:rPr lang="en-GB" sz="3200" dirty="0" err="1" smtClean="0"/>
              <a:t>ou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para </a:t>
            </a:r>
            <a:r>
              <a:rPr lang="en-GB" sz="3200" dirty="0" err="1" smtClean="0"/>
              <a:t>abrir</a:t>
            </a:r>
            <a:r>
              <a:rPr lang="en-GB" sz="3200" dirty="0" smtClean="0"/>
              <a:t> o </a:t>
            </a:r>
            <a:r>
              <a:rPr lang="en-GB" sz="3200" dirty="0" err="1" smtClean="0"/>
              <a:t>programa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50" y="895371"/>
            <a:ext cx="8339762" cy="5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862" y="164892"/>
            <a:ext cx="1155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Gerenciador</a:t>
            </a:r>
            <a:r>
              <a:rPr lang="en-GB" sz="3200" dirty="0" smtClean="0"/>
              <a:t> de fonts de dados”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84" y="900252"/>
            <a:ext cx="8039958" cy="560911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2263515" y="704538"/>
            <a:ext cx="1873770" cy="101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05" y="1023296"/>
            <a:ext cx="6823725" cy="55398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9842" y="1184223"/>
            <a:ext cx="451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 </a:t>
            </a:r>
            <a:r>
              <a:rPr lang="en-GB" sz="3200" dirty="0" err="1" smtClean="0"/>
              <a:t>tela</a:t>
            </a:r>
            <a:r>
              <a:rPr lang="en-GB" sz="3200" dirty="0" smtClean="0"/>
              <a:t> “Data source </a:t>
            </a:r>
            <a:r>
              <a:rPr lang="en-GB" sz="3200" dirty="0" err="1" smtClean="0"/>
              <a:t>maneger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Vetor</a:t>
            </a:r>
            <a:r>
              <a:rPr lang="en-GB" sz="3200" dirty="0" smtClean="0"/>
              <a:t>”, </a:t>
            </a:r>
            <a:r>
              <a:rPr lang="en-GB" sz="3200" dirty="0" err="1" smtClean="0"/>
              <a:t>codificação</a:t>
            </a:r>
            <a:r>
              <a:rPr lang="en-GB" sz="3200" dirty="0" smtClean="0"/>
              <a:t> “Windows 1250 ,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fonte</a:t>
            </a:r>
            <a:r>
              <a:rPr lang="en-GB" sz="3200" dirty="0" smtClean="0"/>
              <a:t>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, </a:t>
            </a:r>
            <a:r>
              <a:rPr lang="en-GB" sz="3200" dirty="0" err="1" smtClean="0"/>
              <a:t>na</a:t>
            </a:r>
            <a:r>
              <a:rPr lang="en-GB" sz="3200" dirty="0" smtClean="0"/>
              <a:t> pasta bancos_aula2, o </a:t>
            </a:r>
            <a:r>
              <a:rPr lang="en-GB" sz="3200" dirty="0" err="1" smtClean="0"/>
              <a:t>arquivo</a:t>
            </a:r>
            <a:r>
              <a:rPr lang="en-GB" sz="3200" dirty="0" smtClean="0"/>
              <a:t> “</a:t>
            </a:r>
            <a:r>
              <a:rPr lang="en-GB" sz="3200" dirty="0" err="1" smtClean="0"/>
              <a:t>protected_areas.shp</a:t>
            </a:r>
            <a:r>
              <a:rPr lang="en-GB" sz="3200" dirty="0" smtClean="0"/>
              <a:t>”.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Adicionar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“close”.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312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5" y="742838"/>
            <a:ext cx="8009744" cy="56185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901" y="149902"/>
            <a:ext cx="3792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o </a:t>
            </a:r>
            <a:r>
              <a:rPr lang="en-GB" sz="3200" dirty="0" err="1" smtClean="0"/>
              <a:t>nosso</a:t>
            </a:r>
            <a:r>
              <a:rPr lang="en-GB" sz="3200" dirty="0" smtClean="0"/>
              <a:t> </a:t>
            </a:r>
            <a:r>
              <a:rPr lang="en-GB" sz="3200" dirty="0" err="1" smtClean="0"/>
              <a:t>primeiro</a:t>
            </a:r>
            <a:r>
              <a:rPr lang="en-GB" sz="3200" dirty="0" smtClean="0"/>
              <a:t> </a:t>
            </a:r>
            <a:r>
              <a:rPr lang="en-GB" sz="3200" dirty="0" err="1" smtClean="0"/>
              <a:t>mapa</a:t>
            </a:r>
            <a:r>
              <a:rPr lang="en-GB" sz="3200" dirty="0" smtClean="0"/>
              <a:t> </a:t>
            </a:r>
            <a:r>
              <a:rPr lang="en-GB" sz="3200" dirty="0" err="1" smtClean="0"/>
              <a:t>aberto</a:t>
            </a:r>
            <a:r>
              <a:rPr lang="en-GB" sz="3200" dirty="0" smtClean="0"/>
              <a:t>!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 de “</a:t>
            </a:r>
            <a:r>
              <a:rPr lang="en-GB" sz="3200" dirty="0" err="1" smtClean="0"/>
              <a:t>protected_areas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tela</a:t>
            </a:r>
            <a:r>
              <a:rPr lang="en-GB" sz="3200" dirty="0" smtClean="0"/>
              <a:t> principal do QGIS.</a:t>
            </a:r>
          </a:p>
          <a:p>
            <a:endParaRPr lang="en-GB" sz="3200" dirty="0"/>
          </a:p>
          <a:p>
            <a:r>
              <a:rPr lang="en-GB" sz="3200" dirty="0" err="1" smtClean="0"/>
              <a:t>Também</a:t>
            </a:r>
            <a:r>
              <a:rPr lang="en-GB" sz="3200" dirty="0" smtClean="0"/>
              <a:t> </a:t>
            </a:r>
            <a:r>
              <a:rPr lang="en-GB" sz="3200" dirty="0" err="1" smtClean="0"/>
              <a:t>está</a:t>
            </a:r>
            <a:r>
              <a:rPr lang="en-GB" sz="3200" dirty="0" smtClean="0"/>
              <a:t> </a:t>
            </a:r>
            <a:r>
              <a:rPr lang="en-GB" sz="3200" dirty="0" err="1" smtClean="0"/>
              <a:t>discriminada</a:t>
            </a:r>
            <a:r>
              <a:rPr lang="en-GB" sz="3200" dirty="0" smtClean="0"/>
              <a:t> no </a:t>
            </a:r>
            <a:r>
              <a:rPr lang="en-GB" sz="3200" dirty="0" err="1" smtClean="0"/>
              <a:t>Painel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387777" y="4781862"/>
            <a:ext cx="914400" cy="106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9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75" y="27042"/>
            <a:ext cx="5677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clicando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”.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</a:t>
            </a:r>
            <a:r>
              <a:rPr lang="en-GB" sz="3200" dirty="0" err="1" smtClean="0"/>
              <a:t>diretório</a:t>
            </a:r>
            <a:r>
              <a:rPr lang="en-GB" sz="3200" dirty="0" smtClean="0"/>
              <a:t>, </a:t>
            </a:r>
            <a:r>
              <a:rPr lang="en-GB" sz="3200" dirty="0" err="1"/>
              <a:t>n</a:t>
            </a:r>
            <a:r>
              <a:rPr lang="en-GB" sz="3200" dirty="0" err="1" smtClean="0"/>
              <a:t>omei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“</a:t>
            </a:r>
            <a:r>
              <a:rPr lang="en-GB" sz="3200" dirty="0" err="1" smtClean="0"/>
              <a:t>mapas_basicos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“*.</a:t>
            </a:r>
            <a:r>
              <a:rPr lang="en-GB" sz="3200" dirty="0" err="1" smtClean="0"/>
              <a:t>qgs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48" y="4219185"/>
            <a:ext cx="3867150" cy="246697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2609850" y="3352800"/>
            <a:ext cx="1272603" cy="255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200400" y="2819400"/>
            <a:ext cx="157397" cy="28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23" y="838200"/>
            <a:ext cx="4913704" cy="51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1228</Words>
  <Application>Microsoft Office PowerPoint</Application>
  <PresentationFormat>Widescreen</PresentationFormat>
  <Paragraphs>135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do Office</vt:lpstr>
      <vt:lpstr>Apresentação do PowerPoint</vt:lpstr>
      <vt:lpstr>QGIS 3.4</vt:lpstr>
      <vt:lpstr>Por quê QGIS?</vt:lpstr>
      <vt:lpstr>A interface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Visão geral da interface</vt:lpstr>
      <vt:lpstr>Lista de camadas</vt:lpstr>
      <vt:lpstr>Apresentação do PowerPoint</vt:lpstr>
      <vt:lpstr>Navegador</vt:lpstr>
      <vt:lpstr>Barra de ferramentas</vt:lpstr>
      <vt:lpstr>Apresentação do PowerPoint</vt:lpstr>
      <vt:lpstr>Barra de Status</vt:lpstr>
      <vt:lpstr>Apresentação do PowerPoint</vt:lpstr>
      <vt:lpstr>Criação de uma mapa</vt:lpstr>
      <vt:lpstr>Dados vetoriais</vt:lpstr>
      <vt:lpstr>Reordenação de camadas</vt:lpstr>
      <vt:lpstr>Apresentação do PowerPoint</vt:lpstr>
      <vt:lpstr>Simbologia: mudança das cores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 da estrutura da simbologia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QGIS 2.4.0</dc:title>
  <dc:creator>Francisco</dc:creator>
  <cp:lastModifiedBy>Francisco</cp:lastModifiedBy>
  <cp:revision>104</cp:revision>
  <dcterms:created xsi:type="dcterms:W3CDTF">2014-07-29T14:26:50Z</dcterms:created>
  <dcterms:modified xsi:type="dcterms:W3CDTF">2019-07-31T22:27:24Z</dcterms:modified>
</cp:coreProperties>
</file>