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65" d="100"/>
          <a:sy n="65" d="100"/>
        </p:scale>
        <p:origin x="-108" y="-6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7FB-FC84-4FB3-A08F-3A5A2622F1C9}" type="datetimeFigureOut">
              <a:rPr lang="pt-BR" smtClean="0"/>
              <a:t>06/06/2017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8B7AA62-F31D-4A47-96FC-51402B46F6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776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7FB-FC84-4FB3-A08F-3A5A2622F1C9}" type="datetimeFigureOut">
              <a:rPr lang="pt-BR" smtClean="0"/>
              <a:t>06/06/2017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8B7AA62-F31D-4A47-96FC-51402B46F6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782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7FB-FC84-4FB3-A08F-3A5A2622F1C9}" type="datetimeFigureOut">
              <a:rPr lang="pt-BR" smtClean="0"/>
              <a:t>06/06/2017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8B7AA62-F31D-4A47-96FC-51402B46F67D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8945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7FB-FC84-4FB3-A08F-3A5A2622F1C9}" type="datetimeFigureOut">
              <a:rPr lang="pt-BR" smtClean="0"/>
              <a:t>06/06/2017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B7AA62-F31D-4A47-96FC-51402B46F6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751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7FB-FC84-4FB3-A08F-3A5A2622F1C9}" type="datetimeFigureOut">
              <a:rPr lang="pt-BR" smtClean="0"/>
              <a:t>06/06/2017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B7AA62-F31D-4A47-96FC-51402B46F67D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82311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7FB-FC84-4FB3-A08F-3A5A2622F1C9}" type="datetimeFigureOut">
              <a:rPr lang="pt-BR" smtClean="0"/>
              <a:t>06/06/2017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B7AA62-F31D-4A47-96FC-51402B46F6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1436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7FB-FC84-4FB3-A08F-3A5A2622F1C9}" type="datetimeFigureOut">
              <a:rPr lang="pt-BR" smtClean="0"/>
              <a:t>06/06/2017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AA62-F31D-4A47-96FC-51402B46F6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100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7FB-FC84-4FB3-A08F-3A5A2622F1C9}" type="datetimeFigureOut">
              <a:rPr lang="pt-BR" smtClean="0"/>
              <a:t>06/06/2017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AA62-F31D-4A47-96FC-51402B46F6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69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7FB-FC84-4FB3-A08F-3A5A2622F1C9}" type="datetimeFigureOut">
              <a:rPr lang="pt-BR" smtClean="0"/>
              <a:t>06/06/2017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AA62-F31D-4A47-96FC-51402B46F6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152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7FB-FC84-4FB3-A08F-3A5A2622F1C9}" type="datetimeFigureOut">
              <a:rPr lang="pt-BR" smtClean="0"/>
              <a:t>06/06/2017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8B7AA62-F31D-4A47-96FC-51402B46F6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8821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7FB-FC84-4FB3-A08F-3A5A2622F1C9}" type="datetimeFigureOut">
              <a:rPr lang="pt-BR" smtClean="0"/>
              <a:t>06/06/2017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8B7AA62-F31D-4A47-96FC-51402B46F6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8947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7FB-FC84-4FB3-A08F-3A5A2622F1C9}" type="datetimeFigureOut">
              <a:rPr lang="pt-BR" smtClean="0"/>
              <a:t>06/06/2017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8B7AA62-F31D-4A47-96FC-51402B46F6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5706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7FB-FC84-4FB3-A08F-3A5A2622F1C9}" type="datetimeFigureOut">
              <a:rPr lang="pt-BR" smtClean="0"/>
              <a:t>06/06/2017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AA62-F31D-4A47-96FC-51402B46F6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372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7FB-FC84-4FB3-A08F-3A5A2622F1C9}" type="datetimeFigureOut">
              <a:rPr lang="pt-BR" smtClean="0"/>
              <a:t>06/06/2017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AA62-F31D-4A47-96FC-51402B46F6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8857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7FB-FC84-4FB3-A08F-3A5A2622F1C9}" type="datetimeFigureOut">
              <a:rPr lang="pt-BR" smtClean="0"/>
              <a:t>06/06/2017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AA62-F31D-4A47-96FC-51402B46F6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96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3D7FB-FC84-4FB3-A08F-3A5A2622F1C9}" type="datetimeFigureOut">
              <a:rPr lang="pt-BR" smtClean="0"/>
              <a:t>06/06/2017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8B7AA62-F31D-4A47-96FC-51402B46F6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0010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3D7FB-FC84-4FB3-A08F-3A5A2622F1C9}" type="datetimeFigureOut">
              <a:rPr lang="pt-BR" smtClean="0"/>
              <a:t>06/06/2017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8B7AA62-F31D-4A47-96FC-51402B46F6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3142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ED01473-6A2E-4F86-A7F0-D9D394D68E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/>
              <a:t>Artigo Científico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AF3A23E6-4C57-4032-B3C6-4880D84C8C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777381"/>
            <a:ext cx="8915399" cy="1126283"/>
          </a:xfrm>
        </p:spPr>
        <p:txBody>
          <a:bodyPr>
            <a:noAutofit/>
          </a:bodyPr>
          <a:lstStyle/>
          <a:p>
            <a:r>
              <a:rPr lang="pt-BR" sz="2000" b="1" dirty="0"/>
              <a:t>Disciplina PPGPE: Elaboração de textos, aula e avaliação</a:t>
            </a:r>
          </a:p>
          <a:p>
            <a:r>
              <a:rPr lang="pt-BR" sz="2000" b="1" dirty="0"/>
              <a:t>Graziela </a:t>
            </a:r>
            <a:r>
              <a:rPr lang="pt-BR" sz="2000" b="1" dirty="0" err="1"/>
              <a:t>Zamponi</a:t>
            </a:r>
            <a:endParaRPr lang="pt-BR" sz="2000" b="1" dirty="0"/>
          </a:p>
          <a:p>
            <a:r>
              <a:rPr lang="pt-BR" sz="2000" b="1" dirty="0"/>
              <a:t>Maria Auxiliadora Motta Barreto</a:t>
            </a:r>
          </a:p>
          <a:p>
            <a:r>
              <a:rPr lang="pt-BR" sz="2000" b="1" dirty="0"/>
              <a:t>Sandra Giacomin Schneider</a:t>
            </a:r>
          </a:p>
        </p:txBody>
      </p:sp>
    </p:spTree>
    <p:extLst>
      <p:ext uri="{BB962C8B-B14F-4D97-AF65-F5344CB8AC3E}">
        <p14:creationId xmlns:p14="http://schemas.microsoft.com/office/powerpoint/2010/main" val="26062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75C7C9DD-1036-4B42-930E-BFC6E9ADA1A1}"/>
              </a:ext>
            </a:extLst>
          </p:cNvPr>
          <p:cNvSpPr txBox="1"/>
          <p:nvPr/>
        </p:nvSpPr>
        <p:spPr>
          <a:xfrm>
            <a:off x="1884218" y="692727"/>
            <a:ext cx="8811491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Artigo cientifico: </a:t>
            </a:r>
          </a:p>
          <a:p>
            <a:pPr algn="just">
              <a:spcAft>
                <a:spcPts val="600"/>
              </a:spcAft>
            </a:pPr>
            <a:endParaRPr lang="pt-BR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Baseado em evidencias sejam elas oriundas de pesquisa de campo ou comprovadas por outros autores em seus trabalhos.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autor expressa suas opiniões demonstrando ao leitor qual o processo lógico que o levou a adotar aquela opinião e quais evidências que a tornariam mais ou menos provável, formulando hipóteses.</a:t>
            </a:r>
          </a:p>
          <a:p>
            <a:pPr algn="just">
              <a:spcAft>
                <a:spcPts val="600"/>
              </a:spcAft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483D0957-4358-49FB-ACCC-AF61EFE1AAD1}"/>
              </a:ext>
            </a:extLst>
          </p:cNvPr>
          <p:cNvSpPr/>
          <p:nvPr/>
        </p:nvSpPr>
        <p:spPr>
          <a:xfrm>
            <a:off x="2888671" y="3429000"/>
            <a:ext cx="8208819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BR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Definição:</a:t>
            </a:r>
          </a:p>
          <a:p>
            <a:pPr algn="just">
              <a:spcAft>
                <a:spcPts val="600"/>
              </a:spcAft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“Publicação com autoria declarada, que apresenta e discute ideias, métodos, técnicas, processos e resultados nas diversas áreas do conhecimento.” (ABNT, NBR 6022, 2003, p. 2).</a:t>
            </a:r>
          </a:p>
          <a:p>
            <a:pPr algn="just">
              <a:spcAft>
                <a:spcPts val="600"/>
              </a:spcAft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“[...] artigos de periódicos são trabalhos técnico-científicos, escritos por um ou mais autores, com a finalidade de divulgar a síntese analítica de estudos e resultados de pesquisas.” (UFPR, 2002, p. 2).</a:t>
            </a:r>
          </a:p>
          <a:p>
            <a:pPr algn="just">
              <a:spcAft>
                <a:spcPts val="600"/>
              </a:spcAft>
            </a:pP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11452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3FF81753-3141-44C1-B93D-D8B727E4C724}"/>
              </a:ext>
            </a:extLst>
          </p:cNvPr>
          <p:cNvSpPr/>
          <p:nvPr/>
        </p:nvSpPr>
        <p:spPr>
          <a:xfrm>
            <a:off x="1939637" y="651164"/>
            <a:ext cx="893618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Os artigos podem se apresentar de duas formas (ABNT, NBR 6022, 2003):</a:t>
            </a:r>
          </a:p>
          <a:p>
            <a:pPr algn="just">
              <a:spcAft>
                <a:spcPts val="600"/>
              </a:spcAft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Artigo original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apresenta temas ou abordagens próprias. Geralmente relata resultados de pesquisa, bem como desenvolve e analisa dados não publicados.</a:t>
            </a:r>
          </a:p>
          <a:p>
            <a:pPr algn="just">
              <a:spcAft>
                <a:spcPts val="600"/>
              </a:spcAft>
            </a:pPr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</a:t>
            </a:r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Artigo de revisão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resume, analisa e discute informações já publicadas que, geralmente, resultam de revisão de referências já publicadas.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7FA6A517-5D21-49BB-8343-D19FA47444FA}"/>
              </a:ext>
            </a:extLst>
          </p:cNvPr>
          <p:cNvSpPr/>
          <p:nvPr/>
        </p:nvSpPr>
        <p:spPr>
          <a:xfrm>
            <a:off x="4043638" y="3782292"/>
            <a:ext cx="68321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BR" b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Requisito necessário: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um plano com os elementos fundamentais, como delimitação do tema, dos objetivos, dos procedimentos metodológicos e da fundamentação teórica. </a:t>
            </a:r>
          </a:p>
        </p:txBody>
      </p:sp>
    </p:spTree>
    <p:extLst>
      <p:ext uri="{BB962C8B-B14F-4D97-AF65-F5344CB8AC3E}">
        <p14:creationId xmlns:p14="http://schemas.microsoft.com/office/powerpoint/2010/main" val="1420484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37610D57-E537-42E4-B2C8-B2F761C8FE60}"/>
              </a:ext>
            </a:extLst>
          </p:cNvPr>
          <p:cNvSpPr/>
          <p:nvPr/>
        </p:nvSpPr>
        <p:spPr>
          <a:xfrm>
            <a:off x="2479964" y="764417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APRESENTAÇÃO GRÁFICA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0392D730-7D0F-4BD6-AD64-D0B3C5A87270}"/>
              </a:ext>
            </a:extLst>
          </p:cNvPr>
          <p:cNvSpPr/>
          <p:nvPr/>
        </p:nvSpPr>
        <p:spPr>
          <a:xfrm>
            <a:off x="3990109" y="1264284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/>
              <a:t>• Papel</a:t>
            </a:r>
          </a:p>
          <a:p>
            <a:r>
              <a:rPr lang="pt-BR" dirty="0"/>
              <a:t>• Margens</a:t>
            </a:r>
          </a:p>
          <a:p>
            <a:r>
              <a:rPr lang="pt-BR" dirty="0"/>
              <a:t>• Espaçamento entrelinhas</a:t>
            </a:r>
          </a:p>
          <a:p>
            <a:r>
              <a:rPr lang="pt-BR" dirty="0"/>
              <a:t>• Parágrafo</a:t>
            </a:r>
          </a:p>
          <a:p>
            <a:r>
              <a:rPr lang="pt-BR" dirty="0"/>
              <a:t>• Formato do texto</a:t>
            </a:r>
          </a:p>
          <a:p>
            <a:r>
              <a:rPr lang="pt-BR" dirty="0"/>
              <a:t>• Tipo e tamanho da fonte</a:t>
            </a:r>
          </a:p>
          <a:p>
            <a:r>
              <a:rPr lang="pt-BR" dirty="0"/>
              <a:t>• Paginação</a:t>
            </a:r>
          </a:p>
          <a:p>
            <a:r>
              <a:rPr lang="pt-BR" dirty="0"/>
              <a:t>• Extensão do artigo</a:t>
            </a:r>
          </a:p>
          <a:p>
            <a:r>
              <a:rPr lang="pt-BR" dirty="0"/>
              <a:t>• Títulos e subtítulos interno</a:t>
            </a:r>
          </a:p>
          <a:p>
            <a:r>
              <a:rPr lang="pt-BR" dirty="0"/>
              <a:t>• Uso de </a:t>
            </a:r>
            <a:r>
              <a:rPr lang="pt-BR" dirty="0" err="1"/>
              <a:t>itálic</a:t>
            </a:r>
            <a:endParaRPr lang="pt-BR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A9F64F61-102B-4836-A6B9-F14FDDB2ECEC}"/>
              </a:ext>
            </a:extLst>
          </p:cNvPr>
          <p:cNvSpPr/>
          <p:nvPr/>
        </p:nvSpPr>
        <p:spPr>
          <a:xfrm>
            <a:off x="2355273" y="4326597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ORIENTAÇÕES METODOLÓGICAS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C5382494-F0F4-4282-8DC0-75F3C20026A9}"/>
              </a:ext>
            </a:extLst>
          </p:cNvPr>
          <p:cNvSpPr/>
          <p:nvPr/>
        </p:nvSpPr>
        <p:spPr>
          <a:xfrm>
            <a:off x="2327563" y="4895920"/>
            <a:ext cx="47105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a) Título do trabalho</a:t>
            </a:r>
          </a:p>
          <a:p>
            <a:r>
              <a:rPr lang="pt-BR" dirty="0"/>
              <a:t>b) Subtítulo</a:t>
            </a:r>
          </a:p>
          <a:p>
            <a:r>
              <a:rPr lang="pt-BR" dirty="0"/>
              <a:t>c) Autoria</a:t>
            </a:r>
          </a:p>
          <a:p>
            <a:r>
              <a:rPr lang="pt-BR" dirty="0"/>
              <a:t>d) Resumo </a:t>
            </a:r>
          </a:p>
          <a:p>
            <a:r>
              <a:rPr lang="pt-BR" dirty="0"/>
              <a:t>e) Palavras-chave</a:t>
            </a:r>
          </a:p>
          <a:p>
            <a:r>
              <a:rPr lang="pt-BR" dirty="0"/>
              <a:t>f) Título e subtítulo do trabalho em inglês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DE970789-20D7-4670-B601-E7BE7F3F0820}"/>
              </a:ext>
            </a:extLst>
          </p:cNvPr>
          <p:cNvSpPr/>
          <p:nvPr/>
        </p:nvSpPr>
        <p:spPr>
          <a:xfrm>
            <a:off x="7135091" y="4895920"/>
            <a:ext cx="47105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g) Abstract</a:t>
            </a:r>
          </a:p>
          <a:p>
            <a:r>
              <a:rPr lang="pt-BR" dirty="0"/>
              <a:t>h) Keywords</a:t>
            </a:r>
          </a:p>
          <a:p>
            <a:r>
              <a:rPr lang="pt-BR" dirty="0"/>
              <a:t>i) Texto principal</a:t>
            </a:r>
          </a:p>
          <a:p>
            <a:r>
              <a:rPr lang="pt-BR" dirty="0"/>
              <a:t> j) Referências:</a:t>
            </a:r>
          </a:p>
        </p:txBody>
      </p:sp>
    </p:spTree>
    <p:extLst>
      <p:ext uri="{BB962C8B-B14F-4D97-AF65-F5344CB8AC3E}">
        <p14:creationId xmlns:p14="http://schemas.microsoft.com/office/powerpoint/2010/main" val="1074037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0D27D759-1D82-4593-8365-8BAD085C3DFF}"/>
              </a:ext>
            </a:extLst>
          </p:cNvPr>
          <p:cNvSpPr/>
          <p:nvPr/>
        </p:nvSpPr>
        <p:spPr>
          <a:xfrm>
            <a:off x="2479964" y="764417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ESTRUTURA DO ARTIGO 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xmlns="" id="{0BBD14F2-4930-476F-B947-461976ECF6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342" t="22814" r="11590" b="9677"/>
          <a:stretch/>
        </p:blipFill>
        <p:spPr>
          <a:xfrm>
            <a:off x="3591524" y="1288117"/>
            <a:ext cx="7187314" cy="514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574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B98B941A-DE4B-4167-BEB8-45BB488ED996}"/>
              </a:ext>
            </a:extLst>
          </p:cNvPr>
          <p:cNvSpPr/>
          <p:nvPr/>
        </p:nvSpPr>
        <p:spPr>
          <a:xfrm>
            <a:off x="2424546" y="763446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ELEMENTOS TEXTUAIS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69A551AD-B4C3-476B-94F5-41540670389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726" t="25240" r="6137" b="38176"/>
          <a:stretch/>
        </p:blipFill>
        <p:spPr>
          <a:xfrm>
            <a:off x="2161308" y="1731818"/>
            <a:ext cx="9282547" cy="2507673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3F46C50E-D65E-4005-9AC0-B804923A932B}"/>
              </a:ext>
            </a:extLst>
          </p:cNvPr>
          <p:cNvSpPr/>
          <p:nvPr/>
        </p:nvSpPr>
        <p:spPr>
          <a:xfrm>
            <a:off x="2576946" y="1332458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1 - INTRODUÇÃO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72E26B5D-A120-4AB2-9912-0512AE6EB46E}"/>
              </a:ext>
            </a:extLst>
          </p:cNvPr>
          <p:cNvSpPr/>
          <p:nvPr/>
        </p:nvSpPr>
        <p:spPr>
          <a:xfrm>
            <a:off x="2576946" y="4427634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2 - DESENVOLVIMENTO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E10C732A-A3AF-4B47-B9D3-924B0786418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865" t="46867" r="17727" b="36442"/>
          <a:stretch/>
        </p:blipFill>
        <p:spPr>
          <a:xfrm>
            <a:off x="3025214" y="4957394"/>
            <a:ext cx="8293950" cy="1457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752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3D019E66-A89B-4192-A3DC-C0CA07701FD9}"/>
              </a:ext>
            </a:extLst>
          </p:cNvPr>
          <p:cNvSpPr/>
          <p:nvPr/>
        </p:nvSpPr>
        <p:spPr>
          <a:xfrm>
            <a:off x="2479964" y="1221621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3 - CONSIDERAÇÕES FINAIS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F835FA79-BEFA-4A88-A3FA-559625A23B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023" t="50000" r="45228" b="26857"/>
          <a:stretch/>
        </p:blipFill>
        <p:spPr>
          <a:xfrm>
            <a:off x="3165763" y="1590953"/>
            <a:ext cx="6567431" cy="2205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22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646F93A3-73CA-473A-BA3D-15015BDD4AB9}"/>
              </a:ext>
            </a:extLst>
          </p:cNvPr>
          <p:cNvSpPr/>
          <p:nvPr/>
        </p:nvSpPr>
        <p:spPr>
          <a:xfrm>
            <a:off x="2022764" y="742325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REFLEXÕES IMPORTANTES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FEEC8107-378B-4C67-BAC3-E301ECBFA0CA}"/>
              </a:ext>
            </a:extLst>
          </p:cNvPr>
          <p:cNvSpPr/>
          <p:nvPr/>
        </p:nvSpPr>
        <p:spPr>
          <a:xfrm>
            <a:off x="2313708" y="1263501"/>
            <a:ext cx="900545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Importância do objeto de estudo escolhido</a:t>
            </a:r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O que esta pesquisa pode acrescentar à ciência onde se inscreve? (Relevância Científica).</a:t>
            </a:r>
          </a:p>
          <a:p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Que benefício poderá trazer à comunidade com a divulgação do trabalho? (Relevância Social).</a:t>
            </a:r>
          </a:p>
          <a:p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O que levou o pesquisador a se iniciar e, por fim, escolher por este tema? (Interesse). </a:t>
            </a:r>
          </a:p>
          <a:p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Em termos gerais, quais são as possibilidades concretas de esta pesquisa vir a se realizar? (Viabilidade).</a:t>
            </a:r>
          </a:p>
        </p:txBody>
      </p:sp>
    </p:spTree>
    <p:extLst>
      <p:ext uri="{BB962C8B-B14F-4D97-AF65-F5344CB8AC3E}">
        <p14:creationId xmlns:p14="http://schemas.microsoft.com/office/powerpoint/2010/main" val="901367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F1ECCB42-55CE-4D61-85AA-8093E7217E1F}"/>
              </a:ext>
            </a:extLst>
          </p:cNvPr>
          <p:cNvSpPr/>
          <p:nvPr/>
        </p:nvSpPr>
        <p:spPr>
          <a:xfrm>
            <a:off x="2757054" y="1457647"/>
            <a:ext cx="80772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Problema seja cientificamente válido:</a:t>
            </a:r>
          </a:p>
          <a:p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pode o problema ser enunciado em forma de pergunta? </a:t>
            </a:r>
          </a:p>
          <a:p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corresponde a interesses pessoais (capacidade), sociais e científicos, isto é, de conteúdo e metodológicos? Esses interesses estão harmonizados?</a:t>
            </a:r>
          </a:p>
          <a:p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constitui-se o problema em questão científica, ou seja, relacionam-se entre si pelo menos duas variáveis? </a:t>
            </a:r>
          </a:p>
          <a:p>
            <a:endParaRPr lang="pt-BR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pode ser objeto de investigação sistemática, controlada e crítica?</a:t>
            </a:r>
          </a:p>
          <a:p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• pode ser empiricamente verificado em suas consequências?</a:t>
            </a:r>
          </a:p>
          <a:p>
            <a:r>
              <a:rPr lang="pt-B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9285987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228</TotalTime>
  <Words>514</Words>
  <Application>Microsoft Office PowerPoint</Application>
  <PresentationFormat>Personalizar</PresentationFormat>
  <Paragraphs>70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Cacho</vt:lpstr>
      <vt:lpstr>Artigo Científico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Artigo Científico</dc:title>
  <dc:creator>Sandra Giacomin Schneider</dc:creator>
  <cp:lastModifiedBy>admin</cp:lastModifiedBy>
  <cp:revision>9</cp:revision>
  <dcterms:created xsi:type="dcterms:W3CDTF">2017-06-05T14:42:28Z</dcterms:created>
  <dcterms:modified xsi:type="dcterms:W3CDTF">2017-06-06T12:25:18Z</dcterms:modified>
</cp:coreProperties>
</file>