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9" r:id="rId4"/>
    <p:sldId id="281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2" r:id="rId14"/>
    <p:sldId id="289" r:id="rId15"/>
    <p:sldId id="295" r:id="rId16"/>
    <p:sldId id="290" r:id="rId17"/>
    <p:sldId id="293" r:id="rId18"/>
    <p:sldId id="294" r:id="rId19"/>
    <p:sldId id="296" r:id="rId20"/>
    <p:sldId id="297" r:id="rId21"/>
    <p:sldId id="299" r:id="rId22"/>
    <p:sldId id="298" r:id="rId23"/>
    <p:sldId id="300" r:id="rId24"/>
    <p:sldId id="301" r:id="rId25"/>
    <p:sldId id="302" r:id="rId26"/>
    <p:sldId id="305" r:id="rId27"/>
    <p:sldId id="303" r:id="rId28"/>
    <p:sldId id="304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CEBF2-1791-49E3-9C7F-54E46F1820A1}" type="datetimeFigureOut">
              <a:rPr lang="pt-BR" smtClean="0"/>
              <a:t>21/03/2022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2E399-A662-4090-8ED3-08DE344C84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0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2E399-A662-4090-8ED3-08DE344C848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987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2E399-A662-4090-8ED3-08DE344C848D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29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2E399-A662-4090-8ED3-08DE344C848D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65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8F44-A78B-4411-9A49-FD56CC179CDB}" type="datetimeFigureOut">
              <a:rPr lang="pt-BR" smtClean="0"/>
              <a:pPr/>
              <a:t>21/03/2022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BCFC-2953-41E2-9855-38A9A368D5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SEL 0314 - Circuitos Eletrônicos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2– </a:t>
            </a:r>
            <a:r>
              <a:rPr lang="pt-BR" dirty="0" smtClean="0"/>
              <a:t>O FET como Amplificador</a:t>
            </a:r>
            <a:endParaRPr lang="pt-BR" dirty="0"/>
          </a:p>
        </p:txBody>
      </p:sp>
      <p:pic>
        <p:nvPicPr>
          <p:cNvPr id="1026" name="Picture 2" descr="C:\Users\luis\Desktop\logo_usp_ees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224136" cy="129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Impedância de Entrada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vez que o JFET é </a:t>
            </a:r>
            <a:r>
              <a:rPr lang="pt-BR" dirty="0" err="1" smtClean="0"/>
              <a:t>reversamente</a:t>
            </a:r>
            <a:r>
              <a:rPr lang="pt-BR" dirty="0" smtClean="0"/>
              <a:t> polarizado, a impedância de entrada é muito alta. Esta é uma vantagem do JFET sobre o BJT.</a:t>
            </a:r>
          </a:p>
          <a:p>
            <a:r>
              <a:rPr lang="pt-BR" dirty="0"/>
              <a:t> </a:t>
            </a:r>
            <a:r>
              <a:rPr lang="pt-BR" dirty="0" smtClean="0"/>
              <a:t>Este parâmetro é dado no </a:t>
            </a:r>
            <a:r>
              <a:rPr lang="pt-BR" i="1" dirty="0" smtClean="0"/>
              <a:t>data </a:t>
            </a:r>
            <a:r>
              <a:rPr lang="pt-BR" i="1" dirty="0" err="1" smtClean="0"/>
              <a:t>sheet</a:t>
            </a:r>
            <a:r>
              <a:rPr lang="pt-BR" i="1" dirty="0" smtClean="0"/>
              <a:t> </a:t>
            </a:r>
            <a:r>
              <a:rPr lang="pt-BR" dirty="0" smtClean="0"/>
              <a:t>do JFET como sendo a razão entre V</a:t>
            </a:r>
            <a:r>
              <a:rPr lang="pt-BR" baseline="-25000" dirty="0" smtClean="0"/>
              <a:t>G </a:t>
            </a:r>
            <a:r>
              <a:rPr lang="pt-BR" dirty="0" smtClean="0"/>
              <a:t>  e a corrente reversa no </a:t>
            </a:r>
            <a:r>
              <a:rPr lang="pt-BR" dirty="0" err="1" smtClean="0"/>
              <a:t>gate</a:t>
            </a:r>
            <a:r>
              <a:rPr lang="pt-BR" dirty="0" smtClean="0"/>
              <a:t> I</a:t>
            </a:r>
            <a:r>
              <a:rPr lang="pt-BR" baseline="-25000" dirty="0" smtClean="0"/>
              <a:t>GSS</a:t>
            </a:r>
            <a:r>
              <a:rPr lang="pt-BR" dirty="0" smtClean="0"/>
              <a:t> .</a:t>
            </a:r>
            <a:endParaRPr lang="pt-BR" baseline="-25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41168"/>
            <a:ext cx="3566994" cy="152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5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Determine o valor da transcondutância g</a:t>
            </a:r>
            <a:r>
              <a:rPr lang="pt-BR" baseline="-25000" dirty="0" smtClean="0"/>
              <a:t>m </a:t>
            </a:r>
            <a:r>
              <a:rPr lang="pt-BR" dirty="0"/>
              <a:t>para </a:t>
            </a:r>
            <a:r>
              <a:rPr lang="pt-BR" dirty="0" smtClean="0"/>
              <a:t>I</a:t>
            </a:r>
            <a:r>
              <a:rPr lang="pt-BR" baseline="-25000" dirty="0" smtClean="0"/>
              <a:t>DSS</a:t>
            </a:r>
            <a:r>
              <a:rPr lang="pt-BR" dirty="0" smtClean="0"/>
              <a:t> = 25mA, V</a:t>
            </a:r>
            <a:r>
              <a:rPr lang="pt-BR" baseline="-25000" dirty="0" smtClean="0"/>
              <a:t>GS</a:t>
            </a:r>
            <a:r>
              <a:rPr lang="pt-BR" dirty="0" smtClean="0"/>
              <a:t>(off) = -10V e V</a:t>
            </a:r>
            <a:r>
              <a:rPr lang="pt-BR" baseline="-25000" dirty="0" smtClean="0"/>
              <a:t>GS</a:t>
            </a:r>
            <a:r>
              <a:rPr lang="pt-BR" dirty="0" smtClean="0"/>
              <a:t> = -5V </a:t>
            </a:r>
            <a:endParaRPr lang="pt-B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867024"/>
            <a:ext cx="7034243" cy="13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92" y="4305182"/>
            <a:ext cx="4671807" cy="94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17" y="5301597"/>
            <a:ext cx="7944314" cy="118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3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Circuito Equivalente do JFET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550" y="1916832"/>
            <a:ext cx="30003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2183426" cy="153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53" y="3166691"/>
            <a:ext cx="1800200" cy="163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229" y="4985012"/>
            <a:ext cx="2309691" cy="90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635896" y="3614691"/>
            <a:ext cx="1349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em corrente</a:t>
            </a:r>
          </a:p>
          <a:p>
            <a:r>
              <a:rPr lang="pt-BR" b="1" dirty="0" smtClean="0"/>
              <a:t> alternada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5652120" y="1916832"/>
            <a:ext cx="3243805" cy="41764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187624" y="4801356"/>
            <a:ext cx="3024336" cy="11350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Circuito Equivalente Fonte Comum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5904656" cy="321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1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Ganho de Voltagem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O ganho de voltagem A</a:t>
            </a:r>
            <a:r>
              <a:rPr lang="pt-BR" baseline="-25000" dirty="0" smtClean="0"/>
              <a:t>V</a:t>
            </a:r>
            <a:r>
              <a:rPr lang="pt-BR" dirty="0" smtClean="0"/>
              <a:t> é definido como:      A</a:t>
            </a:r>
            <a:r>
              <a:rPr lang="pt-BR" baseline="-25000" dirty="0" smtClean="0"/>
              <a:t>V</a:t>
            </a:r>
            <a:r>
              <a:rPr lang="pt-BR" dirty="0" smtClean="0"/>
              <a:t> = V</a:t>
            </a:r>
            <a:r>
              <a:rPr lang="pt-BR" baseline="-25000" dirty="0" smtClean="0"/>
              <a:t>out</a:t>
            </a:r>
            <a:r>
              <a:rPr lang="pt-BR" dirty="0" smtClean="0"/>
              <a:t>/V</a:t>
            </a:r>
            <a:r>
              <a:rPr lang="pt-BR" baseline="-25000" dirty="0" smtClean="0"/>
              <a:t>in</a:t>
            </a:r>
          </a:p>
          <a:p>
            <a:r>
              <a:rPr lang="pt-BR" dirty="0"/>
              <a:t> </a:t>
            </a:r>
            <a:r>
              <a:rPr lang="pt-BR" dirty="0" smtClean="0"/>
              <a:t>O circuito equivalente é dado por: 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3"/>
            <a:ext cx="505499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672" y="3933056"/>
            <a:ext cx="2987824" cy="53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864" y="4731306"/>
            <a:ext cx="2816291" cy="49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867" y="5714909"/>
            <a:ext cx="3743433" cy="99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0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Circuito Fonte Comum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905" y="2605003"/>
            <a:ext cx="3895278" cy="2581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33264"/>
            <a:ext cx="4032448" cy="212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1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Amplificador Fonte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configuração fonte comum é a mais utilizada para o JFET, atuando como amplificador de pequenos sinais (baixa potência) e </a:t>
            </a:r>
            <a:r>
              <a:rPr lang="pt-BR" sz="2800" dirty="0" smtClean="0"/>
              <a:t>baixas frequências.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/>
              <a:t> Um sinal é pequeno quando </a:t>
            </a:r>
            <a:r>
              <a:rPr lang="pt-BR" sz="2800" dirty="0" smtClean="0"/>
              <a:t>I</a:t>
            </a:r>
            <a:r>
              <a:rPr lang="pt-BR" sz="2800" baseline="-25000" dirty="0" smtClean="0"/>
              <a:t>D</a:t>
            </a:r>
            <a:r>
              <a:rPr lang="pt-BR" sz="2800" dirty="0" smtClean="0"/>
              <a:t> tem </a:t>
            </a:r>
            <a:r>
              <a:rPr lang="pt-BR" sz="2800" dirty="0"/>
              <a:t>um valor de pico </a:t>
            </a:r>
            <a:r>
              <a:rPr lang="pt-BR" sz="2800" dirty="0" smtClean="0"/>
              <a:t>a pico </a:t>
            </a:r>
            <a:r>
              <a:rPr lang="pt-BR" sz="2800" dirty="0"/>
              <a:t>menor do que </a:t>
            </a:r>
            <a:r>
              <a:rPr lang="pt-BR" sz="2800" dirty="0" smtClean="0"/>
              <a:t>10% de I</a:t>
            </a:r>
            <a:r>
              <a:rPr lang="pt-BR" sz="2800" baseline="-25000" dirty="0" smtClean="0"/>
              <a:t>DQ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 smtClean="0"/>
          </a:p>
          <a:p>
            <a:r>
              <a:rPr lang="pt-BR" sz="2800" dirty="0" smtClean="0"/>
              <a:t>Baixas frequências no caso são frequências </a:t>
            </a:r>
            <a:r>
              <a:rPr lang="pt-BR" sz="2800" dirty="0"/>
              <a:t>menores que a frequência de corte superior </a:t>
            </a:r>
            <a:r>
              <a:rPr lang="pt-BR" sz="2800" dirty="0" smtClean="0"/>
              <a:t>do JFET.</a:t>
            </a:r>
          </a:p>
          <a:p>
            <a:pPr marL="0" indent="0">
              <a:buNone/>
            </a:pP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510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Fonte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Alta resistência de entrada</a:t>
            </a:r>
          </a:p>
          <a:p>
            <a:r>
              <a:rPr lang="pt-BR" dirty="0"/>
              <a:t> </a:t>
            </a:r>
            <a:r>
              <a:rPr lang="pt-BR" dirty="0" smtClean="0"/>
              <a:t>Alto ganho de tensão negativo</a:t>
            </a:r>
          </a:p>
          <a:p>
            <a:r>
              <a:rPr lang="pt-BR" dirty="0"/>
              <a:t> </a:t>
            </a:r>
            <a:r>
              <a:rPr lang="pt-BR" dirty="0" smtClean="0"/>
              <a:t>A maior desvantagem  desta configuração é sua limitada resposta em altas frequências.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61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Amplificador Dreno Comum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0928"/>
            <a:ext cx="4050284" cy="259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88502"/>
            <a:ext cx="4130030" cy="252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7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Amplificador Dreno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V</a:t>
            </a:r>
            <a:r>
              <a:rPr lang="pt-BR" baseline="-25000" dirty="0"/>
              <a:t>in</a:t>
            </a:r>
            <a:r>
              <a:rPr lang="pt-BR" dirty="0" smtClean="0"/>
              <a:t> = V</a:t>
            </a:r>
            <a:r>
              <a:rPr lang="pt-BR" baseline="-25000" dirty="0" smtClean="0"/>
              <a:t>GS</a:t>
            </a:r>
            <a:r>
              <a:rPr lang="pt-BR" dirty="0" smtClean="0"/>
              <a:t> + I</a:t>
            </a:r>
            <a:r>
              <a:rPr lang="pt-BR" baseline="-25000" dirty="0"/>
              <a:t>D</a:t>
            </a:r>
            <a:r>
              <a:rPr lang="pt-BR" dirty="0" smtClean="0"/>
              <a:t>R</a:t>
            </a:r>
            <a:r>
              <a:rPr lang="pt-BR" baseline="-25000" dirty="0"/>
              <a:t>S</a:t>
            </a:r>
          </a:p>
          <a:p>
            <a:r>
              <a:rPr lang="pt-BR" dirty="0" smtClean="0"/>
              <a:t>V</a:t>
            </a:r>
            <a:r>
              <a:rPr lang="pt-BR" baseline="-25000" dirty="0"/>
              <a:t>out</a:t>
            </a:r>
            <a:r>
              <a:rPr lang="pt-BR" dirty="0" smtClean="0"/>
              <a:t> = I</a:t>
            </a:r>
            <a:r>
              <a:rPr lang="pt-BR" baseline="-25000" dirty="0" smtClean="0"/>
              <a:t>D</a:t>
            </a:r>
            <a:r>
              <a:rPr lang="pt-BR" dirty="0" smtClean="0"/>
              <a:t>R</a:t>
            </a:r>
            <a:r>
              <a:rPr lang="pt-BR" baseline="-25000" dirty="0" smtClean="0"/>
              <a:t>S</a:t>
            </a:r>
            <a:endParaRPr lang="pt-BR" dirty="0"/>
          </a:p>
          <a:p>
            <a:r>
              <a:rPr lang="pt-BR" dirty="0" smtClean="0"/>
              <a:t>A</a:t>
            </a:r>
            <a:r>
              <a:rPr lang="pt-BR" baseline="-25000" dirty="0"/>
              <a:t>V </a:t>
            </a:r>
            <a:r>
              <a:rPr lang="pt-BR" dirty="0" smtClean="0"/>
              <a:t>= V</a:t>
            </a:r>
            <a:r>
              <a:rPr lang="pt-BR" baseline="-25000" dirty="0"/>
              <a:t>out</a:t>
            </a:r>
            <a:r>
              <a:rPr lang="pt-BR" dirty="0" smtClean="0"/>
              <a:t>/V</a:t>
            </a:r>
            <a:r>
              <a:rPr lang="pt-BR" baseline="-25000" dirty="0"/>
              <a:t>in</a:t>
            </a:r>
            <a:r>
              <a:rPr lang="pt-BR" dirty="0" smtClean="0"/>
              <a:t>= I</a:t>
            </a:r>
            <a:r>
              <a:rPr lang="pt-BR" baseline="-25000" dirty="0"/>
              <a:t>D</a:t>
            </a:r>
            <a:r>
              <a:rPr lang="pt-BR" dirty="0" smtClean="0"/>
              <a:t>R</a:t>
            </a:r>
            <a:r>
              <a:rPr lang="pt-BR" baseline="-25000" dirty="0"/>
              <a:t>S</a:t>
            </a:r>
            <a:r>
              <a:rPr lang="pt-BR" dirty="0" smtClean="0"/>
              <a:t>/(V</a:t>
            </a:r>
            <a:r>
              <a:rPr lang="pt-BR" baseline="-25000" dirty="0"/>
              <a:t>GS</a:t>
            </a:r>
            <a:r>
              <a:rPr lang="pt-BR" dirty="0" smtClean="0"/>
              <a:t> + I</a:t>
            </a:r>
            <a:r>
              <a:rPr lang="pt-BR" baseline="-25000" dirty="0"/>
              <a:t>D</a:t>
            </a:r>
            <a:r>
              <a:rPr lang="pt-BR" dirty="0" smtClean="0"/>
              <a:t>R</a:t>
            </a:r>
            <a:r>
              <a:rPr lang="pt-BR" baseline="-25000" dirty="0"/>
              <a:t>S</a:t>
            </a:r>
            <a:r>
              <a:rPr lang="pt-BR" dirty="0" smtClean="0"/>
              <a:t>)</a:t>
            </a:r>
          </a:p>
          <a:p>
            <a:r>
              <a:rPr lang="pt-BR" dirty="0" smtClean="0"/>
              <a:t>G</a:t>
            </a:r>
            <a:r>
              <a:rPr lang="pt-BR" baseline="-25000" dirty="0"/>
              <a:t>m</a:t>
            </a:r>
            <a:r>
              <a:rPr lang="pt-BR" dirty="0" smtClean="0"/>
              <a:t> = I</a:t>
            </a:r>
            <a:r>
              <a:rPr lang="pt-BR" baseline="-25000" dirty="0"/>
              <a:t>D</a:t>
            </a:r>
            <a:r>
              <a:rPr lang="pt-BR" dirty="0" smtClean="0"/>
              <a:t>/V</a:t>
            </a:r>
            <a:r>
              <a:rPr lang="pt-BR" baseline="-25000" dirty="0"/>
              <a:t>GS</a:t>
            </a:r>
          </a:p>
          <a:p>
            <a:r>
              <a:rPr lang="pt-BR" dirty="0" smtClean="0"/>
              <a:t>I</a:t>
            </a:r>
            <a:r>
              <a:rPr lang="pt-BR" baseline="-25000" dirty="0"/>
              <a:t>D </a:t>
            </a:r>
            <a:r>
              <a:rPr lang="pt-BR" dirty="0" smtClean="0"/>
              <a:t>= </a:t>
            </a:r>
            <a:r>
              <a:rPr lang="pt-BR" dirty="0" err="1" smtClean="0"/>
              <a:t>g</a:t>
            </a:r>
            <a:r>
              <a:rPr lang="pt-BR" baseline="-25000" dirty="0" err="1"/>
              <a:t>m</a:t>
            </a:r>
            <a:r>
              <a:rPr lang="pt-BR" dirty="0" err="1" smtClean="0"/>
              <a:t>V</a:t>
            </a:r>
            <a:r>
              <a:rPr lang="pt-BR" baseline="-25000" dirty="0" err="1"/>
              <a:t>GS</a:t>
            </a:r>
            <a:endParaRPr lang="pt-BR" baseline="-25000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O ganho é menor que 1</a:t>
            </a:r>
            <a:endParaRPr lang="pt-B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12" y="3933056"/>
            <a:ext cx="3376419" cy="126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00808"/>
            <a:ext cx="3240360" cy="198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1783"/>
            <a:ext cx="1440160" cy="84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16" y="3933056"/>
            <a:ext cx="3456384" cy="244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28680" y="147480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dirty="0" smtClean="0"/>
              <a:t> Modelo simplificado do JFET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Definição e cálculo do parâmetro transcondutância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Configurações básicas de amplificadores com FET</a:t>
            </a:r>
          </a:p>
          <a:p>
            <a:pPr lvl="1"/>
            <a:r>
              <a:rPr lang="pt-BR" sz="2400" dirty="0" smtClean="0"/>
              <a:t>Fonte comum</a:t>
            </a:r>
          </a:p>
          <a:p>
            <a:pPr lvl="1"/>
            <a:r>
              <a:rPr lang="pt-BR" sz="2400" dirty="0"/>
              <a:t> </a:t>
            </a:r>
            <a:r>
              <a:rPr lang="pt-BR" sz="2400" dirty="0" smtClean="0"/>
              <a:t>Porta comum</a:t>
            </a:r>
          </a:p>
          <a:p>
            <a:pPr lvl="1"/>
            <a:r>
              <a:rPr lang="pt-BR" sz="2400" dirty="0"/>
              <a:t> </a:t>
            </a:r>
            <a:r>
              <a:rPr lang="pt-BR" sz="2400" dirty="0" smtClean="0"/>
              <a:t>Dreno comum</a:t>
            </a:r>
          </a:p>
          <a:p>
            <a:r>
              <a:rPr lang="pt-BR" dirty="0"/>
              <a:t> </a:t>
            </a:r>
            <a:r>
              <a:rPr lang="pt-BR" dirty="0" smtClean="0"/>
              <a:t>Exercícios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Amplificador Dreno Comum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 A tensão de saída é aproximadamente igual à tensão de entrada e está em fase com ela, por isto é chamado de seguidor de fonte.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O seguidor de fonte encontra aplicação como estágio de saída de um amplificador de múltiplos estágios onde sua função é proporcionar uma baixa resistência de saída (1/g</a:t>
            </a:r>
            <a:r>
              <a:rPr lang="pt-BR" baseline="-25000" dirty="0" smtClean="0"/>
              <a:t>m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7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 Possui um ganho similar ao fonte comum mas não há inversão do sinal.</a:t>
            </a:r>
          </a:p>
          <a:p>
            <a:endParaRPr lang="pt-BR" dirty="0"/>
          </a:p>
          <a:p>
            <a:r>
              <a:rPr lang="pt-BR" dirty="0" smtClean="0"/>
              <a:t> Possui largura de faixa muito maior que o fonte comum.</a:t>
            </a:r>
          </a:p>
          <a:p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No entanto, possui impedância de entrada baixa, agindo como um amplificador de corrente, sendo usado em apenas algumas aplicações.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8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Amplificador Porta Comum</a:t>
            </a:r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798" y="2996952"/>
            <a:ext cx="435963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9639"/>
            <a:ext cx="4698479" cy="248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3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Amplificador Porta Comum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 A</a:t>
            </a:r>
            <a:r>
              <a:rPr lang="pt-BR" baseline="-25000" dirty="0" smtClean="0"/>
              <a:t>v</a:t>
            </a:r>
            <a:r>
              <a:rPr lang="pt-BR" dirty="0" smtClean="0"/>
              <a:t> = V</a:t>
            </a:r>
            <a:r>
              <a:rPr lang="pt-BR" baseline="-25000" dirty="0" smtClean="0"/>
              <a:t>out</a:t>
            </a:r>
            <a:r>
              <a:rPr lang="pt-BR" dirty="0" smtClean="0"/>
              <a:t>/V</a:t>
            </a:r>
            <a:r>
              <a:rPr lang="pt-BR" baseline="-25000" dirty="0" smtClean="0"/>
              <a:t>in</a:t>
            </a:r>
            <a:r>
              <a:rPr lang="pt-BR" dirty="0" smtClean="0"/>
              <a:t> e I</a:t>
            </a:r>
            <a:r>
              <a:rPr lang="pt-BR" baseline="-25000" dirty="0"/>
              <a:t>D</a:t>
            </a:r>
            <a:r>
              <a:rPr lang="pt-BR" dirty="0" smtClean="0"/>
              <a:t> =</a:t>
            </a:r>
            <a:r>
              <a:rPr lang="pt-BR" dirty="0" err="1" smtClean="0"/>
              <a:t>g</a:t>
            </a:r>
            <a:r>
              <a:rPr lang="pt-BR" baseline="-25000" dirty="0" err="1"/>
              <a:t>m</a:t>
            </a:r>
            <a:r>
              <a:rPr lang="pt-BR" dirty="0" err="1" smtClean="0"/>
              <a:t>V</a:t>
            </a:r>
            <a:r>
              <a:rPr lang="pt-BR" baseline="-25000" dirty="0" err="1"/>
              <a:t>GS</a:t>
            </a:r>
            <a:endParaRPr lang="pt-BR" baseline="-25000" dirty="0"/>
          </a:p>
          <a:p>
            <a:endParaRPr lang="pt-BR" dirty="0"/>
          </a:p>
          <a:p>
            <a:r>
              <a:rPr lang="pt-BR" dirty="0" smtClean="0"/>
              <a:t>A</a:t>
            </a:r>
            <a:r>
              <a:rPr lang="pt-BR" baseline="-25000" dirty="0"/>
              <a:t>v </a:t>
            </a:r>
            <a:r>
              <a:rPr lang="pt-BR" dirty="0" smtClean="0"/>
              <a:t>= V</a:t>
            </a:r>
            <a:r>
              <a:rPr lang="pt-BR" baseline="-25000" dirty="0" smtClean="0"/>
              <a:t>out</a:t>
            </a:r>
            <a:r>
              <a:rPr lang="pt-BR" dirty="0" smtClean="0"/>
              <a:t>/</a:t>
            </a:r>
            <a:r>
              <a:rPr lang="pt-BR" dirty="0" err="1" smtClean="0"/>
              <a:t>V</a:t>
            </a:r>
            <a:r>
              <a:rPr lang="pt-BR" baseline="-25000" dirty="0" err="1" smtClean="0"/>
              <a:t>gs</a:t>
            </a:r>
            <a:r>
              <a:rPr lang="pt-BR" dirty="0" smtClean="0"/>
              <a:t> = I</a:t>
            </a:r>
            <a:r>
              <a:rPr lang="pt-BR" baseline="-25000" dirty="0" smtClean="0"/>
              <a:t>D</a:t>
            </a:r>
            <a:r>
              <a:rPr lang="pt-BR" dirty="0" smtClean="0"/>
              <a:t>R</a:t>
            </a:r>
            <a:r>
              <a:rPr lang="pt-BR" baseline="-25000" dirty="0" smtClean="0"/>
              <a:t>D</a:t>
            </a:r>
            <a:r>
              <a:rPr lang="pt-BR" dirty="0" smtClean="0"/>
              <a:t>/V</a:t>
            </a:r>
            <a:r>
              <a:rPr lang="pt-BR" baseline="-25000" dirty="0" smtClean="0"/>
              <a:t>GS</a:t>
            </a:r>
            <a:r>
              <a:rPr lang="pt-BR" dirty="0" smtClean="0"/>
              <a:t> </a:t>
            </a:r>
          </a:p>
          <a:p>
            <a:r>
              <a:rPr lang="pt-BR" dirty="0"/>
              <a:t>A</a:t>
            </a:r>
            <a:r>
              <a:rPr lang="pt-BR" baseline="-25000" dirty="0"/>
              <a:t>v </a:t>
            </a:r>
            <a:r>
              <a:rPr lang="pt-BR" dirty="0" smtClean="0"/>
              <a:t>= </a:t>
            </a:r>
            <a:r>
              <a:rPr lang="pt-BR" dirty="0" err="1" smtClean="0"/>
              <a:t>g</a:t>
            </a:r>
            <a:r>
              <a:rPr lang="pt-BR" baseline="-25000" dirty="0" err="1" smtClean="0"/>
              <a:t>m</a:t>
            </a:r>
            <a:r>
              <a:rPr lang="pt-BR" dirty="0" err="1" smtClean="0"/>
              <a:t>V</a:t>
            </a:r>
            <a:r>
              <a:rPr lang="pt-BR" baseline="-25000" dirty="0" err="1" smtClean="0"/>
              <a:t>GS</a:t>
            </a:r>
            <a:r>
              <a:rPr lang="pt-BR" dirty="0" err="1" smtClean="0"/>
              <a:t>I</a:t>
            </a:r>
            <a:r>
              <a:rPr lang="pt-BR" baseline="-25000" dirty="0" err="1" smtClean="0"/>
              <a:t>D</a:t>
            </a:r>
            <a:r>
              <a:rPr lang="pt-BR" dirty="0" err="1" smtClean="0"/>
              <a:t>R</a:t>
            </a:r>
            <a:r>
              <a:rPr lang="pt-BR" baseline="-25000" dirty="0" err="1" smtClean="0"/>
              <a:t>D</a:t>
            </a:r>
            <a:r>
              <a:rPr lang="pt-BR" dirty="0" smtClean="0"/>
              <a:t>/V</a:t>
            </a:r>
            <a:r>
              <a:rPr lang="pt-BR" baseline="-25000" dirty="0" smtClean="0"/>
              <a:t>GS</a:t>
            </a:r>
            <a:r>
              <a:rPr lang="pt-BR" dirty="0" smtClean="0"/>
              <a:t> = </a:t>
            </a:r>
            <a:r>
              <a:rPr lang="pt-BR" dirty="0" err="1" smtClean="0"/>
              <a:t>g</a:t>
            </a:r>
            <a:r>
              <a:rPr lang="pt-BR" baseline="-25000" dirty="0" err="1" smtClean="0"/>
              <a:t>m</a:t>
            </a:r>
            <a:r>
              <a:rPr lang="pt-BR" dirty="0" err="1" smtClean="0"/>
              <a:t>R</a:t>
            </a:r>
            <a:r>
              <a:rPr lang="pt-BR" baseline="-25000" dirty="0" err="1" smtClean="0"/>
              <a:t>D</a:t>
            </a:r>
            <a:endParaRPr lang="pt-BR" baseline="-25000" dirty="0"/>
          </a:p>
          <a:p>
            <a:endParaRPr lang="pt-BR" dirty="0"/>
          </a:p>
          <a:p>
            <a:r>
              <a:rPr lang="pt-BR" dirty="0" err="1" smtClean="0"/>
              <a:t>R</a:t>
            </a:r>
            <a:r>
              <a:rPr lang="pt-BR" baseline="-25000" dirty="0" err="1" smtClean="0"/>
              <a:t>in</a:t>
            </a:r>
            <a:r>
              <a:rPr lang="pt-BR" dirty="0" smtClean="0"/>
              <a:t>= V</a:t>
            </a:r>
            <a:r>
              <a:rPr lang="pt-BR" baseline="-25000" dirty="0" smtClean="0"/>
              <a:t>in</a:t>
            </a:r>
            <a:r>
              <a:rPr lang="pt-BR" dirty="0" smtClean="0"/>
              <a:t>/</a:t>
            </a:r>
            <a:r>
              <a:rPr lang="pt-BR" dirty="0" err="1" smtClean="0"/>
              <a:t>I</a:t>
            </a:r>
            <a:r>
              <a:rPr lang="pt-BR" baseline="-25000" dirty="0" err="1" smtClean="0"/>
              <a:t>in</a:t>
            </a:r>
            <a:endParaRPr lang="pt-BR" baseline="-25000" dirty="0"/>
          </a:p>
          <a:p>
            <a:r>
              <a:rPr lang="pt-BR" dirty="0" smtClean="0"/>
              <a:t>V</a:t>
            </a:r>
            <a:r>
              <a:rPr lang="pt-BR" baseline="-25000" dirty="0"/>
              <a:t>i</a:t>
            </a:r>
            <a:r>
              <a:rPr lang="pt-BR" baseline="-25000" dirty="0" smtClean="0"/>
              <a:t>n</a:t>
            </a:r>
            <a:r>
              <a:rPr lang="pt-BR" dirty="0" smtClean="0"/>
              <a:t>= V</a:t>
            </a:r>
            <a:r>
              <a:rPr lang="pt-BR" baseline="-25000" dirty="0"/>
              <a:t>GS</a:t>
            </a:r>
            <a:r>
              <a:rPr lang="pt-BR" dirty="0" smtClean="0"/>
              <a:t> e </a:t>
            </a:r>
            <a:r>
              <a:rPr lang="pt-BR" dirty="0" err="1" smtClean="0"/>
              <a:t>I</a:t>
            </a:r>
            <a:r>
              <a:rPr lang="pt-BR" baseline="-25000" dirty="0" err="1"/>
              <a:t>in</a:t>
            </a:r>
            <a:r>
              <a:rPr lang="pt-BR" dirty="0" smtClean="0"/>
              <a:t>=I</a:t>
            </a:r>
            <a:r>
              <a:rPr lang="pt-BR" baseline="-25000" dirty="0"/>
              <a:t>D</a:t>
            </a:r>
            <a:r>
              <a:rPr lang="pt-BR" dirty="0" smtClean="0"/>
              <a:t>=</a:t>
            </a:r>
            <a:r>
              <a:rPr lang="pt-BR" dirty="0" err="1" smtClean="0"/>
              <a:t>g</a:t>
            </a:r>
            <a:r>
              <a:rPr lang="pt-BR" baseline="-25000" dirty="0" err="1"/>
              <a:t>m</a:t>
            </a:r>
            <a:r>
              <a:rPr lang="pt-BR" dirty="0" err="1" smtClean="0"/>
              <a:t>V</a:t>
            </a:r>
            <a:r>
              <a:rPr lang="pt-BR" baseline="-25000" dirty="0" err="1"/>
              <a:t>GS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R</a:t>
            </a:r>
            <a:r>
              <a:rPr lang="pt-BR" baseline="-25000" dirty="0" err="1"/>
              <a:t>in</a:t>
            </a:r>
            <a:r>
              <a:rPr lang="pt-BR" dirty="0" smtClean="0"/>
              <a:t>=1/g</a:t>
            </a:r>
            <a:r>
              <a:rPr lang="pt-BR" baseline="-25000" dirty="0"/>
              <a:t>m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20888"/>
            <a:ext cx="3334299" cy="176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57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/>
              <a:t>No circuito amplificador JFET fonte comum indicado na figura abaixo, VGS(off) = -2V , IDSS=1,4mA. Se ID= 0,7mA, VDD=20V e o ganho de voltagem 20dB, qual é o valor de RS e RD?</a:t>
            </a:r>
          </a:p>
          <a:p>
            <a:endParaRPr lang="pt-BR" sz="24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5035847" cy="362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2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92" y="1772816"/>
            <a:ext cx="5202482" cy="90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58" y="3047998"/>
            <a:ext cx="4673339" cy="74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39"/>
            <a:ext cx="6959446" cy="71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44" y="4628326"/>
            <a:ext cx="2054214" cy="63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642" y="4628326"/>
            <a:ext cx="2859332" cy="39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44" y="5163954"/>
            <a:ext cx="1612894" cy="62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344" y="5920377"/>
            <a:ext cx="4828153" cy="37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805164" y="2042838"/>
            <a:ext cx="126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</a:t>
            </a:r>
            <a:r>
              <a:rPr lang="pt-BR" baseline="-25000" dirty="0" smtClean="0"/>
              <a:t>GS</a:t>
            </a:r>
            <a:r>
              <a:rPr lang="pt-BR" dirty="0" smtClean="0"/>
              <a:t>=-0,59V 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56970" y="1628799"/>
            <a:ext cx="3503062" cy="186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3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3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</a:t>
            </a:r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772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3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528763"/>
            <a:ext cx="77819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4896544" cy="335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0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JFET pode operar como chave ou amplificador. </a:t>
            </a:r>
          </a:p>
          <a:p>
            <a:pPr>
              <a:spcBef>
                <a:spcPts val="1800"/>
              </a:spcBef>
            </a:pPr>
            <a:r>
              <a:rPr lang="pt-BR" dirty="0"/>
              <a:t> </a:t>
            </a:r>
            <a:r>
              <a:rPr lang="pt-BR" altLang="pt-BR" dirty="0" smtClean="0"/>
              <a:t>Quando configurado como chave, </a:t>
            </a:r>
            <a:r>
              <a:rPr lang="pt-BR" altLang="pt-BR" dirty="0"/>
              <a:t>o JFET opera nas </a:t>
            </a:r>
            <a:r>
              <a:rPr lang="pt-BR" altLang="pt-BR" dirty="0" smtClean="0"/>
              <a:t>regiões </a:t>
            </a:r>
            <a:r>
              <a:rPr lang="pt-BR" altLang="pt-BR" dirty="0"/>
              <a:t>de corte e </a:t>
            </a:r>
            <a:r>
              <a:rPr lang="pt-BR" altLang="pt-BR" dirty="0" smtClean="0"/>
              <a:t>saturação</a:t>
            </a:r>
            <a:r>
              <a:rPr lang="pt-BR" altLang="pt-BR" dirty="0"/>
              <a:t>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354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JFET como chave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pt-BR" altLang="pt-BR" dirty="0" smtClean="0"/>
              <a:t>Quando </a:t>
            </a:r>
            <a:r>
              <a:rPr lang="pt-BR" altLang="pt-BR" dirty="0"/>
              <a:t>V</a:t>
            </a:r>
            <a:r>
              <a:rPr lang="pt-BR" altLang="pt-BR" baseline="-25000" dirty="0"/>
              <a:t>G</a:t>
            </a:r>
            <a:r>
              <a:rPr lang="pt-BR" altLang="pt-BR" dirty="0"/>
              <a:t> &lt; V</a:t>
            </a:r>
            <a:r>
              <a:rPr lang="pt-BR" altLang="pt-BR" baseline="-25000" dirty="0"/>
              <a:t>P</a:t>
            </a:r>
            <a:r>
              <a:rPr lang="pt-BR" altLang="pt-BR" dirty="0"/>
              <a:t>, o JFET encontra-se na região de corte, isto é I</a:t>
            </a:r>
            <a:r>
              <a:rPr lang="pt-BR" altLang="pt-BR" baseline="-25000" dirty="0"/>
              <a:t>D</a:t>
            </a:r>
            <a:r>
              <a:rPr lang="pt-BR" altLang="pt-BR" dirty="0"/>
              <a:t> =0 e V</a:t>
            </a:r>
            <a:r>
              <a:rPr lang="pt-BR" altLang="pt-BR" baseline="-25000" dirty="0"/>
              <a:t>S</a:t>
            </a:r>
            <a:r>
              <a:rPr lang="pt-BR" altLang="pt-BR" dirty="0"/>
              <a:t> ≡ </a:t>
            </a:r>
            <a:r>
              <a:rPr lang="pt-BR" altLang="pt-BR" dirty="0" smtClean="0"/>
              <a:t>0.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pt-BR" altLang="pt-BR" dirty="0" smtClean="0">
                <a:solidFill>
                  <a:srgbClr val="FF0000"/>
                </a:solidFill>
              </a:rPr>
              <a:t>chave aberta</a:t>
            </a:r>
            <a:endParaRPr lang="pt-BR" altLang="pt-BR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pt-BR" altLang="pt-BR" dirty="0"/>
              <a:t>Quando </a:t>
            </a:r>
            <a:r>
              <a:rPr lang="pt-BR" altLang="pt-BR" dirty="0" smtClean="0"/>
              <a:t>V</a:t>
            </a:r>
            <a:r>
              <a:rPr lang="pt-BR" altLang="pt-BR" baseline="-25000" dirty="0" smtClean="0"/>
              <a:t>GS</a:t>
            </a:r>
            <a:r>
              <a:rPr lang="pt-BR" altLang="pt-BR" dirty="0" smtClean="0"/>
              <a:t> </a:t>
            </a:r>
            <a:r>
              <a:rPr lang="pt-BR" altLang="pt-BR" dirty="0"/>
              <a:t>= 0, </a:t>
            </a:r>
            <a:r>
              <a:rPr lang="pt-BR" altLang="pt-BR" dirty="0" smtClean="0"/>
              <a:t>o </a:t>
            </a:r>
            <a:r>
              <a:rPr lang="pt-BR" altLang="pt-BR" dirty="0"/>
              <a:t>JFET </a:t>
            </a:r>
            <a:r>
              <a:rPr lang="pt-BR" altLang="pt-BR" dirty="0" smtClean="0"/>
              <a:t>opera na </a:t>
            </a:r>
            <a:r>
              <a:rPr lang="pt-BR" altLang="pt-BR" dirty="0"/>
              <a:t>região de </a:t>
            </a:r>
            <a:r>
              <a:rPr lang="pt-BR" altLang="pt-BR" dirty="0" smtClean="0"/>
              <a:t>saturação I</a:t>
            </a:r>
            <a:r>
              <a:rPr lang="pt-BR" altLang="pt-BR" baseline="-25000" dirty="0" smtClean="0"/>
              <a:t>D</a:t>
            </a:r>
            <a:r>
              <a:rPr lang="pt-BR" altLang="pt-BR" dirty="0" smtClean="0"/>
              <a:t>= I</a:t>
            </a:r>
            <a:r>
              <a:rPr lang="pt-BR" altLang="pt-BR" baseline="-25000" dirty="0" smtClean="0"/>
              <a:t>DSS</a:t>
            </a:r>
            <a:r>
              <a:rPr lang="pt-BR" altLang="pt-BR" dirty="0" smtClean="0"/>
              <a:t>. 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pt-BR" altLang="pt-BR" dirty="0">
                <a:solidFill>
                  <a:srgbClr val="FF0000"/>
                </a:solidFill>
              </a:rPr>
              <a:t>chave fechada, V</a:t>
            </a:r>
            <a:r>
              <a:rPr lang="pt-BR" altLang="pt-BR" baseline="-25000" dirty="0">
                <a:solidFill>
                  <a:srgbClr val="FF0000"/>
                </a:solidFill>
              </a:rPr>
              <a:t>S </a:t>
            </a:r>
            <a:r>
              <a:rPr lang="pt-BR" altLang="pt-BR" dirty="0">
                <a:solidFill>
                  <a:srgbClr val="FF0000"/>
                </a:solidFill>
              </a:rPr>
              <a:t>≡ </a:t>
            </a:r>
            <a:r>
              <a:rPr lang="pt-BR" altLang="pt-BR" dirty="0" smtClean="0">
                <a:solidFill>
                  <a:srgbClr val="FF0000"/>
                </a:solidFill>
              </a:rPr>
              <a:t>V</a:t>
            </a:r>
            <a:r>
              <a:rPr lang="pt-BR" altLang="pt-BR" baseline="-25000" dirty="0" smtClean="0">
                <a:solidFill>
                  <a:srgbClr val="FF0000"/>
                </a:solidFill>
              </a:rPr>
              <a:t>DD</a:t>
            </a:r>
            <a:endParaRPr lang="pt-BR" altLang="pt-BR" baseline="-25000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3331992" cy="312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9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JFET como amplificador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operação do FET como amplificador pode ser observada a partir das curvas de transferência.</a:t>
            </a:r>
          </a:p>
          <a:p>
            <a:r>
              <a:rPr lang="pt-BR" dirty="0"/>
              <a:t> </a:t>
            </a:r>
            <a:r>
              <a:rPr lang="pt-BR" dirty="0" smtClean="0"/>
              <a:t>Uma pequena variação na tensão V</a:t>
            </a:r>
            <a:r>
              <a:rPr lang="pt-BR" baseline="-25000" dirty="0" smtClean="0"/>
              <a:t>GS</a:t>
            </a:r>
            <a:r>
              <a:rPr lang="pt-BR" dirty="0" smtClean="0"/>
              <a:t> resulta numa grande variação de I</a:t>
            </a:r>
            <a:r>
              <a:rPr lang="pt-BR" baseline="-25000" dirty="0" smtClean="0"/>
              <a:t>D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05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JFET como amplificador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0882"/>
            <a:ext cx="6408712" cy="504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5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Transcondutância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Um parâmetro importante na modelagem do JFET é a transcondutância (g</a:t>
            </a:r>
            <a:r>
              <a:rPr lang="pt-BR" baseline="-25000" dirty="0" smtClean="0"/>
              <a:t>m</a:t>
            </a:r>
            <a:r>
              <a:rPr lang="pt-BR" dirty="0" smtClean="0"/>
              <a:t>), que </a:t>
            </a:r>
            <a:r>
              <a:rPr lang="pt-BR" dirty="0"/>
              <a:t>reflete o quanto a corrente de saída </a:t>
            </a:r>
            <a:r>
              <a:rPr lang="pt-BR" dirty="0" smtClean="0"/>
              <a:t>I</a:t>
            </a:r>
            <a:r>
              <a:rPr lang="pt-BR" baseline="-25000" dirty="0" smtClean="0"/>
              <a:t>D</a:t>
            </a:r>
            <a:r>
              <a:rPr lang="pt-BR" dirty="0" smtClean="0"/>
              <a:t> está </a:t>
            </a:r>
            <a:r>
              <a:rPr lang="pt-BR" dirty="0"/>
              <a:t>sendo controlada pela tensão de entrada VGS </a:t>
            </a:r>
            <a:r>
              <a:rPr lang="pt-BR" dirty="0" smtClean="0"/>
              <a:t>.</a:t>
            </a:r>
            <a:endParaRPr lang="pt-BR" baseline="-25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34400"/>
            <a:ext cx="2664296" cy="1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1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Transcondutância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A transcondutância de um dispositivo é máxima quando V</a:t>
            </a:r>
            <a:r>
              <a:rPr lang="pt-BR" baseline="-25000" dirty="0" smtClean="0"/>
              <a:t>GS</a:t>
            </a:r>
            <a:r>
              <a:rPr lang="pt-BR" dirty="0" smtClean="0"/>
              <a:t>=0.</a:t>
            </a:r>
          </a:p>
          <a:p>
            <a:r>
              <a:rPr lang="pt-BR" dirty="0" smtClean="0"/>
              <a:t>O valor de g</a:t>
            </a:r>
            <a:r>
              <a:rPr lang="pt-BR" baseline="-25000" dirty="0" smtClean="0"/>
              <a:t>m</a:t>
            </a:r>
            <a:r>
              <a:rPr lang="pt-BR" dirty="0" smtClean="0"/>
              <a:t> para V</a:t>
            </a:r>
            <a:r>
              <a:rPr lang="pt-BR" baseline="-25000" dirty="0" smtClean="0"/>
              <a:t>GS</a:t>
            </a:r>
            <a:r>
              <a:rPr lang="pt-BR" dirty="0" smtClean="0"/>
              <a:t>= 0  é denominada g</a:t>
            </a:r>
            <a:r>
              <a:rPr lang="pt-BR" baseline="-25000" dirty="0" smtClean="0"/>
              <a:t>m0</a:t>
            </a:r>
            <a:r>
              <a:rPr lang="pt-BR" dirty="0" smtClean="0"/>
              <a:t> e é fornecido </a:t>
            </a:r>
            <a:r>
              <a:rPr lang="pt-BR" dirty="0"/>
              <a:t>pelo fabricante  do </a:t>
            </a:r>
            <a:r>
              <a:rPr lang="pt-BR" dirty="0" smtClean="0"/>
              <a:t>dispositivo.</a:t>
            </a:r>
          </a:p>
          <a:p>
            <a:r>
              <a:rPr lang="pt-BR" dirty="0"/>
              <a:t> </a:t>
            </a:r>
            <a:r>
              <a:rPr lang="pt-BR" dirty="0" smtClean="0"/>
              <a:t>Nos manuais pode aparecer com a sigla </a:t>
            </a:r>
            <a:r>
              <a:rPr lang="pt-BR" altLang="pt-BR" b="1" dirty="0" err="1"/>
              <a:t>g</a:t>
            </a:r>
            <a:r>
              <a:rPr lang="pt-BR" altLang="pt-BR" b="1" baseline="-25000" dirty="0" err="1"/>
              <a:t>fs</a:t>
            </a:r>
            <a:r>
              <a:rPr lang="pt-BR" altLang="pt-BR" dirty="0"/>
              <a:t> </a:t>
            </a:r>
            <a:r>
              <a:rPr lang="pt-BR" altLang="pt-BR" dirty="0" smtClean="0"/>
              <a:t>(</a:t>
            </a:r>
            <a:r>
              <a:rPr lang="pt-BR" altLang="pt-BR" i="1" dirty="0" err="1" smtClean="0"/>
              <a:t>forward</a:t>
            </a:r>
            <a:r>
              <a:rPr lang="pt-BR" altLang="pt-BR" i="1" dirty="0" smtClean="0"/>
              <a:t> </a:t>
            </a:r>
            <a:r>
              <a:rPr lang="pt-BR" altLang="pt-BR" i="1" dirty="0" err="1" smtClean="0"/>
              <a:t>transcondutance</a:t>
            </a:r>
            <a:r>
              <a:rPr lang="pt-BR" altLang="pt-BR" dirty="0" smtClean="0"/>
              <a:t>)</a:t>
            </a:r>
            <a:r>
              <a:rPr lang="pt-BR" altLang="pt-BR" baseline="-25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18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Transcondutância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</a:t>
            </a:r>
            <a:r>
              <a:rPr lang="pt-BR" dirty="0"/>
              <a:t>Se g</a:t>
            </a:r>
            <a:r>
              <a:rPr lang="pt-BR" baseline="-25000" dirty="0"/>
              <a:t>m0</a:t>
            </a:r>
            <a:r>
              <a:rPr lang="pt-BR" dirty="0" smtClean="0"/>
              <a:t> </a:t>
            </a:r>
            <a:r>
              <a:rPr lang="pt-BR" dirty="0"/>
              <a:t>é dada, g</a:t>
            </a:r>
            <a:r>
              <a:rPr lang="pt-BR" baseline="-25000" dirty="0"/>
              <a:t>m</a:t>
            </a:r>
            <a:r>
              <a:rPr lang="pt-BR" dirty="0" smtClean="0"/>
              <a:t> </a:t>
            </a:r>
            <a:r>
              <a:rPr lang="pt-BR" dirty="0"/>
              <a:t>pode ser calculada </a:t>
            </a:r>
            <a:r>
              <a:rPr lang="pt-BR" dirty="0" smtClean="0"/>
              <a:t>para </a:t>
            </a:r>
            <a:r>
              <a:rPr lang="pt-BR" dirty="0"/>
              <a:t>um dado VGS por: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Obtida através de:</a:t>
            </a:r>
          </a:p>
          <a:p>
            <a:pPr marL="0" indent="0">
              <a:buNone/>
            </a:pP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         para</a:t>
            </a:r>
            <a:endParaRPr lang="pt-BR" dirty="0"/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34704"/>
            <a:ext cx="3965028" cy="175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5179641" cy="162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62" y="3989716"/>
            <a:ext cx="2765276" cy="122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16249"/>
            <a:ext cx="3694595" cy="156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115" y="5631943"/>
            <a:ext cx="4558022" cy="105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3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15755</TotalTime>
  <Words>704</Words>
  <Application>Microsoft Office PowerPoint</Application>
  <PresentationFormat>Apresentação na tela (4:3)</PresentationFormat>
  <Paragraphs>98</Paragraphs>
  <Slides>28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SEL 0314 - Circuitos Eletrônicos II</vt:lpstr>
      <vt:lpstr>Objetivos</vt:lpstr>
      <vt:lpstr>Introdução</vt:lpstr>
      <vt:lpstr>JFET como chave</vt:lpstr>
      <vt:lpstr>JFET como amplificador</vt:lpstr>
      <vt:lpstr>JFET como amplificador</vt:lpstr>
      <vt:lpstr>Transcondutância</vt:lpstr>
      <vt:lpstr>Transcondutância</vt:lpstr>
      <vt:lpstr>Transcondutância</vt:lpstr>
      <vt:lpstr>Impedância de Entrada</vt:lpstr>
      <vt:lpstr>Exemplo</vt:lpstr>
      <vt:lpstr>Circuito Equivalente do JFET</vt:lpstr>
      <vt:lpstr>Circuito Equivalente Fonte Comum</vt:lpstr>
      <vt:lpstr>Ganho de Voltagem</vt:lpstr>
      <vt:lpstr>Circuito Fonte Comum</vt:lpstr>
      <vt:lpstr>Amplificador Fonte Comum</vt:lpstr>
      <vt:lpstr>Vantagens Fonte Comum</vt:lpstr>
      <vt:lpstr>Amplificador Dreno Comum</vt:lpstr>
      <vt:lpstr>Amplificador Dreno Comum</vt:lpstr>
      <vt:lpstr>Amplificador Dreno Comum</vt:lpstr>
      <vt:lpstr>Porta Comum</vt:lpstr>
      <vt:lpstr>Amplificador Porta Comum</vt:lpstr>
      <vt:lpstr>Amplificador Porta Comum</vt:lpstr>
      <vt:lpstr>Exemplo</vt:lpstr>
      <vt:lpstr>Exemplo</vt:lpstr>
      <vt:lpstr>Exercícios</vt:lpstr>
      <vt:lpstr>Exercício 1</vt:lpstr>
      <vt:lpstr>Exercício 2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Circuitos Eletrônicos II</dc:title>
  <dc:creator>cce</dc:creator>
  <cp:lastModifiedBy>Casa</cp:lastModifiedBy>
  <cp:revision>135</cp:revision>
  <dcterms:created xsi:type="dcterms:W3CDTF">2017-01-01T14:54:57Z</dcterms:created>
  <dcterms:modified xsi:type="dcterms:W3CDTF">2022-03-21T22:45:01Z</dcterms:modified>
</cp:coreProperties>
</file>