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notesSlides/notesSlide17.xml" ContentType="application/vnd.openxmlformats-officedocument.presentationml.notesSlide+xml"/>
  <Override PartName="/ppt/charts/chart4.xml" ContentType="application/vnd.openxmlformats-officedocument.drawingml.chart+xml"/>
  <Override PartName="/ppt/drawings/drawing3.xml" ContentType="application/vnd.openxmlformats-officedocument.drawingml.chartshape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5.xml" ContentType="application/vnd.openxmlformats-officedocument.drawingml.chart+xml"/>
  <Override PartName="/ppt/notesSlides/notesSlide20.xml" ContentType="application/vnd.openxmlformats-officedocument.presentationml.notesSlide+xml"/>
  <Override PartName="/ppt/charts/chart6.xml" ContentType="application/vnd.openxmlformats-officedocument.drawingml.chart+xml"/>
  <Override PartName="/ppt/drawings/drawing4.xml" ContentType="application/vnd.openxmlformats-officedocument.drawingml.chartshapes+xml"/>
  <Override PartName="/ppt/charts/chart7.xml" ContentType="application/vnd.openxmlformats-officedocument.drawingml.chart+xml"/>
  <Override PartName="/ppt/drawings/drawing5.xml" ContentType="application/vnd.openxmlformats-officedocument.drawingml.chartshapes+xml"/>
  <Override PartName="/ppt/charts/chart8.xml" ContentType="application/vnd.openxmlformats-officedocument.drawingml.chart+xml"/>
  <Override PartName="/ppt/drawings/drawing6.xml" ContentType="application/vnd.openxmlformats-officedocument.drawingml.chartshapes+xml"/>
  <Override PartName="/ppt/charts/chart9.xml" ContentType="application/vnd.openxmlformats-officedocument.drawingml.chart+xml"/>
  <Override PartName="/ppt/theme/themeOverride1.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8"/>
  </p:notesMasterIdLst>
  <p:sldIdLst>
    <p:sldId id="256" r:id="rId3"/>
    <p:sldId id="294" r:id="rId4"/>
    <p:sldId id="295" r:id="rId5"/>
    <p:sldId id="265" r:id="rId6"/>
    <p:sldId id="310" r:id="rId7"/>
    <p:sldId id="296" r:id="rId8"/>
    <p:sldId id="297" r:id="rId9"/>
    <p:sldId id="298" r:id="rId10"/>
    <p:sldId id="299" r:id="rId11"/>
    <p:sldId id="262" r:id="rId12"/>
    <p:sldId id="300" r:id="rId13"/>
    <p:sldId id="303" r:id="rId14"/>
    <p:sldId id="302" r:id="rId15"/>
    <p:sldId id="301" r:id="rId16"/>
    <p:sldId id="266" r:id="rId17"/>
    <p:sldId id="304" r:id="rId18"/>
    <p:sldId id="267" r:id="rId19"/>
    <p:sldId id="311" r:id="rId20"/>
    <p:sldId id="307" r:id="rId21"/>
    <p:sldId id="308" r:id="rId22"/>
    <p:sldId id="309" r:id="rId23"/>
    <p:sldId id="268" r:id="rId24"/>
    <p:sldId id="313" r:id="rId25"/>
    <p:sldId id="312" r:id="rId26"/>
    <p:sldId id="306" r:id="rId27"/>
    <p:sldId id="305" r:id="rId28"/>
    <p:sldId id="269" r:id="rId29"/>
    <p:sldId id="270" r:id="rId30"/>
    <p:sldId id="271" r:id="rId31"/>
    <p:sldId id="293" r:id="rId32"/>
    <p:sldId id="272" r:id="rId33"/>
    <p:sldId id="273" r:id="rId34"/>
    <p:sldId id="274" r:id="rId35"/>
    <p:sldId id="275" r:id="rId36"/>
    <p:sldId id="257" r:id="rId37"/>
    <p:sldId id="258" r:id="rId38"/>
    <p:sldId id="276" r:id="rId39"/>
    <p:sldId id="278" r:id="rId40"/>
    <p:sldId id="277" r:id="rId41"/>
    <p:sldId id="279" r:id="rId42"/>
    <p:sldId id="291" r:id="rId43"/>
    <p:sldId id="292" r:id="rId44"/>
    <p:sldId id="259" r:id="rId45"/>
    <p:sldId id="260" r:id="rId46"/>
    <p:sldId id="261" r:id="rId47"/>
    <p:sldId id="290" r:id="rId48"/>
    <p:sldId id="280" r:id="rId49"/>
    <p:sldId id="281" r:id="rId50"/>
    <p:sldId id="282" r:id="rId51"/>
    <p:sldId id="283" r:id="rId52"/>
    <p:sldId id="284" r:id="rId53"/>
    <p:sldId id="285" r:id="rId54"/>
    <p:sldId id="286" r:id="rId55"/>
    <p:sldId id="287" r:id="rId56"/>
    <p:sldId id="288" r:id="rId5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2C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32" autoAdjust="0"/>
    <p:restoredTop sz="94660" autoAdjust="0"/>
  </p:normalViewPr>
  <p:slideViewPr>
    <p:cSldViewPr snapToGrid="0">
      <p:cViewPr>
        <p:scale>
          <a:sx n="79" d="100"/>
          <a:sy n="79" d="100"/>
        </p:scale>
        <p:origin x="-84" y="-73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chartUserShapes" Target="../drawings/drawing1.xml"/><Relationship Id="rId1" Type="http://schemas.openxmlformats.org/officeDocument/2006/relationships/oleObject" Target="../embeddings/oleObject2.bin"/><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chartUserShapes" Target="../drawings/drawing2.xml"/><Relationship Id="rId1" Type="http://schemas.openxmlformats.org/officeDocument/2006/relationships/oleObject" Target="../embeddings/oleObject3.bin"/><Relationship Id="rId4" Type="http://schemas.microsoft.com/office/2011/relationships/chartStyle" Target="style3.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Amaury\AppData\Local\Temp\Rar$DI00.088\tmp597.xls" TargetMode="External"/></Relationships>
</file>

<file path=ppt/charts/_rels/chart5.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1.xlsx"/></Relationships>
</file>

<file path=ppt/charts/_rels/chart6.xml.rels><?xml version="1.0" encoding="UTF-8" standalone="yes"?>
<Relationships xmlns="http://schemas.openxmlformats.org/package/2006/relationships"><Relationship Id="rId3" Type="http://schemas.microsoft.com/office/2011/relationships/chartColorStyle" Target="colors5.xml"/><Relationship Id="rId2" Type="http://schemas.openxmlformats.org/officeDocument/2006/relationships/chartUserShapes" Target="../drawings/drawing4.xml"/><Relationship Id="rId1" Type="http://schemas.openxmlformats.org/officeDocument/2006/relationships/oleObject" Target="../embeddings/oleObject4.bin"/><Relationship Id="rId4" Type="http://schemas.microsoft.com/office/2011/relationships/chartStyle" Target="style5.xml"/></Relationships>
</file>

<file path=ppt/charts/_rels/chart7.xml.rels><?xml version="1.0" encoding="UTF-8" standalone="yes"?>
<Relationships xmlns="http://schemas.openxmlformats.org/package/2006/relationships"><Relationship Id="rId3" Type="http://schemas.microsoft.com/office/2011/relationships/chartColorStyle" Target="colors6.xml"/><Relationship Id="rId2" Type="http://schemas.openxmlformats.org/officeDocument/2006/relationships/chartUserShapes" Target="../drawings/drawing5.xml"/><Relationship Id="rId1" Type="http://schemas.openxmlformats.org/officeDocument/2006/relationships/oleObject" Target="../embeddings/oleObject5.bin"/><Relationship Id="rId4" Type="http://schemas.microsoft.com/office/2011/relationships/chartStyle" Target="style6.xml"/></Relationships>
</file>

<file path=ppt/charts/_rels/chart8.xml.rels><?xml version="1.0" encoding="UTF-8" standalone="yes"?>
<Relationships xmlns="http://schemas.openxmlformats.org/package/2006/relationships"><Relationship Id="rId3" Type="http://schemas.microsoft.com/office/2011/relationships/chartColorStyle" Target="colors7.xml"/><Relationship Id="rId2" Type="http://schemas.openxmlformats.org/officeDocument/2006/relationships/chartUserShapes" Target="../drawings/drawing6.xml"/><Relationship Id="rId1" Type="http://schemas.openxmlformats.org/officeDocument/2006/relationships/oleObject" Target="../embeddings/oleObject6.bin"/><Relationship Id="rId4" Type="http://schemas.microsoft.com/office/2011/relationships/chartStyle" Target="style7.xml"/></Relationships>
</file>

<file path=ppt/charts/_rels/chart9.xml.rels><?xml version="1.0" encoding="UTF-8" standalone="yes"?>
<Relationships xmlns="http://schemas.openxmlformats.org/package/2006/relationships"><Relationship Id="rId2" Type="http://schemas.openxmlformats.org/officeDocument/2006/relationships/oleObject" Target="file:///C:\Users\Public\Documents\Documents\Amaury\dados\BP\PastaBP.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a:t>Reservas cambiais Brasileiras 1974 - 2014</a:t>
            </a:r>
          </a:p>
        </c:rich>
      </c:tx>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cat>
            <c:strRef>
              <c:f>'[ipeadata(27-10-2015-10-49).xls]Séries'!$A$87:$A$127</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'[ipeadata(27-10-2015-10-49).xls]Séries'!$I$87:$I$127</c:f>
              <c:numCache>
                <c:formatCode>#,##0.0000</c:formatCode>
                <c:ptCount val="41"/>
                <c:pt idx="0">
                  <c:v>5269</c:v>
                </c:pt>
                <c:pt idx="1">
                  <c:v>4040</c:v>
                </c:pt>
                <c:pt idx="2">
                  <c:v>6544</c:v>
                </c:pt>
                <c:pt idx="3">
                  <c:v>7256</c:v>
                </c:pt>
                <c:pt idx="4">
                  <c:v>11895</c:v>
                </c:pt>
                <c:pt idx="5">
                  <c:v>9689</c:v>
                </c:pt>
                <c:pt idx="6">
                  <c:v>6913</c:v>
                </c:pt>
                <c:pt idx="7">
                  <c:v>7507</c:v>
                </c:pt>
                <c:pt idx="8">
                  <c:v>3994</c:v>
                </c:pt>
                <c:pt idx="9">
                  <c:v>4563</c:v>
                </c:pt>
                <c:pt idx="10">
                  <c:v>11995</c:v>
                </c:pt>
                <c:pt idx="11">
                  <c:v>11608</c:v>
                </c:pt>
                <c:pt idx="12">
                  <c:v>6760</c:v>
                </c:pt>
                <c:pt idx="13">
                  <c:v>7458</c:v>
                </c:pt>
                <c:pt idx="14">
                  <c:v>9140</c:v>
                </c:pt>
                <c:pt idx="15">
                  <c:v>9679</c:v>
                </c:pt>
                <c:pt idx="16">
                  <c:v>9973</c:v>
                </c:pt>
                <c:pt idx="17">
                  <c:v>9406</c:v>
                </c:pt>
                <c:pt idx="18">
                  <c:v>23754</c:v>
                </c:pt>
                <c:pt idx="19">
                  <c:v>32211</c:v>
                </c:pt>
                <c:pt idx="20">
                  <c:v>38806</c:v>
                </c:pt>
                <c:pt idx="21">
                  <c:v>51840</c:v>
                </c:pt>
                <c:pt idx="22">
                  <c:v>60110</c:v>
                </c:pt>
                <c:pt idx="23">
                  <c:v>52173</c:v>
                </c:pt>
                <c:pt idx="24">
                  <c:v>44556.443692163601</c:v>
                </c:pt>
                <c:pt idx="25">
                  <c:v>36342.275266359997</c:v>
                </c:pt>
                <c:pt idx="26">
                  <c:v>33011</c:v>
                </c:pt>
                <c:pt idx="27">
                  <c:v>35866.415034968297</c:v>
                </c:pt>
                <c:pt idx="28">
                  <c:v>37823.456428737198</c:v>
                </c:pt>
                <c:pt idx="29">
                  <c:v>49296.202238121601</c:v>
                </c:pt>
                <c:pt idx="30">
                  <c:v>52934.843107155801</c:v>
                </c:pt>
                <c:pt idx="31">
                  <c:v>53799.2850646476</c:v>
                </c:pt>
                <c:pt idx="32">
                  <c:v>85838.864401127794</c:v>
                </c:pt>
                <c:pt idx="33">
                  <c:v>180333.608709361</c:v>
                </c:pt>
                <c:pt idx="34">
                  <c:v>206806.04616443999</c:v>
                </c:pt>
                <c:pt idx="35">
                  <c:v>239054.10561766601</c:v>
                </c:pt>
                <c:pt idx="36">
                  <c:v>288574.60355970898</c:v>
                </c:pt>
                <c:pt idx="37">
                  <c:v>352012.07401523797</c:v>
                </c:pt>
                <c:pt idx="38">
                  <c:v>378613.49692632997</c:v>
                </c:pt>
                <c:pt idx="39">
                  <c:v>375793.59809325699</c:v>
                </c:pt>
                <c:pt idx="40">
                  <c:v>374050.57526643499</c:v>
                </c:pt>
              </c:numCache>
            </c:numRef>
          </c:val>
          <c:extLst xmlns:c16r2="http://schemas.microsoft.com/office/drawing/2015/06/chart">
            <c:ext xmlns:c16="http://schemas.microsoft.com/office/drawing/2014/chart" uri="{C3380CC4-5D6E-409C-BE32-E72D297353CC}">
              <c16:uniqueId val="{00000000-5866-4F17-8BCF-0B5341634518}"/>
            </c:ext>
          </c:extLst>
        </c:ser>
        <c:dLbls>
          <c:showLegendKey val="0"/>
          <c:showVal val="0"/>
          <c:showCatName val="0"/>
          <c:showSerName val="0"/>
          <c:showPercent val="0"/>
          <c:showBubbleSize val="0"/>
        </c:dLbls>
        <c:gapWidth val="219"/>
        <c:overlap val="-27"/>
        <c:axId val="116679424"/>
        <c:axId val="116680960"/>
      </c:barChart>
      <c:catAx>
        <c:axId val="116679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pt-BR"/>
          </a:p>
        </c:txPr>
        <c:crossAx val="116680960"/>
        <c:crosses val="autoZero"/>
        <c:auto val="1"/>
        <c:lblAlgn val="ctr"/>
        <c:lblOffset val="100"/>
        <c:noMultiLvlLbl val="0"/>
      </c:catAx>
      <c:valAx>
        <c:axId val="116680960"/>
        <c:scaling>
          <c:orientation val="minMax"/>
        </c:scaling>
        <c:delete val="0"/>
        <c:axPos val="l"/>
        <c:majorGridlines>
          <c:spPr>
            <a:ln w="9525" cap="flat" cmpd="sng" algn="ctr">
              <a:solidFill>
                <a:schemeClr val="tx1">
                  <a:lumMod val="15000"/>
                  <a:lumOff val="85000"/>
                </a:schemeClr>
              </a:solidFill>
              <a:round/>
            </a:ln>
            <a:effectLst/>
          </c:spPr>
        </c:majorGridlines>
        <c:numFmt formatCode="#,##0.00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pt-BR"/>
          </a:p>
        </c:txPr>
        <c:crossAx val="1166794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t-B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pt-BR" sz="2400"/>
              <a:t>Balança Comercial Brasileira (1980 - 2014)</a:t>
            </a:r>
          </a:p>
        </c:rich>
      </c:tx>
      <c:layout/>
      <c:overlay val="0"/>
      <c:spPr>
        <a:noFill/>
        <a:ln>
          <a:noFill/>
        </a:ln>
        <a:effectLst/>
      </c:spPr>
    </c:title>
    <c:autoTitleDeleted val="0"/>
    <c:plotArea>
      <c:layout/>
      <c:lineChart>
        <c:grouping val="standard"/>
        <c:varyColors val="0"/>
        <c:ser>
          <c:idx val="0"/>
          <c:order val="0"/>
          <c:tx>
            <c:v>exportações</c:v>
          </c:tx>
          <c:spPr>
            <a:ln w="60325" cap="rnd">
              <a:solidFill>
                <a:schemeClr val="accent1"/>
              </a:solidFill>
              <a:round/>
            </a:ln>
            <a:effectLst/>
          </c:spPr>
          <c:marker>
            <c:symbol val="none"/>
          </c:marker>
          <c:cat>
            <c:strRef>
              <c:f>'[ipeadata(27-10-2015-10-49).xls]Séries'!$A$93:$A$127</c:f>
              <c:strCache>
                <c:ptCount val="35"/>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strCache>
            </c:strRef>
          </c:cat>
          <c:val>
            <c:numRef>
              <c:f>'[ipeadata(27-10-2015-10-49).xls]Séries'!$B$93:$B$127</c:f>
              <c:numCache>
                <c:formatCode>#,##0.000</c:formatCode>
                <c:ptCount val="35"/>
                <c:pt idx="0">
                  <c:v>20132.401000000002</c:v>
                </c:pt>
                <c:pt idx="1">
                  <c:v>23293.035</c:v>
                </c:pt>
                <c:pt idx="2">
                  <c:v>20175.071</c:v>
                </c:pt>
                <c:pt idx="3">
                  <c:v>21899.313999999998</c:v>
                </c:pt>
                <c:pt idx="4">
                  <c:v>27005.335999999999</c:v>
                </c:pt>
                <c:pt idx="5">
                  <c:v>25639.010999999999</c:v>
                </c:pt>
                <c:pt idx="6">
                  <c:v>22348.602999999999</c:v>
                </c:pt>
                <c:pt idx="7">
                  <c:v>26223.924999999999</c:v>
                </c:pt>
                <c:pt idx="8">
                  <c:v>33789.365307</c:v>
                </c:pt>
                <c:pt idx="9">
                  <c:v>34382.619709999999</c:v>
                </c:pt>
                <c:pt idx="10">
                  <c:v>31413.75604</c:v>
                </c:pt>
                <c:pt idx="11">
                  <c:v>31620.439442999999</c:v>
                </c:pt>
                <c:pt idx="12">
                  <c:v>35792.985844000003</c:v>
                </c:pt>
                <c:pt idx="13">
                  <c:v>38554.769047000002</c:v>
                </c:pt>
                <c:pt idx="14">
                  <c:v>43545.162212000003</c:v>
                </c:pt>
                <c:pt idx="15">
                  <c:v>46506.283000000003</c:v>
                </c:pt>
                <c:pt idx="16">
                  <c:v>47746.726999999999</c:v>
                </c:pt>
                <c:pt idx="17">
                  <c:v>52994.34</c:v>
                </c:pt>
                <c:pt idx="18">
                  <c:v>51139.862000000001</c:v>
                </c:pt>
                <c:pt idx="19">
                  <c:v>48011.445</c:v>
                </c:pt>
                <c:pt idx="20">
                  <c:v>55085.594536999997</c:v>
                </c:pt>
                <c:pt idx="21">
                  <c:v>58222.642999999996</c:v>
                </c:pt>
                <c:pt idx="22">
                  <c:v>60361.785000000003</c:v>
                </c:pt>
                <c:pt idx="23">
                  <c:v>73084.140087000007</c:v>
                </c:pt>
                <c:pt idx="24">
                  <c:v>96475.238341999997</c:v>
                </c:pt>
                <c:pt idx="25">
                  <c:v>118308.387113</c:v>
                </c:pt>
                <c:pt idx="26">
                  <c:v>137807.46953100001</c:v>
                </c:pt>
                <c:pt idx="27">
                  <c:v>160649.07282999999</c:v>
                </c:pt>
                <c:pt idx="28">
                  <c:v>197942.442909</c:v>
                </c:pt>
                <c:pt idx="29">
                  <c:v>152994.74230000001</c:v>
                </c:pt>
                <c:pt idx="30">
                  <c:v>201915.28533499999</c:v>
                </c:pt>
                <c:pt idx="31">
                  <c:v>256039.57476799999</c:v>
                </c:pt>
                <c:pt idx="32">
                  <c:v>242578.013546</c:v>
                </c:pt>
                <c:pt idx="33">
                  <c:v>242033.57472</c:v>
                </c:pt>
                <c:pt idx="34">
                  <c:v>225100.884831</c:v>
                </c:pt>
              </c:numCache>
            </c:numRef>
          </c:val>
          <c:smooth val="0"/>
          <c:extLst xmlns:c16r2="http://schemas.microsoft.com/office/drawing/2015/06/chart">
            <c:ext xmlns:c16="http://schemas.microsoft.com/office/drawing/2014/chart" uri="{C3380CC4-5D6E-409C-BE32-E72D297353CC}">
              <c16:uniqueId val="{00000000-D83C-42C4-B312-7115076BCFBE}"/>
            </c:ext>
          </c:extLst>
        </c:ser>
        <c:ser>
          <c:idx val="1"/>
          <c:order val="1"/>
          <c:tx>
            <c:v>importações</c:v>
          </c:tx>
          <c:spPr>
            <a:ln w="60325" cap="rnd">
              <a:solidFill>
                <a:schemeClr val="accent2"/>
              </a:solidFill>
              <a:round/>
            </a:ln>
            <a:effectLst/>
          </c:spPr>
          <c:marker>
            <c:symbol val="none"/>
          </c:marker>
          <c:cat>
            <c:strRef>
              <c:f>'[ipeadata(27-10-2015-10-49).xls]Séries'!$A$93:$A$127</c:f>
              <c:strCache>
                <c:ptCount val="35"/>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strCache>
            </c:strRef>
          </c:cat>
          <c:val>
            <c:numRef>
              <c:f>'[ipeadata(27-10-2015-10-49).xls]Séries'!$C$93:$C$127</c:f>
              <c:numCache>
                <c:formatCode>#,##0.000</c:formatCode>
                <c:ptCount val="35"/>
                <c:pt idx="0">
                  <c:v>22955.169000000002</c:v>
                </c:pt>
                <c:pt idx="1">
                  <c:v>22090.58</c:v>
                </c:pt>
                <c:pt idx="2">
                  <c:v>19394.998</c:v>
                </c:pt>
                <c:pt idx="3">
                  <c:v>15428.924999999999</c:v>
                </c:pt>
                <c:pt idx="4">
                  <c:v>13915.821</c:v>
                </c:pt>
                <c:pt idx="5">
                  <c:v>13153.491</c:v>
                </c:pt>
                <c:pt idx="6">
                  <c:v>14044.304</c:v>
                </c:pt>
                <c:pt idx="7">
                  <c:v>15050.826999999999</c:v>
                </c:pt>
                <c:pt idx="8">
                  <c:v>14605.254000000001</c:v>
                </c:pt>
                <c:pt idx="9">
                  <c:v>18263.432738</c:v>
                </c:pt>
                <c:pt idx="10">
                  <c:v>20661.362039</c:v>
                </c:pt>
                <c:pt idx="11">
                  <c:v>21040.470792</c:v>
                </c:pt>
                <c:pt idx="12">
                  <c:v>20554.091050999999</c:v>
                </c:pt>
                <c:pt idx="13">
                  <c:v>25256.000927000001</c:v>
                </c:pt>
                <c:pt idx="14">
                  <c:v>33078.690132000003</c:v>
                </c:pt>
                <c:pt idx="15">
                  <c:v>49971.898000000001</c:v>
                </c:pt>
                <c:pt idx="16">
                  <c:v>53345.767999999996</c:v>
                </c:pt>
                <c:pt idx="17">
                  <c:v>59747.226999999999</c:v>
                </c:pt>
                <c:pt idx="18">
                  <c:v>57714.364000000001</c:v>
                </c:pt>
                <c:pt idx="19">
                  <c:v>49210.313000000002</c:v>
                </c:pt>
                <c:pt idx="20">
                  <c:v>55783.341999999997</c:v>
                </c:pt>
                <c:pt idx="21">
                  <c:v>55572.175999999999</c:v>
                </c:pt>
                <c:pt idx="22">
                  <c:v>47240.487999999998</c:v>
                </c:pt>
                <c:pt idx="23">
                  <c:v>48290.216</c:v>
                </c:pt>
                <c:pt idx="24">
                  <c:v>62834.697626000001</c:v>
                </c:pt>
                <c:pt idx="25">
                  <c:v>73605.508858000001</c:v>
                </c:pt>
                <c:pt idx="26">
                  <c:v>91350.840805</c:v>
                </c:pt>
                <c:pt idx="27">
                  <c:v>120617.44624999999</c:v>
                </c:pt>
                <c:pt idx="28">
                  <c:v>173106.69050200001</c:v>
                </c:pt>
                <c:pt idx="29">
                  <c:v>127704.9366</c:v>
                </c:pt>
                <c:pt idx="30">
                  <c:v>181768.42743800001</c:v>
                </c:pt>
                <c:pt idx="31">
                  <c:v>226246.75580099999</c:v>
                </c:pt>
                <c:pt idx="32">
                  <c:v>223183.476643</c:v>
                </c:pt>
                <c:pt idx="33">
                  <c:v>239634.09008200001</c:v>
                </c:pt>
                <c:pt idx="34">
                  <c:v>229031.01951000001</c:v>
                </c:pt>
              </c:numCache>
            </c:numRef>
          </c:val>
          <c:smooth val="0"/>
          <c:extLst xmlns:c16r2="http://schemas.microsoft.com/office/drawing/2015/06/chart">
            <c:ext xmlns:c16="http://schemas.microsoft.com/office/drawing/2014/chart" uri="{C3380CC4-5D6E-409C-BE32-E72D297353CC}">
              <c16:uniqueId val="{00000001-D83C-42C4-B312-7115076BCFBE}"/>
            </c:ext>
          </c:extLst>
        </c:ser>
        <c:ser>
          <c:idx val="2"/>
          <c:order val="2"/>
          <c:tx>
            <c:v>saldo Balança comercial</c:v>
          </c:tx>
          <c:spPr>
            <a:ln w="60325" cap="rnd">
              <a:solidFill>
                <a:schemeClr val="accent3"/>
              </a:solidFill>
              <a:round/>
            </a:ln>
            <a:effectLst/>
          </c:spPr>
          <c:marker>
            <c:symbol val="none"/>
          </c:marker>
          <c:cat>
            <c:strRef>
              <c:f>'[ipeadata(27-10-2015-10-49).xls]Séries'!$A$93:$A$127</c:f>
              <c:strCache>
                <c:ptCount val="35"/>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strCache>
            </c:strRef>
          </c:cat>
          <c:val>
            <c:numRef>
              <c:f>'[ipeadata(27-10-2015-10-49).xls]Séries'!$D$93:$D$127</c:f>
              <c:numCache>
                <c:formatCode>#,##0.0000</c:formatCode>
                <c:ptCount val="35"/>
                <c:pt idx="0">
                  <c:v>-2822.768</c:v>
                </c:pt>
                <c:pt idx="1">
                  <c:v>1202.4549999999999</c:v>
                </c:pt>
                <c:pt idx="2">
                  <c:v>780.07299999999702</c:v>
                </c:pt>
                <c:pt idx="3">
                  <c:v>6470.3890000000001</c:v>
                </c:pt>
                <c:pt idx="4">
                  <c:v>13089.514999999999</c:v>
                </c:pt>
                <c:pt idx="5">
                  <c:v>12485.52</c:v>
                </c:pt>
                <c:pt idx="6">
                  <c:v>8304.2990000000009</c:v>
                </c:pt>
                <c:pt idx="7">
                  <c:v>11173.098</c:v>
                </c:pt>
                <c:pt idx="8">
                  <c:v>19184.111306999999</c:v>
                </c:pt>
                <c:pt idx="9">
                  <c:v>16119.186972</c:v>
                </c:pt>
                <c:pt idx="10">
                  <c:v>10752.394001000001</c:v>
                </c:pt>
                <c:pt idx="11">
                  <c:v>10579.968650999999</c:v>
                </c:pt>
                <c:pt idx="12">
                  <c:v>15238.894792999999</c:v>
                </c:pt>
                <c:pt idx="13">
                  <c:v>13298.768120000001</c:v>
                </c:pt>
                <c:pt idx="14">
                  <c:v>10466.47208</c:v>
                </c:pt>
                <c:pt idx="15">
                  <c:v>-3465.6149999999998</c:v>
                </c:pt>
                <c:pt idx="16">
                  <c:v>-5599.0410000000002</c:v>
                </c:pt>
                <c:pt idx="17">
                  <c:v>-6752.8869999999997</c:v>
                </c:pt>
                <c:pt idx="18">
                  <c:v>-6574.5020000000004</c:v>
                </c:pt>
                <c:pt idx="19">
                  <c:v>-1198.8679999999999</c:v>
                </c:pt>
                <c:pt idx="20">
                  <c:v>-697.74746300000095</c:v>
                </c:pt>
                <c:pt idx="21">
                  <c:v>2650.4670000000001</c:v>
                </c:pt>
                <c:pt idx="22">
                  <c:v>13121.297</c:v>
                </c:pt>
                <c:pt idx="23">
                  <c:v>24793.924086999999</c:v>
                </c:pt>
                <c:pt idx="24">
                  <c:v>33640.540716000003</c:v>
                </c:pt>
                <c:pt idx="25">
                  <c:v>44702.878255000003</c:v>
                </c:pt>
                <c:pt idx="26">
                  <c:v>46456.628726000003</c:v>
                </c:pt>
                <c:pt idx="27">
                  <c:v>40031.626579999996</c:v>
                </c:pt>
                <c:pt idx="28">
                  <c:v>24835.752407</c:v>
                </c:pt>
                <c:pt idx="29">
                  <c:v>25289.805700000001</c:v>
                </c:pt>
                <c:pt idx="30">
                  <c:v>20146.857897000002</c:v>
                </c:pt>
                <c:pt idx="31">
                  <c:v>29792.818966999999</c:v>
                </c:pt>
                <c:pt idx="32">
                  <c:v>19394.536903</c:v>
                </c:pt>
                <c:pt idx="33">
                  <c:v>2399.4846379999899</c:v>
                </c:pt>
                <c:pt idx="34">
                  <c:v>-3930.1346789999898</c:v>
                </c:pt>
              </c:numCache>
            </c:numRef>
          </c:val>
          <c:smooth val="0"/>
          <c:extLst xmlns:c16r2="http://schemas.microsoft.com/office/drawing/2015/06/chart">
            <c:ext xmlns:c16="http://schemas.microsoft.com/office/drawing/2014/chart" uri="{C3380CC4-5D6E-409C-BE32-E72D297353CC}">
              <c16:uniqueId val="{00000002-D83C-42C4-B312-7115076BCFBE}"/>
            </c:ext>
          </c:extLst>
        </c:ser>
        <c:dLbls>
          <c:showLegendKey val="0"/>
          <c:showVal val="0"/>
          <c:showCatName val="0"/>
          <c:showSerName val="0"/>
          <c:showPercent val="0"/>
          <c:showBubbleSize val="0"/>
        </c:dLbls>
        <c:marker val="1"/>
        <c:smooth val="0"/>
        <c:axId val="117712768"/>
        <c:axId val="117714304"/>
      </c:lineChart>
      <c:catAx>
        <c:axId val="11771276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pt-BR"/>
          </a:p>
        </c:txPr>
        <c:crossAx val="117714304"/>
        <c:crosses val="autoZero"/>
        <c:auto val="1"/>
        <c:lblAlgn val="ctr"/>
        <c:lblOffset val="100"/>
        <c:noMultiLvlLbl val="0"/>
      </c:catAx>
      <c:valAx>
        <c:axId val="117714304"/>
        <c:scaling>
          <c:orientation val="minMax"/>
          <c:max val="275000"/>
        </c:scaling>
        <c:delete val="0"/>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pt-BR"/>
          </a:p>
        </c:txPr>
        <c:crossAx val="117712768"/>
        <c:crosses val="autoZero"/>
        <c:crossBetween val="between"/>
        <c:majorUnit val="25000"/>
      </c:valAx>
      <c:spPr>
        <a:noFill/>
        <a:ln>
          <a:noFill/>
        </a:ln>
        <a:effectLst/>
      </c:spPr>
    </c:plotArea>
    <c:legend>
      <c:legendPos val="b"/>
      <c:layout>
        <c:manualLayout>
          <c:xMode val="edge"/>
          <c:yMode val="edge"/>
          <c:x val="7.284400203772981E-2"/>
          <c:y val="9.4457420024504885E-2"/>
          <c:w val="0.24754679348237765"/>
          <c:h val="0.24068021804441889"/>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dirty="0" err="1"/>
              <a:t>Brasil</a:t>
            </a:r>
            <a:r>
              <a:rPr lang="en-US" sz="2400" dirty="0"/>
              <a:t>: </a:t>
            </a:r>
            <a:r>
              <a:rPr lang="en-US" sz="2400" dirty="0" err="1"/>
              <a:t>Balança</a:t>
            </a:r>
            <a:r>
              <a:rPr lang="en-US" sz="2400" dirty="0"/>
              <a:t> </a:t>
            </a:r>
            <a:r>
              <a:rPr lang="en-US" sz="2400" dirty="0" err="1"/>
              <a:t>comercial</a:t>
            </a:r>
            <a:r>
              <a:rPr lang="en-US" sz="2400" dirty="0"/>
              <a:t> mensal</a:t>
            </a:r>
          </a:p>
          <a:p>
            <a:pPr>
              <a:defRPr sz="2400" b="0" i="0" u="none" strike="noStrike" kern="1200" spc="0" baseline="0">
                <a:solidFill>
                  <a:schemeClr val="tx1">
                    <a:lumMod val="65000"/>
                    <a:lumOff val="35000"/>
                  </a:schemeClr>
                </a:solidFill>
                <a:latin typeface="+mn-lt"/>
                <a:ea typeface="+mn-ea"/>
                <a:cs typeface="+mn-cs"/>
              </a:defRPr>
            </a:pPr>
            <a:r>
              <a:rPr lang="en-US" sz="2400" dirty="0"/>
              <a:t> </a:t>
            </a:r>
            <a:r>
              <a:rPr lang="en-US" sz="2400" dirty="0" err="1"/>
              <a:t>janeiro</a:t>
            </a:r>
            <a:r>
              <a:rPr lang="en-US" sz="2400" dirty="0"/>
              <a:t> 2014 - </a:t>
            </a:r>
            <a:r>
              <a:rPr lang="en-US" sz="2400" dirty="0" err="1"/>
              <a:t>setembro</a:t>
            </a:r>
            <a:r>
              <a:rPr lang="en-US" sz="2400" dirty="0"/>
              <a:t> 2015</a:t>
            </a:r>
          </a:p>
        </c:rich>
      </c:tx>
      <c:layout/>
      <c:overlay val="0"/>
      <c:spPr>
        <a:noFill/>
        <a:ln>
          <a:noFill/>
        </a:ln>
        <a:effectLst/>
      </c:spPr>
    </c:title>
    <c:autoTitleDeleted val="0"/>
    <c:plotArea>
      <c:layout/>
      <c:lineChart>
        <c:grouping val="standard"/>
        <c:varyColors val="0"/>
        <c:ser>
          <c:idx val="0"/>
          <c:order val="0"/>
          <c:tx>
            <c:v>saldo bal comercial</c:v>
          </c:tx>
          <c:spPr>
            <a:ln w="60325" cap="rnd">
              <a:solidFill>
                <a:schemeClr val="accent1"/>
              </a:solidFill>
              <a:round/>
            </a:ln>
            <a:effectLst/>
          </c:spPr>
          <c:marker>
            <c:symbol val="none"/>
          </c:marker>
          <c:cat>
            <c:strRef>
              <c:f>'[ipeadata(27-10-2015-11-03).xls]Séries'!$A$2:$A$22</c:f>
              <c:strCache>
                <c:ptCount val="21"/>
                <c:pt idx="0">
                  <c:v>2014.01</c:v>
                </c:pt>
                <c:pt idx="1">
                  <c:v>2014.02</c:v>
                </c:pt>
                <c:pt idx="2">
                  <c:v>2014.03</c:v>
                </c:pt>
                <c:pt idx="3">
                  <c:v>2014.04</c:v>
                </c:pt>
                <c:pt idx="4">
                  <c:v>2014.05</c:v>
                </c:pt>
                <c:pt idx="5">
                  <c:v>2014.06</c:v>
                </c:pt>
                <c:pt idx="6">
                  <c:v>2014.07</c:v>
                </c:pt>
                <c:pt idx="7">
                  <c:v>2014.08</c:v>
                </c:pt>
                <c:pt idx="8">
                  <c:v>2014.09</c:v>
                </c:pt>
                <c:pt idx="9">
                  <c:v>2014.10</c:v>
                </c:pt>
                <c:pt idx="10">
                  <c:v>2014.11</c:v>
                </c:pt>
                <c:pt idx="11">
                  <c:v>2014.12</c:v>
                </c:pt>
                <c:pt idx="12">
                  <c:v>2015.01</c:v>
                </c:pt>
                <c:pt idx="13">
                  <c:v>2015.02</c:v>
                </c:pt>
                <c:pt idx="14">
                  <c:v>2015.03</c:v>
                </c:pt>
                <c:pt idx="15">
                  <c:v>2015.04</c:v>
                </c:pt>
                <c:pt idx="16">
                  <c:v>2015.05</c:v>
                </c:pt>
                <c:pt idx="17">
                  <c:v>2015.06</c:v>
                </c:pt>
                <c:pt idx="18">
                  <c:v>2015.07</c:v>
                </c:pt>
                <c:pt idx="19">
                  <c:v>2015.08</c:v>
                </c:pt>
                <c:pt idx="20">
                  <c:v>2015.09</c:v>
                </c:pt>
              </c:strCache>
            </c:strRef>
          </c:cat>
          <c:val>
            <c:numRef>
              <c:f>'[ipeadata(27-10-2015-11-03).xls]Séries'!$B$2:$B$22</c:f>
              <c:numCache>
                <c:formatCode>#,##0.0000</c:formatCode>
                <c:ptCount val="21"/>
                <c:pt idx="0">
                  <c:v>-3818.72080461</c:v>
                </c:pt>
                <c:pt idx="1">
                  <c:v>-2289.311078835</c:v>
                </c:pt>
                <c:pt idx="2">
                  <c:v>-82.774998054996104</c:v>
                </c:pt>
                <c:pt idx="3">
                  <c:v>337.42016396000702</c:v>
                </c:pt>
                <c:pt idx="4">
                  <c:v>526.93890357499902</c:v>
                </c:pt>
                <c:pt idx="5">
                  <c:v>2169.7049656250001</c:v>
                </c:pt>
                <c:pt idx="6">
                  <c:v>1345.59447211</c:v>
                </c:pt>
                <c:pt idx="7">
                  <c:v>922.55590463499902</c:v>
                </c:pt>
                <c:pt idx="8">
                  <c:v>-1097.578992905</c:v>
                </c:pt>
                <c:pt idx="9">
                  <c:v>-1459.18964448</c:v>
                </c:pt>
                <c:pt idx="10">
                  <c:v>-2708.5151973900001</c:v>
                </c:pt>
                <c:pt idx="11">
                  <c:v>103.870213964998</c:v>
                </c:pt>
                <c:pt idx="12">
                  <c:v>-2873.0234601550001</c:v>
                </c:pt>
                <c:pt idx="13">
                  <c:v>-3099.4938807449998</c:v>
                </c:pt>
                <c:pt idx="14">
                  <c:v>148.415821319999</c:v>
                </c:pt>
                <c:pt idx="15">
                  <c:v>265.01832410999901</c:v>
                </c:pt>
                <c:pt idx="16">
                  <c:v>2451.797684695</c:v>
                </c:pt>
                <c:pt idx="17">
                  <c:v>4312.38780073</c:v>
                </c:pt>
                <c:pt idx="18">
                  <c:v>2618.564749395</c:v>
                </c:pt>
                <c:pt idx="19">
                  <c:v>2508.8352349749998</c:v>
                </c:pt>
                <c:pt idx="20">
                  <c:v>2944</c:v>
                </c:pt>
              </c:numCache>
            </c:numRef>
          </c:val>
          <c:smooth val="0"/>
          <c:extLst xmlns:c16r2="http://schemas.microsoft.com/office/drawing/2015/06/chart">
            <c:ext xmlns:c16="http://schemas.microsoft.com/office/drawing/2014/chart" uri="{C3380CC4-5D6E-409C-BE32-E72D297353CC}">
              <c16:uniqueId val="{00000000-5CED-41C4-A71C-5EF7CD9B46ED}"/>
            </c:ext>
          </c:extLst>
        </c:ser>
        <c:ser>
          <c:idx val="1"/>
          <c:order val="1"/>
          <c:tx>
            <c:v>exportações</c:v>
          </c:tx>
          <c:spPr>
            <a:ln w="60325" cap="rnd">
              <a:solidFill>
                <a:schemeClr val="accent2"/>
              </a:solidFill>
              <a:round/>
            </a:ln>
            <a:effectLst/>
          </c:spPr>
          <c:marker>
            <c:symbol val="none"/>
          </c:marker>
          <c:cat>
            <c:strRef>
              <c:f>'[ipeadata(27-10-2015-11-03).xls]Séries'!$A$2:$A$22</c:f>
              <c:strCache>
                <c:ptCount val="21"/>
                <c:pt idx="0">
                  <c:v>2014.01</c:v>
                </c:pt>
                <c:pt idx="1">
                  <c:v>2014.02</c:v>
                </c:pt>
                <c:pt idx="2">
                  <c:v>2014.03</c:v>
                </c:pt>
                <c:pt idx="3">
                  <c:v>2014.04</c:v>
                </c:pt>
                <c:pt idx="4">
                  <c:v>2014.05</c:v>
                </c:pt>
                <c:pt idx="5">
                  <c:v>2014.06</c:v>
                </c:pt>
                <c:pt idx="6">
                  <c:v>2014.07</c:v>
                </c:pt>
                <c:pt idx="7">
                  <c:v>2014.08</c:v>
                </c:pt>
                <c:pt idx="8">
                  <c:v>2014.09</c:v>
                </c:pt>
                <c:pt idx="9">
                  <c:v>2014.10</c:v>
                </c:pt>
                <c:pt idx="10">
                  <c:v>2014.11</c:v>
                </c:pt>
                <c:pt idx="11">
                  <c:v>2014.12</c:v>
                </c:pt>
                <c:pt idx="12">
                  <c:v>2015.01</c:v>
                </c:pt>
                <c:pt idx="13">
                  <c:v>2015.02</c:v>
                </c:pt>
                <c:pt idx="14">
                  <c:v>2015.03</c:v>
                </c:pt>
                <c:pt idx="15">
                  <c:v>2015.04</c:v>
                </c:pt>
                <c:pt idx="16">
                  <c:v>2015.05</c:v>
                </c:pt>
                <c:pt idx="17">
                  <c:v>2015.06</c:v>
                </c:pt>
                <c:pt idx="18">
                  <c:v>2015.07</c:v>
                </c:pt>
                <c:pt idx="19">
                  <c:v>2015.08</c:v>
                </c:pt>
                <c:pt idx="20">
                  <c:v>2015.09</c:v>
                </c:pt>
              </c:strCache>
            </c:strRef>
          </c:cat>
          <c:val>
            <c:numRef>
              <c:f>'[ipeadata(27-10-2015-11-03).xls]Séries'!$C$2:$C$22</c:f>
              <c:numCache>
                <c:formatCode>#,##0.0000</c:formatCode>
                <c:ptCount val="21"/>
                <c:pt idx="0">
                  <c:v>16034.654604220001</c:v>
                </c:pt>
                <c:pt idx="1">
                  <c:v>15911.353643855</c:v>
                </c:pt>
                <c:pt idx="2">
                  <c:v>17602.603725724999</c:v>
                </c:pt>
                <c:pt idx="3">
                  <c:v>19690.405562600001</c:v>
                </c:pt>
                <c:pt idx="4">
                  <c:v>20710.511022784998</c:v>
                </c:pt>
                <c:pt idx="5">
                  <c:v>20422.357666255</c:v>
                </c:pt>
                <c:pt idx="6">
                  <c:v>22977.067078610002</c:v>
                </c:pt>
                <c:pt idx="7">
                  <c:v>20408.345617935</c:v>
                </c:pt>
                <c:pt idx="8">
                  <c:v>19567.843280304998</c:v>
                </c:pt>
                <c:pt idx="9">
                  <c:v>18256.905301769999</c:v>
                </c:pt>
                <c:pt idx="10">
                  <c:v>15566.167286620001</c:v>
                </c:pt>
                <c:pt idx="11">
                  <c:v>17428.303824484999</c:v>
                </c:pt>
                <c:pt idx="12">
                  <c:v>13613.717070215</c:v>
                </c:pt>
                <c:pt idx="13">
                  <c:v>12008.728689535001</c:v>
                </c:pt>
                <c:pt idx="14">
                  <c:v>16891.0505486</c:v>
                </c:pt>
                <c:pt idx="15">
                  <c:v>15055.596547159999</c:v>
                </c:pt>
                <c:pt idx="16">
                  <c:v>16672.182652265001</c:v>
                </c:pt>
                <c:pt idx="17">
                  <c:v>19584.795178879998</c:v>
                </c:pt>
                <c:pt idx="18">
                  <c:v>18450.111109695001</c:v>
                </c:pt>
                <c:pt idx="19">
                  <c:v>15357.738288664999</c:v>
                </c:pt>
                <c:pt idx="20">
                  <c:v>16148</c:v>
                </c:pt>
              </c:numCache>
            </c:numRef>
          </c:val>
          <c:smooth val="0"/>
          <c:extLst xmlns:c16r2="http://schemas.microsoft.com/office/drawing/2015/06/chart">
            <c:ext xmlns:c16="http://schemas.microsoft.com/office/drawing/2014/chart" uri="{C3380CC4-5D6E-409C-BE32-E72D297353CC}">
              <c16:uniqueId val="{00000001-5CED-41C4-A71C-5EF7CD9B46ED}"/>
            </c:ext>
          </c:extLst>
        </c:ser>
        <c:ser>
          <c:idx val="2"/>
          <c:order val="2"/>
          <c:tx>
            <c:v>importações</c:v>
          </c:tx>
          <c:spPr>
            <a:ln w="60325" cap="rnd">
              <a:solidFill>
                <a:schemeClr val="accent3"/>
              </a:solidFill>
              <a:round/>
            </a:ln>
            <a:effectLst/>
          </c:spPr>
          <c:marker>
            <c:symbol val="none"/>
          </c:marker>
          <c:cat>
            <c:strRef>
              <c:f>'[ipeadata(27-10-2015-11-03).xls]Séries'!$A$2:$A$22</c:f>
              <c:strCache>
                <c:ptCount val="21"/>
                <c:pt idx="0">
                  <c:v>2014.01</c:v>
                </c:pt>
                <c:pt idx="1">
                  <c:v>2014.02</c:v>
                </c:pt>
                <c:pt idx="2">
                  <c:v>2014.03</c:v>
                </c:pt>
                <c:pt idx="3">
                  <c:v>2014.04</c:v>
                </c:pt>
                <c:pt idx="4">
                  <c:v>2014.05</c:v>
                </c:pt>
                <c:pt idx="5">
                  <c:v>2014.06</c:v>
                </c:pt>
                <c:pt idx="6">
                  <c:v>2014.07</c:v>
                </c:pt>
                <c:pt idx="7">
                  <c:v>2014.08</c:v>
                </c:pt>
                <c:pt idx="8">
                  <c:v>2014.09</c:v>
                </c:pt>
                <c:pt idx="9">
                  <c:v>2014.10</c:v>
                </c:pt>
                <c:pt idx="10">
                  <c:v>2014.11</c:v>
                </c:pt>
                <c:pt idx="11">
                  <c:v>2014.12</c:v>
                </c:pt>
                <c:pt idx="12">
                  <c:v>2015.01</c:v>
                </c:pt>
                <c:pt idx="13">
                  <c:v>2015.02</c:v>
                </c:pt>
                <c:pt idx="14">
                  <c:v>2015.03</c:v>
                </c:pt>
                <c:pt idx="15">
                  <c:v>2015.04</c:v>
                </c:pt>
                <c:pt idx="16">
                  <c:v>2015.05</c:v>
                </c:pt>
                <c:pt idx="17">
                  <c:v>2015.06</c:v>
                </c:pt>
                <c:pt idx="18">
                  <c:v>2015.07</c:v>
                </c:pt>
                <c:pt idx="19">
                  <c:v>2015.08</c:v>
                </c:pt>
                <c:pt idx="20">
                  <c:v>2015.09</c:v>
                </c:pt>
              </c:strCache>
            </c:strRef>
          </c:cat>
          <c:val>
            <c:numRef>
              <c:f>'[ipeadata(27-10-2015-11-03).xls]Séries'!$D$2:$D$22</c:f>
              <c:numCache>
                <c:formatCode>#,##0.0000</c:formatCode>
                <c:ptCount val="21"/>
                <c:pt idx="0">
                  <c:v>19853.375408830001</c:v>
                </c:pt>
                <c:pt idx="1">
                  <c:v>18200.664722689999</c:v>
                </c:pt>
                <c:pt idx="2">
                  <c:v>17685.378723779999</c:v>
                </c:pt>
                <c:pt idx="3">
                  <c:v>19352.985398640001</c:v>
                </c:pt>
                <c:pt idx="4">
                  <c:v>20183.572119209999</c:v>
                </c:pt>
                <c:pt idx="5">
                  <c:v>18252.652700629998</c:v>
                </c:pt>
                <c:pt idx="6">
                  <c:v>21631.4726065</c:v>
                </c:pt>
                <c:pt idx="7">
                  <c:v>19485.789713300001</c:v>
                </c:pt>
                <c:pt idx="8">
                  <c:v>20665.422273209999</c:v>
                </c:pt>
                <c:pt idx="9">
                  <c:v>19716.094946249999</c:v>
                </c:pt>
                <c:pt idx="10">
                  <c:v>18274.682484010002</c:v>
                </c:pt>
                <c:pt idx="11">
                  <c:v>17324.433610519998</c:v>
                </c:pt>
                <c:pt idx="12">
                  <c:v>16486.74053037</c:v>
                </c:pt>
                <c:pt idx="13">
                  <c:v>15108.222570280001</c:v>
                </c:pt>
                <c:pt idx="14">
                  <c:v>16742.634727280001</c:v>
                </c:pt>
                <c:pt idx="15">
                  <c:v>14790.578223050001</c:v>
                </c:pt>
                <c:pt idx="16">
                  <c:v>14220.38496757</c:v>
                </c:pt>
                <c:pt idx="17">
                  <c:v>15272.407378149999</c:v>
                </c:pt>
                <c:pt idx="18">
                  <c:v>15831.546360300001</c:v>
                </c:pt>
                <c:pt idx="19">
                  <c:v>12848.903053690001</c:v>
                </c:pt>
                <c:pt idx="20">
                  <c:v>13204</c:v>
                </c:pt>
              </c:numCache>
            </c:numRef>
          </c:val>
          <c:smooth val="0"/>
          <c:extLst xmlns:c16r2="http://schemas.microsoft.com/office/drawing/2015/06/chart">
            <c:ext xmlns:c16="http://schemas.microsoft.com/office/drawing/2014/chart" uri="{C3380CC4-5D6E-409C-BE32-E72D297353CC}">
              <c16:uniqueId val="{00000002-5CED-41C4-A71C-5EF7CD9B46ED}"/>
            </c:ext>
          </c:extLst>
        </c:ser>
        <c:dLbls>
          <c:showLegendKey val="0"/>
          <c:showVal val="0"/>
          <c:showCatName val="0"/>
          <c:showSerName val="0"/>
          <c:showPercent val="0"/>
          <c:showBubbleSize val="0"/>
        </c:dLbls>
        <c:marker val="1"/>
        <c:smooth val="0"/>
        <c:axId val="117757440"/>
        <c:axId val="117758976"/>
      </c:lineChart>
      <c:catAx>
        <c:axId val="11775744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pt-BR"/>
          </a:p>
        </c:txPr>
        <c:crossAx val="117758976"/>
        <c:crosses val="autoZero"/>
        <c:auto val="1"/>
        <c:lblAlgn val="ctr"/>
        <c:lblOffset val="100"/>
        <c:noMultiLvlLbl val="0"/>
      </c:catAx>
      <c:valAx>
        <c:axId val="117758976"/>
        <c:scaling>
          <c:orientation val="minMax"/>
        </c:scaling>
        <c:delete val="0"/>
        <c:axPos val="l"/>
        <c:majorGridlines>
          <c:spPr>
            <a:ln w="9525" cap="flat" cmpd="sng" algn="ctr">
              <a:solidFill>
                <a:schemeClr val="tx1">
                  <a:lumMod val="15000"/>
                  <a:lumOff val="85000"/>
                </a:schemeClr>
              </a:solidFill>
              <a:round/>
            </a:ln>
            <a:effectLst/>
          </c:spPr>
        </c:majorGridlines>
        <c:numFmt formatCode="#,##0.0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t-BR"/>
          </a:p>
        </c:txPr>
        <c:crossAx val="1177574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tx2"/>
                </a:solidFill>
              </a:defRPr>
            </a:pPr>
            <a:r>
              <a:rPr lang="en-US">
                <a:solidFill>
                  <a:schemeClr val="tx2"/>
                </a:solidFill>
              </a:rPr>
              <a:t>Brasil: Termos de Troca brasileiro: 1990 - 2012(jan)</a:t>
            </a:r>
          </a:p>
        </c:rich>
      </c:tx>
      <c:layout/>
      <c:overlay val="0"/>
    </c:title>
    <c:autoTitleDeleted val="0"/>
    <c:plotArea>
      <c:layout>
        <c:manualLayout>
          <c:layoutTarget val="inner"/>
          <c:xMode val="edge"/>
          <c:yMode val="edge"/>
          <c:x val="8.3686132983377168E-2"/>
          <c:y val="9.0444444444444466E-2"/>
          <c:w val="0.895823272090989"/>
          <c:h val="0.81055570137066169"/>
        </c:manualLayout>
      </c:layout>
      <c:lineChart>
        <c:grouping val="standard"/>
        <c:varyColors val="0"/>
        <c:ser>
          <c:idx val="0"/>
          <c:order val="0"/>
          <c:spPr>
            <a:ln w="57150"/>
          </c:spPr>
          <c:marker>
            <c:symbol val="none"/>
          </c:marker>
          <c:cat>
            <c:strRef>
              <c:f>Séries!$A$146:$A$410</c:f>
              <c:strCache>
                <c:ptCount val="265"/>
                <c:pt idx="0">
                  <c:v>1990.01</c:v>
                </c:pt>
                <c:pt idx="1">
                  <c:v>1990.02</c:v>
                </c:pt>
                <c:pt idx="2">
                  <c:v>1990.03</c:v>
                </c:pt>
                <c:pt idx="3">
                  <c:v>1990.04</c:v>
                </c:pt>
                <c:pt idx="4">
                  <c:v>1990.05</c:v>
                </c:pt>
                <c:pt idx="5">
                  <c:v>1990.06</c:v>
                </c:pt>
                <c:pt idx="6">
                  <c:v>1990.07</c:v>
                </c:pt>
                <c:pt idx="7">
                  <c:v>1990.08</c:v>
                </c:pt>
                <c:pt idx="8">
                  <c:v>1990.09</c:v>
                </c:pt>
                <c:pt idx="9">
                  <c:v>1990.10</c:v>
                </c:pt>
                <c:pt idx="10">
                  <c:v>1990.11</c:v>
                </c:pt>
                <c:pt idx="11">
                  <c:v>1990.12</c:v>
                </c:pt>
                <c:pt idx="12">
                  <c:v>1991.01</c:v>
                </c:pt>
                <c:pt idx="13">
                  <c:v>1991.02</c:v>
                </c:pt>
                <c:pt idx="14">
                  <c:v>1991.03</c:v>
                </c:pt>
                <c:pt idx="15">
                  <c:v>1991.04</c:v>
                </c:pt>
                <c:pt idx="16">
                  <c:v>1991.05</c:v>
                </c:pt>
                <c:pt idx="17">
                  <c:v>1991.06</c:v>
                </c:pt>
                <c:pt idx="18">
                  <c:v>1991.07</c:v>
                </c:pt>
                <c:pt idx="19">
                  <c:v>1991.08</c:v>
                </c:pt>
                <c:pt idx="20">
                  <c:v>1991.09</c:v>
                </c:pt>
                <c:pt idx="21">
                  <c:v>1991.10</c:v>
                </c:pt>
                <c:pt idx="22">
                  <c:v>1991.11</c:v>
                </c:pt>
                <c:pt idx="23">
                  <c:v>1991.12</c:v>
                </c:pt>
                <c:pt idx="24">
                  <c:v>1992.01</c:v>
                </c:pt>
                <c:pt idx="25">
                  <c:v>1992.02</c:v>
                </c:pt>
                <c:pt idx="26">
                  <c:v>1992.03</c:v>
                </c:pt>
                <c:pt idx="27">
                  <c:v>1992.04</c:v>
                </c:pt>
                <c:pt idx="28">
                  <c:v>1992.05</c:v>
                </c:pt>
                <c:pt idx="29">
                  <c:v>1992.06</c:v>
                </c:pt>
                <c:pt idx="30">
                  <c:v>1992.07</c:v>
                </c:pt>
                <c:pt idx="31">
                  <c:v>1992.08</c:v>
                </c:pt>
                <c:pt idx="32">
                  <c:v>1992.09</c:v>
                </c:pt>
                <c:pt idx="33">
                  <c:v>1992.10</c:v>
                </c:pt>
                <c:pt idx="34">
                  <c:v>1992.11</c:v>
                </c:pt>
                <c:pt idx="35">
                  <c:v>1992.12</c:v>
                </c:pt>
                <c:pt idx="36">
                  <c:v>1993.01</c:v>
                </c:pt>
                <c:pt idx="37">
                  <c:v>1993.02</c:v>
                </c:pt>
                <c:pt idx="38">
                  <c:v>1993.03</c:v>
                </c:pt>
                <c:pt idx="39">
                  <c:v>1993.04</c:v>
                </c:pt>
                <c:pt idx="40">
                  <c:v>1993.05</c:v>
                </c:pt>
                <c:pt idx="41">
                  <c:v>1993.06</c:v>
                </c:pt>
                <c:pt idx="42">
                  <c:v>1993.07</c:v>
                </c:pt>
                <c:pt idx="43">
                  <c:v>1993.08</c:v>
                </c:pt>
                <c:pt idx="44">
                  <c:v>1993.09</c:v>
                </c:pt>
                <c:pt idx="45">
                  <c:v>1993.10</c:v>
                </c:pt>
                <c:pt idx="46">
                  <c:v>1993.11</c:v>
                </c:pt>
                <c:pt idx="47">
                  <c:v>1993.12</c:v>
                </c:pt>
                <c:pt idx="48">
                  <c:v>1994.01</c:v>
                </c:pt>
                <c:pt idx="49">
                  <c:v>1994.02</c:v>
                </c:pt>
                <c:pt idx="50">
                  <c:v>1994.03</c:v>
                </c:pt>
                <c:pt idx="51">
                  <c:v>1994.04</c:v>
                </c:pt>
                <c:pt idx="52">
                  <c:v>1994.05</c:v>
                </c:pt>
                <c:pt idx="53">
                  <c:v>1994.06</c:v>
                </c:pt>
                <c:pt idx="54">
                  <c:v>1994.07</c:v>
                </c:pt>
                <c:pt idx="55">
                  <c:v>1994.08</c:v>
                </c:pt>
                <c:pt idx="56">
                  <c:v>1994.09</c:v>
                </c:pt>
                <c:pt idx="57">
                  <c:v>1994.10</c:v>
                </c:pt>
                <c:pt idx="58">
                  <c:v>1994.11</c:v>
                </c:pt>
                <c:pt idx="59">
                  <c:v>1994.12</c:v>
                </c:pt>
                <c:pt idx="60">
                  <c:v>1995.01</c:v>
                </c:pt>
                <c:pt idx="61">
                  <c:v>1995.02</c:v>
                </c:pt>
                <c:pt idx="62">
                  <c:v>1995.03</c:v>
                </c:pt>
                <c:pt idx="63">
                  <c:v>1995.04</c:v>
                </c:pt>
                <c:pt idx="64">
                  <c:v>1995.05</c:v>
                </c:pt>
                <c:pt idx="65">
                  <c:v>1995.06</c:v>
                </c:pt>
                <c:pt idx="66">
                  <c:v>1995.07</c:v>
                </c:pt>
                <c:pt idx="67">
                  <c:v>1995.08</c:v>
                </c:pt>
                <c:pt idx="68">
                  <c:v>1995.09</c:v>
                </c:pt>
                <c:pt idx="69">
                  <c:v>1995.10</c:v>
                </c:pt>
                <c:pt idx="70">
                  <c:v>1995.11</c:v>
                </c:pt>
                <c:pt idx="71">
                  <c:v>1995.12</c:v>
                </c:pt>
                <c:pt idx="72">
                  <c:v>1996.01</c:v>
                </c:pt>
                <c:pt idx="73">
                  <c:v>1996.02</c:v>
                </c:pt>
                <c:pt idx="74">
                  <c:v>1996.03</c:v>
                </c:pt>
                <c:pt idx="75">
                  <c:v>1996.04</c:v>
                </c:pt>
                <c:pt idx="76">
                  <c:v>1996.05</c:v>
                </c:pt>
                <c:pt idx="77">
                  <c:v>1996.06</c:v>
                </c:pt>
                <c:pt idx="78">
                  <c:v>1996.07</c:v>
                </c:pt>
                <c:pt idx="79">
                  <c:v>1996.08</c:v>
                </c:pt>
                <c:pt idx="80">
                  <c:v>1996.09</c:v>
                </c:pt>
                <c:pt idx="81">
                  <c:v>1996.10</c:v>
                </c:pt>
                <c:pt idx="82">
                  <c:v>1996.11</c:v>
                </c:pt>
                <c:pt idx="83">
                  <c:v>1996.12</c:v>
                </c:pt>
                <c:pt idx="84">
                  <c:v>1997.01</c:v>
                </c:pt>
                <c:pt idx="85">
                  <c:v>1997.02</c:v>
                </c:pt>
                <c:pt idx="86">
                  <c:v>1997.03</c:v>
                </c:pt>
                <c:pt idx="87">
                  <c:v>1997.04</c:v>
                </c:pt>
                <c:pt idx="88">
                  <c:v>1997.05</c:v>
                </c:pt>
                <c:pt idx="89">
                  <c:v>1997.06</c:v>
                </c:pt>
                <c:pt idx="90">
                  <c:v>1997.07</c:v>
                </c:pt>
                <c:pt idx="91">
                  <c:v>1997.08</c:v>
                </c:pt>
                <c:pt idx="92">
                  <c:v>1997.09</c:v>
                </c:pt>
                <c:pt idx="93">
                  <c:v>1997.10</c:v>
                </c:pt>
                <c:pt idx="94">
                  <c:v>1997.11</c:v>
                </c:pt>
                <c:pt idx="95">
                  <c:v>1997.12</c:v>
                </c:pt>
                <c:pt idx="96">
                  <c:v>1998.01</c:v>
                </c:pt>
                <c:pt idx="97">
                  <c:v>1998.02</c:v>
                </c:pt>
                <c:pt idx="98">
                  <c:v>1998.03</c:v>
                </c:pt>
                <c:pt idx="99">
                  <c:v>1998.04</c:v>
                </c:pt>
                <c:pt idx="100">
                  <c:v>1998.05</c:v>
                </c:pt>
                <c:pt idx="101">
                  <c:v>1998.06</c:v>
                </c:pt>
                <c:pt idx="102">
                  <c:v>1998.07</c:v>
                </c:pt>
                <c:pt idx="103">
                  <c:v>1998.08</c:v>
                </c:pt>
                <c:pt idx="104">
                  <c:v>1998.09</c:v>
                </c:pt>
                <c:pt idx="105">
                  <c:v>1998.10</c:v>
                </c:pt>
                <c:pt idx="106">
                  <c:v>1998.11</c:v>
                </c:pt>
                <c:pt idx="107">
                  <c:v>1998.12</c:v>
                </c:pt>
                <c:pt idx="108">
                  <c:v>1999.01</c:v>
                </c:pt>
                <c:pt idx="109">
                  <c:v>1999.02</c:v>
                </c:pt>
                <c:pt idx="110">
                  <c:v>1999.03</c:v>
                </c:pt>
                <c:pt idx="111">
                  <c:v>1999.04</c:v>
                </c:pt>
                <c:pt idx="112">
                  <c:v>1999.05</c:v>
                </c:pt>
                <c:pt idx="113">
                  <c:v>1999.06</c:v>
                </c:pt>
                <c:pt idx="114">
                  <c:v>1999.07</c:v>
                </c:pt>
                <c:pt idx="115">
                  <c:v>1999.08</c:v>
                </c:pt>
                <c:pt idx="116">
                  <c:v>1999.09</c:v>
                </c:pt>
                <c:pt idx="117">
                  <c:v>1999.10</c:v>
                </c:pt>
                <c:pt idx="118">
                  <c:v>1999.11</c:v>
                </c:pt>
                <c:pt idx="119">
                  <c:v>1999.12</c:v>
                </c:pt>
                <c:pt idx="120">
                  <c:v>2000.01</c:v>
                </c:pt>
                <c:pt idx="121">
                  <c:v>2000.02</c:v>
                </c:pt>
                <c:pt idx="122">
                  <c:v>2000.03</c:v>
                </c:pt>
                <c:pt idx="123">
                  <c:v>2000.04</c:v>
                </c:pt>
                <c:pt idx="124">
                  <c:v>2000.05</c:v>
                </c:pt>
                <c:pt idx="125">
                  <c:v>2000.06</c:v>
                </c:pt>
                <c:pt idx="126">
                  <c:v>2000.07</c:v>
                </c:pt>
                <c:pt idx="127">
                  <c:v>2000.08</c:v>
                </c:pt>
                <c:pt idx="128">
                  <c:v>2000.09</c:v>
                </c:pt>
                <c:pt idx="129">
                  <c:v>2000.10</c:v>
                </c:pt>
                <c:pt idx="130">
                  <c:v>2000.11</c:v>
                </c:pt>
                <c:pt idx="131">
                  <c:v>2000.12</c:v>
                </c:pt>
                <c:pt idx="132">
                  <c:v>2001.01</c:v>
                </c:pt>
                <c:pt idx="133">
                  <c:v>2001.02</c:v>
                </c:pt>
                <c:pt idx="134">
                  <c:v>2001.03</c:v>
                </c:pt>
                <c:pt idx="135">
                  <c:v>2001.04</c:v>
                </c:pt>
                <c:pt idx="136">
                  <c:v>2001.05</c:v>
                </c:pt>
                <c:pt idx="137">
                  <c:v>2001.06</c:v>
                </c:pt>
                <c:pt idx="138">
                  <c:v>2001.07</c:v>
                </c:pt>
                <c:pt idx="139">
                  <c:v>2001.08</c:v>
                </c:pt>
                <c:pt idx="140">
                  <c:v>2001.09</c:v>
                </c:pt>
                <c:pt idx="141">
                  <c:v>2001.10</c:v>
                </c:pt>
                <c:pt idx="142">
                  <c:v>2001.11</c:v>
                </c:pt>
                <c:pt idx="143">
                  <c:v>2001.12</c:v>
                </c:pt>
                <c:pt idx="144">
                  <c:v>2002.01</c:v>
                </c:pt>
                <c:pt idx="145">
                  <c:v>2002.02</c:v>
                </c:pt>
                <c:pt idx="146">
                  <c:v>2002.03</c:v>
                </c:pt>
                <c:pt idx="147">
                  <c:v>2002.04</c:v>
                </c:pt>
                <c:pt idx="148">
                  <c:v>2002.05</c:v>
                </c:pt>
                <c:pt idx="149">
                  <c:v>2002.06</c:v>
                </c:pt>
                <c:pt idx="150">
                  <c:v>2002.07</c:v>
                </c:pt>
                <c:pt idx="151">
                  <c:v>2002.08</c:v>
                </c:pt>
                <c:pt idx="152">
                  <c:v>2002.09</c:v>
                </c:pt>
                <c:pt idx="153">
                  <c:v>2002.10</c:v>
                </c:pt>
                <c:pt idx="154">
                  <c:v>2002.11</c:v>
                </c:pt>
                <c:pt idx="155">
                  <c:v>2002.12</c:v>
                </c:pt>
                <c:pt idx="156">
                  <c:v>2003.01</c:v>
                </c:pt>
                <c:pt idx="157">
                  <c:v>2003.02</c:v>
                </c:pt>
                <c:pt idx="158">
                  <c:v>2003.03</c:v>
                </c:pt>
                <c:pt idx="159">
                  <c:v>2003.04</c:v>
                </c:pt>
                <c:pt idx="160">
                  <c:v>2003.05</c:v>
                </c:pt>
                <c:pt idx="161">
                  <c:v>2003.06</c:v>
                </c:pt>
                <c:pt idx="162">
                  <c:v>2003.07</c:v>
                </c:pt>
                <c:pt idx="163">
                  <c:v>2003.08</c:v>
                </c:pt>
                <c:pt idx="164">
                  <c:v>2003.09</c:v>
                </c:pt>
                <c:pt idx="165">
                  <c:v>2003.10</c:v>
                </c:pt>
                <c:pt idx="166">
                  <c:v>2003.11</c:v>
                </c:pt>
                <c:pt idx="167">
                  <c:v>2003.12</c:v>
                </c:pt>
                <c:pt idx="168">
                  <c:v>2004.01</c:v>
                </c:pt>
                <c:pt idx="169">
                  <c:v>2004.02</c:v>
                </c:pt>
                <c:pt idx="170">
                  <c:v>2004.03</c:v>
                </c:pt>
                <c:pt idx="171">
                  <c:v>2004.04</c:v>
                </c:pt>
                <c:pt idx="172">
                  <c:v>2004.05</c:v>
                </c:pt>
                <c:pt idx="173">
                  <c:v>2004.06</c:v>
                </c:pt>
                <c:pt idx="174">
                  <c:v>2004.07</c:v>
                </c:pt>
                <c:pt idx="175">
                  <c:v>2004.08</c:v>
                </c:pt>
                <c:pt idx="176">
                  <c:v>2004.09</c:v>
                </c:pt>
                <c:pt idx="177">
                  <c:v>2004.10</c:v>
                </c:pt>
                <c:pt idx="178">
                  <c:v>2004.11</c:v>
                </c:pt>
                <c:pt idx="179">
                  <c:v>2004.12</c:v>
                </c:pt>
                <c:pt idx="180">
                  <c:v>2005.01</c:v>
                </c:pt>
                <c:pt idx="181">
                  <c:v>2005.02</c:v>
                </c:pt>
                <c:pt idx="182">
                  <c:v>2005.03</c:v>
                </c:pt>
                <c:pt idx="183">
                  <c:v>2005.04</c:v>
                </c:pt>
                <c:pt idx="184">
                  <c:v>2005.05</c:v>
                </c:pt>
                <c:pt idx="185">
                  <c:v>2005.06</c:v>
                </c:pt>
                <c:pt idx="186">
                  <c:v>2005.07</c:v>
                </c:pt>
                <c:pt idx="187">
                  <c:v>2005.08</c:v>
                </c:pt>
                <c:pt idx="188">
                  <c:v>2005.09</c:v>
                </c:pt>
                <c:pt idx="189">
                  <c:v>2005.10</c:v>
                </c:pt>
                <c:pt idx="190">
                  <c:v>2005.11</c:v>
                </c:pt>
                <c:pt idx="191">
                  <c:v>2005.12</c:v>
                </c:pt>
                <c:pt idx="192">
                  <c:v>2006.01</c:v>
                </c:pt>
                <c:pt idx="193">
                  <c:v>2006.02</c:v>
                </c:pt>
                <c:pt idx="194">
                  <c:v>2006.03</c:v>
                </c:pt>
                <c:pt idx="195">
                  <c:v>2006.04</c:v>
                </c:pt>
                <c:pt idx="196">
                  <c:v>2006.05</c:v>
                </c:pt>
                <c:pt idx="197">
                  <c:v>2006.06</c:v>
                </c:pt>
                <c:pt idx="198">
                  <c:v>2006.07</c:v>
                </c:pt>
                <c:pt idx="199">
                  <c:v>2006.08</c:v>
                </c:pt>
                <c:pt idx="200">
                  <c:v>2006.09</c:v>
                </c:pt>
                <c:pt idx="201">
                  <c:v>2006.10</c:v>
                </c:pt>
                <c:pt idx="202">
                  <c:v>2006.11</c:v>
                </c:pt>
                <c:pt idx="203">
                  <c:v>2006.12</c:v>
                </c:pt>
                <c:pt idx="204">
                  <c:v>2007.01</c:v>
                </c:pt>
                <c:pt idx="205">
                  <c:v>2007.02</c:v>
                </c:pt>
                <c:pt idx="206">
                  <c:v>2007.03</c:v>
                </c:pt>
                <c:pt idx="207">
                  <c:v>2007.04</c:v>
                </c:pt>
                <c:pt idx="208">
                  <c:v>2007.05</c:v>
                </c:pt>
                <c:pt idx="209">
                  <c:v>2007.06</c:v>
                </c:pt>
                <c:pt idx="210">
                  <c:v>2007.07</c:v>
                </c:pt>
                <c:pt idx="211">
                  <c:v>2007.08</c:v>
                </c:pt>
                <c:pt idx="212">
                  <c:v>2007.09</c:v>
                </c:pt>
                <c:pt idx="213">
                  <c:v>2007.10</c:v>
                </c:pt>
                <c:pt idx="214">
                  <c:v>2007.11</c:v>
                </c:pt>
                <c:pt idx="215">
                  <c:v>2007.12</c:v>
                </c:pt>
                <c:pt idx="216">
                  <c:v>2008.01</c:v>
                </c:pt>
                <c:pt idx="217">
                  <c:v>2008.02</c:v>
                </c:pt>
                <c:pt idx="218">
                  <c:v>2008.03</c:v>
                </c:pt>
                <c:pt idx="219">
                  <c:v>2008.04</c:v>
                </c:pt>
                <c:pt idx="220">
                  <c:v>2008.05</c:v>
                </c:pt>
                <c:pt idx="221">
                  <c:v>2008.06</c:v>
                </c:pt>
                <c:pt idx="222">
                  <c:v>2008.07</c:v>
                </c:pt>
                <c:pt idx="223">
                  <c:v>2008.08</c:v>
                </c:pt>
                <c:pt idx="224">
                  <c:v>2008.09</c:v>
                </c:pt>
                <c:pt idx="225">
                  <c:v>2008.10</c:v>
                </c:pt>
                <c:pt idx="226">
                  <c:v>2008.11</c:v>
                </c:pt>
                <c:pt idx="227">
                  <c:v>2008.12</c:v>
                </c:pt>
                <c:pt idx="228">
                  <c:v>2009.01</c:v>
                </c:pt>
                <c:pt idx="229">
                  <c:v>2009.02</c:v>
                </c:pt>
                <c:pt idx="230">
                  <c:v>2009.03</c:v>
                </c:pt>
                <c:pt idx="231">
                  <c:v>2009.04</c:v>
                </c:pt>
                <c:pt idx="232">
                  <c:v>2009.05</c:v>
                </c:pt>
                <c:pt idx="233">
                  <c:v>2009.06</c:v>
                </c:pt>
                <c:pt idx="234">
                  <c:v>2009.07</c:v>
                </c:pt>
                <c:pt idx="235">
                  <c:v>2009.08</c:v>
                </c:pt>
                <c:pt idx="236">
                  <c:v>2009.09</c:v>
                </c:pt>
                <c:pt idx="237">
                  <c:v>2009.10</c:v>
                </c:pt>
                <c:pt idx="238">
                  <c:v>2009.11</c:v>
                </c:pt>
                <c:pt idx="239">
                  <c:v>2009.12</c:v>
                </c:pt>
                <c:pt idx="240">
                  <c:v>2010.01</c:v>
                </c:pt>
                <c:pt idx="241">
                  <c:v>2010.02</c:v>
                </c:pt>
                <c:pt idx="242">
                  <c:v>2010.03</c:v>
                </c:pt>
                <c:pt idx="243">
                  <c:v>2010.04</c:v>
                </c:pt>
                <c:pt idx="244">
                  <c:v>2010.05</c:v>
                </c:pt>
                <c:pt idx="245">
                  <c:v>2010.06</c:v>
                </c:pt>
                <c:pt idx="246">
                  <c:v>2010.07</c:v>
                </c:pt>
                <c:pt idx="247">
                  <c:v>2010.08</c:v>
                </c:pt>
                <c:pt idx="248">
                  <c:v>2010.09</c:v>
                </c:pt>
                <c:pt idx="249">
                  <c:v>2010.10</c:v>
                </c:pt>
                <c:pt idx="250">
                  <c:v>2010.11</c:v>
                </c:pt>
                <c:pt idx="251">
                  <c:v>2010.12</c:v>
                </c:pt>
                <c:pt idx="252">
                  <c:v>2011.01</c:v>
                </c:pt>
                <c:pt idx="253">
                  <c:v>2011.02</c:v>
                </c:pt>
                <c:pt idx="254">
                  <c:v>2011.03</c:v>
                </c:pt>
                <c:pt idx="255">
                  <c:v>2011.04</c:v>
                </c:pt>
                <c:pt idx="256">
                  <c:v>2011.05</c:v>
                </c:pt>
                <c:pt idx="257">
                  <c:v>2011.06</c:v>
                </c:pt>
                <c:pt idx="258">
                  <c:v>2011.07</c:v>
                </c:pt>
                <c:pt idx="259">
                  <c:v>2011.08</c:v>
                </c:pt>
                <c:pt idx="260">
                  <c:v>2011.09</c:v>
                </c:pt>
                <c:pt idx="261">
                  <c:v>2011.10</c:v>
                </c:pt>
                <c:pt idx="262">
                  <c:v>2011.11</c:v>
                </c:pt>
                <c:pt idx="263">
                  <c:v>2011.12</c:v>
                </c:pt>
                <c:pt idx="264">
                  <c:v>2012.01</c:v>
                </c:pt>
              </c:strCache>
            </c:strRef>
          </c:cat>
          <c:val>
            <c:numRef>
              <c:f>Séries!$B$146:$B$410</c:f>
              <c:numCache>
                <c:formatCode>#,##0.0</c:formatCode>
                <c:ptCount val="265"/>
                <c:pt idx="0">
                  <c:v>74.27</c:v>
                </c:pt>
                <c:pt idx="1">
                  <c:v>73.649999999999991</c:v>
                </c:pt>
                <c:pt idx="2">
                  <c:v>75.900000000000006</c:v>
                </c:pt>
                <c:pt idx="3">
                  <c:v>77.099999999999994</c:v>
                </c:pt>
                <c:pt idx="4">
                  <c:v>79.459999999999994</c:v>
                </c:pt>
                <c:pt idx="5">
                  <c:v>77.27</c:v>
                </c:pt>
                <c:pt idx="6">
                  <c:v>80.48</c:v>
                </c:pt>
                <c:pt idx="7">
                  <c:v>76.569999999999993</c:v>
                </c:pt>
                <c:pt idx="8">
                  <c:v>71.959999999999994</c:v>
                </c:pt>
                <c:pt idx="9">
                  <c:v>68.97</c:v>
                </c:pt>
                <c:pt idx="10">
                  <c:v>68.400000000000006</c:v>
                </c:pt>
                <c:pt idx="11">
                  <c:v>72.8</c:v>
                </c:pt>
                <c:pt idx="12">
                  <c:v>72.709999999999994</c:v>
                </c:pt>
                <c:pt idx="13">
                  <c:v>72.02</c:v>
                </c:pt>
                <c:pt idx="14">
                  <c:v>78.709999999999994</c:v>
                </c:pt>
                <c:pt idx="15">
                  <c:v>80.13</c:v>
                </c:pt>
                <c:pt idx="16">
                  <c:v>80.179999999999978</c:v>
                </c:pt>
                <c:pt idx="17">
                  <c:v>79.39</c:v>
                </c:pt>
                <c:pt idx="18">
                  <c:v>83.14</c:v>
                </c:pt>
                <c:pt idx="19">
                  <c:v>84.81</c:v>
                </c:pt>
                <c:pt idx="20">
                  <c:v>82.55</c:v>
                </c:pt>
                <c:pt idx="21">
                  <c:v>81.48</c:v>
                </c:pt>
                <c:pt idx="22">
                  <c:v>77.97</c:v>
                </c:pt>
                <c:pt idx="23">
                  <c:v>75.669999999999987</c:v>
                </c:pt>
                <c:pt idx="24">
                  <c:v>80.45</c:v>
                </c:pt>
                <c:pt idx="25">
                  <c:v>80.669999999999987</c:v>
                </c:pt>
                <c:pt idx="26">
                  <c:v>80.900000000000006</c:v>
                </c:pt>
                <c:pt idx="27">
                  <c:v>83.27</c:v>
                </c:pt>
                <c:pt idx="28">
                  <c:v>81.56</c:v>
                </c:pt>
                <c:pt idx="29">
                  <c:v>77.569999999999993</c:v>
                </c:pt>
                <c:pt idx="30">
                  <c:v>77.940000000000026</c:v>
                </c:pt>
                <c:pt idx="31">
                  <c:v>82.7</c:v>
                </c:pt>
                <c:pt idx="32">
                  <c:v>80.169999999999987</c:v>
                </c:pt>
                <c:pt idx="33">
                  <c:v>80.97</c:v>
                </c:pt>
                <c:pt idx="34">
                  <c:v>81.19</c:v>
                </c:pt>
                <c:pt idx="35">
                  <c:v>78.069999999999993</c:v>
                </c:pt>
                <c:pt idx="36">
                  <c:v>76.61</c:v>
                </c:pt>
                <c:pt idx="37">
                  <c:v>76.510000000000005</c:v>
                </c:pt>
                <c:pt idx="38">
                  <c:v>75.760000000000005</c:v>
                </c:pt>
                <c:pt idx="39">
                  <c:v>80.069999999999993</c:v>
                </c:pt>
                <c:pt idx="40">
                  <c:v>74.989999999999995</c:v>
                </c:pt>
                <c:pt idx="41">
                  <c:v>78.31</c:v>
                </c:pt>
                <c:pt idx="42">
                  <c:v>81.92</c:v>
                </c:pt>
                <c:pt idx="43">
                  <c:v>85.1</c:v>
                </c:pt>
                <c:pt idx="44">
                  <c:v>88.09</c:v>
                </c:pt>
                <c:pt idx="45">
                  <c:v>85.11</c:v>
                </c:pt>
                <c:pt idx="46">
                  <c:v>84.78</c:v>
                </c:pt>
                <c:pt idx="47">
                  <c:v>91.07</c:v>
                </c:pt>
                <c:pt idx="48">
                  <c:v>89.35</c:v>
                </c:pt>
                <c:pt idx="49">
                  <c:v>91.710000000000022</c:v>
                </c:pt>
                <c:pt idx="50">
                  <c:v>89.33</c:v>
                </c:pt>
                <c:pt idx="51">
                  <c:v>89.38</c:v>
                </c:pt>
                <c:pt idx="52">
                  <c:v>88.23</c:v>
                </c:pt>
                <c:pt idx="53">
                  <c:v>91.14</c:v>
                </c:pt>
                <c:pt idx="54">
                  <c:v>89.04</c:v>
                </c:pt>
                <c:pt idx="55">
                  <c:v>91.04</c:v>
                </c:pt>
                <c:pt idx="56">
                  <c:v>94.28</c:v>
                </c:pt>
                <c:pt idx="57">
                  <c:v>99.169999999999987</c:v>
                </c:pt>
                <c:pt idx="58">
                  <c:v>102.16999999999999</c:v>
                </c:pt>
                <c:pt idx="59">
                  <c:v>100.03</c:v>
                </c:pt>
                <c:pt idx="60">
                  <c:v>100.97</c:v>
                </c:pt>
                <c:pt idx="61">
                  <c:v>106.46000000000002</c:v>
                </c:pt>
                <c:pt idx="62">
                  <c:v>102.95</c:v>
                </c:pt>
                <c:pt idx="63">
                  <c:v>100.39</c:v>
                </c:pt>
                <c:pt idx="64">
                  <c:v>100.03</c:v>
                </c:pt>
                <c:pt idx="65">
                  <c:v>104.73</c:v>
                </c:pt>
                <c:pt idx="66">
                  <c:v>102.74000000000002</c:v>
                </c:pt>
                <c:pt idx="67">
                  <c:v>104.8</c:v>
                </c:pt>
                <c:pt idx="68">
                  <c:v>104.61999999999999</c:v>
                </c:pt>
                <c:pt idx="69">
                  <c:v>103.97</c:v>
                </c:pt>
                <c:pt idx="70">
                  <c:v>104.69</c:v>
                </c:pt>
                <c:pt idx="71">
                  <c:v>102.34</c:v>
                </c:pt>
                <c:pt idx="72">
                  <c:v>101.59</c:v>
                </c:pt>
                <c:pt idx="73">
                  <c:v>99.710000000000022</c:v>
                </c:pt>
                <c:pt idx="74">
                  <c:v>101.48</c:v>
                </c:pt>
                <c:pt idx="75">
                  <c:v>102.4</c:v>
                </c:pt>
                <c:pt idx="76">
                  <c:v>102.4</c:v>
                </c:pt>
                <c:pt idx="77">
                  <c:v>102.41000000000004</c:v>
                </c:pt>
                <c:pt idx="78">
                  <c:v>106.07</c:v>
                </c:pt>
                <c:pt idx="79">
                  <c:v>104.06</c:v>
                </c:pt>
                <c:pt idx="80">
                  <c:v>102.29</c:v>
                </c:pt>
                <c:pt idx="81">
                  <c:v>102.91000000000004</c:v>
                </c:pt>
                <c:pt idx="82">
                  <c:v>105.35</c:v>
                </c:pt>
                <c:pt idx="83">
                  <c:v>103.22</c:v>
                </c:pt>
                <c:pt idx="84">
                  <c:v>104.56</c:v>
                </c:pt>
                <c:pt idx="85">
                  <c:v>104.03</c:v>
                </c:pt>
                <c:pt idx="86">
                  <c:v>108.02</c:v>
                </c:pt>
                <c:pt idx="87">
                  <c:v>107.38</c:v>
                </c:pt>
                <c:pt idx="88">
                  <c:v>113.21000000000002</c:v>
                </c:pt>
                <c:pt idx="89">
                  <c:v>110.39</c:v>
                </c:pt>
                <c:pt idx="90">
                  <c:v>111.61999999999999</c:v>
                </c:pt>
                <c:pt idx="91">
                  <c:v>111.26</c:v>
                </c:pt>
                <c:pt idx="92">
                  <c:v>112.08</c:v>
                </c:pt>
                <c:pt idx="93">
                  <c:v>109.06</c:v>
                </c:pt>
                <c:pt idx="94">
                  <c:v>110.23</c:v>
                </c:pt>
                <c:pt idx="95">
                  <c:v>108.08</c:v>
                </c:pt>
                <c:pt idx="96">
                  <c:v>110.94000000000004</c:v>
                </c:pt>
                <c:pt idx="97">
                  <c:v>110.28</c:v>
                </c:pt>
                <c:pt idx="98">
                  <c:v>110.85</c:v>
                </c:pt>
                <c:pt idx="99">
                  <c:v>109.57</c:v>
                </c:pt>
                <c:pt idx="100">
                  <c:v>107.71000000000002</c:v>
                </c:pt>
                <c:pt idx="101">
                  <c:v>108.59</c:v>
                </c:pt>
                <c:pt idx="102">
                  <c:v>107.85</c:v>
                </c:pt>
                <c:pt idx="103">
                  <c:v>106.84</c:v>
                </c:pt>
                <c:pt idx="104">
                  <c:v>107.23</c:v>
                </c:pt>
                <c:pt idx="105">
                  <c:v>103.34</c:v>
                </c:pt>
                <c:pt idx="106">
                  <c:v>102.76</c:v>
                </c:pt>
                <c:pt idx="107">
                  <c:v>102.6</c:v>
                </c:pt>
                <c:pt idx="108">
                  <c:v>100.21000000000002</c:v>
                </c:pt>
                <c:pt idx="109">
                  <c:v>95.09</c:v>
                </c:pt>
                <c:pt idx="110">
                  <c:v>95.48</c:v>
                </c:pt>
                <c:pt idx="111">
                  <c:v>92.58</c:v>
                </c:pt>
                <c:pt idx="112">
                  <c:v>91.27</c:v>
                </c:pt>
                <c:pt idx="113">
                  <c:v>92.75</c:v>
                </c:pt>
                <c:pt idx="114">
                  <c:v>92.84</c:v>
                </c:pt>
                <c:pt idx="115">
                  <c:v>90.669999999999987</c:v>
                </c:pt>
                <c:pt idx="116">
                  <c:v>91.48</c:v>
                </c:pt>
                <c:pt idx="117">
                  <c:v>91.5</c:v>
                </c:pt>
                <c:pt idx="118">
                  <c:v>92.710000000000022</c:v>
                </c:pt>
                <c:pt idx="119">
                  <c:v>91.97</c:v>
                </c:pt>
                <c:pt idx="120">
                  <c:v>91.08</c:v>
                </c:pt>
                <c:pt idx="121">
                  <c:v>97.08</c:v>
                </c:pt>
                <c:pt idx="122">
                  <c:v>96.52</c:v>
                </c:pt>
                <c:pt idx="123">
                  <c:v>95.32</c:v>
                </c:pt>
                <c:pt idx="124">
                  <c:v>98.31</c:v>
                </c:pt>
                <c:pt idx="125">
                  <c:v>95.89</c:v>
                </c:pt>
                <c:pt idx="126">
                  <c:v>97.26</c:v>
                </c:pt>
                <c:pt idx="127">
                  <c:v>100.86999999999999</c:v>
                </c:pt>
                <c:pt idx="128">
                  <c:v>98.01</c:v>
                </c:pt>
                <c:pt idx="129">
                  <c:v>93.240000000000023</c:v>
                </c:pt>
                <c:pt idx="130">
                  <c:v>95.25</c:v>
                </c:pt>
                <c:pt idx="131">
                  <c:v>96.04</c:v>
                </c:pt>
                <c:pt idx="132">
                  <c:v>97.11</c:v>
                </c:pt>
                <c:pt idx="133">
                  <c:v>97.32</c:v>
                </c:pt>
                <c:pt idx="134">
                  <c:v>100.04</c:v>
                </c:pt>
                <c:pt idx="135">
                  <c:v>96.51</c:v>
                </c:pt>
                <c:pt idx="136">
                  <c:v>96.149999999999991</c:v>
                </c:pt>
                <c:pt idx="137">
                  <c:v>94.82</c:v>
                </c:pt>
                <c:pt idx="138">
                  <c:v>96.1</c:v>
                </c:pt>
                <c:pt idx="139">
                  <c:v>96.75</c:v>
                </c:pt>
                <c:pt idx="140">
                  <c:v>94.11</c:v>
                </c:pt>
                <c:pt idx="141">
                  <c:v>92.55</c:v>
                </c:pt>
                <c:pt idx="142">
                  <c:v>96.440000000000026</c:v>
                </c:pt>
                <c:pt idx="143">
                  <c:v>94.39</c:v>
                </c:pt>
                <c:pt idx="144">
                  <c:v>94.86999999999999</c:v>
                </c:pt>
                <c:pt idx="145">
                  <c:v>96.990000000000023</c:v>
                </c:pt>
                <c:pt idx="146">
                  <c:v>97.19</c:v>
                </c:pt>
                <c:pt idx="147">
                  <c:v>97.240000000000023</c:v>
                </c:pt>
                <c:pt idx="148">
                  <c:v>96.57</c:v>
                </c:pt>
                <c:pt idx="149">
                  <c:v>98.69</c:v>
                </c:pt>
                <c:pt idx="150">
                  <c:v>95.7</c:v>
                </c:pt>
                <c:pt idx="151">
                  <c:v>92.710000000000022</c:v>
                </c:pt>
                <c:pt idx="152">
                  <c:v>92.84</c:v>
                </c:pt>
                <c:pt idx="153">
                  <c:v>92.35</c:v>
                </c:pt>
                <c:pt idx="154">
                  <c:v>93.179999999999978</c:v>
                </c:pt>
                <c:pt idx="155">
                  <c:v>89.38</c:v>
                </c:pt>
                <c:pt idx="156">
                  <c:v>91.77</c:v>
                </c:pt>
                <c:pt idx="157">
                  <c:v>90.02</c:v>
                </c:pt>
                <c:pt idx="158">
                  <c:v>92.51</c:v>
                </c:pt>
                <c:pt idx="159">
                  <c:v>92.179999999999978</c:v>
                </c:pt>
                <c:pt idx="160">
                  <c:v>93.6</c:v>
                </c:pt>
                <c:pt idx="161">
                  <c:v>94.440000000000026</c:v>
                </c:pt>
                <c:pt idx="162">
                  <c:v>94.85</c:v>
                </c:pt>
                <c:pt idx="163">
                  <c:v>93.58</c:v>
                </c:pt>
                <c:pt idx="164">
                  <c:v>93.75</c:v>
                </c:pt>
                <c:pt idx="165">
                  <c:v>95.78</c:v>
                </c:pt>
                <c:pt idx="166">
                  <c:v>93.92</c:v>
                </c:pt>
                <c:pt idx="167">
                  <c:v>94.649999999999991</c:v>
                </c:pt>
                <c:pt idx="168">
                  <c:v>95.440000000000026</c:v>
                </c:pt>
                <c:pt idx="169">
                  <c:v>92.86999999999999</c:v>
                </c:pt>
                <c:pt idx="170">
                  <c:v>94.169999999999987</c:v>
                </c:pt>
                <c:pt idx="171">
                  <c:v>95.38</c:v>
                </c:pt>
                <c:pt idx="172">
                  <c:v>97.01</c:v>
                </c:pt>
                <c:pt idx="173">
                  <c:v>93.25</c:v>
                </c:pt>
                <c:pt idx="174">
                  <c:v>97.73</c:v>
                </c:pt>
                <c:pt idx="175">
                  <c:v>94.07</c:v>
                </c:pt>
                <c:pt idx="176">
                  <c:v>94.53</c:v>
                </c:pt>
                <c:pt idx="177">
                  <c:v>90.51</c:v>
                </c:pt>
                <c:pt idx="178">
                  <c:v>93.490000000000023</c:v>
                </c:pt>
                <c:pt idx="179">
                  <c:v>92.73</c:v>
                </c:pt>
                <c:pt idx="180">
                  <c:v>94.14</c:v>
                </c:pt>
                <c:pt idx="181">
                  <c:v>93.73</c:v>
                </c:pt>
                <c:pt idx="182">
                  <c:v>93.79</c:v>
                </c:pt>
                <c:pt idx="183">
                  <c:v>93.990000000000023</c:v>
                </c:pt>
                <c:pt idx="184">
                  <c:v>95.86999999999999</c:v>
                </c:pt>
                <c:pt idx="185">
                  <c:v>94.56</c:v>
                </c:pt>
                <c:pt idx="186">
                  <c:v>96.77</c:v>
                </c:pt>
                <c:pt idx="187">
                  <c:v>94.54</c:v>
                </c:pt>
                <c:pt idx="188">
                  <c:v>95.01</c:v>
                </c:pt>
                <c:pt idx="189">
                  <c:v>94.16</c:v>
                </c:pt>
                <c:pt idx="190">
                  <c:v>95.85</c:v>
                </c:pt>
                <c:pt idx="191">
                  <c:v>97.5</c:v>
                </c:pt>
                <c:pt idx="192">
                  <c:v>96.990000000000023</c:v>
                </c:pt>
                <c:pt idx="193">
                  <c:v>98.72</c:v>
                </c:pt>
                <c:pt idx="194">
                  <c:v>96.45</c:v>
                </c:pt>
                <c:pt idx="195">
                  <c:v>96.990000000000023</c:v>
                </c:pt>
                <c:pt idx="196">
                  <c:v>96.89</c:v>
                </c:pt>
                <c:pt idx="197">
                  <c:v>98.53</c:v>
                </c:pt>
                <c:pt idx="198">
                  <c:v>101.59</c:v>
                </c:pt>
                <c:pt idx="199">
                  <c:v>101.06</c:v>
                </c:pt>
                <c:pt idx="200">
                  <c:v>102.61</c:v>
                </c:pt>
                <c:pt idx="201">
                  <c:v>103.26</c:v>
                </c:pt>
                <c:pt idx="202">
                  <c:v>102.26</c:v>
                </c:pt>
                <c:pt idx="203">
                  <c:v>104.64999999999999</c:v>
                </c:pt>
                <c:pt idx="204">
                  <c:v>102.16999999999999</c:v>
                </c:pt>
                <c:pt idx="205">
                  <c:v>101.83</c:v>
                </c:pt>
                <c:pt idx="206">
                  <c:v>103.86</c:v>
                </c:pt>
                <c:pt idx="207">
                  <c:v>100.54</c:v>
                </c:pt>
                <c:pt idx="208">
                  <c:v>100.44000000000004</c:v>
                </c:pt>
                <c:pt idx="209">
                  <c:v>100.61</c:v>
                </c:pt>
                <c:pt idx="210">
                  <c:v>100.63</c:v>
                </c:pt>
                <c:pt idx="211">
                  <c:v>101.54</c:v>
                </c:pt>
                <c:pt idx="212">
                  <c:v>102.48</c:v>
                </c:pt>
                <c:pt idx="213">
                  <c:v>104.76</c:v>
                </c:pt>
                <c:pt idx="214">
                  <c:v>102.66999999999999</c:v>
                </c:pt>
                <c:pt idx="215">
                  <c:v>103.71000000000002</c:v>
                </c:pt>
                <c:pt idx="216">
                  <c:v>105.73</c:v>
                </c:pt>
                <c:pt idx="217">
                  <c:v>102.14</c:v>
                </c:pt>
                <c:pt idx="218">
                  <c:v>101.24000000000002</c:v>
                </c:pt>
                <c:pt idx="219">
                  <c:v>99.66</c:v>
                </c:pt>
                <c:pt idx="220">
                  <c:v>104.67999999999998</c:v>
                </c:pt>
                <c:pt idx="221">
                  <c:v>106.7</c:v>
                </c:pt>
                <c:pt idx="222">
                  <c:v>107.89</c:v>
                </c:pt>
                <c:pt idx="223">
                  <c:v>111.11</c:v>
                </c:pt>
                <c:pt idx="224">
                  <c:v>108.79</c:v>
                </c:pt>
                <c:pt idx="225">
                  <c:v>111.39</c:v>
                </c:pt>
                <c:pt idx="226">
                  <c:v>105.75</c:v>
                </c:pt>
                <c:pt idx="227">
                  <c:v>104.19</c:v>
                </c:pt>
                <c:pt idx="228">
                  <c:v>97.07</c:v>
                </c:pt>
                <c:pt idx="229">
                  <c:v>98.88</c:v>
                </c:pt>
                <c:pt idx="230">
                  <c:v>99.86999999999999</c:v>
                </c:pt>
                <c:pt idx="231">
                  <c:v>100.73</c:v>
                </c:pt>
                <c:pt idx="232">
                  <c:v>100.78</c:v>
                </c:pt>
                <c:pt idx="233">
                  <c:v>102.42</c:v>
                </c:pt>
                <c:pt idx="234">
                  <c:v>102.09</c:v>
                </c:pt>
                <c:pt idx="235">
                  <c:v>102.72</c:v>
                </c:pt>
                <c:pt idx="236">
                  <c:v>106.1</c:v>
                </c:pt>
                <c:pt idx="237">
                  <c:v>106.64999999999999</c:v>
                </c:pt>
                <c:pt idx="238">
                  <c:v>108.83</c:v>
                </c:pt>
                <c:pt idx="239">
                  <c:v>112.31</c:v>
                </c:pt>
                <c:pt idx="240">
                  <c:v>113.03</c:v>
                </c:pt>
                <c:pt idx="241">
                  <c:v>111.96000000000002</c:v>
                </c:pt>
                <c:pt idx="242">
                  <c:v>113.17999999999998</c:v>
                </c:pt>
                <c:pt idx="243">
                  <c:v>112.28</c:v>
                </c:pt>
                <c:pt idx="244">
                  <c:v>117.25</c:v>
                </c:pt>
                <c:pt idx="245">
                  <c:v>117.19</c:v>
                </c:pt>
                <c:pt idx="246">
                  <c:v>121.14</c:v>
                </c:pt>
                <c:pt idx="247">
                  <c:v>121.67999999999998</c:v>
                </c:pt>
                <c:pt idx="248">
                  <c:v>126.71000000000002</c:v>
                </c:pt>
                <c:pt idx="249">
                  <c:v>125.61999999999999</c:v>
                </c:pt>
                <c:pt idx="250">
                  <c:v>126.48</c:v>
                </c:pt>
                <c:pt idx="251">
                  <c:v>129.07</c:v>
                </c:pt>
                <c:pt idx="252">
                  <c:v>128.5</c:v>
                </c:pt>
                <c:pt idx="253">
                  <c:v>128.38000000000008</c:v>
                </c:pt>
                <c:pt idx="254">
                  <c:v>126.66999999999999</c:v>
                </c:pt>
                <c:pt idx="255">
                  <c:v>127.11</c:v>
                </c:pt>
                <c:pt idx="256">
                  <c:v>129.31</c:v>
                </c:pt>
                <c:pt idx="257">
                  <c:v>129.66999999999999</c:v>
                </c:pt>
                <c:pt idx="258">
                  <c:v>130.31</c:v>
                </c:pt>
                <c:pt idx="259">
                  <c:v>130.68</c:v>
                </c:pt>
                <c:pt idx="260">
                  <c:v>132.66999999999999</c:v>
                </c:pt>
                <c:pt idx="261">
                  <c:v>132.54</c:v>
                </c:pt>
                <c:pt idx="262">
                  <c:v>128.22999999999999</c:v>
                </c:pt>
                <c:pt idx="263">
                  <c:v>124.63</c:v>
                </c:pt>
                <c:pt idx="264">
                  <c:v>124.29</c:v>
                </c:pt>
              </c:numCache>
            </c:numRef>
          </c:val>
          <c:smooth val="0"/>
          <c:extLst xmlns:c16r2="http://schemas.microsoft.com/office/drawing/2015/06/chart">
            <c:ext xmlns:c16="http://schemas.microsoft.com/office/drawing/2014/chart" uri="{C3380CC4-5D6E-409C-BE32-E72D297353CC}">
              <c16:uniqueId val="{00000000-31D1-4149-B981-A03EEA3CD1D8}"/>
            </c:ext>
          </c:extLst>
        </c:ser>
        <c:dLbls>
          <c:showLegendKey val="0"/>
          <c:showVal val="0"/>
          <c:showCatName val="0"/>
          <c:showSerName val="0"/>
          <c:showPercent val="0"/>
          <c:showBubbleSize val="0"/>
        </c:dLbls>
        <c:marker val="1"/>
        <c:smooth val="0"/>
        <c:axId val="121841152"/>
        <c:axId val="121842688"/>
      </c:lineChart>
      <c:catAx>
        <c:axId val="121841152"/>
        <c:scaling>
          <c:orientation val="minMax"/>
        </c:scaling>
        <c:delete val="0"/>
        <c:axPos val="b"/>
        <c:numFmt formatCode="General" sourceLinked="0"/>
        <c:majorTickMark val="none"/>
        <c:minorTickMark val="none"/>
        <c:tickLblPos val="nextTo"/>
        <c:txPr>
          <a:bodyPr/>
          <a:lstStyle/>
          <a:p>
            <a:pPr>
              <a:defRPr>
                <a:solidFill>
                  <a:schemeClr val="tx2"/>
                </a:solidFill>
              </a:defRPr>
            </a:pPr>
            <a:endParaRPr lang="pt-BR"/>
          </a:p>
        </c:txPr>
        <c:crossAx val="121842688"/>
        <c:crosses val="autoZero"/>
        <c:auto val="1"/>
        <c:lblAlgn val="ctr"/>
        <c:lblOffset val="100"/>
        <c:tickLblSkip val="12"/>
        <c:noMultiLvlLbl val="0"/>
      </c:catAx>
      <c:valAx>
        <c:axId val="121842688"/>
        <c:scaling>
          <c:orientation val="minMax"/>
        </c:scaling>
        <c:delete val="0"/>
        <c:axPos val="l"/>
        <c:majorGridlines/>
        <c:numFmt formatCode="#,##0.0" sourceLinked="1"/>
        <c:majorTickMark val="none"/>
        <c:minorTickMark val="none"/>
        <c:tickLblPos val="nextTo"/>
        <c:spPr>
          <a:ln w="9525">
            <a:noFill/>
          </a:ln>
        </c:spPr>
        <c:txPr>
          <a:bodyPr/>
          <a:lstStyle/>
          <a:p>
            <a:pPr>
              <a:defRPr sz="1200">
                <a:solidFill>
                  <a:schemeClr val="tx2"/>
                </a:solidFill>
              </a:defRPr>
            </a:pPr>
            <a:endParaRPr lang="pt-BR"/>
          </a:p>
        </c:txPr>
        <c:crossAx val="121841152"/>
        <c:crosses val="autoZero"/>
        <c:crossBetween val="between"/>
        <c:majorUnit val="10"/>
      </c:valAx>
    </c:plotArea>
    <c:plotVisOnly val="1"/>
    <c:dispBlanksAs val="gap"/>
    <c:showDLblsOverMax val="0"/>
  </c:chart>
  <c:spPr>
    <a:solidFill>
      <a:schemeClr val="bg2"/>
    </a:solidFill>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dirty="0"/>
              <a:t>Taxa de </a:t>
            </a:r>
            <a:r>
              <a:rPr lang="en-US" sz="2400" dirty="0" err="1"/>
              <a:t>cambio</a:t>
            </a:r>
            <a:r>
              <a:rPr lang="en-US" sz="2400" dirty="0"/>
              <a:t> nominal RS/U</a:t>
            </a:r>
            <a:r>
              <a:rPr lang="en-US" sz="2400"/>
              <a:t>$ commercial</a:t>
            </a:r>
          </a:p>
          <a:p>
            <a:pPr>
              <a:defRPr sz="2400" b="0" i="0" u="none" strike="noStrike" kern="1200" spc="0" baseline="0">
                <a:solidFill>
                  <a:schemeClr val="tx1">
                    <a:lumMod val="65000"/>
                    <a:lumOff val="35000"/>
                  </a:schemeClr>
                </a:solidFill>
                <a:latin typeface="+mn-lt"/>
                <a:ea typeface="+mn-ea"/>
                <a:cs typeface="+mn-cs"/>
              </a:defRPr>
            </a:pPr>
            <a:r>
              <a:rPr lang="en-US" sz="2400"/>
              <a:t> 07/1994 - 09/2014</a:t>
            </a:r>
          </a:p>
        </c:rich>
      </c:tx>
      <c:overlay val="0"/>
      <c:spPr>
        <a:noFill/>
        <a:ln>
          <a:noFill/>
        </a:ln>
        <a:effectLst/>
      </c:spPr>
    </c:title>
    <c:autoTitleDeleted val="0"/>
    <c:plotArea>
      <c:layout/>
      <c:lineChart>
        <c:grouping val="standard"/>
        <c:varyColors val="0"/>
        <c:ser>
          <c:idx val="0"/>
          <c:order val="0"/>
          <c:spPr>
            <a:ln w="73025" cap="rnd">
              <a:solidFill>
                <a:schemeClr val="accent1"/>
              </a:solidFill>
              <a:round/>
            </a:ln>
            <a:effectLst/>
          </c:spPr>
          <c:marker>
            <c:symbol val="none"/>
          </c:marker>
          <c:cat>
            <c:strRef>
              <c:f>[1]Séries!$A$776:$A$1030</c:f>
              <c:strCache>
                <c:ptCount val="255"/>
                <c:pt idx="0">
                  <c:v>1994.07</c:v>
                </c:pt>
                <c:pt idx="1">
                  <c:v>1994.08</c:v>
                </c:pt>
                <c:pt idx="2">
                  <c:v>1994.09</c:v>
                </c:pt>
                <c:pt idx="3">
                  <c:v>1994.10</c:v>
                </c:pt>
                <c:pt idx="4">
                  <c:v>1994.11</c:v>
                </c:pt>
                <c:pt idx="5">
                  <c:v>1994.12</c:v>
                </c:pt>
                <c:pt idx="6">
                  <c:v>1995.01</c:v>
                </c:pt>
                <c:pt idx="7">
                  <c:v>1995.02</c:v>
                </c:pt>
                <c:pt idx="8">
                  <c:v>1995.03</c:v>
                </c:pt>
                <c:pt idx="9">
                  <c:v>1995.04</c:v>
                </c:pt>
                <c:pt idx="10">
                  <c:v>1995.05</c:v>
                </c:pt>
                <c:pt idx="11">
                  <c:v>1995.06</c:v>
                </c:pt>
                <c:pt idx="12">
                  <c:v>1995.07</c:v>
                </c:pt>
                <c:pt idx="13">
                  <c:v>1995.08</c:v>
                </c:pt>
                <c:pt idx="14">
                  <c:v>1995.09</c:v>
                </c:pt>
                <c:pt idx="15">
                  <c:v>1995.10</c:v>
                </c:pt>
                <c:pt idx="16">
                  <c:v>1995.11</c:v>
                </c:pt>
                <c:pt idx="17">
                  <c:v>1995.12</c:v>
                </c:pt>
                <c:pt idx="18">
                  <c:v>1996.01</c:v>
                </c:pt>
                <c:pt idx="19">
                  <c:v>1996.02</c:v>
                </c:pt>
                <c:pt idx="20">
                  <c:v>1996.03</c:v>
                </c:pt>
                <c:pt idx="21">
                  <c:v>1996.04</c:v>
                </c:pt>
                <c:pt idx="22">
                  <c:v>1996.05</c:v>
                </c:pt>
                <c:pt idx="23">
                  <c:v>1996.06</c:v>
                </c:pt>
                <c:pt idx="24">
                  <c:v>1996.07</c:v>
                </c:pt>
                <c:pt idx="25">
                  <c:v>1996.08</c:v>
                </c:pt>
                <c:pt idx="26">
                  <c:v>1996.09</c:v>
                </c:pt>
                <c:pt idx="27">
                  <c:v>1996.10</c:v>
                </c:pt>
                <c:pt idx="28">
                  <c:v>1996.11</c:v>
                </c:pt>
                <c:pt idx="29">
                  <c:v>1996.12</c:v>
                </c:pt>
                <c:pt idx="30">
                  <c:v>1997.01</c:v>
                </c:pt>
                <c:pt idx="31">
                  <c:v>1997.02</c:v>
                </c:pt>
                <c:pt idx="32">
                  <c:v>1997.03</c:v>
                </c:pt>
                <c:pt idx="33">
                  <c:v>1997.04</c:v>
                </c:pt>
                <c:pt idx="34">
                  <c:v>1997.05</c:v>
                </c:pt>
                <c:pt idx="35">
                  <c:v>1997.06</c:v>
                </c:pt>
                <c:pt idx="36">
                  <c:v>1997.07</c:v>
                </c:pt>
                <c:pt idx="37">
                  <c:v>1997.08</c:v>
                </c:pt>
                <c:pt idx="38">
                  <c:v>1997.09</c:v>
                </c:pt>
                <c:pt idx="39">
                  <c:v>1997.10</c:v>
                </c:pt>
                <c:pt idx="40">
                  <c:v>1997.11</c:v>
                </c:pt>
                <c:pt idx="41">
                  <c:v>1997.12</c:v>
                </c:pt>
                <c:pt idx="42">
                  <c:v>1998.01</c:v>
                </c:pt>
                <c:pt idx="43">
                  <c:v>1998.02</c:v>
                </c:pt>
                <c:pt idx="44">
                  <c:v>1998.03</c:v>
                </c:pt>
                <c:pt idx="45">
                  <c:v>1998.04</c:v>
                </c:pt>
                <c:pt idx="46">
                  <c:v>1998.05</c:v>
                </c:pt>
                <c:pt idx="47">
                  <c:v>1998.06</c:v>
                </c:pt>
                <c:pt idx="48">
                  <c:v>1998.07</c:v>
                </c:pt>
                <c:pt idx="49">
                  <c:v>1998.08</c:v>
                </c:pt>
                <c:pt idx="50">
                  <c:v>1998.09</c:v>
                </c:pt>
                <c:pt idx="51">
                  <c:v>1998.10</c:v>
                </c:pt>
                <c:pt idx="52">
                  <c:v>1998.11</c:v>
                </c:pt>
                <c:pt idx="53">
                  <c:v>1998.12</c:v>
                </c:pt>
                <c:pt idx="54">
                  <c:v>1999.01</c:v>
                </c:pt>
                <c:pt idx="55">
                  <c:v>1999.02</c:v>
                </c:pt>
                <c:pt idx="56">
                  <c:v>1999.03</c:v>
                </c:pt>
                <c:pt idx="57">
                  <c:v>1999.04</c:v>
                </c:pt>
                <c:pt idx="58">
                  <c:v>1999.05</c:v>
                </c:pt>
                <c:pt idx="59">
                  <c:v>1999.06</c:v>
                </c:pt>
                <c:pt idx="60">
                  <c:v>1999.07</c:v>
                </c:pt>
                <c:pt idx="61">
                  <c:v>1999.08</c:v>
                </c:pt>
                <c:pt idx="62">
                  <c:v>1999.09</c:v>
                </c:pt>
                <c:pt idx="63">
                  <c:v>1999.10</c:v>
                </c:pt>
                <c:pt idx="64">
                  <c:v>1999.11</c:v>
                </c:pt>
                <c:pt idx="65">
                  <c:v>1999.12</c:v>
                </c:pt>
                <c:pt idx="66">
                  <c:v>2000.01</c:v>
                </c:pt>
                <c:pt idx="67">
                  <c:v>2000.02</c:v>
                </c:pt>
                <c:pt idx="68">
                  <c:v>2000.03</c:v>
                </c:pt>
                <c:pt idx="69">
                  <c:v>2000.04</c:v>
                </c:pt>
                <c:pt idx="70">
                  <c:v>2000.05</c:v>
                </c:pt>
                <c:pt idx="71">
                  <c:v>2000.06</c:v>
                </c:pt>
                <c:pt idx="72">
                  <c:v>2000.07</c:v>
                </c:pt>
                <c:pt idx="73">
                  <c:v>2000.08</c:v>
                </c:pt>
                <c:pt idx="74">
                  <c:v>2000.09</c:v>
                </c:pt>
                <c:pt idx="75">
                  <c:v>2000.10</c:v>
                </c:pt>
                <c:pt idx="76">
                  <c:v>2000.11</c:v>
                </c:pt>
                <c:pt idx="77">
                  <c:v>2000.12</c:v>
                </c:pt>
                <c:pt idx="78">
                  <c:v>2001.01</c:v>
                </c:pt>
                <c:pt idx="79">
                  <c:v>2001.02</c:v>
                </c:pt>
                <c:pt idx="80">
                  <c:v>2001.03</c:v>
                </c:pt>
                <c:pt idx="81">
                  <c:v>2001.04</c:v>
                </c:pt>
                <c:pt idx="82">
                  <c:v>2001.05</c:v>
                </c:pt>
                <c:pt idx="83">
                  <c:v>2001.06</c:v>
                </c:pt>
                <c:pt idx="84">
                  <c:v>2001.07</c:v>
                </c:pt>
                <c:pt idx="85">
                  <c:v>2001.08</c:v>
                </c:pt>
                <c:pt idx="86">
                  <c:v>2001.09</c:v>
                </c:pt>
                <c:pt idx="87">
                  <c:v>2001.10</c:v>
                </c:pt>
                <c:pt idx="88">
                  <c:v>2001.11</c:v>
                </c:pt>
                <c:pt idx="89">
                  <c:v>2001.12</c:v>
                </c:pt>
                <c:pt idx="90">
                  <c:v>2002.01</c:v>
                </c:pt>
                <c:pt idx="91">
                  <c:v>2002.02</c:v>
                </c:pt>
                <c:pt idx="92">
                  <c:v>2002.03</c:v>
                </c:pt>
                <c:pt idx="93">
                  <c:v>2002.04</c:v>
                </c:pt>
                <c:pt idx="94">
                  <c:v>2002.05</c:v>
                </c:pt>
                <c:pt idx="95">
                  <c:v>2002.06</c:v>
                </c:pt>
                <c:pt idx="96">
                  <c:v>2002.07</c:v>
                </c:pt>
                <c:pt idx="97">
                  <c:v>2002.08</c:v>
                </c:pt>
                <c:pt idx="98">
                  <c:v>2002.09</c:v>
                </c:pt>
                <c:pt idx="99">
                  <c:v>2002.10</c:v>
                </c:pt>
                <c:pt idx="100">
                  <c:v>2002.11</c:v>
                </c:pt>
                <c:pt idx="101">
                  <c:v>2002.12</c:v>
                </c:pt>
                <c:pt idx="102">
                  <c:v>2003.01</c:v>
                </c:pt>
                <c:pt idx="103">
                  <c:v>2003.02</c:v>
                </c:pt>
                <c:pt idx="104">
                  <c:v>2003.03</c:v>
                </c:pt>
                <c:pt idx="105">
                  <c:v>2003.04</c:v>
                </c:pt>
                <c:pt idx="106">
                  <c:v>2003.05</c:v>
                </c:pt>
                <c:pt idx="107">
                  <c:v>2003.06</c:v>
                </c:pt>
                <c:pt idx="108">
                  <c:v>2003.07</c:v>
                </c:pt>
                <c:pt idx="109">
                  <c:v>2003.08</c:v>
                </c:pt>
                <c:pt idx="110">
                  <c:v>2003.09</c:v>
                </c:pt>
                <c:pt idx="111">
                  <c:v>2003.10</c:v>
                </c:pt>
                <c:pt idx="112">
                  <c:v>2003.11</c:v>
                </c:pt>
                <c:pt idx="113">
                  <c:v>2003.12</c:v>
                </c:pt>
                <c:pt idx="114">
                  <c:v>2004.01</c:v>
                </c:pt>
                <c:pt idx="115">
                  <c:v>2004.02</c:v>
                </c:pt>
                <c:pt idx="116">
                  <c:v>2004.03</c:v>
                </c:pt>
                <c:pt idx="117">
                  <c:v>2004.04</c:v>
                </c:pt>
                <c:pt idx="118">
                  <c:v>2004.05</c:v>
                </c:pt>
                <c:pt idx="119">
                  <c:v>2004.06</c:v>
                </c:pt>
                <c:pt idx="120">
                  <c:v>2004.07</c:v>
                </c:pt>
                <c:pt idx="121">
                  <c:v>2004.08</c:v>
                </c:pt>
                <c:pt idx="122">
                  <c:v>2004.09</c:v>
                </c:pt>
                <c:pt idx="123">
                  <c:v>2004.10</c:v>
                </c:pt>
                <c:pt idx="124">
                  <c:v>2004.11</c:v>
                </c:pt>
                <c:pt idx="125">
                  <c:v>2004.12</c:v>
                </c:pt>
                <c:pt idx="126">
                  <c:v>2005.01</c:v>
                </c:pt>
                <c:pt idx="127">
                  <c:v>2005.02</c:v>
                </c:pt>
                <c:pt idx="128">
                  <c:v>2005.03</c:v>
                </c:pt>
                <c:pt idx="129">
                  <c:v>2005.04</c:v>
                </c:pt>
                <c:pt idx="130">
                  <c:v>2005.05</c:v>
                </c:pt>
                <c:pt idx="131">
                  <c:v>2005.06</c:v>
                </c:pt>
                <c:pt idx="132">
                  <c:v>2005.07</c:v>
                </c:pt>
                <c:pt idx="133">
                  <c:v>2005.08</c:v>
                </c:pt>
                <c:pt idx="134">
                  <c:v>2005.09</c:v>
                </c:pt>
                <c:pt idx="135">
                  <c:v>2005.10</c:v>
                </c:pt>
                <c:pt idx="136">
                  <c:v>2005.11</c:v>
                </c:pt>
                <c:pt idx="137">
                  <c:v>2005.12</c:v>
                </c:pt>
                <c:pt idx="138">
                  <c:v>2006.01</c:v>
                </c:pt>
                <c:pt idx="139">
                  <c:v>2006.02</c:v>
                </c:pt>
                <c:pt idx="140">
                  <c:v>2006.03</c:v>
                </c:pt>
                <c:pt idx="141">
                  <c:v>2006.04</c:v>
                </c:pt>
                <c:pt idx="142">
                  <c:v>2006.05</c:v>
                </c:pt>
                <c:pt idx="143">
                  <c:v>2006.06</c:v>
                </c:pt>
                <c:pt idx="144">
                  <c:v>2006.07</c:v>
                </c:pt>
                <c:pt idx="145">
                  <c:v>2006.08</c:v>
                </c:pt>
                <c:pt idx="146">
                  <c:v>2006.09</c:v>
                </c:pt>
                <c:pt idx="147">
                  <c:v>2006.10</c:v>
                </c:pt>
                <c:pt idx="148">
                  <c:v>2006.11</c:v>
                </c:pt>
                <c:pt idx="149">
                  <c:v>2006.12</c:v>
                </c:pt>
                <c:pt idx="150">
                  <c:v>2007.01</c:v>
                </c:pt>
                <c:pt idx="151">
                  <c:v>2007.02</c:v>
                </c:pt>
                <c:pt idx="152">
                  <c:v>2007.03</c:v>
                </c:pt>
                <c:pt idx="153">
                  <c:v>2007.04</c:v>
                </c:pt>
                <c:pt idx="154">
                  <c:v>2007.05</c:v>
                </c:pt>
                <c:pt idx="155">
                  <c:v>2007.06</c:v>
                </c:pt>
                <c:pt idx="156">
                  <c:v>2007.07</c:v>
                </c:pt>
                <c:pt idx="157">
                  <c:v>2007.08</c:v>
                </c:pt>
                <c:pt idx="158">
                  <c:v>2007.09</c:v>
                </c:pt>
                <c:pt idx="159">
                  <c:v>2007.10</c:v>
                </c:pt>
                <c:pt idx="160">
                  <c:v>2007.11</c:v>
                </c:pt>
                <c:pt idx="161">
                  <c:v>2007.12</c:v>
                </c:pt>
                <c:pt idx="162">
                  <c:v>2008.01</c:v>
                </c:pt>
                <c:pt idx="163">
                  <c:v>2008.02</c:v>
                </c:pt>
                <c:pt idx="164">
                  <c:v>2008.03</c:v>
                </c:pt>
                <c:pt idx="165">
                  <c:v>2008.04</c:v>
                </c:pt>
                <c:pt idx="166">
                  <c:v>2008.05</c:v>
                </c:pt>
                <c:pt idx="167">
                  <c:v>2008.06</c:v>
                </c:pt>
                <c:pt idx="168">
                  <c:v>2008.07</c:v>
                </c:pt>
                <c:pt idx="169">
                  <c:v>2008.08</c:v>
                </c:pt>
                <c:pt idx="170">
                  <c:v>2008.09</c:v>
                </c:pt>
                <c:pt idx="171">
                  <c:v>2008.10</c:v>
                </c:pt>
                <c:pt idx="172">
                  <c:v>2008.11</c:v>
                </c:pt>
                <c:pt idx="173">
                  <c:v>2008.12</c:v>
                </c:pt>
                <c:pt idx="174">
                  <c:v>2009.01</c:v>
                </c:pt>
                <c:pt idx="175">
                  <c:v>2009.02</c:v>
                </c:pt>
                <c:pt idx="176">
                  <c:v>2009.03</c:v>
                </c:pt>
                <c:pt idx="177">
                  <c:v>2009.04</c:v>
                </c:pt>
                <c:pt idx="178">
                  <c:v>2009.05</c:v>
                </c:pt>
                <c:pt idx="179">
                  <c:v>2009.06</c:v>
                </c:pt>
                <c:pt idx="180">
                  <c:v>2009.07</c:v>
                </c:pt>
                <c:pt idx="181">
                  <c:v>2009.08</c:v>
                </c:pt>
                <c:pt idx="182">
                  <c:v>2009.09</c:v>
                </c:pt>
                <c:pt idx="183">
                  <c:v>2009.10</c:v>
                </c:pt>
                <c:pt idx="184">
                  <c:v>2009.11</c:v>
                </c:pt>
                <c:pt idx="185">
                  <c:v>2009.12</c:v>
                </c:pt>
                <c:pt idx="186">
                  <c:v>2010.01</c:v>
                </c:pt>
                <c:pt idx="187">
                  <c:v>2010.02</c:v>
                </c:pt>
                <c:pt idx="188">
                  <c:v>2010.03</c:v>
                </c:pt>
                <c:pt idx="189">
                  <c:v>2010.04</c:v>
                </c:pt>
                <c:pt idx="190">
                  <c:v>2010.05</c:v>
                </c:pt>
                <c:pt idx="191">
                  <c:v>2010.06</c:v>
                </c:pt>
                <c:pt idx="192">
                  <c:v>2010.07</c:v>
                </c:pt>
                <c:pt idx="193">
                  <c:v>2010.08</c:v>
                </c:pt>
                <c:pt idx="194">
                  <c:v>2010.09</c:v>
                </c:pt>
                <c:pt idx="195">
                  <c:v>2010.10</c:v>
                </c:pt>
                <c:pt idx="196">
                  <c:v>2010.11</c:v>
                </c:pt>
                <c:pt idx="197">
                  <c:v>2010.12</c:v>
                </c:pt>
                <c:pt idx="198">
                  <c:v>2011.01</c:v>
                </c:pt>
                <c:pt idx="199">
                  <c:v>2011.02</c:v>
                </c:pt>
                <c:pt idx="200">
                  <c:v>2011.03</c:v>
                </c:pt>
                <c:pt idx="201">
                  <c:v>2011.04</c:v>
                </c:pt>
                <c:pt idx="202">
                  <c:v>2011.05</c:v>
                </c:pt>
                <c:pt idx="203">
                  <c:v>2011.06</c:v>
                </c:pt>
                <c:pt idx="204">
                  <c:v>2011.07</c:v>
                </c:pt>
                <c:pt idx="205">
                  <c:v>2011.08</c:v>
                </c:pt>
                <c:pt idx="206">
                  <c:v>2011.09</c:v>
                </c:pt>
                <c:pt idx="207">
                  <c:v>2011.10</c:v>
                </c:pt>
                <c:pt idx="208">
                  <c:v>2011.11</c:v>
                </c:pt>
                <c:pt idx="209">
                  <c:v>2011.12</c:v>
                </c:pt>
                <c:pt idx="210">
                  <c:v>2012.01</c:v>
                </c:pt>
                <c:pt idx="211">
                  <c:v>2012.02</c:v>
                </c:pt>
                <c:pt idx="212">
                  <c:v>2012.03</c:v>
                </c:pt>
                <c:pt idx="213">
                  <c:v>2012.04</c:v>
                </c:pt>
                <c:pt idx="214">
                  <c:v>2012.05</c:v>
                </c:pt>
                <c:pt idx="215">
                  <c:v>2012.06</c:v>
                </c:pt>
                <c:pt idx="216">
                  <c:v>2012.07</c:v>
                </c:pt>
                <c:pt idx="217">
                  <c:v>2012.08</c:v>
                </c:pt>
                <c:pt idx="218">
                  <c:v>2012.09</c:v>
                </c:pt>
                <c:pt idx="219">
                  <c:v>2012.10</c:v>
                </c:pt>
                <c:pt idx="220">
                  <c:v>2012.11</c:v>
                </c:pt>
                <c:pt idx="221">
                  <c:v>2012.12</c:v>
                </c:pt>
                <c:pt idx="222">
                  <c:v>2013.01</c:v>
                </c:pt>
                <c:pt idx="223">
                  <c:v>2013.02</c:v>
                </c:pt>
                <c:pt idx="224">
                  <c:v>2013.03</c:v>
                </c:pt>
                <c:pt idx="225">
                  <c:v>2013.04</c:v>
                </c:pt>
                <c:pt idx="226">
                  <c:v>2013.05</c:v>
                </c:pt>
                <c:pt idx="227">
                  <c:v>2013.06</c:v>
                </c:pt>
                <c:pt idx="228">
                  <c:v>2013.07</c:v>
                </c:pt>
                <c:pt idx="229">
                  <c:v>2013.08</c:v>
                </c:pt>
                <c:pt idx="230">
                  <c:v>2013.09</c:v>
                </c:pt>
                <c:pt idx="231">
                  <c:v>2013.10</c:v>
                </c:pt>
                <c:pt idx="232">
                  <c:v>2013.11</c:v>
                </c:pt>
                <c:pt idx="233">
                  <c:v>2013.12</c:v>
                </c:pt>
                <c:pt idx="234">
                  <c:v>2014.01</c:v>
                </c:pt>
                <c:pt idx="235">
                  <c:v>2014.02</c:v>
                </c:pt>
                <c:pt idx="236">
                  <c:v>2014.03</c:v>
                </c:pt>
                <c:pt idx="237">
                  <c:v>2014.04</c:v>
                </c:pt>
                <c:pt idx="238">
                  <c:v>2014.05</c:v>
                </c:pt>
                <c:pt idx="239">
                  <c:v>2014.06</c:v>
                </c:pt>
                <c:pt idx="240">
                  <c:v>2014.07</c:v>
                </c:pt>
                <c:pt idx="241">
                  <c:v>2014.08</c:v>
                </c:pt>
                <c:pt idx="242">
                  <c:v>2014.09</c:v>
                </c:pt>
                <c:pt idx="243">
                  <c:v>2014.10</c:v>
                </c:pt>
                <c:pt idx="244">
                  <c:v>2014.11</c:v>
                </c:pt>
                <c:pt idx="245">
                  <c:v>2014.12</c:v>
                </c:pt>
                <c:pt idx="246">
                  <c:v>2015.01</c:v>
                </c:pt>
                <c:pt idx="247">
                  <c:v>2015.02</c:v>
                </c:pt>
                <c:pt idx="248">
                  <c:v>2015.03</c:v>
                </c:pt>
                <c:pt idx="249">
                  <c:v>2015.04</c:v>
                </c:pt>
                <c:pt idx="250">
                  <c:v>2015.05</c:v>
                </c:pt>
                <c:pt idx="251">
                  <c:v>2015.06</c:v>
                </c:pt>
                <c:pt idx="252">
                  <c:v>2015.07</c:v>
                </c:pt>
                <c:pt idx="253">
                  <c:v>2015.08</c:v>
                </c:pt>
                <c:pt idx="254">
                  <c:v>2015.09</c:v>
                </c:pt>
              </c:strCache>
            </c:strRef>
          </c:cat>
          <c:val>
            <c:numRef>
              <c:f>[1]Séries!$B$776:$B$1030</c:f>
              <c:numCache>
                <c:formatCode>#,##0.0000</c:formatCode>
                <c:ptCount val="255"/>
                <c:pt idx="0">
                  <c:v>0.93330000000000002</c:v>
                </c:pt>
                <c:pt idx="1">
                  <c:v>0.89859999999999995</c:v>
                </c:pt>
                <c:pt idx="2">
                  <c:v>0.86519999999999997</c:v>
                </c:pt>
                <c:pt idx="3">
                  <c:v>0.84599999999999997</c:v>
                </c:pt>
                <c:pt idx="4">
                  <c:v>0.84179999999999999</c:v>
                </c:pt>
                <c:pt idx="5">
                  <c:v>0.85009999999999997</c:v>
                </c:pt>
                <c:pt idx="6">
                  <c:v>0.84709999999999996</c:v>
                </c:pt>
                <c:pt idx="7">
                  <c:v>0.84079999999999999</c:v>
                </c:pt>
                <c:pt idx="8">
                  <c:v>0.88939999999999997</c:v>
                </c:pt>
                <c:pt idx="9">
                  <c:v>0.90749999999999997</c:v>
                </c:pt>
                <c:pt idx="10">
                  <c:v>0.89739999999999998</c:v>
                </c:pt>
                <c:pt idx="11">
                  <c:v>0.91400000000000003</c:v>
                </c:pt>
                <c:pt idx="12">
                  <c:v>0.92879999999999996</c:v>
                </c:pt>
                <c:pt idx="13">
                  <c:v>0.94199999999999995</c:v>
                </c:pt>
                <c:pt idx="14">
                  <c:v>0.95279999999999998</c:v>
                </c:pt>
                <c:pt idx="15">
                  <c:v>0.9597</c:v>
                </c:pt>
                <c:pt idx="16">
                  <c:v>0.96340000000000003</c:v>
                </c:pt>
                <c:pt idx="17">
                  <c:v>0.96830000000000005</c:v>
                </c:pt>
                <c:pt idx="18">
                  <c:v>0.97450000000000003</c:v>
                </c:pt>
                <c:pt idx="19">
                  <c:v>0.98109999999999997</c:v>
                </c:pt>
                <c:pt idx="20">
                  <c:v>0.98609999999999998</c:v>
                </c:pt>
                <c:pt idx="21">
                  <c:v>0.99019999999999997</c:v>
                </c:pt>
                <c:pt idx="22">
                  <c:v>0.99529999999999996</c:v>
                </c:pt>
                <c:pt idx="23">
                  <c:v>1.0013000000000001</c:v>
                </c:pt>
                <c:pt idx="24">
                  <c:v>1.0068999999999999</c:v>
                </c:pt>
                <c:pt idx="25">
                  <c:v>1.0134000000000001</c:v>
                </c:pt>
                <c:pt idx="26">
                  <c:v>1.0193000000000001</c:v>
                </c:pt>
                <c:pt idx="27">
                  <c:v>1.0250999999999999</c:v>
                </c:pt>
                <c:pt idx="28">
                  <c:v>1.0304</c:v>
                </c:pt>
                <c:pt idx="29">
                  <c:v>1.0373000000000001</c:v>
                </c:pt>
                <c:pt idx="30">
                  <c:v>1.0428999999999999</c:v>
                </c:pt>
                <c:pt idx="31">
                  <c:v>1.0492999999999999</c:v>
                </c:pt>
                <c:pt idx="32">
                  <c:v>1.0567</c:v>
                </c:pt>
                <c:pt idx="33">
                  <c:v>1.0609</c:v>
                </c:pt>
                <c:pt idx="34">
                  <c:v>1.0683</c:v>
                </c:pt>
                <c:pt idx="35">
                  <c:v>1.0746</c:v>
                </c:pt>
                <c:pt idx="36">
                  <c:v>1.0807</c:v>
                </c:pt>
                <c:pt idx="37">
                  <c:v>1.0879000000000001</c:v>
                </c:pt>
                <c:pt idx="38">
                  <c:v>1.0935999999999999</c:v>
                </c:pt>
                <c:pt idx="39">
                  <c:v>1.1001000000000001</c:v>
                </c:pt>
                <c:pt idx="40">
                  <c:v>1.1073</c:v>
                </c:pt>
                <c:pt idx="41">
                  <c:v>1.1135999999999999</c:v>
                </c:pt>
                <c:pt idx="42">
                  <c:v>1.1198999999999999</c:v>
                </c:pt>
                <c:pt idx="43">
                  <c:v>1.1271</c:v>
                </c:pt>
                <c:pt idx="44">
                  <c:v>1.1336999999999999</c:v>
                </c:pt>
                <c:pt idx="45">
                  <c:v>1.1412</c:v>
                </c:pt>
                <c:pt idx="46">
                  <c:v>1.1480999999999999</c:v>
                </c:pt>
                <c:pt idx="47">
                  <c:v>1.1546000000000001</c:v>
                </c:pt>
                <c:pt idx="48">
                  <c:v>1.1615</c:v>
                </c:pt>
                <c:pt idx="49">
                  <c:v>1.1717</c:v>
                </c:pt>
                <c:pt idx="50">
                  <c:v>1.1809000000000001</c:v>
                </c:pt>
                <c:pt idx="51">
                  <c:v>1.1883999999999999</c:v>
                </c:pt>
                <c:pt idx="52">
                  <c:v>1.1937</c:v>
                </c:pt>
                <c:pt idx="53">
                  <c:v>1.2054</c:v>
                </c:pt>
                <c:pt idx="54">
                  <c:v>1.5019</c:v>
                </c:pt>
                <c:pt idx="55">
                  <c:v>1.9137</c:v>
                </c:pt>
                <c:pt idx="56">
                  <c:v>1.8968</c:v>
                </c:pt>
                <c:pt idx="57">
                  <c:v>1.6940999999999999</c:v>
                </c:pt>
                <c:pt idx="58">
                  <c:v>1.6835</c:v>
                </c:pt>
                <c:pt idx="59">
                  <c:v>1.7654000000000001</c:v>
                </c:pt>
                <c:pt idx="60">
                  <c:v>1.8003</c:v>
                </c:pt>
                <c:pt idx="61">
                  <c:v>1.8807</c:v>
                </c:pt>
                <c:pt idx="62">
                  <c:v>1.8980999999999999</c:v>
                </c:pt>
                <c:pt idx="63">
                  <c:v>1.9695</c:v>
                </c:pt>
                <c:pt idx="64">
                  <c:v>1.9298999999999999</c:v>
                </c:pt>
                <c:pt idx="65">
                  <c:v>1.8428</c:v>
                </c:pt>
                <c:pt idx="66">
                  <c:v>1.8037000000000001</c:v>
                </c:pt>
                <c:pt idx="67">
                  <c:v>1.7753000000000001</c:v>
                </c:pt>
                <c:pt idx="68">
                  <c:v>1.742</c:v>
                </c:pt>
                <c:pt idx="69">
                  <c:v>1.7682</c:v>
                </c:pt>
                <c:pt idx="70">
                  <c:v>1.8279000000000001</c:v>
                </c:pt>
                <c:pt idx="71">
                  <c:v>1.8083</c:v>
                </c:pt>
                <c:pt idx="72">
                  <c:v>1.7978000000000001</c:v>
                </c:pt>
                <c:pt idx="73">
                  <c:v>1.8091999999999999</c:v>
                </c:pt>
                <c:pt idx="74">
                  <c:v>1.8391999999999999</c:v>
                </c:pt>
                <c:pt idx="75">
                  <c:v>1.8795999999999999</c:v>
                </c:pt>
                <c:pt idx="76">
                  <c:v>1.948</c:v>
                </c:pt>
                <c:pt idx="77">
                  <c:v>1.9633</c:v>
                </c:pt>
                <c:pt idx="78">
                  <c:v>1.9544999999999999</c:v>
                </c:pt>
                <c:pt idx="79">
                  <c:v>2.0019</c:v>
                </c:pt>
                <c:pt idx="80">
                  <c:v>2.089</c:v>
                </c:pt>
                <c:pt idx="81">
                  <c:v>2.1924999999999999</c:v>
                </c:pt>
                <c:pt idx="82">
                  <c:v>2.2972000000000001</c:v>
                </c:pt>
                <c:pt idx="83">
                  <c:v>2.3757999999999999</c:v>
                </c:pt>
                <c:pt idx="84">
                  <c:v>2.4660000000000002</c:v>
                </c:pt>
                <c:pt idx="85">
                  <c:v>2.5106000000000002</c:v>
                </c:pt>
                <c:pt idx="86">
                  <c:v>2.6717</c:v>
                </c:pt>
                <c:pt idx="87">
                  <c:v>2.7402000000000002</c:v>
                </c:pt>
                <c:pt idx="88">
                  <c:v>2.5430999999999999</c:v>
                </c:pt>
                <c:pt idx="89">
                  <c:v>2.3626999999999998</c:v>
                </c:pt>
                <c:pt idx="90">
                  <c:v>2.3778999999999999</c:v>
                </c:pt>
                <c:pt idx="91">
                  <c:v>2.4196</c:v>
                </c:pt>
                <c:pt idx="92">
                  <c:v>2.3466</c:v>
                </c:pt>
                <c:pt idx="93">
                  <c:v>2.3203999999999998</c:v>
                </c:pt>
                <c:pt idx="94">
                  <c:v>2.4803999999999999</c:v>
                </c:pt>
                <c:pt idx="95">
                  <c:v>2.714</c:v>
                </c:pt>
                <c:pt idx="96">
                  <c:v>2.9346000000000001</c:v>
                </c:pt>
                <c:pt idx="97">
                  <c:v>3.1101000000000001</c:v>
                </c:pt>
                <c:pt idx="98">
                  <c:v>3.3420000000000001</c:v>
                </c:pt>
                <c:pt idx="99">
                  <c:v>3.8058999999999998</c:v>
                </c:pt>
                <c:pt idx="100">
                  <c:v>3.5764</c:v>
                </c:pt>
                <c:pt idx="101">
                  <c:v>3.6259000000000001</c:v>
                </c:pt>
                <c:pt idx="102">
                  <c:v>3.4384000000000001</c:v>
                </c:pt>
                <c:pt idx="103">
                  <c:v>3.5908000000000002</c:v>
                </c:pt>
                <c:pt idx="104">
                  <c:v>3.4468999999999999</c:v>
                </c:pt>
                <c:pt idx="105">
                  <c:v>3.1187</c:v>
                </c:pt>
                <c:pt idx="106">
                  <c:v>2.9557000000000002</c:v>
                </c:pt>
                <c:pt idx="107">
                  <c:v>2.8832</c:v>
                </c:pt>
                <c:pt idx="108">
                  <c:v>2.8797999999999999</c:v>
                </c:pt>
                <c:pt idx="109">
                  <c:v>3.0024999999999999</c:v>
                </c:pt>
                <c:pt idx="110">
                  <c:v>2.9228000000000001</c:v>
                </c:pt>
                <c:pt idx="111">
                  <c:v>2.8614999999999999</c:v>
                </c:pt>
                <c:pt idx="112">
                  <c:v>2.9138000000000002</c:v>
                </c:pt>
                <c:pt idx="113">
                  <c:v>2.9253</c:v>
                </c:pt>
                <c:pt idx="114">
                  <c:v>2.8517999999999999</c:v>
                </c:pt>
                <c:pt idx="115">
                  <c:v>2.9302999999999999</c:v>
                </c:pt>
                <c:pt idx="116">
                  <c:v>2.9055</c:v>
                </c:pt>
                <c:pt idx="117">
                  <c:v>2.9060000000000001</c:v>
                </c:pt>
                <c:pt idx="118">
                  <c:v>3.1004</c:v>
                </c:pt>
                <c:pt idx="119">
                  <c:v>3.1291000000000002</c:v>
                </c:pt>
                <c:pt idx="120">
                  <c:v>3.0367999999999999</c:v>
                </c:pt>
                <c:pt idx="121">
                  <c:v>3.0028999999999999</c:v>
                </c:pt>
                <c:pt idx="122">
                  <c:v>2.8910999999999998</c:v>
                </c:pt>
                <c:pt idx="123">
                  <c:v>2.8529</c:v>
                </c:pt>
                <c:pt idx="124">
                  <c:v>2.786</c:v>
                </c:pt>
                <c:pt idx="125">
                  <c:v>2.7181999999999999</c:v>
                </c:pt>
                <c:pt idx="126">
                  <c:v>2.6930000000000001</c:v>
                </c:pt>
                <c:pt idx="127">
                  <c:v>2.5977999999999999</c:v>
                </c:pt>
                <c:pt idx="128">
                  <c:v>2.7046999999999999</c:v>
                </c:pt>
                <c:pt idx="129">
                  <c:v>2.5792000000000002</c:v>
                </c:pt>
                <c:pt idx="130">
                  <c:v>2.4527999999999999</c:v>
                </c:pt>
                <c:pt idx="131">
                  <c:v>2.4135</c:v>
                </c:pt>
                <c:pt idx="132">
                  <c:v>2.3734999999999999</c:v>
                </c:pt>
                <c:pt idx="133">
                  <c:v>2.3605999999999998</c:v>
                </c:pt>
                <c:pt idx="134">
                  <c:v>2.2944</c:v>
                </c:pt>
                <c:pt idx="135">
                  <c:v>2.2565</c:v>
                </c:pt>
                <c:pt idx="136">
                  <c:v>2.2107999999999999</c:v>
                </c:pt>
                <c:pt idx="137">
                  <c:v>2.2854999999999999</c:v>
                </c:pt>
                <c:pt idx="138">
                  <c:v>2.2738999999999998</c:v>
                </c:pt>
                <c:pt idx="139">
                  <c:v>2.1619000000000002</c:v>
                </c:pt>
                <c:pt idx="140">
                  <c:v>2.1520000000000001</c:v>
                </c:pt>
                <c:pt idx="141">
                  <c:v>2.1293000000000002</c:v>
                </c:pt>
                <c:pt idx="142">
                  <c:v>2.1781000000000001</c:v>
                </c:pt>
                <c:pt idx="143">
                  <c:v>2.2483</c:v>
                </c:pt>
                <c:pt idx="144">
                  <c:v>2.1892999999999998</c:v>
                </c:pt>
                <c:pt idx="145">
                  <c:v>2.1558999999999999</c:v>
                </c:pt>
                <c:pt idx="146">
                  <c:v>2.1686999999999999</c:v>
                </c:pt>
                <c:pt idx="147">
                  <c:v>2.1482999999999999</c:v>
                </c:pt>
                <c:pt idx="148">
                  <c:v>2.1579000000000002</c:v>
                </c:pt>
                <c:pt idx="149">
                  <c:v>2.1499000000000001</c:v>
                </c:pt>
                <c:pt idx="150">
                  <c:v>2.1385000000000001</c:v>
                </c:pt>
                <c:pt idx="151">
                  <c:v>2.0962499999999999</c:v>
                </c:pt>
                <c:pt idx="152">
                  <c:v>2.0886999999999998</c:v>
                </c:pt>
                <c:pt idx="153">
                  <c:v>2.032</c:v>
                </c:pt>
                <c:pt idx="154">
                  <c:v>1.9816</c:v>
                </c:pt>
                <c:pt idx="155">
                  <c:v>1.9319</c:v>
                </c:pt>
                <c:pt idx="156">
                  <c:v>1.8828</c:v>
                </c:pt>
                <c:pt idx="157">
                  <c:v>1.966</c:v>
                </c:pt>
                <c:pt idx="158">
                  <c:v>1.8996</c:v>
                </c:pt>
                <c:pt idx="159">
                  <c:v>1.8009999999999999</c:v>
                </c:pt>
                <c:pt idx="160">
                  <c:v>1.7699</c:v>
                </c:pt>
                <c:pt idx="161">
                  <c:v>1.786</c:v>
                </c:pt>
                <c:pt idx="162">
                  <c:v>1.7743</c:v>
                </c:pt>
                <c:pt idx="163">
                  <c:v>1.7277</c:v>
                </c:pt>
                <c:pt idx="164">
                  <c:v>1.7076</c:v>
                </c:pt>
                <c:pt idx="165">
                  <c:v>1.6889000000000001</c:v>
                </c:pt>
                <c:pt idx="166">
                  <c:v>1.6605000000000001</c:v>
                </c:pt>
                <c:pt idx="167">
                  <c:v>1.6189</c:v>
                </c:pt>
                <c:pt idx="168">
                  <c:v>1.5913999999999999</c:v>
                </c:pt>
                <c:pt idx="169">
                  <c:v>1.6123000000000001</c:v>
                </c:pt>
                <c:pt idx="170">
                  <c:v>1.7996000000000001</c:v>
                </c:pt>
                <c:pt idx="171">
                  <c:v>2.1728999999999998</c:v>
                </c:pt>
                <c:pt idx="172">
                  <c:v>2.2663000000000002</c:v>
                </c:pt>
                <c:pt idx="173">
                  <c:v>2.3944000000000001</c:v>
                </c:pt>
                <c:pt idx="174">
                  <c:v>2.3073999999999999</c:v>
                </c:pt>
                <c:pt idx="175">
                  <c:v>2.3127</c:v>
                </c:pt>
                <c:pt idx="176">
                  <c:v>2.3138000000000001</c:v>
                </c:pt>
                <c:pt idx="177">
                  <c:v>2.2059000000000002</c:v>
                </c:pt>
                <c:pt idx="178">
                  <c:v>2.0609000000000002</c:v>
                </c:pt>
                <c:pt idx="179">
                  <c:v>1.9576</c:v>
                </c:pt>
                <c:pt idx="180">
                  <c:v>1.9328000000000001</c:v>
                </c:pt>
                <c:pt idx="181">
                  <c:v>1.8452</c:v>
                </c:pt>
                <c:pt idx="182">
                  <c:v>1.8198000000000001</c:v>
                </c:pt>
                <c:pt idx="183">
                  <c:v>1.7383999999999999</c:v>
                </c:pt>
                <c:pt idx="184">
                  <c:v>1.726</c:v>
                </c:pt>
                <c:pt idx="185">
                  <c:v>1.7506999999999999</c:v>
                </c:pt>
                <c:pt idx="186">
                  <c:v>1.7798</c:v>
                </c:pt>
                <c:pt idx="187">
                  <c:v>1.8402000000000001</c:v>
                </c:pt>
                <c:pt idx="188">
                  <c:v>1.7858000000000001</c:v>
                </c:pt>
                <c:pt idx="189">
                  <c:v>1.7576000000000001</c:v>
                </c:pt>
                <c:pt idx="190">
                  <c:v>1.8131999999999999</c:v>
                </c:pt>
                <c:pt idx="191">
                  <c:v>1.8059000000000001</c:v>
                </c:pt>
                <c:pt idx="192">
                  <c:v>1.7696000000000001</c:v>
                </c:pt>
                <c:pt idx="193">
                  <c:v>1.7596000000000001</c:v>
                </c:pt>
                <c:pt idx="194">
                  <c:v>1.7186999999999999</c:v>
                </c:pt>
                <c:pt idx="195">
                  <c:v>1.6859999999999999</c:v>
                </c:pt>
                <c:pt idx="196">
                  <c:v>1.71333</c:v>
                </c:pt>
                <c:pt idx="197">
                  <c:v>1.693418182</c:v>
                </c:pt>
                <c:pt idx="198">
                  <c:v>1.6748000000000001</c:v>
                </c:pt>
                <c:pt idx="199">
                  <c:v>1.6679999999999999</c:v>
                </c:pt>
                <c:pt idx="200">
                  <c:v>1.6591</c:v>
                </c:pt>
                <c:pt idx="201">
                  <c:v>1.586447368</c:v>
                </c:pt>
                <c:pt idx="202">
                  <c:v>1.613490909</c:v>
                </c:pt>
                <c:pt idx="203">
                  <c:v>1.5870428569999999</c:v>
                </c:pt>
                <c:pt idx="204">
                  <c:v>1.5639000000000001</c:v>
                </c:pt>
                <c:pt idx="205">
                  <c:v>1.597</c:v>
                </c:pt>
                <c:pt idx="206">
                  <c:v>1.7498</c:v>
                </c:pt>
                <c:pt idx="207">
                  <c:v>1.7726</c:v>
                </c:pt>
                <c:pt idx="208">
                  <c:v>1.7904899999999999</c:v>
                </c:pt>
                <c:pt idx="209">
                  <c:v>1.8369</c:v>
                </c:pt>
                <c:pt idx="210">
                  <c:v>1.789681818</c:v>
                </c:pt>
                <c:pt idx="211">
                  <c:v>1.7183947369999999</c:v>
                </c:pt>
                <c:pt idx="212">
                  <c:v>1.795309091</c:v>
                </c:pt>
                <c:pt idx="213">
                  <c:v>1.8548</c:v>
                </c:pt>
                <c:pt idx="214">
                  <c:v>1.9859909090000001</c:v>
                </c:pt>
                <c:pt idx="215">
                  <c:v>2.0491950000000001</c:v>
                </c:pt>
                <c:pt idx="216">
                  <c:v>2.0287363639999998</c:v>
                </c:pt>
                <c:pt idx="217">
                  <c:v>2.0294434780000001</c:v>
                </c:pt>
                <c:pt idx="218">
                  <c:v>2.028078947</c:v>
                </c:pt>
                <c:pt idx="219">
                  <c:v>2.0298454549999998</c:v>
                </c:pt>
                <c:pt idx="220">
                  <c:v>2.0677500000000002</c:v>
                </c:pt>
                <c:pt idx="221">
                  <c:v>2.0778349999999999</c:v>
                </c:pt>
                <c:pt idx="222">
                  <c:v>2.0310772730000002</c:v>
                </c:pt>
                <c:pt idx="223">
                  <c:v>1.9732499999999999</c:v>
                </c:pt>
                <c:pt idx="224">
                  <c:v>1.9828399999999999</c:v>
                </c:pt>
                <c:pt idx="225">
                  <c:v>2.002213636</c:v>
                </c:pt>
                <c:pt idx="226">
                  <c:v>2.0348428570000001</c:v>
                </c:pt>
                <c:pt idx="227">
                  <c:v>2.172955</c:v>
                </c:pt>
                <c:pt idx="228">
                  <c:v>2.252169565</c:v>
                </c:pt>
                <c:pt idx="229">
                  <c:v>2.3421909090000002</c:v>
                </c:pt>
                <c:pt idx="230">
                  <c:v>2.2705095239999999</c:v>
                </c:pt>
                <c:pt idx="231">
                  <c:v>2.188647826</c:v>
                </c:pt>
                <c:pt idx="232">
                  <c:v>2.29535</c:v>
                </c:pt>
                <c:pt idx="233">
                  <c:v>2.3454857140000001</c:v>
                </c:pt>
                <c:pt idx="234">
                  <c:v>2.382209091</c:v>
                </c:pt>
                <c:pt idx="235">
                  <c:v>2.38368</c:v>
                </c:pt>
                <c:pt idx="236">
                  <c:v>2.3260894740000002</c:v>
                </c:pt>
                <c:pt idx="237">
                  <c:v>2.2327699999999999</c:v>
                </c:pt>
                <c:pt idx="238">
                  <c:v>2.2208809519999999</c:v>
                </c:pt>
                <c:pt idx="239">
                  <c:v>2.2354699999999998</c:v>
                </c:pt>
                <c:pt idx="240">
                  <c:v>2.224647826</c:v>
                </c:pt>
                <c:pt idx="241">
                  <c:v>2.2656476190000001</c:v>
                </c:pt>
                <c:pt idx="242">
                  <c:v>2.3328681819999999</c:v>
                </c:pt>
                <c:pt idx="243">
                  <c:v>2.4482608699999999</c:v>
                </c:pt>
                <c:pt idx="244">
                  <c:v>2.548365</c:v>
                </c:pt>
                <c:pt idx="245">
                  <c:v>2.6393636360000001</c:v>
                </c:pt>
                <c:pt idx="246">
                  <c:v>2.634228571</c:v>
                </c:pt>
                <c:pt idx="247">
                  <c:v>2.8164500000000001</c:v>
                </c:pt>
                <c:pt idx="248">
                  <c:v>3.1394772729999998</c:v>
                </c:pt>
                <c:pt idx="249">
                  <c:v>3.0432199999999998</c:v>
                </c:pt>
                <c:pt idx="250">
                  <c:v>3.061715</c:v>
                </c:pt>
                <c:pt idx="251">
                  <c:v>3.1117380950000002</c:v>
                </c:pt>
                <c:pt idx="252">
                  <c:v>3.2231434779999999</c:v>
                </c:pt>
                <c:pt idx="253">
                  <c:v>3.5143047620000001</c:v>
                </c:pt>
                <c:pt idx="254">
                  <c:v>3.9064571429999999</c:v>
                </c:pt>
              </c:numCache>
            </c:numRef>
          </c:val>
          <c:smooth val="0"/>
          <c:extLst xmlns:c16r2="http://schemas.microsoft.com/office/drawing/2015/06/chart">
            <c:ext xmlns:c16="http://schemas.microsoft.com/office/drawing/2014/chart" uri="{C3380CC4-5D6E-409C-BE32-E72D297353CC}">
              <c16:uniqueId val="{00000000-8551-4A25-8A5B-CAA230C47B64}"/>
            </c:ext>
          </c:extLst>
        </c:ser>
        <c:dLbls>
          <c:showLegendKey val="0"/>
          <c:showVal val="0"/>
          <c:showCatName val="0"/>
          <c:showSerName val="0"/>
          <c:showPercent val="0"/>
          <c:showBubbleSize val="0"/>
        </c:dLbls>
        <c:marker val="1"/>
        <c:smooth val="0"/>
        <c:axId val="120510336"/>
        <c:axId val="120511872"/>
      </c:lineChart>
      <c:catAx>
        <c:axId val="120510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540000" spcFirstLastPara="1" vertOverflow="ellipsis"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pt-BR"/>
          </a:p>
        </c:txPr>
        <c:crossAx val="120511872"/>
        <c:crosses val="autoZero"/>
        <c:auto val="1"/>
        <c:lblAlgn val="ctr"/>
        <c:lblOffset val="100"/>
        <c:tickLblSkip val="12"/>
        <c:tickMarkSkip val="10"/>
        <c:noMultiLvlLbl val="0"/>
      </c:catAx>
      <c:valAx>
        <c:axId val="120511872"/>
        <c:scaling>
          <c:orientation val="minMax"/>
        </c:scaling>
        <c:delete val="0"/>
        <c:axPos val="l"/>
        <c:majorGridlines>
          <c:spPr>
            <a:ln w="9525" cap="flat" cmpd="sng" algn="ctr">
              <a:solidFill>
                <a:schemeClr val="tx1">
                  <a:lumMod val="15000"/>
                  <a:lumOff val="85000"/>
                </a:schemeClr>
              </a:solidFill>
              <a:round/>
            </a:ln>
            <a:effectLst/>
          </c:spPr>
        </c:majorGridlines>
        <c:numFmt formatCode="#,##0.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20510336"/>
        <c:crosses val="autoZero"/>
        <c:crossBetween val="between"/>
      </c:valAx>
      <c:spPr>
        <a:noFill/>
        <a:ln>
          <a:noFill/>
        </a:ln>
        <a:effectLst/>
      </c:spPr>
    </c:plotArea>
    <c:plotVisOnly val="1"/>
    <c:dispBlanksAs val="gap"/>
    <c:showDLblsOverMax val="0"/>
  </c:chart>
  <c:spPr>
    <a:solidFill>
      <a:schemeClr val="tx2">
        <a:lumMod val="75000"/>
      </a:schemeClr>
    </a:solidFill>
    <a:ln>
      <a:noFill/>
    </a:ln>
    <a:effectLst/>
  </c:spPr>
  <c:txPr>
    <a:bodyPr/>
    <a:lstStyle/>
    <a:p>
      <a:pPr>
        <a:defRPr/>
      </a:pPr>
      <a:endParaRPr lang="pt-B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a:t>Brasil: Balança de transações correntes 1980 - 2014</a:t>
            </a:r>
          </a:p>
        </c:rich>
      </c:tx>
      <c:overlay val="0"/>
      <c:spPr>
        <a:noFill/>
        <a:ln>
          <a:noFill/>
        </a:ln>
        <a:effectLst/>
      </c:spPr>
    </c:title>
    <c:autoTitleDeleted val="0"/>
    <c:plotArea>
      <c:layout/>
      <c:lineChart>
        <c:grouping val="standard"/>
        <c:varyColors val="0"/>
        <c:ser>
          <c:idx val="0"/>
          <c:order val="0"/>
          <c:tx>
            <c:v>balança comercial</c:v>
          </c:tx>
          <c:spPr>
            <a:ln w="60325" cap="rnd">
              <a:solidFill>
                <a:schemeClr val="accent1"/>
              </a:solidFill>
              <a:round/>
            </a:ln>
            <a:effectLst/>
          </c:spPr>
          <c:marker>
            <c:symbol val="none"/>
          </c:marker>
          <c:cat>
            <c:strRef>
              <c:f>'[ipeadata(27-10-2015-10-49).xls]Séries'!$A$93:$A$127</c:f>
              <c:strCache>
                <c:ptCount val="35"/>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strCache>
            </c:strRef>
          </c:cat>
          <c:val>
            <c:numRef>
              <c:f>'[ipeadata(27-10-2015-10-49).xls]Séries'!$D$93:$D$127</c:f>
              <c:numCache>
                <c:formatCode>#,##0.0000</c:formatCode>
                <c:ptCount val="35"/>
                <c:pt idx="0">
                  <c:v>-2822.768</c:v>
                </c:pt>
                <c:pt idx="1">
                  <c:v>1202.4549999999999</c:v>
                </c:pt>
                <c:pt idx="2">
                  <c:v>780.07299999999702</c:v>
                </c:pt>
                <c:pt idx="3">
                  <c:v>6470.3890000000001</c:v>
                </c:pt>
                <c:pt idx="4">
                  <c:v>13089.514999999999</c:v>
                </c:pt>
                <c:pt idx="5">
                  <c:v>12485.52</c:v>
                </c:pt>
                <c:pt idx="6">
                  <c:v>8304.2990000000009</c:v>
                </c:pt>
                <c:pt idx="7">
                  <c:v>11173.098</c:v>
                </c:pt>
                <c:pt idx="8">
                  <c:v>19184.111306999999</c:v>
                </c:pt>
                <c:pt idx="9">
                  <c:v>16119.186972</c:v>
                </c:pt>
                <c:pt idx="10">
                  <c:v>10752.394001000001</c:v>
                </c:pt>
                <c:pt idx="11">
                  <c:v>10579.968650999999</c:v>
                </c:pt>
                <c:pt idx="12">
                  <c:v>15238.894792999999</c:v>
                </c:pt>
                <c:pt idx="13">
                  <c:v>13298.768120000001</c:v>
                </c:pt>
                <c:pt idx="14">
                  <c:v>10466.47208</c:v>
                </c:pt>
                <c:pt idx="15">
                  <c:v>-3465.6149999999998</c:v>
                </c:pt>
                <c:pt idx="16">
                  <c:v>-5599.0410000000002</c:v>
                </c:pt>
                <c:pt idx="17">
                  <c:v>-6752.8869999999997</c:v>
                </c:pt>
                <c:pt idx="18">
                  <c:v>-6574.5020000000004</c:v>
                </c:pt>
                <c:pt idx="19">
                  <c:v>-1198.8679999999999</c:v>
                </c:pt>
                <c:pt idx="20">
                  <c:v>-697.74746300000095</c:v>
                </c:pt>
                <c:pt idx="21">
                  <c:v>2650.4670000000001</c:v>
                </c:pt>
                <c:pt idx="22">
                  <c:v>13121.297</c:v>
                </c:pt>
                <c:pt idx="23">
                  <c:v>24793.924086999999</c:v>
                </c:pt>
                <c:pt idx="24">
                  <c:v>33640.540716000003</c:v>
                </c:pt>
                <c:pt idx="25">
                  <c:v>44702.878255000003</c:v>
                </c:pt>
                <c:pt idx="26">
                  <c:v>46456.628726000003</c:v>
                </c:pt>
                <c:pt idx="27">
                  <c:v>40031.626579999996</c:v>
                </c:pt>
                <c:pt idx="28">
                  <c:v>24835.752407</c:v>
                </c:pt>
                <c:pt idx="29">
                  <c:v>25289.805700000001</c:v>
                </c:pt>
                <c:pt idx="30">
                  <c:v>20146.857897000002</c:v>
                </c:pt>
                <c:pt idx="31">
                  <c:v>29792.818966999999</c:v>
                </c:pt>
                <c:pt idx="32">
                  <c:v>19394.536903</c:v>
                </c:pt>
                <c:pt idx="33">
                  <c:v>2399.4846379999899</c:v>
                </c:pt>
                <c:pt idx="34">
                  <c:v>-3930.1346789999898</c:v>
                </c:pt>
              </c:numCache>
            </c:numRef>
          </c:val>
          <c:smooth val="0"/>
          <c:extLst xmlns:c16r2="http://schemas.microsoft.com/office/drawing/2015/06/chart">
            <c:ext xmlns:c16="http://schemas.microsoft.com/office/drawing/2014/chart" uri="{C3380CC4-5D6E-409C-BE32-E72D297353CC}">
              <c16:uniqueId val="{00000000-E59F-445A-BC75-3D3CC432DEF2}"/>
            </c:ext>
          </c:extLst>
        </c:ser>
        <c:ser>
          <c:idx val="1"/>
          <c:order val="1"/>
          <c:tx>
            <c:v>serviços e rendas</c:v>
          </c:tx>
          <c:spPr>
            <a:ln w="60325" cap="rnd">
              <a:solidFill>
                <a:schemeClr val="accent2"/>
              </a:solidFill>
              <a:round/>
            </a:ln>
            <a:effectLst/>
          </c:spPr>
          <c:marker>
            <c:symbol val="none"/>
          </c:marker>
          <c:cat>
            <c:strRef>
              <c:f>'[ipeadata(27-10-2015-10-49).xls]Séries'!$A$93:$A$127</c:f>
              <c:strCache>
                <c:ptCount val="35"/>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strCache>
            </c:strRef>
          </c:cat>
          <c:val>
            <c:numRef>
              <c:f>'[ipeadata(27-10-2015-10-49).xls]Séries'!$E$93:$E$127</c:f>
              <c:numCache>
                <c:formatCode>#,##0.0000</c:formatCode>
                <c:ptCount val="35"/>
                <c:pt idx="0">
                  <c:v>-10058.985000000001</c:v>
                </c:pt>
                <c:pt idx="1">
                  <c:v>-13093.853999999999</c:v>
                </c:pt>
                <c:pt idx="2">
                  <c:v>-17039.047999999999</c:v>
                </c:pt>
                <c:pt idx="3">
                  <c:v>-13354.053</c:v>
                </c:pt>
                <c:pt idx="4">
                  <c:v>-13155.91</c:v>
                </c:pt>
                <c:pt idx="5">
                  <c:v>-12877.300999999999</c:v>
                </c:pt>
                <c:pt idx="6">
                  <c:v>-13707.272000000001</c:v>
                </c:pt>
                <c:pt idx="7">
                  <c:v>-12676.157999999999</c:v>
                </c:pt>
                <c:pt idx="8">
                  <c:v>-15095.87</c:v>
                </c:pt>
                <c:pt idx="9">
                  <c:v>-15333.617611289999</c:v>
                </c:pt>
                <c:pt idx="10">
                  <c:v>-15369.127055569999</c:v>
                </c:pt>
                <c:pt idx="11">
                  <c:v>-13542.848484390001</c:v>
                </c:pt>
                <c:pt idx="12">
                  <c:v>-11336.180921790001</c:v>
                </c:pt>
                <c:pt idx="13">
                  <c:v>-15577.054</c:v>
                </c:pt>
                <c:pt idx="14">
                  <c:v>-14691.767</c:v>
                </c:pt>
                <c:pt idx="15">
                  <c:v>-18540.510999999999</c:v>
                </c:pt>
                <c:pt idx="16">
                  <c:v>-20349.518975958501</c:v>
                </c:pt>
                <c:pt idx="17">
                  <c:v>-25522.2791875804</c:v>
                </c:pt>
                <c:pt idx="18">
                  <c:v>-28299.3906013548</c:v>
                </c:pt>
                <c:pt idx="19">
                  <c:v>-25825.157390345899</c:v>
                </c:pt>
                <c:pt idx="20">
                  <c:v>-25047.847198107502</c:v>
                </c:pt>
                <c:pt idx="21">
                  <c:v>-27502.520000306999</c:v>
                </c:pt>
                <c:pt idx="22">
                  <c:v>-23147.741350956399</c:v>
                </c:pt>
                <c:pt idx="23">
                  <c:v>-23483.2275945683</c:v>
                </c:pt>
                <c:pt idx="24">
                  <c:v>-25197.651444669398</c:v>
                </c:pt>
                <c:pt idx="25">
                  <c:v>-34275.991208042702</c:v>
                </c:pt>
                <c:pt idx="26">
                  <c:v>-37120.359455358797</c:v>
                </c:pt>
                <c:pt idx="27">
                  <c:v>-42509.881077125101</c:v>
                </c:pt>
                <c:pt idx="28">
                  <c:v>-57251.643298574003</c:v>
                </c:pt>
                <c:pt idx="29">
                  <c:v>-52929.580000105998</c:v>
                </c:pt>
                <c:pt idx="30">
                  <c:v>-70321.513349850007</c:v>
                </c:pt>
                <c:pt idx="31">
                  <c:v>-85250.552806559994</c:v>
                </c:pt>
                <c:pt idx="32">
                  <c:v>-76489.128869409993</c:v>
                </c:pt>
                <c:pt idx="33">
                  <c:v>-86874.050200440004</c:v>
                </c:pt>
                <c:pt idx="34">
                  <c:v>-88940.719895899994</c:v>
                </c:pt>
              </c:numCache>
            </c:numRef>
          </c:val>
          <c:smooth val="0"/>
          <c:extLst xmlns:c16r2="http://schemas.microsoft.com/office/drawing/2015/06/chart">
            <c:ext xmlns:c16="http://schemas.microsoft.com/office/drawing/2014/chart" uri="{C3380CC4-5D6E-409C-BE32-E72D297353CC}">
              <c16:uniqueId val="{00000001-E59F-445A-BC75-3D3CC432DEF2}"/>
            </c:ext>
          </c:extLst>
        </c:ser>
        <c:ser>
          <c:idx val="2"/>
          <c:order val="2"/>
          <c:tx>
            <c:v>saldo balança de transações correntes </c:v>
          </c:tx>
          <c:spPr>
            <a:ln w="60325" cap="rnd">
              <a:solidFill>
                <a:schemeClr val="accent3"/>
              </a:solidFill>
              <a:round/>
            </a:ln>
            <a:effectLst/>
          </c:spPr>
          <c:marker>
            <c:symbol val="none"/>
          </c:marker>
          <c:cat>
            <c:strRef>
              <c:f>'[ipeadata(27-10-2015-10-49).xls]Séries'!$A$93:$A$127</c:f>
              <c:strCache>
                <c:ptCount val="35"/>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strCache>
            </c:strRef>
          </c:cat>
          <c:val>
            <c:numRef>
              <c:f>'[ipeadata(27-10-2015-10-49).xls]Séries'!$F$93:$F$127</c:f>
              <c:numCache>
                <c:formatCode>#,##0.0000</c:formatCode>
                <c:ptCount val="35"/>
                <c:pt idx="0">
                  <c:v>-12739.194</c:v>
                </c:pt>
                <c:pt idx="1">
                  <c:v>-11705.865</c:v>
                </c:pt>
                <c:pt idx="2">
                  <c:v>-16273.200999999999</c:v>
                </c:pt>
                <c:pt idx="3">
                  <c:v>-6773.027</c:v>
                </c:pt>
                <c:pt idx="4">
                  <c:v>94.912000000000106</c:v>
                </c:pt>
                <c:pt idx="5">
                  <c:v>-248.34299999999999</c:v>
                </c:pt>
                <c:pt idx="6">
                  <c:v>-5323.259</c:v>
                </c:pt>
                <c:pt idx="7">
                  <c:v>-1437.923</c:v>
                </c:pt>
                <c:pt idx="8">
                  <c:v>4179.7693069999996</c:v>
                </c:pt>
                <c:pt idx="9">
                  <c:v>1031.89436071</c:v>
                </c:pt>
                <c:pt idx="10">
                  <c:v>-3783.7200545699998</c:v>
                </c:pt>
                <c:pt idx="11">
                  <c:v>-1407.4578333899999</c:v>
                </c:pt>
                <c:pt idx="12">
                  <c:v>6108.8338712100003</c:v>
                </c:pt>
                <c:pt idx="13">
                  <c:v>-675.88387999999998</c:v>
                </c:pt>
                <c:pt idx="14">
                  <c:v>-1811.2269200000001</c:v>
                </c:pt>
                <c:pt idx="15">
                  <c:v>-18383.714</c:v>
                </c:pt>
                <c:pt idx="16">
                  <c:v>-23502.082975958499</c:v>
                </c:pt>
                <c:pt idx="17">
                  <c:v>-30452.255581060999</c:v>
                </c:pt>
                <c:pt idx="18">
                  <c:v>-33415.898871254802</c:v>
                </c:pt>
                <c:pt idx="19">
                  <c:v>-25334.628390345901</c:v>
                </c:pt>
                <c:pt idx="20">
                  <c:v>-24224.529661107499</c:v>
                </c:pt>
                <c:pt idx="21">
                  <c:v>-23214.529000307</c:v>
                </c:pt>
                <c:pt idx="22">
                  <c:v>-7636.6293509564002</c:v>
                </c:pt>
                <c:pt idx="23">
                  <c:v>4177.2854924317198</c:v>
                </c:pt>
                <c:pt idx="24">
                  <c:v>11679.238006547999</c:v>
                </c:pt>
                <c:pt idx="25">
                  <c:v>13984.655478205301</c:v>
                </c:pt>
                <c:pt idx="26">
                  <c:v>13642.602455170099</c:v>
                </c:pt>
                <c:pt idx="27">
                  <c:v>1550.73506904488</c:v>
                </c:pt>
                <c:pt idx="28">
                  <c:v>-28192.024420874</c:v>
                </c:pt>
                <c:pt idx="29">
                  <c:v>-24302.262100106</c:v>
                </c:pt>
                <c:pt idx="30">
                  <c:v>-47273.101647019997</c:v>
                </c:pt>
                <c:pt idx="31">
                  <c:v>-52473.498676169998</c:v>
                </c:pt>
                <c:pt idx="32">
                  <c:v>-54248.663773499997</c:v>
                </c:pt>
                <c:pt idx="33">
                  <c:v>-81108.30524781</c:v>
                </c:pt>
                <c:pt idx="34">
                  <c:v>-90948.397987639997</c:v>
                </c:pt>
              </c:numCache>
            </c:numRef>
          </c:val>
          <c:smooth val="0"/>
          <c:extLst xmlns:c16r2="http://schemas.microsoft.com/office/drawing/2015/06/chart">
            <c:ext xmlns:c16="http://schemas.microsoft.com/office/drawing/2014/chart" uri="{C3380CC4-5D6E-409C-BE32-E72D297353CC}">
              <c16:uniqueId val="{00000002-E59F-445A-BC75-3D3CC432DEF2}"/>
            </c:ext>
          </c:extLst>
        </c:ser>
        <c:dLbls>
          <c:showLegendKey val="0"/>
          <c:showVal val="0"/>
          <c:showCatName val="0"/>
          <c:showSerName val="0"/>
          <c:showPercent val="0"/>
          <c:showBubbleSize val="0"/>
        </c:dLbls>
        <c:marker val="1"/>
        <c:smooth val="0"/>
        <c:axId val="127460096"/>
        <c:axId val="127461632"/>
      </c:lineChart>
      <c:catAx>
        <c:axId val="12746009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pt-BR"/>
          </a:p>
        </c:txPr>
        <c:crossAx val="127461632"/>
        <c:crosses val="autoZero"/>
        <c:auto val="1"/>
        <c:lblAlgn val="ctr"/>
        <c:lblOffset val="100"/>
        <c:noMultiLvlLbl val="0"/>
      </c:catAx>
      <c:valAx>
        <c:axId val="127461632"/>
        <c:scaling>
          <c:orientation val="minMax"/>
        </c:scaling>
        <c:delete val="0"/>
        <c:axPos val="l"/>
        <c:majorGridlines>
          <c:spPr>
            <a:ln w="9525" cap="flat" cmpd="sng" algn="ctr">
              <a:solidFill>
                <a:schemeClr val="tx1">
                  <a:lumMod val="15000"/>
                  <a:lumOff val="85000"/>
                </a:schemeClr>
              </a:solidFill>
              <a:round/>
            </a:ln>
            <a:effectLst/>
          </c:spPr>
        </c:majorGridlines>
        <c:numFmt formatCode="#,##0.00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pt-BR"/>
          </a:p>
        </c:txPr>
        <c:crossAx val="127460096"/>
        <c:crosses val="autoZero"/>
        <c:crossBetween val="between"/>
      </c:valAx>
      <c:spPr>
        <a:noFill/>
        <a:ln>
          <a:noFill/>
        </a:ln>
        <a:effectLst/>
      </c:spPr>
    </c:plotArea>
    <c:legend>
      <c:legendPos val="b"/>
      <c:layout>
        <c:manualLayout>
          <c:xMode val="edge"/>
          <c:yMode val="edge"/>
          <c:x val="0.13423376550167357"/>
          <c:y val="0.64062608014282907"/>
          <c:w val="0.40640635153475085"/>
          <c:h val="0.21763419423822769"/>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dirty="0" err="1"/>
              <a:t>Brasil</a:t>
            </a:r>
            <a:r>
              <a:rPr lang="en-US" sz="2800" dirty="0"/>
              <a:t>: </a:t>
            </a:r>
            <a:r>
              <a:rPr lang="en-US" sz="2800" dirty="0" err="1"/>
              <a:t>Balanço</a:t>
            </a:r>
            <a:r>
              <a:rPr lang="en-US" sz="2800" baseline="0" dirty="0"/>
              <a:t> </a:t>
            </a:r>
            <a:r>
              <a:rPr lang="en-US" sz="2800" dirty="0"/>
              <a:t> de </a:t>
            </a:r>
            <a:r>
              <a:rPr lang="en-US" sz="2800" dirty="0" err="1"/>
              <a:t>Pagamentos</a:t>
            </a:r>
            <a:r>
              <a:rPr lang="en-US" sz="2800" dirty="0"/>
              <a:t> 1980 - 2014</a:t>
            </a:r>
          </a:p>
        </c:rich>
      </c:tx>
      <c:overlay val="0"/>
      <c:spPr>
        <a:noFill/>
        <a:ln>
          <a:noFill/>
        </a:ln>
        <a:effectLst/>
      </c:spPr>
    </c:title>
    <c:autoTitleDeleted val="0"/>
    <c:plotArea>
      <c:layout>
        <c:manualLayout>
          <c:layoutTarget val="inner"/>
          <c:xMode val="edge"/>
          <c:yMode val="edge"/>
          <c:x val="0.10096703584047211"/>
          <c:y val="8.3009344270828858E-2"/>
          <c:w val="0.88757462988637059"/>
          <c:h val="0.78821533803081623"/>
        </c:manualLayout>
      </c:layout>
      <c:lineChart>
        <c:grouping val="standard"/>
        <c:varyColors val="0"/>
        <c:ser>
          <c:idx val="0"/>
          <c:order val="0"/>
          <c:tx>
            <c:v>balança comercial</c:v>
          </c:tx>
          <c:spPr>
            <a:ln w="60325" cap="rnd">
              <a:solidFill>
                <a:schemeClr val="accent1"/>
              </a:solidFill>
              <a:round/>
            </a:ln>
            <a:effectLst/>
          </c:spPr>
          <c:marker>
            <c:symbol val="none"/>
          </c:marker>
          <c:cat>
            <c:strRef>
              <c:f>'[ipeadata(27-10-2015-10-49).xls]Séries'!$A$93:$A$127</c:f>
              <c:strCache>
                <c:ptCount val="35"/>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strCache>
            </c:strRef>
          </c:cat>
          <c:val>
            <c:numRef>
              <c:f>'[ipeadata(27-10-2015-10-49).xls]Séries'!$D$93:$D$127</c:f>
              <c:numCache>
                <c:formatCode>#,##0.0000</c:formatCode>
                <c:ptCount val="35"/>
                <c:pt idx="0">
                  <c:v>-2822.768</c:v>
                </c:pt>
                <c:pt idx="1">
                  <c:v>1202.4549999999999</c:v>
                </c:pt>
                <c:pt idx="2">
                  <c:v>780.07299999999702</c:v>
                </c:pt>
                <c:pt idx="3">
                  <c:v>6470.3890000000001</c:v>
                </c:pt>
                <c:pt idx="4">
                  <c:v>13089.514999999999</c:v>
                </c:pt>
                <c:pt idx="5">
                  <c:v>12485.52</c:v>
                </c:pt>
                <c:pt idx="6">
                  <c:v>8304.2990000000009</c:v>
                </c:pt>
                <c:pt idx="7">
                  <c:v>11173.098</c:v>
                </c:pt>
                <c:pt idx="8">
                  <c:v>19184.111306999999</c:v>
                </c:pt>
                <c:pt idx="9">
                  <c:v>16119.186972</c:v>
                </c:pt>
                <c:pt idx="10">
                  <c:v>10752.394001000001</c:v>
                </c:pt>
                <c:pt idx="11">
                  <c:v>10579.968650999999</c:v>
                </c:pt>
                <c:pt idx="12">
                  <c:v>15238.894792999999</c:v>
                </c:pt>
                <c:pt idx="13">
                  <c:v>13298.768120000001</c:v>
                </c:pt>
                <c:pt idx="14">
                  <c:v>10466.47208</c:v>
                </c:pt>
                <c:pt idx="15">
                  <c:v>-3465.6149999999998</c:v>
                </c:pt>
                <c:pt idx="16">
                  <c:v>-5599.0410000000002</c:v>
                </c:pt>
                <c:pt idx="17">
                  <c:v>-6752.8869999999997</c:v>
                </c:pt>
                <c:pt idx="18">
                  <c:v>-6574.5020000000004</c:v>
                </c:pt>
                <c:pt idx="19">
                  <c:v>-1198.8679999999999</c:v>
                </c:pt>
                <c:pt idx="20">
                  <c:v>-697.74746300000095</c:v>
                </c:pt>
                <c:pt idx="21">
                  <c:v>2650.4670000000001</c:v>
                </c:pt>
                <c:pt idx="22">
                  <c:v>13121.297</c:v>
                </c:pt>
                <c:pt idx="23">
                  <c:v>24793.924086999999</c:v>
                </c:pt>
                <c:pt idx="24">
                  <c:v>33640.540716000003</c:v>
                </c:pt>
                <c:pt idx="25">
                  <c:v>44702.878255000003</c:v>
                </c:pt>
                <c:pt idx="26">
                  <c:v>46456.628726000003</c:v>
                </c:pt>
                <c:pt idx="27">
                  <c:v>40031.626579999996</c:v>
                </c:pt>
                <c:pt idx="28">
                  <c:v>24835.752407</c:v>
                </c:pt>
                <c:pt idx="29">
                  <c:v>25289.805700000001</c:v>
                </c:pt>
                <c:pt idx="30">
                  <c:v>20146.857897000002</c:v>
                </c:pt>
                <c:pt idx="31">
                  <c:v>29792.818966999999</c:v>
                </c:pt>
                <c:pt idx="32">
                  <c:v>19394.536903</c:v>
                </c:pt>
                <c:pt idx="33">
                  <c:v>2399.4846379999899</c:v>
                </c:pt>
                <c:pt idx="34">
                  <c:v>-3930.1346789999898</c:v>
                </c:pt>
              </c:numCache>
            </c:numRef>
          </c:val>
          <c:smooth val="0"/>
          <c:extLst xmlns:c16r2="http://schemas.microsoft.com/office/drawing/2015/06/chart">
            <c:ext xmlns:c16="http://schemas.microsoft.com/office/drawing/2014/chart" uri="{C3380CC4-5D6E-409C-BE32-E72D297353CC}">
              <c16:uniqueId val="{00000000-9CA5-446D-980F-AE85D22C00A2}"/>
            </c:ext>
          </c:extLst>
        </c:ser>
        <c:ser>
          <c:idx val="1"/>
          <c:order val="1"/>
          <c:tx>
            <c:v>serviços e rendas</c:v>
          </c:tx>
          <c:spPr>
            <a:ln w="60325" cap="rnd">
              <a:solidFill>
                <a:schemeClr val="accent2"/>
              </a:solidFill>
              <a:round/>
            </a:ln>
            <a:effectLst/>
          </c:spPr>
          <c:marker>
            <c:symbol val="none"/>
          </c:marker>
          <c:cat>
            <c:strRef>
              <c:f>'[ipeadata(27-10-2015-10-49).xls]Séries'!$A$93:$A$127</c:f>
              <c:strCache>
                <c:ptCount val="35"/>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strCache>
            </c:strRef>
          </c:cat>
          <c:val>
            <c:numRef>
              <c:f>'[ipeadata(27-10-2015-10-49).xls]Séries'!$E$93:$E$127</c:f>
              <c:numCache>
                <c:formatCode>#,##0.0000</c:formatCode>
                <c:ptCount val="35"/>
                <c:pt idx="0">
                  <c:v>-10058.985000000001</c:v>
                </c:pt>
                <c:pt idx="1">
                  <c:v>-13093.853999999999</c:v>
                </c:pt>
                <c:pt idx="2">
                  <c:v>-17039.047999999999</c:v>
                </c:pt>
                <c:pt idx="3">
                  <c:v>-13354.053</c:v>
                </c:pt>
                <c:pt idx="4">
                  <c:v>-13155.91</c:v>
                </c:pt>
                <c:pt idx="5">
                  <c:v>-12877.300999999999</c:v>
                </c:pt>
                <c:pt idx="6">
                  <c:v>-13707.272000000001</c:v>
                </c:pt>
                <c:pt idx="7">
                  <c:v>-12676.157999999999</c:v>
                </c:pt>
                <c:pt idx="8">
                  <c:v>-15095.87</c:v>
                </c:pt>
                <c:pt idx="9">
                  <c:v>-15333.617611289999</c:v>
                </c:pt>
                <c:pt idx="10">
                  <c:v>-15369.127055569999</c:v>
                </c:pt>
                <c:pt idx="11">
                  <c:v>-13542.848484390001</c:v>
                </c:pt>
                <c:pt idx="12">
                  <c:v>-11336.180921790001</c:v>
                </c:pt>
                <c:pt idx="13">
                  <c:v>-15577.054</c:v>
                </c:pt>
                <c:pt idx="14">
                  <c:v>-14691.767</c:v>
                </c:pt>
                <c:pt idx="15">
                  <c:v>-18540.510999999999</c:v>
                </c:pt>
                <c:pt idx="16">
                  <c:v>-20349.518975958501</c:v>
                </c:pt>
                <c:pt idx="17">
                  <c:v>-25522.2791875804</c:v>
                </c:pt>
                <c:pt idx="18">
                  <c:v>-28299.3906013548</c:v>
                </c:pt>
                <c:pt idx="19">
                  <c:v>-25825.157390345899</c:v>
                </c:pt>
                <c:pt idx="20">
                  <c:v>-25047.847198107502</c:v>
                </c:pt>
                <c:pt idx="21">
                  <c:v>-27502.520000306999</c:v>
                </c:pt>
                <c:pt idx="22">
                  <c:v>-23147.741350956399</c:v>
                </c:pt>
                <c:pt idx="23">
                  <c:v>-23483.2275945683</c:v>
                </c:pt>
                <c:pt idx="24">
                  <c:v>-25197.651444669398</c:v>
                </c:pt>
                <c:pt idx="25">
                  <c:v>-34275.991208042702</c:v>
                </c:pt>
                <c:pt idx="26">
                  <c:v>-37120.359455358797</c:v>
                </c:pt>
                <c:pt idx="27">
                  <c:v>-42509.881077125101</c:v>
                </c:pt>
                <c:pt idx="28">
                  <c:v>-57251.643298574003</c:v>
                </c:pt>
                <c:pt idx="29">
                  <c:v>-52929.580000105998</c:v>
                </c:pt>
                <c:pt idx="30">
                  <c:v>-70321.513349850007</c:v>
                </c:pt>
                <c:pt idx="31">
                  <c:v>-85250.552806559994</c:v>
                </c:pt>
                <c:pt idx="32">
                  <c:v>-76489.128869409993</c:v>
                </c:pt>
                <c:pt idx="33">
                  <c:v>-86874.050200440004</c:v>
                </c:pt>
                <c:pt idx="34">
                  <c:v>-88940.719895899994</c:v>
                </c:pt>
              </c:numCache>
            </c:numRef>
          </c:val>
          <c:smooth val="0"/>
          <c:extLst xmlns:c16r2="http://schemas.microsoft.com/office/drawing/2015/06/chart">
            <c:ext xmlns:c16="http://schemas.microsoft.com/office/drawing/2014/chart" uri="{C3380CC4-5D6E-409C-BE32-E72D297353CC}">
              <c16:uniqueId val="{00000001-9CA5-446D-980F-AE85D22C00A2}"/>
            </c:ext>
          </c:extLst>
        </c:ser>
        <c:ser>
          <c:idx val="2"/>
          <c:order val="2"/>
          <c:tx>
            <c:v>saldo balança de transações correntes </c:v>
          </c:tx>
          <c:spPr>
            <a:ln w="60325" cap="rnd">
              <a:solidFill>
                <a:schemeClr val="accent3"/>
              </a:solidFill>
              <a:round/>
            </a:ln>
            <a:effectLst/>
          </c:spPr>
          <c:marker>
            <c:symbol val="none"/>
          </c:marker>
          <c:cat>
            <c:strRef>
              <c:f>'[ipeadata(27-10-2015-10-49).xls]Séries'!$A$93:$A$127</c:f>
              <c:strCache>
                <c:ptCount val="35"/>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strCache>
            </c:strRef>
          </c:cat>
          <c:val>
            <c:numRef>
              <c:f>'[ipeadata(27-10-2015-10-49).xls]Séries'!$F$93:$F$127</c:f>
              <c:numCache>
                <c:formatCode>#,##0.0000</c:formatCode>
                <c:ptCount val="35"/>
                <c:pt idx="0">
                  <c:v>-12739.194</c:v>
                </c:pt>
                <c:pt idx="1">
                  <c:v>-11705.865</c:v>
                </c:pt>
                <c:pt idx="2">
                  <c:v>-16273.200999999999</c:v>
                </c:pt>
                <c:pt idx="3">
                  <c:v>-6773.027</c:v>
                </c:pt>
                <c:pt idx="4">
                  <c:v>94.912000000000106</c:v>
                </c:pt>
                <c:pt idx="5">
                  <c:v>-248.34299999999999</c:v>
                </c:pt>
                <c:pt idx="6">
                  <c:v>-5323.259</c:v>
                </c:pt>
                <c:pt idx="7">
                  <c:v>-1437.923</c:v>
                </c:pt>
                <c:pt idx="8">
                  <c:v>4179.7693069999996</c:v>
                </c:pt>
                <c:pt idx="9">
                  <c:v>1031.89436071</c:v>
                </c:pt>
                <c:pt idx="10">
                  <c:v>-3783.7200545699998</c:v>
                </c:pt>
                <c:pt idx="11">
                  <c:v>-1407.4578333899999</c:v>
                </c:pt>
                <c:pt idx="12">
                  <c:v>6108.8338712100003</c:v>
                </c:pt>
                <c:pt idx="13">
                  <c:v>-675.88387999999998</c:v>
                </c:pt>
                <c:pt idx="14">
                  <c:v>-1811.2269200000001</c:v>
                </c:pt>
                <c:pt idx="15">
                  <c:v>-18383.714</c:v>
                </c:pt>
                <c:pt idx="16">
                  <c:v>-23502.082975958499</c:v>
                </c:pt>
                <c:pt idx="17">
                  <c:v>-30452.255581060999</c:v>
                </c:pt>
                <c:pt idx="18">
                  <c:v>-33415.898871254802</c:v>
                </c:pt>
                <c:pt idx="19">
                  <c:v>-25334.628390345901</c:v>
                </c:pt>
                <c:pt idx="20">
                  <c:v>-24224.529661107499</c:v>
                </c:pt>
                <c:pt idx="21">
                  <c:v>-23214.529000307</c:v>
                </c:pt>
                <c:pt idx="22">
                  <c:v>-7636.6293509564002</c:v>
                </c:pt>
                <c:pt idx="23">
                  <c:v>4177.2854924317198</c:v>
                </c:pt>
                <c:pt idx="24">
                  <c:v>11679.238006547999</c:v>
                </c:pt>
                <c:pt idx="25">
                  <c:v>13984.655478205301</c:v>
                </c:pt>
                <c:pt idx="26">
                  <c:v>13642.602455170099</c:v>
                </c:pt>
                <c:pt idx="27">
                  <c:v>1550.73506904488</c:v>
                </c:pt>
                <c:pt idx="28">
                  <c:v>-28192.024420874</c:v>
                </c:pt>
                <c:pt idx="29">
                  <c:v>-24302.262100106</c:v>
                </c:pt>
                <c:pt idx="30">
                  <c:v>-47273.101647019997</c:v>
                </c:pt>
                <c:pt idx="31">
                  <c:v>-52473.498676169998</c:v>
                </c:pt>
                <c:pt idx="32">
                  <c:v>-54248.663773499997</c:v>
                </c:pt>
                <c:pt idx="33">
                  <c:v>-81108.30524781</c:v>
                </c:pt>
                <c:pt idx="34">
                  <c:v>-90948.397987639997</c:v>
                </c:pt>
              </c:numCache>
            </c:numRef>
          </c:val>
          <c:smooth val="0"/>
          <c:extLst xmlns:c16r2="http://schemas.microsoft.com/office/drawing/2015/06/chart">
            <c:ext xmlns:c16="http://schemas.microsoft.com/office/drawing/2014/chart" uri="{C3380CC4-5D6E-409C-BE32-E72D297353CC}">
              <c16:uniqueId val="{00000002-9CA5-446D-980F-AE85D22C00A2}"/>
            </c:ext>
          </c:extLst>
        </c:ser>
        <c:dLbls>
          <c:showLegendKey val="0"/>
          <c:showVal val="0"/>
          <c:showCatName val="0"/>
          <c:showSerName val="0"/>
          <c:showPercent val="0"/>
          <c:showBubbleSize val="0"/>
        </c:dLbls>
        <c:marker val="1"/>
        <c:smooth val="0"/>
        <c:axId val="127514496"/>
        <c:axId val="127516032"/>
      </c:lineChart>
      <c:catAx>
        <c:axId val="12751449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pt-BR"/>
          </a:p>
        </c:txPr>
        <c:crossAx val="127516032"/>
        <c:crosses val="autoZero"/>
        <c:auto val="1"/>
        <c:lblAlgn val="ctr"/>
        <c:lblOffset val="100"/>
        <c:noMultiLvlLbl val="0"/>
      </c:catAx>
      <c:valAx>
        <c:axId val="127516032"/>
        <c:scaling>
          <c:orientation val="minMax"/>
          <c:max val="125000"/>
          <c:min val="-100000"/>
        </c:scaling>
        <c:delete val="0"/>
        <c:axPos val="l"/>
        <c:majorGridlines>
          <c:spPr>
            <a:ln w="9525" cap="flat" cmpd="sng" algn="ctr">
              <a:solidFill>
                <a:schemeClr val="tx1">
                  <a:lumMod val="15000"/>
                  <a:lumOff val="85000"/>
                </a:schemeClr>
              </a:solidFill>
              <a:round/>
            </a:ln>
            <a:effectLst/>
          </c:spPr>
        </c:majorGridlines>
        <c:numFmt formatCode="#,##0.00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pt-BR"/>
          </a:p>
        </c:txPr>
        <c:crossAx val="127514496"/>
        <c:crosses val="autoZero"/>
        <c:crossBetween val="between"/>
        <c:majorUnit val="25000"/>
      </c:valAx>
      <c:spPr>
        <a:noFill/>
        <a:ln>
          <a:noFill/>
        </a:ln>
        <a:effectLst/>
      </c:spPr>
    </c:plotArea>
    <c:legend>
      <c:legendPos val="b"/>
      <c:layout>
        <c:manualLayout>
          <c:xMode val="edge"/>
          <c:yMode val="edge"/>
          <c:x val="9.7775434528824992E-2"/>
          <c:y val="0.1109963708072865"/>
          <c:w val="0.40640635153475085"/>
          <c:h val="0.21763419423822769"/>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a:t>Brasil: Balanco de pagamentos  1980 - 2014</a:t>
            </a:r>
          </a:p>
        </c:rich>
      </c:tx>
      <c:overlay val="0"/>
      <c:spPr>
        <a:noFill/>
        <a:ln>
          <a:noFill/>
        </a:ln>
        <a:effectLst/>
      </c:spPr>
    </c:title>
    <c:autoTitleDeleted val="0"/>
    <c:plotArea>
      <c:layout>
        <c:manualLayout>
          <c:layoutTarget val="inner"/>
          <c:xMode val="edge"/>
          <c:yMode val="edge"/>
          <c:x val="0.10705427763136366"/>
          <c:y val="0.1161314599724783"/>
          <c:w val="0.87846953197139699"/>
          <c:h val="0.75977523534308122"/>
        </c:manualLayout>
      </c:layout>
      <c:lineChart>
        <c:grouping val="standard"/>
        <c:varyColors val="0"/>
        <c:ser>
          <c:idx val="0"/>
          <c:order val="0"/>
          <c:tx>
            <c:v>balança comercial</c:v>
          </c:tx>
          <c:spPr>
            <a:ln w="28575" cap="rnd">
              <a:solidFill>
                <a:schemeClr val="accent1"/>
              </a:solidFill>
              <a:round/>
            </a:ln>
            <a:effectLst/>
          </c:spPr>
          <c:marker>
            <c:symbol val="none"/>
          </c:marker>
          <c:cat>
            <c:strRef>
              <c:f>'[ipeadata(27-10-2015-10-49).xls]Séries'!$A$93:$A$127</c:f>
              <c:strCache>
                <c:ptCount val="35"/>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strCache>
            </c:strRef>
          </c:cat>
          <c:val>
            <c:numRef>
              <c:f>'[ipeadata(27-10-2015-10-49).xls]Séries'!$D$93:$D$127</c:f>
              <c:numCache>
                <c:formatCode>#,##0.0000</c:formatCode>
                <c:ptCount val="35"/>
                <c:pt idx="0">
                  <c:v>-2822.768</c:v>
                </c:pt>
                <c:pt idx="1">
                  <c:v>1202.4549999999999</c:v>
                </c:pt>
                <c:pt idx="2">
                  <c:v>780.07299999999702</c:v>
                </c:pt>
                <c:pt idx="3">
                  <c:v>6470.3890000000001</c:v>
                </c:pt>
                <c:pt idx="4">
                  <c:v>13089.514999999999</c:v>
                </c:pt>
                <c:pt idx="5">
                  <c:v>12485.52</c:v>
                </c:pt>
                <c:pt idx="6">
                  <c:v>8304.2990000000009</c:v>
                </c:pt>
                <c:pt idx="7">
                  <c:v>11173.098</c:v>
                </c:pt>
                <c:pt idx="8">
                  <c:v>19184.111306999999</c:v>
                </c:pt>
                <c:pt idx="9">
                  <c:v>16119.186972</c:v>
                </c:pt>
                <c:pt idx="10">
                  <c:v>10752.394001000001</c:v>
                </c:pt>
                <c:pt idx="11">
                  <c:v>10579.968650999999</c:v>
                </c:pt>
                <c:pt idx="12">
                  <c:v>15238.894792999999</c:v>
                </c:pt>
                <c:pt idx="13">
                  <c:v>13298.768120000001</c:v>
                </c:pt>
                <c:pt idx="14">
                  <c:v>10466.47208</c:v>
                </c:pt>
                <c:pt idx="15">
                  <c:v>-3465.6149999999998</c:v>
                </c:pt>
                <c:pt idx="16">
                  <c:v>-5599.0410000000002</c:v>
                </c:pt>
                <c:pt idx="17">
                  <c:v>-6752.8869999999997</c:v>
                </c:pt>
                <c:pt idx="18">
                  <c:v>-6574.5020000000004</c:v>
                </c:pt>
                <c:pt idx="19">
                  <c:v>-1198.8679999999999</c:v>
                </c:pt>
                <c:pt idx="20">
                  <c:v>-697.74746300000095</c:v>
                </c:pt>
                <c:pt idx="21">
                  <c:v>2650.4670000000001</c:v>
                </c:pt>
                <c:pt idx="22">
                  <c:v>13121.297</c:v>
                </c:pt>
                <c:pt idx="23">
                  <c:v>24793.924086999999</c:v>
                </c:pt>
                <c:pt idx="24">
                  <c:v>33640.540716000003</c:v>
                </c:pt>
                <c:pt idx="25">
                  <c:v>44702.878255000003</c:v>
                </c:pt>
                <c:pt idx="26">
                  <c:v>46456.628726000003</c:v>
                </c:pt>
                <c:pt idx="27">
                  <c:v>40031.626579999996</c:v>
                </c:pt>
                <c:pt idx="28">
                  <c:v>24835.752407</c:v>
                </c:pt>
                <c:pt idx="29">
                  <c:v>25289.805700000001</c:v>
                </c:pt>
                <c:pt idx="30">
                  <c:v>20146.857897000002</c:v>
                </c:pt>
                <c:pt idx="31">
                  <c:v>29792.818966999999</c:v>
                </c:pt>
                <c:pt idx="32">
                  <c:v>19394.536903</c:v>
                </c:pt>
                <c:pt idx="33">
                  <c:v>2399.4846379999899</c:v>
                </c:pt>
                <c:pt idx="34">
                  <c:v>-3930.1346789999898</c:v>
                </c:pt>
              </c:numCache>
            </c:numRef>
          </c:val>
          <c:smooth val="0"/>
          <c:extLst xmlns:c16r2="http://schemas.microsoft.com/office/drawing/2015/06/chart">
            <c:ext xmlns:c16="http://schemas.microsoft.com/office/drawing/2014/chart" uri="{C3380CC4-5D6E-409C-BE32-E72D297353CC}">
              <c16:uniqueId val="{00000000-9522-4535-90A2-1FFF8F639B53}"/>
            </c:ext>
          </c:extLst>
        </c:ser>
        <c:ser>
          <c:idx val="1"/>
          <c:order val="1"/>
          <c:tx>
            <c:v>serviços e rendas</c:v>
          </c:tx>
          <c:spPr>
            <a:ln w="28575" cap="rnd">
              <a:solidFill>
                <a:schemeClr val="accent2"/>
              </a:solidFill>
              <a:round/>
            </a:ln>
            <a:effectLst/>
          </c:spPr>
          <c:marker>
            <c:symbol val="none"/>
          </c:marker>
          <c:cat>
            <c:strRef>
              <c:f>'[ipeadata(27-10-2015-10-49).xls]Séries'!$A$93:$A$127</c:f>
              <c:strCache>
                <c:ptCount val="35"/>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strCache>
            </c:strRef>
          </c:cat>
          <c:val>
            <c:numRef>
              <c:f>'[ipeadata(27-10-2015-10-49).xls]Séries'!$E$93:$E$127</c:f>
              <c:numCache>
                <c:formatCode>#,##0.0000</c:formatCode>
                <c:ptCount val="35"/>
                <c:pt idx="0">
                  <c:v>-10058.985000000001</c:v>
                </c:pt>
                <c:pt idx="1">
                  <c:v>-13093.853999999999</c:v>
                </c:pt>
                <c:pt idx="2">
                  <c:v>-17039.047999999999</c:v>
                </c:pt>
                <c:pt idx="3">
                  <c:v>-13354.053</c:v>
                </c:pt>
                <c:pt idx="4">
                  <c:v>-13155.91</c:v>
                </c:pt>
                <c:pt idx="5">
                  <c:v>-12877.300999999999</c:v>
                </c:pt>
                <c:pt idx="6">
                  <c:v>-13707.272000000001</c:v>
                </c:pt>
                <c:pt idx="7">
                  <c:v>-12676.157999999999</c:v>
                </c:pt>
                <c:pt idx="8">
                  <c:v>-15095.87</c:v>
                </c:pt>
                <c:pt idx="9">
                  <c:v>-15333.617611289999</c:v>
                </c:pt>
                <c:pt idx="10">
                  <c:v>-15369.127055569999</c:v>
                </c:pt>
                <c:pt idx="11">
                  <c:v>-13542.848484390001</c:v>
                </c:pt>
                <c:pt idx="12">
                  <c:v>-11336.180921790001</c:v>
                </c:pt>
                <c:pt idx="13">
                  <c:v>-15577.054</c:v>
                </c:pt>
                <c:pt idx="14">
                  <c:v>-14691.767</c:v>
                </c:pt>
                <c:pt idx="15">
                  <c:v>-18540.510999999999</c:v>
                </c:pt>
                <c:pt idx="16">
                  <c:v>-20349.518975958501</c:v>
                </c:pt>
                <c:pt idx="17">
                  <c:v>-25522.2791875804</c:v>
                </c:pt>
                <c:pt idx="18">
                  <c:v>-28299.3906013548</c:v>
                </c:pt>
                <c:pt idx="19">
                  <c:v>-25825.157390345899</c:v>
                </c:pt>
                <c:pt idx="20">
                  <c:v>-25047.847198107502</c:v>
                </c:pt>
                <c:pt idx="21">
                  <c:v>-27502.520000306999</c:v>
                </c:pt>
                <c:pt idx="22">
                  <c:v>-23147.741350956399</c:v>
                </c:pt>
                <c:pt idx="23">
                  <c:v>-23483.2275945683</c:v>
                </c:pt>
                <c:pt idx="24">
                  <c:v>-25197.651444669398</c:v>
                </c:pt>
                <c:pt idx="25">
                  <c:v>-34275.991208042702</c:v>
                </c:pt>
                <c:pt idx="26">
                  <c:v>-37120.359455358797</c:v>
                </c:pt>
                <c:pt idx="27">
                  <c:v>-42509.881077125101</c:v>
                </c:pt>
                <c:pt idx="28">
                  <c:v>-57251.643298574003</c:v>
                </c:pt>
                <c:pt idx="29">
                  <c:v>-52929.580000105998</c:v>
                </c:pt>
                <c:pt idx="30">
                  <c:v>-70321.513349850007</c:v>
                </c:pt>
                <c:pt idx="31">
                  <c:v>-85250.552806559994</c:v>
                </c:pt>
                <c:pt idx="32">
                  <c:v>-76489.128869409993</c:v>
                </c:pt>
                <c:pt idx="33">
                  <c:v>-86874.050200440004</c:v>
                </c:pt>
                <c:pt idx="34">
                  <c:v>-88940.719895899994</c:v>
                </c:pt>
              </c:numCache>
            </c:numRef>
          </c:val>
          <c:smooth val="0"/>
          <c:extLst xmlns:c16r2="http://schemas.microsoft.com/office/drawing/2015/06/chart">
            <c:ext xmlns:c16="http://schemas.microsoft.com/office/drawing/2014/chart" uri="{C3380CC4-5D6E-409C-BE32-E72D297353CC}">
              <c16:uniqueId val="{00000001-9522-4535-90A2-1FFF8F639B53}"/>
            </c:ext>
          </c:extLst>
        </c:ser>
        <c:ser>
          <c:idx val="2"/>
          <c:order val="2"/>
          <c:tx>
            <c:v>saldo das transações correntes </c:v>
          </c:tx>
          <c:spPr>
            <a:ln w="60325" cap="rnd">
              <a:solidFill>
                <a:schemeClr val="accent3"/>
              </a:solidFill>
              <a:round/>
            </a:ln>
            <a:effectLst/>
          </c:spPr>
          <c:marker>
            <c:symbol val="none"/>
          </c:marker>
          <c:cat>
            <c:strRef>
              <c:f>'[ipeadata(27-10-2015-10-49).xls]Séries'!$A$93:$A$127</c:f>
              <c:strCache>
                <c:ptCount val="35"/>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strCache>
            </c:strRef>
          </c:cat>
          <c:val>
            <c:numRef>
              <c:f>'[ipeadata(27-10-2015-10-49).xls]Séries'!$F$93:$F$127</c:f>
              <c:numCache>
                <c:formatCode>#,##0.0000</c:formatCode>
                <c:ptCount val="35"/>
                <c:pt idx="0">
                  <c:v>-12739.194</c:v>
                </c:pt>
                <c:pt idx="1">
                  <c:v>-11705.865</c:v>
                </c:pt>
                <c:pt idx="2">
                  <c:v>-16273.200999999999</c:v>
                </c:pt>
                <c:pt idx="3">
                  <c:v>-6773.027</c:v>
                </c:pt>
                <c:pt idx="4">
                  <c:v>94.912000000000106</c:v>
                </c:pt>
                <c:pt idx="5">
                  <c:v>-248.34299999999999</c:v>
                </c:pt>
                <c:pt idx="6">
                  <c:v>-5323.259</c:v>
                </c:pt>
                <c:pt idx="7">
                  <c:v>-1437.923</c:v>
                </c:pt>
                <c:pt idx="8">
                  <c:v>4179.7693069999996</c:v>
                </c:pt>
                <c:pt idx="9">
                  <c:v>1031.89436071</c:v>
                </c:pt>
                <c:pt idx="10">
                  <c:v>-3783.7200545699998</c:v>
                </c:pt>
                <c:pt idx="11">
                  <c:v>-1407.4578333899999</c:v>
                </c:pt>
                <c:pt idx="12">
                  <c:v>6108.8338712100003</c:v>
                </c:pt>
                <c:pt idx="13">
                  <c:v>-675.88387999999998</c:v>
                </c:pt>
                <c:pt idx="14">
                  <c:v>-1811.2269200000001</c:v>
                </c:pt>
                <c:pt idx="15">
                  <c:v>-18383.714</c:v>
                </c:pt>
                <c:pt idx="16">
                  <c:v>-23502.082975958499</c:v>
                </c:pt>
                <c:pt idx="17">
                  <c:v>-30452.255581060999</c:v>
                </c:pt>
                <c:pt idx="18">
                  <c:v>-33415.898871254802</c:v>
                </c:pt>
                <c:pt idx="19">
                  <c:v>-25334.628390345901</c:v>
                </c:pt>
                <c:pt idx="20">
                  <c:v>-24224.529661107499</c:v>
                </c:pt>
                <c:pt idx="21">
                  <c:v>-23214.529000307</c:v>
                </c:pt>
                <c:pt idx="22">
                  <c:v>-7636.6293509564002</c:v>
                </c:pt>
                <c:pt idx="23">
                  <c:v>4177.2854924317198</c:v>
                </c:pt>
                <c:pt idx="24">
                  <c:v>11679.238006547999</c:v>
                </c:pt>
                <c:pt idx="25">
                  <c:v>13984.655478205301</c:v>
                </c:pt>
                <c:pt idx="26">
                  <c:v>13642.602455170099</c:v>
                </c:pt>
                <c:pt idx="27">
                  <c:v>1550.73506904488</c:v>
                </c:pt>
                <c:pt idx="28">
                  <c:v>-28192.024420874</c:v>
                </c:pt>
                <c:pt idx="29">
                  <c:v>-24302.262100106</c:v>
                </c:pt>
                <c:pt idx="30">
                  <c:v>-47273.101647019997</c:v>
                </c:pt>
                <c:pt idx="31">
                  <c:v>-52473.498676169998</c:v>
                </c:pt>
                <c:pt idx="32">
                  <c:v>-54248.663773499997</c:v>
                </c:pt>
                <c:pt idx="33">
                  <c:v>-81108.30524781</c:v>
                </c:pt>
                <c:pt idx="34">
                  <c:v>-90948.397987639997</c:v>
                </c:pt>
              </c:numCache>
            </c:numRef>
          </c:val>
          <c:smooth val="0"/>
          <c:extLst xmlns:c16r2="http://schemas.microsoft.com/office/drawing/2015/06/chart">
            <c:ext xmlns:c16="http://schemas.microsoft.com/office/drawing/2014/chart" uri="{C3380CC4-5D6E-409C-BE32-E72D297353CC}">
              <c16:uniqueId val="{00000002-9522-4535-90A2-1FFF8F639B53}"/>
            </c:ext>
          </c:extLst>
        </c:ser>
        <c:ser>
          <c:idx val="3"/>
          <c:order val="3"/>
          <c:tx>
            <c:v>conta de capital e financeira</c:v>
          </c:tx>
          <c:spPr>
            <a:ln w="60325" cap="rnd">
              <a:solidFill>
                <a:srgbClr val="E22C1E"/>
              </a:solidFill>
              <a:round/>
            </a:ln>
            <a:effectLst/>
          </c:spPr>
          <c:marker>
            <c:symbol val="none"/>
          </c:marker>
          <c:cat>
            <c:strRef>
              <c:f>'[ipeadata(27-10-2015-10-49).xls]Séries'!$A$93:$A$127</c:f>
              <c:strCache>
                <c:ptCount val="35"/>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strCache>
            </c:strRef>
          </c:cat>
          <c:val>
            <c:numRef>
              <c:f>'[ipeadata(27-10-2015-10-49).xls]Séries'!$G$93:$G$127</c:f>
              <c:numCache>
                <c:formatCode>#,##0.0000</c:formatCode>
                <c:ptCount val="35"/>
                <c:pt idx="0">
                  <c:v>9610.1409999999996</c:v>
                </c:pt>
                <c:pt idx="1">
                  <c:v>12745.737999999999</c:v>
                </c:pt>
                <c:pt idx="2">
                  <c:v>12100.726000000001</c:v>
                </c:pt>
                <c:pt idx="3">
                  <c:v>7418.7629999999999</c:v>
                </c:pt>
                <c:pt idx="4">
                  <c:v>6529.1930000000002</c:v>
                </c:pt>
                <c:pt idx="5">
                  <c:v>196.56200000000001</c:v>
                </c:pt>
                <c:pt idx="6">
                  <c:v>1431.537</c:v>
                </c:pt>
                <c:pt idx="7">
                  <c:v>3258.6210000000001</c:v>
                </c:pt>
                <c:pt idx="8">
                  <c:v>-2098.328</c:v>
                </c:pt>
                <c:pt idx="9">
                  <c:v>629.07500000000698</c:v>
                </c:pt>
                <c:pt idx="10">
                  <c:v>4592.4939999999997</c:v>
                </c:pt>
                <c:pt idx="11">
                  <c:v>163.006</c:v>
                </c:pt>
                <c:pt idx="12">
                  <c:v>9947.32</c:v>
                </c:pt>
                <c:pt idx="13">
                  <c:v>10495.243</c:v>
                </c:pt>
                <c:pt idx="14">
                  <c:v>8692.2080000000096</c:v>
                </c:pt>
                <c:pt idx="15">
                  <c:v>29095.454000000002</c:v>
                </c:pt>
                <c:pt idx="16">
                  <c:v>33968.069346999997</c:v>
                </c:pt>
                <c:pt idx="17">
                  <c:v>25800.339719924301</c:v>
                </c:pt>
                <c:pt idx="18">
                  <c:v>29701.652310489098</c:v>
                </c:pt>
                <c:pt idx="19">
                  <c:v>17319.138980706801</c:v>
                </c:pt>
                <c:pt idx="20">
                  <c:v>19325.801319014499</c:v>
                </c:pt>
                <c:pt idx="21">
                  <c:v>27052.260335376599</c:v>
                </c:pt>
                <c:pt idx="22">
                  <c:v>8004.4261455138703</c:v>
                </c:pt>
                <c:pt idx="23">
                  <c:v>5110.9416054359099</c:v>
                </c:pt>
                <c:pt idx="24">
                  <c:v>-7522.8692522545498</c:v>
                </c:pt>
                <c:pt idx="25">
                  <c:v>-9464.0475947784307</c:v>
                </c:pt>
                <c:pt idx="26">
                  <c:v>17021.0606655747</c:v>
                </c:pt>
                <c:pt idx="27">
                  <c:v>89085.598785351496</c:v>
                </c:pt>
                <c:pt idx="28">
                  <c:v>29357.0855307397</c:v>
                </c:pt>
                <c:pt idx="29">
                  <c:v>71300.6008</c:v>
                </c:pt>
                <c:pt idx="30">
                  <c:v>99911.779084259993</c:v>
                </c:pt>
                <c:pt idx="31">
                  <c:v>112380.99095979999</c:v>
                </c:pt>
                <c:pt idx="32">
                  <c:v>70009.795888220004</c:v>
                </c:pt>
                <c:pt idx="33">
                  <c:v>74245.459331530001</c:v>
                </c:pt>
                <c:pt idx="34">
                  <c:v>99572.257767179995</c:v>
                </c:pt>
              </c:numCache>
            </c:numRef>
          </c:val>
          <c:smooth val="0"/>
          <c:extLst xmlns:c16r2="http://schemas.microsoft.com/office/drawing/2015/06/chart">
            <c:ext xmlns:c16="http://schemas.microsoft.com/office/drawing/2014/chart" uri="{C3380CC4-5D6E-409C-BE32-E72D297353CC}">
              <c16:uniqueId val="{00000003-9522-4535-90A2-1FFF8F639B53}"/>
            </c:ext>
          </c:extLst>
        </c:ser>
        <c:dLbls>
          <c:showLegendKey val="0"/>
          <c:showVal val="0"/>
          <c:showCatName val="0"/>
          <c:showSerName val="0"/>
          <c:showPercent val="0"/>
          <c:showBubbleSize val="0"/>
        </c:dLbls>
        <c:marker val="1"/>
        <c:smooth val="0"/>
        <c:axId val="127574400"/>
        <c:axId val="127575936"/>
      </c:lineChart>
      <c:catAx>
        <c:axId val="12757440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pt-BR"/>
          </a:p>
        </c:txPr>
        <c:crossAx val="127575936"/>
        <c:crosses val="autoZero"/>
        <c:auto val="1"/>
        <c:lblAlgn val="ctr"/>
        <c:lblOffset val="100"/>
        <c:noMultiLvlLbl val="0"/>
      </c:catAx>
      <c:valAx>
        <c:axId val="127575936"/>
        <c:scaling>
          <c:orientation val="minMax"/>
          <c:max val="125000"/>
          <c:min val="-100000"/>
        </c:scaling>
        <c:delete val="0"/>
        <c:axPos val="l"/>
        <c:majorGridlines>
          <c:spPr>
            <a:ln w="9525" cap="flat" cmpd="sng" algn="ctr">
              <a:solidFill>
                <a:schemeClr val="tx1">
                  <a:lumMod val="15000"/>
                  <a:lumOff val="85000"/>
                </a:schemeClr>
              </a:solidFill>
              <a:round/>
            </a:ln>
            <a:effectLst/>
          </c:spPr>
        </c:majorGridlines>
        <c:numFmt formatCode="#,##0.0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pt-BR"/>
          </a:p>
        </c:txPr>
        <c:crossAx val="127574400"/>
        <c:crosses val="autoZero"/>
        <c:crossBetween val="between"/>
        <c:majorUnit val="25000"/>
      </c:valAx>
      <c:spPr>
        <a:noFill/>
        <a:ln>
          <a:noFill/>
        </a:ln>
        <a:effectLst/>
      </c:spPr>
    </c:plotArea>
    <c:legend>
      <c:legendPos val="b"/>
      <c:layout>
        <c:manualLayout>
          <c:xMode val="edge"/>
          <c:yMode val="edge"/>
          <c:x val="0.13627962075784292"/>
          <c:y val="0.11437694872804735"/>
          <c:w val="0.33532327225420544"/>
          <c:h val="0.20917212106694749"/>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title>
      <c:tx>
        <c:rich>
          <a:bodyPr/>
          <a:lstStyle/>
          <a:p>
            <a:pPr>
              <a:defRPr/>
            </a:pPr>
            <a:r>
              <a:rPr lang="pt-BR"/>
              <a:t>Divida externa brasileira (1970 - 2011jul) </a:t>
            </a:r>
          </a:p>
        </c:rich>
      </c:tx>
      <c:layout>
        <c:manualLayout>
          <c:xMode val="edge"/>
          <c:yMode val="edge"/>
          <c:x val="0.28523489932886142"/>
          <c:y val="1.9480519480519612E-2"/>
        </c:manualLayout>
      </c:layout>
      <c:overlay val="0"/>
    </c:title>
    <c:autoTitleDeleted val="0"/>
    <c:plotArea>
      <c:layout>
        <c:manualLayout>
          <c:layoutTarget val="inner"/>
          <c:xMode val="edge"/>
          <c:yMode val="edge"/>
          <c:x val="7.046979865771813E-2"/>
          <c:y val="8.9826839826840268E-2"/>
          <c:w val="0.91946308724832149"/>
          <c:h val="0.81601731601731597"/>
        </c:manualLayout>
      </c:layout>
      <c:lineChart>
        <c:grouping val="standard"/>
        <c:varyColors val="0"/>
        <c:ser>
          <c:idx val="0"/>
          <c:order val="0"/>
          <c:tx>
            <c:v>Divida externa bruta</c:v>
          </c:tx>
          <c:spPr>
            <a:ln>
              <a:solidFill>
                <a:srgbClr val="FF0000"/>
              </a:solidFill>
            </a:ln>
          </c:spPr>
          <c:marker>
            <c:spPr>
              <a:ln>
                <a:solidFill>
                  <a:srgbClr val="FF0000"/>
                </a:solidFill>
              </a:ln>
            </c:spPr>
          </c:marker>
          <c:cat>
            <c:strRef>
              <c:f>Plan2!$A$2:$A$43</c:f>
              <c:strCache>
                <c:ptCount val="42"/>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 (jul)</c:v>
                </c:pt>
              </c:strCache>
            </c:strRef>
          </c:cat>
          <c:val>
            <c:numRef>
              <c:f>Plan2!$B$2:$B$43</c:f>
              <c:numCache>
                <c:formatCode>#,##0.00</c:formatCode>
                <c:ptCount val="42"/>
                <c:pt idx="0" formatCode="General">
                  <c:v>0</c:v>
                </c:pt>
                <c:pt idx="1">
                  <c:v>8283.4</c:v>
                </c:pt>
                <c:pt idx="2">
                  <c:v>11463.9</c:v>
                </c:pt>
                <c:pt idx="3">
                  <c:v>14857.2</c:v>
                </c:pt>
                <c:pt idx="4">
                  <c:v>20032.400000000001</c:v>
                </c:pt>
                <c:pt idx="5">
                  <c:v>25115.599999999908</c:v>
                </c:pt>
                <c:pt idx="6">
                  <c:v>32145.1</c:v>
                </c:pt>
                <c:pt idx="7">
                  <c:v>37950.699999999997</c:v>
                </c:pt>
                <c:pt idx="8">
                  <c:v>52186.400000000001</c:v>
                </c:pt>
                <c:pt idx="9">
                  <c:v>55802.9</c:v>
                </c:pt>
                <c:pt idx="10">
                  <c:v>64259.5</c:v>
                </c:pt>
                <c:pt idx="11">
                  <c:v>73962.8</c:v>
                </c:pt>
                <c:pt idx="12">
                  <c:v>85487.5</c:v>
                </c:pt>
                <c:pt idx="13">
                  <c:v>93745.2</c:v>
                </c:pt>
                <c:pt idx="14">
                  <c:v>102127</c:v>
                </c:pt>
                <c:pt idx="15">
                  <c:v>105170.6</c:v>
                </c:pt>
                <c:pt idx="16">
                  <c:v>111202.7</c:v>
                </c:pt>
                <c:pt idx="17">
                  <c:v>121188.2</c:v>
                </c:pt>
                <c:pt idx="18">
                  <c:v>113511</c:v>
                </c:pt>
                <c:pt idx="19">
                  <c:v>115506.1</c:v>
                </c:pt>
                <c:pt idx="20">
                  <c:v>123438.5</c:v>
                </c:pt>
                <c:pt idx="21">
                  <c:v>123910.39999999999</c:v>
                </c:pt>
                <c:pt idx="22">
                  <c:v>135948.79999999999</c:v>
                </c:pt>
                <c:pt idx="23">
                  <c:v>145725.9</c:v>
                </c:pt>
                <c:pt idx="24">
                  <c:v>148295.20000000001</c:v>
                </c:pt>
                <c:pt idx="25">
                  <c:v>159256</c:v>
                </c:pt>
                <c:pt idx="26">
                  <c:v>179934</c:v>
                </c:pt>
                <c:pt idx="27">
                  <c:v>199997.5</c:v>
                </c:pt>
                <c:pt idx="28">
                  <c:v>241643.63</c:v>
                </c:pt>
                <c:pt idx="29">
                  <c:v>241468.84</c:v>
                </c:pt>
                <c:pt idx="30">
                  <c:v>236156.61000000004</c:v>
                </c:pt>
                <c:pt idx="31">
                  <c:v>209934.26</c:v>
                </c:pt>
                <c:pt idx="32">
                  <c:v>210711.31999999998</c:v>
                </c:pt>
                <c:pt idx="33">
                  <c:v>214929.64</c:v>
                </c:pt>
                <c:pt idx="34">
                  <c:v>201374.11000000004</c:v>
                </c:pt>
                <c:pt idx="35">
                  <c:v>169450.34999999998</c:v>
                </c:pt>
                <c:pt idx="36">
                  <c:v>172588.91</c:v>
                </c:pt>
                <c:pt idx="37">
                  <c:v>193218.87999999998</c:v>
                </c:pt>
                <c:pt idx="38" formatCode="##\ ###\ ##0_);\-##\ ###\ ##0_);\-\ \ ">
                  <c:v>198340</c:v>
                </c:pt>
                <c:pt idx="39" formatCode="##\ ###\ ##0_);\-##\ ###\ ##0_);\-\ \ ">
                  <c:v>198191.73235455135</c:v>
                </c:pt>
                <c:pt idx="40" formatCode="##\ ###\ ##0_);\-##\ ###\ ##0_);\-\ \ ">
                  <c:v>256803.71835698685</c:v>
                </c:pt>
                <c:pt idx="41" formatCode="##\ ###\ ##0_);\-##\ ###\ ##0_);\-\ \ ">
                  <c:v>297092.3774298713</c:v>
                </c:pt>
              </c:numCache>
            </c:numRef>
          </c:val>
          <c:smooth val="0"/>
          <c:extLst xmlns:c16r2="http://schemas.microsoft.com/office/drawing/2015/06/chart">
            <c:ext xmlns:c16="http://schemas.microsoft.com/office/drawing/2014/chart" uri="{C3380CC4-5D6E-409C-BE32-E72D297353CC}">
              <c16:uniqueId val="{00000000-9C3A-48DC-B9FC-5BA027537AA3}"/>
            </c:ext>
          </c:extLst>
        </c:ser>
        <c:ser>
          <c:idx val="1"/>
          <c:order val="1"/>
          <c:tx>
            <c:v>Divida externa liquida</c:v>
          </c:tx>
          <c:spPr>
            <a:ln w="38100"/>
          </c:spPr>
          <c:cat>
            <c:strRef>
              <c:f>Plan2!$A$2:$A$43</c:f>
              <c:strCache>
                <c:ptCount val="42"/>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 (jul)</c:v>
                </c:pt>
              </c:strCache>
            </c:strRef>
          </c:cat>
          <c:val>
            <c:numRef>
              <c:f>Plan2!$C$2:$C$43</c:f>
              <c:numCache>
                <c:formatCode>#,##0.00</c:formatCode>
                <c:ptCount val="42"/>
                <c:pt idx="0">
                  <c:v>5053</c:v>
                </c:pt>
                <c:pt idx="1">
                  <c:v>6223.6</c:v>
                </c:pt>
                <c:pt idx="2">
                  <c:v>6842.7</c:v>
                </c:pt>
                <c:pt idx="3">
                  <c:v>7546.4</c:v>
                </c:pt>
                <c:pt idx="4">
                  <c:v>13602.3</c:v>
                </c:pt>
                <c:pt idx="5">
                  <c:v>20146.7</c:v>
                </c:pt>
                <c:pt idx="6">
                  <c:v>24426.1</c:v>
                </c:pt>
                <c:pt idx="7">
                  <c:v>29480.3</c:v>
                </c:pt>
                <c:pt idx="8">
                  <c:v>38248</c:v>
                </c:pt>
                <c:pt idx="9">
                  <c:v>44297.1</c:v>
                </c:pt>
                <c:pt idx="10">
                  <c:v>55868</c:v>
                </c:pt>
                <c:pt idx="11">
                  <c:v>64371</c:v>
                </c:pt>
                <c:pt idx="12">
                  <c:v>79394.7</c:v>
                </c:pt>
                <c:pt idx="13">
                  <c:v>87257.9</c:v>
                </c:pt>
                <c:pt idx="14">
                  <c:v>87857.8</c:v>
                </c:pt>
                <c:pt idx="15">
                  <c:v>91579.1</c:v>
                </c:pt>
                <c:pt idx="16">
                  <c:v>103043.3</c:v>
                </c:pt>
                <c:pt idx="17">
                  <c:v>106346.1</c:v>
                </c:pt>
                <c:pt idx="18">
                  <c:v>96069.5</c:v>
                </c:pt>
                <c:pt idx="19">
                  <c:v>96978.4</c:v>
                </c:pt>
                <c:pt idx="20">
                  <c:v>104888.8</c:v>
                </c:pt>
                <c:pt idx="21">
                  <c:v>107869.4</c:v>
                </c:pt>
                <c:pt idx="22">
                  <c:v>99625.7</c:v>
                </c:pt>
                <c:pt idx="23">
                  <c:v>98645.2</c:v>
                </c:pt>
                <c:pt idx="24">
                  <c:v>88203.5</c:v>
                </c:pt>
                <c:pt idx="25">
                  <c:v>92347.4</c:v>
                </c:pt>
                <c:pt idx="26">
                  <c:v>100561.8</c:v>
                </c:pt>
                <c:pt idx="27">
                  <c:v>130854.7</c:v>
                </c:pt>
                <c:pt idx="28">
                  <c:v>182267.03</c:v>
                </c:pt>
                <c:pt idx="29">
                  <c:v>190318.67</c:v>
                </c:pt>
                <c:pt idx="30">
                  <c:v>190316.99</c:v>
                </c:pt>
                <c:pt idx="31">
                  <c:v>162704.1</c:v>
                </c:pt>
                <c:pt idx="32">
                  <c:v>164999.14000000001</c:v>
                </c:pt>
                <c:pt idx="33">
                  <c:v>150992.59</c:v>
                </c:pt>
                <c:pt idx="34">
                  <c:v>135702.18</c:v>
                </c:pt>
                <c:pt idx="35">
                  <c:v>101082.34</c:v>
                </c:pt>
                <c:pt idx="36">
                  <c:v>74821.370000000024</c:v>
                </c:pt>
                <c:pt idx="37">
                  <c:v>-11947.61</c:v>
                </c:pt>
                <c:pt idx="38" formatCode="##\ ###\ ##0_);\-##\ ###\ ##0_);\-\ \ ">
                  <c:v>-27683</c:v>
                </c:pt>
                <c:pt idx="39" formatCode="##\ ###\ ##0_);\-##\ ###\ ##0_);\-\ \ ">
                  <c:v>-61771.213387938922</c:v>
                </c:pt>
                <c:pt idx="40" formatCode="##\ ###\ ##0_);\-##\ ###\ ##0_);\-\ \ ">
                  <c:v>-50627.769720316974</c:v>
                </c:pt>
                <c:pt idx="41" formatCode="##\ ###\ ##0_);\-##\ ###\ ##0_);\-\ \ ">
                  <c:v>-71441.844475712918</c:v>
                </c:pt>
              </c:numCache>
            </c:numRef>
          </c:val>
          <c:smooth val="1"/>
          <c:extLst xmlns:c16r2="http://schemas.microsoft.com/office/drawing/2015/06/chart">
            <c:ext xmlns:c16="http://schemas.microsoft.com/office/drawing/2014/chart" uri="{C3380CC4-5D6E-409C-BE32-E72D297353CC}">
              <c16:uniqueId val="{00000001-9C3A-48DC-B9FC-5BA027537AA3}"/>
            </c:ext>
          </c:extLst>
        </c:ser>
        <c:ser>
          <c:idx val="2"/>
          <c:order val="2"/>
          <c:tx>
            <c:v>Reservas internacionais</c:v>
          </c:tx>
          <c:spPr>
            <a:ln>
              <a:solidFill>
                <a:srgbClr val="FFFF00"/>
              </a:solidFill>
            </a:ln>
          </c:spPr>
          <c:marker>
            <c:spPr>
              <a:ln>
                <a:solidFill>
                  <a:srgbClr val="FFFF00"/>
                </a:solidFill>
              </a:ln>
            </c:spPr>
          </c:marker>
          <c:cat>
            <c:strRef>
              <c:f>Plan2!$A$2:$A$43</c:f>
              <c:strCache>
                <c:ptCount val="42"/>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 (jul)</c:v>
                </c:pt>
              </c:strCache>
            </c:strRef>
          </c:cat>
          <c:val>
            <c:numRef>
              <c:f>Plan2!$D$2:$D$43</c:f>
              <c:numCache>
                <c:formatCode>#,##0</c:formatCode>
                <c:ptCount val="42"/>
                <c:pt idx="0">
                  <c:v>1187</c:v>
                </c:pt>
                <c:pt idx="1">
                  <c:v>1723</c:v>
                </c:pt>
                <c:pt idx="2">
                  <c:v>4183</c:v>
                </c:pt>
                <c:pt idx="3">
                  <c:v>6416</c:v>
                </c:pt>
                <c:pt idx="4">
                  <c:v>5269</c:v>
                </c:pt>
                <c:pt idx="5">
                  <c:v>4040</c:v>
                </c:pt>
                <c:pt idx="6">
                  <c:v>6544</c:v>
                </c:pt>
                <c:pt idx="7">
                  <c:v>7256</c:v>
                </c:pt>
                <c:pt idx="8">
                  <c:v>11895</c:v>
                </c:pt>
                <c:pt idx="9">
                  <c:v>9689</c:v>
                </c:pt>
                <c:pt idx="10">
                  <c:v>6913</c:v>
                </c:pt>
                <c:pt idx="11">
                  <c:v>7507</c:v>
                </c:pt>
                <c:pt idx="12">
                  <c:v>3994</c:v>
                </c:pt>
                <c:pt idx="13">
                  <c:v>4563</c:v>
                </c:pt>
                <c:pt idx="14">
                  <c:v>11995</c:v>
                </c:pt>
                <c:pt idx="15">
                  <c:v>11608</c:v>
                </c:pt>
                <c:pt idx="16">
                  <c:v>6760</c:v>
                </c:pt>
                <c:pt idx="17">
                  <c:v>7458</c:v>
                </c:pt>
                <c:pt idx="18">
                  <c:v>9140</c:v>
                </c:pt>
                <c:pt idx="19">
                  <c:v>9679</c:v>
                </c:pt>
                <c:pt idx="20">
                  <c:v>9973</c:v>
                </c:pt>
                <c:pt idx="21">
                  <c:v>9406</c:v>
                </c:pt>
                <c:pt idx="22">
                  <c:v>23754</c:v>
                </c:pt>
                <c:pt idx="23">
                  <c:v>32211</c:v>
                </c:pt>
                <c:pt idx="24">
                  <c:v>38806</c:v>
                </c:pt>
                <c:pt idx="25">
                  <c:v>51840</c:v>
                </c:pt>
                <c:pt idx="26">
                  <c:v>60110</c:v>
                </c:pt>
                <c:pt idx="27">
                  <c:v>52173</c:v>
                </c:pt>
                <c:pt idx="28">
                  <c:v>44556</c:v>
                </c:pt>
                <c:pt idx="29">
                  <c:v>36342</c:v>
                </c:pt>
                <c:pt idx="30">
                  <c:v>33011</c:v>
                </c:pt>
                <c:pt idx="31">
                  <c:v>35866</c:v>
                </c:pt>
                <c:pt idx="32">
                  <c:v>37823</c:v>
                </c:pt>
                <c:pt idx="33">
                  <c:v>49296</c:v>
                </c:pt>
                <c:pt idx="34">
                  <c:v>52935</c:v>
                </c:pt>
                <c:pt idx="35">
                  <c:v>53799</c:v>
                </c:pt>
                <c:pt idx="36">
                  <c:v>85839</c:v>
                </c:pt>
                <c:pt idx="37">
                  <c:v>180334</c:v>
                </c:pt>
                <c:pt idx="38">
                  <c:v>193783</c:v>
                </c:pt>
                <c:pt idx="39" formatCode="##\ ###\ ##0_);\-##\ ###\ ##0_);\-\ \ ">
                  <c:v>238519.54743462551</c:v>
                </c:pt>
                <c:pt idx="40" formatCode="##\ ###\ ##0_);\-##\ ###\ ##0_);\-\ \ ">
                  <c:v>288574.60355970886</c:v>
                </c:pt>
                <c:pt idx="41" formatCode="##\ ###\ ##0_);\-##\ ###\ ##0_);\-\ \ ">
                  <c:v>346144.14499299013</c:v>
                </c:pt>
              </c:numCache>
            </c:numRef>
          </c:val>
          <c:smooth val="1"/>
          <c:extLst xmlns:c16r2="http://schemas.microsoft.com/office/drawing/2015/06/chart">
            <c:ext xmlns:c16="http://schemas.microsoft.com/office/drawing/2014/chart" uri="{C3380CC4-5D6E-409C-BE32-E72D297353CC}">
              <c16:uniqueId val="{00000002-9C3A-48DC-B9FC-5BA027537AA3}"/>
            </c:ext>
          </c:extLst>
        </c:ser>
        <c:dLbls>
          <c:showLegendKey val="0"/>
          <c:showVal val="0"/>
          <c:showCatName val="0"/>
          <c:showSerName val="0"/>
          <c:showPercent val="0"/>
          <c:showBubbleSize val="0"/>
        </c:dLbls>
        <c:marker val="1"/>
        <c:smooth val="0"/>
        <c:axId val="127639552"/>
        <c:axId val="127641856"/>
      </c:lineChart>
      <c:catAx>
        <c:axId val="127639552"/>
        <c:scaling>
          <c:orientation val="minMax"/>
        </c:scaling>
        <c:delete val="0"/>
        <c:axPos val="b"/>
        <c:numFmt formatCode="General" sourceLinked="1"/>
        <c:majorTickMark val="out"/>
        <c:minorTickMark val="none"/>
        <c:tickLblPos val="low"/>
        <c:txPr>
          <a:bodyPr rot="-2700000" vert="horz"/>
          <a:lstStyle/>
          <a:p>
            <a:pPr>
              <a:defRPr/>
            </a:pPr>
            <a:endParaRPr lang="pt-BR"/>
          </a:p>
        </c:txPr>
        <c:crossAx val="127641856"/>
        <c:crosses val="autoZero"/>
        <c:auto val="1"/>
        <c:lblAlgn val="ctr"/>
        <c:lblOffset val="100"/>
        <c:tickLblSkip val="2"/>
        <c:tickMarkSkip val="1"/>
        <c:noMultiLvlLbl val="0"/>
      </c:catAx>
      <c:valAx>
        <c:axId val="127641856"/>
        <c:scaling>
          <c:orientation val="minMax"/>
        </c:scaling>
        <c:delete val="0"/>
        <c:axPos val="l"/>
        <c:majorGridlines/>
        <c:numFmt formatCode="General" sourceLinked="1"/>
        <c:majorTickMark val="out"/>
        <c:minorTickMark val="none"/>
        <c:tickLblPos val="nextTo"/>
        <c:txPr>
          <a:bodyPr rot="0" vert="horz"/>
          <a:lstStyle/>
          <a:p>
            <a:pPr>
              <a:defRPr/>
            </a:pPr>
            <a:endParaRPr lang="pt-BR"/>
          </a:p>
        </c:txPr>
        <c:crossAx val="127639552"/>
        <c:crosses val="autoZero"/>
        <c:crossBetween val="between"/>
      </c:valAx>
    </c:plotArea>
    <c:legend>
      <c:legendPos val="r"/>
      <c:layout>
        <c:manualLayout>
          <c:xMode val="edge"/>
          <c:yMode val="edge"/>
          <c:x val="0.12527964205816555"/>
          <c:y val="0.21590909090909213"/>
          <c:w val="0.30229308836395452"/>
          <c:h val="0.22077922077922091"/>
        </c:manualLayout>
      </c:layout>
      <c:overlay val="0"/>
    </c:legend>
    <c:plotVisOnly val="1"/>
    <c:dispBlanksAs val="gap"/>
    <c:showDLblsOverMax val="0"/>
  </c:chart>
  <c:spPr>
    <a:solidFill>
      <a:srgbClr val="0070C0"/>
    </a:solidFill>
  </c:spPr>
  <c:txPr>
    <a:bodyPr/>
    <a:lstStyle/>
    <a:p>
      <a:pPr>
        <a:defRPr sz="1800"/>
      </a:pPr>
      <a:endParaRPr lang="pt-BR"/>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drawings/drawing1.xml><?xml version="1.0" encoding="utf-8"?>
<c:userShapes xmlns:c="http://schemas.openxmlformats.org/drawingml/2006/chart">
  <cdr:relSizeAnchor xmlns:cdr="http://schemas.openxmlformats.org/drawingml/2006/chartDrawing">
    <cdr:from>
      <cdr:x>0.06923</cdr:x>
      <cdr:y>0.80202</cdr:y>
    </cdr:from>
    <cdr:to>
      <cdr:x>0.99</cdr:x>
      <cdr:y>0.80404</cdr:y>
    </cdr:to>
    <cdr:cxnSp macro="">
      <cdr:nvCxnSpPr>
        <cdr:cNvPr id="3" name="Conector reto 2"/>
        <cdr:cNvCxnSpPr/>
      </cdr:nvCxnSpPr>
      <cdr:spPr>
        <a:xfrm xmlns:a="http://schemas.openxmlformats.org/drawingml/2006/main" flipV="1">
          <a:off x="844062" y="5584874"/>
          <a:ext cx="11226018" cy="14068"/>
        </a:xfrm>
        <a:prstGeom xmlns:a="http://schemas.openxmlformats.org/drawingml/2006/main" prst="line">
          <a:avLst/>
        </a:prstGeom>
        <a:ln xmlns:a="http://schemas.openxmlformats.org/drawingml/2006/main" w="22225">
          <a:solidFill>
            <a:srgbClr val="FF0000"/>
          </a:solidFill>
        </a:ln>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dr:relSizeAnchor xmlns:cdr="http://schemas.openxmlformats.org/drawingml/2006/chartDrawing">
    <cdr:from>
      <cdr:x>0.45808</cdr:x>
      <cdr:y>0.21818</cdr:y>
    </cdr:from>
    <cdr:to>
      <cdr:x>0.46038</cdr:x>
      <cdr:y>0.87071</cdr:y>
    </cdr:to>
    <cdr:cxnSp macro="">
      <cdr:nvCxnSpPr>
        <cdr:cNvPr id="5" name="Conector reto 4"/>
        <cdr:cNvCxnSpPr/>
      </cdr:nvCxnSpPr>
      <cdr:spPr>
        <a:xfrm xmlns:a="http://schemas.openxmlformats.org/drawingml/2006/main" flipH="1" flipV="1">
          <a:off x="5584874" y="1519311"/>
          <a:ext cx="28135" cy="4543865"/>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0.67109</cdr:x>
      <cdr:y>0.22346</cdr:y>
    </cdr:from>
    <cdr:to>
      <cdr:x>0.6734</cdr:x>
      <cdr:y>0.87598</cdr:y>
    </cdr:to>
    <cdr:cxnSp macro="">
      <cdr:nvCxnSpPr>
        <cdr:cNvPr id="6" name="Conector reto 5"/>
        <cdr:cNvCxnSpPr/>
      </cdr:nvCxnSpPr>
      <cdr:spPr>
        <a:xfrm xmlns:a="http://schemas.openxmlformats.org/drawingml/2006/main" flipH="1" flipV="1">
          <a:off x="8181926" y="1556043"/>
          <a:ext cx="28135" cy="4543865"/>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0.87577</cdr:x>
      <cdr:y>0.09293</cdr:y>
    </cdr:from>
    <cdr:to>
      <cdr:x>0.87647</cdr:x>
      <cdr:y>0.86386</cdr:y>
    </cdr:to>
    <cdr:cxnSp macro="">
      <cdr:nvCxnSpPr>
        <cdr:cNvPr id="7" name="Conector reto 6"/>
        <cdr:cNvCxnSpPr/>
      </cdr:nvCxnSpPr>
      <cdr:spPr>
        <a:xfrm xmlns:a="http://schemas.openxmlformats.org/drawingml/2006/main" flipH="1" flipV="1">
          <a:off x="10677378" y="647114"/>
          <a:ext cx="8598" cy="5368389"/>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0.08851</cdr:x>
      <cdr:y>0.61111</cdr:y>
    </cdr:from>
    <cdr:to>
      <cdr:x>1</cdr:x>
      <cdr:y>0.61325</cdr:y>
    </cdr:to>
    <cdr:cxnSp macro="">
      <cdr:nvCxnSpPr>
        <cdr:cNvPr id="3" name="Conector reto 2"/>
        <cdr:cNvCxnSpPr/>
      </cdr:nvCxnSpPr>
      <cdr:spPr>
        <a:xfrm xmlns:a="http://schemas.openxmlformats.org/drawingml/2006/main" flipV="1">
          <a:off x="1069144" y="4023360"/>
          <a:ext cx="11010314" cy="14068"/>
        </a:xfrm>
        <a:prstGeom xmlns:a="http://schemas.openxmlformats.org/drawingml/2006/main" prst="line">
          <a:avLst/>
        </a:prstGeom>
        <a:ln xmlns:a="http://schemas.openxmlformats.org/drawingml/2006/main" w="2222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0.311</cdr:x>
      <cdr:y>0.09051</cdr:y>
    </cdr:from>
    <cdr:to>
      <cdr:x>0.42913</cdr:x>
      <cdr:y>0.1745</cdr:y>
    </cdr:to>
    <cdr:sp macro="" textlink="">
      <cdr:nvSpPr>
        <cdr:cNvPr id="2" name="CaixaDeTexto 1"/>
        <cdr:cNvSpPr txBox="1"/>
      </cdr:nvSpPr>
      <cdr:spPr>
        <a:xfrm xmlns:a="http://schemas.openxmlformats.org/drawingml/2006/main">
          <a:off x="2843808" y="620688"/>
          <a:ext cx="1080120" cy="576064"/>
        </a:xfrm>
        <a:prstGeom xmlns:a="http://schemas.openxmlformats.org/drawingml/2006/main" prst="rect">
          <a:avLst/>
        </a:prstGeom>
        <a:solidFill xmlns:a="http://schemas.openxmlformats.org/drawingml/2006/main">
          <a:schemeClr val="tx2"/>
        </a:solidFill>
      </cdr:spPr>
      <cdr:txBody>
        <a:bodyPr xmlns:a="http://schemas.openxmlformats.org/drawingml/2006/main" vertOverflow="clip" wrap="square" rtlCol="0"/>
        <a:lstStyle xmlns:a="http://schemas.openxmlformats.org/drawingml/2006/main"/>
        <a:p xmlns:a="http://schemas.openxmlformats.org/drawingml/2006/main">
          <a:pPr algn="ctr"/>
          <a:r>
            <a:rPr lang="pt-BR" sz="1400" dirty="0">
              <a:solidFill>
                <a:schemeClr val="tx1"/>
              </a:solidFill>
            </a:rPr>
            <a:t>Maio 1997</a:t>
          </a:r>
        </a:p>
      </cdr:txBody>
    </cdr:sp>
  </cdr:relSizeAnchor>
  <cdr:relSizeAnchor xmlns:cdr="http://schemas.openxmlformats.org/drawingml/2006/chartDrawing">
    <cdr:from>
      <cdr:x>0.374</cdr:x>
      <cdr:y>0.1535</cdr:y>
    </cdr:from>
    <cdr:to>
      <cdr:x>0.379</cdr:x>
      <cdr:y>0.227</cdr:y>
    </cdr:to>
    <cdr:sp macro="" textlink="">
      <cdr:nvSpPr>
        <cdr:cNvPr id="4" name="Conector de seta reta 3"/>
        <cdr:cNvSpPr/>
      </cdr:nvSpPr>
      <cdr:spPr bwMode="auto">
        <a:xfrm xmlns:a="http://schemas.openxmlformats.org/drawingml/2006/main">
          <a:off x="3419872" y="1052736"/>
          <a:ext cx="45719" cy="504056"/>
        </a:xfrm>
        <a:prstGeom xmlns:a="http://schemas.openxmlformats.org/drawingml/2006/main" prst="straightConnector1">
          <a:avLst/>
        </a:prstGeom>
        <a:solidFill xmlns:a="http://schemas.openxmlformats.org/drawingml/2006/main">
          <a:schemeClr val="accent1"/>
        </a:solidFill>
        <a:ln xmlns:a="http://schemas.openxmlformats.org/drawingml/2006/main" w="28575" cap="flat" cmpd="sng" algn="ctr">
          <a:solidFill>
            <a:schemeClr val="tx2"/>
          </a:solidFill>
          <a:prstDash val="solid"/>
          <a:round/>
          <a:headEnd type="none" w="med" len="med"/>
          <a:tailEnd type="arrow"/>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pt-BR"/>
        </a:p>
      </cdr:txBody>
    </cdr:sp>
  </cdr:relSizeAnchor>
  <cdr:relSizeAnchor xmlns:cdr="http://schemas.openxmlformats.org/drawingml/2006/chartDrawing">
    <cdr:from>
      <cdr:x>0.53937</cdr:x>
      <cdr:y>0.542</cdr:y>
    </cdr:from>
    <cdr:to>
      <cdr:x>0.689</cdr:x>
      <cdr:y>0.6365</cdr:y>
    </cdr:to>
    <cdr:sp macro="" textlink="">
      <cdr:nvSpPr>
        <cdr:cNvPr id="5" name="CaixaDeTexto 1"/>
        <cdr:cNvSpPr txBox="1"/>
      </cdr:nvSpPr>
      <cdr:spPr>
        <a:xfrm xmlns:a="http://schemas.openxmlformats.org/drawingml/2006/main">
          <a:off x="4932040" y="3717032"/>
          <a:ext cx="1368152" cy="648072"/>
        </a:xfrm>
        <a:prstGeom xmlns:a="http://schemas.openxmlformats.org/drawingml/2006/main" prst="rect">
          <a:avLst/>
        </a:prstGeom>
        <a:solidFill xmlns:a="http://schemas.openxmlformats.org/drawingml/2006/main">
          <a:srgbClr val="FFFFFF"/>
        </a:solidFill>
      </cdr:spPr>
      <cdr:txBody>
        <a:bodyPr xmlns:a="http://schemas.openxmlformats.org/drawingml/2006/main" wrap="square" rtlCol="0"/>
        <a:lstStyle xmlns:a="http://schemas.openxmlformats.org/drawingml/2006/main">
          <a:lvl1pPr marL="0" indent="0">
            <a:defRPr sz="1100">
              <a:latin typeface="Arial Black"/>
            </a:defRPr>
          </a:lvl1pPr>
          <a:lvl2pPr marL="457200" indent="0">
            <a:defRPr sz="1100">
              <a:latin typeface="Arial Black"/>
            </a:defRPr>
          </a:lvl2pPr>
          <a:lvl3pPr marL="914400" indent="0">
            <a:defRPr sz="1100">
              <a:latin typeface="Arial Black"/>
            </a:defRPr>
          </a:lvl3pPr>
          <a:lvl4pPr marL="1371600" indent="0">
            <a:defRPr sz="1100">
              <a:latin typeface="Arial Black"/>
            </a:defRPr>
          </a:lvl4pPr>
          <a:lvl5pPr marL="1828800" indent="0">
            <a:defRPr sz="1100">
              <a:latin typeface="Arial Black"/>
            </a:defRPr>
          </a:lvl5pPr>
          <a:lvl6pPr marL="2286000" indent="0">
            <a:defRPr sz="1100">
              <a:latin typeface="Arial Black"/>
            </a:defRPr>
          </a:lvl6pPr>
          <a:lvl7pPr marL="2743200" indent="0">
            <a:defRPr sz="1100">
              <a:latin typeface="Arial Black"/>
            </a:defRPr>
          </a:lvl7pPr>
          <a:lvl8pPr marL="3200400" indent="0">
            <a:defRPr sz="1100">
              <a:latin typeface="Arial Black"/>
            </a:defRPr>
          </a:lvl8pPr>
          <a:lvl9pPr marL="3657600" indent="0">
            <a:defRPr sz="1100">
              <a:latin typeface="Arial Black"/>
            </a:defRPr>
          </a:lvl9pPr>
        </a:lstStyle>
        <a:p xmlns:a="http://schemas.openxmlformats.org/drawingml/2006/main">
          <a:pPr algn="ctr"/>
          <a:r>
            <a:rPr lang="pt-BR" sz="1400" dirty="0">
              <a:solidFill>
                <a:srgbClr val="000000"/>
              </a:solidFill>
            </a:rPr>
            <a:t>Dezembro 2002 </a:t>
          </a:r>
        </a:p>
      </cdr:txBody>
    </cdr:sp>
  </cdr:relSizeAnchor>
  <cdr:relSizeAnchor xmlns:cdr="http://schemas.openxmlformats.org/drawingml/2006/chartDrawing">
    <cdr:from>
      <cdr:x>0.60237</cdr:x>
      <cdr:y>0.4055</cdr:y>
    </cdr:from>
    <cdr:to>
      <cdr:x>0.61025</cdr:x>
      <cdr:y>0.5315</cdr:y>
    </cdr:to>
    <cdr:sp macro="" textlink="">
      <cdr:nvSpPr>
        <cdr:cNvPr id="7" name="Conector de seta reta 6"/>
        <cdr:cNvSpPr/>
      </cdr:nvSpPr>
      <cdr:spPr bwMode="auto">
        <a:xfrm xmlns:a="http://schemas.openxmlformats.org/drawingml/2006/main" flipV="1">
          <a:off x="5508104" y="2780928"/>
          <a:ext cx="72008" cy="864096"/>
        </a:xfrm>
        <a:prstGeom xmlns:a="http://schemas.openxmlformats.org/drawingml/2006/main" prst="straightConnector1">
          <a:avLst/>
        </a:prstGeom>
        <a:solidFill xmlns:a="http://schemas.openxmlformats.org/drawingml/2006/main">
          <a:schemeClr val="accent1"/>
        </a:solidFill>
        <a:ln xmlns:a="http://schemas.openxmlformats.org/drawingml/2006/main" w="38100" cap="flat" cmpd="sng" algn="ctr">
          <a:solidFill>
            <a:schemeClr val="tx2"/>
          </a:solidFill>
          <a:prstDash val="solid"/>
          <a:round/>
          <a:headEnd type="none" w="med" len="med"/>
          <a:tailEnd type="arrow"/>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pt-BR"/>
        </a:p>
      </cdr:txBody>
    </cdr:sp>
  </cdr:relSizeAnchor>
</c:userShapes>
</file>

<file path=ppt/drawings/drawing4.xml><?xml version="1.0" encoding="utf-8"?>
<c:userShapes xmlns:c="http://schemas.openxmlformats.org/drawingml/2006/chart">
  <cdr:relSizeAnchor xmlns:cdr="http://schemas.openxmlformats.org/drawingml/2006/chartDrawing">
    <cdr:from>
      <cdr:x>0.08423</cdr:x>
      <cdr:y>0.37949</cdr:y>
    </cdr:from>
    <cdr:to>
      <cdr:x>1</cdr:x>
      <cdr:y>0.38359</cdr:y>
    </cdr:to>
    <cdr:cxnSp macro="">
      <cdr:nvCxnSpPr>
        <cdr:cNvPr id="3" name="Conector reto 2"/>
        <cdr:cNvCxnSpPr/>
      </cdr:nvCxnSpPr>
      <cdr:spPr>
        <a:xfrm xmlns:a="http://schemas.openxmlformats.org/drawingml/2006/main">
          <a:off x="1026942" y="2602523"/>
          <a:ext cx="11165057" cy="28135"/>
        </a:xfrm>
        <a:prstGeom xmlns:a="http://schemas.openxmlformats.org/drawingml/2006/main" prst="line">
          <a:avLst/>
        </a:prstGeom>
        <a:ln xmlns:a="http://schemas.openxmlformats.org/drawingml/2006/main" w="2540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0.08423</cdr:x>
      <cdr:y>0.51898</cdr:y>
    </cdr:from>
    <cdr:to>
      <cdr:x>1</cdr:x>
      <cdr:y>0.52308</cdr:y>
    </cdr:to>
    <cdr:cxnSp macro="">
      <cdr:nvCxnSpPr>
        <cdr:cNvPr id="3" name="Conector reto 2"/>
        <cdr:cNvCxnSpPr/>
      </cdr:nvCxnSpPr>
      <cdr:spPr>
        <a:xfrm xmlns:a="http://schemas.openxmlformats.org/drawingml/2006/main">
          <a:off x="1026932" y="3559146"/>
          <a:ext cx="11165067" cy="28118"/>
        </a:xfrm>
        <a:prstGeom xmlns:a="http://schemas.openxmlformats.org/drawingml/2006/main" prst="line">
          <a:avLst/>
        </a:prstGeom>
        <a:ln xmlns:a="http://schemas.openxmlformats.org/drawingml/2006/main" w="2540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0.10962</cdr:x>
      <cdr:y>0.53538</cdr:y>
    </cdr:from>
    <cdr:to>
      <cdr:x>0.99</cdr:x>
      <cdr:y>0.53744</cdr:y>
    </cdr:to>
    <cdr:cxnSp macro="">
      <cdr:nvCxnSpPr>
        <cdr:cNvPr id="3" name="Conector reto 2"/>
        <cdr:cNvCxnSpPr/>
      </cdr:nvCxnSpPr>
      <cdr:spPr>
        <a:xfrm xmlns:a="http://schemas.openxmlformats.org/drawingml/2006/main">
          <a:off x="1336431" y="3671668"/>
          <a:ext cx="10733649" cy="14067"/>
        </a:xfrm>
        <a:prstGeom xmlns:a="http://schemas.openxmlformats.org/drawingml/2006/main" prst="line">
          <a:avLst/>
        </a:prstGeom>
        <a:ln xmlns:a="http://schemas.openxmlformats.org/drawingml/2006/main" w="2222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0.48</cdr:x>
      <cdr:y>0.18051</cdr:y>
    </cdr:from>
    <cdr:to>
      <cdr:x>0.48346</cdr:x>
      <cdr:y>0.8759</cdr:y>
    </cdr:to>
    <cdr:cxnSp macro="">
      <cdr:nvCxnSpPr>
        <cdr:cNvPr id="6" name="Conector reto 5"/>
        <cdr:cNvCxnSpPr/>
      </cdr:nvCxnSpPr>
      <cdr:spPr>
        <a:xfrm xmlns:a="http://schemas.openxmlformats.org/drawingml/2006/main">
          <a:off x="5852161" y="1237957"/>
          <a:ext cx="42202" cy="476894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0.68147</cdr:x>
      <cdr:y>0.18974</cdr:y>
    </cdr:from>
    <cdr:to>
      <cdr:x>0.68494</cdr:x>
      <cdr:y>0.88513</cdr:y>
    </cdr:to>
    <cdr:cxnSp macro="">
      <cdr:nvCxnSpPr>
        <cdr:cNvPr id="9" name="Conector reto 8"/>
        <cdr:cNvCxnSpPr/>
      </cdr:nvCxnSpPr>
      <cdr:spPr>
        <a:xfrm xmlns:a="http://schemas.openxmlformats.org/drawingml/2006/main">
          <a:off x="8308536" y="1301260"/>
          <a:ext cx="42202" cy="476894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0.87647</cdr:x>
      <cdr:y>0.17356</cdr:y>
    </cdr:from>
    <cdr:to>
      <cdr:x>0.87994</cdr:x>
      <cdr:y>0.86895</cdr:y>
    </cdr:to>
    <cdr:cxnSp macro="">
      <cdr:nvCxnSpPr>
        <cdr:cNvPr id="10" name="Conector reto 9"/>
        <cdr:cNvCxnSpPr/>
      </cdr:nvCxnSpPr>
      <cdr:spPr>
        <a:xfrm xmlns:a="http://schemas.openxmlformats.org/drawingml/2006/main">
          <a:off x="10685976" y="1190284"/>
          <a:ext cx="42202" cy="476894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DA55E4-2798-4589-AE10-5F1B1393EB2B}" type="datetimeFigureOut">
              <a:rPr lang="pt-BR" smtClean="0"/>
              <a:t>17/03/2017</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25820C-9826-426B-B8CF-C325B00430F4}" type="slidenum">
              <a:rPr lang="pt-BR" smtClean="0"/>
              <a:t>‹nº›</a:t>
            </a:fld>
            <a:endParaRPr lang="pt-BR"/>
          </a:p>
        </p:txBody>
      </p:sp>
    </p:spTree>
    <p:extLst>
      <p:ext uri="{BB962C8B-B14F-4D97-AF65-F5344CB8AC3E}">
        <p14:creationId xmlns:p14="http://schemas.microsoft.com/office/powerpoint/2010/main" val="3271473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fld id="{C73F58A9-B5CE-4151-82FB-EC2E45D5FACA}" type="slidenum">
              <a:rPr lang="en-US" altLang="pt-BR" sz="1200">
                <a:latin typeface="Times New Roman" panose="02020603050405020304" pitchFamily="18" charset="0"/>
              </a:rPr>
              <a:pPr algn="r"/>
              <a:t>2</a:t>
            </a:fld>
            <a:endParaRPr lang="en-US" altLang="pt-BR" sz="1200">
              <a:latin typeface="Times New Roman" panose="02020603050405020304" pitchFamily="18" charset="0"/>
            </a:endParaRPr>
          </a:p>
        </p:txBody>
      </p:sp>
      <p:sp>
        <p:nvSpPr>
          <p:cNvPr id="9219"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0"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a:p>
        </p:txBody>
      </p:sp>
    </p:spTree>
    <p:extLst>
      <p:ext uri="{BB962C8B-B14F-4D97-AF65-F5344CB8AC3E}">
        <p14:creationId xmlns:p14="http://schemas.microsoft.com/office/powerpoint/2010/main" val="15790357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64C184-324F-4758-9F6A-D1D2002D79B3}" type="slidenum">
              <a:rPr lang="en-US"/>
              <a:pPr/>
              <a:t>27</a:t>
            </a:fld>
            <a:endParaRPr 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pt-BR"/>
          </a:p>
        </p:txBody>
      </p:sp>
    </p:spTree>
    <p:extLst>
      <p:ext uri="{BB962C8B-B14F-4D97-AF65-F5344CB8AC3E}">
        <p14:creationId xmlns:p14="http://schemas.microsoft.com/office/powerpoint/2010/main" val="1760616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6BB637-6A10-41C3-BD56-3064648CE36B}" type="slidenum">
              <a:rPr lang="en-US"/>
              <a:pPr/>
              <a:t>28</a:t>
            </a:fld>
            <a:endParaRPr lang="en-US"/>
          </a:p>
        </p:txBody>
      </p:sp>
      <p:sp>
        <p:nvSpPr>
          <p:cNvPr id="220162" name="Rectangle 2"/>
          <p:cNvSpPr>
            <a:spLocks noGrp="1" noRot="1" noChangeAspect="1" noChangeArrowheads="1" noTextEdit="1"/>
          </p:cNvSpPr>
          <p:nvPr>
            <p:ph type="sldImg"/>
          </p:nvPr>
        </p:nvSpPr>
        <p:spPr>
          <a:ln/>
        </p:spPr>
      </p:sp>
      <p:sp>
        <p:nvSpPr>
          <p:cNvPr id="220163" name="Rectangle 3"/>
          <p:cNvSpPr>
            <a:spLocks noGrp="1" noChangeArrowheads="1"/>
          </p:cNvSpPr>
          <p:nvPr>
            <p:ph type="body" idx="1"/>
          </p:nvPr>
        </p:nvSpPr>
        <p:spPr/>
        <p:txBody>
          <a:bodyPr/>
          <a:lstStyle/>
          <a:p>
            <a:endParaRPr lang="pt-BR"/>
          </a:p>
        </p:txBody>
      </p:sp>
    </p:spTree>
    <p:extLst>
      <p:ext uri="{BB962C8B-B14F-4D97-AF65-F5344CB8AC3E}">
        <p14:creationId xmlns:p14="http://schemas.microsoft.com/office/powerpoint/2010/main" val="3456757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64C184-324F-4758-9F6A-D1D2002D79B3}" type="slidenum">
              <a:rPr lang="en-US"/>
              <a:pPr/>
              <a:t>30</a:t>
            </a:fld>
            <a:endParaRPr 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pt-BR"/>
          </a:p>
        </p:txBody>
      </p:sp>
    </p:spTree>
    <p:extLst>
      <p:ext uri="{BB962C8B-B14F-4D97-AF65-F5344CB8AC3E}">
        <p14:creationId xmlns:p14="http://schemas.microsoft.com/office/powerpoint/2010/main" val="17606160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BF0115-4DA3-4292-8922-12313092133B}" type="slidenum">
              <a:rPr lang="en-US"/>
              <a:pPr/>
              <a:t>31</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pt-BR"/>
          </a:p>
        </p:txBody>
      </p:sp>
    </p:spTree>
    <p:extLst>
      <p:ext uri="{BB962C8B-B14F-4D97-AF65-F5344CB8AC3E}">
        <p14:creationId xmlns:p14="http://schemas.microsoft.com/office/powerpoint/2010/main" val="92434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B346E1-685E-498A-B593-3EFE6B48C416}" type="slidenum">
              <a:rPr lang="en-US"/>
              <a:pPr/>
              <a:t>32</a:t>
            </a:fld>
            <a:endParaRPr lang="en-US"/>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pt-BR"/>
          </a:p>
        </p:txBody>
      </p:sp>
    </p:spTree>
    <p:extLst>
      <p:ext uri="{BB962C8B-B14F-4D97-AF65-F5344CB8AC3E}">
        <p14:creationId xmlns:p14="http://schemas.microsoft.com/office/powerpoint/2010/main" val="19559160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D0065E-B6C9-46E3-BBD7-67A24DA44948}" type="slidenum">
              <a:rPr lang="en-US"/>
              <a:pPr/>
              <a:t>33</a:t>
            </a:fld>
            <a:endParaRPr lang="en-US"/>
          </a:p>
        </p:txBody>
      </p:sp>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p:txBody>
          <a:bodyPr/>
          <a:lstStyle/>
          <a:p>
            <a:endParaRPr lang="pt-BR"/>
          </a:p>
        </p:txBody>
      </p:sp>
    </p:spTree>
    <p:extLst>
      <p:ext uri="{BB962C8B-B14F-4D97-AF65-F5344CB8AC3E}">
        <p14:creationId xmlns:p14="http://schemas.microsoft.com/office/powerpoint/2010/main" val="16415277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E9C2AA-9EC2-4ACD-9F0B-CA09D605E9D8}" type="slidenum">
              <a:rPr lang="en-US"/>
              <a:pPr/>
              <a:t>34</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pt-BR"/>
          </a:p>
        </p:txBody>
      </p:sp>
    </p:spTree>
    <p:extLst>
      <p:ext uri="{BB962C8B-B14F-4D97-AF65-F5344CB8AC3E}">
        <p14:creationId xmlns:p14="http://schemas.microsoft.com/office/powerpoint/2010/main" val="41872133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E9C2AA-9EC2-4ACD-9F0B-CA09D605E9D8}" type="slidenum">
              <a:rPr lang="en-US"/>
              <a:pPr/>
              <a:t>37</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pt-BR"/>
          </a:p>
        </p:txBody>
      </p:sp>
    </p:spTree>
    <p:extLst>
      <p:ext uri="{BB962C8B-B14F-4D97-AF65-F5344CB8AC3E}">
        <p14:creationId xmlns:p14="http://schemas.microsoft.com/office/powerpoint/2010/main" val="42063204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CA9BA4-79E4-4A89-AFF5-AB1D57D40098}" type="slidenum">
              <a:rPr lang="en-US">
                <a:solidFill>
                  <a:srgbClr val="000000"/>
                </a:solidFill>
              </a:rPr>
              <a:pPr/>
              <a:t>39</a:t>
            </a:fld>
            <a:endParaRPr lang="en-US">
              <a:solidFill>
                <a:srgbClr val="000000"/>
              </a:solidFill>
            </a:endParaRPr>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pt-BR"/>
          </a:p>
        </p:txBody>
      </p:sp>
    </p:spTree>
    <p:extLst>
      <p:ext uri="{BB962C8B-B14F-4D97-AF65-F5344CB8AC3E}">
        <p14:creationId xmlns:p14="http://schemas.microsoft.com/office/powerpoint/2010/main" val="41627594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03A1A7-41E0-4BB5-8347-D51C3CD6E609}" type="slidenum">
              <a:rPr lang="en-US"/>
              <a:pPr/>
              <a:t>40</a:t>
            </a:fld>
            <a:endParaRPr lang="en-US"/>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pt-BR"/>
          </a:p>
        </p:txBody>
      </p:sp>
    </p:spTree>
    <p:extLst>
      <p:ext uri="{BB962C8B-B14F-4D97-AF65-F5344CB8AC3E}">
        <p14:creationId xmlns:p14="http://schemas.microsoft.com/office/powerpoint/2010/main" val="2464386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a:p>
        </p:txBody>
      </p:sp>
      <p:sp>
        <p:nvSpPr>
          <p:cNvPr id="11268"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CCA23EA-AA83-47A3-8639-862BD23CB024}" type="slidenum">
              <a:rPr lang="pt-BR" altLang="pt-BR">
                <a:latin typeface="Calibri" panose="020F0502020204030204" pitchFamily="34" charset="0"/>
              </a:rPr>
              <a:pPr/>
              <a:t>3</a:t>
            </a:fld>
            <a:endParaRPr lang="pt-BR" altLang="pt-BR">
              <a:latin typeface="Calibri" panose="020F0502020204030204" pitchFamily="34" charset="0"/>
            </a:endParaRPr>
          </a:p>
        </p:txBody>
      </p:sp>
    </p:spTree>
    <p:extLst>
      <p:ext uri="{BB962C8B-B14F-4D97-AF65-F5344CB8AC3E}">
        <p14:creationId xmlns:p14="http://schemas.microsoft.com/office/powerpoint/2010/main" val="38278825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03A1A7-41E0-4BB5-8347-D51C3CD6E609}" type="slidenum">
              <a:rPr lang="en-US"/>
              <a:pPr/>
              <a:t>42</a:t>
            </a:fld>
            <a:endParaRPr lang="en-US"/>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pt-BR"/>
          </a:p>
        </p:txBody>
      </p:sp>
    </p:spTree>
    <p:extLst>
      <p:ext uri="{BB962C8B-B14F-4D97-AF65-F5344CB8AC3E}">
        <p14:creationId xmlns:p14="http://schemas.microsoft.com/office/powerpoint/2010/main" val="28792068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8A0469-D20E-4C3A-B32D-5C3662C65C52}" type="slidenum">
              <a:rPr lang="en-US"/>
              <a:pPr/>
              <a:t>47</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pt-BR"/>
          </a:p>
        </p:txBody>
      </p:sp>
    </p:spTree>
    <p:extLst>
      <p:ext uri="{BB962C8B-B14F-4D97-AF65-F5344CB8AC3E}">
        <p14:creationId xmlns:p14="http://schemas.microsoft.com/office/powerpoint/2010/main" val="15752083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485B3D-2BE7-4F69-8E60-D66BED955A30}" type="slidenum">
              <a:rPr lang="pt-BR" altLang="pt-BR">
                <a:latin typeface="Calibri" panose="020F0502020204030204" pitchFamily="34" charset="0"/>
              </a:rPr>
              <a:pPr eaLnBrk="1" hangingPunct="1"/>
              <a:t>53</a:t>
            </a:fld>
            <a:endParaRPr lang="pt-BR" altLang="pt-BR">
              <a:latin typeface="Calibri" panose="020F0502020204030204" pitchFamily="34" charset="0"/>
            </a:endParaRPr>
          </a:p>
        </p:txBody>
      </p:sp>
      <p:sp>
        <p:nvSpPr>
          <p:cNvPr id="17411" name="Rectangle 2"/>
          <p:cNvSpPr>
            <a:spLocks noGrp="1" noRot="1" noChangeAspect="1" noChangeArrowheads="1" noTextEdit="1"/>
          </p:cNvSpPr>
          <p:nvPr>
            <p:ph type="sldImg"/>
          </p:nvPr>
        </p:nvSpPr>
        <p:spPr bwMode="auto">
          <a:xfrm>
            <a:off x="382588" y="685800"/>
            <a:ext cx="6091237" cy="34274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3"/>
          <p:cNvSpPr>
            <a:spLocks noGrp="1" noChangeArrowheads="1"/>
          </p:cNvSpPr>
          <p:nvPr>
            <p:ph type="body" idx="1"/>
          </p:nvPr>
        </p:nvSpPr>
        <p:spPr bwMode="auto">
          <a:xfrm>
            <a:off x="914400" y="4343400"/>
            <a:ext cx="5027613"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a:p>
        </p:txBody>
      </p:sp>
    </p:spTree>
    <p:extLst>
      <p:ext uri="{BB962C8B-B14F-4D97-AF65-F5344CB8AC3E}">
        <p14:creationId xmlns:p14="http://schemas.microsoft.com/office/powerpoint/2010/main" val="3736914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8197E5-91AA-4567-826C-AB853657D800}" type="slidenum">
              <a:rPr lang="en-US"/>
              <a:pPr/>
              <a:t>10</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pt-BR"/>
          </a:p>
        </p:txBody>
      </p:sp>
    </p:spTree>
    <p:extLst>
      <p:ext uri="{BB962C8B-B14F-4D97-AF65-F5344CB8AC3E}">
        <p14:creationId xmlns:p14="http://schemas.microsoft.com/office/powerpoint/2010/main" val="1122719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A30CA4-C466-48C0-A9A4-B94725CFC5F4}" type="slidenum">
              <a:rPr lang="en-US"/>
              <a:pPr/>
              <a:t>13</a:t>
            </a:fld>
            <a:endParaRPr lang="en-US"/>
          </a:p>
        </p:txBody>
      </p:sp>
      <p:sp>
        <p:nvSpPr>
          <p:cNvPr id="214018" name="Rectangle 2"/>
          <p:cNvSpPr>
            <a:spLocks noGrp="1" noRot="1" noChangeAspect="1" noChangeArrowheads="1" noTextEdit="1"/>
          </p:cNvSpPr>
          <p:nvPr>
            <p:ph type="sldImg"/>
          </p:nvPr>
        </p:nvSpPr>
        <p:spPr>
          <a:ln/>
        </p:spPr>
      </p:sp>
      <p:sp>
        <p:nvSpPr>
          <p:cNvPr id="214019" name="Rectangle 3"/>
          <p:cNvSpPr>
            <a:spLocks noGrp="1" noChangeArrowheads="1"/>
          </p:cNvSpPr>
          <p:nvPr>
            <p:ph type="body" idx="1"/>
          </p:nvPr>
        </p:nvSpPr>
        <p:spPr/>
        <p:txBody>
          <a:bodyPr/>
          <a:lstStyle/>
          <a:p>
            <a:endParaRPr lang="pt-BR"/>
          </a:p>
        </p:txBody>
      </p:sp>
    </p:spTree>
    <p:extLst>
      <p:ext uri="{BB962C8B-B14F-4D97-AF65-F5344CB8AC3E}">
        <p14:creationId xmlns:p14="http://schemas.microsoft.com/office/powerpoint/2010/main" val="2946099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04ED6C-6EA1-444D-AE0B-77F7916478CC}" type="slidenum">
              <a:rPr lang="en-US"/>
              <a:pPr/>
              <a:t>14</a:t>
            </a:fld>
            <a:endParaRPr lang="en-US"/>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pt-BR"/>
          </a:p>
        </p:txBody>
      </p:sp>
    </p:spTree>
    <p:extLst>
      <p:ext uri="{BB962C8B-B14F-4D97-AF65-F5344CB8AC3E}">
        <p14:creationId xmlns:p14="http://schemas.microsoft.com/office/powerpoint/2010/main" val="1546974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5E25DA-D768-44A2-88C8-FEA0ACA6C976}" type="slidenum">
              <a:rPr lang="en-US"/>
              <a:pPr/>
              <a:t>15</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pt-BR"/>
          </a:p>
        </p:txBody>
      </p:sp>
    </p:spTree>
    <p:extLst>
      <p:ext uri="{BB962C8B-B14F-4D97-AF65-F5344CB8AC3E}">
        <p14:creationId xmlns:p14="http://schemas.microsoft.com/office/powerpoint/2010/main" val="1468985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538BEE-93AD-4640-B2EE-EEC6686F99D8}" type="slidenum">
              <a:rPr lang="en-US"/>
              <a:pPr/>
              <a:t>17</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pt-BR"/>
          </a:p>
        </p:txBody>
      </p:sp>
    </p:spTree>
    <p:extLst>
      <p:ext uri="{BB962C8B-B14F-4D97-AF65-F5344CB8AC3E}">
        <p14:creationId xmlns:p14="http://schemas.microsoft.com/office/powerpoint/2010/main" val="136473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F8B296-F8C8-4B6B-BAD3-546F7820F0D4}" type="slidenum">
              <a:rPr lang="en-US"/>
              <a:pPr/>
              <a:t>22</a:t>
            </a:fld>
            <a:endParaRPr lang="en-US"/>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pt-BR"/>
          </a:p>
        </p:txBody>
      </p:sp>
    </p:spTree>
    <p:extLst>
      <p:ext uri="{BB962C8B-B14F-4D97-AF65-F5344CB8AC3E}">
        <p14:creationId xmlns:p14="http://schemas.microsoft.com/office/powerpoint/2010/main" val="601952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BDAF40-F334-42C6-B48F-1AD584204FF7}" type="slidenum">
              <a:rPr lang="en-US"/>
              <a:pPr/>
              <a:t>25</a:t>
            </a:fld>
            <a:endParaRPr lang="en-US"/>
          </a:p>
        </p:txBody>
      </p:sp>
      <p:sp>
        <p:nvSpPr>
          <p:cNvPr id="211970" name="Rectangle 2"/>
          <p:cNvSpPr>
            <a:spLocks noGrp="1" noRot="1" noChangeAspect="1" noChangeArrowheads="1" noTextEdit="1"/>
          </p:cNvSpPr>
          <p:nvPr>
            <p:ph type="sldImg"/>
          </p:nvPr>
        </p:nvSpPr>
        <p:spPr>
          <a:ln/>
        </p:spPr>
      </p:sp>
      <p:sp>
        <p:nvSpPr>
          <p:cNvPr id="211971" name="Rectangle 3"/>
          <p:cNvSpPr>
            <a:spLocks noGrp="1" noChangeArrowheads="1"/>
          </p:cNvSpPr>
          <p:nvPr>
            <p:ph type="body" idx="1"/>
          </p:nvPr>
        </p:nvSpPr>
        <p:spPr/>
        <p:txBody>
          <a:bodyPr/>
          <a:lstStyle/>
          <a:p>
            <a:endParaRPr lang="pt-BR"/>
          </a:p>
        </p:txBody>
      </p:sp>
    </p:spTree>
    <p:extLst>
      <p:ext uri="{BB962C8B-B14F-4D97-AF65-F5344CB8AC3E}">
        <p14:creationId xmlns:p14="http://schemas.microsoft.com/office/powerpoint/2010/main" val="875373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D8E4630E-A371-4D56-9834-F23D17D91962}" type="datetimeFigureOut">
              <a:rPr lang="pt-BR" smtClean="0"/>
              <a:t>17/03/2017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6700501-A2F9-48E6-B6E3-DBC82ABD6CA3}" type="slidenum">
              <a:rPr lang="pt-BR" smtClean="0"/>
              <a:t>‹nº›</a:t>
            </a:fld>
            <a:endParaRPr lang="pt-BR"/>
          </a:p>
        </p:txBody>
      </p:sp>
    </p:spTree>
    <p:extLst>
      <p:ext uri="{BB962C8B-B14F-4D97-AF65-F5344CB8AC3E}">
        <p14:creationId xmlns:p14="http://schemas.microsoft.com/office/powerpoint/2010/main" val="1580483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D8E4630E-A371-4D56-9834-F23D17D91962}" type="datetimeFigureOut">
              <a:rPr lang="pt-BR" smtClean="0"/>
              <a:t>17/03/2017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6700501-A2F9-48E6-B6E3-DBC82ABD6CA3}" type="slidenum">
              <a:rPr lang="pt-BR" smtClean="0"/>
              <a:t>‹nº›</a:t>
            </a:fld>
            <a:endParaRPr lang="pt-BR"/>
          </a:p>
        </p:txBody>
      </p:sp>
    </p:spTree>
    <p:extLst>
      <p:ext uri="{BB962C8B-B14F-4D97-AF65-F5344CB8AC3E}">
        <p14:creationId xmlns:p14="http://schemas.microsoft.com/office/powerpoint/2010/main" val="2694449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D8E4630E-A371-4D56-9834-F23D17D91962}" type="datetimeFigureOut">
              <a:rPr lang="pt-BR" smtClean="0"/>
              <a:t>17/03/2017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6700501-A2F9-48E6-B6E3-DBC82ABD6CA3}" type="slidenum">
              <a:rPr lang="pt-BR" smtClean="0"/>
              <a:t>‹nº›</a:t>
            </a:fld>
            <a:endParaRPr lang="pt-BR"/>
          </a:p>
        </p:txBody>
      </p:sp>
    </p:spTree>
    <p:extLst>
      <p:ext uri="{BB962C8B-B14F-4D97-AF65-F5344CB8AC3E}">
        <p14:creationId xmlns:p14="http://schemas.microsoft.com/office/powerpoint/2010/main" val="29833357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170" name="Group 2"/>
          <p:cNvGrpSpPr>
            <a:grpSpLocks/>
          </p:cNvGrpSpPr>
          <p:nvPr/>
        </p:nvGrpSpPr>
        <p:grpSpPr bwMode="auto">
          <a:xfrm>
            <a:off x="0" y="-1588"/>
            <a:ext cx="12192000" cy="6859588"/>
            <a:chOff x="0" y="-1"/>
            <a:chExt cx="5760" cy="4321"/>
          </a:xfrm>
        </p:grpSpPr>
        <p:sp>
          <p:nvSpPr>
            <p:cNvPr id="7171" name="Rectangle 3"/>
            <p:cNvSpPr>
              <a:spLocks noChangeArrowheads="1"/>
            </p:cNvSpPr>
            <p:nvPr/>
          </p:nvSpPr>
          <p:spPr bwMode="auto">
            <a:xfrm>
              <a:off x="0" y="1824"/>
              <a:ext cx="5760" cy="2496"/>
            </a:xfrm>
            <a:prstGeom prst="rect">
              <a:avLst/>
            </a:prstGeom>
            <a:solidFill>
              <a:schemeClr val="bg1"/>
            </a:solidFill>
            <a:ln w="9525">
              <a:noFill/>
              <a:miter lim="800000"/>
              <a:headEnd/>
              <a:tailEnd/>
            </a:ln>
            <a:effectLst/>
          </p:spPr>
          <p:txBody>
            <a:bodyPr wrap="none" anchor="ctr"/>
            <a:lstStyle/>
            <a:p>
              <a:pPr eaLnBrk="0" fontAlgn="base" hangingPunct="0">
                <a:spcBef>
                  <a:spcPct val="0"/>
                </a:spcBef>
                <a:spcAft>
                  <a:spcPct val="0"/>
                </a:spcAft>
              </a:pPr>
              <a:endParaRPr lang="pt-BR" sz="2400">
                <a:solidFill>
                  <a:srgbClr val="000000"/>
                </a:solidFill>
                <a:latin typeface="Times New Roman" pitchFamily="18" charset="0"/>
              </a:endParaRPr>
            </a:p>
          </p:txBody>
        </p:sp>
        <p:sp>
          <p:nvSpPr>
            <p:cNvPr id="7172" name="Rectangle 4"/>
            <p:cNvSpPr>
              <a:spLocks noChangeArrowheads="1"/>
            </p:cNvSpPr>
            <p:nvPr/>
          </p:nvSpPr>
          <p:spPr bwMode="white">
            <a:xfrm>
              <a:off x="0" y="4125"/>
              <a:ext cx="5760" cy="195"/>
            </a:xfrm>
            <a:prstGeom prst="rect">
              <a:avLst/>
            </a:prstGeom>
            <a:solidFill>
              <a:schemeClr val="bg2"/>
            </a:solidFill>
            <a:ln w="9525">
              <a:noFill/>
              <a:miter lim="800000"/>
              <a:headEnd/>
              <a:tailEnd/>
            </a:ln>
          </p:spPr>
          <p:txBody>
            <a:bodyPr wrap="none" anchor="ctr"/>
            <a:lstStyle/>
            <a:p>
              <a:pPr eaLnBrk="0" fontAlgn="base" hangingPunct="0">
                <a:spcBef>
                  <a:spcPct val="0"/>
                </a:spcBef>
                <a:spcAft>
                  <a:spcPct val="0"/>
                </a:spcAft>
              </a:pPr>
              <a:endParaRPr lang="pt-BR" sz="2400">
                <a:solidFill>
                  <a:srgbClr val="000000"/>
                </a:solidFill>
                <a:latin typeface="Times New Roman" pitchFamily="18" charset="0"/>
              </a:endParaRPr>
            </a:p>
          </p:txBody>
        </p:sp>
        <p:sp>
          <p:nvSpPr>
            <p:cNvPr id="7173" name="Rectangle 5"/>
            <p:cNvSpPr>
              <a:spLocks noChangeArrowheads="1"/>
            </p:cNvSpPr>
            <p:nvPr/>
          </p:nvSpPr>
          <p:spPr bwMode="white">
            <a:xfrm>
              <a:off x="0" y="-1"/>
              <a:ext cx="5760" cy="2017"/>
            </a:xfrm>
            <a:prstGeom prst="rect">
              <a:avLst/>
            </a:prstGeom>
            <a:solidFill>
              <a:schemeClr val="bg2"/>
            </a:solidFill>
            <a:ln w="9525">
              <a:noFill/>
              <a:miter lim="800000"/>
              <a:headEnd/>
              <a:tailEnd/>
            </a:ln>
          </p:spPr>
          <p:txBody>
            <a:bodyPr wrap="none" anchor="ctr"/>
            <a:lstStyle/>
            <a:p>
              <a:pPr eaLnBrk="0" fontAlgn="base" hangingPunct="0">
                <a:spcBef>
                  <a:spcPct val="0"/>
                </a:spcBef>
                <a:spcAft>
                  <a:spcPct val="0"/>
                </a:spcAft>
              </a:pPr>
              <a:endParaRPr lang="pt-BR" sz="2400">
                <a:solidFill>
                  <a:srgbClr val="000000"/>
                </a:solidFill>
                <a:latin typeface="Times New Roman" pitchFamily="18" charset="0"/>
              </a:endParaRPr>
            </a:p>
          </p:txBody>
        </p:sp>
        <p:grpSp>
          <p:nvGrpSpPr>
            <p:cNvPr id="7174" name="Group 6"/>
            <p:cNvGrpSpPr>
              <a:grpSpLocks/>
            </p:cNvGrpSpPr>
            <p:nvPr/>
          </p:nvGrpSpPr>
          <p:grpSpPr bwMode="auto">
            <a:xfrm>
              <a:off x="0" y="2016"/>
              <a:ext cx="5760" cy="261"/>
              <a:chOff x="0" y="115"/>
              <a:chExt cx="5760" cy="464"/>
            </a:xfrm>
          </p:grpSpPr>
          <p:sp>
            <p:nvSpPr>
              <p:cNvPr id="7175" name="Rectangle 7"/>
              <p:cNvSpPr>
                <a:spLocks noChangeArrowheads="1"/>
              </p:cNvSpPr>
              <p:nvPr/>
            </p:nvSpPr>
            <p:spPr bwMode="ltGray">
              <a:xfrm>
                <a:off x="0" y="115"/>
                <a:ext cx="5760" cy="116"/>
              </a:xfrm>
              <a:prstGeom prst="rect">
                <a:avLst/>
              </a:prstGeom>
              <a:solidFill>
                <a:schemeClr val="accent2"/>
              </a:solidFill>
              <a:ln w="9525">
                <a:noFill/>
                <a:miter lim="800000"/>
                <a:headEnd/>
                <a:tailEnd/>
              </a:ln>
            </p:spPr>
            <p:txBody>
              <a:bodyPr wrap="none" anchor="ctr"/>
              <a:lstStyle/>
              <a:p>
                <a:pPr eaLnBrk="0" fontAlgn="base" hangingPunct="0">
                  <a:spcBef>
                    <a:spcPct val="0"/>
                  </a:spcBef>
                  <a:spcAft>
                    <a:spcPct val="0"/>
                  </a:spcAft>
                </a:pPr>
                <a:endParaRPr lang="pt-BR" sz="2400">
                  <a:solidFill>
                    <a:srgbClr val="000000"/>
                  </a:solidFill>
                  <a:latin typeface="Times New Roman" pitchFamily="18" charset="0"/>
                </a:endParaRPr>
              </a:p>
            </p:txBody>
          </p:sp>
          <p:sp>
            <p:nvSpPr>
              <p:cNvPr id="7176" name="Rectangle 8"/>
              <p:cNvSpPr>
                <a:spLocks noChangeArrowheads="1"/>
              </p:cNvSpPr>
              <p:nvPr/>
            </p:nvSpPr>
            <p:spPr bwMode="ltGray">
              <a:xfrm>
                <a:off x="0" y="231"/>
                <a:ext cx="5760" cy="116"/>
              </a:xfrm>
              <a:prstGeom prst="rect">
                <a:avLst/>
              </a:prstGeom>
              <a:solidFill>
                <a:schemeClr val="hlink"/>
              </a:solidFill>
              <a:ln w="9525">
                <a:noFill/>
                <a:miter lim="800000"/>
                <a:headEnd/>
                <a:tailEnd/>
              </a:ln>
            </p:spPr>
            <p:txBody>
              <a:bodyPr wrap="none" anchor="ctr"/>
              <a:lstStyle/>
              <a:p>
                <a:pPr eaLnBrk="0" fontAlgn="base" hangingPunct="0">
                  <a:spcBef>
                    <a:spcPct val="0"/>
                  </a:spcBef>
                  <a:spcAft>
                    <a:spcPct val="0"/>
                  </a:spcAft>
                </a:pPr>
                <a:endParaRPr lang="pt-BR" sz="2400">
                  <a:solidFill>
                    <a:srgbClr val="000000"/>
                  </a:solidFill>
                  <a:latin typeface="Times New Roman" pitchFamily="18" charset="0"/>
                </a:endParaRPr>
              </a:p>
            </p:txBody>
          </p:sp>
          <p:sp>
            <p:nvSpPr>
              <p:cNvPr id="7177" name="Rectangle 9"/>
              <p:cNvSpPr>
                <a:spLocks noChangeArrowheads="1"/>
              </p:cNvSpPr>
              <p:nvPr/>
            </p:nvSpPr>
            <p:spPr bwMode="ltGray">
              <a:xfrm>
                <a:off x="0" y="347"/>
                <a:ext cx="5760" cy="116"/>
              </a:xfrm>
              <a:prstGeom prst="rect">
                <a:avLst/>
              </a:prstGeom>
              <a:solidFill>
                <a:schemeClr val="accent1"/>
              </a:solidFill>
              <a:ln w="9525">
                <a:noFill/>
                <a:miter lim="800000"/>
                <a:headEnd/>
                <a:tailEnd/>
              </a:ln>
            </p:spPr>
            <p:txBody>
              <a:bodyPr wrap="none" anchor="ctr"/>
              <a:lstStyle/>
              <a:p>
                <a:pPr eaLnBrk="0" fontAlgn="base" hangingPunct="0">
                  <a:spcBef>
                    <a:spcPct val="0"/>
                  </a:spcBef>
                  <a:spcAft>
                    <a:spcPct val="0"/>
                  </a:spcAft>
                </a:pPr>
                <a:endParaRPr lang="pt-BR" sz="2400">
                  <a:solidFill>
                    <a:srgbClr val="000000"/>
                  </a:solidFill>
                  <a:latin typeface="Times New Roman" pitchFamily="18" charset="0"/>
                </a:endParaRPr>
              </a:p>
            </p:txBody>
          </p:sp>
          <p:sp>
            <p:nvSpPr>
              <p:cNvPr id="7178" name="Rectangle 10"/>
              <p:cNvSpPr>
                <a:spLocks noChangeArrowheads="1"/>
              </p:cNvSpPr>
              <p:nvPr/>
            </p:nvSpPr>
            <p:spPr bwMode="ltGray">
              <a:xfrm>
                <a:off x="0" y="463"/>
                <a:ext cx="5760" cy="116"/>
              </a:xfrm>
              <a:prstGeom prst="rect">
                <a:avLst/>
              </a:prstGeom>
              <a:solidFill>
                <a:schemeClr val="folHlink"/>
              </a:solidFill>
              <a:ln w="9525">
                <a:noFill/>
                <a:miter lim="800000"/>
                <a:headEnd/>
                <a:tailEnd/>
              </a:ln>
            </p:spPr>
            <p:txBody>
              <a:bodyPr wrap="none" anchor="ctr"/>
              <a:lstStyle/>
              <a:p>
                <a:pPr eaLnBrk="0" fontAlgn="base" hangingPunct="0">
                  <a:spcBef>
                    <a:spcPct val="0"/>
                  </a:spcBef>
                  <a:spcAft>
                    <a:spcPct val="0"/>
                  </a:spcAft>
                </a:pPr>
                <a:endParaRPr lang="pt-BR" sz="2400">
                  <a:solidFill>
                    <a:srgbClr val="000000"/>
                  </a:solidFill>
                  <a:latin typeface="Times New Roman" pitchFamily="18" charset="0"/>
                </a:endParaRPr>
              </a:p>
            </p:txBody>
          </p:sp>
        </p:grpSp>
      </p:grpSp>
      <p:sp>
        <p:nvSpPr>
          <p:cNvPr id="7179" name="Rectangle 11"/>
          <p:cNvSpPr>
            <a:spLocks noGrp="1" noChangeArrowheads="1"/>
          </p:cNvSpPr>
          <p:nvPr>
            <p:ph type="ctrTitle"/>
          </p:nvPr>
        </p:nvSpPr>
        <p:spPr>
          <a:xfrm>
            <a:off x="812800" y="1295401"/>
            <a:ext cx="10566400" cy="1560513"/>
          </a:xfrm>
        </p:spPr>
        <p:txBody>
          <a:bodyPr/>
          <a:lstStyle>
            <a:lvl1pPr>
              <a:defRPr/>
            </a:lvl1pPr>
          </a:lstStyle>
          <a:p>
            <a:r>
              <a:rPr lang="en-US"/>
              <a:t>Clique para editar o estilo do título mestre</a:t>
            </a:r>
          </a:p>
        </p:txBody>
      </p:sp>
      <p:sp>
        <p:nvSpPr>
          <p:cNvPr id="7180" name="Rectangle 12"/>
          <p:cNvSpPr>
            <a:spLocks noGrp="1" noChangeArrowheads="1"/>
          </p:cNvSpPr>
          <p:nvPr>
            <p:ph type="subTitle" idx="1"/>
          </p:nvPr>
        </p:nvSpPr>
        <p:spPr>
          <a:xfrm>
            <a:off x="1828800" y="4267200"/>
            <a:ext cx="8534400" cy="1752600"/>
          </a:xfrm>
        </p:spPr>
        <p:txBody>
          <a:bodyPr/>
          <a:lstStyle>
            <a:lvl1pPr marL="0" indent="0" algn="ctr">
              <a:buFont typeface="Monotype Sorts" pitchFamily="2" charset="2"/>
              <a:buNone/>
              <a:defRPr/>
            </a:lvl1pPr>
          </a:lstStyle>
          <a:p>
            <a:r>
              <a:rPr lang="en-US"/>
              <a:t>Clique para editar o estilo do subtítulo mestre</a:t>
            </a:r>
          </a:p>
        </p:txBody>
      </p:sp>
      <p:sp>
        <p:nvSpPr>
          <p:cNvPr id="7181" name="Rectangle 13"/>
          <p:cNvSpPr>
            <a:spLocks noGrp="1" noChangeArrowheads="1"/>
          </p:cNvSpPr>
          <p:nvPr>
            <p:ph type="dt" sz="half" idx="2"/>
          </p:nvPr>
        </p:nvSpPr>
        <p:spPr>
          <a:xfrm>
            <a:off x="914400" y="6400800"/>
            <a:ext cx="2540000" cy="457200"/>
          </a:xfrm>
        </p:spPr>
        <p:txBody>
          <a:bodyPr/>
          <a:lstStyle>
            <a:lvl1pPr>
              <a:defRPr>
                <a:solidFill>
                  <a:srgbClr val="FFFFFF"/>
                </a:solidFill>
              </a:defRPr>
            </a:lvl1pPr>
          </a:lstStyle>
          <a:p>
            <a:endParaRPr lang="en-US"/>
          </a:p>
        </p:txBody>
      </p:sp>
      <p:sp>
        <p:nvSpPr>
          <p:cNvPr id="7182" name="Rectangle 14"/>
          <p:cNvSpPr>
            <a:spLocks noGrp="1" noChangeArrowheads="1"/>
          </p:cNvSpPr>
          <p:nvPr>
            <p:ph type="ftr" sz="quarter" idx="3"/>
          </p:nvPr>
        </p:nvSpPr>
        <p:spPr>
          <a:xfrm>
            <a:off x="4165600" y="6400800"/>
            <a:ext cx="3860800" cy="457200"/>
          </a:xfrm>
        </p:spPr>
        <p:txBody>
          <a:bodyPr/>
          <a:lstStyle>
            <a:lvl1pPr>
              <a:defRPr>
                <a:solidFill>
                  <a:srgbClr val="FFFFFF"/>
                </a:solidFill>
              </a:defRPr>
            </a:lvl1pPr>
          </a:lstStyle>
          <a:p>
            <a:endParaRPr lang="en-US"/>
          </a:p>
        </p:txBody>
      </p:sp>
      <p:sp>
        <p:nvSpPr>
          <p:cNvPr id="7183" name="Rectangle 15"/>
          <p:cNvSpPr>
            <a:spLocks noGrp="1" noChangeArrowheads="1"/>
          </p:cNvSpPr>
          <p:nvPr>
            <p:ph type="sldNum" sz="quarter" idx="4"/>
          </p:nvPr>
        </p:nvSpPr>
        <p:spPr>
          <a:xfrm>
            <a:off x="8737600" y="6400800"/>
            <a:ext cx="2540000" cy="457200"/>
          </a:xfrm>
        </p:spPr>
        <p:txBody>
          <a:bodyPr/>
          <a:lstStyle>
            <a:lvl1pPr>
              <a:defRPr>
                <a:solidFill>
                  <a:srgbClr val="FFFFFF"/>
                </a:solidFill>
              </a:defRPr>
            </a:lvl1pPr>
          </a:lstStyle>
          <a:p>
            <a:fld id="{889573B7-3B01-4F2D-9E94-8B5EFD8C01A7}" type="slidenum">
              <a:rPr lang="en-US"/>
              <a:pPr/>
              <a:t>‹nº›</a:t>
            </a:fld>
            <a:endParaRPr lang="en-US"/>
          </a:p>
        </p:txBody>
      </p:sp>
    </p:spTree>
    <p:extLst>
      <p:ext uri="{BB962C8B-B14F-4D97-AF65-F5344CB8AC3E}">
        <p14:creationId xmlns:p14="http://schemas.microsoft.com/office/powerpoint/2010/main" val="3783042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endParaRPr lang="en-US">
              <a:solidFill>
                <a:srgbClr val="FFFFFF"/>
              </a:solidFill>
            </a:endParaRPr>
          </a:p>
        </p:txBody>
      </p:sp>
      <p:sp>
        <p:nvSpPr>
          <p:cNvPr id="5" name="Espaço Reservado para Rodapé 4"/>
          <p:cNvSpPr>
            <a:spLocks noGrp="1"/>
          </p:cNvSpPr>
          <p:nvPr>
            <p:ph type="ftr" sz="quarter" idx="11"/>
          </p:nvPr>
        </p:nvSpPr>
        <p:spPr/>
        <p:txBody>
          <a:bodyPr/>
          <a:lstStyle>
            <a:lvl1pPr>
              <a:defRPr/>
            </a:lvl1pPr>
          </a:lstStyle>
          <a:p>
            <a:endParaRPr lang="en-US">
              <a:solidFill>
                <a:srgbClr val="FFFFFF"/>
              </a:solidFill>
            </a:endParaRPr>
          </a:p>
        </p:txBody>
      </p:sp>
      <p:sp>
        <p:nvSpPr>
          <p:cNvPr id="6" name="Espaço Reservado para Número de Slide 5"/>
          <p:cNvSpPr>
            <a:spLocks noGrp="1"/>
          </p:cNvSpPr>
          <p:nvPr>
            <p:ph type="sldNum" sz="quarter" idx="12"/>
          </p:nvPr>
        </p:nvSpPr>
        <p:spPr/>
        <p:txBody>
          <a:bodyPr/>
          <a:lstStyle>
            <a:lvl1pPr>
              <a:defRPr/>
            </a:lvl1pPr>
          </a:lstStyle>
          <a:p>
            <a:fld id="{191E905C-A057-4C31-8805-0A96F8087D45}" type="slidenum">
              <a:rPr lang="en-US">
                <a:solidFill>
                  <a:srgbClr val="FFFFFF"/>
                </a:solidFill>
              </a:rPr>
              <a:pPr/>
              <a:t>‹nº›</a:t>
            </a:fld>
            <a:endParaRPr lang="en-US">
              <a:solidFill>
                <a:srgbClr val="FFFFFF"/>
              </a:solidFill>
            </a:endParaRPr>
          </a:p>
        </p:txBody>
      </p:sp>
    </p:spTree>
    <p:extLst>
      <p:ext uri="{BB962C8B-B14F-4D97-AF65-F5344CB8AC3E}">
        <p14:creationId xmlns:p14="http://schemas.microsoft.com/office/powerpoint/2010/main" val="104699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lvl1pPr>
              <a:defRPr/>
            </a:lvl1pPr>
          </a:lstStyle>
          <a:p>
            <a:endParaRPr lang="en-US">
              <a:solidFill>
                <a:srgbClr val="FFFFFF"/>
              </a:solidFill>
            </a:endParaRPr>
          </a:p>
        </p:txBody>
      </p:sp>
      <p:sp>
        <p:nvSpPr>
          <p:cNvPr id="5" name="Espaço Reservado para Rodapé 4"/>
          <p:cNvSpPr>
            <a:spLocks noGrp="1"/>
          </p:cNvSpPr>
          <p:nvPr>
            <p:ph type="ftr" sz="quarter" idx="11"/>
          </p:nvPr>
        </p:nvSpPr>
        <p:spPr/>
        <p:txBody>
          <a:bodyPr/>
          <a:lstStyle>
            <a:lvl1pPr>
              <a:defRPr/>
            </a:lvl1pPr>
          </a:lstStyle>
          <a:p>
            <a:endParaRPr lang="en-US">
              <a:solidFill>
                <a:srgbClr val="FFFFFF"/>
              </a:solidFill>
            </a:endParaRPr>
          </a:p>
        </p:txBody>
      </p:sp>
      <p:sp>
        <p:nvSpPr>
          <p:cNvPr id="6" name="Espaço Reservado para Número de Slide 5"/>
          <p:cNvSpPr>
            <a:spLocks noGrp="1"/>
          </p:cNvSpPr>
          <p:nvPr>
            <p:ph type="sldNum" sz="quarter" idx="12"/>
          </p:nvPr>
        </p:nvSpPr>
        <p:spPr/>
        <p:txBody>
          <a:bodyPr/>
          <a:lstStyle>
            <a:lvl1pPr>
              <a:defRPr/>
            </a:lvl1pPr>
          </a:lstStyle>
          <a:p>
            <a:fld id="{D4F85501-6687-420E-BAC4-3585EF7817F0}" type="slidenum">
              <a:rPr lang="en-US">
                <a:solidFill>
                  <a:srgbClr val="FFFFFF"/>
                </a:solidFill>
              </a:rPr>
              <a:pPr/>
              <a:t>‹nº›</a:t>
            </a:fld>
            <a:endParaRPr lang="en-US">
              <a:solidFill>
                <a:srgbClr val="FFFFFF"/>
              </a:solidFill>
            </a:endParaRPr>
          </a:p>
        </p:txBody>
      </p:sp>
    </p:spTree>
    <p:extLst>
      <p:ext uri="{BB962C8B-B14F-4D97-AF65-F5344CB8AC3E}">
        <p14:creationId xmlns:p14="http://schemas.microsoft.com/office/powerpoint/2010/main" val="157280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06400" y="2057400"/>
            <a:ext cx="5588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97600" y="2057400"/>
            <a:ext cx="5588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lvl1pPr>
              <a:defRPr/>
            </a:lvl1pPr>
          </a:lstStyle>
          <a:p>
            <a:endParaRPr lang="en-US">
              <a:solidFill>
                <a:srgbClr val="FFFFFF"/>
              </a:solidFill>
            </a:endParaRPr>
          </a:p>
        </p:txBody>
      </p:sp>
      <p:sp>
        <p:nvSpPr>
          <p:cNvPr id="6" name="Espaço Reservado para Rodapé 5"/>
          <p:cNvSpPr>
            <a:spLocks noGrp="1"/>
          </p:cNvSpPr>
          <p:nvPr>
            <p:ph type="ftr" sz="quarter" idx="11"/>
          </p:nvPr>
        </p:nvSpPr>
        <p:spPr/>
        <p:txBody>
          <a:bodyPr/>
          <a:lstStyle>
            <a:lvl1pPr>
              <a:defRPr/>
            </a:lvl1pPr>
          </a:lstStyle>
          <a:p>
            <a:endParaRPr lang="en-US">
              <a:solidFill>
                <a:srgbClr val="FFFFFF"/>
              </a:solidFill>
            </a:endParaRPr>
          </a:p>
        </p:txBody>
      </p:sp>
      <p:sp>
        <p:nvSpPr>
          <p:cNvPr id="7" name="Espaço Reservado para Número de Slide 6"/>
          <p:cNvSpPr>
            <a:spLocks noGrp="1"/>
          </p:cNvSpPr>
          <p:nvPr>
            <p:ph type="sldNum" sz="quarter" idx="12"/>
          </p:nvPr>
        </p:nvSpPr>
        <p:spPr/>
        <p:txBody>
          <a:bodyPr/>
          <a:lstStyle>
            <a:lvl1pPr>
              <a:defRPr/>
            </a:lvl1pPr>
          </a:lstStyle>
          <a:p>
            <a:fld id="{E1BEE038-601B-4962-B343-C054DBA50631}" type="slidenum">
              <a:rPr lang="en-US">
                <a:solidFill>
                  <a:srgbClr val="FFFFFF"/>
                </a:solidFill>
              </a:rPr>
              <a:pPr/>
              <a:t>‹nº›</a:t>
            </a:fld>
            <a:endParaRPr lang="en-US">
              <a:solidFill>
                <a:srgbClr val="FFFFFF"/>
              </a:solidFill>
            </a:endParaRPr>
          </a:p>
        </p:txBody>
      </p:sp>
    </p:spTree>
    <p:extLst>
      <p:ext uri="{BB962C8B-B14F-4D97-AF65-F5344CB8AC3E}">
        <p14:creationId xmlns:p14="http://schemas.microsoft.com/office/powerpoint/2010/main" val="1777549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11430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lvl1pPr>
              <a:defRPr/>
            </a:lvl1pPr>
          </a:lstStyle>
          <a:p>
            <a:endParaRPr lang="en-US">
              <a:solidFill>
                <a:srgbClr val="FFFFFF"/>
              </a:solidFill>
            </a:endParaRPr>
          </a:p>
        </p:txBody>
      </p:sp>
      <p:sp>
        <p:nvSpPr>
          <p:cNvPr id="8" name="Espaço Reservado para Rodapé 7"/>
          <p:cNvSpPr>
            <a:spLocks noGrp="1"/>
          </p:cNvSpPr>
          <p:nvPr>
            <p:ph type="ftr" sz="quarter" idx="11"/>
          </p:nvPr>
        </p:nvSpPr>
        <p:spPr/>
        <p:txBody>
          <a:bodyPr/>
          <a:lstStyle>
            <a:lvl1pPr>
              <a:defRPr/>
            </a:lvl1pPr>
          </a:lstStyle>
          <a:p>
            <a:endParaRPr lang="en-US">
              <a:solidFill>
                <a:srgbClr val="FFFFFF"/>
              </a:solidFill>
            </a:endParaRPr>
          </a:p>
        </p:txBody>
      </p:sp>
      <p:sp>
        <p:nvSpPr>
          <p:cNvPr id="9" name="Espaço Reservado para Número de Slide 8"/>
          <p:cNvSpPr>
            <a:spLocks noGrp="1"/>
          </p:cNvSpPr>
          <p:nvPr>
            <p:ph type="sldNum" sz="quarter" idx="12"/>
          </p:nvPr>
        </p:nvSpPr>
        <p:spPr/>
        <p:txBody>
          <a:bodyPr/>
          <a:lstStyle>
            <a:lvl1pPr>
              <a:defRPr/>
            </a:lvl1pPr>
          </a:lstStyle>
          <a:p>
            <a:fld id="{38064E52-DFD3-4369-A853-214BA1E69117}" type="slidenum">
              <a:rPr lang="en-US">
                <a:solidFill>
                  <a:srgbClr val="FFFFFF"/>
                </a:solidFill>
              </a:rPr>
              <a:pPr/>
              <a:t>‹nº›</a:t>
            </a:fld>
            <a:endParaRPr lang="en-US">
              <a:solidFill>
                <a:srgbClr val="FFFFFF"/>
              </a:solidFill>
            </a:endParaRPr>
          </a:p>
        </p:txBody>
      </p:sp>
    </p:spTree>
    <p:extLst>
      <p:ext uri="{BB962C8B-B14F-4D97-AF65-F5344CB8AC3E}">
        <p14:creationId xmlns:p14="http://schemas.microsoft.com/office/powerpoint/2010/main" val="1415684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lvl1pPr>
              <a:defRPr/>
            </a:lvl1pPr>
          </a:lstStyle>
          <a:p>
            <a:endParaRPr lang="en-US">
              <a:solidFill>
                <a:srgbClr val="FFFFFF"/>
              </a:solidFill>
            </a:endParaRPr>
          </a:p>
        </p:txBody>
      </p:sp>
      <p:sp>
        <p:nvSpPr>
          <p:cNvPr id="4" name="Espaço Reservado para Rodapé 3"/>
          <p:cNvSpPr>
            <a:spLocks noGrp="1"/>
          </p:cNvSpPr>
          <p:nvPr>
            <p:ph type="ftr" sz="quarter" idx="11"/>
          </p:nvPr>
        </p:nvSpPr>
        <p:spPr/>
        <p:txBody>
          <a:bodyPr/>
          <a:lstStyle>
            <a:lvl1pPr>
              <a:defRPr/>
            </a:lvl1pPr>
          </a:lstStyle>
          <a:p>
            <a:endParaRPr lang="en-US">
              <a:solidFill>
                <a:srgbClr val="FFFFFF"/>
              </a:solidFill>
            </a:endParaRPr>
          </a:p>
        </p:txBody>
      </p:sp>
      <p:sp>
        <p:nvSpPr>
          <p:cNvPr id="5" name="Espaço Reservado para Número de Slide 4"/>
          <p:cNvSpPr>
            <a:spLocks noGrp="1"/>
          </p:cNvSpPr>
          <p:nvPr>
            <p:ph type="sldNum" sz="quarter" idx="12"/>
          </p:nvPr>
        </p:nvSpPr>
        <p:spPr/>
        <p:txBody>
          <a:bodyPr/>
          <a:lstStyle>
            <a:lvl1pPr>
              <a:defRPr/>
            </a:lvl1pPr>
          </a:lstStyle>
          <a:p>
            <a:fld id="{F005450D-C243-4322-8A7A-6637FFBB3BFA}" type="slidenum">
              <a:rPr lang="en-US">
                <a:solidFill>
                  <a:srgbClr val="FFFFFF"/>
                </a:solidFill>
              </a:rPr>
              <a:pPr/>
              <a:t>‹nº›</a:t>
            </a:fld>
            <a:endParaRPr lang="en-US">
              <a:solidFill>
                <a:srgbClr val="FFFFFF"/>
              </a:solidFill>
            </a:endParaRPr>
          </a:p>
        </p:txBody>
      </p:sp>
    </p:spTree>
    <p:extLst>
      <p:ext uri="{BB962C8B-B14F-4D97-AF65-F5344CB8AC3E}">
        <p14:creationId xmlns:p14="http://schemas.microsoft.com/office/powerpoint/2010/main" val="19076210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lvl1pPr>
          </a:lstStyle>
          <a:p>
            <a:endParaRPr lang="en-US">
              <a:solidFill>
                <a:srgbClr val="FFFFFF"/>
              </a:solidFill>
            </a:endParaRPr>
          </a:p>
        </p:txBody>
      </p:sp>
      <p:sp>
        <p:nvSpPr>
          <p:cNvPr id="3" name="Espaço Reservado para Rodapé 2"/>
          <p:cNvSpPr>
            <a:spLocks noGrp="1"/>
          </p:cNvSpPr>
          <p:nvPr>
            <p:ph type="ftr" sz="quarter" idx="11"/>
          </p:nvPr>
        </p:nvSpPr>
        <p:spPr/>
        <p:txBody>
          <a:bodyPr/>
          <a:lstStyle>
            <a:lvl1pPr>
              <a:defRPr/>
            </a:lvl1pPr>
          </a:lstStyle>
          <a:p>
            <a:endParaRPr lang="en-US">
              <a:solidFill>
                <a:srgbClr val="FFFFFF"/>
              </a:solidFill>
            </a:endParaRPr>
          </a:p>
        </p:txBody>
      </p:sp>
      <p:sp>
        <p:nvSpPr>
          <p:cNvPr id="4" name="Espaço Reservado para Número de Slide 3"/>
          <p:cNvSpPr>
            <a:spLocks noGrp="1"/>
          </p:cNvSpPr>
          <p:nvPr>
            <p:ph type="sldNum" sz="quarter" idx="12"/>
          </p:nvPr>
        </p:nvSpPr>
        <p:spPr/>
        <p:txBody>
          <a:bodyPr/>
          <a:lstStyle>
            <a:lvl1pPr>
              <a:defRPr/>
            </a:lvl1pPr>
          </a:lstStyle>
          <a:p>
            <a:fld id="{D861D3B9-C039-4EE3-8532-3C650FDB7899}" type="slidenum">
              <a:rPr lang="en-US">
                <a:solidFill>
                  <a:srgbClr val="FFFFFF"/>
                </a:solidFill>
              </a:rPr>
              <a:pPr/>
              <a:t>‹nº›</a:t>
            </a:fld>
            <a:endParaRPr lang="en-US">
              <a:solidFill>
                <a:srgbClr val="FFFFFF"/>
              </a:solidFill>
            </a:endParaRPr>
          </a:p>
        </p:txBody>
      </p:sp>
    </p:spTree>
    <p:extLst>
      <p:ext uri="{BB962C8B-B14F-4D97-AF65-F5344CB8AC3E}">
        <p14:creationId xmlns:p14="http://schemas.microsoft.com/office/powerpoint/2010/main" val="20123262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3050"/>
            <a:ext cx="4011084"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en-US">
              <a:solidFill>
                <a:srgbClr val="FFFFFF"/>
              </a:solidFill>
            </a:endParaRPr>
          </a:p>
        </p:txBody>
      </p:sp>
      <p:sp>
        <p:nvSpPr>
          <p:cNvPr id="6" name="Espaço Reservado para Rodapé 5"/>
          <p:cNvSpPr>
            <a:spLocks noGrp="1"/>
          </p:cNvSpPr>
          <p:nvPr>
            <p:ph type="ftr" sz="quarter" idx="11"/>
          </p:nvPr>
        </p:nvSpPr>
        <p:spPr/>
        <p:txBody>
          <a:bodyPr/>
          <a:lstStyle>
            <a:lvl1pPr>
              <a:defRPr/>
            </a:lvl1pPr>
          </a:lstStyle>
          <a:p>
            <a:endParaRPr lang="en-US">
              <a:solidFill>
                <a:srgbClr val="FFFFFF"/>
              </a:solidFill>
            </a:endParaRPr>
          </a:p>
        </p:txBody>
      </p:sp>
      <p:sp>
        <p:nvSpPr>
          <p:cNvPr id="7" name="Espaço Reservado para Número de Slide 6"/>
          <p:cNvSpPr>
            <a:spLocks noGrp="1"/>
          </p:cNvSpPr>
          <p:nvPr>
            <p:ph type="sldNum" sz="quarter" idx="12"/>
          </p:nvPr>
        </p:nvSpPr>
        <p:spPr/>
        <p:txBody>
          <a:bodyPr/>
          <a:lstStyle>
            <a:lvl1pPr>
              <a:defRPr/>
            </a:lvl1pPr>
          </a:lstStyle>
          <a:p>
            <a:fld id="{F5259665-50A4-4985-A31A-4126CBE77241}" type="slidenum">
              <a:rPr lang="en-US">
                <a:solidFill>
                  <a:srgbClr val="FFFFFF"/>
                </a:solidFill>
              </a:rPr>
              <a:pPr/>
              <a:t>‹nº›</a:t>
            </a:fld>
            <a:endParaRPr lang="en-US">
              <a:solidFill>
                <a:srgbClr val="FFFFFF"/>
              </a:solidFill>
            </a:endParaRPr>
          </a:p>
        </p:txBody>
      </p:sp>
    </p:spTree>
    <p:extLst>
      <p:ext uri="{BB962C8B-B14F-4D97-AF65-F5344CB8AC3E}">
        <p14:creationId xmlns:p14="http://schemas.microsoft.com/office/powerpoint/2010/main" val="2688546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D8E4630E-A371-4D56-9834-F23D17D91962}" type="datetimeFigureOut">
              <a:rPr lang="pt-BR" smtClean="0"/>
              <a:t>17/03/2017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6700501-A2F9-48E6-B6E3-DBC82ABD6CA3}" type="slidenum">
              <a:rPr lang="pt-BR" smtClean="0"/>
              <a:t>‹nº›</a:t>
            </a:fld>
            <a:endParaRPr lang="pt-BR"/>
          </a:p>
        </p:txBody>
      </p:sp>
    </p:spTree>
    <p:extLst>
      <p:ext uri="{BB962C8B-B14F-4D97-AF65-F5344CB8AC3E}">
        <p14:creationId xmlns:p14="http://schemas.microsoft.com/office/powerpoint/2010/main" val="39137834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en-US">
              <a:solidFill>
                <a:srgbClr val="FFFFFF"/>
              </a:solidFill>
            </a:endParaRPr>
          </a:p>
        </p:txBody>
      </p:sp>
      <p:sp>
        <p:nvSpPr>
          <p:cNvPr id="6" name="Espaço Reservado para Rodapé 5"/>
          <p:cNvSpPr>
            <a:spLocks noGrp="1"/>
          </p:cNvSpPr>
          <p:nvPr>
            <p:ph type="ftr" sz="quarter" idx="11"/>
          </p:nvPr>
        </p:nvSpPr>
        <p:spPr/>
        <p:txBody>
          <a:bodyPr/>
          <a:lstStyle>
            <a:lvl1pPr>
              <a:defRPr/>
            </a:lvl1pPr>
          </a:lstStyle>
          <a:p>
            <a:endParaRPr lang="en-US">
              <a:solidFill>
                <a:srgbClr val="FFFFFF"/>
              </a:solidFill>
            </a:endParaRPr>
          </a:p>
        </p:txBody>
      </p:sp>
      <p:sp>
        <p:nvSpPr>
          <p:cNvPr id="7" name="Espaço Reservado para Número de Slide 6"/>
          <p:cNvSpPr>
            <a:spLocks noGrp="1"/>
          </p:cNvSpPr>
          <p:nvPr>
            <p:ph type="sldNum" sz="quarter" idx="12"/>
          </p:nvPr>
        </p:nvSpPr>
        <p:spPr/>
        <p:txBody>
          <a:bodyPr/>
          <a:lstStyle>
            <a:lvl1pPr>
              <a:defRPr/>
            </a:lvl1pPr>
          </a:lstStyle>
          <a:p>
            <a:fld id="{AB57ACAE-8035-417E-B114-2675908C566D}" type="slidenum">
              <a:rPr lang="en-US">
                <a:solidFill>
                  <a:srgbClr val="FFFFFF"/>
                </a:solidFill>
              </a:rPr>
              <a:pPr/>
              <a:t>‹nº›</a:t>
            </a:fld>
            <a:endParaRPr lang="en-US">
              <a:solidFill>
                <a:srgbClr val="FFFFFF"/>
              </a:solidFill>
            </a:endParaRPr>
          </a:p>
        </p:txBody>
      </p:sp>
    </p:spTree>
    <p:extLst>
      <p:ext uri="{BB962C8B-B14F-4D97-AF65-F5344CB8AC3E}">
        <p14:creationId xmlns:p14="http://schemas.microsoft.com/office/powerpoint/2010/main" val="17178925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endParaRPr lang="en-US">
              <a:solidFill>
                <a:srgbClr val="FFFFFF"/>
              </a:solidFill>
            </a:endParaRPr>
          </a:p>
        </p:txBody>
      </p:sp>
      <p:sp>
        <p:nvSpPr>
          <p:cNvPr id="5" name="Espaço Reservado para Rodapé 4"/>
          <p:cNvSpPr>
            <a:spLocks noGrp="1"/>
          </p:cNvSpPr>
          <p:nvPr>
            <p:ph type="ftr" sz="quarter" idx="11"/>
          </p:nvPr>
        </p:nvSpPr>
        <p:spPr/>
        <p:txBody>
          <a:bodyPr/>
          <a:lstStyle>
            <a:lvl1pPr>
              <a:defRPr/>
            </a:lvl1pPr>
          </a:lstStyle>
          <a:p>
            <a:endParaRPr lang="en-US">
              <a:solidFill>
                <a:srgbClr val="FFFFFF"/>
              </a:solidFill>
            </a:endParaRPr>
          </a:p>
        </p:txBody>
      </p:sp>
      <p:sp>
        <p:nvSpPr>
          <p:cNvPr id="6" name="Espaço Reservado para Número de Slide 5"/>
          <p:cNvSpPr>
            <a:spLocks noGrp="1"/>
          </p:cNvSpPr>
          <p:nvPr>
            <p:ph type="sldNum" sz="quarter" idx="12"/>
          </p:nvPr>
        </p:nvSpPr>
        <p:spPr/>
        <p:txBody>
          <a:bodyPr/>
          <a:lstStyle>
            <a:lvl1pPr>
              <a:defRPr/>
            </a:lvl1pPr>
          </a:lstStyle>
          <a:p>
            <a:fld id="{F6EA4F08-57EA-4C39-B0B4-14422D81E463}" type="slidenum">
              <a:rPr lang="en-US">
                <a:solidFill>
                  <a:srgbClr val="FFFFFF"/>
                </a:solidFill>
              </a:rPr>
              <a:pPr/>
              <a:t>‹nº›</a:t>
            </a:fld>
            <a:endParaRPr lang="en-US">
              <a:solidFill>
                <a:srgbClr val="FFFFFF"/>
              </a:solidFill>
            </a:endParaRPr>
          </a:p>
        </p:txBody>
      </p:sp>
    </p:spTree>
    <p:extLst>
      <p:ext uri="{BB962C8B-B14F-4D97-AF65-F5344CB8AC3E}">
        <p14:creationId xmlns:p14="http://schemas.microsoft.com/office/powerpoint/2010/main" val="27796787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940800" y="152400"/>
            <a:ext cx="2844800" cy="6248400"/>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06400" y="152400"/>
            <a:ext cx="8331200" cy="6248400"/>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endParaRPr lang="en-US">
              <a:solidFill>
                <a:srgbClr val="FFFFFF"/>
              </a:solidFill>
            </a:endParaRPr>
          </a:p>
        </p:txBody>
      </p:sp>
      <p:sp>
        <p:nvSpPr>
          <p:cNvPr id="5" name="Espaço Reservado para Rodapé 4"/>
          <p:cNvSpPr>
            <a:spLocks noGrp="1"/>
          </p:cNvSpPr>
          <p:nvPr>
            <p:ph type="ftr" sz="quarter" idx="11"/>
          </p:nvPr>
        </p:nvSpPr>
        <p:spPr/>
        <p:txBody>
          <a:bodyPr/>
          <a:lstStyle>
            <a:lvl1pPr>
              <a:defRPr/>
            </a:lvl1pPr>
          </a:lstStyle>
          <a:p>
            <a:endParaRPr lang="en-US">
              <a:solidFill>
                <a:srgbClr val="FFFFFF"/>
              </a:solidFill>
            </a:endParaRPr>
          </a:p>
        </p:txBody>
      </p:sp>
      <p:sp>
        <p:nvSpPr>
          <p:cNvPr id="6" name="Espaço Reservado para Número de Slide 5"/>
          <p:cNvSpPr>
            <a:spLocks noGrp="1"/>
          </p:cNvSpPr>
          <p:nvPr>
            <p:ph type="sldNum" sz="quarter" idx="12"/>
          </p:nvPr>
        </p:nvSpPr>
        <p:spPr/>
        <p:txBody>
          <a:bodyPr/>
          <a:lstStyle>
            <a:lvl1pPr>
              <a:defRPr/>
            </a:lvl1pPr>
          </a:lstStyle>
          <a:p>
            <a:fld id="{9FA176E1-CE61-4690-9EF2-CADFB3E2F99E}" type="slidenum">
              <a:rPr lang="en-US">
                <a:solidFill>
                  <a:srgbClr val="FFFFFF"/>
                </a:solidFill>
              </a:rPr>
              <a:pPr/>
              <a:t>‹nº›</a:t>
            </a:fld>
            <a:endParaRPr lang="en-US">
              <a:solidFill>
                <a:srgbClr val="FFFFFF"/>
              </a:solidFill>
            </a:endParaRPr>
          </a:p>
        </p:txBody>
      </p:sp>
    </p:spTree>
    <p:extLst>
      <p:ext uri="{BB962C8B-B14F-4D97-AF65-F5344CB8AC3E}">
        <p14:creationId xmlns:p14="http://schemas.microsoft.com/office/powerpoint/2010/main" val="1936965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406400" y="152400"/>
            <a:ext cx="11379200" cy="1447800"/>
          </a:xfrm>
        </p:spPr>
        <p:txBody>
          <a:bodyPr/>
          <a:lstStyle/>
          <a:p>
            <a:r>
              <a:rPr lang="pt-BR"/>
              <a:t>Clique para editar o estilo do título mestre</a:t>
            </a:r>
          </a:p>
        </p:txBody>
      </p:sp>
      <p:sp>
        <p:nvSpPr>
          <p:cNvPr id="3" name="Espaço Reservado para Tabela 2"/>
          <p:cNvSpPr>
            <a:spLocks noGrp="1"/>
          </p:cNvSpPr>
          <p:nvPr>
            <p:ph type="tbl" idx="1"/>
          </p:nvPr>
        </p:nvSpPr>
        <p:spPr>
          <a:xfrm>
            <a:off x="406400" y="2057400"/>
            <a:ext cx="11379200" cy="4343400"/>
          </a:xfrm>
        </p:spPr>
        <p:txBody>
          <a:bodyPr/>
          <a:lstStyle/>
          <a:p>
            <a:endParaRPr lang="pt-BR"/>
          </a:p>
        </p:txBody>
      </p:sp>
      <p:sp>
        <p:nvSpPr>
          <p:cNvPr id="4" name="Espaço Reservado para Data 3"/>
          <p:cNvSpPr>
            <a:spLocks noGrp="1"/>
          </p:cNvSpPr>
          <p:nvPr>
            <p:ph type="dt" sz="half" idx="10"/>
          </p:nvPr>
        </p:nvSpPr>
        <p:spPr>
          <a:xfrm>
            <a:off x="914400" y="6477000"/>
            <a:ext cx="2540000" cy="381000"/>
          </a:xfrm>
        </p:spPr>
        <p:txBody>
          <a:bodyPr/>
          <a:lstStyle>
            <a:lvl1pPr>
              <a:defRPr/>
            </a:lvl1pPr>
          </a:lstStyle>
          <a:p>
            <a:endParaRPr lang="en-US">
              <a:solidFill>
                <a:srgbClr val="FFFFFF"/>
              </a:solidFill>
            </a:endParaRPr>
          </a:p>
        </p:txBody>
      </p:sp>
      <p:sp>
        <p:nvSpPr>
          <p:cNvPr id="5" name="Espaço Reservado para Rodapé 4"/>
          <p:cNvSpPr>
            <a:spLocks noGrp="1"/>
          </p:cNvSpPr>
          <p:nvPr>
            <p:ph type="ftr" sz="quarter" idx="11"/>
          </p:nvPr>
        </p:nvSpPr>
        <p:spPr>
          <a:xfrm>
            <a:off x="4165600" y="6477000"/>
            <a:ext cx="3860800" cy="381000"/>
          </a:xfrm>
        </p:spPr>
        <p:txBody>
          <a:bodyPr/>
          <a:lstStyle>
            <a:lvl1pPr>
              <a:defRPr/>
            </a:lvl1pPr>
          </a:lstStyle>
          <a:p>
            <a:endParaRPr lang="en-US">
              <a:solidFill>
                <a:srgbClr val="FFFFFF"/>
              </a:solidFill>
            </a:endParaRPr>
          </a:p>
        </p:txBody>
      </p:sp>
      <p:sp>
        <p:nvSpPr>
          <p:cNvPr id="6" name="Espaço Reservado para Número de Slide 5"/>
          <p:cNvSpPr>
            <a:spLocks noGrp="1"/>
          </p:cNvSpPr>
          <p:nvPr>
            <p:ph type="sldNum" sz="quarter" idx="12"/>
          </p:nvPr>
        </p:nvSpPr>
        <p:spPr>
          <a:xfrm>
            <a:off x="8737600" y="6477000"/>
            <a:ext cx="2540000" cy="381000"/>
          </a:xfrm>
        </p:spPr>
        <p:txBody>
          <a:bodyPr/>
          <a:lstStyle>
            <a:lvl1pPr>
              <a:defRPr/>
            </a:lvl1pPr>
          </a:lstStyle>
          <a:p>
            <a:fld id="{F236D0D8-A45C-48E5-9C2F-3723DEC66993}" type="slidenum">
              <a:rPr lang="en-US">
                <a:solidFill>
                  <a:srgbClr val="FFFFFF"/>
                </a:solidFill>
              </a:rPr>
              <a:pPr/>
              <a:t>‹nº›</a:t>
            </a:fld>
            <a:endParaRPr lang="en-US">
              <a:solidFill>
                <a:srgbClr val="FFFFFF"/>
              </a:solidFill>
            </a:endParaRPr>
          </a:p>
        </p:txBody>
      </p:sp>
    </p:spTree>
    <p:extLst>
      <p:ext uri="{BB962C8B-B14F-4D97-AF65-F5344CB8AC3E}">
        <p14:creationId xmlns:p14="http://schemas.microsoft.com/office/powerpoint/2010/main" val="1088201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D8E4630E-A371-4D56-9834-F23D17D91962}" type="datetimeFigureOut">
              <a:rPr lang="pt-BR" smtClean="0"/>
              <a:t>17/03/2017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6700501-A2F9-48E6-B6E3-DBC82ABD6CA3}" type="slidenum">
              <a:rPr lang="pt-BR" smtClean="0"/>
              <a:t>‹nº›</a:t>
            </a:fld>
            <a:endParaRPr lang="pt-BR"/>
          </a:p>
        </p:txBody>
      </p:sp>
    </p:spTree>
    <p:extLst>
      <p:ext uri="{BB962C8B-B14F-4D97-AF65-F5344CB8AC3E}">
        <p14:creationId xmlns:p14="http://schemas.microsoft.com/office/powerpoint/2010/main" val="2411631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D8E4630E-A371-4D56-9834-F23D17D91962}" type="datetimeFigureOut">
              <a:rPr lang="pt-BR" smtClean="0"/>
              <a:t>17/03/2017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6700501-A2F9-48E6-B6E3-DBC82ABD6CA3}" type="slidenum">
              <a:rPr lang="pt-BR" smtClean="0"/>
              <a:t>‹nº›</a:t>
            </a:fld>
            <a:endParaRPr lang="pt-BR"/>
          </a:p>
        </p:txBody>
      </p:sp>
    </p:spTree>
    <p:extLst>
      <p:ext uri="{BB962C8B-B14F-4D97-AF65-F5344CB8AC3E}">
        <p14:creationId xmlns:p14="http://schemas.microsoft.com/office/powerpoint/2010/main" val="588340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D8E4630E-A371-4D56-9834-F23D17D91962}" type="datetimeFigureOut">
              <a:rPr lang="pt-BR" smtClean="0"/>
              <a:t>17/03/2017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6700501-A2F9-48E6-B6E3-DBC82ABD6CA3}" type="slidenum">
              <a:rPr lang="pt-BR" smtClean="0"/>
              <a:t>‹nº›</a:t>
            </a:fld>
            <a:endParaRPr lang="pt-BR"/>
          </a:p>
        </p:txBody>
      </p:sp>
    </p:spTree>
    <p:extLst>
      <p:ext uri="{BB962C8B-B14F-4D97-AF65-F5344CB8AC3E}">
        <p14:creationId xmlns:p14="http://schemas.microsoft.com/office/powerpoint/2010/main" val="2881880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D8E4630E-A371-4D56-9834-F23D17D91962}" type="datetimeFigureOut">
              <a:rPr lang="pt-BR" smtClean="0"/>
              <a:t>17/03/2017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6700501-A2F9-48E6-B6E3-DBC82ABD6CA3}" type="slidenum">
              <a:rPr lang="pt-BR" smtClean="0"/>
              <a:t>‹nº›</a:t>
            </a:fld>
            <a:endParaRPr lang="pt-BR"/>
          </a:p>
        </p:txBody>
      </p:sp>
    </p:spTree>
    <p:extLst>
      <p:ext uri="{BB962C8B-B14F-4D97-AF65-F5344CB8AC3E}">
        <p14:creationId xmlns:p14="http://schemas.microsoft.com/office/powerpoint/2010/main" val="2231406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8E4630E-A371-4D56-9834-F23D17D91962}" type="datetimeFigureOut">
              <a:rPr lang="pt-BR" smtClean="0"/>
              <a:t>17/03/2017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6700501-A2F9-48E6-B6E3-DBC82ABD6CA3}" type="slidenum">
              <a:rPr lang="pt-BR" smtClean="0"/>
              <a:t>‹nº›</a:t>
            </a:fld>
            <a:endParaRPr lang="pt-BR"/>
          </a:p>
        </p:txBody>
      </p:sp>
    </p:spTree>
    <p:extLst>
      <p:ext uri="{BB962C8B-B14F-4D97-AF65-F5344CB8AC3E}">
        <p14:creationId xmlns:p14="http://schemas.microsoft.com/office/powerpoint/2010/main" val="1720806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D8E4630E-A371-4D56-9834-F23D17D91962}" type="datetimeFigureOut">
              <a:rPr lang="pt-BR" smtClean="0"/>
              <a:t>17/03/2017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6700501-A2F9-48E6-B6E3-DBC82ABD6CA3}" type="slidenum">
              <a:rPr lang="pt-BR" smtClean="0"/>
              <a:t>‹nº›</a:t>
            </a:fld>
            <a:endParaRPr lang="pt-BR"/>
          </a:p>
        </p:txBody>
      </p:sp>
    </p:spTree>
    <p:extLst>
      <p:ext uri="{BB962C8B-B14F-4D97-AF65-F5344CB8AC3E}">
        <p14:creationId xmlns:p14="http://schemas.microsoft.com/office/powerpoint/2010/main" val="472845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D8E4630E-A371-4D56-9834-F23D17D91962}" type="datetimeFigureOut">
              <a:rPr lang="pt-BR" smtClean="0"/>
              <a:t>17/03/2017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6700501-A2F9-48E6-B6E3-DBC82ABD6CA3}" type="slidenum">
              <a:rPr lang="pt-BR" smtClean="0"/>
              <a:t>‹nº›</a:t>
            </a:fld>
            <a:endParaRPr lang="pt-BR"/>
          </a:p>
        </p:txBody>
      </p:sp>
    </p:spTree>
    <p:extLst>
      <p:ext uri="{BB962C8B-B14F-4D97-AF65-F5344CB8AC3E}">
        <p14:creationId xmlns:p14="http://schemas.microsoft.com/office/powerpoint/2010/main" val="4192916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E4630E-A371-4D56-9834-F23D17D91962}" type="datetimeFigureOut">
              <a:rPr lang="pt-BR" smtClean="0"/>
              <a:t>17/03/2017</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700501-A2F9-48E6-B6E3-DBC82ABD6CA3}" type="slidenum">
              <a:rPr lang="pt-BR" smtClean="0"/>
              <a:t>‹nº›</a:t>
            </a:fld>
            <a:endParaRPr lang="pt-BR"/>
          </a:p>
        </p:txBody>
      </p:sp>
    </p:spTree>
    <p:extLst>
      <p:ext uri="{BB962C8B-B14F-4D97-AF65-F5344CB8AC3E}">
        <p14:creationId xmlns:p14="http://schemas.microsoft.com/office/powerpoint/2010/main" val="515287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969696"/>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0" y="-1588"/>
            <a:ext cx="12192000" cy="6859588"/>
            <a:chOff x="0" y="-1"/>
            <a:chExt cx="5760" cy="4321"/>
          </a:xfrm>
        </p:grpSpPr>
        <p:sp>
          <p:nvSpPr>
            <p:cNvPr id="6147" name="Rectangle 3"/>
            <p:cNvSpPr>
              <a:spLocks noChangeArrowheads="1"/>
            </p:cNvSpPr>
            <p:nvPr/>
          </p:nvSpPr>
          <p:spPr bwMode="auto">
            <a:xfrm>
              <a:off x="0" y="864"/>
              <a:ext cx="5760" cy="3456"/>
            </a:xfrm>
            <a:prstGeom prst="rect">
              <a:avLst/>
            </a:prstGeom>
            <a:solidFill>
              <a:schemeClr val="bg1"/>
            </a:solidFill>
            <a:ln w="9525">
              <a:noFill/>
              <a:miter lim="800000"/>
              <a:headEnd/>
              <a:tailEnd/>
            </a:ln>
            <a:effectLst/>
          </p:spPr>
          <p:txBody>
            <a:bodyPr wrap="none" anchor="ctr"/>
            <a:lstStyle/>
            <a:p>
              <a:pPr eaLnBrk="0" fontAlgn="base" hangingPunct="0">
                <a:spcBef>
                  <a:spcPct val="0"/>
                </a:spcBef>
                <a:spcAft>
                  <a:spcPct val="0"/>
                </a:spcAft>
              </a:pPr>
              <a:endParaRPr lang="pt-BR" sz="2400">
                <a:solidFill>
                  <a:srgbClr val="000000"/>
                </a:solidFill>
                <a:latin typeface="Times New Roman" pitchFamily="18" charset="0"/>
              </a:endParaRPr>
            </a:p>
          </p:txBody>
        </p:sp>
        <p:sp>
          <p:nvSpPr>
            <p:cNvPr id="6148" name="Rectangle 4"/>
            <p:cNvSpPr>
              <a:spLocks noChangeArrowheads="1"/>
            </p:cNvSpPr>
            <p:nvPr/>
          </p:nvSpPr>
          <p:spPr bwMode="white">
            <a:xfrm>
              <a:off x="0" y="4125"/>
              <a:ext cx="5760" cy="195"/>
            </a:xfrm>
            <a:prstGeom prst="rect">
              <a:avLst/>
            </a:prstGeom>
            <a:solidFill>
              <a:schemeClr val="bg2"/>
            </a:solidFill>
            <a:ln w="9525">
              <a:noFill/>
              <a:miter lim="800000"/>
              <a:headEnd/>
              <a:tailEnd/>
            </a:ln>
          </p:spPr>
          <p:txBody>
            <a:bodyPr wrap="none" anchor="ctr"/>
            <a:lstStyle/>
            <a:p>
              <a:pPr eaLnBrk="0" fontAlgn="base" hangingPunct="0">
                <a:spcBef>
                  <a:spcPct val="0"/>
                </a:spcBef>
                <a:spcAft>
                  <a:spcPct val="0"/>
                </a:spcAft>
              </a:pPr>
              <a:endParaRPr lang="pt-BR" sz="2400">
                <a:solidFill>
                  <a:srgbClr val="000000"/>
                </a:solidFill>
                <a:latin typeface="Times New Roman" pitchFamily="18" charset="0"/>
              </a:endParaRPr>
            </a:p>
          </p:txBody>
        </p:sp>
        <p:sp>
          <p:nvSpPr>
            <p:cNvPr id="6149" name="Rectangle 5"/>
            <p:cNvSpPr>
              <a:spLocks noChangeArrowheads="1"/>
            </p:cNvSpPr>
            <p:nvPr/>
          </p:nvSpPr>
          <p:spPr bwMode="white">
            <a:xfrm>
              <a:off x="0" y="-1"/>
              <a:ext cx="5760" cy="1015"/>
            </a:xfrm>
            <a:prstGeom prst="rect">
              <a:avLst/>
            </a:prstGeom>
            <a:solidFill>
              <a:schemeClr val="bg2"/>
            </a:solidFill>
            <a:ln w="9525">
              <a:noFill/>
              <a:miter lim="800000"/>
              <a:headEnd/>
              <a:tailEnd/>
            </a:ln>
          </p:spPr>
          <p:txBody>
            <a:bodyPr wrap="none" anchor="ctr"/>
            <a:lstStyle/>
            <a:p>
              <a:pPr eaLnBrk="0" fontAlgn="base" hangingPunct="0">
                <a:spcBef>
                  <a:spcPct val="0"/>
                </a:spcBef>
                <a:spcAft>
                  <a:spcPct val="0"/>
                </a:spcAft>
              </a:pPr>
              <a:endParaRPr lang="pt-BR" sz="2400">
                <a:solidFill>
                  <a:srgbClr val="000000"/>
                </a:solidFill>
                <a:latin typeface="Times New Roman" pitchFamily="18" charset="0"/>
              </a:endParaRPr>
            </a:p>
          </p:txBody>
        </p:sp>
        <p:grpSp>
          <p:nvGrpSpPr>
            <p:cNvPr id="6150" name="Group 6"/>
            <p:cNvGrpSpPr>
              <a:grpSpLocks/>
            </p:cNvGrpSpPr>
            <p:nvPr/>
          </p:nvGrpSpPr>
          <p:grpSpPr bwMode="auto">
            <a:xfrm>
              <a:off x="0" y="1014"/>
              <a:ext cx="5760" cy="261"/>
              <a:chOff x="0" y="115"/>
              <a:chExt cx="5760" cy="464"/>
            </a:xfrm>
          </p:grpSpPr>
          <p:sp>
            <p:nvSpPr>
              <p:cNvPr id="6151" name="Rectangle 7"/>
              <p:cNvSpPr>
                <a:spLocks noChangeArrowheads="1"/>
              </p:cNvSpPr>
              <p:nvPr/>
            </p:nvSpPr>
            <p:spPr bwMode="ltGray">
              <a:xfrm>
                <a:off x="0" y="115"/>
                <a:ext cx="5760" cy="116"/>
              </a:xfrm>
              <a:prstGeom prst="rect">
                <a:avLst/>
              </a:prstGeom>
              <a:solidFill>
                <a:schemeClr val="accent2"/>
              </a:solidFill>
              <a:ln w="9525">
                <a:noFill/>
                <a:miter lim="800000"/>
                <a:headEnd/>
                <a:tailEnd/>
              </a:ln>
            </p:spPr>
            <p:txBody>
              <a:bodyPr wrap="none" anchor="ctr"/>
              <a:lstStyle/>
              <a:p>
                <a:pPr eaLnBrk="0" fontAlgn="base" hangingPunct="0">
                  <a:spcBef>
                    <a:spcPct val="0"/>
                  </a:spcBef>
                  <a:spcAft>
                    <a:spcPct val="0"/>
                  </a:spcAft>
                </a:pPr>
                <a:endParaRPr lang="pt-BR" sz="2400">
                  <a:solidFill>
                    <a:srgbClr val="000000"/>
                  </a:solidFill>
                  <a:latin typeface="Times New Roman" pitchFamily="18" charset="0"/>
                </a:endParaRPr>
              </a:p>
            </p:txBody>
          </p:sp>
          <p:sp>
            <p:nvSpPr>
              <p:cNvPr id="6152" name="Rectangle 8"/>
              <p:cNvSpPr>
                <a:spLocks noChangeArrowheads="1"/>
              </p:cNvSpPr>
              <p:nvPr/>
            </p:nvSpPr>
            <p:spPr bwMode="ltGray">
              <a:xfrm>
                <a:off x="0" y="231"/>
                <a:ext cx="5760" cy="116"/>
              </a:xfrm>
              <a:prstGeom prst="rect">
                <a:avLst/>
              </a:prstGeom>
              <a:solidFill>
                <a:schemeClr val="hlink"/>
              </a:solidFill>
              <a:ln w="9525">
                <a:noFill/>
                <a:miter lim="800000"/>
                <a:headEnd/>
                <a:tailEnd/>
              </a:ln>
            </p:spPr>
            <p:txBody>
              <a:bodyPr wrap="none" anchor="ctr"/>
              <a:lstStyle/>
              <a:p>
                <a:pPr eaLnBrk="0" fontAlgn="base" hangingPunct="0">
                  <a:spcBef>
                    <a:spcPct val="0"/>
                  </a:spcBef>
                  <a:spcAft>
                    <a:spcPct val="0"/>
                  </a:spcAft>
                </a:pPr>
                <a:endParaRPr lang="pt-BR" sz="2400">
                  <a:solidFill>
                    <a:srgbClr val="000000"/>
                  </a:solidFill>
                  <a:latin typeface="Times New Roman" pitchFamily="18" charset="0"/>
                </a:endParaRPr>
              </a:p>
            </p:txBody>
          </p:sp>
          <p:sp>
            <p:nvSpPr>
              <p:cNvPr id="6153" name="Rectangle 9"/>
              <p:cNvSpPr>
                <a:spLocks noChangeArrowheads="1"/>
              </p:cNvSpPr>
              <p:nvPr/>
            </p:nvSpPr>
            <p:spPr bwMode="ltGray">
              <a:xfrm>
                <a:off x="0" y="347"/>
                <a:ext cx="5760" cy="116"/>
              </a:xfrm>
              <a:prstGeom prst="rect">
                <a:avLst/>
              </a:prstGeom>
              <a:solidFill>
                <a:schemeClr val="accent1"/>
              </a:solidFill>
              <a:ln w="9525">
                <a:noFill/>
                <a:miter lim="800000"/>
                <a:headEnd/>
                <a:tailEnd/>
              </a:ln>
            </p:spPr>
            <p:txBody>
              <a:bodyPr wrap="none" anchor="ctr"/>
              <a:lstStyle/>
              <a:p>
                <a:pPr eaLnBrk="0" fontAlgn="base" hangingPunct="0">
                  <a:spcBef>
                    <a:spcPct val="0"/>
                  </a:spcBef>
                  <a:spcAft>
                    <a:spcPct val="0"/>
                  </a:spcAft>
                </a:pPr>
                <a:endParaRPr lang="pt-BR" sz="2400">
                  <a:solidFill>
                    <a:srgbClr val="000000"/>
                  </a:solidFill>
                  <a:latin typeface="Times New Roman" pitchFamily="18" charset="0"/>
                </a:endParaRPr>
              </a:p>
            </p:txBody>
          </p:sp>
          <p:sp>
            <p:nvSpPr>
              <p:cNvPr id="6154" name="Rectangle 10"/>
              <p:cNvSpPr>
                <a:spLocks noChangeArrowheads="1"/>
              </p:cNvSpPr>
              <p:nvPr/>
            </p:nvSpPr>
            <p:spPr bwMode="ltGray">
              <a:xfrm>
                <a:off x="0" y="463"/>
                <a:ext cx="5760" cy="116"/>
              </a:xfrm>
              <a:prstGeom prst="rect">
                <a:avLst/>
              </a:prstGeom>
              <a:solidFill>
                <a:schemeClr val="folHlink"/>
              </a:solidFill>
              <a:ln w="9525">
                <a:noFill/>
                <a:miter lim="800000"/>
                <a:headEnd/>
                <a:tailEnd/>
              </a:ln>
            </p:spPr>
            <p:txBody>
              <a:bodyPr wrap="none" anchor="ctr"/>
              <a:lstStyle/>
              <a:p>
                <a:pPr eaLnBrk="0" fontAlgn="base" hangingPunct="0">
                  <a:spcBef>
                    <a:spcPct val="0"/>
                  </a:spcBef>
                  <a:spcAft>
                    <a:spcPct val="0"/>
                  </a:spcAft>
                </a:pPr>
                <a:endParaRPr lang="pt-BR" sz="2400">
                  <a:solidFill>
                    <a:srgbClr val="000000"/>
                  </a:solidFill>
                  <a:latin typeface="Times New Roman" pitchFamily="18" charset="0"/>
                </a:endParaRPr>
              </a:p>
            </p:txBody>
          </p:sp>
        </p:grpSp>
      </p:grpSp>
      <p:sp>
        <p:nvSpPr>
          <p:cNvPr id="6155" name="Rectangle 11"/>
          <p:cNvSpPr>
            <a:spLocks noGrp="1" noChangeArrowheads="1"/>
          </p:cNvSpPr>
          <p:nvPr>
            <p:ph type="title"/>
          </p:nvPr>
        </p:nvSpPr>
        <p:spPr bwMode="auto">
          <a:xfrm>
            <a:off x="406400" y="152400"/>
            <a:ext cx="11379200" cy="1447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Clique para editar o estilo do título mestre</a:t>
            </a:r>
          </a:p>
        </p:txBody>
      </p:sp>
      <p:sp>
        <p:nvSpPr>
          <p:cNvPr id="6156" name="Rectangle 12"/>
          <p:cNvSpPr>
            <a:spLocks noGrp="1" noChangeArrowheads="1"/>
          </p:cNvSpPr>
          <p:nvPr>
            <p:ph type="body" idx="1"/>
          </p:nvPr>
        </p:nvSpPr>
        <p:spPr bwMode="auto">
          <a:xfrm>
            <a:off x="406400" y="2057400"/>
            <a:ext cx="113792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Clique para editar os estilos do texto mestre</a:t>
            </a:r>
          </a:p>
          <a:p>
            <a:pPr lvl="1"/>
            <a:r>
              <a:rPr lang="en-US"/>
              <a:t>Segundo nível</a:t>
            </a:r>
          </a:p>
          <a:p>
            <a:pPr lvl="2"/>
            <a:r>
              <a:rPr lang="en-US"/>
              <a:t>Terceiro nível</a:t>
            </a:r>
          </a:p>
          <a:p>
            <a:pPr lvl="3"/>
            <a:r>
              <a:rPr lang="en-US"/>
              <a:t>Quarto nível</a:t>
            </a:r>
          </a:p>
          <a:p>
            <a:pPr lvl="4"/>
            <a:r>
              <a:rPr lang="en-US"/>
              <a:t>Quinto nível</a:t>
            </a:r>
          </a:p>
        </p:txBody>
      </p:sp>
      <p:sp>
        <p:nvSpPr>
          <p:cNvPr id="6157" name="Rectangle 13"/>
          <p:cNvSpPr>
            <a:spLocks noGrp="1" noChangeArrowheads="1"/>
          </p:cNvSpPr>
          <p:nvPr>
            <p:ph type="dt" sz="half" idx="2"/>
          </p:nvPr>
        </p:nvSpPr>
        <p:spPr bwMode="auto">
          <a:xfrm>
            <a:off x="914400" y="6477000"/>
            <a:ext cx="2540000" cy="381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solidFill>
                  <a:schemeClr val="tx2"/>
                </a:solidFill>
                <a:latin typeface="+mn-lt"/>
              </a:defRPr>
            </a:lvl1pPr>
          </a:lstStyle>
          <a:p>
            <a:pPr eaLnBrk="0" fontAlgn="base" hangingPunct="0">
              <a:spcAft>
                <a:spcPct val="0"/>
              </a:spcAft>
            </a:pPr>
            <a:endParaRPr lang="en-US">
              <a:solidFill>
                <a:srgbClr val="FFFFFF"/>
              </a:solidFill>
            </a:endParaRPr>
          </a:p>
        </p:txBody>
      </p:sp>
      <p:sp>
        <p:nvSpPr>
          <p:cNvPr id="6158" name="Rectangle 14"/>
          <p:cNvSpPr>
            <a:spLocks noGrp="1" noChangeArrowheads="1"/>
          </p:cNvSpPr>
          <p:nvPr>
            <p:ph type="ftr" sz="quarter" idx="3"/>
          </p:nvPr>
        </p:nvSpPr>
        <p:spPr bwMode="auto">
          <a:xfrm>
            <a:off x="4165600" y="6477000"/>
            <a:ext cx="3860800" cy="381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a:solidFill>
                  <a:schemeClr val="tx2"/>
                </a:solidFill>
                <a:latin typeface="+mn-lt"/>
              </a:defRPr>
            </a:lvl1pPr>
          </a:lstStyle>
          <a:p>
            <a:pPr eaLnBrk="0" fontAlgn="base" hangingPunct="0">
              <a:spcAft>
                <a:spcPct val="0"/>
              </a:spcAft>
            </a:pPr>
            <a:endParaRPr lang="en-US">
              <a:solidFill>
                <a:srgbClr val="FFFFFF"/>
              </a:solidFill>
            </a:endParaRPr>
          </a:p>
        </p:txBody>
      </p:sp>
      <p:sp>
        <p:nvSpPr>
          <p:cNvPr id="6159" name="Rectangle 15"/>
          <p:cNvSpPr>
            <a:spLocks noGrp="1" noChangeArrowheads="1"/>
          </p:cNvSpPr>
          <p:nvPr>
            <p:ph type="sldNum" sz="quarter" idx="4"/>
          </p:nvPr>
        </p:nvSpPr>
        <p:spPr bwMode="auto">
          <a:xfrm>
            <a:off x="8737600" y="6477000"/>
            <a:ext cx="2540000" cy="381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solidFill>
                  <a:schemeClr val="tx2"/>
                </a:solidFill>
                <a:latin typeface="+mn-lt"/>
              </a:defRPr>
            </a:lvl1pPr>
          </a:lstStyle>
          <a:p>
            <a:pPr eaLnBrk="0" fontAlgn="base" hangingPunct="0">
              <a:spcAft>
                <a:spcPct val="0"/>
              </a:spcAft>
            </a:pPr>
            <a:fld id="{6AA867E2-8D9E-4B6B-BB36-2A76A25DAEFF}" type="slidenum">
              <a:rPr lang="en-US">
                <a:solidFill>
                  <a:srgbClr val="FFFFFF"/>
                </a:solidFill>
              </a:rPr>
              <a:pPr eaLnBrk="0" fontAlgn="base" hangingPunct="0">
                <a:spcAft>
                  <a:spcPct val="0"/>
                </a:spcAft>
              </a:pPr>
              <a:t>‹nº›</a:t>
            </a:fld>
            <a:endParaRPr lang="en-US">
              <a:solidFill>
                <a:srgbClr val="FFFFFF"/>
              </a:solidFill>
            </a:endParaRPr>
          </a:p>
        </p:txBody>
      </p:sp>
    </p:spTree>
    <p:extLst>
      <p:ext uri="{BB962C8B-B14F-4D97-AF65-F5344CB8AC3E}">
        <p14:creationId xmlns:p14="http://schemas.microsoft.com/office/powerpoint/2010/main" val="35830071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Black" pitchFamily="34" charset="0"/>
        </a:defRPr>
      </a:lvl2pPr>
      <a:lvl3pPr algn="ctr" rtl="0" eaLnBrk="0" fontAlgn="base" hangingPunct="0">
        <a:spcBef>
          <a:spcPct val="0"/>
        </a:spcBef>
        <a:spcAft>
          <a:spcPct val="0"/>
        </a:spcAft>
        <a:defRPr kumimoji="1" sz="4400">
          <a:solidFill>
            <a:schemeClr val="tx2"/>
          </a:solidFill>
          <a:latin typeface="Arial Black" pitchFamily="34" charset="0"/>
        </a:defRPr>
      </a:lvl3pPr>
      <a:lvl4pPr algn="ctr" rtl="0" eaLnBrk="0" fontAlgn="base" hangingPunct="0">
        <a:spcBef>
          <a:spcPct val="0"/>
        </a:spcBef>
        <a:spcAft>
          <a:spcPct val="0"/>
        </a:spcAft>
        <a:defRPr kumimoji="1" sz="4400">
          <a:solidFill>
            <a:schemeClr val="tx2"/>
          </a:solidFill>
          <a:latin typeface="Arial Black" pitchFamily="34" charset="0"/>
        </a:defRPr>
      </a:lvl4pPr>
      <a:lvl5pPr algn="ctr" rtl="0" eaLnBrk="0" fontAlgn="base" hangingPunct="0">
        <a:spcBef>
          <a:spcPct val="0"/>
        </a:spcBef>
        <a:spcAft>
          <a:spcPct val="0"/>
        </a:spcAft>
        <a:defRPr kumimoji="1" sz="4400">
          <a:solidFill>
            <a:schemeClr val="tx2"/>
          </a:solidFill>
          <a:latin typeface="Arial Black" pitchFamily="34" charset="0"/>
        </a:defRPr>
      </a:lvl5pPr>
      <a:lvl6pPr marL="457200" algn="ctr" rtl="0" eaLnBrk="0" fontAlgn="base" hangingPunct="0">
        <a:spcBef>
          <a:spcPct val="0"/>
        </a:spcBef>
        <a:spcAft>
          <a:spcPct val="0"/>
        </a:spcAft>
        <a:defRPr kumimoji="1" sz="4400">
          <a:solidFill>
            <a:schemeClr val="tx2"/>
          </a:solidFill>
          <a:latin typeface="Arial Black" pitchFamily="34" charset="0"/>
        </a:defRPr>
      </a:lvl6pPr>
      <a:lvl7pPr marL="914400" algn="ctr" rtl="0" eaLnBrk="0" fontAlgn="base" hangingPunct="0">
        <a:spcBef>
          <a:spcPct val="0"/>
        </a:spcBef>
        <a:spcAft>
          <a:spcPct val="0"/>
        </a:spcAft>
        <a:defRPr kumimoji="1" sz="4400">
          <a:solidFill>
            <a:schemeClr val="tx2"/>
          </a:solidFill>
          <a:latin typeface="Arial Black" pitchFamily="34" charset="0"/>
        </a:defRPr>
      </a:lvl7pPr>
      <a:lvl8pPr marL="1371600" algn="ctr" rtl="0" eaLnBrk="0" fontAlgn="base" hangingPunct="0">
        <a:spcBef>
          <a:spcPct val="0"/>
        </a:spcBef>
        <a:spcAft>
          <a:spcPct val="0"/>
        </a:spcAft>
        <a:defRPr kumimoji="1" sz="4400">
          <a:solidFill>
            <a:schemeClr val="tx2"/>
          </a:solidFill>
          <a:latin typeface="Arial Black" pitchFamily="34" charset="0"/>
        </a:defRPr>
      </a:lvl8pPr>
      <a:lvl9pPr marL="1828800" algn="ctr" rtl="0" eaLnBrk="0" fontAlgn="base" hangingPunct="0">
        <a:spcBef>
          <a:spcPct val="0"/>
        </a:spcBef>
        <a:spcAft>
          <a:spcPct val="0"/>
        </a:spcAft>
        <a:defRPr kumimoji="1"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accent1"/>
        </a:buClr>
        <a:buSzPct val="70000"/>
        <a:buFont typeface="Monotype Sort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kumimoji="1" sz="2800">
          <a:solidFill>
            <a:schemeClr val="tx1"/>
          </a:solidFill>
          <a:latin typeface="+mn-lt"/>
        </a:defRPr>
      </a:lvl2pPr>
      <a:lvl3pPr marL="1143000" indent="-228600" algn="l" rtl="0" eaLnBrk="0" fontAlgn="base" hangingPunct="0">
        <a:spcBef>
          <a:spcPct val="20000"/>
        </a:spcBef>
        <a:spcAft>
          <a:spcPct val="0"/>
        </a:spcAft>
        <a:buClr>
          <a:schemeClr val="accent2"/>
        </a:buClr>
        <a:buSzPct val="100000"/>
        <a:buChar char="•"/>
        <a:defRPr kumimoji="1"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kumimoji="1"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slide" Target="slide5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52.xml"/><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3" Type="http://schemas.openxmlformats.org/officeDocument/2006/relationships/slide" Target="slide52.xml"/><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png"/><Relationship Id="rId4" Type="http://schemas.openxmlformats.org/officeDocument/2006/relationships/oleObject" Target="../embeddings/oleObject7.bin"/></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83129" y="2395991"/>
            <a:ext cx="10036628" cy="2387600"/>
          </a:xfrm>
        </p:spPr>
        <p:txBody>
          <a:bodyPr>
            <a:normAutofit fontScale="90000"/>
          </a:bodyPr>
          <a:lstStyle/>
          <a:p>
            <a:r>
              <a:rPr lang="pt-BR" dirty="0"/>
              <a:t>Aula </a:t>
            </a:r>
            <a:r>
              <a:rPr lang="pt-BR" dirty="0" smtClean="0"/>
              <a:t>1 O </a:t>
            </a:r>
            <a:r>
              <a:rPr lang="pt-BR" dirty="0"/>
              <a:t>Balanço de Pagamentos </a:t>
            </a:r>
            <a:r>
              <a:rPr lang="pt-BR" dirty="0" smtClean="0"/>
              <a:t>e a Posição Internacional de Investimentos</a:t>
            </a:r>
            <a:endParaRPr lang="pt-BR" dirty="0"/>
          </a:p>
        </p:txBody>
      </p:sp>
    </p:spTree>
    <p:extLst>
      <p:ext uri="{BB962C8B-B14F-4D97-AF65-F5344CB8AC3E}">
        <p14:creationId xmlns:p14="http://schemas.microsoft.com/office/powerpoint/2010/main" val="454295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828800" y="152400"/>
            <a:ext cx="8534400" cy="1295400"/>
          </a:xfrm>
        </p:spPr>
        <p:txBody>
          <a:bodyPr/>
          <a:lstStyle/>
          <a:p>
            <a:r>
              <a:rPr lang="pt-BR" sz="3200" dirty="0"/>
              <a:t>Balanço de Pagamentos: definição</a:t>
            </a:r>
            <a:r>
              <a:rPr lang="pt-BR" dirty="0"/>
              <a:t> </a:t>
            </a:r>
          </a:p>
        </p:txBody>
      </p:sp>
      <p:sp>
        <p:nvSpPr>
          <p:cNvPr id="8195" name="Rectangle 3"/>
          <p:cNvSpPr>
            <a:spLocks noGrp="1" noChangeArrowheads="1"/>
          </p:cNvSpPr>
          <p:nvPr>
            <p:ph type="body" idx="1"/>
          </p:nvPr>
        </p:nvSpPr>
        <p:spPr>
          <a:xfrm>
            <a:off x="647113" y="1786597"/>
            <a:ext cx="10663311" cy="4614203"/>
          </a:xfrm>
        </p:spPr>
        <p:txBody>
          <a:bodyPr/>
          <a:lstStyle/>
          <a:p>
            <a:pPr algn="ctr">
              <a:buFont typeface="Monotype Sorts" pitchFamily="2" charset="2"/>
              <a:buNone/>
            </a:pPr>
            <a:r>
              <a:rPr lang="pt-BR" sz="4000" dirty="0"/>
              <a:t>O Balanço de Pagamentos de um país é: </a:t>
            </a:r>
          </a:p>
          <a:p>
            <a:pPr algn="ctr">
              <a:lnSpc>
                <a:spcPct val="110000"/>
              </a:lnSpc>
              <a:buFont typeface="Monotype Sorts" pitchFamily="2" charset="2"/>
              <a:buNone/>
            </a:pPr>
            <a:r>
              <a:rPr lang="pt-BR" sz="4000" dirty="0"/>
              <a:t>O resumo contábil das transações econômicas  (reais e financeiras) que os residentes do país fazem com os não residentes, em um determinado período de tempo</a:t>
            </a:r>
          </a:p>
          <a:p>
            <a:pPr algn="ctr">
              <a:lnSpc>
                <a:spcPct val="140000"/>
              </a:lnSpc>
              <a:buFont typeface="Monotype Sorts" pitchFamily="2" charset="2"/>
              <a:buNone/>
            </a:pPr>
            <a:endParaRPr lang="pt-BR" dirty="0"/>
          </a:p>
        </p:txBody>
      </p:sp>
    </p:spTree>
    <p:extLst>
      <p:ext uri="{BB962C8B-B14F-4D97-AF65-F5344CB8AC3E}">
        <p14:creationId xmlns:p14="http://schemas.microsoft.com/office/powerpoint/2010/main" val="1789240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additive="base">
                                        <p:cTn id="7" dur="500" fill="hold"/>
                                        <p:tgtEl>
                                          <p:spTgt spid="8195"/>
                                        </p:tgtEl>
                                        <p:attrNameLst>
                                          <p:attrName>ppt_x</p:attrName>
                                        </p:attrNameLst>
                                      </p:cBhvr>
                                      <p:tavLst>
                                        <p:tav tm="0">
                                          <p:val>
                                            <p:strVal val="0-#ppt_w/2"/>
                                          </p:val>
                                        </p:tav>
                                        <p:tav tm="100000">
                                          <p:val>
                                            <p:strVal val="#ppt_x"/>
                                          </p:val>
                                        </p:tav>
                                      </p:tavLst>
                                    </p:anim>
                                    <p:anim calcmode="lin" valueType="num">
                                      <p:cBhvr additive="base">
                                        <p:cTn id="8" dur="500" fill="hold"/>
                                        <p:tgtEl>
                                          <p:spTgt spid="819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4671" name="Group 847"/>
          <p:cNvGraphicFramePr>
            <a:graphicFrameLocks noGrp="1"/>
          </p:cNvGraphicFramePr>
          <p:nvPr/>
        </p:nvGraphicFramePr>
        <p:xfrm>
          <a:off x="206375" y="0"/>
          <a:ext cx="11985625" cy="6858005"/>
        </p:xfrm>
        <a:graphic>
          <a:graphicData uri="http://schemas.openxmlformats.org/drawingml/2006/table">
            <a:tbl>
              <a:tblPr/>
              <a:tblGrid>
                <a:gridCol w="5181600">
                  <a:extLst>
                    <a:ext uri="{9D8B030D-6E8A-4147-A177-3AD203B41FA5}">
                      <a16:colId xmlns:a16="http://schemas.microsoft.com/office/drawing/2014/main" xmlns="" val="20000"/>
                    </a:ext>
                  </a:extLst>
                </a:gridCol>
                <a:gridCol w="1563688">
                  <a:extLst>
                    <a:ext uri="{9D8B030D-6E8A-4147-A177-3AD203B41FA5}">
                      <a16:colId xmlns:a16="http://schemas.microsoft.com/office/drawing/2014/main" xmlns="" val="20001"/>
                    </a:ext>
                  </a:extLst>
                </a:gridCol>
                <a:gridCol w="1270000">
                  <a:extLst>
                    <a:ext uri="{9D8B030D-6E8A-4147-A177-3AD203B41FA5}">
                      <a16:colId xmlns:a16="http://schemas.microsoft.com/office/drawing/2014/main" xmlns="" val="20002"/>
                    </a:ext>
                  </a:extLst>
                </a:gridCol>
                <a:gridCol w="1266825">
                  <a:extLst>
                    <a:ext uri="{9D8B030D-6E8A-4147-A177-3AD203B41FA5}">
                      <a16:colId xmlns:a16="http://schemas.microsoft.com/office/drawing/2014/main" xmlns="" val="20003"/>
                    </a:ext>
                  </a:extLst>
                </a:gridCol>
                <a:gridCol w="1404937">
                  <a:extLst>
                    <a:ext uri="{9D8B030D-6E8A-4147-A177-3AD203B41FA5}">
                      <a16:colId xmlns:a16="http://schemas.microsoft.com/office/drawing/2014/main" xmlns="" val="20004"/>
                    </a:ext>
                  </a:extLst>
                </a:gridCol>
                <a:gridCol w="1298575">
                  <a:extLst>
                    <a:ext uri="{9D8B030D-6E8A-4147-A177-3AD203B41FA5}">
                      <a16:colId xmlns:a16="http://schemas.microsoft.com/office/drawing/2014/main" xmlns="" val="20005"/>
                    </a:ext>
                  </a:extLst>
                </a:gridCol>
              </a:tblGrid>
              <a:tr h="611188">
                <a:tc gridSpan="2">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2800" b="1" i="0" u="none" strike="noStrike" cap="none" normalizeH="0" baseline="0">
                          <a:ln>
                            <a:noFill/>
                          </a:ln>
                          <a:solidFill>
                            <a:schemeClr val="tx2"/>
                          </a:solidFill>
                          <a:effectLst/>
                          <a:latin typeface="Arial" pitchFamily="34" charset="0"/>
                          <a:cs typeface="Arial" pitchFamily="34" charset="0"/>
                        </a:rPr>
                        <a:t>Quadro I </a:t>
                      </a:r>
                      <a:r>
                        <a:rPr kumimoji="0" lang="en-US" altLang="pt-BR" sz="2800" b="1" i="0" u="none" strike="noStrike" cap="none" normalizeH="0" baseline="0">
                          <a:ln>
                            <a:noFill/>
                          </a:ln>
                          <a:solidFill>
                            <a:schemeClr val="tx2"/>
                          </a:solidFill>
                          <a:effectLst/>
                          <a:latin typeface="Calibri"/>
                          <a:cs typeface="Arial" pitchFamily="34" charset="0"/>
                        </a:rPr>
                        <a:t>–</a:t>
                      </a:r>
                      <a:r>
                        <a:rPr kumimoji="0" lang="en-US" altLang="pt-BR" sz="2800" b="1" i="0" u="none" strike="noStrike" cap="none" normalizeH="0" baseline="0">
                          <a:ln>
                            <a:noFill/>
                          </a:ln>
                          <a:solidFill>
                            <a:schemeClr val="tx2"/>
                          </a:solidFill>
                          <a:effectLst/>
                          <a:latin typeface="Arial" pitchFamily="34" charset="0"/>
                          <a:cs typeface="Arial" pitchFamily="34" charset="0"/>
                        </a:rPr>
                        <a:t> Balan</a:t>
                      </a:r>
                      <a:r>
                        <a:rPr kumimoji="0" lang="en-US" altLang="pt-BR" sz="2800" b="1" i="0" u="none" strike="noStrike" cap="none" normalizeH="0" baseline="0">
                          <a:ln>
                            <a:noFill/>
                          </a:ln>
                          <a:solidFill>
                            <a:schemeClr val="tx2"/>
                          </a:solidFill>
                          <a:effectLst/>
                          <a:latin typeface="Calibri"/>
                          <a:cs typeface="Arial" pitchFamily="34" charset="0"/>
                        </a:rPr>
                        <a:t>ç</a:t>
                      </a:r>
                      <a:r>
                        <a:rPr kumimoji="0" lang="en-US" altLang="pt-BR" sz="2800" b="1" i="0" u="none" strike="noStrike" cap="none" normalizeH="0" baseline="0">
                          <a:ln>
                            <a:noFill/>
                          </a:ln>
                          <a:solidFill>
                            <a:schemeClr val="tx2"/>
                          </a:solidFill>
                          <a:effectLst/>
                          <a:latin typeface="Arial" pitchFamily="34" charset="0"/>
                          <a:cs typeface="Arial" pitchFamily="34" charset="0"/>
                        </a:rPr>
                        <a:t>o de pagamentos</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EAFC06"/>
                    </a:solidFill>
                  </a:tcPr>
                </a:tc>
                <a:tc hMerge="1">
                  <a:txBody>
                    <a:bodyPr/>
                    <a:lstStyle/>
                    <a:p>
                      <a:endParaRPr lang="pt-BR"/>
                    </a:p>
                  </a:txBody>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endParaRPr kumimoji="0" lang="en-US" altLang="pt-BR" sz="1600" b="0" i="0" u="none" strike="noStrike" cap="none" normalizeH="0" baseline="0">
                        <a:ln>
                          <a:noFill/>
                        </a:ln>
                        <a:solidFill>
                          <a:schemeClr val="tx2"/>
                        </a:solidFill>
                        <a:effectLst/>
                        <a:latin typeface="Arial" pitchFamily="34" charset="0"/>
                      </a:endParaRPr>
                    </a:p>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tx2"/>
                          </a:solidFill>
                          <a:effectLst/>
                          <a:latin typeface="Calibri"/>
                          <a:cs typeface="Arial" pitchFamily="34" charset="0"/>
                        </a:rPr>
                        <a:t> </a:t>
                      </a:r>
                      <a:endParaRPr kumimoji="0" lang="en-US" altLang="pt-BR" sz="1600" b="0" i="0" u="none" strike="noStrike" cap="none" normalizeH="0" baseline="0">
                        <a:ln>
                          <a:noFill/>
                        </a:ln>
                        <a:solidFill>
                          <a:schemeClr val="tx2"/>
                        </a:solidFill>
                        <a:effectLst/>
                        <a:latin typeface="Arial" pitchFamily="34" charset="0"/>
                        <a:cs typeface="Arial" pitchFamily="34" charset="0"/>
                      </a:endParaRPr>
                    </a:p>
                  </a:txBody>
                  <a:tcPr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tx2"/>
                          </a:solidFill>
                          <a:effectLst/>
                          <a:latin typeface="Calibri"/>
                          <a:cs typeface="Arial" pitchFamily="34" charset="0"/>
                        </a:rPr>
                        <a:t>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200" b="0" i="0" u="none" strike="noStrike" cap="none" normalizeH="0" baseline="0">
                          <a:ln>
                            <a:noFill/>
                          </a:ln>
                          <a:solidFill>
                            <a:schemeClr val="tx2"/>
                          </a:solidFill>
                          <a:effectLst/>
                          <a:latin typeface="Calibri"/>
                          <a:cs typeface="Arial" pitchFamily="34" charset="0"/>
                        </a:rPr>
                        <a:t> </a:t>
                      </a:r>
                      <a:r>
                        <a:rPr kumimoji="0" lang="en-US" altLang="pt-BR" sz="1200" b="0" i="0" u="none" strike="noStrike" cap="none" normalizeH="0" baseline="0">
                          <a:ln>
                            <a:noFill/>
                          </a:ln>
                          <a:solidFill>
                            <a:schemeClr val="tx2"/>
                          </a:solidFill>
                          <a:effectLst/>
                          <a:latin typeface="Arial" pitchFamily="34" charset="0"/>
                          <a:cs typeface="Arial" pitchFamily="34" charset="0"/>
                        </a:rPr>
                        <a:t> </a:t>
                      </a:r>
                      <a:r>
                        <a:rPr kumimoji="0" lang="en-US" altLang="pt-BR" sz="1400" b="1" i="0" u="none" strike="noStrike" cap="none" normalizeH="0" baseline="0">
                          <a:ln>
                            <a:noFill/>
                          </a:ln>
                          <a:solidFill>
                            <a:schemeClr val="tx2"/>
                          </a:solidFill>
                          <a:effectLst/>
                          <a:latin typeface="Arial" pitchFamily="34" charset="0"/>
                        </a:rPr>
                        <a:t>US$ milhões</a:t>
                      </a:r>
                    </a:p>
                  </a:txBody>
                  <a:tcPr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tx2"/>
                          </a:solidFill>
                          <a:effectLst/>
                          <a:latin typeface="Calibri"/>
                          <a:cs typeface="Arial" pitchFamily="34" charset="0"/>
                        </a:rPr>
                        <a:t>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EAFC06"/>
                    </a:solidFill>
                  </a:tcPr>
                </a:tc>
                <a:extLst>
                  <a:ext uri="{0D108BD9-81ED-4DB2-BD59-A6C34878D82A}">
                    <a16:rowId xmlns:a16="http://schemas.microsoft.com/office/drawing/2014/main" xmlns="" val="10000"/>
                  </a:ext>
                </a:extLst>
              </a:tr>
              <a:tr h="320675">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Discrimina</a:t>
                      </a:r>
                      <a:r>
                        <a:rPr kumimoji="0" lang="en-US" altLang="pt-BR" sz="1400" b="1" i="0" u="none" strike="noStrike" cap="none" normalizeH="0" baseline="0">
                          <a:ln>
                            <a:noFill/>
                          </a:ln>
                          <a:solidFill>
                            <a:schemeClr val="tx2"/>
                          </a:solidFill>
                          <a:effectLst/>
                          <a:latin typeface="Calibri"/>
                          <a:cs typeface="Arial" pitchFamily="34" charset="0"/>
                        </a:rPr>
                        <a:t>ç</a:t>
                      </a:r>
                      <a:r>
                        <a:rPr kumimoji="0" lang="en-US" altLang="pt-BR" sz="1400" b="1" i="0" u="none" strike="noStrike" cap="none" normalizeH="0" baseline="0">
                          <a:ln>
                            <a:noFill/>
                          </a:ln>
                          <a:solidFill>
                            <a:schemeClr val="tx2"/>
                          </a:solidFill>
                          <a:effectLst/>
                          <a:latin typeface="Arial" pitchFamily="34" charset="0"/>
                          <a:cs typeface="Arial" pitchFamily="34" charset="0"/>
                        </a:rPr>
                        <a:t>ão</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2014* Mar</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Calibri"/>
                          <a:cs typeface="Arial" pitchFamily="34" charset="0"/>
                        </a:rPr>
                        <a:t> </a:t>
                      </a:r>
                      <a:r>
                        <a:rPr kumimoji="0" lang="en-US" altLang="pt-BR" sz="1400" b="1" i="0" u="none" strike="noStrike" cap="none" normalizeH="0" baseline="0">
                          <a:ln>
                            <a:noFill/>
                          </a:ln>
                          <a:solidFill>
                            <a:schemeClr val="tx2"/>
                          </a:solidFill>
                          <a:effectLst/>
                          <a:latin typeface="Arial" pitchFamily="34" charset="0"/>
                          <a:cs typeface="Arial" pitchFamily="34" charset="0"/>
                        </a:rPr>
                        <a:t>Jan-Mar</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a:noFill/>
                    </a:lnL>
                    <a:lnR>
                      <a:noFill/>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Calibri"/>
                          <a:cs typeface="Arial" pitchFamily="34" charset="0"/>
                        </a:rPr>
                        <a:t> </a:t>
                      </a:r>
                      <a:r>
                        <a:rPr kumimoji="0" lang="en-US" altLang="pt-BR" sz="1400" b="1" i="0" u="none" strike="noStrike" cap="none" normalizeH="0" baseline="0">
                          <a:ln>
                            <a:noFill/>
                          </a:ln>
                          <a:solidFill>
                            <a:schemeClr val="tx2"/>
                          </a:solidFill>
                          <a:effectLst/>
                          <a:latin typeface="Arial" pitchFamily="34" charset="0"/>
                          <a:cs typeface="Arial" pitchFamily="34" charset="0"/>
                        </a:rPr>
                        <a:t>Ano</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2015* Mar</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Calibri"/>
                          <a:cs typeface="Arial" pitchFamily="34" charset="0"/>
                        </a:rPr>
                        <a:t> </a:t>
                      </a:r>
                      <a:r>
                        <a:rPr kumimoji="0" lang="en-US" altLang="pt-BR" sz="1400" b="1" i="0" u="none" strike="noStrike" cap="none" normalizeH="0" baseline="0">
                          <a:ln>
                            <a:noFill/>
                          </a:ln>
                          <a:solidFill>
                            <a:schemeClr val="tx2"/>
                          </a:solidFill>
                          <a:effectLst/>
                          <a:latin typeface="Arial" pitchFamily="34" charset="0"/>
                          <a:cs typeface="Arial" pitchFamily="34" charset="0"/>
                        </a:rPr>
                        <a:t>Jan Mar</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extLst>
                  <a:ext uri="{0D108BD9-81ED-4DB2-BD59-A6C34878D82A}">
                    <a16:rowId xmlns:a16="http://schemas.microsoft.com/office/drawing/2014/main" xmlns="" val="10001"/>
                  </a:ext>
                </a:extLst>
              </a:tr>
              <a:tr h="319088">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I. Transa</a:t>
                      </a:r>
                      <a:r>
                        <a:rPr kumimoji="0" lang="en-US" altLang="pt-BR" sz="1400" b="1" i="0" u="none" strike="noStrike" cap="none" normalizeH="0" baseline="0">
                          <a:ln>
                            <a:noFill/>
                          </a:ln>
                          <a:solidFill>
                            <a:schemeClr val="tx2"/>
                          </a:solidFill>
                          <a:effectLst/>
                          <a:latin typeface="Calibri"/>
                          <a:cs typeface="Arial" pitchFamily="34" charset="0"/>
                        </a:rPr>
                        <a:t>ç</a:t>
                      </a:r>
                      <a:r>
                        <a:rPr kumimoji="0" lang="en-US" altLang="pt-BR" sz="1400" b="1" i="0" u="none" strike="noStrike" cap="none" normalizeH="0" baseline="0">
                          <a:ln>
                            <a:noFill/>
                          </a:ln>
                          <a:solidFill>
                            <a:schemeClr val="tx2"/>
                          </a:solidFill>
                          <a:effectLst/>
                          <a:latin typeface="Arial" pitchFamily="34" charset="0"/>
                          <a:cs typeface="Arial" pitchFamily="34" charset="0"/>
                        </a:rPr>
                        <a:t>ões correntes</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- 6 602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- 27 734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- 103 981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- 5 736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- 25 394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extLst>
                  <a:ext uri="{0D108BD9-81ED-4DB2-BD59-A6C34878D82A}">
                    <a16:rowId xmlns:a16="http://schemas.microsoft.com/office/drawing/2014/main" xmlns="" val="10002"/>
                  </a:ext>
                </a:extLst>
              </a:tr>
              <a:tr h="320675">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Balan</a:t>
                      </a:r>
                      <a:r>
                        <a:rPr kumimoji="0" lang="en-US" altLang="pt-BR" sz="1400" b="0" i="0" u="none" strike="noStrike" cap="none" normalizeH="0" baseline="0">
                          <a:ln>
                            <a:noFill/>
                          </a:ln>
                          <a:solidFill>
                            <a:schemeClr val="tx2"/>
                          </a:solidFill>
                          <a:effectLst/>
                          <a:latin typeface="Calibri"/>
                          <a:cs typeface="Arial" pitchFamily="34" charset="0"/>
                        </a:rPr>
                        <a:t>ç</a:t>
                      </a:r>
                      <a:r>
                        <a:rPr kumimoji="0" lang="en-US" altLang="pt-BR" sz="1400" b="0" i="0" u="none" strike="noStrike" cap="none" normalizeH="0" baseline="0">
                          <a:ln>
                            <a:noFill/>
                          </a:ln>
                          <a:solidFill>
                            <a:schemeClr val="tx2"/>
                          </a:solidFill>
                          <a:effectLst/>
                          <a:latin typeface="Arial" pitchFamily="34" charset="0"/>
                          <a:cs typeface="Arial" pitchFamily="34" charset="0"/>
                        </a:rPr>
                        <a:t>a comercial (bens)</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76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- 6 666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- 6 248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230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- 6 110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extLst>
                  <a:ext uri="{0D108BD9-81ED-4DB2-BD59-A6C34878D82A}">
                    <a16:rowId xmlns:a16="http://schemas.microsoft.com/office/drawing/2014/main" xmlns="" val="10003"/>
                  </a:ext>
                </a:extLst>
              </a:tr>
              <a:tr h="352425">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Exporta</a:t>
                      </a:r>
                      <a:r>
                        <a:rPr kumimoji="0" lang="en-US" altLang="pt-BR" sz="1400" b="0" i="0" u="none" strike="noStrike" cap="none" normalizeH="0" baseline="0">
                          <a:ln>
                            <a:noFill/>
                          </a:ln>
                          <a:solidFill>
                            <a:schemeClr val="tx2"/>
                          </a:solidFill>
                          <a:effectLst/>
                          <a:latin typeface="Calibri"/>
                          <a:cs typeface="Arial" pitchFamily="34" charset="0"/>
                        </a:rPr>
                        <a:t>ç</a:t>
                      </a:r>
                      <a:r>
                        <a:rPr kumimoji="0" lang="en-US" altLang="pt-BR" sz="1400" b="0" i="0" u="none" strike="noStrike" cap="none" normalizeH="0" baseline="0">
                          <a:ln>
                            <a:noFill/>
                          </a:ln>
                          <a:solidFill>
                            <a:schemeClr val="tx2"/>
                          </a:solidFill>
                          <a:effectLst/>
                          <a:latin typeface="Arial" pitchFamily="34" charset="0"/>
                          <a:cs typeface="Arial" pitchFamily="34" charset="0"/>
                        </a:rPr>
                        <a:t>ões</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17 590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49 465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224 645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16 948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42 674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extLst>
                  <a:ext uri="{0D108BD9-81ED-4DB2-BD59-A6C34878D82A}">
                    <a16:rowId xmlns:a16="http://schemas.microsoft.com/office/drawing/2014/main" xmlns="" val="10004"/>
                  </a:ext>
                </a:extLst>
              </a:tr>
              <a:tr h="354013">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Importa</a:t>
                      </a:r>
                      <a:r>
                        <a:rPr kumimoji="0" lang="en-US" altLang="pt-BR" sz="1400" b="0" i="0" u="none" strike="noStrike" cap="none" normalizeH="0" baseline="0">
                          <a:ln>
                            <a:noFill/>
                          </a:ln>
                          <a:solidFill>
                            <a:schemeClr val="tx2"/>
                          </a:solidFill>
                          <a:effectLst/>
                          <a:latin typeface="Calibri"/>
                          <a:cs typeface="Arial" pitchFamily="34" charset="0"/>
                        </a:rPr>
                        <a:t>ç</a:t>
                      </a:r>
                      <a:r>
                        <a:rPr kumimoji="0" lang="en-US" altLang="pt-BR" sz="1400" b="0" i="0" u="none" strike="noStrike" cap="none" normalizeH="0" baseline="0">
                          <a:ln>
                            <a:noFill/>
                          </a:ln>
                          <a:solidFill>
                            <a:schemeClr val="tx2"/>
                          </a:solidFill>
                          <a:effectLst/>
                          <a:latin typeface="Arial" pitchFamily="34" charset="0"/>
                          <a:cs typeface="Arial" pitchFamily="34" charset="0"/>
                        </a:rPr>
                        <a:t>ões</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17 666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56 130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230 893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16 718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48 784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extLst>
                  <a:ext uri="{0D108BD9-81ED-4DB2-BD59-A6C34878D82A}">
                    <a16:rowId xmlns:a16="http://schemas.microsoft.com/office/drawing/2014/main" xmlns="" val="10005"/>
                  </a:ext>
                </a:extLst>
              </a:tr>
              <a:tr h="320675">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Servi</a:t>
                      </a:r>
                      <a:r>
                        <a:rPr kumimoji="0" lang="en-US" altLang="pt-BR" sz="1400" b="0" i="0" u="none" strike="noStrike" cap="none" normalizeH="0" baseline="0">
                          <a:ln>
                            <a:noFill/>
                          </a:ln>
                          <a:solidFill>
                            <a:schemeClr val="tx2"/>
                          </a:solidFill>
                          <a:effectLst/>
                          <a:latin typeface="Calibri"/>
                          <a:cs typeface="Arial" pitchFamily="34" charset="0"/>
                        </a:rPr>
                        <a:t>ç</a:t>
                      </a:r>
                      <a:r>
                        <a:rPr kumimoji="0" lang="en-US" altLang="pt-BR" sz="1400" b="0" i="0" u="none" strike="noStrike" cap="none" normalizeH="0" baseline="0">
                          <a:ln>
                            <a:noFill/>
                          </a:ln>
                          <a:solidFill>
                            <a:schemeClr val="tx2"/>
                          </a:solidFill>
                          <a:effectLst/>
                          <a:latin typeface="Arial" pitchFamily="34" charset="0"/>
                          <a:cs typeface="Arial" pitchFamily="34" charset="0"/>
                        </a:rPr>
                        <a:t>os</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- 3 629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- 10 316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- 48 293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- 3 862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- 10 232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extLst>
                  <a:ext uri="{0D108BD9-81ED-4DB2-BD59-A6C34878D82A}">
                    <a16:rowId xmlns:a16="http://schemas.microsoft.com/office/drawing/2014/main" xmlns="" val="10006"/>
                  </a:ext>
                </a:extLst>
              </a:tr>
              <a:tr h="319088">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Renda prim</a:t>
                      </a:r>
                      <a:r>
                        <a:rPr kumimoji="0" lang="en-US" altLang="pt-BR" sz="1400" b="0" i="0" u="none" strike="noStrike" cap="none" normalizeH="0" baseline="0">
                          <a:ln>
                            <a:noFill/>
                          </a:ln>
                          <a:solidFill>
                            <a:schemeClr val="tx2"/>
                          </a:solidFill>
                          <a:effectLst/>
                          <a:latin typeface="Calibri"/>
                          <a:cs typeface="Arial" pitchFamily="34" charset="0"/>
                        </a:rPr>
                        <a:t>á</a:t>
                      </a:r>
                      <a:r>
                        <a:rPr kumimoji="0" lang="en-US" altLang="pt-BR" sz="1400" b="0" i="0" u="none" strike="noStrike" cap="none" normalizeH="0" baseline="0">
                          <a:ln>
                            <a:noFill/>
                          </a:ln>
                          <a:solidFill>
                            <a:schemeClr val="tx2"/>
                          </a:solidFill>
                          <a:effectLst/>
                          <a:latin typeface="Arial" pitchFamily="34" charset="0"/>
                          <a:cs typeface="Arial" pitchFamily="34" charset="0"/>
                        </a:rPr>
                        <a:t>ria</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- 3 026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- 11 222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- 51 476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- 2 234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- 9 478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extLst>
                  <a:ext uri="{0D108BD9-81ED-4DB2-BD59-A6C34878D82A}">
                    <a16:rowId xmlns:a16="http://schemas.microsoft.com/office/drawing/2014/main" xmlns="" val="10007"/>
                  </a:ext>
                </a:extLst>
              </a:tr>
              <a:tr h="320675">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Renda secund</a:t>
                      </a:r>
                      <a:r>
                        <a:rPr kumimoji="0" lang="en-US" altLang="pt-BR" sz="1400" b="0" i="0" u="none" strike="noStrike" cap="none" normalizeH="0" baseline="0">
                          <a:ln>
                            <a:noFill/>
                          </a:ln>
                          <a:solidFill>
                            <a:schemeClr val="tx2"/>
                          </a:solidFill>
                          <a:effectLst/>
                          <a:latin typeface="Calibri"/>
                          <a:cs typeface="Arial" pitchFamily="34" charset="0"/>
                        </a:rPr>
                        <a:t>á</a:t>
                      </a:r>
                      <a:r>
                        <a:rPr kumimoji="0" lang="en-US" altLang="pt-BR" sz="1400" b="0" i="0" u="none" strike="noStrike" cap="none" normalizeH="0" baseline="0">
                          <a:ln>
                            <a:noFill/>
                          </a:ln>
                          <a:solidFill>
                            <a:schemeClr val="tx2"/>
                          </a:solidFill>
                          <a:effectLst/>
                          <a:latin typeface="Arial" pitchFamily="34" charset="0"/>
                          <a:cs typeface="Arial" pitchFamily="34" charset="0"/>
                        </a:rPr>
                        <a:t>ria</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129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469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2 036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129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426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extLst>
                  <a:ext uri="{0D108BD9-81ED-4DB2-BD59-A6C34878D82A}">
                    <a16:rowId xmlns:a16="http://schemas.microsoft.com/office/drawing/2014/main" xmlns="" val="10008"/>
                  </a:ext>
                </a:extLst>
              </a:tr>
              <a:tr h="319088">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II. Conta capital</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  12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  84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  231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  14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  76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extLst>
                  <a:ext uri="{0D108BD9-81ED-4DB2-BD59-A6C34878D82A}">
                    <a16:rowId xmlns:a16="http://schemas.microsoft.com/office/drawing/2014/main" xmlns="" val="10009"/>
                  </a:ext>
                </a:extLst>
              </a:tr>
              <a:tr h="354013">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III. Conta financeira</a:t>
                      </a:r>
                      <a:r>
                        <a:rPr kumimoji="0" lang="en-US" altLang="pt-BR" sz="1600" b="1" i="0" u="none" strike="noStrike" cap="none" normalizeH="0" baseline="30000">
                          <a:ln>
                            <a:noFill/>
                          </a:ln>
                          <a:solidFill>
                            <a:schemeClr val="tx2"/>
                          </a:solidFill>
                          <a:effectLst/>
                          <a:latin typeface="Arial" pitchFamily="34" charset="0"/>
                          <a:cs typeface="Arial" pitchFamily="34" charset="0"/>
                        </a:rPr>
                        <a:t>3/</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- 6 598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- 26 187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- 99 705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- 5 169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- 23 659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extLst>
                  <a:ext uri="{0D108BD9-81ED-4DB2-BD59-A6C34878D82A}">
                    <a16:rowId xmlns:a16="http://schemas.microsoft.com/office/drawing/2014/main" xmlns="" val="10010"/>
                  </a:ext>
                </a:extLst>
              </a:tr>
              <a:tr h="319088">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Investimento direto no exterior</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734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6 405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25 736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329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8 223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extLst>
                  <a:ext uri="{0D108BD9-81ED-4DB2-BD59-A6C34878D82A}">
                    <a16:rowId xmlns:a16="http://schemas.microsoft.com/office/drawing/2014/main" xmlns="" val="10011"/>
                  </a:ext>
                </a:extLst>
              </a:tr>
              <a:tr h="320675">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Investimento direto no pa</a:t>
                      </a:r>
                      <a:r>
                        <a:rPr kumimoji="0" lang="en-US" altLang="pt-BR" sz="1400" b="0" i="0" u="none" strike="noStrike" cap="none" normalizeH="0" baseline="0">
                          <a:ln>
                            <a:noFill/>
                          </a:ln>
                          <a:solidFill>
                            <a:schemeClr val="tx2"/>
                          </a:solidFill>
                          <a:effectLst/>
                          <a:latin typeface="Calibri"/>
                          <a:cs typeface="Arial" pitchFamily="34" charset="0"/>
                        </a:rPr>
                        <a:t>í</a:t>
                      </a:r>
                      <a:r>
                        <a:rPr kumimoji="0" lang="en-US" altLang="pt-BR" sz="1400" b="0" i="0" u="none" strike="noStrike" cap="none" normalizeH="0" baseline="0">
                          <a:ln>
                            <a:noFill/>
                          </a:ln>
                          <a:solidFill>
                            <a:schemeClr val="tx2"/>
                          </a:solidFill>
                          <a:effectLst/>
                          <a:latin typeface="Arial" pitchFamily="34" charset="0"/>
                          <a:cs typeface="Arial" pitchFamily="34" charset="0"/>
                        </a:rPr>
                        <a:t>s</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6 703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21 194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96 851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4 263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13 136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extLst>
                  <a:ext uri="{0D108BD9-81ED-4DB2-BD59-A6C34878D82A}">
                    <a16:rowId xmlns:a16="http://schemas.microsoft.com/office/drawing/2014/main" xmlns="" val="10012"/>
                  </a:ext>
                </a:extLst>
              </a:tr>
              <a:tr h="320675">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Investimento em carteira </a:t>
                      </a:r>
                      <a:r>
                        <a:rPr kumimoji="0" lang="en-US" altLang="pt-BR" sz="1400" b="0" i="0" u="none" strike="noStrike" cap="none" normalizeH="0" baseline="0">
                          <a:ln>
                            <a:noFill/>
                          </a:ln>
                          <a:solidFill>
                            <a:schemeClr val="tx2"/>
                          </a:solidFill>
                          <a:effectLst/>
                          <a:latin typeface="Calibri"/>
                          <a:cs typeface="Arial" pitchFamily="34" charset="0"/>
                        </a:rPr>
                        <a:t>–</a:t>
                      </a:r>
                      <a:r>
                        <a:rPr kumimoji="0" lang="en-US" altLang="pt-BR" sz="1400" b="0" i="0" u="none" strike="noStrike" cap="none" normalizeH="0" baseline="0">
                          <a:ln>
                            <a:noFill/>
                          </a:ln>
                          <a:solidFill>
                            <a:schemeClr val="tx2"/>
                          </a:solidFill>
                          <a:effectLst/>
                          <a:latin typeface="Arial" pitchFamily="34" charset="0"/>
                          <a:cs typeface="Arial" pitchFamily="34" charset="0"/>
                        </a:rPr>
                        <a:t> ativos</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1 156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838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2 840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152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554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extLst>
                  <a:ext uri="{0D108BD9-81ED-4DB2-BD59-A6C34878D82A}">
                    <a16:rowId xmlns:a16="http://schemas.microsoft.com/office/drawing/2014/main" xmlns="" val="10013"/>
                  </a:ext>
                </a:extLst>
              </a:tr>
              <a:tr h="319088">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Investimento em carteira </a:t>
                      </a:r>
                      <a:r>
                        <a:rPr kumimoji="0" lang="en-US" altLang="pt-BR" sz="1400" b="0" i="0" u="none" strike="noStrike" cap="none" normalizeH="0" baseline="0">
                          <a:ln>
                            <a:noFill/>
                          </a:ln>
                          <a:solidFill>
                            <a:schemeClr val="tx2"/>
                          </a:solidFill>
                          <a:effectLst/>
                          <a:latin typeface="Calibri"/>
                          <a:cs typeface="Arial" pitchFamily="34" charset="0"/>
                        </a:rPr>
                        <a:t>–</a:t>
                      </a:r>
                      <a:r>
                        <a:rPr kumimoji="0" lang="en-US" altLang="pt-BR" sz="1400" b="0" i="0" u="none" strike="noStrike" cap="none" normalizeH="0" baseline="0">
                          <a:ln>
                            <a:noFill/>
                          </a:ln>
                          <a:solidFill>
                            <a:schemeClr val="tx2"/>
                          </a:solidFill>
                          <a:effectLst/>
                          <a:latin typeface="Arial" pitchFamily="34" charset="0"/>
                          <a:cs typeface="Arial" pitchFamily="34" charset="0"/>
                        </a:rPr>
                        <a:t> passivos</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7 089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14 856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40 732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2 918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17 654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extLst>
                  <a:ext uri="{0D108BD9-81ED-4DB2-BD59-A6C34878D82A}">
                    <a16:rowId xmlns:a16="http://schemas.microsoft.com/office/drawing/2014/main" xmlns="" val="10014"/>
                  </a:ext>
                </a:extLst>
              </a:tr>
              <a:tr h="320675">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Derivativos </a:t>
                      </a:r>
                      <a:r>
                        <a:rPr kumimoji="0" lang="en-US" altLang="pt-BR" sz="1400" b="0" i="0" u="none" strike="noStrike" cap="none" normalizeH="0" baseline="0">
                          <a:ln>
                            <a:noFill/>
                          </a:ln>
                          <a:solidFill>
                            <a:schemeClr val="tx2"/>
                          </a:solidFill>
                          <a:effectLst/>
                          <a:latin typeface="Calibri"/>
                          <a:cs typeface="Arial" pitchFamily="34" charset="0"/>
                        </a:rPr>
                        <a:t>–</a:t>
                      </a:r>
                      <a:r>
                        <a:rPr kumimoji="0" lang="en-US" altLang="pt-BR" sz="1400" b="0" i="0" u="none" strike="noStrike" cap="none" normalizeH="0" baseline="0">
                          <a:ln>
                            <a:noFill/>
                          </a:ln>
                          <a:solidFill>
                            <a:schemeClr val="tx2"/>
                          </a:solidFill>
                          <a:effectLst/>
                          <a:latin typeface="Arial" pitchFamily="34" charset="0"/>
                          <a:cs typeface="Arial" pitchFamily="34" charset="0"/>
                        </a:rPr>
                        <a:t> ativos e passivos</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302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357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1 569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1 428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2 041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extLst>
                  <a:ext uri="{0D108BD9-81ED-4DB2-BD59-A6C34878D82A}">
                    <a16:rowId xmlns:a16="http://schemas.microsoft.com/office/drawing/2014/main" xmlns="" val="10015"/>
                  </a:ext>
                </a:extLst>
              </a:tr>
              <a:tr h="352425">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Outros investimentos </a:t>
                      </a:r>
                      <a:r>
                        <a:rPr kumimoji="0" lang="en-US" altLang="pt-BR" sz="1400" b="0" i="0" u="none" strike="noStrike" cap="none" normalizeH="0" baseline="0">
                          <a:ln>
                            <a:noFill/>
                          </a:ln>
                          <a:solidFill>
                            <a:schemeClr val="tx2"/>
                          </a:solidFill>
                          <a:effectLst/>
                          <a:latin typeface="Calibri"/>
                          <a:cs typeface="Arial" pitchFamily="34" charset="0"/>
                        </a:rPr>
                        <a:t>–</a:t>
                      </a:r>
                      <a:r>
                        <a:rPr kumimoji="0" lang="en-US" altLang="pt-BR" sz="1400" b="0" i="0" u="none" strike="noStrike" cap="none" normalizeH="0" baseline="0">
                          <a:ln>
                            <a:noFill/>
                          </a:ln>
                          <a:solidFill>
                            <a:schemeClr val="tx2"/>
                          </a:solidFill>
                          <a:effectLst/>
                          <a:latin typeface="Arial" pitchFamily="34" charset="0"/>
                          <a:cs typeface="Arial" pitchFamily="34" charset="0"/>
                        </a:rPr>
                        <a:t> ativos</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7 233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11 104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47 623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2 266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4 644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extLst>
                  <a:ext uri="{0D108BD9-81ED-4DB2-BD59-A6C34878D82A}">
                    <a16:rowId xmlns:a16="http://schemas.microsoft.com/office/drawing/2014/main" xmlns="" val="10016"/>
                  </a:ext>
                </a:extLst>
              </a:tr>
              <a:tr h="354013">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Outros investimentos </a:t>
                      </a:r>
                      <a:r>
                        <a:rPr kumimoji="0" lang="en-US" altLang="pt-BR" sz="1400" b="0" i="0" u="none" strike="noStrike" cap="none" normalizeH="0" baseline="0">
                          <a:ln>
                            <a:noFill/>
                          </a:ln>
                          <a:solidFill>
                            <a:schemeClr val="tx2"/>
                          </a:solidFill>
                          <a:effectLst/>
                          <a:latin typeface="Calibri"/>
                          <a:cs typeface="Arial" pitchFamily="34" charset="0"/>
                        </a:rPr>
                        <a:t>–</a:t>
                      </a:r>
                      <a:r>
                        <a:rPr kumimoji="0" lang="en-US" altLang="pt-BR" sz="1400" b="0" i="0" u="none" strike="noStrike" cap="none" normalizeH="0" baseline="0">
                          <a:ln>
                            <a:noFill/>
                          </a:ln>
                          <a:solidFill>
                            <a:schemeClr val="tx2"/>
                          </a:solidFill>
                          <a:effectLst/>
                          <a:latin typeface="Arial" pitchFamily="34" charset="0"/>
                          <a:cs typeface="Arial" pitchFamily="34" charset="0"/>
                        </a:rPr>
                        <a:t> passivos</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3 281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12 894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50 722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3 175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11 570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extLst>
                  <a:ext uri="{0D108BD9-81ED-4DB2-BD59-A6C34878D82A}">
                    <a16:rowId xmlns:a16="http://schemas.microsoft.com/office/drawing/2014/main" xmlns="" val="10017"/>
                  </a:ext>
                </a:extLst>
              </a:tr>
              <a:tr h="319088">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Ativos de reserva</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1 653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4 767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10 833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1 671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tx2"/>
                          </a:solidFill>
                          <a:effectLst/>
                          <a:latin typeface="Arial" pitchFamily="34" charset="0"/>
                          <a:cs typeface="Arial" pitchFamily="34" charset="0"/>
                        </a:rPr>
                        <a:t> 3 239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FC06"/>
                    </a:solidFill>
                  </a:tcPr>
                </a:tc>
                <a:extLst>
                  <a:ext uri="{0D108BD9-81ED-4DB2-BD59-A6C34878D82A}">
                    <a16:rowId xmlns:a16="http://schemas.microsoft.com/office/drawing/2014/main" xmlns="" val="10018"/>
                  </a:ext>
                </a:extLst>
              </a:tr>
              <a:tr h="320675">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Erros e omissões</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  8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 1 463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 4 045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  553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EAFC06"/>
                    </a:solidFill>
                  </a:tcPr>
                </a:tc>
                <a:tc>
                  <a:txBody>
                    <a:bodyPr/>
                    <a:lstStyle>
                      <a:lvl1pPr>
                        <a:lnSpc>
                          <a:spcPct val="90000"/>
                        </a:lnSpc>
                        <a:spcBef>
                          <a:spcPts val="1800"/>
                        </a:spcBef>
                        <a:buSzPct val="80000"/>
                        <a:buFont typeface="Arial" pitchFamily="34" charset="0"/>
                        <a:defRPr>
                          <a:solidFill>
                            <a:schemeClr val="tx1"/>
                          </a:solidFill>
                          <a:latin typeface="Calibri" pitchFamily="34" charset="0"/>
                        </a:defRPr>
                      </a:lvl1pPr>
                      <a:lvl2pPr>
                        <a:lnSpc>
                          <a:spcPct val="90000"/>
                        </a:lnSpc>
                        <a:spcBef>
                          <a:spcPts val="1000"/>
                        </a:spcBef>
                        <a:buSzPct val="80000"/>
                        <a:buFont typeface="Arial" pitchFamily="34" charset="0"/>
                        <a:defRPr sz="1600">
                          <a:solidFill>
                            <a:schemeClr val="tx1"/>
                          </a:solidFill>
                          <a:latin typeface="Calibri" pitchFamily="34" charset="0"/>
                        </a:defRPr>
                      </a:lvl2pPr>
                      <a:lvl3pPr>
                        <a:lnSpc>
                          <a:spcPct val="90000"/>
                        </a:lnSpc>
                        <a:spcBef>
                          <a:spcPts val="800"/>
                        </a:spcBef>
                        <a:buSzPct val="80000"/>
                        <a:buFont typeface="Arial" pitchFamily="34" charset="0"/>
                        <a:defRPr sz="1400">
                          <a:solidFill>
                            <a:schemeClr val="tx1"/>
                          </a:solidFill>
                          <a:latin typeface="Calibri" pitchFamily="34" charset="0"/>
                        </a:defRPr>
                      </a:lvl3pPr>
                      <a:lvl4pPr>
                        <a:lnSpc>
                          <a:spcPct val="90000"/>
                        </a:lnSpc>
                        <a:spcBef>
                          <a:spcPts val="800"/>
                        </a:spcBef>
                        <a:buSzPct val="80000"/>
                        <a:buFont typeface="Arial" pitchFamily="34" charset="0"/>
                        <a:defRPr sz="1200">
                          <a:solidFill>
                            <a:schemeClr val="tx1"/>
                          </a:solidFill>
                          <a:latin typeface="Calibri" pitchFamily="34" charset="0"/>
                        </a:defRPr>
                      </a:lvl4pPr>
                      <a:lvl5pPr>
                        <a:lnSpc>
                          <a:spcPct val="90000"/>
                        </a:lnSpc>
                        <a:spcBef>
                          <a:spcPts val="800"/>
                        </a:spcBef>
                        <a:buSzPct val="80000"/>
                        <a:buFont typeface="Arial" pitchFamily="34" charset="0"/>
                        <a:defRPr sz="1200">
                          <a:solidFill>
                            <a:schemeClr val="tx1"/>
                          </a:solidFill>
                          <a:latin typeface="Calibri" pitchFamily="34" charset="0"/>
                        </a:defRPr>
                      </a:lvl5pPr>
                      <a:lvl6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6pPr>
                      <a:lvl7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7pPr>
                      <a:lvl8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8pPr>
                      <a:lvl9pPr fontAlgn="base">
                        <a:lnSpc>
                          <a:spcPct val="90000"/>
                        </a:lnSpc>
                        <a:spcBef>
                          <a:spcPts val="800"/>
                        </a:spcBef>
                        <a:spcAft>
                          <a:spcPct val="0"/>
                        </a:spcAft>
                        <a:buSzPct val="80000"/>
                        <a:buFont typeface="Arial" pitchFamily="34" charset="0"/>
                        <a:defRPr sz="1200">
                          <a:solidFill>
                            <a:schemeClr val="tx1"/>
                          </a:solidFill>
                          <a:latin typeface="Calibri"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tx2"/>
                          </a:solidFill>
                          <a:effectLst/>
                          <a:latin typeface="Arial" pitchFamily="34" charset="0"/>
                          <a:cs typeface="Arial" pitchFamily="34" charset="0"/>
                        </a:rPr>
                        <a:t> 1 658 </a:t>
                      </a:r>
                      <a:endParaRPr kumimoji="0" lang="en-US" altLang="pt-BR" sz="3600" b="0" i="0" u="none" strike="noStrike" cap="none" normalizeH="0" baseline="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EAFC06"/>
                    </a:solidFill>
                  </a:tcPr>
                </a:tc>
                <a:extLst>
                  <a:ext uri="{0D108BD9-81ED-4DB2-BD59-A6C34878D82A}">
                    <a16:rowId xmlns:a16="http://schemas.microsoft.com/office/drawing/2014/main" xmlns="" val="10019"/>
                  </a:ext>
                </a:extLst>
              </a:tr>
            </a:tbl>
          </a:graphicData>
        </a:graphic>
      </p:graphicFrame>
    </p:spTree>
    <p:extLst>
      <p:ext uri="{BB962C8B-B14F-4D97-AF65-F5344CB8AC3E}">
        <p14:creationId xmlns:p14="http://schemas.microsoft.com/office/powerpoint/2010/main" val="2284137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p:cNvSpPr>
          <p:nvPr>
            <p:ph type="body" sz="half" idx="2"/>
          </p:nvPr>
        </p:nvSpPr>
        <p:spPr>
          <a:xfrm>
            <a:off x="6172200" y="1176338"/>
            <a:ext cx="5403850" cy="5381625"/>
          </a:xfrm>
        </p:spPr>
        <p:txBody>
          <a:bodyPr/>
          <a:lstStyle/>
          <a:p>
            <a:pPr marL="501650" indent="-457200" eaLnBrk="1" hangingPunct="1">
              <a:lnSpc>
                <a:spcPct val="80000"/>
              </a:lnSpc>
            </a:pPr>
            <a:r>
              <a:rPr lang="pt-BR" altLang="pt-BR" b="1"/>
              <a:t>Conta capital</a:t>
            </a:r>
          </a:p>
          <a:p>
            <a:pPr marL="501650" indent="-457200" eaLnBrk="1" hangingPunct="1">
              <a:lnSpc>
                <a:spcPct val="80000"/>
              </a:lnSpc>
            </a:pPr>
            <a:r>
              <a:rPr lang="pt-BR" altLang="pt-BR" b="1"/>
              <a:t>Conta financeira</a:t>
            </a:r>
            <a:endParaRPr lang="pt-BR" altLang="pt-BR"/>
          </a:p>
          <a:p>
            <a:pPr marL="771525" lvl="1" indent="-406400" eaLnBrk="1" hangingPunct="1">
              <a:lnSpc>
                <a:spcPct val="80000"/>
              </a:lnSpc>
            </a:pPr>
            <a:r>
              <a:rPr lang="pt-BR" altLang="pt-BR"/>
              <a:t>Investimento direto no exterior</a:t>
            </a:r>
          </a:p>
          <a:p>
            <a:pPr marL="771525" lvl="1" indent="-406400" eaLnBrk="1" hangingPunct="1">
              <a:lnSpc>
                <a:spcPct val="80000"/>
              </a:lnSpc>
            </a:pPr>
            <a:r>
              <a:rPr lang="pt-BR" altLang="pt-BR"/>
              <a:t>Investimento direto no país</a:t>
            </a:r>
          </a:p>
          <a:p>
            <a:pPr marL="771525" lvl="1" indent="-406400" eaLnBrk="1" hangingPunct="1">
              <a:lnSpc>
                <a:spcPct val="80000"/>
              </a:lnSpc>
            </a:pPr>
            <a:r>
              <a:rPr lang="pt-BR" altLang="pt-BR"/>
              <a:t>Investimento em carteira –  Ativos</a:t>
            </a:r>
          </a:p>
          <a:p>
            <a:pPr marL="771525" lvl="1" indent="-406400" eaLnBrk="1" hangingPunct="1">
              <a:lnSpc>
                <a:spcPct val="80000"/>
              </a:lnSpc>
            </a:pPr>
            <a:r>
              <a:rPr lang="pt-BR" altLang="pt-BR"/>
              <a:t>Investimento em carteira – Passivos</a:t>
            </a:r>
          </a:p>
          <a:p>
            <a:pPr marL="771525" lvl="1" indent="-406400" eaLnBrk="1" hangingPunct="1">
              <a:lnSpc>
                <a:spcPct val="80000"/>
              </a:lnSpc>
            </a:pPr>
            <a:r>
              <a:rPr lang="pt-BR" altLang="pt-BR"/>
              <a:t>Derivativos – Ativos</a:t>
            </a:r>
          </a:p>
          <a:p>
            <a:pPr marL="771525" lvl="1" indent="-406400" eaLnBrk="1" hangingPunct="1">
              <a:lnSpc>
                <a:spcPct val="80000"/>
              </a:lnSpc>
            </a:pPr>
            <a:r>
              <a:rPr lang="pt-BR" altLang="pt-BR"/>
              <a:t>Derivativos – Passivos</a:t>
            </a:r>
          </a:p>
          <a:p>
            <a:pPr marL="771525" lvl="1" indent="-406400" eaLnBrk="1" hangingPunct="1">
              <a:lnSpc>
                <a:spcPct val="80000"/>
              </a:lnSpc>
            </a:pPr>
            <a:r>
              <a:rPr lang="pt-BR" altLang="pt-BR"/>
              <a:t>Outros investimentos – Ativos</a:t>
            </a:r>
          </a:p>
          <a:p>
            <a:pPr marL="771525" lvl="1" indent="-406400" eaLnBrk="1" hangingPunct="1">
              <a:lnSpc>
                <a:spcPct val="80000"/>
              </a:lnSpc>
            </a:pPr>
            <a:r>
              <a:rPr lang="pt-BR" altLang="pt-BR"/>
              <a:t>Outros investimentos – Passivos</a:t>
            </a:r>
          </a:p>
          <a:p>
            <a:pPr marL="771525" lvl="1" indent="-406400" eaLnBrk="1" hangingPunct="1">
              <a:lnSpc>
                <a:spcPct val="80000"/>
              </a:lnSpc>
            </a:pPr>
            <a:r>
              <a:rPr lang="pt-BR" altLang="pt-BR"/>
              <a:t>Ativos de reserva</a:t>
            </a:r>
          </a:p>
          <a:p>
            <a:pPr marL="501650" indent="-457200" eaLnBrk="1" hangingPunct="1">
              <a:lnSpc>
                <a:spcPct val="80000"/>
              </a:lnSpc>
            </a:pPr>
            <a:r>
              <a:rPr lang="pt-BR" altLang="pt-BR" b="1"/>
              <a:t>Erros e omissões</a:t>
            </a:r>
          </a:p>
        </p:txBody>
      </p:sp>
      <p:sp>
        <p:nvSpPr>
          <p:cNvPr id="17411" name="Rectangle 3"/>
          <p:cNvSpPr>
            <a:spLocks noGrp="1"/>
          </p:cNvSpPr>
          <p:nvPr>
            <p:ph type="body" sz="half" idx="1"/>
          </p:nvPr>
        </p:nvSpPr>
        <p:spPr>
          <a:xfrm>
            <a:off x="569913" y="1176338"/>
            <a:ext cx="5526087" cy="5164137"/>
          </a:xfrm>
        </p:spPr>
        <p:txBody>
          <a:bodyPr/>
          <a:lstStyle/>
          <a:p>
            <a:pPr marL="501650" indent="-457200" eaLnBrk="1" hangingPunct="1"/>
            <a:r>
              <a:rPr lang="pt-BR" altLang="pt-BR" sz="2400" b="1"/>
              <a:t>Transações correntes - </a:t>
            </a:r>
            <a:r>
              <a:rPr lang="pt-BR" altLang="pt-BR" sz="2400"/>
              <a:t>Bens e serviços</a:t>
            </a:r>
          </a:p>
          <a:p>
            <a:pPr marL="771525" lvl="1" indent="-406400" eaLnBrk="1" hangingPunct="1"/>
            <a:r>
              <a:rPr lang="pt-BR" altLang="pt-BR" sz="2000"/>
              <a:t>Balança comercial (bens)</a:t>
            </a:r>
          </a:p>
          <a:p>
            <a:pPr marL="1041400" lvl="2" indent="-355600" eaLnBrk="1" hangingPunct="1"/>
            <a:r>
              <a:rPr lang="pt-BR" altLang="pt-BR" sz="1800"/>
              <a:t>Exportações</a:t>
            </a:r>
          </a:p>
          <a:p>
            <a:pPr marL="1041400" lvl="2" indent="-355600" eaLnBrk="1" hangingPunct="1"/>
            <a:r>
              <a:rPr lang="pt-BR" altLang="pt-BR" sz="1800"/>
              <a:t>Importações</a:t>
            </a:r>
          </a:p>
          <a:p>
            <a:pPr marL="771525" lvl="1" indent="-406400" eaLnBrk="1" hangingPunct="1"/>
            <a:r>
              <a:rPr lang="pt-BR" altLang="pt-BR" sz="2000"/>
              <a:t>Serviços</a:t>
            </a:r>
          </a:p>
          <a:p>
            <a:pPr marL="771525" lvl="1" indent="-406400" eaLnBrk="1" hangingPunct="1"/>
            <a:r>
              <a:rPr lang="pt-BR" altLang="pt-BR" sz="2000"/>
              <a:t>Renda primária</a:t>
            </a:r>
          </a:p>
          <a:p>
            <a:pPr marL="1041400" lvl="2" indent="-355600" eaLnBrk="1" hangingPunct="1"/>
            <a:r>
              <a:rPr lang="pt-BR" altLang="pt-BR" sz="1800"/>
              <a:t>Remuneração de trabalhadores</a:t>
            </a:r>
          </a:p>
          <a:p>
            <a:pPr marL="1041400" lvl="2" indent="-355600" eaLnBrk="1" hangingPunct="1"/>
            <a:r>
              <a:rPr lang="pt-BR" altLang="pt-BR" sz="1800"/>
              <a:t>Renda de investimento</a:t>
            </a:r>
          </a:p>
          <a:p>
            <a:pPr marL="1309688" lvl="3" indent="-304800" eaLnBrk="1" hangingPunct="1"/>
            <a:r>
              <a:rPr lang="pt-BR" altLang="pt-BR" sz="1600"/>
              <a:t>Investimento direto</a:t>
            </a:r>
          </a:p>
          <a:p>
            <a:pPr marL="1309688" lvl="3" indent="-304800" eaLnBrk="1" hangingPunct="1"/>
            <a:r>
              <a:rPr lang="pt-BR" altLang="pt-BR" sz="1600"/>
              <a:t>Investimento em carteira</a:t>
            </a:r>
          </a:p>
          <a:p>
            <a:pPr marL="1309688" lvl="3" indent="-304800" eaLnBrk="1" hangingPunct="1"/>
            <a:r>
              <a:rPr lang="pt-BR" altLang="pt-BR" sz="1600"/>
              <a:t>Outros investimentos</a:t>
            </a:r>
          </a:p>
          <a:p>
            <a:pPr marL="1309688" lvl="3" indent="-304800" eaLnBrk="1" hangingPunct="1"/>
            <a:r>
              <a:rPr lang="pt-BR" altLang="pt-BR" sz="1600"/>
              <a:t>Ativos de reserva</a:t>
            </a:r>
          </a:p>
          <a:p>
            <a:pPr marL="771525" lvl="1" indent="-406400" eaLnBrk="1" hangingPunct="1"/>
            <a:r>
              <a:rPr lang="pt-BR" altLang="pt-BR" sz="2000"/>
              <a:t>Renda secundária</a:t>
            </a:r>
          </a:p>
        </p:txBody>
      </p:sp>
      <p:sp>
        <p:nvSpPr>
          <p:cNvPr id="17412" name="Rectangle 2"/>
          <p:cNvSpPr>
            <a:spLocks noGrp="1"/>
          </p:cNvSpPr>
          <p:nvPr>
            <p:ph type="title"/>
          </p:nvPr>
        </p:nvSpPr>
        <p:spPr>
          <a:xfrm>
            <a:off x="1341438" y="466725"/>
            <a:ext cx="9509125" cy="547688"/>
          </a:xfrm>
        </p:spPr>
        <p:txBody>
          <a:bodyPr/>
          <a:lstStyle/>
          <a:p>
            <a:pPr eaLnBrk="1" hangingPunct="1"/>
            <a:r>
              <a:rPr lang="pt-BR" altLang="pt-BR" sz="3000"/>
              <a:t>A estrutura atual o Balanço de Pagamentos</a:t>
            </a:r>
          </a:p>
        </p:txBody>
      </p:sp>
    </p:spTree>
    <p:extLst>
      <p:ext uri="{BB962C8B-B14F-4D97-AF65-F5344CB8AC3E}">
        <p14:creationId xmlns:p14="http://schemas.microsoft.com/office/powerpoint/2010/main" val="555111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r>
              <a:rPr lang="pt-BR" sz="3200" dirty="0"/>
              <a:t>Balanço de Pagamentos: estrutura (</a:t>
            </a:r>
            <a:r>
              <a:rPr lang="pt-BR" sz="3200" dirty="0" err="1"/>
              <a:t>amtiga</a:t>
            </a:r>
            <a:r>
              <a:rPr lang="pt-BR" sz="3200" dirty="0"/>
              <a:t>)</a:t>
            </a:r>
          </a:p>
        </p:txBody>
      </p:sp>
      <p:sp>
        <p:nvSpPr>
          <p:cNvPr id="212995" name="Rectangle 3"/>
          <p:cNvSpPr>
            <a:spLocks noGrp="1" noChangeArrowheads="1"/>
          </p:cNvSpPr>
          <p:nvPr>
            <p:ph type="body" sz="half" idx="1"/>
          </p:nvPr>
        </p:nvSpPr>
        <p:spPr>
          <a:xfrm>
            <a:off x="1752600" y="1981200"/>
            <a:ext cx="4191000" cy="4343400"/>
          </a:xfrm>
        </p:spPr>
        <p:txBody>
          <a:bodyPr>
            <a:normAutofit lnSpcReduction="10000"/>
          </a:bodyPr>
          <a:lstStyle/>
          <a:p>
            <a:pPr>
              <a:lnSpc>
                <a:spcPct val="50000"/>
              </a:lnSpc>
              <a:spcBef>
                <a:spcPts val="1200"/>
              </a:spcBef>
              <a:spcAft>
                <a:spcPts val="300"/>
              </a:spcAft>
              <a:buNone/>
            </a:pPr>
            <a:r>
              <a:rPr lang="pt-BR" sz="1800" b="1" u="sng">
                <a:latin typeface="Arial" charset="0"/>
              </a:rPr>
              <a:t>A. Balança de Transações Correntes</a:t>
            </a:r>
          </a:p>
          <a:p>
            <a:pPr lvl="1">
              <a:lnSpc>
                <a:spcPct val="50000"/>
              </a:lnSpc>
              <a:spcBef>
                <a:spcPts val="1200"/>
              </a:spcBef>
              <a:spcAft>
                <a:spcPts val="300"/>
              </a:spcAft>
              <a:buNone/>
            </a:pPr>
            <a:r>
              <a:rPr lang="pt-BR" sz="1800" b="1" i="1">
                <a:latin typeface="Arial" charset="0"/>
              </a:rPr>
              <a:t>A.1.  Balança Comercial</a:t>
            </a:r>
          </a:p>
          <a:p>
            <a:pPr lvl="1">
              <a:lnSpc>
                <a:spcPct val="50000"/>
              </a:lnSpc>
              <a:spcBef>
                <a:spcPts val="1200"/>
              </a:spcBef>
              <a:spcAft>
                <a:spcPts val="300"/>
              </a:spcAft>
              <a:buNone/>
            </a:pPr>
            <a:r>
              <a:rPr lang="pt-BR" sz="1800" b="1" i="1">
                <a:latin typeface="Arial" charset="0"/>
              </a:rPr>
              <a:t>A.2.  Serviços e Rendas</a:t>
            </a:r>
          </a:p>
          <a:p>
            <a:pPr lvl="2">
              <a:lnSpc>
                <a:spcPct val="30000"/>
              </a:lnSpc>
              <a:spcBef>
                <a:spcPts val="1200"/>
              </a:spcBef>
              <a:spcAft>
                <a:spcPts val="300"/>
              </a:spcAft>
              <a:buNone/>
            </a:pPr>
            <a:r>
              <a:rPr lang="pt-BR" sz="1600" b="1">
                <a:latin typeface="Arial" charset="0"/>
              </a:rPr>
              <a:t>A.2.1. Serviços</a:t>
            </a:r>
          </a:p>
          <a:p>
            <a:pPr lvl="2">
              <a:lnSpc>
                <a:spcPct val="30000"/>
              </a:lnSpc>
              <a:spcBef>
                <a:spcPts val="1200"/>
              </a:spcBef>
              <a:spcAft>
                <a:spcPts val="300"/>
              </a:spcAft>
              <a:buNone/>
            </a:pPr>
            <a:r>
              <a:rPr lang="pt-BR" sz="1600" b="1">
                <a:latin typeface="Arial" charset="0"/>
              </a:rPr>
              <a:t>	Transportes</a:t>
            </a:r>
          </a:p>
          <a:p>
            <a:pPr lvl="2">
              <a:lnSpc>
                <a:spcPct val="30000"/>
              </a:lnSpc>
              <a:spcBef>
                <a:spcPts val="1200"/>
              </a:spcBef>
              <a:spcAft>
                <a:spcPts val="300"/>
              </a:spcAft>
              <a:buNone/>
            </a:pPr>
            <a:r>
              <a:rPr lang="pt-BR" sz="1600" b="1">
                <a:latin typeface="Arial" charset="0"/>
              </a:rPr>
              <a:t>	Viagens</a:t>
            </a:r>
          </a:p>
          <a:p>
            <a:pPr lvl="2">
              <a:lnSpc>
                <a:spcPct val="30000"/>
              </a:lnSpc>
              <a:spcBef>
                <a:spcPts val="1200"/>
              </a:spcBef>
              <a:spcAft>
                <a:spcPts val="300"/>
              </a:spcAft>
              <a:buNone/>
            </a:pPr>
            <a:r>
              <a:rPr lang="pt-BR" sz="1600" b="1">
                <a:latin typeface="Arial" charset="0"/>
              </a:rPr>
              <a:t>	Seguros</a:t>
            </a:r>
          </a:p>
          <a:p>
            <a:pPr lvl="2">
              <a:lnSpc>
                <a:spcPct val="30000"/>
              </a:lnSpc>
              <a:spcBef>
                <a:spcPts val="1200"/>
              </a:spcBef>
              <a:spcAft>
                <a:spcPts val="300"/>
              </a:spcAft>
              <a:buNone/>
            </a:pPr>
            <a:r>
              <a:rPr lang="pt-BR" sz="1600" b="1">
                <a:latin typeface="Arial" charset="0"/>
              </a:rPr>
              <a:t>	Financeiros</a:t>
            </a:r>
          </a:p>
          <a:p>
            <a:pPr lvl="2">
              <a:lnSpc>
                <a:spcPct val="30000"/>
              </a:lnSpc>
              <a:spcBef>
                <a:spcPts val="1200"/>
              </a:spcBef>
              <a:spcAft>
                <a:spcPts val="300"/>
              </a:spcAft>
              <a:buNone/>
            </a:pPr>
            <a:r>
              <a:rPr lang="pt-BR" sz="1600" b="1">
                <a:latin typeface="Arial" charset="0"/>
              </a:rPr>
              <a:t>	Computação e Informações</a:t>
            </a:r>
          </a:p>
          <a:p>
            <a:pPr lvl="2">
              <a:lnSpc>
                <a:spcPct val="30000"/>
              </a:lnSpc>
              <a:spcBef>
                <a:spcPts val="1200"/>
              </a:spcBef>
              <a:spcAft>
                <a:spcPts val="300"/>
              </a:spcAft>
              <a:buNone/>
            </a:pPr>
            <a:r>
              <a:rPr lang="pt-BR" sz="1600" b="1">
                <a:latin typeface="Arial" charset="0"/>
              </a:rPr>
              <a:t>	Royalties e Licenças</a:t>
            </a:r>
          </a:p>
          <a:p>
            <a:pPr lvl="2">
              <a:lnSpc>
                <a:spcPct val="30000"/>
              </a:lnSpc>
              <a:spcBef>
                <a:spcPts val="1200"/>
              </a:spcBef>
              <a:spcAft>
                <a:spcPts val="300"/>
              </a:spcAft>
              <a:buNone/>
            </a:pPr>
            <a:r>
              <a:rPr lang="pt-BR" sz="1600" b="1">
                <a:latin typeface="Arial" charset="0"/>
              </a:rPr>
              <a:t>	Aluguel de Equipamentos</a:t>
            </a:r>
          </a:p>
          <a:p>
            <a:pPr lvl="2">
              <a:lnSpc>
                <a:spcPct val="30000"/>
              </a:lnSpc>
              <a:spcBef>
                <a:spcPts val="1200"/>
              </a:spcBef>
              <a:spcAft>
                <a:spcPts val="300"/>
              </a:spcAft>
              <a:buNone/>
            </a:pPr>
            <a:r>
              <a:rPr lang="pt-BR" sz="1600" b="1">
                <a:latin typeface="Arial" charset="0"/>
              </a:rPr>
              <a:t>	Governo</a:t>
            </a:r>
          </a:p>
          <a:p>
            <a:pPr lvl="2">
              <a:lnSpc>
                <a:spcPct val="30000"/>
              </a:lnSpc>
              <a:spcBef>
                <a:spcPts val="1200"/>
              </a:spcBef>
              <a:spcAft>
                <a:spcPts val="300"/>
              </a:spcAft>
              <a:buNone/>
            </a:pPr>
            <a:r>
              <a:rPr lang="pt-BR" sz="1600" b="1">
                <a:latin typeface="Arial" charset="0"/>
              </a:rPr>
              <a:t>A.2.2. Rendas</a:t>
            </a:r>
          </a:p>
          <a:p>
            <a:pPr lvl="2">
              <a:lnSpc>
                <a:spcPct val="30000"/>
              </a:lnSpc>
              <a:spcBef>
                <a:spcPts val="1200"/>
              </a:spcBef>
              <a:spcAft>
                <a:spcPts val="300"/>
              </a:spcAft>
              <a:buNone/>
            </a:pPr>
            <a:r>
              <a:rPr lang="pt-BR" sz="1600" b="1">
                <a:latin typeface="Arial" charset="0"/>
              </a:rPr>
              <a:t>	Salários e Ordenados</a:t>
            </a:r>
          </a:p>
          <a:p>
            <a:pPr lvl="2">
              <a:lnSpc>
                <a:spcPct val="30000"/>
              </a:lnSpc>
              <a:spcBef>
                <a:spcPts val="1200"/>
              </a:spcBef>
              <a:spcAft>
                <a:spcPts val="300"/>
              </a:spcAft>
              <a:buNone/>
            </a:pPr>
            <a:r>
              <a:rPr lang="pt-BR" sz="1600" b="1">
                <a:latin typeface="Arial" charset="0"/>
              </a:rPr>
              <a:t>	Investimentos (segue B 2)</a:t>
            </a:r>
            <a:endParaRPr lang="pt-BR" sz="1600">
              <a:latin typeface="Arial" charset="0"/>
            </a:endParaRPr>
          </a:p>
          <a:p>
            <a:pPr lvl="1">
              <a:lnSpc>
                <a:spcPct val="70000"/>
              </a:lnSpc>
              <a:spcBef>
                <a:spcPts val="1200"/>
              </a:spcBef>
              <a:spcAft>
                <a:spcPts val="300"/>
              </a:spcAft>
              <a:buNone/>
            </a:pPr>
            <a:r>
              <a:rPr lang="pt-BR" sz="1800" b="1" i="1">
                <a:latin typeface="Arial" charset="0"/>
              </a:rPr>
              <a:t>A.3.  Transferências Unilaterais Correntes</a:t>
            </a:r>
          </a:p>
        </p:txBody>
      </p:sp>
      <p:sp>
        <p:nvSpPr>
          <p:cNvPr id="212996" name="Rectangle 4"/>
          <p:cNvSpPr>
            <a:spLocks noGrp="1" noChangeArrowheads="1"/>
          </p:cNvSpPr>
          <p:nvPr>
            <p:ph type="body" sz="half" idx="2"/>
          </p:nvPr>
        </p:nvSpPr>
        <p:spPr>
          <a:xfrm>
            <a:off x="6172200" y="2057400"/>
            <a:ext cx="4191000" cy="4419600"/>
          </a:xfrm>
        </p:spPr>
        <p:txBody>
          <a:bodyPr>
            <a:normAutofit lnSpcReduction="10000"/>
          </a:bodyPr>
          <a:lstStyle/>
          <a:p>
            <a:pPr>
              <a:lnSpc>
                <a:spcPct val="50000"/>
              </a:lnSpc>
              <a:spcBef>
                <a:spcPts val="1200"/>
              </a:spcBef>
              <a:spcAft>
                <a:spcPts val="300"/>
              </a:spcAft>
              <a:buNone/>
            </a:pPr>
            <a:r>
              <a:rPr lang="pt-BR" sz="1800" b="1" dirty="0">
                <a:latin typeface="Arial" charset="0"/>
              </a:rPr>
              <a:t>B. </a:t>
            </a:r>
            <a:r>
              <a:rPr lang="pt-BR" sz="1800" b="1" u="sng" dirty="0">
                <a:latin typeface="Arial" charset="0"/>
              </a:rPr>
              <a:t>Conta Capital e Financeira</a:t>
            </a:r>
          </a:p>
          <a:p>
            <a:pPr lvl="1">
              <a:lnSpc>
                <a:spcPct val="50000"/>
              </a:lnSpc>
              <a:spcBef>
                <a:spcPts val="1200"/>
              </a:spcBef>
              <a:spcAft>
                <a:spcPts val="300"/>
              </a:spcAft>
              <a:buNone/>
            </a:pPr>
            <a:r>
              <a:rPr lang="pt-BR" sz="1600" b="1" i="1" dirty="0">
                <a:latin typeface="Arial" charset="0"/>
              </a:rPr>
              <a:t>B.1. Conta Capital</a:t>
            </a:r>
          </a:p>
          <a:p>
            <a:pPr lvl="1">
              <a:lnSpc>
                <a:spcPct val="50000"/>
              </a:lnSpc>
              <a:spcBef>
                <a:spcPts val="1200"/>
              </a:spcBef>
              <a:spcAft>
                <a:spcPts val="300"/>
              </a:spcAft>
              <a:buNone/>
            </a:pPr>
            <a:r>
              <a:rPr lang="pt-BR" sz="1600" b="1" i="1" dirty="0">
                <a:latin typeface="Arial" charset="0"/>
              </a:rPr>
              <a:t>B.2. Conta Financeira</a:t>
            </a:r>
          </a:p>
          <a:p>
            <a:pPr lvl="1">
              <a:lnSpc>
                <a:spcPct val="50000"/>
              </a:lnSpc>
              <a:spcBef>
                <a:spcPts val="1200"/>
              </a:spcBef>
              <a:spcAft>
                <a:spcPts val="300"/>
              </a:spcAft>
              <a:buNone/>
            </a:pPr>
            <a:r>
              <a:rPr lang="pt-BR" sz="1600" b="1" i="1" dirty="0">
                <a:latin typeface="Arial" charset="0"/>
              </a:rPr>
              <a:t>	B.2.1. Investimento Direto</a:t>
            </a:r>
          </a:p>
          <a:p>
            <a:pPr lvl="1">
              <a:lnSpc>
                <a:spcPct val="50000"/>
              </a:lnSpc>
              <a:spcBef>
                <a:spcPts val="1200"/>
              </a:spcBef>
              <a:spcAft>
                <a:spcPts val="300"/>
              </a:spcAft>
              <a:buNone/>
            </a:pPr>
            <a:r>
              <a:rPr lang="pt-BR" sz="1600" b="1" i="1" dirty="0">
                <a:latin typeface="Arial" charset="0"/>
              </a:rPr>
              <a:t>		Participação no Capital</a:t>
            </a:r>
          </a:p>
          <a:p>
            <a:pPr lvl="1">
              <a:lnSpc>
                <a:spcPct val="50000"/>
              </a:lnSpc>
              <a:spcBef>
                <a:spcPts val="1200"/>
              </a:spcBef>
              <a:spcAft>
                <a:spcPts val="300"/>
              </a:spcAft>
              <a:buNone/>
            </a:pPr>
            <a:r>
              <a:rPr lang="pt-BR" sz="1600" b="1" i="1" dirty="0">
                <a:latin typeface="Arial" charset="0"/>
              </a:rPr>
              <a:t>		Empréstimo Intercompanhias</a:t>
            </a:r>
          </a:p>
          <a:p>
            <a:pPr lvl="1">
              <a:lnSpc>
                <a:spcPct val="50000"/>
              </a:lnSpc>
              <a:spcBef>
                <a:spcPts val="1200"/>
              </a:spcBef>
              <a:spcAft>
                <a:spcPts val="300"/>
              </a:spcAft>
              <a:buNone/>
            </a:pPr>
            <a:r>
              <a:rPr lang="pt-BR" sz="1600" b="1" i="1" dirty="0">
                <a:latin typeface="Arial" charset="0"/>
              </a:rPr>
              <a:t>	B.2.2. Investimento em Carteira</a:t>
            </a:r>
          </a:p>
          <a:p>
            <a:pPr lvl="1">
              <a:lnSpc>
                <a:spcPct val="50000"/>
              </a:lnSpc>
              <a:spcBef>
                <a:spcPts val="1200"/>
              </a:spcBef>
              <a:spcAft>
                <a:spcPts val="300"/>
              </a:spcAft>
              <a:buNone/>
            </a:pPr>
            <a:r>
              <a:rPr lang="pt-BR" sz="1600" b="1" i="1" dirty="0">
                <a:latin typeface="Arial" charset="0"/>
              </a:rPr>
              <a:t>		Ações</a:t>
            </a:r>
          </a:p>
          <a:p>
            <a:pPr lvl="1">
              <a:lnSpc>
                <a:spcPct val="50000"/>
              </a:lnSpc>
              <a:spcBef>
                <a:spcPts val="1200"/>
              </a:spcBef>
              <a:spcAft>
                <a:spcPts val="300"/>
              </a:spcAft>
              <a:buNone/>
            </a:pPr>
            <a:r>
              <a:rPr lang="pt-BR" sz="1600" b="1" i="1" dirty="0">
                <a:latin typeface="Arial" charset="0"/>
              </a:rPr>
              <a:t>		Títulos de Renda Fixa</a:t>
            </a:r>
          </a:p>
          <a:p>
            <a:pPr lvl="1">
              <a:lnSpc>
                <a:spcPct val="50000"/>
              </a:lnSpc>
              <a:spcBef>
                <a:spcPts val="1200"/>
              </a:spcBef>
              <a:spcAft>
                <a:spcPts val="300"/>
              </a:spcAft>
              <a:buNone/>
            </a:pPr>
            <a:r>
              <a:rPr lang="pt-BR" sz="1600" b="1" i="1" dirty="0">
                <a:latin typeface="Arial" charset="0"/>
              </a:rPr>
              <a:t>	B.2.3. Derivativos</a:t>
            </a:r>
          </a:p>
          <a:p>
            <a:pPr lvl="1">
              <a:lnSpc>
                <a:spcPct val="50000"/>
              </a:lnSpc>
              <a:spcBef>
                <a:spcPts val="1200"/>
              </a:spcBef>
              <a:spcAft>
                <a:spcPts val="300"/>
              </a:spcAft>
              <a:buNone/>
            </a:pPr>
            <a:r>
              <a:rPr lang="pt-BR" sz="1600" b="1" i="1" dirty="0">
                <a:latin typeface="Arial" charset="0"/>
              </a:rPr>
              <a:t>	B.2.4. Outros Investimentos</a:t>
            </a:r>
          </a:p>
          <a:p>
            <a:pPr>
              <a:lnSpc>
                <a:spcPct val="10000"/>
              </a:lnSpc>
              <a:spcBef>
                <a:spcPts val="1200"/>
              </a:spcBef>
              <a:spcAft>
                <a:spcPts val="300"/>
              </a:spcAft>
              <a:buNone/>
            </a:pPr>
            <a:r>
              <a:rPr lang="pt-BR" sz="1800" b="1" i="1" dirty="0">
                <a:latin typeface="Arial" charset="0"/>
              </a:rPr>
              <a:t>C. Erros e Omissões</a:t>
            </a:r>
          </a:p>
          <a:p>
            <a:pPr lvl="1">
              <a:lnSpc>
                <a:spcPct val="10000"/>
              </a:lnSpc>
              <a:spcBef>
                <a:spcPts val="1200"/>
              </a:spcBef>
              <a:spcAft>
                <a:spcPts val="300"/>
              </a:spcAft>
              <a:buNone/>
            </a:pPr>
            <a:r>
              <a:rPr lang="pt-BR" sz="1600" b="1" i="1" dirty="0">
                <a:latin typeface="Arial" charset="0"/>
              </a:rPr>
              <a:t>___________________________</a:t>
            </a:r>
          </a:p>
          <a:p>
            <a:pPr>
              <a:lnSpc>
                <a:spcPct val="60000"/>
              </a:lnSpc>
              <a:spcBef>
                <a:spcPts val="1200"/>
              </a:spcBef>
              <a:spcAft>
                <a:spcPts val="300"/>
              </a:spcAft>
              <a:buNone/>
            </a:pPr>
            <a:r>
              <a:rPr lang="pt-BR" sz="1800" b="1" dirty="0">
                <a:latin typeface="Arial" charset="0"/>
              </a:rPr>
              <a:t>D. </a:t>
            </a:r>
            <a:r>
              <a:rPr lang="pt-BR" sz="1800" b="1" u="sng" dirty="0">
                <a:latin typeface="Arial" charset="0"/>
              </a:rPr>
              <a:t>Transações Compensatórias </a:t>
            </a:r>
          </a:p>
          <a:p>
            <a:pPr lvl="1">
              <a:lnSpc>
                <a:spcPct val="60000"/>
              </a:lnSpc>
              <a:spcBef>
                <a:spcPts val="1200"/>
              </a:spcBef>
              <a:spcAft>
                <a:spcPts val="300"/>
              </a:spcAft>
              <a:buNone/>
            </a:pPr>
            <a:r>
              <a:rPr lang="pt-BR" sz="1600" b="1" dirty="0">
                <a:latin typeface="Arial" charset="0"/>
              </a:rPr>
              <a:t>Variação de reservas</a:t>
            </a:r>
          </a:p>
        </p:txBody>
      </p:sp>
    </p:spTree>
    <p:extLst>
      <p:ext uri="{BB962C8B-B14F-4D97-AF65-F5344CB8AC3E}">
        <p14:creationId xmlns:p14="http://schemas.microsoft.com/office/powerpoint/2010/main" val="3534930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pt-BR" sz="3200" dirty="0"/>
              <a:t>Balanço de Pagamentos: estrutura (mais antiga)</a:t>
            </a:r>
          </a:p>
        </p:txBody>
      </p:sp>
      <p:sp>
        <p:nvSpPr>
          <p:cNvPr id="14339" name="Rectangle 3"/>
          <p:cNvSpPr>
            <a:spLocks noGrp="1" noChangeArrowheads="1"/>
          </p:cNvSpPr>
          <p:nvPr>
            <p:ph type="body" sz="half" idx="1"/>
          </p:nvPr>
        </p:nvSpPr>
        <p:spPr/>
        <p:txBody>
          <a:bodyPr/>
          <a:lstStyle/>
          <a:p>
            <a:pPr>
              <a:spcBef>
                <a:spcPts val="1200"/>
              </a:spcBef>
              <a:spcAft>
                <a:spcPts val="300"/>
              </a:spcAft>
              <a:buNone/>
            </a:pPr>
            <a:r>
              <a:rPr lang="pt-BR" sz="1800" b="1" u="sng">
                <a:latin typeface="Arial" charset="0"/>
              </a:rPr>
              <a:t>A. Balança de Transações Correntes</a:t>
            </a:r>
          </a:p>
          <a:p>
            <a:pPr lvl="1">
              <a:lnSpc>
                <a:spcPct val="50000"/>
              </a:lnSpc>
              <a:spcBef>
                <a:spcPts val="1200"/>
              </a:spcBef>
              <a:spcAft>
                <a:spcPts val="300"/>
              </a:spcAft>
              <a:buNone/>
            </a:pPr>
            <a:r>
              <a:rPr lang="pt-BR" sz="1800" b="1" i="1">
                <a:latin typeface="Arial" charset="0"/>
              </a:rPr>
              <a:t>A.1.  Balança Comercial</a:t>
            </a:r>
          </a:p>
          <a:p>
            <a:pPr lvl="2">
              <a:lnSpc>
                <a:spcPct val="30000"/>
              </a:lnSpc>
              <a:spcBef>
                <a:spcPts val="1200"/>
              </a:spcBef>
              <a:spcAft>
                <a:spcPts val="300"/>
              </a:spcAft>
              <a:buNone/>
            </a:pPr>
            <a:r>
              <a:rPr lang="pt-BR" sz="1600">
                <a:latin typeface="Arial" charset="0"/>
              </a:rPr>
              <a:t>	Exportações </a:t>
            </a:r>
          </a:p>
          <a:p>
            <a:pPr lvl="2">
              <a:lnSpc>
                <a:spcPct val="30000"/>
              </a:lnSpc>
              <a:spcBef>
                <a:spcPts val="1200"/>
              </a:spcBef>
              <a:spcAft>
                <a:spcPts val="300"/>
              </a:spcAft>
              <a:buNone/>
            </a:pPr>
            <a:r>
              <a:rPr lang="pt-BR" sz="1600">
                <a:latin typeface="Arial" charset="0"/>
              </a:rPr>
              <a:t>	Importações</a:t>
            </a:r>
          </a:p>
          <a:p>
            <a:pPr lvl="1">
              <a:lnSpc>
                <a:spcPct val="70000"/>
              </a:lnSpc>
              <a:spcBef>
                <a:spcPts val="1200"/>
              </a:spcBef>
              <a:spcAft>
                <a:spcPts val="300"/>
              </a:spcAft>
              <a:buNone/>
            </a:pPr>
            <a:r>
              <a:rPr lang="pt-BR" sz="1800" b="1" i="1">
                <a:latin typeface="Arial" charset="0"/>
              </a:rPr>
              <a:t>A.2.  Balança de Serviços (Invisíveis)</a:t>
            </a:r>
          </a:p>
          <a:p>
            <a:pPr lvl="2">
              <a:spcBef>
                <a:spcPts val="1200"/>
              </a:spcBef>
              <a:spcAft>
                <a:spcPts val="300"/>
              </a:spcAft>
              <a:buNone/>
            </a:pPr>
            <a:r>
              <a:rPr lang="pt-BR" sz="1600">
                <a:latin typeface="Arial" charset="0"/>
              </a:rPr>
              <a:t>Transportes (fretes etc.) e seguros</a:t>
            </a:r>
          </a:p>
          <a:p>
            <a:pPr lvl="2">
              <a:spcBef>
                <a:spcPts val="1200"/>
              </a:spcBef>
              <a:spcAft>
                <a:spcPts val="300"/>
              </a:spcAft>
              <a:buNone/>
            </a:pPr>
            <a:r>
              <a:rPr lang="pt-BR" sz="1600">
                <a:latin typeface="Arial" charset="0"/>
              </a:rPr>
              <a:t>Viagens Internacionais e Turismo</a:t>
            </a:r>
          </a:p>
          <a:p>
            <a:pPr lvl="2">
              <a:spcBef>
                <a:spcPts val="1200"/>
              </a:spcBef>
              <a:spcAft>
                <a:spcPts val="300"/>
              </a:spcAft>
              <a:buNone/>
            </a:pPr>
            <a:r>
              <a:rPr lang="pt-BR" sz="1600">
                <a:latin typeface="Arial" charset="0"/>
              </a:rPr>
              <a:t>Rendas de Capital (Juros e Lucros)</a:t>
            </a:r>
          </a:p>
          <a:p>
            <a:pPr lvl="2">
              <a:spcBef>
                <a:spcPts val="1200"/>
              </a:spcBef>
              <a:spcAft>
                <a:spcPts val="300"/>
              </a:spcAft>
              <a:buNone/>
            </a:pPr>
            <a:r>
              <a:rPr lang="pt-BR" sz="1600">
                <a:latin typeface="Arial" charset="0"/>
              </a:rPr>
              <a:t>Diversos</a:t>
            </a:r>
          </a:p>
          <a:p>
            <a:pPr lvl="1">
              <a:spcBef>
                <a:spcPts val="1200"/>
              </a:spcBef>
              <a:spcAft>
                <a:spcPts val="300"/>
              </a:spcAft>
              <a:buNone/>
            </a:pPr>
            <a:r>
              <a:rPr lang="pt-BR" sz="1800" b="1" i="1">
                <a:latin typeface="Arial" charset="0"/>
              </a:rPr>
              <a:t>A.3.  Transferências Unilaterais </a:t>
            </a:r>
          </a:p>
          <a:p>
            <a:pPr lvl="1">
              <a:spcBef>
                <a:spcPts val="1200"/>
              </a:spcBef>
              <a:spcAft>
                <a:spcPts val="300"/>
              </a:spcAft>
              <a:buNone/>
            </a:pPr>
            <a:endParaRPr lang="pt-BR" sz="1800" b="1" i="1">
              <a:latin typeface="Arial" charset="0"/>
            </a:endParaRPr>
          </a:p>
        </p:txBody>
      </p:sp>
      <p:sp>
        <p:nvSpPr>
          <p:cNvPr id="14340" name="Rectangle 4"/>
          <p:cNvSpPr>
            <a:spLocks noGrp="1" noChangeArrowheads="1"/>
          </p:cNvSpPr>
          <p:nvPr>
            <p:ph type="body" sz="half" idx="2"/>
          </p:nvPr>
        </p:nvSpPr>
        <p:spPr/>
        <p:txBody>
          <a:bodyPr/>
          <a:lstStyle/>
          <a:p>
            <a:pPr>
              <a:spcBef>
                <a:spcPts val="1200"/>
              </a:spcBef>
              <a:spcAft>
                <a:spcPts val="300"/>
              </a:spcAft>
              <a:buNone/>
            </a:pPr>
            <a:r>
              <a:rPr lang="pt-BR" sz="1800" b="1">
                <a:latin typeface="Arial" charset="0"/>
              </a:rPr>
              <a:t>B. </a:t>
            </a:r>
            <a:r>
              <a:rPr lang="pt-BR" sz="1800" b="1" u="sng">
                <a:latin typeface="Arial" charset="0"/>
              </a:rPr>
              <a:t>Balança (Movimento) de Capitais</a:t>
            </a:r>
          </a:p>
          <a:p>
            <a:pPr lvl="1">
              <a:spcBef>
                <a:spcPts val="1200"/>
              </a:spcBef>
              <a:spcAft>
                <a:spcPts val="300"/>
              </a:spcAft>
              <a:buNone/>
            </a:pPr>
            <a:r>
              <a:rPr lang="pt-BR" sz="1600" b="1" i="1">
                <a:latin typeface="Arial" charset="0"/>
              </a:rPr>
              <a:t>B.1. Investimentos (Diretos e Carteira)</a:t>
            </a:r>
          </a:p>
          <a:p>
            <a:pPr lvl="1">
              <a:spcBef>
                <a:spcPts val="1200"/>
              </a:spcBef>
              <a:spcAft>
                <a:spcPts val="300"/>
              </a:spcAft>
              <a:buNone/>
            </a:pPr>
            <a:r>
              <a:rPr lang="pt-BR" sz="1600" b="1" i="1">
                <a:latin typeface="Arial" charset="0"/>
              </a:rPr>
              <a:t>B.2. Empréstimos e Financiamentos de Longo e Médio Prazo</a:t>
            </a:r>
          </a:p>
          <a:p>
            <a:pPr lvl="1">
              <a:spcBef>
                <a:spcPts val="1200"/>
              </a:spcBef>
              <a:spcAft>
                <a:spcPts val="300"/>
              </a:spcAft>
              <a:buNone/>
            </a:pPr>
            <a:r>
              <a:rPr lang="pt-BR" sz="1600" b="1" i="1">
                <a:latin typeface="Arial" charset="0"/>
              </a:rPr>
              <a:t>B.3. Empréstimos de Curto Prazo</a:t>
            </a:r>
          </a:p>
          <a:p>
            <a:pPr lvl="1">
              <a:spcBef>
                <a:spcPts val="1200"/>
              </a:spcBef>
              <a:spcAft>
                <a:spcPts val="300"/>
              </a:spcAft>
              <a:buNone/>
            </a:pPr>
            <a:r>
              <a:rPr lang="pt-BR" sz="1600" b="1" i="1">
                <a:latin typeface="Arial" charset="0"/>
              </a:rPr>
              <a:t>B.4. Amortizações</a:t>
            </a:r>
          </a:p>
          <a:p>
            <a:pPr lvl="1">
              <a:spcBef>
                <a:spcPts val="1200"/>
              </a:spcBef>
              <a:spcAft>
                <a:spcPts val="300"/>
              </a:spcAft>
              <a:buNone/>
            </a:pPr>
            <a:r>
              <a:rPr lang="pt-BR" sz="1600" b="1" i="1">
                <a:latin typeface="Arial" charset="0"/>
              </a:rPr>
              <a:t>B.5. Outras Movimentações de Capital</a:t>
            </a:r>
          </a:p>
          <a:p>
            <a:pPr lvl="1">
              <a:lnSpc>
                <a:spcPct val="0"/>
              </a:lnSpc>
              <a:spcBef>
                <a:spcPts val="1200"/>
              </a:spcBef>
              <a:spcAft>
                <a:spcPts val="300"/>
              </a:spcAft>
              <a:buNone/>
            </a:pPr>
            <a:r>
              <a:rPr lang="pt-BR" sz="1600" b="1" i="1">
                <a:latin typeface="Arial" charset="0"/>
              </a:rPr>
              <a:t>___________________________</a:t>
            </a:r>
          </a:p>
          <a:p>
            <a:pPr>
              <a:lnSpc>
                <a:spcPct val="60000"/>
              </a:lnSpc>
              <a:spcBef>
                <a:spcPts val="1200"/>
              </a:spcBef>
              <a:spcAft>
                <a:spcPts val="300"/>
              </a:spcAft>
              <a:buNone/>
            </a:pPr>
            <a:r>
              <a:rPr lang="pt-BR" sz="1800" b="1">
                <a:latin typeface="Arial" charset="0"/>
              </a:rPr>
              <a:t>D. </a:t>
            </a:r>
            <a:r>
              <a:rPr lang="pt-BR" sz="1800" b="1" u="sng">
                <a:latin typeface="Arial" charset="0"/>
              </a:rPr>
              <a:t>Transações Compensatórias</a:t>
            </a:r>
            <a:endParaRPr lang="pt-BR" sz="1800" b="1">
              <a:latin typeface="Arial" charset="0"/>
            </a:endParaRPr>
          </a:p>
          <a:p>
            <a:pPr lvl="1">
              <a:spcBef>
                <a:spcPts val="1200"/>
              </a:spcBef>
              <a:spcAft>
                <a:spcPts val="300"/>
              </a:spcAft>
              <a:buNone/>
            </a:pPr>
            <a:r>
              <a:rPr lang="pt-BR" sz="1600" b="1" i="1">
                <a:latin typeface="Arial" charset="0"/>
              </a:rPr>
              <a:t>D.1 Variação de Reservas</a:t>
            </a:r>
          </a:p>
          <a:p>
            <a:pPr lvl="1">
              <a:spcBef>
                <a:spcPts val="1200"/>
              </a:spcBef>
              <a:spcAft>
                <a:spcPts val="300"/>
              </a:spcAft>
              <a:buNone/>
            </a:pPr>
            <a:r>
              <a:rPr lang="pt-BR" sz="1600" b="1" i="1">
                <a:latin typeface="Arial" charset="0"/>
              </a:rPr>
              <a:t>D.2 Operações de Regularização</a:t>
            </a:r>
          </a:p>
          <a:p>
            <a:pPr>
              <a:lnSpc>
                <a:spcPct val="90000"/>
              </a:lnSpc>
              <a:buFont typeface="Monotype Sorts" pitchFamily="2" charset="2"/>
              <a:buNone/>
            </a:pPr>
            <a:endParaRPr lang="pt-BR" sz="1800"/>
          </a:p>
          <a:p>
            <a:pPr>
              <a:lnSpc>
                <a:spcPct val="90000"/>
              </a:lnSpc>
            </a:pPr>
            <a:endParaRPr lang="pt-BR"/>
          </a:p>
        </p:txBody>
      </p:sp>
    </p:spTree>
    <p:extLst>
      <p:ext uri="{BB962C8B-B14F-4D97-AF65-F5344CB8AC3E}">
        <p14:creationId xmlns:p14="http://schemas.microsoft.com/office/powerpoint/2010/main" val="245866604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pt-BR" sz="3200"/>
              <a:t>Balanço de Pagamentos: estrutura</a:t>
            </a:r>
          </a:p>
        </p:txBody>
      </p:sp>
      <p:sp>
        <p:nvSpPr>
          <p:cNvPr id="143363" name="Rectangle 3"/>
          <p:cNvSpPr>
            <a:spLocks noGrp="1" noChangeArrowheads="1"/>
          </p:cNvSpPr>
          <p:nvPr>
            <p:ph type="body" idx="1"/>
          </p:nvPr>
        </p:nvSpPr>
        <p:spPr/>
        <p:txBody>
          <a:bodyPr>
            <a:normAutofit/>
          </a:bodyPr>
          <a:lstStyle/>
          <a:p>
            <a:pPr>
              <a:buFont typeface="Monotype Sorts" pitchFamily="2" charset="2"/>
              <a:buNone/>
            </a:pPr>
            <a:r>
              <a:rPr lang="pt-BR" sz="4000" dirty="0"/>
              <a:t>A. Balança de transações correntes</a:t>
            </a:r>
          </a:p>
          <a:p>
            <a:pPr lvl="1">
              <a:buFontTx/>
              <a:buNone/>
            </a:pPr>
            <a:r>
              <a:rPr lang="pt-BR" sz="3600" dirty="0"/>
              <a:t>A.1. Balança Comercial </a:t>
            </a:r>
          </a:p>
          <a:p>
            <a:pPr lvl="1">
              <a:buFontTx/>
              <a:buNone/>
            </a:pPr>
            <a:r>
              <a:rPr lang="pt-BR" sz="3600" dirty="0"/>
              <a:t>A.2. Balança de serviços</a:t>
            </a:r>
          </a:p>
          <a:p>
            <a:pPr lvl="1">
              <a:buFontTx/>
              <a:buNone/>
            </a:pPr>
            <a:r>
              <a:rPr lang="pt-BR" sz="3600" dirty="0"/>
              <a:t>A.3.Transferência unilaterais</a:t>
            </a:r>
          </a:p>
          <a:p>
            <a:pPr>
              <a:buFont typeface="Monotype Sorts" pitchFamily="2" charset="2"/>
              <a:buNone/>
            </a:pPr>
            <a:r>
              <a:rPr lang="pt-BR" sz="4000" dirty="0"/>
              <a:t>B</a:t>
            </a:r>
            <a:r>
              <a:rPr lang="pt-BR" sz="4400" dirty="0"/>
              <a:t>. </a:t>
            </a:r>
            <a:r>
              <a:rPr lang="pt-BR" sz="4000" dirty="0"/>
              <a:t>Conta financeira e de capitais</a:t>
            </a:r>
          </a:p>
          <a:p>
            <a:pPr>
              <a:buFont typeface="Monotype Sorts" pitchFamily="2" charset="2"/>
              <a:buNone/>
            </a:pPr>
            <a:r>
              <a:rPr lang="pt-BR" sz="4000" dirty="0"/>
              <a:t>C. Erros e Omissões</a:t>
            </a:r>
          </a:p>
        </p:txBody>
      </p:sp>
    </p:spTree>
    <p:extLst>
      <p:ext uri="{BB962C8B-B14F-4D97-AF65-F5344CB8AC3E}">
        <p14:creationId xmlns:p14="http://schemas.microsoft.com/office/powerpoint/2010/main" val="1600075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 calcmode="lin" valueType="num">
                                      <p:cBhvr additive="base">
                                        <p:cTn id="7" dur="500" fill="hold"/>
                                        <p:tgtEl>
                                          <p:spTgt spid="143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63">
                                            <p:txEl>
                                              <p:pRg st="1" end="1"/>
                                            </p:txEl>
                                          </p:spTgt>
                                        </p:tgtEl>
                                        <p:attrNameLst>
                                          <p:attrName>style.visibility</p:attrName>
                                        </p:attrNameLst>
                                      </p:cBhvr>
                                      <p:to>
                                        <p:strVal val="visible"/>
                                      </p:to>
                                    </p:set>
                                    <p:anim calcmode="lin" valueType="num">
                                      <p:cBhvr additive="base">
                                        <p:cTn id="13" dur="500" fill="hold"/>
                                        <p:tgtEl>
                                          <p:spTgt spid="1433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63">
                                            <p:txEl>
                                              <p:pRg st="2" end="2"/>
                                            </p:txEl>
                                          </p:spTgt>
                                        </p:tgtEl>
                                        <p:attrNameLst>
                                          <p:attrName>style.visibility</p:attrName>
                                        </p:attrNameLst>
                                      </p:cBhvr>
                                      <p:to>
                                        <p:strVal val="visible"/>
                                      </p:to>
                                    </p:set>
                                    <p:anim calcmode="lin" valueType="num">
                                      <p:cBhvr additive="base">
                                        <p:cTn id="19" dur="500" fill="hold"/>
                                        <p:tgtEl>
                                          <p:spTgt spid="1433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3363">
                                            <p:txEl>
                                              <p:pRg st="3" end="3"/>
                                            </p:txEl>
                                          </p:spTgt>
                                        </p:tgtEl>
                                        <p:attrNameLst>
                                          <p:attrName>style.visibility</p:attrName>
                                        </p:attrNameLst>
                                      </p:cBhvr>
                                      <p:to>
                                        <p:strVal val="visible"/>
                                      </p:to>
                                    </p:set>
                                    <p:anim calcmode="lin" valueType="num">
                                      <p:cBhvr additive="base">
                                        <p:cTn id="25" dur="500" fill="hold"/>
                                        <p:tgtEl>
                                          <p:spTgt spid="1433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33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3363">
                                            <p:txEl>
                                              <p:pRg st="4" end="4"/>
                                            </p:txEl>
                                          </p:spTgt>
                                        </p:tgtEl>
                                        <p:attrNameLst>
                                          <p:attrName>style.visibility</p:attrName>
                                        </p:attrNameLst>
                                      </p:cBhvr>
                                      <p:to>
                                        <p:strVal val="visible"/>
                                      </p:to>
                                    </p:set>
                                    <p:anim calcmode="lin" valueType="num">
                                      <p:cBhvr additive="base">
                                        <p:cTn id="31" dur="500" fill="hold"/>
                                        <p:tgtEl>
                                          <p:spTgt spid="14336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33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43363">
                                            <p:txEl>
                                              <p:pRg st="5" end="5"/>
                                            </p:txEl>
                                          </p:spTgt>
                                        </p:tgtEl>
                                        <p:attrNameLst>
                                          <p:attrName>style.visibility</p:attrName>
                                        </p:attrNameLst>
                                      </p:cBhvr>
                                      <p:to>
                                        <p:strVal val="visible"/>
                                      </p:to>
                                    </p:set>
                                    <p:anim calcmode="lin" valueType="num">
                                      <p:cBhvr additive="base">
                                        <p:cTn id="37" dur="500" fill="hold"/>
                                        <p:tgtEl>
                                          <p:spTgt spid="14336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4336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505" name="AutoShape 9"/>
          <p:cNvSpPr>
            <a:spLocks noChangeArrowheads="1"/>
          </p:cNvSpPr>
          <p:nvPr/>
        </p:nvSpPr>
        <p:spPr bwMode="auto">
          <a:xfrm>
            <a:off x="3900488" y="1681163"/>
            <a:ext cx="2703512" cy="1978025"/>
          </a:xfrm>
          <a:prstGeom prst="wedgeRectCallout">
            <a:avLst>
              <a:gd name="adj1" fmla="val -78949"/>
              <a:gd name="adj2" fmla="val -5698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75000"/>
              <a:buBlip>
                <a:blip r:embed="rId2"/>
              </a:buBlip>
              <a:defRPr sz="3200">
                <a:solidFill>
                  <a:schemeClr val="tx1"/>
                </a:solidFill>
                <a:latin typeface="Times New Roman" panose="02020603050405020304" pitchFamily="18" charset="0"/>
              </a:defRPr>
            </a:lvl1pPr>
            <a:lvl2pPr marL="742950" indent="-285750">
              <a:spcBef>
                <a:spcPct val="20000"/>
              </a:spcBef>
              <a:buClr>
                <a:schemeClr val="hlink"/>
              </a:buClr>
              <a:buSzPct val="105000"/>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105000"/>
              <a:buChar char="•"/>
              <a:defRPr sz="2400">
                <a:solidFill>
                  <a:schemeClr val="tx1"/>
                </a:solidFill>
                <a:latin typeface="Times New Roman" panose="02020603050405020304" pitchFamily="18" charset="0"/>
              </a:defRPr>
            </a:lvl3pPr>
            <a:lvl4pPr marL="1600200" indent="-228600">
              <a:spcBef>
                <a:spcPct val="20000"/>
              </a:spcBef>
              <a:buClr>
                <a:schemeClr val="folHlink"/>
              </a:buClr>
              <a:buSzPct val="105000"/>
              <a:buChar char="•"/>
              <a:defRPr sz="2000">
                <a:solidFill>
                  <a:schemeClr val="tx1"/>
                </a:solidFill>
                <a:latin typeface="Times New Roman" panose="02020603050405020304" pitchFamily="18" charset="0"/>
              </a:defRPr>
            </a:lvl4pPr>
            <a:lvl5pPr marL="2057400" indent="-228600">
              <a:spcBef>
                <a:spcPct val="20000"/>
              </a:spcBef>
              <a:buSzPct val="10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5000"/>
              <a:buChar char="•"/>
              <a:defRPr sz="2000">
                <a:solidFill>
                  <a:schemeClr val="tx1"/>
                </a:solidFill>
                <a:latin typeface="Times New Roman" panose="02020603050405020304" pitchFamily="18" charset="0"/>
              </a:defRPr>
            </a:lvl9pPr>
          </a:lstStyle>
          <a:p>
            <a:pPr algn="ctr" eaLnBrk="1" hangingPunct="1">
              <a:lnSpc>
                <a:spcPct val="90000"/>
              </a:lnSpc>
              <a:spcBef>
                <a:spcPts val="1800"/>
              </a:spcBef>
              <a:buSzPct val="110000"/>
              <a:buFont typeface="Wingdings" panose="05000000000000000000" pitchFamily="2" charset="2"/>
              <a:buChar char="Ø"/>
            </a:pPr>
            <a:r>
              <a:rPr lang="pt-BR" altLang="pt-BR" sz="2400" b="1">
                <a:solidFill>
                  <a:srgbClr val="EA1802"/>
                </a:solidFill>
                <a:latin typeface="Arial" panose="020B0604020202020204" pitchFamily="34" charset="0"/>
              </a:rPr>
              <a:t> não existe geração de direitos ou obrigações</a:t>
            </a:r>
            <a:r>
              <a:rPr lang="pt-BR" altLang="pt-BR" sz="2400">
                <a:latin typeface="Arial" panose="020B0604020202020204" pitchFamily="34" charset="0"/>
              </a:rPr>
              <a:t> (compromissos futuros)</a:t>
            </a:r>
          </a:p>
        </p:txBody>
      </p:sp>
      <p:sp>
        <p:nvSpPr>
          <p:cNvPr id="362506" name="AutoShape 10"/>
          <p:cNvSpPr>
            <a:spLocks noChangeArrowheads="1"/>
          </p:cNvSpPr>
          <p:nvPr/>
        </p:nvSpPr>
        <p:spPr bwMode="auto">
          <a:xfrm>
            <a:off x="9831388" y="5132388"/>
            <a:ext cx="2246312" cy="1425575"/>
          </a:xfrm>
          <a:prstGeom prst="wedgeRectCallout">
            <a:avLst>
              <a:gd name="adj1" fmla="val -72685"/>
              <a:gd name="adj2" fmla="val -2752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75000"/>
              <a:buBlip>
                <a:blip r:embed="rId2"/>
              </a:buBlip>
              <a:defRPr sz="3200">
                <a:solidFill>
                  <a:schemeClr val="tx1"/>
                </a:solidFill>
                <a:latin typeface="Times New Roman" panose="02020603050405020304" pitchFamily="18" charset="0"/>
              </a:defRPr>
            </a:lvl1pPr>
            <a:lvl2pPr marL="742950" indent="-285750">
              <a:spcBef>
                <a:spcPct val="20000"/>
              </a:spcBef>
              <a:buClr>
                <a:schemeClr val="hlink"/>
              </a:buClr>
              <a:buSzPct val="105000"/>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105000"/>
              <a:buChar char="•"/>
              <a:defRPr sz="2400">
                <a:solidFill>
                  <a:schemeClr val="tx1"/>
                </a:solidFill>
                <a:latin typeface="Times New Roman" panose="02020603050405020304" pitchFamily="18" charset="0"/>
              </a:defRPr>
            </a:lvl3pPr>
            <a:lvl4pPr marL="1600200" indent="-228600">
              <a:spcBef>
                <a:spcPct val="20000"/>
              </a:spcBef>
              <a:buClr>
                <a:schemeClr val="folHlink"/>
              </a:buClr>
              <a:buSzPct val="105000"/>
              <a:buChar char="•"/>
              <a:defRPr sz="2000">
                <a:solidFill>
                  <a:schemeClr val="tx1"/>
                </a:solidFill>
                <a:latin typeface="Times New Roman" panose="02020603050405020304" pitchFamily="18" charset="0"/>
              </a:defRPr>
            </a:lvl4pPr>
            <a:lvl5pPr marL="2057400" indent="-228600">
              <a:spcBef>
                <a:spcPct val="20000"/>
              </a:spcBef>
              <a:buSzPct val="10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5000"/>
              <a:buChar char="•"/>
              <a:defRPr sz="2000">
                <a:solidFill>
                  <a:schemeClr val="tx1"/>
                </a:solidFill>
                <a:latin typeface="Times New Roman" panose="02020603050405020304" pitchFamily="18" charset="0"/>
              </a:defRPr>
            </a:lvl9pPr>
          </a:lstStyle>
          <a:p>
            <a:pPr algn="ctr" eaLnBrk="1" hangingPunct="1">
              <a:lnSpc>
                <a:spcPct val="90000"/>
              </a:lnSpc>
              <a:spcBef>
                <a:spcPts val="1800"/>
              </a:spcBef>
              <a:buSzPct val="80000"/>
              <a:buFont typeface="Wingdings" panose="05000000000000000000" pitchFamily="2" charset="2"/>
              <a:buChar char="Ø"/>
            </a:pPr>
            <a:r>
              <a:rPr lang="pt-BR" altLang="pt-BR" sz="2400" b="1">
                <a:solidFill>
                  <a:srgbClr val="EA1802"/>
                </a:solidFill>
                <a:latin typeface="Arial" panose="020B0604020202020204" pitchFamily="34" charset="0"/>
              </a:rPr>
              <a:t> existe geração de direitos e obrigações </a:t>
            </a:r>
          </a:p>
          <a:p>
            <a:pPr algn="ctr" eaLnBrk="1" hangingPunct="1">
              <a:spcBef>
                <a:spcPct val="0"/>
              </a:spcBef>
              <a:buSzTx/>
              <a:buFontTx/>
              <a:buNone/>
            </a:pPr>
            <a:endParaRPr lang="pt-BR" altLang="pt-BR" sz="2400">
              <a:latin typeface="Arial" panose="020B0604020202020204" pitchFamily="34" charset="0"/>
            </a:endParaRPr>
          </a:p>
        </p:txBody>
      </p:sp>
      <p:sp>
        <p:nvSpPr>
          <p:cNvPr id="15364" name="Rectangle 2"/>
          <p:cNvSpPr>
            <a:spLocks noGrp="1"/>
          </p:cNvSpPr>
          <p:nvPr>
            <p:ph type="title"/>
          </p:nvPr>
        </p:nvSpPr>
        <p:spPr>
          <a:xfrm>
            <a:off x="1341438" y="466725"/>
            <a:ext cx="9509125" cy="547688"/>
          </a:xfrm>
        </p:spPr>
        <p:txBody>
          <a:bodyPr/>
          <a:lstStyle/>
          <a:p>
            <a:pPr eaLnBrk="1" hangingPunct="1"/>
            <a:r>
              <a:rPr lang="pt-BR" altLang="pt-BR" sz="3000"/>
              <a:t>A estrutura atual o Balanço de Pagamentos</a:t>
            </a:r>
          </a:p>
        </p:txBody>
      </p:sp>
      <p:sp>
        <p:nvSpPr>
          <p:cNvPr id="15365" name="Rectangle 3"/>
          <p:cNvSpPr>
            <a:spLocks noGrp="1"/>
          </p:cNvSpPr>
          <p:nvPr>
            <p:ph type="body" sz="half" idx="1"/>
          </p:nvPr>
        </p:nvSpPr>
        <p:spPr>
          <a:xfrm>
            <a:off x="569913" y="1176338"/>
            <a:ext cx="5526087" cy="5164137"/>
          </a:xfrm>
        </p:spPr>
        <p:txBody>
          <a:bodyPr/>
          <a:lstStyle/>
          <a:p>
            <a:pPr marL="501650" indent="-457200" eaLnBrk="1" hangingPunct="1"/>
            <a:r>
              <a:rPr lang="pt-BR" altLang="pt-BR" sz="2400" b="1"/>
              <a:t>Transações correntes - </a:t>
            </a:r>
            <a:r>
              <a:rPr lang="pt-BR" altLang="pt-BR" sz="2400"/>
              <a:t>Bens e serviços</a:t>
            </a:r>
          </a:p>
          <a:p>
            <a:pPr marL="771525" lvl="1" indent="-406400" eaLnBrk="1" hangingPunct="1"/>
            <a:r>
              <a:rPr lang="pt-BR" altLang="pt-BR" sz="2000"/>
              <a:t>Balança comercial (bens)</a:t>
            </a:r>
          </a:p>
          <a:p>
            <a:pPr marL="1041400" lvl="2" indent="-355600" eaLnBrk="1" hangingPunct="1"/>
            <a:r>
              <a:rPr lang="pt-BR" altLang="pt-BR" sz="1800"/>
              <a:t>Exportações</a:t>
            </a:r>
          </a:p>
          <a:p>
            <a:pPr marL="1041400" lvl="2" indent="-355600" eaLnBrk="1" hangingPunct="1"/>
            <a:r>
              <a:rPr lang="pt-BR" altLang="pt-BR" sz="1800"/>
              <a:t>Importações</a:t>
            </a:r>
          </a:p>
          <a:p>
            <a:pPr marL="771525" lvl="1" indent="-406400" eaLnBrk="1" hangingPunct="1"/>
            <a:r>
              <a:rPr lang="pt-BR" altLang="pt-BR" sz="2000"/>
              <a:t>Serviços</a:t>
            </a:r>
          </a:p>
          <a:p>
            <a:pPr marL="771525" lvl="1" indent="-406400" eaLnBrk="1" hangingPunct="1"/>
            <a:r>
              <a:rPr lang="pt-BR" altLang="pt-BR" sz="2000"/>
              <a:t>Renda primária</a:t>
            </a:r>
          </a:p>
          <a:p>
            <a:pPr marL="1041400" lvl="2" indent="-355600" eaLnBrk="1" hangingPunct="1"/>
            <a:r>
              <a:rPr lang="pt-BR" altLang="pt-BR" sz="1800"/>
              <a:t>Remuneração de trabalhadores</a:t>
            </a:r>
          </a:p>
          <a:p>
            <a:pPr marL="1041400" lvl="2" indent="-355600" eaLnBrk="1" hangingPunct="1"/>
            <a:r>
              <a:rPr lang="pt-BR" altLang="pt-BR" sz="1800"/>
              <a:t>Renda de investimento</a:t>
            </a:r>
          </a:p>
          <a:p>
            <a:pPr marL="1309688" lvl="3" indent="-304800" eaLnBrk="1" hangingPunct="1"/>
            <a:r>
              <a:rPr lang="pt-BR" altLang="pt-BR" sz="1600"/>
              <a:t>Investimento direto</a:t>
            </a:r>
          </a:p>
          <a:p>
            <a:pPr marL="1309688" lvl="3" indent="-304800" eaLnBrk="1" hangingPunct="1"/>
            <a:r>
              <a:rPr lang="pt-BR" altLang="pt-BR" sz="1600"/>
              <a:t>Investimento em carteira</a:t>
            </a:r>
          </a:p>
          <a:p>
            <a:pPr marL="1309688" lvl="3" indent="-304800" eaLnBrk="1" hangingPunct="1"/>
            <a:r>
              <a:rPr lang="pt-BR" altLang="pt-BR" sz="1600"/>
              <a:t>Outros investimentos</a:t>
            </a:r>
          </a:p>
          <a:p>
            <a:pPr marL="1309688" lvl="3" indent="-304800" eaLnBrk="1" hangingPunct="1"/>
            <a:r>
              <a:rPr lang="pt-BR" altLang="pt-BR" sz="1600"/>
              <a:t>Ativos de reserva</a:t>
            </a:r>
          </a:p>
          <a:p>
            <a:pPr marL="771525" lvl="1" indent="-406400" eaLnBrk="1" hangingPunct="1"/>
            <a:r>
              <a:rPr lang="pt-BR" altLang="pt-BR" sz="2000"/>
              <a:t>Renda secundária</a:t>
            </a:r>
          </a:p>
        </p:txBody>
      </p:sp>
      <p:sp>
        <p:nvSpPr>
          <p:cNvPr id="15366" name="Rectangle 4"/>
          <p:cNvSpPr>
            <a:spLocks noGrp="1"/>
          </p:cNvSpPr>
          <p:nvPr>
            <p:ph type="body" sz="half" idx="2"/>
          </p:nvPr>
        </p:nvSpPr>
        <p:spPr>
          <a:xfrm>
            <a:off x="6172200" y="1176338"/>
            <a:ext cx="5403850" cy="5381625"/>
          </a:xfrm>
        </p:spPr>
        <p:txBody>
          <a:bodyPr/>
          <a:lstStyle/>
          <a:p>
            <a:pPr marL="501650" indent="-457200" eaLnBrk="1" hangingPunct="1">
              <a:lnSpc>
                <a:spcPct val="80000"/>
              </a:lnSpc>
            </a:pPr>
            <a:r>
              <a:rPr lang="pt-BR" altLang="pt-BR" b="1"/>
              <a:t>Conta capital</a:t>
            </a:r>
          </a:p>
          <a:p>
            <a:pPr marL="501650" indent="-457200" eaLnBrk="1" hangingPunct="1">
              <a:lnSpc>
                <a:spcPct val="80000"/>
              </a:lnSpc>
            </a:pPr>
            <a:r>
              <a:rPr lang="pt-BR" altLang="pt-BR" b="1"/>
              <a:t>Conta financeira</a:t>
            </a:r>
            <a:endParaRPr lang="pt-BR" altLang="pt-BR"/>
          </a:p>
          <a:p>
            <a:pPr marL="771525" lvl="1" indent="-406400" eaLnBrk="1" hangingPunct="1">
              <a:lnSpc>
                <a:spcPct val="80000"/>
              </a:lnSpc>
            </a:pPr>
            <a:r>
              <a:rPr lang="pt-BR" altLang="pt-BR"/>
              <a:t>Investimento direto no exterior</a:t>
            </a:r>
          </a:p>
          <a:p>
            <a:pPr marL="771525" lvl="1" indent="-406400" eaLnBrk="1" hangingPunct="1">
              <a:lnSpc>
                <a:spcPct val="80000"/>
              </a:lnSpc>
            </a:pPr>
            <a:r>
              <a:rPr lang="pt-BR" altLang="pt-BR"/>
              <a:t>Investimento direto no país</a:t>
            </a:r>
          </a:p>
          <a:p>
            <a:pPr marL="771525" lvl="1" indent="-406400" eaLnBrk="1" hangingPunct="1">
              <a:lnSpc>
                <a:spcPct val="80000"/>
              </a:lnSpc>
            </a:pPr>
            <a:r>
              <a:rPr lang="pt-BR" altLang="pt-BR"/>
              <a:t>Investimento em carteira –  Ativos</a:t>
            </a:r>
          </a:p>
          <a:p>
            <a:pPr marL="771525" lvl="1" indent="-406400" eaLnBrk="1" hangingPunct="1">
              <a:lnSpc>
                <a:spcPct val="80000"/>
              </a:lnSpc>
            </a:pPr>
            <a:r>
              <a:rPr lang="pt-BR" altLang="pt-BR"/>
              <a:t>Investimento em carteira – Passivos</a:t>
            </a:r>
          </a:p>
          <a:p>
            <a:pPr marL="771525" lvl="1" indent="-406400" eaLnBrk="1" hangingPunct="1">
              <a:lnSpc>
                <a:spcPct val="80000"/>
              </a:lnSpc>
            </a:pPr>
            <a:r>
              <a:rPr lang="pt-BR" altLang="pt-BR"/>
              <a:t>Derivativos – Ativos</a:t>
            </a:r>
          </a:p>
          <a:p>
            <a:pPr marL="771525" lvl="1" indent="-406400" eaLnBrk="1" hangingPunct="1">
              <a:lnSpc>
                <a:spcPct val="80000"/>
              </a:lnSpc>
            </a:pPr>
            <a:r>
              <a:rPr lang="pt-BR" altLang="pt-BR"/>
              <a:t>Derivativos – Passivos</a:t>
            </a:r>
          </a:p>
          <a:p>
            <a:pPr marL="771525" lvl="1" indent="-406400" eaLnBrk="1" hangingPunct="1">
              <a:lnSpc>
                <a:spcPct val="80000"/>
              </a:lnSpc>
            </a:pPr>
            <a:r>
              <a:rPr lang="pt-BR" altLang="pt-BR"/>
              <a:t>Outros investimentos – Ativos</a:t>
            </a:r>
          </a:p>
          <a:p>
            <a:pPr marL="771525" lvl="1" indent="-406400" eaLnBrk="1" hangingPunct="1">
              <a:lnSpc>
                <a:spcPct val="80000"/>
              </a:lnSpc>
            </a:pPr>
            <a:r>
              <a:rPr lang="pt-BR" altLang="pt-BR"/>
              <a:t>Outros investimentos – Passivos</a:t>
            </a:r>
          </a:p>
          <a:p>
            <a:pPr marL="771525" lvl="1" indent="-406400" eaLnBrk="1" hangingPunct="1">
              <a:lnSpc>
                <a:spcPct val="80000"/>
              </a:lnSpc>
            </a:pPr>
            <a:r>
              <a:rPr lang="pt-BR" altLang="pt-BR"/>
              <a:t>Ativos de reserva</a:t>
            </a:r>
          </a:p>
          <a:p>
            <a:pPr marL="501650" indent="-457200" eaLnBrk="1" hangingPunct="1">
              <a:lnSpc>
                <a:spcPct val="80000"/>
              </a:lnSpc>
            </a:pPr>
            <a:r>
              <a:rPr lang="pt-BR" altLang="pt-BR" b="1"/>
              <a:t>Erros e omissões</a:t>
            </a:r>
          </a:p>
        </p:txBody>
      </p:sp>
    </p:spTree>
    <p:extLst>
      <p:ext uri="{BB962C8B-B14F-4D97-AF65-F5344CB8AC3E}">
        <p14:creationId xmlns:p14="http://schemas.microsoft.com/office/powerpoint/2010/main" val="6124468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62505"/>
                                        </p:tgtEl>
                                        <p:attrNameLst>
                                          <p:attrName>style.visibility</p:attrName>
                                        </p:attrNameLst>
                                      </p:cBhvr>
                                      <p:to>
                                        <p:strVal val="visible"/>
                                      </p:to>
                                    </p:set>
                                    <p:animEffect transition="in" filter="box(in)">
                                      <p:cBhvr>
                                        <p:cTn id="7" dur="500"/>
                                        <p:tgtEl>
                                          <p:spTgt spid="3625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62506"/>
                                        </p:tgtEl>
                                        <p:attrNameLst>
                                          <p:attrName>style.visibility</p:attrName>
                                        </p:attrNameLst>
                                      </p:cBhvr>
                                      <p:to>
                                        <p:strVal val="visible"/>
                                      </p:to>
                                    </p:set>
                                    <p:animEffect transition="in" filter="box(in)">
                                      <p:cBhvr>
                                        <p:cTn id="12" dur="500"/>
                                        <p:tgtEl>
                                          <p:spTgt spid="36250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grpId="1" nodeType="clickEffect">
                                  <p:stCondLst>
                                    <p:cond delay="0"/>
                                  </p:stCondLst>
                                  <p:childTnLst>
                                    <p:animEffect transition="out" filter="box(in)">
                                      <p:cBhvr>
                                        <p:cTn id="16" dur="500"/>
                                        <p:tgtEl>
                                          <p:spTgt spid="362505"/>
                                        </p:tgtEl>
                                      </p:cBhvr>
                                    </p:animEffect>
                                    <p:set>
                                      <p:cBhvr>
                                        <p:cTn id="17" dur="1" fill="hold">
                                          <p:stCondLst>
                                            <p:cond delay="499"/>
                                          </p:stCondLst>
                                        </p:cTn>
                                        <p:tgtEl>
                                          <p:spTgt spid="362505"/>
                                        </p:tgtEl>
                                        <p:attrNameLst>
                                          <p:attrName>style.visibility</p:attrName>
                                        </p:attrNameLst>
                                      </p:cBhvr>
                                      <p:to>
                                        <p:strVal val="hidden"/>
                                      </p:to>
                                    </p:set>
                                  </p:childTnLst>
                                </p:cTn>
                              </p:par>
                              <p:par>
                                <p:cTn id="18" presetID="4" presetClass="exit" presetSubtype="16" fill="hold" grpId="1" nodeType="withEffect">
                                  <p:stCondLst>
                                    <p:cond delay="0"/>
                                  </p:stCondLst>
                                  <p:childTnLst>
                                    <p:animEffect transition="out" filter="box(in)">
                                      <p:cBhvr>
                                        <p:cTn id="19" dur="500"/>
                                        <p:tgtEl>
                                          <p:spTgt spid="362506"/>
                                        </p:tgtEl>
                                      </p:cBhvr>
                                    </p:animEffect>
                                    <p:set>
                                      <p:cBhvr>
                                        <p:cTn id="20" dur="1" fill="hold">
                                          <p:stCondLst>
                                            <p:cond delay="499"/>
                                          </p:stCondLst>
                                        </p:cTn>
                                        <p:tgtEl>
                                          <p:spTgt spid="36250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05" grpId="0" animBg="1"/>
      <p:bldP spid="362505" grpId="1" animBg="1"/>
      <p:bldP spid="362506" grpId="0" animBg="1"/>
      <p:bldP spid="362506"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pt-BR" dirty="0"/>
              <a:t>A balança de transações correntes  (BTC)</a:t>
            </a:r>
          </a:p>
        </p:txBody>
      </p:sp>
      <p:sp>
        <p:nvSpPr>
          <p:cNvPr id="68611" name="Rectangle 3"/>
          <p:cNvSpPr>
            <a:spLocks noGrp="1" noChangeArrowheads="1"/>
          </p:cNvSpPr>
          <p:nvPr>
            <p:ph type="body" idx="1"/>
          </p:nvPr>
        </p:nvSpPr>
        <p:spPr>
          <a:xfrm>
            <a:off x="703385" y="1690688"/>
            <a:ext cx="9964615" cy="4710112"/>
          </a:xfrm>
        </p:spPr>
        <p:txBody>
          <a:bodyPr/>
          <a:lstStyle/>
          <a:p>
            <a:pPr lvl="1"/>
            <a:r>
              <a:rPr lang="pt-BR" dirty="0"/>
              <a:t>Se subdivide em:</a:t>
            </a:r>
          </a:p>
          <a:p>
            <a:pPr lvl="2"/>
            <a:r>
              <a:rPr lang="pt-BR" dirty="0"/>
              <a:t>Balança comercial</a:t>
            </a:r>
          </a:p>
          <a:p>
            <a:pPr lvl="2"/>
            <a:r>
              <a:rPr lang="pt-BR" dirty="0"/>
              <a:t>Balança de serviços </a:t>
            </a:r>
          </a:p>
          <a:p>
            <a:pPr lvl="2"/>
            <a:r>
              <a:rPr lang="pt-BR" dirty="0"/>
              <a:t>Balança de rendas primarias</a:t>
            </a:r>
          </a:p>
          <a:p>
            <a:pPr lvl="2"/>
            <a:r>
              <a:rPr lang="pt-BR" dirty="0"/>
              <a:t>Transferências unilaterais (rendas secundarias)</a:t>
            </a:r>
          </a:p>
          <a:p>
            <a:pPr>
              <a:lnSpc>
                <a:spcPct val="90000"/>
              </a:lnSpc>
            </a:pPr>
            <a:r>
              <a:rPr lang="pt-BR" dirty="0"/>
              <a:t>Compra e venda de bens e serviços</a:t>
            </a:r>
          </a:p>
          <a:p>
            <a:pPr>
              <a:lnSpc>
                <a:spcPct val="90000"/>
              </a:lnSpc>
            </a:pPr>
            <a:r>
              <a:rPr lang="pt-BR" dirty="0"/>
              <a:t>Pagamento e recebimento de rendas </a:t>
            </a:r>
          </a:p>
          <a:p>
            <a:pPr lvl="1">
              <a:lnSpc>
                <a:spcPct val="90000"/>
              </a:lnSpc>
              <a:buSzPct val="110000"/>
              <a:buFont typeface="Wingdings" pitchFamily="2" charset="2"/>
              <a:buChar char="Ø"/>
            </a:pPr>
            <a:r>
              <a:rPr lang="pt-BR" dirty="0"/>
              <a:t>não existe geração de direitos ou obrigações (compromissos futuros)</a:t>
            </a:r>
          </a:p>
          <a:p>
            <a:pPr lvl="2">
              <a:lnSpc>
                <a:spcPct val="90000"/>
              </a:lnSpc>
              <a:buFontTx/>
              <a:buNone/>
            </a:pPr>
            <a:r>
              <a:rPr lang="pt-BR" dirty="0"/>
              <a:t>Ex.: exportação, importação, pagamento de juros sobre a dívida externa, remessas de lucro</a:t>
            </a:r>
          </a:p>
        </p:txBody>
      </p:sp>
    </p:spTree>
    <p:extLst>
      <p:ext uri="{BB962C8B-B14F-4D97-AF65-F5344CB8AC3E}">
        <p14:creationId xmlns:p14="http://schemas.microsoft.com/office/powerpoint/2010/main" val="2406948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861" y="792499"/>
            <a:ext cx="8687169" cy="4681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0508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59074" name="Picture 2"/>
          <p:cNvPicPr>
            <a:picLocks noChangeAspect="1" noChangeArrowheads="1"/>
          </p:cNvPicPr>
          <p:nvPr/>
        </p:nvPicPr>
        <p:blipFill>
          <a:blip r:embed="rId2" cstate="print"/>
          <a:srcRect/>
          <a:stretch>
            <a:fillRect/>
          </a:stretch>
        </p:blipFill>
        <p:spPr bwMode="auto">
          <a:xfrm>
            <a:off x="1524000" y="6532"/>
            <a:ext cx="9152725" cy="6851469"/>
          </a:xfrm>
          <a:prstGeom prst="rect">
            <a:avLst/>
          </a:prstGeom>
          <a:noFill/>
          <a:ln w="9525">
            <a:noFill/>
            <a:miter lim="800000"/>
            <a:headEnd/>
            <a:tailEnd/>
          </a:ln>
        </p:spPr>
      </p:pic>
    </p:spTree>
    <p:extLst>
      <p:ext uri="{BB962C8B-B14F-4D97-AF65-F5344CB8AC3E}">
        <p14:creationId xmlns:p14="http://schemas.microsoft.com/office/powerpoint/2010/main" val="955980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4294967295"/>
          </p:nvPr>
        </p:nvSpPr>
        <p:spPr>
          <a:xfrm>
            <a:off x="869950" y="879475"/>
            <a:ext cx="9966325" cy="4800600"/>
          </a:xfrm>
        </p:spPr>
        <p:txBody>
          <a:bodyPr/>
          <a:lstStyle/>
          <a:p>
            <a:r>
              <a:rPr lang="pt-BR" altLang="pt-BR" sz="3600"/>
              <a:t>Análise da:</a:t>
            </a:r>
          </a:p>
          <a:p>
            <a:pPr lvl="1"/>
            <a:r>
              <a:rPr lang="pt-BR" altLang="pt-BR" sz="3200"/>
              <a:t> evolução das relações econômicas e financeiras externas de um país e </a:t>
            </a:r>
          </a:p>
          <a:p>
            <a:pPr lvl="1"/>
            <a:r>
              <a:rPr lang="pt-BR" altLang="pt-BR" sz="3200"/>
              <a:t>Alteração na ‘posição externa’ do ponto de vista dos passivos e ativos externos de um país </a:t>
            </a:r>
          </a:p>
          <a:p>
            <a:r>
              <a:rPr lang="pt-BR" altLang="pt-BR" sz="3600"/>
              <a:t> normalmente baseados em dados que são resumidos no </a:t>
            </a:r>
            <a:r>
              <a:rPr lang="pt-BR" altLang="pt-BR" sz="3600" u="sng"/>
              <a:t>Balanço de Pagamentos </a:t>
            </a:r>
            <a:r>
              <a:rPr lang="pt-BR" altLang="pt-BR" sz="3600"/>
              <a:t>de um pais </a:t>
            </a:r>
          </a:p>
        </p:txBody>
      </p:sp>
    </p:spTree>
    <p:extLst>
      <p:ext uri="{BB962C8B-B14F-4D97-AF65-F5344CB8AC3E}">
        <p14:creationId xmlns:p14="http://schemas.microsoft.com/office/powerpoint/2010/main" val="3818100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480258" name="Picture 2"/>
          <p:cNvPicPr>
            <a:picLocks noChangeAspect="1" noChangeArrowheads="1"/>
          </p:cNvPicPr>
          <p:nvPr/>
        </p:nvPicPr>
        <p:blipFill>
          <a:blip r:embed="rId2" cstate="print"/>
          <a:srcRect/>
          <a:stretch>
            <a:fillRect/>
          </a:stretch>
        </p:blipFill>
        <p:spPr bwMode="auto">
          <a:xfrm>
            <a:off x="1524000" y="0"/>
            <a:ext cx="9144000" cy="6858000"/>
          </a:xfrm>
          <a:prstGeom prst="rect">
            <a:avLst/>
          </a:prstGeom>
          <a:noFill/>
          <a:ln w="9525">
            <a:noFill/>
            <a:miter lim="800000"/>
            <a:headEnd/>
            <a:tailEnd/>
          </a:ln>
        </p:spPr>
      </p:pic>
    </p:spTree>
    <p:extLst>
      <p:ext uri="{BB962C8B-B14F-4D97-AF65-F5344CB8AC3E}">
        <p14:creationId xmlns:p14="http://schemas.microsoft.com/office/powerpoint/2010/main" val="324689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endParaRPr lang="pt-BR"/>
          </a:p>
        </p:txBody>
      </p:sp>
      <p:pic>
        <p:nvPicPr>
          <p:cNvPr id="481282" name="Picture 2"/>
          <p:cNvPicPr>
            <a:picLocks noChangeAspect="1" noChangeArrowheads="1"/>
          </p:cNvPicPr>
          <p:nvPr/>
        </p:nvPicPr>
        <p:blipFill>
          <a:blip r:embed="rId2" cstate="print"/>
          <a:srcRect/>
          <a:stretch>
            <a:fillRect/>
          </a:stretch>
        </p:blipFill>
        <p:spPr bwMode="auto">
          <a:xfrm>
            <a:off x="1524000" y="1052737"/>
            <a:ext cx="9144000" cy="4968551"/>
          </a:xfrm>
          <a:prstGeom prst="rect">
            <a:avLst/>
          </a:prstGeom>
          <a:noFill/>
          <a:ln w="9525">
            <a:noFill/>
            <a:miter lim="800000"/>
            <a:headEnd/>
            <a:tailEnd/>
          </a:ln>
        </p:spPr>
      </p:pic>
    </p:spTree>
    <p:extLst>
      <p:ext uri="{BB962C8B-B14F-4D97-AF65-F5344CB8AC3E}">
        <p14:creationId xmlns:p14="http://schemas.microsoft.com/office/powerpoint/2010/main" val="660591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pt-BR" dirty="0"/>
              <a:t>Conta Financeira e Capital (BKF)</a:t>
            </a:r>
          </a:p>
        </p:txBody>
      </p:sp>
      <p:sp>
        <p:nvSpPr>
          <p:cNvPr id="69635" name="Rectangle 3"/>
          <p:cNvSpPr>
            <a:spLocks noGrp="1" noChangeArrowheads="1"/>
          </p:cNvSpPr>
          <p:nvPr>
            <p:ph type="body" idx="1"/>
          </p:nvPr>
        </p:nvSpPr>
        <p:spPr>
          <a:xfrm>
            <a:off x="576775" y="1690688"/>
            <a:ext cx="9911839" cy="5167313"/>
          </a:xfrm>
        </p:spPr>
        <p:txBody>
          <a:bodyPr/>
          <a:lstStyle/>
          <a:p>
            <a:pPr>
              <a:lnSpc>
                <a:spcPct val="90000"/>
              </a:lnSpc>
            </a:pPr>
            <a:r>
              <a:rPr lang="pt-BR" sz="2400" dirty="0"/>
              <a:t>Conta capital </a:t>
            </a:r>
          </a:p>
          <a:p>
            <a:pPr lvl="1">
              <a:lnSpc>
                <a:spcPct val="90000"/>
              </a:lnSpc>
            </a:pPr>
            <a:r>
              <a:rPr lang="pt-BR" sz="2000" dirty="0"/>
              <a:t>Transferência de riqueza em geral extra mercado e/ou de ativos não produzidos e não financeiros (licenças, marcas </a:t>
            </a:r>
            <a:r>
              <a:rPr lang="pt-BR" sz="2000" dirty="0" err="1"/>
              <a:t>etc</a:t>
            </a:r>
            <a:r>
              <a:rPr lang="pt-BR" sz="2000" dirty="0"/>
              <a:t>) – também perdão de dividas</a:t>
            </a:r>
          </a:p>
          <a:p>
            <a:pPr>
              <a:lnSpc>
                <a:spcPct val="90000"/>
              </a:lnSpc>
            </a:pPr>
            <a:r>
              <a:rPr lang="pt-BR" sz="2400" dirty="0"/>
              <a:t>Conta Financeira</a:t>
            </a:r>
          </a:p>
          <a:p>
            <a:pPr lvl="1">
              <a:lnSpc>
                <a:spcPct val="90000"/>
              </a:lnSpc>
            </a:pPr>
            <a:r>
              <a:rPr lang="pt-BR" sz="2000" dirty="0"/>
              <a:t>onde há compra/venda de ativos financeiros internacionais</a:t>
            </a:r>
          </a:p>
          <a:p>
            <a:pPr lvl="1"/>
            <a:r>
              <a:rPr lang="pt-BR" sz="2000" dirty="0"/>
              <a:t>Subdivisão em função do tipo de capital – separação prazo, volatilidade, facilidade de retorno</a:t>
            </a:r>
          </a:p>
          <a:p>
            <a:pPr lvl="2"/>
            <a:r>
              <a:rPr lang="pt-BR" sz="1800" dirty="0"/>
              <a:t>Direto x carteira</a:t>
            </a:r>
          </a:p>
          <a:p>
            <a:pPr lvl="2"/>
            <a:r>
              <a:rPr lang="pt-BR" sz="1800" dirty="0"/>
              <a:t>Empréstimos</a:t>
            </a:r>
          </a:p>
          <a:p>
            <a:pPr lvl="2"/>
            <a:endParaRPr lang="pt-BR" sz="1800" dirty="0"/>
          </a:p>
          <a:p>
            <a:pPr>
              <a:lnSpc>
                <a:spcPct val="90000"/>
              </a:lnSpc>
            </a:pPr>
            <a:r>
              <a:rPr lang="pt-BR" sz="2400" dirty="0"/>
              <a:t>existe geração de direitos e obrigações </a:t>
            </a:r>
          </a:p>
          <a:p>
            <a:pPr lvl="1">
              <a:lnSpc>
                <a:spcPct val="90000"/>
              </a:lnSpc>
            </a:pPr>
            <a:r>
              <a:rPr lang="pt-BR" sz="2000" dirty="0"/>
              <a:t>representa uma alteração na situação patrimonial do país</a:t>
            </a:r>
          </a:p>
        </p:txBody>
      </p:sp>
    </p:spTree>
    <p:extLst>
      <p:ext uri="{BB962C8B-B14F-4D97-AF65-F5344CB8AC3E}">
        <p14:creationId xmlns:p14="http://schemas.microsoft.com/office/powerpoint/2010/main" val="2026089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p:cNvSpPr>
          <p:nvPr>
            <p:ph type="body" sz="half" idx="2"/>
          </p:nvPr>
        </p:nvSpPr>
        <p:spPr>
          <a:xfrm>
            <a:off x="6172200" y="1176338"/>
            <a:ext cx="5403850" cy="5381625"/>
          </a:xfrm>
        </p:spPr>
        <p:txBody>
          <a:bodyPr/>
          <a:lstStyle/>
          <a:p>
            <a:pPr marL="501650" indent="-457200" eaLnBrk="1" hangingPunct="1">
              <a:lnSpc>
                <a:spcPct val="80000"/>
              </a:lnSpc>
            </a:pPr>
            <a:r>
              <a:rPr lang="pt-BR" altLang="pt-BR" b="1"/>
              <a:t>Conta capital</a:t>
            </a:r>
          </a:p>
          <a:p>
            <a:pPr marL="501650" indent="-457200" eaLnBrk="1" hangingPunct="1">
              <a:lnSpc>
                <a:spcPct val="80000"/>
              </a:lnSpc>
            </a:pPr>
            <a:r>
              <a:rPr lang="pt-BR" altLang="pt-BR" b="1"/>
              <a:t>Conta financeira</a:t>
            </a:r>
            <a:endParaRPr lang="pt-BR" altLang="pt-BR"/>
          </a:p>
          <a:p>
            <a:pPr marL="771525" lvl="1" indent="-406400" eaLnBrk="1" hangingPunct="1">
              <a:lnSpc>
                <a:spcPct val="80000"/>
              </a:lnSpc>
            </a:pPr>
            <a:r>
              <a:rPr lang="pt-BR" altLang="pt-BR"/>
              <a:t>Investimento direto no exterior</a:t>
            </a:r>
          </a:p>
          <a:p>
            <a:pPr marL="771525" lvl="1" indent="-406400" eaLnBrk="1" hangingPunct="1">
              <a:lnSpc>
                <a:spcPct val="80000"/>
              </a:lnSpc>
            </a:pPr>
            <a:r>
              <a:rPr lang="pt-BR" altLang="pt-BR"/>
              <a:t>Investimento direto no país</a:t>
            </a:r>
          </a:p>
          <a:p>
            <a:pPr marL="771525" lvl="1" indent="-406400" eaLnBrk="1" hangingPunct="1">
              <a:lnSpc>
                <a:spcPct val="80000"/>
              </a:lnSpc>
            </a:pPr>
            <a:r>
              <a:rPr lang="pt-BR" altLang="pt-BR"/>
              <a:t>Investimento em carteira –  Ativos</a:t>
            </a:r>
          </a:p>
          <a:p>
            <a:pPr marL="771525" lvl="1" indent="-406400" eaLnBrk="1" hangingPunct="1">
              <a:lnSpc>
                <a:spcPct val="80000"/>
              </a:lnSpc>
            </a:pPr>
            <a:r>
              <a:rPr lang="pt-BR" altLang="pt-BR"/>
              <a:t>Investimento em carteira – Passivos</a:t>
            </a:r>
          </a:p>
          <a:p>
            <a:pPr marL="771525" lvl="1" indent="-406400" eaLnBrk="1" hangingPunct="1">
              <a:lnSpc>
                <a:spcPct val="80000"/>
              </a:lnSpc>
            </a:pPr>
            <a:r>
              <a:rPr lang="pt-BR" altLang="pt-BR"/>
              <a:t>Derivativos – Ativos</a:t>
            </a:r>
          </a:p>
          <a:p>
            <a:pPr marL="771525" lvl="1" indent="-406400" eaLnBrk="1" hangingPunct="1">
              <a:lnSpc>
                <a:spcPct val="80000"/>
              </a:lnSpc>
            </a:pPr>
            <a:r>
              <a:rPr lang="pt-BR" altLang="pt-BR"/>
              <a:t>Derivativos – Passivos</a:t>
            </a:r>
          </a:p>
          <a:p>
            <a:pPr marL="771525" lvl="1" indent="-406400" eaLnBrk="1" hangingPunct="1">
              <a:lnSpc>
                <a:spcPct val="80000"/>
              </a:lnSpc>
            </a:pPr>
            <a:r>
              <a:rPr lang="pt-BR" altLang="pt-BR"/>
              <a:t>Outros investimentos – Ativos</a:t>
            </a:r>
          </a:p>
          <a:p>
            <a:pPr marL="771525" lvl="1" indent="-406400" eaLnBrk="1" hangingPunct="1">
              <a:lnSpc>
                <a:spcPct val="80000"/>
              </a:lnSpc>
            </a:pPr>
            <a:r>
              <a:rPr lang="pt-BR" altLang="pt-BR"/>
              <a:t>Outros investimentos – Passivos</a:t>
            </a:r>
          </a:p>
          <a:p>
            <a:pPr marL="771525" lvl="1" indent="-406400" eaLnBrk="1" hangingPunct="1">
              <a:lnSpc>
                <a:spcPct val="80000"/>
              </a:lnSpc>
            </a:pPr>
            <a:r>
              <a:rPr lang="pt-BR" altLang="pt-BR"/>
              <a:t>Ativos de reserva</a:t>
            </a:r>
          </a:p>
          <a:p>
            <a:pPr marL="501650" indent="-457200" eaLnBrk="1" hangingPunct="1">
              <a:lnSpc>
                <a:spcPct val="80000"/>
              </a:lnSpc>
            </a:pPr>
            <a:r>
              <a:rPr lang="pt-BR" altLang="pt-BR" b="1"/>
              <a:t>Erros e omissões</a:t>
            </a:r>
          </a:p>
        </p:txBody>
      </p:sp>
      <p:sp>
        <p:nvSpPr>
          <p:cNvPr id="17411" name="Rectangle 3"/>
          <p:cNvSpPr>
            <a:spLocks noGrp="1"/>
          </p:cNvSpPr>
          <p:nvPr>
            <p:ph type="body" sz="half" idx="1"/>
          </p:nvPr>
        </p:nvSpPr>
        <p:spPr>
          <a:xfrm>
            <a:off x="569913" y="1176338"/>
            <a:ext cx="5526087" cy="5164137"/>
          </a:xfrm>
        </p:spPr>
        <p:txBody>
          <a:bodyPr/>
          <a:lstStyle/>
          <a:p>
            <a:pPr marL="501650" indent="-457200" eaLnBrk="1" hangingPunct="1"/>
            <a:r>
              <a:rPr lang="pt-BR" altLang="pt-BR" sz="2400" b="1"/>
              <a:t>Transações correntes - </a:t>
            </a:r>
            <a:r>
              <a:rPr lang="pt-BR" altLang="pt-BR" sz="2400"/>
              <a:t>Bens e serviços</a:t>
            </a:r>
          </a:p>
          <a:p>
            <a:pPr marL="771525" lvl="1" indent="-406400" eaLnBrk="1" hangingPunct="1"/>
            <a:r>
              <a:rPr lang="pt-BR" altLang="pt-BR" sz="2000"/>
              <a:t>Balança comercial (bens)</a:t>
            </a:r>
          </a:p>
          <a:p>
            <a:pPr marL="1041400" lvl="2" indent="-355600" eaLnBrk="1" hangingPunct="1"/>
            <a:r>
              <a:rPr lang="pt-BR" altLang="pt-BR" sz="1800"/>
              <a:t>Exportações</a:t>
            </a:r>
          </a:p>
          <a:p>
            <a:pPr marL="1041400" lvl="2" indent="-355600" eaLnBrk="1" hangingPunct="1"/>
            <a:r>
              <a:rPr lang="pt-BR" altLang="pt-BR" sz="1800"/>
              <a:t>Importações</a:t>
            </a:r>
          </a:p>
          <a:p>
            <a:pPr marL="771525" lvl="1" indent="-406400" eaLnBrk="1" hangingPunct="1"/>
            <a:r>
              <a:rPr lang="pt-BR" altLang="pt-BR" sz="2000"/>
              <a:t>Serviços</a:t>
            </a:r>
          </a:p>
          <a:p>
            <a:pPr marL="771525" lvl="1" indent="-406400" eaLnBrk="1" hangingPunct="1"/>
            <a:r>
              <a:rPr lang="pt-BR" altLang="pt-BR" sz="2000"/>
              <a:t>Renda primária</a:t>
            </a:r>
          </a:p>
          <a:p>
            <a:pPr marL="1041400" lvl="2" indent="-355600" eaLnBrk="1" hangingPunct="1"/>
            <a:r>
              <a:rPr lang="pt-BR" altLang="pt-BR" sz="1800"/>
              <a:t>Remuneração de trabalhadores</a:t>
            </a:r>
          </a:p>
          <a:p>
            <a:pPr marL="1041400" lvl="2" indent="-355600" eaLnBrk="1" hangingPunct="1"/>
            <a:r>
              <a:rPr lang="pt-BR" altLang="pt-BR" sz="1800"/>
              <a:t>Renda de investimento</a:t>
            </a:r>
          </a:p>
          <a:p>
            <a:pPr marL="1309688" lvl="3" indent="-304800" eaLnBrk="1" hangingPunct="1"/>
            <a:r>
              <a:rPr lang="pt-BR" altLang="pt-BR" sz="1600"/>
              <a:t>Investimento direto</a:t>
            </a:r>
          </a:p>
          <a:p>
            <a:pPr marL="1309688" lvl="3" indent="-304800" eaLnBrk="1" hangingPunct="1"/>
            <a:r>
              <a:rPr lang="pt-BR" altLang="pt-BR" sz="1600"/>
              <a:t>Investimento em carteira</a:t>
            </a:r>
          </a:p>
          <a:p>
            <a:pPr marL="1309688" lvl="3" indent="-304800" eaLnBrk="1" hangingPunct="1"/>
            <a:r>
              <a:rPr lang="pt-BR" altLang="pt-BR" sz="1600"/>
              <a:t>Outros investimentos</a:t>
            </a:r>
          </a:p>
          <a:p>
            <a:pPr marL="1309688" lvl="3" indent="-304800" eaLnBrk="1" hangingPunct="1"/>
            <a:r>
              <a:rPr lang="pt-BR" altLang="pt-BR" sz="1600"/>
              <a:t>Ativos de reserva</a:t>
            </a:r>
          </a:p>
          <a:p>
            <a:pPr marL="771525" lvl="1" indent="-406400" eaLnBrk="1" hangingPunct="1"/>
            <a:r>
              <a:rPr lang="pt-BR" altLang="pt-BR" sz="2000"/>
              <a:t>Renda secundária</a:t>
            </a:r>
          </a:p>
        </p:txBody>
      </p:sp>
      <p:sp>
        <p:nvSpPr>
          <p:cNvPr id="17412" name="Rectangle 2"/>
          <p:cNvSpPr>
            <a:spLocks noGrp="1"/>
          </p:cNvSpPr>
          <p:nvPr>
            <p:ph type="title"/>
          </p:nvPr>
        </p:nvSpPr>
        <p:spPr>
          <a:xfrm>
            <a:off x="1341438" y="466725"/>
            <a:ext cx="9509125" cy="547688"/>
          </a:xfrm>
        </p:spPr>
        <p:txBody>
          <a:bodyPr/>
          <a:lstStyle/>
          <a:p>
            <a:pPr eaLnBrk="1" hangingPunct="1"/>
            <a:r>
              <a:rPr lang="pt-BR" altLang="pt-BR" sz="3000"/>
              <a:t>A estrutura atual o Balanço de Pagamentos</a:t>
            </a:r>
          </a:p>
        </p:txBody>
      </p:sp>
    </p:spTree>
    <p:extLst>
      <p:ext uri="{BB962C8B-B14F-4D97-AF65-F5344CB8AC3E}">
        <p14:creationId xmlns:p14="http://schemas.microsoft.com/office/powerpoint/2010/main" val="5198869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060" y="854242"/>
            <a:ext cx="10454760" cy="5125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8057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r>
              <a:rPr lang="pt-BR"/>
              <a:t>Conta Financeira e divida externa</a:t>
            </a:r>
          </a:p>
        </p:txBody>
      </p:sp>
      <p:sp>
        <p:nvSpPr>
          <p:cNvPr id="210947" name="Rectangle 3"/>
          <p:cNvSpPr>
            <a:spLocks noGrp="1" noChangeArrowheads="1"/>
          </p:cNvSpPr>
          <p:nvPr>
            <p:ph type="body" idx="1"/>
          </p:nvPr>
        </p:nvSpPr>
        <p:spPr/>
        <p:txBody>
          <a:bodyPr/>
          <a:lstStyle/>
          <a:p>
            <a:pPr>
              <a:lnSpc>
                <a:spcPct val="90000"/>
              </a:lnSpc>
            </a:pPr>
            <a:r>
              <a:rPr lang="pt-BR"/>
              <a:t>Variação desta conta – variação da divida externa</a:t>
            </a:r>
          </a:p>
          <a:p>
            <a:pPr lvl="1">
              <a:lnSpc>
                <a:spcPct val="90000"/>
              </a:lnSpc>
            </a:pPr>
            <a:r>
              <a:rPr lang="pt-BR"/>
              <a:t>Mas: o que incluir na divida externa ?</a:t>
            </a:r>
          </a:p>
          <a:p>
            <a:pPr lvl="2">
              <a:lnSpc>
                <a:spcPct val="90000"/>
              </a:lnSpc>
            </a:pPr>
            <a:r>
              <a:rPr lang="pt-BR"/>
              <a:t>Conta Capital – geralmente não</a:t>
            </a:r>
          </a:p>
          <a:p>
            <a:pPr lvl="2">
              <a:lnSpc>
                <a:spcPct val="90000"/>
              </a:lnSpc>
            </a:pPr>
            <a:r>
              <a:rPr lang="pt-BR"/>
              <a:t>Conta financeira - investimento direto também não</a:t>
            </a:r>
          </a:p>
          <a:p>
            <a:pPr lvl="3">
              <a:lnSpc>
                <a:spcPct val="90000"/>
              </a:lnSpc>
            </a:pPr>
            <a:r>
              <a:rPr lang="pt-BR"/>
              <a:t>Mesmo que isto sejam obrigações contingentes </a:t>
            </a:r>
          </a:p>
          <a:p>
            <a:pPr>
              <a:lnSpc>
                <a:spcPct val="90000"/>
              </a:lnSpc>
            </a:pPr>
            <a:r>
              <a:rPr lang="pt-BR"/>
              <a:t>Posição liquida externa</a:t>
            </a:r>
          </a:p>
          <a:p>
            <a:pPr lvl="1">
              <a:lnSpc>
                <a:spcPct val="90000"/>
              </a:lnSpc>
            </a:pPr>
            <a:r>
              <a:rPr lang="pt-BR"/>
              <a:t>Problema com estoques e suas valorizações    </a:t>
            </a:r>
          </a:p>
        </p:txBody>
      </p:sp>
    </p:spTree>
    <p:extLst>
      <p:ext uri="{BB962C8B-B14F-4D97-AF65-F5344CB8AC3E}">
        <p14:creationId xmlns:p14="http://schemas.microsoft.com/office/powerpoint/2010/main" val="1533588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Conteúdo 5"/>
          <p:cNvSpPr>
            <a:spLocks noGrp="1"/>
          </p:cNvSpPr>
          <p:nvPr>
            <p:ph idx="1"/>
          </p:nvPr>
        </p:nvSpPr>
        <p:spPr>
          <a:xfrm>
            <a:off x="357188" y="409575"/>
            <a:ext cx="11058525" cy="2890838"/>
          </a:xfrm>
        </p:spPr>
        <p:txBody>
          <a:bodyPr/>
          <a:lstStyle/>
          <a:p>
            <a:pPr>
              <a:defRPr/>
            </a:pPr>
            <a:r>
              <a:rPr lang="pt-BR" sz="2800" dirty="0">
                <a:solidFill>
                  <a:schemeClr val="accent2">
                    <a:lumMod val="50000"/>
                  </a:schemeClr>
                </a:solidFill>
              </a:rPr>
              <a:t>Se </a:t>
            </a:r>
            <a:r>
              <a:rPr lang="pt-BR" dirty="0">
                <a:solidFill>
                  <a:schemeClr val="accent2">
                    <a:lumMod val="50000"/>
                  </a:schemeClr>
                </a:solidFill>
              </a:rPr>
              <a:t>um pais tem um </a:t>
            </a:r>
            <a:r>
              <a:rPr lang="pt-BR" u="sng" dirty="0">
                <a:solidFill>
                  <a:schemeClr val="accent2">
                    <a:lumMod val="50000"/>
                  </a:schemeClr>
                </a:solidFill>
              </a:rPr>
              <a:t>saldo negativo em transações correntes</a:t>
            </a:r>
            <a:r>
              <a:rPr lang="pt-BR" dirty="0">
                <a:solidFill>
                  <a:schemeClr val="accent2">
                    <a:lumMod val="50000"/>
                  </a:schemeClr>
                </a:solidFill>
              </a:rPr>
              <a:t>, significa que ele “gerou” menos divisas (dólares) que as necessárias para adquirir bens e serviços no exterior e pagar pelo uso de fatores de produção de não residentes.</a:t>
            </a:r>
          </a:p>
          <a:p>
            <a:pPr lvl="1">
              <a:defRPr/>
            </a:pPr>
            <a:r>
              <a:rPr lang="pt-BR" dirty="0">
                <a:solidFill>
                  <a:schemeClr val="accent2">
                    <a:lumMod val="50000"/>
                  </a:schemeClr>
                </a:solidFill>
              </a:rPr>
              <a:t>Gerar divisas neste caso equivale a vender bens e serviços no exterior ou receber de não residentes pelo uso de fatores de produção </a:t>
            </a:r>
            <a:r>
              <a:rPr lang="pt-BR" dirty="0"/>
              <a:t>pertencentes a residentes</a:t>
            </a:r>
          </a:p>
        </p:txBody>
      </p:sp>
      <p:sp>
        <p:nvSpPr>
          <p:cNvPr id="7" name="CaixaDeTexto 6"/>
          <p:cNvSpPr txBox="1"/>
          <p:nvPr/>
        </p:nvSpPr>
        <p:spPr>
          <a:xfrm>
            <a:off x="128588" y="3424238"/>
            <a:ext cx="6958012" cy="3538537"/>
          </a:xfrm>
          <a:prstGeom prst="rect">
            <a:avLst/>
          </a:prstGeom>
          <a:solidFill>
            <a:schemeClr val="accent3">
              <a:lumMod val="50000"/>
            </a:schemeClr>
          </a:solidFill>
        </p:spPr>
        <p:txBody>
          <a:bodyPr>
            <a:spAutoFit/>
          </a:bodyPr>
          <a:lstStyle/>
          <a:p>
            <a:pPr>
              <a:defRPr/>
            </a:pPr>
            <a:r>
              <a:rPr lang="pt-BR" sz="2800" b="1" dirty="0">
                <a:solidFill>
                  <a:srgbClr val="FF0000"/>
                </a:solidFill>
              </a:rPr>
              <a:t>Como o país paga por isto ? </a:t>
            </a:r>
          </a:p>
          <a:p>
            <a:pPr>
              <a:defRPr/>
            </a:pPr>
            <a:r>
              <a:rPr lang="pt-BR" sz="2800" b="1" dirty="0">
                <a:solidFill>
                  <a:srgbClr val="FF0000"/>
                </a:solidFill>
              </a:rPr>
              <a:t>	a) usa divisas que tem guardadas 			(estoques de divisas em caixa)</a:t>
            </a:r>
          </a:p>
          <a:p>
            <a:pPr>
              <a:defRPr/>
            </a:pPr>
            <a:r>
              <a:rPr lang="pt-BR" sz="2800" b="1" dirty="0">
                <a:solidFill>
                  <a:srgbClr val="FF0000"/>
                </a:solidFill>
              </a:rPr>
              <a:t>	b) “pede divisas emprestas”, </a:t>
            </a:r>
          </a:p>
          <a:p>
            <a:pPr marL="457200" indent="-457200">
              <a:buFont typeface="Wingdings" panose="05000000000000000000" pitchFamily="2" charset="2"/>
              <a:buChar char="ü"/>
              <a:defRPr/>
            </a:pPr>
            <a:r>
              <a:rPr lang="pt-BR" sz="2800" b="1" dirty="0">
                <a:solidFill>
                  <a:srgbClr val="FF0000"/>
                </a:solidFill>
              </a:rPr>
              <a:t>O “empréstimo” aqui pode ter diferentes formas: investimento direto, investimento em carteira, empréstimos propriamente ditos, etc. </a:t>
            </a:r>
          </a:p>
        </p:txBody>
      </p:sp>
      <p:sp>
        <p:nvSpPr>
          <p:cNvPr id="8" name="Retângulo 7"/>
          <p:cNvSpPr/>
          <p:nvPr/>
        </p:nvSpPr>
        <p:spPr bwMode="auto">
          <a:xfrm>
            <a:off x="7315200" y="3424238"/>
            <a:ext cx="4686300" cy="32766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pt-BR" sz="2600" b="1" dirty="0">
                <a:solidFill>
                  <a:schemeClr val="accent2">
                    <a:lumMod val="50000"/>
                  </a:schemeClr>
                </a:solidFill>
              </a:rPr>
              <a:t>A </a:t>
            </a:r>
            <a:r>
              <a:rPr lang="pt-BR" sz="2600" b="1" u="sng" dirty="0">
                <a:solidFill>
                  <a:schemeClr val="accent2">
                    <a:lumMod val="50000"/>
                  </a:schemeClr>
                </a:solidFill>
              </a:rPr>
              <a:t>contrapartida </a:t>
            </a:r>
            <a:r>
              <a:rPr lang="pt-BR" sz="2600" b="1" dirty="0">
                <a:solidFill>
                  <a:schemeClr val="accent2">
                    <a:lumMod val="50000"/>
                  </a:schemeClr>
                </a:solidFill>
              </a:rPr>
              <a:t>esta na conta de capital e especialmente na </a:t>
            </a:r>
            <a:r>
              <a:rPr lang="pt-BR" sz="2600" b="1" u="sng" dirty="0">
                <a:solidFill>
                  <a:schemeClr val="accent2">
                    <a:lumMod val="50000"/>
                  </a:schemeClr>
                </a:solidFill>
              </a:rPr>
              <a:t>conta financeira </a:t>
            </a:r>
            <a:r>
              <a:rPr lang="pt-BR" sz="2600" b="1" dirty="0">
                <a:solidFill>
                  <a:schemeClr val="accent2">
                    <a:lumMod val="50000"/>
                  </a:schemeClr>
                </a:solidFill>
              </a:rPr>
              <a:t>que apresenta uma entrada liquida de recursos ou uma diminuição dos estoque de ativos possuídos; ou seja </a:t>
            </a:r>
            <a:r>
              <a:rPr lang="pt-BR" sz="2600" b="1" u="sng" dirty="0">
                <a:solidFill>
                  <a:schemeClr val="accent2">
                    <a:lumMod val="50000"/>
                  </a:schemeClr>
                </a:solidFill>
              </a:rPr>
              <a:t>um aumento das obrigações futuras do país</a:t>
            </a:r>
          </a:p>
        </p:txBody>
      </p:sp>
    </p:spTree>
    <p:extLst>
      <p:ext uri="{BB962C8B-B14F-4D97-AF65-F5344CB8AC3E}">
        <p14:creationId xmlns:p14="http://schemas.microsoft.com/office/powerpoint/2010/main" val="26922401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946052" y="0"/>
            <a:ext cx="10515600" cy="1325563"/>
          </a:xfrm>
        </p:spPr>
        <p:txBody>
          <a:bodyPr/>
          <a:lstStyle/>
          <a:p>
            <a:r>
              <a:rPr lang="pt-BR" dirty="0"/>
              <a:t>Ajustes no Balanço de Pagamentos</a:t>
            </a:r>
          </a:p>
        </p:txBody>
      </p:sp>
      <p:sp>
        <p:nvSpPr>
          <p:cNvPr id="49155" name="Rectangle 3"/>
          <p:cNvSpPr>
            <a:spLocks noGrp="1" noChangeArrowheads="1"/>
          </p:cNvSpPr>
          <p:nvPr>
            <p:ph type="body" idx="1"/>
          </p:nvPr>
        </p:nvSpPr>
        <p:spPr>
          <a:xfrm>
            <a:off x="548639" y="1212387"/>
            <a:ext cx="11310425" cy="4808586"/>
          </a:xfrm>
        </p:spPr>
        <p:txBody>
          <a:bodyPr>
            <a:noAutofit/>
          </a:bodyPr>
          <a:lstStyle/>
          <a:p>
            <a:pPr algn="ctr">
              <a:lnSpc>
                <a:spcPct val="110000"/>
              </a:lnSpc>
              <a:buFont typeface="Monotype Sorts" pitchFamily="2" charset="2"/>
              <a:buNone/>
            </a:pPr>
            <a:r>
              <a:rPr lang="pt-BR" sz="4000" dirty="0"/>
              <a:t>Desequilíbrios não podem ser permanentes</a:t>
            </a:r>
          </a:p>
          <a:p>
            <a:pPr algn="ctr">
              <a:lnSpc>
                <a:spcPct val="110000"/>
              </a:lnSpc>
              <a:buFont typeface="Monotype Sorts" pitchFamily="2" charset="2"/>
              <a:buNone/>
            </a:pPr>
            <a:endParaRPr lang="pt-BR" sz="4800" dirty="0"/>
          </a:p>
          <a:p>
            <a:pPr lvl="1">
              <a:lnSpc>
                <a:spcPct val="90000"/>
              </a:lnSpc>
              <a:buFont typeface="Symbol" pitchFamily="18" charset="2"/>
              <a:buChar char="Þ"/>
            </a:pPr>
            <a:r>
              <a:rPr lang="pt-BR" sz="3600" dirty="0"/>
              <a:t> déficits - esgotamento de reservas</a:t>
            </a:r>
          </a:p>
          <a:p>
            <a:pPr lvl="1">
              <a:lnSpc>
                <a:spcPct val="90000"/>
              </a:lnSpc>
              <a:buFont typeface="Symbol" pitchFamily="18" charset="2"/>
              <a:buChar char="Þ"/>
            </a:pPr>
            <a:r>
              <a:rPr lang="pt-BR" sz="3600" dirty="0"/>
              <a:t> superávits - custo de oportunidade de retenção das moedas estrangeiras </a:t>
            </a:r>
          </a:p>
          <a:p>
            <a:pPr marL="457200" lvl="1" indent="0">
              <a:lnSpc>
                <a:spcPct val="90000"/>
              </a:lnSpc>
              <a:buNone/>
            </a:pPr>
            <a:endParaRPr lang="pt-BR" sz="3600" dirty="0"/>
          </a:p>
        </p:txBody>
      </p:sp>
    </p:spTree>
    <p:extLst>
      <p:ext uri="{BB962C8B-B14F-4D97-AF65-F5344CB8AC3E}">
        <p14:creationId xmlns:p14="http://schemas.microsoft.com/office/powerpoint/2010/main" val="2965478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additive="base">
                                        <p:cTn id="7" dur="500" fill="hold"/>
                                        <p:tgtEl>
                                          <p:spTgt spid="491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915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9155">
                                            <p:txEl>
                                              <p:pRg st="2" end="2"/>
                                            </p:txEl>
                                          </p:spTgt>
                                        </p:tgtEl>
                                        <p:attrNameLst>
                                          <p:attrName>style.visibility</p:attrName>
                                        </p:attrNameLst>
                                      </p:cBhvr>
                                      <p:to>
                                        <p:strVal val="visible"/>
                                      </p:to>
                                    </p:set>
                                    <p:anim calcmode="lin" valueType="num">
                                      <p:cBhvr additive="base">
                                        <p:cTn id="11" dur="500" fill="hold"/>
                                        <p:tgtEl>
                                          <p:spTgt spid="4915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9155">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9155">
                                            <p:txEl>
                                              <p:pRg st="3" end="3"/>
                                            </p:txEl>
                                          </p:spTgt>
                                        </p:tgtEl>
                                        <p:attrNameLst>
                                          <p:attrName>style.visibility</p:attrName>
                                        </p:attrNameLst>
                                      </p:cBhvr>
                                      <p:to>
                                        <p:strVal val="visible"/>
                                      </p:to>
                                    </p:set>
                                    <p:anim calcmode="lin" valueType="num">
                                      <p:cBhvr additive="base">
                                        <p:cTn id="15" dur="500" fill="hold"/>
                                        <p:tgtEl>
                                          <p:spTgt spid="49155">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91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normAutofit/>
          </a:bodyPr>
          <a:lstStyle/>
          <a:p>
            <a:r>
              <a:rPr lang="pt-BR" sz="5400" dirty="0"/>
              <a:t>Reservas</a:t>
            </a:r>
          </a:p>
        </p:txBody>
      </p:sp>
      <p:sp>
        <p:nvSpPr>
          <p:cNvPr id="219139" name="Rectangle 3"/>
          <p:cNvSpPr>
            <a:spLocks noGrp="1" noChangeArrowheads="1"/>
          </p:cNvSpPr>
          <p:nvPr>
            <p:ph type="body" idx="1"/>
          </p:nvPr>
        </p:nvSpPr>
        <p:spPr>
          <a:xfrm>
            <a:off x="838200" y="1491176"/>
            <a:ext cx="10515600" cy="4923692"/>
          </a:xfrm>
        </p:spPr>
        <p:txBody>
          <a:bodyPr>
            <a:normAutofit/>
          </a:bodyPr>
          <a:lstStyle/>
          <a:p>
            <a:pPr>
              <a:lnSpc>
                <a:spcPct val="90000"/>
              </a:lnSpc>
            </a:pPr>
            <a:r>
              <a:rPr lang="pt-BR" sz="3600" dirty="0" err="1"/>
              <a:t>Pq</a:t>
            </a:r>
            <a:r>
              <a:rPr lang="pt-BR" sz="3600" dirty="0"/>
              <a:t> manter ?</a:t>
            </a:r>
          </a:p>
          <a:p>
            <a:pPr lvl="1">
              <a:lnSpc>
                <a:spcPct val="90000"/>
              </a:lnSpc>
            </a:pPr>
            <a:r>
              <a:rPr lang="pt-BR" sz="3200" dirty="0"/>
              <a:t>Segurança – nível mínimo de importações  e choques conjunturais </a:t>
            </a:r>
          </a:p>
          <a:p>
            <a:pPr lvl="1">
              <a:lnSpc>
                <a:spcPct val="90000"/>
              </a:lnSpc>
            </a:pPr>
            <a:r>
              <a:rPr lang="pt-BR" sz="3200" dirty="0"/>
              <a:t>Capacidade de fazer frente minimamente a compromissos externos em tempos de vulnerabilidade financeira e velocidade de reversão dos fluxos</a:t>
            </a:r>
          </a:p>
          <a:p>
            <a:pPr lvl="1">
              <a:lnSpc>
                <a:spcPct val="90000"/>
              </a:lnSpc>
            </a:pPr>
            <a:r>
              <a:rPr lang="pt-BR" sz="3200" dirty="0"/>
              <a:t>Preservar confiança na moeda nacional</a:t>
            </a:r>
          </a:p>
          <a:p>
            <a:pPr lvl="2"/>
            <a:r>
              <a:rPr lang="pt-BR" sz="2800" dirty="0"/>
              <a:t>Estabilizar cambio</a:t>
            </a:r>
          </a:p>
          <a:p>
            <a:pPr lvl="1">
              <a:lnSpc>
                <a:spcPct val="90000"/>
              </a:lnSpc>
            </a:pPr>
            <a:r>
              <a:rPr lang="pt-BR" sz="3200" dirty="0"/>
              <a:t>Requisitos legais do país e para obtenção de empréstimos</a:t>
            </a:r>
          </a:p>
        </p:txBody>
      </p:sp>
    </p:spTree>
    <p:extLst>
      <p:ext uri="{BB962C8B-B14F-4D97-AF65-F5344CB8AC3E}">
        <p14:creationId xmlns:p14="http://schemas.microsoft.com/office/powerpoint/2010/main" val="23649949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p:cNvGraphicFramePr>
            <a:graphicFrameLocks noGrp="1"/>
          </p:cNvGraphicFramePr>
          <p:nvPr>
            <p:extLst>
              <p:ext uri="{D42A27DB-BD31-4B8C-83A1-F6EECF244321}">
                <p14:modId xmlns:p14="http://schemas.microsoft.com/office/powerpoint/2010/main" val="2527047025"/>
              </p:ext>
            </p:extLst>
          </p:nvPr>
        </p:nvGraphicFramePr>
        <p:xfrm>
          <a:off x="1" y="0"/>
          <a:ext cx="11985674" cy="68579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19635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ítulo 1"/>
          <p:cNvSpPr>
            <a:spLocks noGrp="1"/>
          </p:cNvSpPr>
          <p:nvPr>
            <p:ph type="title" idx="4294967295"/>
          </p:nvPr>
        </p:nvSpPr>
        <p:spPr/>
        <p:txBody>
          <a:bodyPr anchor="ctr"/>
          <a:lstStyle/>
          <a:p>
            <a:r>
              <a:rPr lang="pt-BR" altLang="pt-BR"/>
              <a:t>Fluxos e estoques</a:t>
            </a:r>
          </a:p>
        </p:txBody>
      </p:sp>
      <p:sp>
        <p:nvSpPr>
          <p:cNvPr id="183299" name="Espaço Reservado para Conteúdo 2"/>
          <p:cNvSpPr>
            <a:spLocks noGrp="1"/>
          </p:cNvSpPr>
          <p:nvPr>
            <p:ph idx="4294967295"/>
          </p:nvPr>
        </p:nvSpPr>
        <p:spPr>
          <a:xfrm>
            <a:off x="385012" y="1573212"/>
            <a:ext cx="11367252" cy="5044155"/>
          </a:xfrm>
        </p:spPr>
        <p:txBody>
          <a:bodyPr>
            <a:normAutofit lnSpcReduction="10000"/>
          </a:bodyPr>
          <a:lstStyle/>
          <a:p>
            <a:r>
              <a:rPr lang="pt-BR" altLang="pt-BR" sz="3900" dirty="0"/>
              <a:t>BP são fluxos (transações) não estoques</a:t>
            </a:r>
          </a:p>
          <a:p>
            <a:pPr lvl="1"/>
            <a:r>
              <a:rPr lang="pt-BR" altLang="pt-BR" sz="3500" dirty="0"/>
              <a:t>Não constam do BP por exemplo </a:t>
            </a:r>
          </a:p>
          <a:p>
            <a:pPr lvl="2"/>
            <a:r>
              <a:rPr lang="pt-BR" altLang="pt-BR" sz="3000" dirty="0"/>
              <a:t>a quantidade de reservas que o país possui, ou</a:t>
            </a:r>
          </a:p>
          <a:p>
            <a:pPr lvl="2"/>
            <a:r>
              <a:rPr lang="pt-BR" altLang="pt-BR" sz="3000" dirty="0"/>
              <a:t>O total da divida externa do país</a:t>
            </a:r>
          </a:p>
          <a:p>
            <a:pPr lvl="1"/>
            <a:r>
              <a:rPr lang="pt-BR" altLang="pt-BR" sz="3500" dirty="0"/>
              <a:t>existe no BP a variação destes elementos</a:t>
            </a:r>
          </a:p>
          <a:p>
            <a:r>
              <a:rPr lang="pt-BR" altLang="pt-BR" sz="3200" dirty="0"/>
              <a:t>Contas externas de um país – atualmente dois conjuntos de estatísticas (fluxos e estoques</a:t>
            </a:r>
            <a:r>
              <a:rPr lang="pt-BR" altLang="pt-BR" sz="3200" dirty="0" smtClean="0"/>
              <a:t>)</a:t>
            </a:r>
          </a:p>
          <a:p>
            <a:pPr lvl="1"/>
            <a:r>
              <a:rPr lang="pt-BR" altLang="pt-BR" sz="2800" b="1" dirty="0" smtClean="0">
                <a:solidFill>
                  <a:srgbClr val="3506FC"/>
                </a:solidFill>
              </a:rPr>
              <a:t>BP</a:t>
            </a:r>
            <a:r>
              <a:rPr lang="pt-BR" altLang="pt-BR" sz="2800" b="1" dirty="0">
                <a:solidFill>
                  <a:srgbClr val="3506FC"/>
                </a:solidFill>
              </a:rPr>
              <a:t>: </a:t>
            </a:r>
            <a:r>
              <a:rPr lang="pt-BR" altLang="pt-BR" sz="2400" b="1" dirty="0">
                <a:solidFill>
                  <a:srgbClr val="3506FC"/>
                </a:solidFill>
              </a:rPr>
              <a:t>Balanço da Pagamentos</a:t>
            </a:r>
            <a:r>
              <a:rPr lang="pt-BR" altLang="pt-BR" sz="2400" dirty="0"/>
              <a:t> (Fluxos)</a:t>
            </a:r>
          </a:p>
          <a:p>
            <a:pPr lvl="1"/>
            <a:r>
              <a:rPr lang="pt-BR" altLang="pt-BR" sz="2800" b="1" dirty="0">
                <a:solidFill>
                  <a:srgbClr val="EA1802"/>
                </a:solidFill>
              </a:rPr>
              <a:t>PII:</a:t>
            </a:r>
            <a:r>
              <a:rPr lang="pt-BR" altLang="pt-BR" sz="2400" b="1" dirty="0">
                <a:solidFill>
                  <a:srgbClr val="EA1802"/>
                </a:solidFill>
              </a:rPr>
              <a:t> Posição Internacional de Investimentos</a:t>
            </a:r>
            <a:r>
              <a:rPr lang="pt-BR" altLang="pt-BR" sz="2400" b="1" dirty="0"/>
              <a:t> </a:t>
            </a:r>
            <a:r>
              <a:rPr lang="pt-BR" altLang="pt-BR" sz="2400" dirty="0"/>
              <a:t>(estoques</a:t>
            </a:r>
            <a:r>
              <a:rPr lang="pt-BR" altLang="pt-BR" sz="2400" dirty="0" smtClean="0"/>
              <a:t>)</a:t>
            </a:r>
          </a:p>
          <a:p>
            <a:pPr lvl="1"/>
            <a:r>
              <a:rPr lang="pt-BR" altLang="pt-BR" dirty="0"/>
              <a:t>Nem todos </a:t>
            </a:r>
            <a:r>
              <a:rPr lang="pt-BR" altLang="pt-BR" dirty="0" err="1"/>
              <a:t>paises</a:t>
            </a:r>
            <a:r>
              <a:rPr lang="pt-BR" altLang="pt-BR" dirty="0"/>
              <a:t> possuem </a:t>
            </a:r>
          </a:p>
          <a:p>
            <a:pPr lvl="1"/>
            <a:r>
              <a:rPr lang="pt-BR" altLang="pt-BR" dirty="0"/>
              <a:t>Nem todos </a:t>
            </a:r>
            <a:r>
              <a:rPr lang="pt-BR" altLang="pt-BR" dirty="0" err="1"/>
              <a:t>paises</a:t>
            </a:r>
            <a:r>
              <a:rPr lang="pt-BR" altLang="pt-BR" dirty="0"/>
              <a:t> possuem </a:t>
            </a:r>
          </a:p>
          <a:p>
            <a:pPr lvl="1"/>
            <a:endParaRPr lang="pt-BR" altLang="pt-BR" sz="2400" dirty="0"/>
          </a:p>
          <a:p>
            <a:endParaRPr lang="pt-BR" altLang="pt-BR" sz="3200" dirty="0"/>
          </a:p>
        </p:txBody>
      </p:sp>
    </p:spTree>
    <p:extLst>
      <p:ext uri="{BB962C8B-B14F-4D97-AF65-F5344CB8AC3E}">
        <p14:creationId xmlns:p14="http://schemas.microsoft.com/office/powerpoint/2010/main" val="9026519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83299">
                                            <p:txEl>
                                              <p:pRg st="5" end="5"/>
                                            </p:txEl>
                                          </p:spTgt>
                                        </p:tgtEl>
                                        <p:attrNameLst>
                                          <p:attrName>style.visibility</p:attrName>
                                        </p:attrNameLst>
                                      </p:cBhvr>
                                      <p:to>
                                        <p:strVal val="visible"/>
                                      </p:to>
                                    </p:set>
                                    <p:animEffect transition="in" filter="box(in)">
                                      <p:cBhvr>
                                        <p:cTn id="7" dur="500"/>
                                        <p:tgtEl>
                                          <p:spTgt spid="183299">
                                            <p:txEl>
                                              <p:pRg st="5" end="5"/>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83299">
                                            <p:txEl>
                                              <p:pRg st="6" end="6"/>
                                            </p:txEl>
                                          </p:spTgt>
                                        </p:tgtEl>
                                        <p:attrNameLst>
                                          <p:attrName>style.visibility</p:attrName>
                                        </p:attrNameLst>
                                      </p:cBhvr>
                                      <p:to>
                                        <p:strVal val="visible"/>
                                      </p:to>
                                    </p:set>
                                    <p:animEffect transition="in" filter="box(in)">
                                      <p:cBhvr>
                                        <p:cTn id="10" dur="500"/>
                                        <p:tgtEl>
                                          <p:spTgt spid="183299">
                                            <p:txEl>
                                              <p:pRg st="6" end="6"/>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183299">
                                            <p:txEl>
                                              <p:pRg st="7" end="7"/>
                                            </p:txEl>
                                          </p:spTgt>
                                        </p:tgtEl>
                                        <p:attrNameLst>
                                          <p:attrName>style.visibility</p:attrName>
                                        </p:attrNameLst>
                                      </p:cBhvr>
                                      <p:to>
                                        <p:strVal val="visible"/>
                                      </p:to>
                                    </p:set>
                                    <p:animEffect transition="in" filter="box(in)">
                                      <p:cBhvr>
                                        <p:cTn id="13" dur="500"/>
                                        <p:tgtEl>
                                          <p:spTgt spid="183299">
                                            <p:txEl>
                                              <p:pRg st="7" end="7"/>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183299">
                                            <p:txEl>
                                              <p:pRg st="8" end="8"/>
                                            </p:txEl>
                                          </p:spTgt>
                                        </p:tgtEl>
                                        <p:attrNameLst>
                                          <p:attrName>style.visibility</p:attrName>
                                        </p:attrNameLst>
                                      </p:cBhvr>
                                      <p:to>
                                        <p:strVal val="visible"/>
                                      </p:to>
                                    </p:set>
                                    <p:animEffect transition="in" filter="box(in)">
                                      <p:cBhvr>
                                        <p:cTn id="16" dur="500"/>
                                        <p:tgtEl>
                                          <p:spTgt spid="183299">
                                            <p:txEl>
                                              <p:pRg st="8" end="8"/>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183299">
                                            <p:txEl>
                                              <p:pRg st="9" end="9"/>
                                            </p:txEl>
                                          </p:spTgt>
                                        </p:tgtEl>
                                        <p:attrNameLst>
                                          <p:attrName>style.visibility</p:attrName>
                                        </p:attrNameLst>
                                      </p:cBhvr>
                                      <p:to>
                                        <p:strVal val="visible"/>
                                      </p:to>
                                    </p:set>
                                    <p:animEffect transition="in" filter="box(in)">
                                      <p:cBhvr>
                                        <p:cTn id="19" dur="500"/>
                                        <p:tgtEl>
                                          <p:spTgt spid="18329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946052" y="0"/>
            <a:ext cx="10515600" cy="1325563"/>
          </a:xfrm>
        </p:spPr>
        <p:txBody>
          <a:bodyPr/>
          <a:lstStyle/>
          <a:p>
            <a:r>
              <a:rPr lang="pt-BR" dirty="0"/>
              <a:t>Ajustes no Balanço de Pagamentos</a:t>
            </a:r>
          </a:p>
        </p:txBody>
      </p:sp>
      <p:sp>
        <p:nvSpPr>
          <p:cNvPr id="49155" name="Rectangle 3"/>
          <p:cNvSpPr>
            <a:spLocks noGrp="1" noChangeArrowheads="1"/>
          </p:cNvSpPr>
          <p:nvPr>
            <p:ph type="body" idx="1"/>
          </p:nvPr>
        </p:nvSpPr>
        <p:spPr>
          <a:xfrm>
            <a:off x="548639" y="1212387"/>
            <a:ext cx="11310425" cy="4808586"/>
          </a:xfrm>
        </p:spPr>
        <p:txBody>
          <a:bodyPr>
            <a:noAutofit/>
          </a:bodyPr>
          <a:lstStyle/>
          <a:p>
            <a:pPr algn="ctr">
              <a:lnSpc>
                <a:spcPct val="110000"/>
              </a:lnSpc>
              <a:buFont typeface="Monotype Sorts" pitchFamily="2" charset="2"/>
              <a:buNone/>
            </a:pPr>
            <a:r>
              <a:rPr lang="pt-BR" sz="4000" dirty="0"/>
              <a:t>Desequilíbrios não podem ser permanentes</a:t>
            </a:r>
          </a:p>
          <a:p>
            <a:pPr algn="ctr">
              <a:lnSpc>
                <a:spcPct val="110000"/>
              </a:lnSpc>
              <a:buFont typeface="Monotype Sorts" pitchFamily="2" charset="2"/>
              <a:buNone/>
            </a:pPr>
            <a:endParaRPr lang="pt-BR" sz="4800" dirty="0"/>
          </a:p>
          <a:p>
            <a:pPr lvl="1">
              <a:lnSpc>
                <a:spcPct val="90000"/>
              </a:lnSpc>
              <a:buFont typeface="Symbol" pitchFamily="18" charset="2"/>
              <a:buChar char="Þ"/>
            </a:pPr>
            <a:r>
              <a:rPr lang="pt-BR" sz="3600" dirty="0"/>
              <a:t> déficits - esgotamento de reservas</a:t>
            </a:r>
          </a:p>
          <a:p>
            <a:pPr lvl="1">
              <a:lnSpc>
                <a:spcPct val="90000"/>
              </a:lnSpc>
              <a:buFont typeface="Symbol" pitchFamily="18" charset="2"/>
              <a:buChar char="Þ"/>
            </a:pPr>
            <a:r>
              <a:rPr lang="pt-BR" sz="3600" dirty="0"/>
              <a:t> superávits - custo de oportunidade de retenção das moedas estrangeiras </a:t>
            </a:r>
          </a:p>
          <a:p>
            <a:pPr marL="457200" lvl="1" indent="0">
              <a:lnSpc>
                <a:spcPct val="90000"/>
              </a:lnSpc>
              <a:buNone/>
            </a:pPr>
            <a:endParaRPr lang="pt-BR" sz="3600" dirty="0"/>
          </a:p>
          <a:p>
            <a:pPr marL="0" indent="0">
              <a:buNone/>
            </a:pPr>
            <a:r>
              <a:rPr lang="pt-BR" sz="4000" dirty="0"/>
              <a:t>Ajustes - políticas sobre elementos que alteram componentes do Balanço de Pagamentos</a:t>
            </a:r>
          </a:p>
        </p:txBody>
      </p:sp>
    </p:spTree>
    <p:extLst>
      <p:ext uri="{BB962C8B-B14F-4D97-AF65-F5344CB8AC3E}">
        <p14:creationId xmlns:p14="http://schemas.microsoft.com/office/powerpoint/2010/main" val="175620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additive="base">
                                        <p:cTn id="7" dur="500" fill="hold"/>
                                        <p:tgtEl>
                                          <p:spTgt spid="491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915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9155">
                                            <p:txEl>
                                              <p:pRg st="2" end="2"/>
                                            </p:txEl>
                                          </p:spTgt>
                                        </p:tgtEl>
                                        <p:attrNameLst>
                                          <p:attrName>style.visibility</p:attrName>
                                        </p:attrNameLst>
                                      </p:cBhvr>
                                      <p:to>
                                        <p:strVal val="visible"/>
                                      </p:to>
                                    </p:set>
                                    <p:anim calcmode="lin" valueType="num">
                                      <p:cBhvr additive="base">
                                        <p:cTn id="11" dur="500" fill="hold"/>
                                        <p:tgtEl>
                                          <p:spTgt spid="4915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9155">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9155">
                                            <p:txEl>
                                              <p:pRg st="3" end="3"/>
                                            </p:txEl>
                                          </p:spTgt>
                                        </p:tgtEl>
                                        <p:attrNameLst>
                                          <p:attrName>style.visibility</p:attrName>
                                        </p:attrNameLst>
                                      </p:cBhvr>
                                      <p:to>
                                        <p:strVal val="visible"/>
                                      </p:to>
                                    </p:set>
                                    <p:anim calcmode="lin" valueType="num">
                                      <p:cBhvr additive="base">
                                        <p:cTn id="15" dur="500" fill="hold"/>
                                        <p:tgtEl>
                                          <p:spTgt spid="49155">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91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49155">
                                            <p:txEl>
                                              <p:pRg st="5" end="5"/>
                                            </p:txEl>
                                          </p:spTgt>
                                        </p:tgtEl>
                                        <p:attrNameLst>
                                          <p:attrName>style.visibility</p:attrName>
                                        </p:attrNameLst>
                                      </p:cBhvr>
                                      <p:to>
                                        <p:strVal val="visible"/>
                                      </p:to>
                                    </p:set>
                                    <p:anim calcmode="lin" valueType="num">
                                      <p:cBhvr additive="base">
                                        <p:cTn id="21" dur="500" fill="hold"/>
                                        <p:tgtEl>
                                          <p:spTgt spid="49155">
                                            <p:txEl>
                                              <p:pRg st="5" end="5"/>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915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normAutofit/>
          </a:bodyPr>
          <a:lstStyle/>
          <a:p>
            <a:r>
              <a:rPr lang="pt-BR" sz="4800" b="1" dirty="0">
                <a:solidFill>
                  <a:srgbClr val="FF0000"/>
                </a:solidFill>
              </a:rPr>
              <a:t>O BP e seu funcionamento</a:t>
            </a:r>
          </a:p>
        </p:txBody>
      </p:sp>
      <p:sp>
        <p:nvSpPr>
          <p:cNvPr id="70659" name="Rectangle 3"/>
          <p:cNvSpPr>
            <a:spLocks noGrp="1" noChangeArrowheads="1"/>
          </p:cNvSpPr>
          <p:nvPr>
            <p:ph type="body" idx="1"/>
          </p:nvPr>
        </p:nvSpPr>
        <p:spPr>
          <a:xfrm>
            <a:off x="548640" y="1533378"/>
            <a:ext cx="11226018" cy="5324622"/>
          </a:xfrm>
          <a:noFill/>
        </p:spPr>
        <p:txBody>
          <a:bodyPr>
            <a:normAutofit lnSpcReduction="10000"/>
          </a:bodyPr>
          <a:lstStyle/>
          <a:p>
            <a:pPr>
              <a:lnSpc>
                <a:spcPct val="90000"/>
              </a:lnSpc>
            </a:pPr>
            <a:r>
              <a:rPr lang="pt-BR" sz="4800" dirty="0"/>
              <a:t>Se a variação de reservas é zero   </a:t>
            </a:r>
          </a:p>
          <a:p>
            <a:pPr marL="0" indent="0">
              <a:lnSpc>
                <a:spcPct val="90000"/>
              </a:lnSpc>
              <a:buNone/>
            </a:pPr>
            <a:r>
              <a:rPr lang="pt-BR" sz="4800" dirty="0"/>
              <a:t> </a:t>
            </a:r>
            <a:r>
              <a:rPr lang="pt-BR" sz="4000" dirty="0"/>
              <a:t>(e erros e omissões também)</a:t>
            </a:r>
          </a:p>
          <a:p>
            <a:pPr algn="ctr">
              <a:lnSpc>
                <a:spcPct val="90000"/>
              </a:lnSpc>
              <a:buFont typeface="Monotype Sorts" pitchFamily="2" charset="2"/>
              <a:buNone/>
            </a:pPr>
            <a:r>
              <a:rPr lang="pt-BR" sz="4800" dirty="0"/>
              <a:t>BTC = - BKF</a:t>
            </a:r>
          </a:p>
          <a:p>
            <a:pPr lvl="1">
              <a:lnSpc>
                <a:spcPct val="90000"/>
              </a:lnSpc>
            </a:pPr>
            <a:r>
              <a:rPr lang="pt-BR" sz="4400" dirty="0"/>
              <a:t> ou seja o excesso de uso de moeda estrangeira com bens e serviços estrangeiros (inclusive pagamento por uso de fatores de produção) deve ser financiado</a:t>
            </a:r>
          </a:p>
          <a:p>
            <a:pPr lvl="2">
              <a:lnSpc>
                <a:spcPct val="90000"/>
              </a:lnSpc>
            </a:pPr>
            <a:r>
              <a:rPr lang="pt-BR" sz="4000" dirty="0"/>
              <a:t>O inverso é verdadeiro</a:t>
            </a:r>
          </a:p>
        </p:txBody>
      </p:sp>
      <p:sp>
        <p:nvSpPr>
          <p:cNvPr id="70660" name="Rectangle 4"/>
          <p:cNvSpPr>
            <a:spLocks noChangeArrowheads="1"/>
          </p:cNvSpPr>
          <p:nvPr/>
        </p:nvSpPr>
        <p:spPr bwMode="auto">
          <a:xfrm>
            <a:off x="4267200" y="2971800"/>
            <a:ext cx="3733800" cy="685800"/>
          </a:xfrm>
          <a:prstGeom prst="rect">
            <a:avLst/>
          </a:prstGeom>
          <a:noFill/>
          <a:ln w="57150">
            <a:solidFill>
              <a:schemeClr val="accent1"/>
            </a:solidFill>
            <a:miter lim="800000"/>
            <a:headEnd/>
            <a:tailEnd/>
          </a:ln>
          <a:effectLst/>
        </p:spPr>
        <p:txBody>
          <a:bodyPr wrap="none" anchor="ctr"/>
          <a:lstStyle/>
          <a:p>
            <a:endParaRPr lang="pt-BR"/>
          </a:p>
        </p:txBody>
      </p:sp>
    </p:spTree>
    <p:extLst>
      <p:ext uri="{BB962C8B-B14F-4D97-AF65-F5344CB8AC3E}">
        <p14:creationId xmlns:p14="http://schemas.microsoft.com/office/powerpoint/2010/main" val="29267411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pt-BR"/>
              <a:t>O BP e seu funcionamento</a:t>
            </a:r>
          </a:p>
        </p:txBody>
      </p:sp>
      <p:sp>
        <p:nvSpPr>
          <p:cNvPr id="71683" name="Rectangle 3"/>
          <p:cNvSpPr>
            <a:spLocks noGrp="1" noChangeArrowheads="1"/>
          </p:cNvSpPr>
          <p:nvPr>
            <p:ph type="body" idx="1"/>
          </p:nvPr>
        </p:nvSpPr>
        <p:spPr>
          <a:xfrm>
            <a:off x="365760" y="1690687"/>
            <a:ext cx="11422966" cy="4836721"/>
          </a:xfrm>
        </p:spPr>
        <p:txBody>
          <a:bodyPr>
            <a:noAutofit/>
          </a:bodyPr>
          <a:lstStyle/>
          <a:p>
            <a:pPr>
              <a:buFont typeface="Monotype Sorts" pitchFamily="2" charset="2"/>
              <a:buNone/>
            </a:pPr>
            <a:r>
              <a:rPr lang="pt-BR" sz="3200" dirty="0"/>
              <a:t>Se BTC (-) </a:t>
            </a:r>
          </a:p>
          <a:p>
            <a:pPr lvl="1"/>
            <a:r>
              <a:rPr lang="pt-BR" sz="3200" dirty="0"/>
              <a:t>por entrada de capitais externos BKF(+) , ou</a:t>
            </a:r>
          </a:p>
          <a:p>
            <a:pPr lvl="1"/>
            <a:r>
              <a:rPr lang="pt-BR" sz="3200" dirty="0"/>
              <a:t>Utilização de reservas</a:t>
            </a:r>
          </a:p>
          <a:p>
            <a:pPr>
              <a:buFont typeface="Monotype Sorts" pitchFamily="2" charset="2"/>
              <a:buNone/>
            </a:pPr>
            <a:r>
              <a:rPr lang="pt-BR" sz="3200" dirty="0"/>
              <a:t> Ambos significam uma diminuição dos ativos externos possuídos pelos residentes do país </a:t>
            </a:r>
          </a:p>
          <a:p>
            <a:pPr lvl="1"/>
            <a:r>
              <a:rPr lang="pt-BR" sz="2800" dirty="0"/>
              <a:t>diminuindo os meios de pagamentos internacionais disponíveis no país</a:t>
            </a:r>
          </a:p>
          <a:p>
            <a:pPr lvl="1">
              <a:lnSpc>
                <a:spcPct val="90000"/>
              </a:lnSpc>
            </a:pPr>
            <a:r>
              <a:rPr lang="pt-BR" sz="2800" dirty="0"/>
              <a:t>Diminuindo em termos líquidos os haveres possuídos pelos residentes no exterior (na verdade existe um aumento dos haveres dos não residentes sobre os residentes)</a:t>
            </a:r>
          </a:p>
        </p:txBody>
      </p:sp>
    </p:spTree>
    <p:extLst>
      <p:ext uri="{BB962C8B-B14F-4D97-AF65-F5344CB8AC3E}">
        <p14:creationId xmlns:p14="http://schemas.microsoft.com/office/powerpoint/2010/main" val="37181691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endParaRPr lang="pt-BR"/>
          </a:p>
        </p:txBody>
      </p:sp>
      <p:sp>
        <p:nvSpPr>
          <p:cNvPr id="206851" name="Rectangle 3"/>
          <p:cNvSpPr>
            <a:spLocks noGrp="1" noChangeArrowheads="1"/>
          </p:cNvSpPr>
          <p:nvPr>
            <p:ph type="body" idx="1"/>
          </p:nvPr>
        </p:nvSpPr>
        <p:spPr/>
        <p:txBody>
          <a:bodyPr>
            <a:normAutofit/>
          </a:bodyPr>
          <a:lstStyle/>
          <a:p>
            <a:r>
              <a:rPr lang="pt-BR" sz="4000" dirty="0"/>
              <a:t>Saldo em BTC é igual à mudança de sua posição externa liquida</a:t>
            </a:r>
          </a:p>
          <a:p>
            <a:pPr lvl="1"/>
            <a:r>
              <a:rPr lang="pt-BR" sz="3600" dirty="0"/>
              <a:t>BTC (-)  = aumento da divida externa  liquida</a:t>
            </a:r>
          </a:p>
          <a:p>
            <a:pPr lvl="1"/>
            <a:r>
              <a:rPr lang="pt-BR" sz="3600" dirty="0"/>
              <a:t>BTC (+)  = melhora da posição externa liquida </a:t>
            </a:r>
          </a:p>
        </p:txBody>
      </p:sp>
    </p:spTree>
    <p:extLst>
      <p:ext uri="{BB962C8B-B14F-4D97-AF65-F5344CB8AC3E}">
        <p14:creationId xmlns:p14="http://schemas.microsoft.com/office/powerpoint/2010/main" val="12266555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pt-BR" sz="4000"/>
              <a:t>Determinantes do Balanço de Pagamentos - BTC</a:t>
            </a:r>
            <a:endParaRPr lang="pt-BR"/>
          </a:p>
        </p:txBody>
      </p:sp>
      <p:sp>
        <p:nvSpPr>
          <p:cNvPr id="47107" name="Rectangle 3"/>
          <p:cNvSpPr>
            <a:spLocks noGrp="1" noChangeArrowheads="1"/>
          </p:cNvSpPr>
          <p:nvPr>
            <p:ph type="body" idx="1"/>
          </p:nvPr>
        </p:nvSpPr>
        <p:spPr>
          <a:xfrm>
            <a:off x="1828800" y="1981200"/>
            <a:ext cx="8534400" cy="4343400"/>
          </a:xfrm>
        </p:spPr>
        <p:txBody>
          <a:bodyPr/>
          <a:lstStyle/>
          <a:p>
            <a:pPr>
              <a:lnSpc>
                <a:spcPct val="90000"/>
              </a:lnSpc>
            </a:pPr>
            <a:r>
              <a:rPr lang="pt-BR" dirty="0"/>
              <a:t>Balança comercial</a:t>
            </a:r>
          </a:p>
        </p:txBody>
      </p:sp>
    </p:spTree>
    <p:extLst>
      <p:ext uri="{BB962C8B-B14F-4D97-AF65-F5344CB8AC3E}">
        <p14:creationId xmlns:p14="http://schemas.microsoft.com/office/powerpoint/2010/main" val="3676217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bldLvl="2"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p:cNvGraphicFramePr>
            <a:graphicFrameLocks noGrp="1"/>
          </p:cNvGraphicFramePr>
          <p:nvPr>
            <p:extLst>
              <p:ext uri="{D42A27DB-BD31-4B8C-83A1-F6EECF244321}">
                <p14:modId xmlns:p14="http://schemas.microsoft.com/office/powerpoint/2010/main" val="2919719074"/>
              </p:ext>
            </p:extLst>
          </p:nvPr>
        </p:nvGraphicFramePr>
        <p:xfrm>
          <a:off x="0" y="126609"/>
          <a:ext cx="12191999" cy="69635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38573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a:graphicFrameLocks/>
          </p:cNvGraphicFramePr>
          <p:nvPr>
            <p:extLst>
              <p:ext uri="{D42A27DB-BD31-4B8C-83A1-F6EECF244321}">
                <p14:modId xmlns:p14="http://schemas.microsoft.com/office/powerpoint/2010/main" val="3893911249"/>
              </p:ext>
            </p:extLst>
          </p:nvPr>
        </p:nvGraphicFramePr>
        <p:xfrm>
          <a:off x="112542" y="168812"/>
          <a:ext cx="12079458" cy="65836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007069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pt-BR" sz="4000"/>
              <a:t>Determinantes do Balanço de Pagamentos - BTC</a:t>
            </a:r>
            <a:endParaRPr lang="pt-BR"/>
          </a:p>
        </p:txBody>
      </p:sp>
      <p:sp>
        <p:nvSpPr>
          <p:cNvPr id="47107" name="Rectangle 3"/>
          <p:cNvSpPr>
            <a:spLocks noGrp="1" noChangeArrowheads="1"/>
          </p:cNvSpPr>
          <p:nvPr>
            <p:ph type="body" idx="1"/>
          </p:nvPr>
        </p:nvSpPr>
        <p:spPr>
          <a:xfrm>
            <a:off x="1828800" y="1981200"/>
            <a:ext cx="8534400" cy="4343400"/>
          </a:xfrm>
        </p:spPr>
        <p:txBody>
          <a:bodyPr/>
          <a:lstStyle/>
          <a:p>
            <a:pPr>
              <a:lnSpc>
                <a:spcPct val="90000"/>
              </a:lnSpc>
            </a:pPr>
            <a:r>
              <a:rPr lang="pt-BR" dirty="0"/>
              <a:t>Balança comercial :</a:t>
            </a:r>
          </a:p>
          <a:p>
            <a:pPr lvl="1">
              <a:lnSpc>
                <a:spcPct val="90000"/>
              </a:lnSpc>
            </a:pPr>
            <a:r>
              <a:rPr lang="pt-BR" dirty="0"/>
              <a:t>nível de renda (externo e interno)</a:t>
            </a:r>
          </a:p>
          <a:p>
            <a:pPr lvl="1">
              <a:lnSpc>
                <a:spcPct val="90000"/>
              </a:lnSpc>
            </a:pPr>
            <a:r>
              <a:rPr lang="pt-BR" dirty="0"/>
              <a:t>preços no mercado internacional -       				</a:t>
            </a:r>
            <a:r>
              <a:rPr lang="pt-BR" dirty="0">
                <a:hlinkClick r:id="" action="ppaction://noaction"/>
              </a:rPr>
              <a:t>Termos de Troca</a:t>
            </a:r>
            <a:endParaRPr lang="pt-BR" dirty="0">
              <a:hlinkClick r:id="rId3" action="ppaction://hlinksldjump"/>
            </a:endParaRPr>
          </a:p>
        </p:txBody>
      </p:sp>
    </p:spTree>
    <p:extLst>
      <p:ext uri="{BB962C8B-B14F-4D97-AF65-F5344CB8AC3E}">
        <p14:creationId xmlns:p14="http://schemas.microsoft.com/office/powerpoint/2010/main" val="1412372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107">
                                            <p:txEl>
                                              <p:pRg st="1" end="1"/>
                                            </p:txEl>
                                          </p:spTgt>
                                        </p:tgtEl>
                                        <p:attrNameLst>
                                          <p:attrName>style.visibility</p:attrName>
                                        </p:attrNameLst>
                                      </p:cBhvr>
                                      <p:to>
                                        <p:strVal val="visible"/>
                                      </p:to>
                                    </p:set>
                                    <p:anim calcmode="lin" valueType="num">
                                      <p:cBhvr additive="base">
                                        <p:cTn id="13" dur="500" fill="hold"/>
                                        <p:tgtEl>
                                          <p:spTgt spid="471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107">
                                            <p:txEl>
                                              <p:pRg st="2" end="2"/>
                                            </p:txEl>
                                          </p:spTgt>
                                        </p:tgtEl>
                                        <p:attrNameLst>
                                          <p:attrName>style.visibility</p:attrName>
                                        </p:attrNameLst>
                                      </p:cBhvr>
                                      <p:to>
                                        <p:strVal val="visible"/>
                                      </p:to>
                                    </p:set>
                                    <p:anim calcmode="lin" valueType="num">
                                      <p:cBhvr additive="base">
                                        <p:cTn id="19" dur="500" fill="hold"/>
                                        <p:tgtEl>
                                          <p:spTgt spid="471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1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bldLvl="2"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p:nvPr>
            <p:extLst>
              <p:ext uri="{D42A27DB-BD31-4B8C-83A1-F6EECF244321}">
                <p14:modId xmlns:p14="http://schemas.microsoft.com/office/powerpoint/2010/main" val="44214797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94918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p:cNvPicPr>
            <a:picLocks noChangeAspect="1" noChangeArrowheads="1"/>
          </p:cNvPicPr>
          <p:nvPr/>
        </p:nvPicPr>
        <p:blipFill>
          <a:blip r:embed="rId3" cstate="print"/>
          <a:srcRect/>
          <a:stretch>
            <a:fillRect/>
          </a:stretch>
        </p:blipFill>
        <p:spPr bwMode="auto">
          <a:xfrm>
            <a:off x="0" y="0"/>
            <a:ext cx="12192000" cy="6858000"/>
          </a:xfrm>
          <a:prstGeom prst="rect">
            <a:avLst/>
          </a:prstGeom>
          <a:solidFill>
            <a:schemeClr val="tx2"/>
          </a:solidFill>
          <a:ln w="9525">
            <a:noFill/>
            <a:miter lim="800000"/>
            <a:headEnd/>
            <a:tailEnd/>
          </a:ln>
          <a:effectLst/>
        </p:spPr>
      </p:pic>
      <p:sp>
        <p:nvSpPr>
          <p:cNvPr id="2" name="Retângulo 1"/>
          <p:cNvSpPr/>
          <p:nvPr/>
        </p:nvSpPr>
        <p:spPr bwMode="auto">
          <a:xfrm>
            <a:off x="1026942" y="886265"/>
            <a:ext cx="2912012" cy="516284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Retângulo 2"/>
          <p:cNvSpPr/>
          <p:nvPr/>
        </p:nvSpPr>
        <p:spPr bwMode="auto">
          <a:xfrm>
            <a:off x="7371471" y="900332"/>
            <a:ext cx="4037427" cy="533165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9648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i="1" dirty="0"/>
              <a:t>Posição Internacional de Investimentos:</a:t>
            </a:r>
            <a:endParaRPr lang="pt-BR" dirty="0"/>
          </a:p>
        </p:txBody>
      </p:sp>
      <p:sp>
        <p:nvSpPr>
          <p:cNvPr id="3" name="Espaço Reservado para Conteúdo 2"/>
          <p:cNvSpPr>
            <a:spLocks noGrp="1"/>
          </p:cNvSpPr>
          <p:nvPr>
            <p:ph idx="1"/>
          </p:nvPr>
        </p:nvSpPr>
        <p:spPr>
          <a:xfrm>
            <a:off x="379827" y="1988840"/>
            <a:ext cx="11662117" cy="4411960"/>
          </a:xfrm>
        </p:spPr>
        <p:txBody>
          <a:bodyPr>
            <a:noAutofit/>
          </a:bodyPr>
          <a:lstStyle/>
          <a:p>
            <a:r>
              <a:rPr lang="pt-BR" sz="3600" b="1" i="1" dirty="0"/>
              <a:t>é o saldo de ativos e passivos financeiros apurados em uma determinada data</a:t>
            </a:r>
          </a:p>
          <a:p>
            <a:pPr lvl="1"/>
            <a:r>
              <a:rPr lang="pt-BR" sz="3200" b="1" i="1" dirty="0"/>
              <a:t>Valor, em um dado momento, dos ativos financeiros de residentes que constituem direitos sobre ativos de não residentes (ou são lingotes de ouro mantidos como ativos de reserva) descontado dos passivos dos residentes frente aos não residentes. </a:t>
            </a:r>
          </a:p>
          <a:p>
            <a:pPr lvl="1"/>
            <a:r>
              <a:rPr lang="pt-BR" sz="3200" b="1" i="1" dirty="0"/>
              <a:t>A posição liquida positiva na PII representa um direito liquido dos residentes sobre ativos frente ao resto do mundo.</a:t>
            </a:r>
            <a:endParaRPr lang="pt-BR" sz="3200" dirty="0"/>
          </a:p>
        </p:txBody>
      </p:sp>
    </p:spTree>
    <p:extLst>
      <p:ext uri="{BB962C8B-B14F-4D97-AF65-F5344CB8AC3E}">
        <p14:creationId xmlns:p14="http://schemas.microsoft.com/office/powerpoint/2010/main" val="34807130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pt-BR" sz="4000"/>
              <a:t>Determinantes do Balanço de Pagamentos - BTC</a:t>
            </a:r>
            <a:endParaRPr lang="pt-BR"/>
          </a:p>
        </p:txBody>
      </p:sp>
      <p:sp>
        <p:nvSpPr>
          <p:cNvPr id="126979" name="Rectangle 3"/>
          <p:cNvSpPr>
            <a:spLocks noGrp="1" noChangeArrowheads="1"/>
          </p:cNvSpPr>
          <p:nvPr>
            <p:ph type="body" idx="1"/>
          </p:nvPr>
        </p:nvSpPr>
        <p:spPr>
          <a:xfrm>
            <a:off x="1828800" y="1981200"/>
            <a:ext cx="9956800" cy="4343400"/>
          </a:xfrm>
        </p:spPr>
        <p:txBody>
          <a:bodyPr/>
          <a:lstStyle/>
          <a:p>
            <a:pPr>
              <a:lnSpc>
                <a:spcPct val="90000"/>
              </a:lnSpc>
            </a:pPr>
            <a:r>
              <a:rPr lang="pt-BR" sz="2800" dirty="0"/>
              <a:t>mercadorias e serviços não fatores:</a:t>
            </a:r>
          </a:p>
          <a:p>
            <a:pPr lvl="1">
              <a:lnSpc>
                <a:spcPct val="90000"/>
              </a:lnSpc>
            </a:pPr>
            <a:r>
              <a:rPr lang="pt-BR" sz="2400" dirty="0"/>
              <a:t>nível de renda (externo e interno)</a:t>
            </a:r>
          </a:p>
          <a:p>
            <a:pPr lvl="1">
              <a:lnSpc>
                <a:spcPct val="90000"/>
              </a:lnSpc>
            </a:pPr>
            <a:r>
              <a:rPr lang="pt-BR" sz="2400" dirty="0"/>
              <a:t>preços no mercado internacional -       				</a:t>
            </a:r>
            <a:r>
              <a:rPr lang="pt-BR" sz="2400" dirty="0">
                <a:hlinkClick r:id="" action="ppaction://noaction"/>
              </a:rPr>
              <a:t>Termos de Troca</a:t>
            </a:r>
            <a:endParaRPr lang="pt-BR" sz="2400" dirty="0">
              <a:hlinkClick r:id="rId3" action="ppaction://hlinksldjump"/>
            </a:endParaRPr>
          </a:p>
          <a:p>
            <a:pPr lvl="1">
              <a:lnSpc>
                <a:spcPct val="90000"/>
              </a:lnSpc>
            </a:pPr>
            <a:r>
              <a:rPr lang="pt-BR" sz="2400" dirty="0"/>
              <a:t>condições de competitividade (preços)</a:t>
            </a:r>
          </a:p>
          <a:p>
            <a:pPr lvl="2">
              <a:lnSpc>
                <a:spcPct val="80000"/>
              </a:lnSpc>
            </a:pPr>
            <a:r>
              <a:rPr lang="pt-BR" sz="2000" dirty="0"/>
              <a:t>Tecnologia; preço dos fatores de produção</a:t>
            </a:r>
          </a:p>
          <a:p>
            <a:pPr lvl="1">
              <a:lnSpc>
                <a:spcPct val="80000"/>
              </a:lnSpc>
            </a:pPr>
            <a:r>
              <a:rPr lang="pt-BR" sz="2400" dirty="0"/>
              <a:t>quadro institucional – tarifas, quotas, incentivos</a:t>
            </a:r>
          </a:p>
          <a:p>
            <a:pPr lvl="1">
              <a:lnSpc>
                <a:spcPct val="90000"/>
              </a:lnSpc>
            </a:pPr>
            <a:r>
              <a:rPr lang="pt-BR" sz="2400" dirty="0"/>
              <a:t>taxa de câmbio</a:t>
            </a:r>
          </a:p>
        </p:txBody>
      </p:sp>
    </p:spTree>
    <p:extLst>
      <p:ext uri="{BB962C8B-B14F-4D97-AF65-F5344CB8AC3E}">
        <p14:creationId xmlns:p14="http://schemas.microsoft.com/office/powerpoint/2010/main" val="2701073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6979">
                                            <p:txEl>
                                              <p:pRg st="3" end="3"/>
                                            </p:txEl>
                                          </p:spTgt>
                                        </p:tgtEl>
                                        <p:attrNameLst>
                                          <p:attrName>style.visibility</p:attrName>
                                        </p:attrNameLst>
                                      </p:cBhvr>
                                      <p:to>
                                        <p:strVal val="visible"/>
                                      </p:to>
                                    </p:set>
                                    <p:anim calcmode="lin" valueType="num">
                                      <p:cBhvr additive="base">
                                        <p:cTn id="7" dur="500" fill="hold"/>
                                        <p:tgtEl>
                                          <p:spTgt spid="126979">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6979">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6979">
                                            <p:txEl>
                                              <p:pRg st="4" end="4"/>
                                            </p:txEl>
                                          </p:spTgt>
                                        </p:tgtEl>
                                        <p:attrNameLst>
                                          <p:attrName>style.visibility</p:attrName>
                                        </p:attrNameLst>
                                      </p:cBhvr>
                                      <p:to>
                                        <p:strVal val="visible"/>
                                      </p:to>
                                    </p:set>
                                    <p:anim calcmode="lin" valueType="num">
                                      <p:cBhvr additive="base">
                                        <p:cTn id="11" dur="500" fill="hold"/>
                                        <p:tgtEl>
                                          <p:spTgt spid="126979">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2697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26979">
                                            <p:txEl>
                                              <p:pRg st="5" end="5"/>
                                            </p:txEl>
                                          </p:spTgt>
                                        </p:tgtEl>
                                        <p:attrNameLst>
                                          <p:attrName>style.visibility</p:attrName>
                                        </p:attrNameLst>
                                      </p:cBhvr>
                                      <p:to>
                                        <p:strVal val="visible"/>
                                      </p:to>
                                    </p:set>
                                    <p:anim calcmode="lin" valueType="num">
                                      <p:cBhvr additive="base">
                                        <p:cTn id="17" dur="500" fill="hold"/>
                                        <p:tgtEl>
                                          <p:spTgt spid="126979">
                                            <p:txEl>
                                              <p:pRg st="5" end="5"/>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2697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26979">
                                            <p:txEl>
                                              <p:pRg st="6" end="6"/>
                                            </p:txEl>
                                          </p:spTgt>
                                        </p:tgtEl>
                                        <p:attrNameLst>
                                          <p:attrName>style.visibility</p:attrName>
                                        </p:attrNameLst>
                                      </p:cBhvr>
                                      <p:to>
                                        <p:strVal val="visible"/>
                                      </p:to>
                                    </p:set>
                                    <p:anim calcmode="lin" valueType="num">
                                      <p:cBhvr additive="base">
                                        <p:cTn id="23" dur="500" fill="hold"/>
                                        <p:tgtEl>
                                          <p:spTgt spid="126979">
                                            <p:txEl>
                                              <p:pRg st="6" end="6"/>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2697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bldLvl="2"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a:graphicFrameLocks/>
          </p:cNvGraphicFramePr>
          <p:nvPr>
            <p:extLst>
              <p:ext uri="{D42A27DB-BD31-4B8C-83A1-F6EECF244321}">
                <p14:modId xmlns:p14="http://schemas.microsoft.com/office/powerpoint/2010/main" val="1498465123"/>
              </p:ext>
            </p:extLst>
          </p:nvPr>
        </p:nvGraphicFramePr>
        <p:xfrm>
          <a:off x="1"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281120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pt-BR" sz="4000"/>
              <a:t>Determinantes do Balanço de Pagamentos - BTC</a:t>
            </a:r>
            <a:endParaRPr lang="pt-BR"/>
          </a:p>
        </p:txBody>
      </p:sp>
      <p:sp>
        <p:nvSpPr>
          <p:cNvPr id="126979" name="Rectangle 3"/>
          <p:cNvSpPr>
            <a:spLocks noGrp="1" noChangeArrowheads="1"/>
          </p:cNvSpPr>
          <p:nvPr>
            <p:ph type="body" idx="1"/>
          </p:nvPr>
        </p:nvSpPr>
        <p:spPr>
          <a:xfrm>
            <a:off x="1828800" y="1981200"/>
            <a:ext cx="9956800" cy="4343400"/>
          </a:xfrm>
        </p:spPr>
        <p:txBody>
          <a:bodyPr/>
          <a:lstStyle/>
          <a:p>
            <a:pPr>
              <a:lnSpc>
                <a:spcPct val="90000"/>
              </a:lnSpc>
            </a:pPr>
            <a:r>
              <a:rPr lang="pt-BR" sz="2800" dirty="0"/>
              <a:t>mercadorias e serviços não fatores:</a:t>
            </a:r>
          </a:p>
          <a:p>
            <a:pPr lvl="1">
              <a:lnSpc>
                <a:spcPct val="90000"/>
              </a:lnSpc>
            </a:pPr>
            <a:r>
              <a:rPr lang="pt-BR" sz="2400" dirty="0"/>
              <a:t>nível de renda (externo e interno)</a:t>
            </a:r>
          </a:p>
          <a:p>
            <a:pPr lvl="1">
              <a:lnSpc>
                <a:spcPct val="90000"/>
              </a:lnSpc>
            </a:pPr>
            <a:r>
              <a:rPr lang="pt-BR" sz="2400" dirty="0"/>
              <a:t>preços no mercado internacional -       				</a:t>
            </a:r>
            <a:r>
              <a:rPr lang="pt-BR" sz="2400" dirty="0">
                <a:hlinkClick r:id="" action="ppaction://noaction"/>
              </a:rPr>
              <a:t>Termos de Troca</a:t>
            </a:r>
            <a:endParaRPr lang="pt-BR" sz="2400" dirty="0">
              <a:hlinkClick r:id="rId3" action="ppaction://hlinksldjump"/>
            </a:endParaRPr>
          </a:p>
          <a:p>
            <a:pPr lvl="1">
              <a:lnSpc>
                <a:spcPct val="90000"/>
              </a:lnSpc>
            </a:pPr>
            <a:r>
              <a:rPr lang="pt-BR" sz="2400" dirty="0"/>
              <a:t>condições de competitividade (preços)</a:t>
            </a:r>
          </a:p>
          <a:p>
            <a:pPr lvl="2">
              <a:lnSpc>
                <a:spcPct val="80000"/>
              </a:lnSpc>
            </a:pPr>
            <a:r>
              <a:rPr lang="pt-BR" sz="2000" dirty="0"/>
              <a:t>Tecnologia; preço dos fatores de produção</a:t>
            </a:r>
          </a:p>
          <a:p>
            <a:pPr lvl="1">
              <a:lnSpc>
                <a:spcPct val="80000"/>
              </a:lnSpc>
            </a:pPr>
            <a:r>
              <a:rPr lang="pt-BR" sz="2400" dirty="0"/>
              <a:t>quadro institucional – tarifas, quotas, incentivos</a:t>
            </a:r>
          </a:p>
          <a:p>
            <a:pPr lvl="1">
              <a:lnSpc>
                <a:spcPct val="90000"/>
              </a:lnSpc>
            </a:pPr>
            <a:r>
              <a:rPr lang="pt-BR" sz="2400" dirty="0"/>
              <a:t>taxa de câmbio</a:t>
            </a:r>
          </a:p>
          <a:p>
            <a:pPr>
              <a:lnSpc>
                <a:spcPct val="90000"/>
              </a:lnSpc>
            </a:pPr>
            <a:r>
              <a:rPr lang="pt-BR" sz="2800" dirty="0"/>
              <a:t>Serviços de fatores (rendas)</a:t>
            </a:r>
          </a:p>
          <a:p>
            <a:pPr lvl="1">
              <a:lnSpc>
                <a:spcPct val="90000"/>
              </a:lnSpc>
            </a:pPr>
            <a:r>
              <a:rPr lang="pt-BR" sz="2400" dirty="0"/>
              <a:t>fluxo de capital e condições (anteriores)</a:t>
            </a:r>
          </a:p>
          <a:p>
            <a:pPr lvl="1">
              <a:lnSpc>
                <a:spcPct val="90000"/>
              </a:lnSpc>
            </a:pPr>
            <a:r>
              <a:rPr lang="pt-BR" sz="2400" dirty="0"/>
              <a:t>quadro institucional</a:t>
            </a:r>
          </a:p>
        </p:txBody>
      </p:sp>
    </p:spTree>
    <p:extLst>
      <p:ext uri="{BB962C8B-B14F-4D97-AF65-F5344CB8AC3E}">
        <p14:creationId xmlns:p14="http://schemas.microsoft.com/office/powerpoint/2010/main" val="3909244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6979">
                                            <p:txEl>
                                              <p:pRg st="7" end="7"/>
                                            </p:txEl>
                                          </p:spTgt>
                                        </p:tgtEl>
                                        <p:attrNameLst>
                                          <p:attrName>style.visibility</p:attrName>
                                        </p:attrNameLst>
                                      </p:cBhvr>
                                      <p:to>
                                        <p:strVal val="visible"/>
                                      </p:to>
                                    </p:set>
                                    <p:anim calcmode="lin" valueType="num">
                                      <p:cBhvr additive="base">
                                        <p:cTn id="7" dur="500" fill="hold"/>
                                        <p:tgtEl>
                                          <p:spTgt spid="126979">
                                            <p:txEl>
                                              <p:pRg st="7" end="7"/>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697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6979">
                                            <p:txEl>
                                              <p:pRg st="8" end="8"/>
                                            </p:txEl>
                                          </p:spTgt>
                                        </p:tgtEl>
                                        <p:attrNameLst>
                                          <p:attrName>style.visibility</p:attrName>
                                        </p:attrNameLst>
                                      </p:cBhvr>
                                      <p:to>
                                        <p:strVal val="visible"/>
                                      </p:to>
                                    </p:set>
                                    <p:anim calcmode="lin" valueType="num">
                                      <p:cBhvr additive="base">
                                        <p:cTn id="13" dur="500" fill="hold"/>
                                        <p:tgtEl>
                                          <p:spTgt spid="126979">
                                            <p:txEl>
                                              <p:pRg st="8" end="8"/>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697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6979">
                                            <p:txEl>
                                              <p:pRg st="9" end="9"/>
                                            </p:txEl>
                                          </p:spTgt>
                                        </p:tgtEl>
                                        <p:attrNameLst>
                                          <p:attrName>style.visibility</p:attrName>
                                        </p:attrNameLst>
                                      </p:cBhvr>
                                      <p:to>
                                        <p:strVal val="visible"/>
                                      </p:to>
                                    </p:set>
                                    <p:anim calcmode="lin" valueType="num">
                                      <p:cBhvr additive="base">
                                        <p:cTn id="19" dur="500" fill="hold"/>
                                        <p:tgtEl>
                                          <p:spTgt spid="126979">
                                            <p:txEl>
                                              <p:pRg st="9" end="9"/>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6979">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bldLvl="2"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a:graphicFrameLocks noGrp="1"/>
          </p:cNvGraphicFramePr>
          <p:nvPr>
            <p:extLst>
              <p:ext uri="{D42A27DB-BD31-4B8C-83A1-F6EECF244321}">
                <p14:modId xmlns:p14="http://schemas.microsoft.com/office/powerpoint/2010/main" val="3773090392"/>
              </p:ext>
            </p:extLst>
          </p:nvPr>
        </p:nvGraphicFramePr>
        <p:xfrm>
          <a:off x="0" y="0"/>
          <a:ext cx="12191999" cy="68579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134713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a:graphicFrameLocks noGrp="1"/>
          </p:cNvGraphicFramePr>
          <p:nvPr>
            <p:extLst>
              <p:ext uri="{D42A27DB-BD31-4B8C-83A1-F6EECF244321}">
                <p14:modId xmlns:p14="http://schemas.microsoft.com/office/powerpoint/2010/main" val="3578450582"/>
              </p:ext>
            </p:extLst>
          </p:nvPr>
        </p:nvGraphicFramePr>
        <p:xfrm>
          <a:off x="0" y="0"/>
          <a:ext cx="12191999" cy="68579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178366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a:graphicFrameLocks noGrp="1"/>
          </p:cNvGraphicFramePr>
          <p:nvPr>
            <p:extLst>
              <p:ext uri="{D42A27DB-BD31-4B8C-83A1-F6EECF244321}">
                <p14:modId xmlns:p14="http://schemas.microsoft.com/office/powerpoint/2010/main" val="3832666131"/>
              </p:ext>
            </p:extLst>
          </p:nvPr>
        </p:nvGraphicFramePr>
        <p:xfrm>
          <a:off x="0" y="0"/>
          <a:ext cx="12191999" cy="6857999"/>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Conector reto 3"/>
          <p:cNvCxnSpPr/>
          <p:nvPr/>
        </p:nvCxnSpPr>
        <p:spPr>
          <a:xfrm flipH="1">
            <a:off x="2096085" y="2532184"/>
            <a:ext cx="14068" cy="2307102"/>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Conector reto 5"/>
          <p:cNvCxnSpPr/>
          <p:nvPr/>
        </p:nvCxnSpPr>
        <p:spPr>
          <a:xfrm flipH="1">
            <a:off x="4811151" y="2532183"/>
            <a:ext cx="1" cy="230710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72155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a:graphicFrameLocks noGrp="1"/>
          </p:cNvGraphicFramePr>
          <p:nvPr>
            <p:extLst>
              <p:ext uri="{D42A27DB-BD31-4B8C-83A1-F6EECF244321}">
                <p14:modId xmlns:p14="http://schemas.microsoft.com/office/powerpoint/2010/main" val="1270705292"/>
              </p:ext>
            </p:extLst>
          </p:nvPr>
        </p:nvGraphicFramePr>
        <p:xfrm>
          <a:off x="0" y="0"/>
          <a:ext cx="12192000" cy="66693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053524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pt-BR" sz="3600"/>
              <a:t>Determinantes do Balanço de Pagamentos – Conta Financeira</a:t>
            </a:r>
            <a:endParaRPr lang="pt-BR" sz="4000" u="sng"/>
          </a:p>
        </p:txBody>
      </p:sp>
      <p:sp>
        <p:nvSpPr>
          <p:cNvPr id="48131" name="Rectangle 3"/>
          <p:cNvSpPr>
            <a:spLocks noGrp="1" noChangeArrowheads="1"/>
          </p:cNvSpPr>
          <p:nvPr>
            <p:ph type="body" idx="1"/>
          </p:nvPr>
        </p:nvSpPr>
        <p:spPr>
          <a:xfrm>
            <a:off x="1828800" y="2057400"/>
            <a:ext cx="8839200" cy="4343400"/>
          </a:xfrm>
        </p:spPr>
        <p:txBody>
          <a:bodyPr>
            <a:noAutofit/>
          </a:bodyPr>
          <a:lstStyle/>
          <a:p>
            <a:r>
              <a:rPr lang="pt-BR" sz="3600" dirty="0"/>
              <a:t>diferencial de taxas reais e liquidas de juros ou da remuneração dos investimentos</a:t>
            </a:r>
          </a:p>
          <a:p>
            <a:pPr lvl="1">
              <a:lnSpc>
                <a:spcPct val="90000"/>
              </a:lnSpc>
            </a:pPr>
            <a:r>
              <a:rPr lang="pt-BR" sz="3200" dirty="0"/>
              <a:t>expectativas quanto ao comportamento futuro da taxa de câmbio</a:t>
            </a:r>
          </a:p>
          <a:p>
            <a:pPr lvl="1">
              <a:lnSpc>
                <a:spcPct val="90000"/>
              </a:lnSpc>
            </a:pPr>
            <a:r>
              <a:rPr lang="pt-BR" sz="3200" dirty="0"/>
              <a:t>considerações acerca do risco dos investimentos internacionais </a:t>
            </a:r>
          </a:p>
          <a:p>
            <a:pPr lvl="2">
              <a:lnSpc>
                <a:spcPct val="90000"/>
              </a:lnSpc>
            </a:pPr>
            <a:r>
              <a:rPr lang="pt-BR" sz="2800" dirty="0"/>
              <a:t>efeito riqueza</a:t>
            </a:r>
          </a:p>
          <a:p>
            <a:pPr lvl="1">
              <a:lnSpc>
                <a:spcPct val="90000"/>
              </a:lnSpc>
            </a:pPr>
            <a:r>
              <a:rPr lang="pt-BR" sz="3200" dirty="0"/>
              <a:t>possibilidade de alteração nos quadros regulatórios</a:t>
            </a:r>
          </a:p>
        </p:txBody>
      </p:sp>
    </p:spTree>
    <p:extLst>
      <p:ext uri="{BB962C8B-B14F-4D97-AF65-F5344CB8AC3E}">
        <p14:creationId xmlns:p14="http://schemas.microsoft.com/office/powerpoint/2010/main" val="233134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additive="base">
                                        <p:cTn id="7" dur="500" fill="hold"/>
                                        <p:tgtEl>
                                          <p:spTgt spid="481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1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131">
                                            <p:txEl>
                                              <p:pRg st="1" end="1"/>
                                            </p:txEl>
                                          </p:spTgt>
                                        </p:tgtEl>
                                        <p:attrNameLst>
                                          <p:attrName>style.visibility</p:attrName>
                                        </p:attrNameLst>
                                      </p:cBhvr>
                                      <p:to>
                                        <p:strVal val="visible"/>
                                      </p:to>
                                    </p:set>
                                    <p:anim calcmode="lin" valueType="num">
                                      <p:cBhvr additive="base">
                                        <p:cTn id="13" dur="500" fill="hold"/>
                                        <p:tgtEl>
                                          <p:spTgt spid="481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81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8131">
                                            <p:txEl>
                                              <p:pRg st="2" end="2"/>
                                            </p:txEl>
                                          </p:spTgt>
                                        </p:tgtEl>
                                        <p:attrNameLst>
                                          <p:attrName>style.visibility</p:attrName>
                                        </p:attrNameLst>
                                      </p:cBhvr>
                                      <p:to>
                                        <p:strVal val="visible"/>
                                      </p:to>
                                    </p:set>
                                    <p:anim calcmode="lin" valueType="num">
                                      <p:cBhvr additive="base">
                                        <p:cTn id="19" dur="500" fill="hold"/>
                                        <p:tgtEl>
                                          <p:spTgt spid="481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8131">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48131">
                                            <p:txEl>
                                              <p:pRg st="3" end="3"/>
                                            </p:txEl>
                                          </p:spTgt>
                                        </p:tgtEl>
                                        <p:attrNameLst>
                                          <p:attrName>style.visibility</p:attrName>
                                        </p:attrNameLst>
                                      </p:cBhvr>
                                      <p:to>
                                        <p:strVal val="visible"/>
                                      </p:to>
                                    </p:set>
                                    <p:anim calcmode="lin" valueType="num">
                                      <p:cBhvr additive="base">
                                        <p:cTn id="23" dur="500" fill="hold"/>
                                        <p:tgtEl>
                                          <p:spTgt spid="48131">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81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48131">
                                            <p:txEl>
                                              <p:pRg st="4" end="4"/>
                                            </p:txEl>
                                          </p:spTgt>
                                        </p:tgtEl>
                                        <p:attrNameLst>
                                          <p:attrName>style.visibility</p:attrName>
                                        </p:attrNameLst>
                                      </p:cBhvr>
                                      <p:to>
                                        <p:strVal val="visible"/>
                                      </p:to>
                                    </p:set>
                                    <p:anim calcmode="lin" valueType="num">
                                      <p:cBhvr additive="base">
                                        <p:cTn id="29" dur="500" fill="hold"/>
                                        <p:tgtEl>
                                          <p:spTgt spid="48131">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4813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bldLvl="2"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ço Reservado para Rodapé 4"/>
          <p:cNvSpPr>
            <a:spLocks noGrp="1"/>
          </p:cNvSpPr>
          <p:nvPr>
            <p:ph type="ftr" sz="quarter" idx="11"/>
          </p:nvPr>
        </p:nvSpPr>
        <p:spPr/>
        <p:txBody>
          <a:bodyPr/>
          <a:lstStyle/>
          <a:p>
            <a:pPr>
              <a:defRPr/>
            </a:pPr>
            <a:r>
              <a:rPr lang="pt-BR"/>
              <a:t>A Gremaud</a:t>
            </a:r>
          </a:p>
        </p:txBody>
      </p:sp>
      <p:sp>
        <p:nvSpPr>
          <p:cNvPr id="5" name="Espaço Reservado para Número de Slide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5F72396-B1E2-4020-B6BE-14140B9B8025}" type="slidenum">
              <a:rPr lang="pt-BR" altLang="pt-BR">
                <a:solidFill>
                  <a:srgbClr val="909191"/>
                </a:solidFill>
                <a:latin typeface="Calibri" panose="020F0502020204030204" pitchFamily="34" charset="0"/>
              </a:rPr>
              <a:pPr eaLnBrk="1" hangingPunct="1"/>
              <a:t>48</a:t>
            </a:fld>
            <a:endParaRPr lang="pt-BR" altLang="pt-BR">
              <a:solidFill>
                <a:srgbClr val="909191"/>
              </a:solidFill>
              <a:latin typeface="Calibri" panose="020F0502020204030204" pitchFamily="34" charset="0"/>
            </a:endParaRPr>
          </a:p>
        </p:txBody>
      </p:sp>
      <p:sp>
        <p:nvSpPr>
          <p:cNvPr id="6148" name="Rectangle 2"/>
          <p:cNvSpPr>
            <a:spLocks noGrp="1" noChangeArrowheads="1"/>
          </p:cNvSpPr>
          <p:nvPr>
            <p:ph type="title"/>
          </p:nvPr>
        </p:nvSpPr>
        <p:spPr>
          <a:xfrm>
            <a:off x="2682875" y="254000"/>
            <a:ext cx="9509125" cy="1233488"/>
          </a:xfrm>
        </p:spPr>
        <p:txBody>
          <a:bodyPr/>
          <a:lstStyle/>
          <a:p>
            <a:r>
              <a:rPr lang="pt-BR" altLang="pt-BR" sz="6600"/>
              <a:t>Taxa de câmbio</a:t>
            </a:r>
          </a:p>
        </p:txBody>
      </p:sp>
      <p:sp>
        <p:nvSpPr>
          <p:cNvPr id="58371" name="Rectangle 3"/>
          <p:cNvSpPr>
            <a:spLocks noGrp="1" noChangeArrowheads="1"/>
          </p:cNvSpPr>
          <p:nvPr>
            <p:ph type="body" idx="1"/>
          </p:nvPr>
        </p:nvSpPr>
        <p:spPr>
          <a:xfrm>
            <a:off x="342900" y="1901825"/>
            <a:ext cx="10507663" cy="4127500"/>
          </a:xfrm>
        </p:spPr>
        <p:txBody>
          <a:bodyPr/>
          <a:lstStyle/>
          <a:p>
            <a:pPr>
              <a:spcBef>
                <a:spcPts val="1200"/>
              </a:spcBef>
              <a:spcAft>
                <a:spcPts val="300"/>
              </a:spcAft>
              <a:buFont typeface="Wingdings" panose="05000000000000000000" pitchFamily="2" charset="2"/>
              <a:buNone/>
            </a:pPr>
            <a:r>
              <a:rPr lang="pt-BR" altLang="pt-BR" sz="4000" b="1"/>
              <a:t>Taxa de Câmbio:   </a:t>
            </a:r>
            <a:r>
              <a:rPr lang="pt-BR" altLang="pt-BR" sz="4000" b="1" i="1"/>
              <a:t>Valor de uma moeda nacional em termos de outra moeda nacional</a:t>
            </a:r>
          </a:p>
          <a:p>
            <a:pPr>
              <a:lnSpc>
                <a:spcPct val="120000"/>
              </a:lnSpc>
              <a:spcBef>
                <a:spcPts val="1200"/>
              </a:spcBef>
              <a:spcAft>
                <a:spcPts val="300"/>
              </a:spcAft>
              <a:buFont typeface="Wingdings" panose="05000000000000000000" pitchFamily="2" charset="2"/>
              <a:buNone/>
            </a:pPr>
            <a:r>
              <a:rPr lang="pt-BR" altLang="pt-BR" sz="4000" b="1" i="1"/>
              <a:t>	</a:t>
            </a:r>
            <a:r>
              <a:rPr lang="pt-BR" altLang="pt-BR" sz="4000"/>
              <a:t>Surge da coexistência de:</a:t>
            </a:r>
          </a:p>
          <a:p>
            <a:pPr lvl="2">
              <a:spcBef>
                <a:spcPts val="1200"/>
              </a:spcBef>
              <a:spcAft>
                <a:spcPts val="300"/>
              </a:spcAft>
              <a:buFont typeface="Symbol" panose="05050102010706020507" pitchFamily="18" charset="2"/>
              <a:buChar char="·"/>
            </a:pPr>
            <a:r>
              <a:rPr lang="pt-BR" altLang="pt-BR" sz="3200"/>
              <a:t>   nacionalismo dos intermediários de troca (moedas)</a:t>
            </a:r>
          </a:p>
          <a:p>
            <a:pPr lvl="2">
              <a:spcBef>
                <a:spcPts val="1200"/>
              </a:spcBef>
              <a:spcAft>
                <a:spcPts val="300"/>
              </a:spcAft>
              <a:buFont typeface="Symbol" panose="05050102010706020507" pitchFamily="18" charset="2"/>
              <a:buChar char="·"/>
            </a:pPr>
            <a:r>
              <a:rPr lang="pt-BR" altLang="pt-BR" sz="3200"/>
              <a:t>   internacionalismo das operações de compra e venda de bens, serviços e ativos.</a:t>
            </a:r>
          </a:p>
          <a:p>
            <a:endParaRPr lang="pt-BR" altLang="pt-BR" sz="4000"/>
          </a:p>
        </p:txBody>
      </p:sp>
    </p:spTree>
    <p:extLst>
      <p:ext uri="{BB962C8B-B14F-4D97-AF65-F5344CB8AC3E}">
        <p14:creationId xmlns:p14="http://schemas.microsoft.com/office/powerpoint/2010/main" val="22807294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additive="base">
                                        <p:cTn id="7" dur="500" fill="hold"/>
                                        <p:tgtEl>
                                          <p:spTgt spid="583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83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8371">
                                            <p:txEl>
                                              <p:pRg st="1" end="1"/>
                                            </p:txEl>
                                          </p:spTgt>
                                        </p:tgtEl>
                                        <p:attrNameLst>
                                          <p:attrName>style.visibility</p:attrName>
                                        </p:attrNameLst>
                                      </p:cBhvr>
                                      <p:to>
                                        <p:strVal val="visible"/>
                                      </p:to>
                                    </p:set>
                                    <p:anim calcmode="lin" valueType="num">
                                      <p:cBhvr additive="base">
                                        <p:cTn id="13" dur="500" fill="hold"/>
                                        <p:tgtEl>
                                          <p:spTgt spid="583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8371">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 calcmode="lin" valueType="num">
                                      <p:cBhvr additive="base">
                                        <p:cTn id="17" dur="500" fill="hold"/>
                                        <p:tgtEl>
                                          <p:spTgt spid="5837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8371">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58371">
                                            <p:txEl>
                                              <p:pRg st="3" end="3"/>
                                            </p:txEl>
                                          </p:spTgt>
                                        </p:tgtEl>
                                        <p:attrNameLst>
                                          <p:attrName>style.visibility</p:attrName>
                                        </p:attrNameLst>
                                      </p:cBhvr>
                                      <p:to>
                                        <p:strVal val="visible"/>
                                      </p:to>
                                    </p:set>
                                    <p:anim calcmode="lin" valueType="num">
                                      <p:cBhvr additive="base">
                                        <p:cTn id="21" dur="500" fill="hold"/>
                                        <p:tgtEl>
                                          <p:spTgt spid="58371">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83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ço Reservado para Rodapé 4"/>
          <p:cNvSpPr>
            <a:spLocks noGrp="1"/>
          </p:cNvSpPr>
          <p:nvPr>
            <p:ph type="ftr" sz="quarter" idx="11"/>
          </p:nvPr>
        </p:nvSpPr>
        <p:spPr/>
        <p:txBody>
          <a:bodyPr/>
          <a:lstStyle/>
          <a:p>
            <a:pPr>
              <a:defRPr/>
            </a:pPr>
            <a:r>
              <a:rPr lang="pt-BR"/>
              <a:t>A Gremaud</a:t>
            </a:r>
          </a:p>
        </p:txBody>
      </p:sp>
      <p:sp>
        <p:nvSpPr>
          <p:cNvPr id="5" name="Espaço Reservado para Número de Slide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5651DB-AA16-4B67-B0F3-A089636A76F3}" type="slidenum">
              <a:rPr lang="pt-BR" altLang="pt-BR">
                <a:solidFill>
                  <a:srgbClr val="909191"/>
                </a:solidFill>
                <a:latin typeface="Calibri" panose="020F0502020204030204" pitchFamily="34" charset="0"/>
              </a:rPr>
              <a:pPr eaLnBrk="1" hangingPunct="1"/>
              <a:t>49</a:t>
            </a:fld>
            <a:endParaRPr lang="pt-BR" altLang="pt-BR">
              <a:solidFill>
                <a:srgbClr val="909191"/>
              </a:solidFill>
              <a:latin typeface="Calibri" panose="020F0502020204030204" pitchFamily="34" charset="0"/>
            </a:endParaRPr>
          </a:p>
        </p:txBody>
      </p:sp>
      <p:sp>
        <p:nvSpPr>
          <p:cNvPr id="7172" name="Rectangle 2"/>
          <p:cNvSpPr>
            <a:spLocks noGrp="1" noChangeArrowheads="1"/>
          </p:cNvSpPr>
          <p:nvPr>
            <p:ph type="title"/>
          </p:nvPr>
        </p:nvSpPr>
        <p:spPr/>
        <p:txBody>
          <a:bodyPr/>
          <a:lstStyle/>
          <a:p>
            <a:r>
              <a:rPr lang="pt-BR" altLang="pt-BR" sz="6000"/>
              <a:t>Mercado cambial</a:t>
            </a:r>
          </a:p>
        </p:txBody>
      </p:sp>
      <p:sp>
        <p:nvSpPr>
          <p:cNvPr id="59395" name="Rectangle 3"/>
          <p:cNvSpPr>
            <a:spLocks noGrp="1" noChangeArrowheads="1"/>
          </p:cNvSpPr>
          <p:nvPr>
            <p:ph type="body" idx="1"/>
          </p:nvPr>
        </p:nvSpPr>
        <p:spPr>
          <a:xfrm>
            <a:off x="1109663" y="2057400"/>
            <a:ext cx="9896475" cy="4343400"/>
          </a:xfrm>
        </p:spPr>
        <p:txBody>
          <a:bodyPr/>
          <a:lstStyle/>
          <a:p>
            <a:pPr>
              <a:spcBef>
                <a:spcPts val="1200"/>
              </a:spcBef>
              <a:spcAft>
                <a:spcPts val="300"/>
              </a:spcAft>
              <a:buFont typeface="Wingdings" panose="05000000000000000000" pitchFamily="2" charset="2"/>
              <a:buNone/>
            </a:pPr>
            <a:r>
              <a:rPr lang="pt-BR" altLang="pt-BR" sz="3600" b="1"/>
              <a:t>Mercado Cambial: </a:t>
            </a:r>
            <a:r>
              <a:rPr lang="pt-BR" altLang="pt-BR" sz="3600" b="1" i="1"/>
              <a:t>Mercado em que as moedas dos diferentes países são transacionadas</a:t>
            </a:r>
          </a:p>
          <a:p>
            <a:pPr>
              <a:buFont typeface="Wingdings" panose="05000000000000000000" pitchFamily="2" charset="2"/>
              <a:buNone/>
            </a:pPr>
            <a:r>
              <a:rPr lang="pt-BR" altLang="pt-BR" sz="3600"/>
              <a:t>Mercado de moedas externas (US$) no Brasil: </a:t>
            </a:r>
          </a:p>
          <a:p>
            <a:pPr lvl="2">
              <a:spcBef>
                <a:spcPts val="1200"/>
              </a:spcBef>
              <a:spcAft>
                <a:spcPts val="300"/>
              </a:spcAft>
            </a:pPr>
            <a:r>
              <a:rPr lang="pt-BR" altLang="pt-BR" sz="2800"/>
              <a:t>Oferta:      Crédito do BP</a:t>
            </a:r>
          </a:p>
          <a:p>
            <a:pPr lvl="2">
              <a:spcBef>
                <a:spcPts val="1200"/>
              </a:spcBef>
              <a:spcAft>
                <a:spcPts val="300"/>
              </a:spcAft>
            </a:pPr>
            <a:r>
              <a:rPr lang="pt-BR" altLang="pt-BR" sz="2800"/>
              <a:t>Demanda: Débito do BP</a:t>
            </a:r>
          </a:p>
          <a:p>
            <a:pPr lvl="1">
              <a:spcBef>
                <a:spcPts val="1200"/>
              </a:spcBef>
              <a:spcAft>
                <a:spcPts val="300"/>
              </a:spcAft>
              <a:buFontTx/>
              <a:buNone/>
            </a:pPr>
            <a:r>
              <a:rPr lang="pt-BR" altLang="pt-BR" sz="3200"/>
              <a:t>dupla face: inverso para R$ no resto do mundo</a:t>
            </a:r>
          </a:p>
        </p:txBody>
      </p:sp>
    </p:spTree>
    <p:extLst>
      <p:ext uri="{BB962C8B-B14F-4D97-AF65-F5344CB8AC3E}">
        <p14:creationId xmlns:p14="http://schemas.microsoft.com/office/powerpoint/2010/main" val="25676157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 calcmode="lin" valueType="num">
                                      <p:cBhvr additive="base">
                                        <p:cTn id="17" dur="500" fill="hold"/>
                                        <p:tgtEl>
                                          <p:spTgt spid="5939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939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59395">
                                            <p:txEl>
                                              <p:pRg st="3" end="3"/>
                                            </p:txEl>
                                          </p:spTgt>
                                        </p:tgtEl>
                                        <p:attrNameLst>
                                          <p:attrName>style.visibility</p:attrName>
                                        </p:attrNameLst>
                                      </p:cBhvr>
                                      <p:to>
                                        <p:strVal val="visible"/>
                                      </p:to>
                                    </p:set>
                                    <p:anim calcmode="lin" valueType="num">
                                      <p:cBhvr additive="base">
                                        <p:cTn id="21" dur="500" fill="hold"/>
                                        <p:tgtEl>
                                          <p:spTgt spid="5939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939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59395">
                                            <p:txEl>
                                              <p:pRg st="4" end="4"/>
                                            </p:txEl>
                                          </p:spTgt>
                                        </p:tgtEl>
                                        <p:attrNameLst>
                                          <p:attrName>style.visibility</p:attrName>
                                        </p:attrNameLst>
                                      </p:cBhvr>
                                      <p:to>
                                        <p:strVal val="visible"/>
                                      </p:to>
                                    </p:set>
                                    <p:anim calcmode="lin" valueType="num">
                                      <p:cBhvr additive="base">
                                        <p:cTn id="25" dur="500" fill="hold"/>
                                        <p:tgtEl>
                                          <p:spTgt spid="5939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939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12" y="324867"/>
            <a:ext cx="12150628" cy="6412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66277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ço Reservado para Rodapé 4"/>
          <p:cNvSpPr>
            <a:spLocks noGrp="1"/>
          </p:cNvSpPr>
          <p:nvPr>
            <p:ph type="ftr" sz="quarter" idx="11"/>
          </p:nvPr>
        </p:nvSpPr>
        <p:spPr/>
        <p:txBody>
          <a:bodyPr/>
          <a:lstStyle/>
          <a:p>
            <a:pPr>
              <a:defRPr/>
            </a:pPr>
            <a:r>
              <a:rPr lang="pt-BR"/>
              <a:t>A Gremaud</a:t>
            </a:r>
          </a:p>
        </p:txBody>
      </p:sp>
      <p:sp>
        <p:nvSpPr>
          <p:cNvPr id="5" name="Espaço Reservado para Número de Slide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49B67C6-A317-4109-B531-849E2435B569}" type="slidenum">
              <a:rPr lang="pt-BR" altLang="pt-BR">
                <a:solidFill>
                  <a:srgbClr val="909191"/>
                </a:solidFill>
                <a:latin typeface="Calibri" panose="020F0502020204030204" pitchFamily="34" charset="0"/>
              </a:rPr>
              <a:pPr eaLnBrk="1" hangingPunct="1"/>
              <a:t>50</a:t>
            </a:fld>
            <a:endParaRPr lang="pt-BR" altLang="pt-BR">
              <a:solidFill>
                <a:srgbClr val="909191"/>
              </a:solidFill>
              <a:latin typeface="Calibri" panose="020F0502020204030204" pitchFamily="34" charset="0"/>
            </a:endParaRPr>
          </a:p>
        </p:txBody>
      </p:sp>
      <p:sp>
        <p:nvSpPr>
          <p:cNvPr id="8196" name="Rectangle 2"/>
          <p:cNvSpPr>
            <a:spLocks noGrp="1" noChangeArrowheads="1"/>
          </p:cNvSpPr>
          <p:nvPr>
            <p:ph type="title"/>
          </p:nvPr>
        </p:nvSpPr>
        <p:spPr>
          <a:xfrm>
            <a:off x="1619250" y="-120650"/>
            <a:ext cx="9509125" cy="1233488"/>
          </a:xfrm>
        </p:spPr>
        <p:txBody>
          <a:bodyPr/>
          <a:lstStyle/>
          <a:p>
            <a:r>
              <a:rPr lang="pt-BR" altLang="pt-BR" sz="4000"/>
              <a:t>Mercado cambial</a:t>
            </a:r>
          </a:p>
        </p:txBody>
      </p:sp>
      <p:sp>
        <p:nvSpPr>
          <p:cNvPr id="60419" name="Rectangle 3"/>
          <p:cNvSpPr>
            <a:spLocks noGrp="1" noChangeArrowheads="1"/>
          </p:cNvSpPr>
          <p:nvPr>
            <p:ph type="body" idx="1"/>
          </p:nvPr>
        </p:nvSpPr>
        <p:spPr>
          <a:xfrm>
            <a:off x="239713" y="1270000"/>
            <a:ext cx="11952287" cy="4124325"/>
          </a:xfrm>
        </p:spPr>
        <p:txBody>
          <a:bodyPr>
            <a:normAutofit lnSpcReduction="10000"/>
          </a:bodyPr>
          <a:lstStyle/>
          <a:p>
            <a:pPr marL="44450" indent="0" algn="ctr">
              <a:spcBef>
                <a:spcPts val="1200"/>
              </a:spcBef>
              <a:spcAft>
                <a:spcPts val="300"/>
              </a:spcAft>
              <a:buFont typeface="Arial" panose="020B0604020202020204" pitchFamily="34" charset="0"/>
              <a:buNone/>
              <a:defRPr/>
            </a:pPr>
            <a:r>
              <a:rPr lang="pt-BR" sz="3200" b="1" dirty="0"/>
              <a:t>Valorização x Desvalorização </a:t>
            </a:r>
          </a:p>
          <a:p>
            <a:pPr algn="ctr">
              <a:lnSpc>
                <a:spcPct val="40000"/>
              </a:lnSpc>
              <a:spcBef>
                <a:spcPts val="1200"/>
              </a:spcBef>
              <a:spcAft>
                <a:spcPts val="300"/>
              </a:spcAft>
              <a:buFont typeface="Wingdings" pitchFamily="2" charset="2"/>
              <a:buNone/>
              <a:defRPr/>
            </a:pPr>
            <a:r>
              <a:rPr lang="pt-BR" sz="2400" b="1" dirty="0"/>
              <a:t>cuidado com definição da taxa</a:t>
            </a:r>
          </a:p>
          <a:p>
            <a:pPr lvl="1">
              <a:spcBef>
                <a:spcPts val="1200"/>
              </a:spcBef>
              <a:spcAft>
                <a:spcPts val="300"/>
              </a:spcAft>
              <a:buFont typeface="Wingdings" panose="05000000000000000000" pitchFamily="2" charset="2"/>
              <a:buChar char="Ø"/>
              <a:defRPr/>
            </a:pPr>
            <a:r>
              <a:rPr lang="pt-BR" sz="2800" b="1" u="sng" dirty="0"/>
              <a:t> valorização </a:t>
            </a:r>
            <a:r>
              <a:rPr lang="pt-BR" sz="2800" b="1" dirty="0"/>
              <a:t>(moeda nacional) aumento do seu poder de compra - excesso de oferta da moeda externa</a:t>
            </a:r>
            <a:endParaRPr lang="pt-BR" sz="2400" b="1" dirty="0"/>
          </a:p>
          <a:p>
            <a:pPr lvl="1">
              <a:spcBef>
                <a:spcPts val="1200"/>
              </a:spcBef>
              <a:spcAft>
                <a:spcPts val="300"/>
              </a:spcAft>
              <a:buFont typeface="Wingdings" panose="05000000000000000000" pitchFamily="2" charset="2"/>
              <a:buChar char="Ø"/>
              <a:defRPr/>
            </a:pPr>
            <a:r>
              <a:rPr lang="pt-BR" sz="2800" b="1" u="sng" dirty="0"/>
              <a:t> desvalorização</a:t>
            </a:r>
            <a:r>
              <a:rPr lang="pt-BR" sz="2800" b="1" dirty="0"/>
              <a:t>(moeda nacional) diminuição do poder de compra - excesso de oferta da moeda nacional</a:t>
            </a:r>
            <a:endParaRPr lang="pt-BR" sz="2400" b="1" dirty="0"/>
          </a:p>
          <a:p>
            <a:pPr>
              <a:defRPr/>
            </a:pPr>
            <a:r>
              <a:rPr lang="pt-BR" sz="2800" dirty="0"/>
              <a:t>Arbitragem - </a:t>
            </a:r>
            <a:r>
              <a:rPr lang="pt-BR" sz="2800" dirty="0" err="1"/>
              <a:t>perequação</a:t>
            </a:r>
            <a:r>
              <a:rPr lang="pt-BR" sz="2800" dirty="0"/>
              <a:t> das taxas de câmbio</a:t>
            </a:r>
          </a:p>
          <a:p>
            <a:pPr lvl="1">
              <a:lnSpc>
                <a:spcPct val="80000"/>
              </a:lnSpc>
              <a:defRPr/>
            </a:pPr>
            <a:r>
              <a:rPr lang="pt-BR" sz="2800" b="1" dirty="0"/>
              <a:t>homogeneidade do produto</a:t>
            </a:r>
          </a:p>
          <a:p>
            <a:pPr lvl="1">
              <a:lnSpc>
                <a:spcPct val="80000"/>
              </a:lnSpc>
              <a:defRPr/>
            </a:pPr>
            <a:r>
              <a:rPr lang="pt-BR" sz="2800" b="1" dirty="0"/>
              <a:t>transparência do mercado</a:t>
            </a:r>
          </a:p>
          <a:p>
            <a:pPr lvl="1">
              <a:lnSpc>
                <a:spcPct val="80000"/>
              </a:lnSpc>
              <a:defRPr/>
            </a:pPr>
            <a:r>
              <a:rPr lang="pt-BR" sz="2800" b="1" dirty="0"/>
              <a:t>concorrência</a:t>
            </a:r>
            <a:endParaRPr lang="pt-BR" sz="2400" dirty="0"/>
          </a:p>
        </p:txBody>
      </p:sp>
    </p:spTree>
    <p:extLst>
      <p:ext uri="{BB962C8B-B14F-4D97-AF65-F5344CB8AC3E}">
        <p14:creationId xmlns:p14="http://schemas.microsoft.com/office/powerpoint/2010/main" val="36381987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additive="base">
                                        <p:cTn id="7" dur="500" fill="hold"/>
                                        <p:tgtEl>
                                          <p:spTgt spid="604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4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0419">
                                            <p:txEl>
                                              <p:pRg st="1" end="1"/>
                                            </p:txEl>
                                          </p:spTgt>
                                        </p:tgtEl>
                                        <p:attrNameLst>
                                          <p:attrName>style.visibility</p:attrName>
                                        </p:attrNameLst>
                                      </p:cBhvr>
                                      <p:to>
                                        <p:strVal val="visible"/>
                                      </p:to>
                                    </p:set>
                                    <p:anim calcmode="lin" valueType="num">
                                      <p:cBhvr additive="base">
                                        <p:cTn id="13" dur="500" fill="hold"/>
                                        <p:tgtEl>
                                          <p:spTgt spid="604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04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0419">
                                            <p:txEl>
                                              <p:pRg st="2" end="2"/>
                                            </p:txEl>
                                          </p:spTgt>
                                        </p:tgtEl>
                                        <p:attrNameLst>
                                          <p:attrName>style.visibility</p:attrName>
                                        </p:attrNameLst>
                                      </p:cBhvr>
                                      <p:to>
                                        <p:strVal val="visible"/>
                                      </p:to>
                                    </p:set>
                                    <p:anim calcmode="lin" valueType="num">
                                      <p:cBhvr additive="base">
                                        <p:cTn id="19" dur="500" fill="hold"/>
                                        <p:tgtEl>
                                          <p:spTgt spid="604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04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0419">
                                            <p:txEl>
                                              <p:pRg st="3" end="3"/>
                                            </p:txEl>
                                          </p:spTgt>
                                        </p:tgtEl>
                                        <p:attrNameLst>
                                          <p:attrName>style.visibility</p:attrName>
                                        </p:attrNameLst>
                                      </p:cBhvr>
                                      <p:to>
                                        <p:strVal val="visible"/>
                                      </p:to>
                                    </p:set>
                                    <p:anim calcmode="lin" valueType="num">
                                      <p:cBhvr additive="base">
                                        <p:cTn id="25" dur="500" fill="hold"/>
                                        <p:tgtEl>
                                          <p:spTgt spid="604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04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0419">
                                            <p:txEl>
                                              <p:pRg st="4" end="4"/>
                                            </p:txEl>
                                          </p:spTgt>
                                        </p:tgtEl>
                                        <p:attrNameLst>
                                          <p:attrName>style.visibility</p:attrName>
                                        </p:attrNameLst>
                                      </p:cBhvr>
                                      <p:to>
                                        <p:strVal val="visible"/>
                                      </p:to>
                                    </p:set>
                                    <p:anim calcmode="lin" valueType="num">
                                      <p:cBhvr additive="base">
                                        <p:cTn id="31" dur="500" fill="hold"/>
                                        <p:tgtEl>
                                          <p:spTgt spid="6041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04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0419">
                                            <p:txEl>
                                              <p:pRg st="5" end="5"/>
                                            </p:txEl>
                                          </p:spTgt>
                                        </p:tgtEl>
                                        <p:attrNameLst>
                                          <p:attrName>style.visibility</p:attrName>
                                        </p:attrNameLst>
                                      </p:cBhvr>
                                      <p:to>
                                        <p:strVal val="visible"/>
                                      </p:to>
                                    </p:set>
                                    <p:anim calcmode="lin" valueType="num">
                                      <p:cBhvr additive="base">
                                        <p:cTn id="37" dur="500" fill="hold"/>
                                        <p:tgtEl>
                                          <p:spTgt spid="6041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041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0419">
                                            <p:txEl>
                                              <p:pRg st="6" end="6"/>
                                            </p:txEl>
                                          </p:spTgt>
                                        </p:tgtEl>
                                        <p:attrNameLst>
                                          <p:attrName>style.visibility</p:attrName>
                                        </p:attrNameLst>
                                      </p:cBhvr>
                                      <p:to>
                                        <p:strVal val="visible"/>
                                      </p:to>
                                    </p:set>
                                    <p:anim calcmode="lin" valueType="num">
                                      <p:cBhvr additive="base">
                                        <p:cTn id="43" dur="500" fill="hold"/>
                                        <p:tgtEl>
                                          <p:spTgt spid="6041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041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60419">
                                            <p:txEl>
                                              <p:pRg st="7" end="7"/>
                                            </p:txEl>
                                          </p:spTgt>
                                        </p:tgtEl>
                                        <p:attrNameLst>
                                          <p:attrName>style.visibility</p:attrName>
                                        </p:attrNameLst>
                                      </p:cBhvr>
                                      <p:to>
                                        <p:strVal val="visible"/>
                                      </p:to>
                                    </p:set>
                                    <p:anim calcmode="lin" valueType="num">
                                      <p:cBhvr additive="base">
                                        <p:cTn id="49" dur="500" fill="hold"/>
                                        <p:tgtEl>
                                          <p:spTgt spid="6041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6041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bldLvl="2"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5"/>
          <p:cNvSpPr>
            <a:spLocks noGrp="1"/>
          </p:cNvSpPr>
          <p:nvPr>
            <p:ph type="ftr" sz="quarter" idx="11"/>
          </p:nvPr>
        </p:nvSpPr>
        <p:spPr/>
        <p:txBody>
          <a:bodyPr/>
          <a:lstStyle/>
          <a:p>
            <a:pPr>
              <a:defRPr/>
            </a:pPr>
            <a:r>
              <a:rPr lang="pt-BR"/>
              <a:t>A Gremaud</a:t>
            </a:r>
          </a:p>
        </p:txBody>
      </p:sp>
      <p:sp>
        <p:nvSpPr>
          <p:cNvPr id="6" name="Espaço Reservado para Número de Slide 6"/>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730E2AC-464D-4C58-8A50-823BFE522F9B}" type="slidenum">
              <a:rPr lang="pt-BR" altLang="pt-BR">
                <a:solidFill>
                  <a:srgbClr val="909191"/>
                </a:solidFill>
                <a:latin typeface="Calibri" panose="020F0502020204030204" pitchFamily="34" charset="0"/>
              </a:rPr>
              <a:pPr eaLnBrk="1" hangingPunct="1"/>
              <a:t>51</a:t>
            </a:fld>
            <a:endParaRPr lang="pt-BR" altLang="pt-BR">
              <a:solidFill>
                <a:srgbClr val="909191"/>
              </a:solidFill>
              <a:latin typeface="Calibri" panose="020F0502020204030204" pitchFamily="34" charset="0"/>
            </a:endParaRPr>
          </a:p>
        </p:txBody>
      </p:sp>
      <p:sp>
        <p:nvSpPr>
          <p:cNvPr id="9220" name="Rectangle 2"/>
          <p:cNvSpPr>
            <a:spLocks noGrp="1" noChangeArrowheads="1"/>
          </p:cNvSpPr>
          <p:nvPr>
            <p:ph type="title"/>
          </p:nvPr>
        </p:nvSpPr>
        <p:spPr>
          <a:xfrm>
            <a:off x="1390650" y="123825"/>
            <a:ext cx="9509125" cy="1233488"/>
          </a:xfrm>
        </p:spPr>
        <p:txBody>
          <a:bodyPr/>
          <a:lstStyle/>
          <a:p>
            <a:r>
              <a:rPr lang="pt-BR" altLang="pt-BR" sz="4000"/>
              <a:t>O funcionamento do mercado de câmbio</a:t>
            </a:r>
          </a:p>
        </p:txBody>
      </p:sp>
      <p:sp>
        <p:nvSpPr>
          <p:cNvPr id="9221" name="Rectangle 3"/>
          <p:cNvSpPr>
            <a:spLocks noGrp="1" noChangeArrowheads="1"/>
          </p:cNvSpPr>
          <p:nvPr>
            <p:ph type="body" sz="half" idx="1"/>
          </p:nvPr>
        </p:nvSpPr>
        <p:spPr>
          <a:xfrm>
            <a:off x="423863" y="1871663"/>
            <a:ext cx="5626100" cy="3733800"/>
          </a:xfrm>
        </p:spPr>
        <p:txBody>
          <a:bodyPr>
            <a:normAutofit lnSpcReduction="10000"/>
          </a:bodyPr>
          <a:lstStyle/>
          <a:p>
            <a:r>
              <a:rPr lang="pt-BR" altLang="pt-BR" sz="3200" u="sng"/>
              <a:t>Oferta (credito BP)</a:t>
            </a:r>
          </a:p>
          <a:p>
            <a:pPr>
              <a:spcBef>
                <a:spcPts val="300"/>
              </a:spcBef>
              <a:spcAft>
                <a:spcPts val="300"/>
              </a:spcAft>
              <a:buFont typeface="Webdings" panose="05030102010509060703" pitchFamily="18" charset="2"/>
              <a:buChar char="4"/>
            </a:pPr>
            <a:r>
              <a:rPr lang="pt-BR" altLang="pt-BR" sz="3200"/>
              <a:t>Exportações</a:t>
            </a:r>
          </a:p>
          <a:p>
            <a:pPr>
              <a:spcBef>
                <a:spcPts val="300"/>
              </a:spcBef>
              <a:spcAft>
                <a:spcPts val="300"/>
              </a:spcAft>
              <a:buFont typeface="Webdings" panose="05030102010509060703" pitchFamily="18" charset="2"/>
              <a:buChar char="4"/>
            </a:pPr>
            <a:r>
              <a:rPr lang="pt-BR" altLang="pt-BR" sz="3200"/>
              <a:t>Recebimento de empréstimos</a:t>
            </a:r>
          </a:p>
          <a:p>
            <a:pPr>
              <a:spcBef>
                <a:spcPts val="300"/>
              </a:spcBef>
              <a:spcAft>
                <a:spcPts val="300"/>
              </a:spcAft>
              <a:buFont typeface="Webdings" panose="05030102010509060703" pitchFamily="18" charset="2"/>
              <a:buChar char="4"/>
            </a:pPr>
            <a:r>
              <a:rPr lang="pt-BR" altLang="pt-BR" sz="3200"/>
              <a:t>Recebimento de reembolsos de capital nacional no estrangeiro</a:t>
            </a:r>
          </a:p>
          <a:p>
            <a:pPr>
              <a:spcBef>
                <a:spcPts val="300"/>
              </a:spcBef>
              <a:spcAft>
                <a:spcPts val="300"/>
              </a:spcAft>
              <a:buFont typeface="Webdings" panose="05030102010509060703" pitchFamily="18" charset="2"/>
              <a:buChar char="4"/>
            </a:pPr>
            <a:r>
              <a:rPr lang="pt-BR" altLang="pt-BR" sz="3200"/>
              <a:t>Venda de ativos para estrangeiros</a:t>
            </a:r>
          </a:p>
        </p:txBody>
      </p:sp>
      <p:sp>
        <p:nvSpPr>
          <p:cNvPr id="9222" name="Rectangle 4"/>
          <p:cNvSpPr>
            <a:spLocks noGrp="1" noChangeArrowheads="1"/>
          </p:cNvSpPr>
          <p:nvPr>
            <p:ph type="body" sz="half" idx="2"/>
          </p:nvPr>
        </p:nvSpPr>
        <p:spPr>
          <a:xfrm>
            <a:off x="6197600" y="1698625"/>
            <a:ext cx="5994400" cy="4994275"/>
          </a:xfrm>
        </p:spPr>
        <p:txBody>
          <a:bodyPr/>
          <a:lstStyle/>
          <a:p>
            <a:r>
              <a:rPr lang="pt-BR" altLang="pt-BR" sz="3200" u="sng"/>
              <a:t>Demanda (debito BP)</a:t>
            </a:r>
          </a:p>
          <a:p>
            <a:pPr>
              <a:spcBef>
                <a:spcPts val="300"/>
              </a:spcBef>
              <a:spcAft>
                <a:spcPts val="300"/>
              </a:spcAft>
              <a:buFont typeface="Webdings" panose="05030102010509060703" pitchFamily="18" charset="2"/>
              <a:buChar char="4"/>
            </a:pPr>
            <a:r>
              <a:rPr lang="pt-BR" altLang="pt-BR" sz="3600"/>
              <a:t>Importações</a:t>
            </a:r>
          </a:p>
          <a:p>
            <a:pPr>
              <a:spcBef>
                <a:spcPts val="300"/>
              </a:spcBef>
              <a:spcAft>
                <a:spcPts val="300"/>
              </a:spcAft>
              <a:buFont typeface="Webdings" panose="05030102010509060703" pitchFamily="18" charset="2"/>
              <a:buChar char="4"/>
            </a:pPr>
            <a:r>
              <a:rPr lang="pt-BR" altLang="pt-BR" sz="3600"/>
              <a:t>Pagamento de juros sobre a divida externa nacional</a:t>
            </a:r>
          </a:p>
          <a:p>
            <a:pPr>
              <a:spcBef>
                <a:spcPts val="300"/>
              </a:spcBef>
              <a:spcAft>
                <a:spcPts val="300"/>
              </a:spcAft>
              <a:buFont typeface="Webdings" panose="05030102010509060703" pitchFamily="18" charset="2"/>
              <a:buChar char="4"/>
            </a:pPr>
            <a:r>
              <a:rPr lang="pt-BR" altLang="pt-BR" sz="3600"/>
              <a:t>Remessas de lucros</a:t>
            </a:r>
          </a:p>
          <a:p>
            <a:pPr>
              <a:spcBef>
                <a:spcPts val="300"/>
              </a:spcBef>
              <a:spcAft>
                <a:spcPts val="300"/>
              </a:spcAft>
              <a:buFont typeface="Webdings" panose="05030102010509060703" pitchFamily="18" charset="2"/>
              <a:buChar char="4"/>
            </a:pPr>
            <a:r>
              <a:rPr lang="pt-BR" altLang="pt-BR" sz="3600"/>
              <a:t>compra de ativos no estrangeiro</a:t>
            </a:r>
          </a:p>
        </p:txBody>
      </p:sp>
    </p:spTree>
    <p:extLst>
      <p:ext uri="{BB962C8B-B14F-4D97-AF65-F5344CB8AC3E}">
        <p14:creationId xmlns:p14="http://schemas.microsoft.com/office/powerpoint/2010/main" val="4286995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ço Reservado para Rodapé 4"/>
          <p:cNvSpPr>
            <a:spLocks noGrp="1"/>
          </p:cNvSpPr>
          <p:nvPr>
            <p:ph type="ftr" sz="quarter" idx="11"/>
          </p:nvPr>
        </p:nvSpPr>
        <p:spPr/>
        <p:txBody>
          <a:bodyPr/>
          <a:lstStyle/>
          <a:p>
            <a:pPr>
              <a:defRPr/>
            </a:pPr>
            <a:r>
              <a:rPr lang="pt-BR"/>
              <a:t>A Gremaud</a:t>
            </a:r>
          </a:p>
        </p:txBody>
      </p:sp>
      <p:sp>
        <p:nvSpPr>
          <p:cNvPr id="5" name="Espaço Reservado para Número de Slide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E92579-6836-4F2D-BBCD-BF4F9232D9CE}" type="slidenum">
              <a:rPr lang="pt-BR" altLang="pt-BR">
                <a:solidFill>
                  <a:srgbClr val="909191"/>
                </a:solidFill>
                <a:latin typeface="Calibri" panose="020F0502020204030204" pitchFamily="34" charset="0"/>
              </a:rPr>
              <a:pPr eaLnBrk="1" hangingPunct="1"/>
              <a:t>52</a:t>
            </a:fld>
            <a:endParaRPr lang="pt-BR" altLang="pt-BR">
              <a:solidFill>
                <a:srgbClr val="909191"/>
              </a:solidFill>
              <a:latin typeface="Calibri" panose="020F0502020204030204" pitchFamily="34" charset="0"/>
            </a:endParaRPr>
          </a:p>
        </p:txBody>
      </p:sp>
      <p:sp>
        <p:nvSpPr>
          <p:cNvPr id="10244" name="Rectangle 2"/>
          <p:cNvSpPr>
            <a:spLocks noGrp="1" noChangeArrowheads="1"/>
          </p:cNvSpPr>
          <p:nvPr>
            <p:ph type="title"/>
          </p:nvPr>
        </p:nvSpPr>
        <p:spPr/>
        <p:txBody>
          <a:bodyPr/>
          <a:lstStyle/>
          <a:p>
            <a:r>
              <a:rPr lang="pt-BR" altLang="pt-BR"/>
              <a:t>Regimes Cambiais</a:t>
            </a:r>
          </a:p>
        </p:txBody>
      </p:sp>
      <p:sp>
        <p:nvSpPr>
          <p:cNvPr id="64515" name="Rectangle 3"/>
          <p:cNvSpPr>
            <a:spLocks noGrp="1" noChangeArrowheads="1"/>
          </p:cNvSpPr>
          <p:nvPr>
            <p:ph type="body" idx="1"/>
          </p:nvPr>
        </p:nvSpPr>
        <p:spPr>
          <a:xfrm>
            <a:off x="636588" y="2057400"/>
            <a:ext cx="10712450" cy="4343400"/>
          </a:xfrm>
        </p:spPr>
        <p:txBody>
          <a:bodyPr/>
          <a:lstStyle/>
          <a:p>
            <a:pPr algn="ctr">
              <a:spcBef>
                <a:spcPts val="2100"/>
              </a:spcBef>
              <a:spcAft>
                <a:spcPts val="300"/>
              </a:spcAft>
              <a:buFont typeface="Wingdings" panose="05000000000000000000" pitchFamily="2" charset="2"/>
              <a:buNone/>
            </a:pPr>
            <a:r>
              <a:rPr lang="pt-BR" altLang="pt-BR" sz="4400" b="1"/>
              <a:t>	</a:t>
            </a:r>
            <a:r>
              <a:rPr lang="pt-BR" altLang="pt-BR" sz="3200" i="1"/>
              <a:t>Conjunto de regras, acordos e instituições pelo quais são executados os pagamentos internacionais e, portanto, pelos quais se regula o mercado cambial</a:t>
            </a:r>
            <a:endParaRPr lang="pt-BR" altLang="pt-BR" sz="3200"/>
          </a:p>
          <a:p>
            <a:pPr>
              <a:buFont typeface="Wingdings" panose="05000000000000000000" pitchFamily="2" charset="2"/>
              <a:buChar char="Ø"/>
            </a:pPr>
            <a:r>
              <a:rPr lang="pt-BR" altLang="pt-BR" sz="3200"/>
              <a:t> Conversibilidade e acessibilidade</a:t>
            </a:r>
          </a:p>
          <a:p>
            <a:pPr>
              <a:buFont typeface="Wingdings" panose="05000000000000000000" pitchFamily="2" charset="2"/>
              <a:buChar char="Ø"/>
            </a:pPr>
            <a:r>
              <a:rPr lang="pt-BR" altLang="pt-BR" sz="3200"/>
              <a:t> funcionamento do mecanismo de preço</a:t>
            </a:r>
          </a:p>
        </p:txBody>
      </p:sp>
    </p:spTree>
    <p:extLst>
      <p:ext uri="{BB962C8B-B14F-4D97-AF65-F5344CB8AC3E}">
        <p14:creationId xmlns:p14="http://schemas.microsoft.com/office/powerpoint/2010/main" val="41212925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calcmode="lin" valueType="num">
                                      <p:cBhvr additive="base">
                                        <p:cTn id="7" dur="500" fill="hold"/>
                                        <p:tgtEl>
                                          <p:spTgt spid="645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45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4515">
                                            <p:txEl>
                                              <p:pRg st="1" end="1"/>
                                            </p:txEl>
                                          </p:spTgt>
                                        </p:tgtEl>
                                        <p:attrNameLst>
                                          <p:attrName>style.visibility</p:attrName>
                                        </p:attrNameLst>
                                      </p:cBhvr>
                                      <p:to>
                                        <p:strVal val="visible"/>
                                      </p:to>
                                    </p:set>
                                    <p:anim calcmode="lin" valueType="num">
                                      <p:cBhvr additive="base">
                                        <p:cTn id="13" dur="500" fill="hold"/>
                                        <p:tgtEl>
                                          <p:spTgt spid="645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45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4515">
                                            <p:txEl>
                                              <p:pRg st="2" end="2"/>
                                            </p:txEl>
                                          </p:spTgt>
                                        </p:tgtEl>
                                        <p:attrNameLst>
                                          <p:attrName>style.visibility</p:attrName>
                                        </p:attrNameLst>
                                      </p:cBhvr>
                                      <p:to>
                                        <p:strVal val="visible"/>
                                      </p:to>
                                    </p:set>
                                    <p:anim calcmode="lin" valueType="num">
                                      <p:cBhvr additive="base">
                                        <p:cTn id="19" dur="500" fill="hold"/>
                                        <p:tgtEl>
                                          <p:spTgt spid="645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451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pt-BR" altLang="pt-BR" sz="4800"/>
              <a:t>As opções cambiais</a:t>
            </a:r>
          </a:p>
        </p:txBody>
      </p:sp>
      <p:graphicFrame>
        <p:nvGraphicFramePr>
          <p:cNvPr id="11267" name="Object 3"/>
          <p:cNvGraphicFramePr>
            <a:graphicFrameLocks noGrp="1" noChangeAspect="1"/>
          </p:cNvGraphicFramePr>
          <p:nvPr>
            <p:ph idx="1"/>
          </p:nvPr>
        </p:nvGraphicFramePr>
        <p:xfrm>
          <a:off x="719138" y="2565400"/>
          <a:ext cx="10556875" cy="2951163"/>
        </p:xfrm>
        <a:graphic>
          <a:graphicData uri="http://schemas.openxmlformats.org/presentationml/2006/ole">
            <mc:AlternateContent xmlns:mc="http://schemas.openxmlformats.org/markup-compatibility/2006">
              <mc:Choice xmlns:v="urn:schemas-microsoft-com:vml" Requires="v">
                <p:oleObj spid="_x0000_s1040" name="Bitmap Image" r:id="rId4" imgW="10390476" imgH="1448002" progId="PBrush">
                  <p:embed/>
                </p:oleObj>
              </mc:Choice>
              <mc:Fallback>
                <p:oleObj name="Bitmap Image" r:id="rId4" imgW="10390476" imgH="1448002" progId="PBrush">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9138" y="2565400"/>
                        <a:ext cx="10556875" cy="295116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68" name="Texto Explicativo 3 3"/>
          <p:cNvSpPr>
            <a:spLocks/>
          </p:cNvSpPr>
          <p:nvPr/>
        </p:nvSpPr>
        <p:spPr bwMode="auto">
          <a:xfrm>
            <a:off x="8016875" y="1125538"/>
            <a:ext cx="4175125" cy="1447800"/>
          </a:xfrm>
          <a:prstGeom prst="borderCallout3">
            <a:avLst>
              <a:gd name="adj1" fmla="val 46648"/>
              <a:gd name="adj2" fmla="val -1204"/>
              <a:gd name="adj3" fmla="val 18750"/>
              <a:gd name="adj4" fmla="val -16667"/>
              <a:gd name="adj5" fmla="val 78162"/>
              <a:gd name="adj6" fmla="val -39704"/>
              <a:gd name="adj7" fmla="val 132176"/>
              <a:gd name="adj8" fmla="val -11579"/>
            </a:avLst>
          </a:prstGeom>
          <a:solidFill>
            <a:schemeClr val="accent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t-BR" altLang="pt-BR" sz="2800">
                <a:latin typeface="Times New Roman" panose="02020603050405020304" pitchFamily="18" charset="0"/>
              </a:rPr>
              <a:t>Formação dos </a:t>
            </a:r>
          </a:p>
          <a:p>
            <a:pPr algn="ctr" eaLnBrk="1" hangingPunct="1"/>
            <a:r>
              <a:rPr lang="pt-BR" altLang="pt-BR" sz="2800">
                <a:latin typeface="Times New Roman" panose="02020603050405020304" pitchFamily="18" charset="0"/>
              </a:rPr>
              <a:t>preços -</a:t>
            </a:r>
            <a:endParaRPr lang="pt-BR" altLang="pt-BR" sz="2000"/>
          </a:p>
          <a:p>
            <a:pPr algn="ctr" eaLnBrk="1" hangingPunct="1"/>
            <a:r>
              <a:rPr lang="pt-BR" altLang="pt-BR" sz="2800">
                <a:latin typeface="Times New Roman" panose="02020603050405020304" pitchFamily="18" charset="0"/>
              </a:rPr>
              <a:t> taxa de cambio</a:t>
            </a:r>
          </a:p>
        </p:txBody>
      </p:sp>
      <p:sp>
        <p:nvSpPr>
          <p:cNvPr id="11269" name="Texto Explicativo 3 5"/>
          <p:cNvSpPr>
            <a:spLocks/>
          </p:cNvSpPr>
          <p:nvPr/>
        </p:nvSpPr>
        <p:spPr bwMode="auto">
          <a:xfrm>
            <a:off x="2190750" y="5157788"/>
            <a:ext cx="9569450" cy="1700212"/>
          </a:xfrm>
          <a:prstGeom prst="borderCallout3">
            <a:avLst>
              <a:gd name="adj1" fmla="val 30236"/>
              <a:gd name="adj2" fmla="val -1106"/>
              <a:gd name="adj3" fmla="val 18750"/>
              <a:gd name="adj4" fmla="val -16667"/>
              <a:gd name="adj5" fmla="val -29005"/>
              <a:gd name="adj6" fmla="val -21440"/>
              <a:gd name="adj7" fmla="val -54963"/>
              <a:gd name="adj8" fmla="val -15088"/>
            </a:avLst>
          </a:prstGeom>
          <a:solidFill>
            <a:schemeClr val="accent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pt-BR" altLang="pt-BR" sz="3200">
                <a:latin typeface="Times New Roman" panose="02020603050405020304" pitchFamily="18" charset="0"/>
              </a:rPr>
              <a:t>Existência ou não de controle sobre fluxos de recursos </a:t>
            </a:r>
          </a:p>
          <a:p>
            <a:pPr eaLnBrk="1" hangingPunct="1"/>
            <a:r>
              <a:rPr lang="pt-BR" altLang="pt-BR" sz="3200">
                <a:latin typeface="Times New Roman" panose="02020603050405020304" pitchFamily="18" charset="0"/>
              </a:rPr>
              <a:t>externos – possibilidade  de trocar livremenete em </a:t>
            </a:r>
          </a:p>
          <a:p>
            <a:pPr eaLnBrk="1" hangingPunct="1"/>
            <a:r>
              <a:rPr lang="pt-BR" altLang="pt-BR" sz="3200">
                <a:latin typeface="Times New Roman" panose="02020603050405020304" pitchFamily="18" charset="0"/>
              </a:rPr>
              <a:t>qualquer situação recursos externos por internos</a:t>
            </a:r>
          </a:p>
        </p:txBody>
      </p:sp>
    </p:spTree>
    <p:extLst>
      <p:ext uri="{BB962C8B-B14F-4D97-AF65-F5344CB8AC3E}">
        <p14:creationId xmlns:p14="http://schemas.microsoft.com/office/powerpoint/2010/main" val="572124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ço Reservado para Rodapé 5"/>
          <p:cNvSpPr>
            <a:spLocks noGrp="1"/>
          </p:cNvSpPr>
          <p:nvPr>
            <p:ph type="ftr" sz="quarter" idx="11"/>
          </p:nvPr>
        </p:nvSpPr>
        <p:spPr/>
        <p:txBody>
          <a:bodyPr/>
          <a:lstStyle/>
          <a:p>
            <a:pPr>
              <a:defRPr/>
            </a:pPr>
            <a:r>
              <a:rPr lang="pt-BR"/>
              <a:t>A Gremaud</a:t>
            </a:r>
          </a:p>
        </p:txBody>
      </p:sp>
      <p:sp>
        <p:nvSpPr>
          <p:cNvPr id="6" name="Espaço Reservado para Número de Slide 6"/>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1E05B1-1B86-4096-B4AF-E5749195B918}" type="slidenum">
              <a:rPr lang="pt-BR" altLang="pt-BR">
                <a:solidFill>
                  <a:srgbClr val="909191"/>
                </a:solidFill>
                <a:latin typeface="Calibri" panose="020F0502020204030204" pitchFamily="34" charset="0"/>
              </a:rPr>
              <a:pPr eaLnBrk="1" hangingPunct="1"/>
              <a:t>54</a:t>
            </a:fld>
            <a:endParaRPr lang="pt-BR" altLang="pt-BR">
              <a:solidFill>
                <a:srgbClr val="909191"/>
              </a:solidFill>
              <a:latin typeface="Calibri" panose="020F0502020204030204" pitchFamily="34" charset="0"/>
            </a:endParaRPr>
          </a:p>
        </p:txBody>
      </p:sp>
      <p:sp>
        <p:nvSpPr>
          <p:cNvPr id="13316" name="Rectangle 2"/>
          <p:cNvSpPr>
            <a:spLocks noGrp="1" noChangeArrowheads="1"/>
          </p:cNvSpPr>
          <p:nvPr>
            <p:ph type="title"/>
          </p:nvPr>
        </p:nvSpPr>
        <p:spPr>
          <a:xfrm>
            <a:off x="1362075" y="0"/>
            <a:ext cx="9510713" cy="1233488"/>
          </a:xfrm>
        </p:spPr>
        <p:txBody>
          <a:bodyPr/>
          <a:lstStyle/>
          <a:p>
            <a:r>
              <a:rPr lang="pt-BR" altLang="pt-BR" sz="4400"/>
              <a:t>Regimes cambiais – formação da taxa</a:t>
            </a:r>
          </a:p>
        </p:txBody>
      </p:sp>
      <p:sp>
        <p:nvSpPr>
          <p:cNvPr id="65539" name="Rectangle 3"/>
          <p:cNvSpPr>
            <a:spLocks noGrp="1" noChangeArrowheads="1"/>
          </p:cNvSpPr>
          <p:nvPr>
            <p:ph type="body" sz="half" idx="1"/>
          </p:nvPr>
        </p:nvSpPr>
        <p:spPr>
          <a:xfrm>
            <a:off x="842963" y="1938338"/>
            <a:ext cx="5238750" cy="3733800"/>
          </a:xfrm>
        </p:spPr>
        <p:txBody>
          <a:bodyPr>
            <a:normAutofit/>
          </a:bodyPr>
          <a:lstStyle/>
          <a:p>
            <a:pPr>
              <a:spcBef>
                <a:spcPts val="1200"/>
              </a:spcBef>
              <a:spcAft>
                <a:spcPts val="300"/>
              </a:spcAft>
              <a:buFont typeface="Wingdings" pitchFamily="2" charset="2"/>
              <a:buNone/>
              <a:defRPr/>
            </a:pPr>
            <a:r>
              <a:rPr lang="pt-BR" sz="3200" b="1" dirty="0"/>
              <a:t>Câmbio Flutuante:</a:t>
            </a:r>
          </a:p>
          <a:p>
            <a:pPr>
              <a:spcBef>
                <a:spcPts val="1200"/>
              </a:spcBef>
              <a:spcAft>
                <a:spcPts val="300"/>
              </a:spcAft>
              <a:defRPr/>
            </a:pPr>
            <a:r>
              <a:rPr lang="pt-BR" sz="2800" b="1" dirty="0"/>
              <a:t>O Preço da moeda nacional  em termos das moedas estrangeiras é livremente estabelecido no mercado cambial- o equilíbrio é obtido pelas forças do mercado</a:t>
            </a:r>
          </a:p>
          <a:p>
            <a:pPr>
              <a:defRPr/>
            </a:pPr>
            <a:r>
              <a:rPr lang="pt-BR" sz="2800" b="1" dirty="0"/>
              <a:t>O Balanço de Pagamentos tende a se equilibrar automaticamente</a:t>
            </a:r>
            <a:endParaRPr lang="pt-BR" sz="3200" dirty="0"/>
          </a:p>
        </p:txBody>
      </p:sp>
      <p:sp>
        <p:nvSpPr>
          <p:cNvPr id="65540" name="Rectangle 4"/>
          <p:cNvSpPr>
            <a:spLocks noGrp="1" noChangeArrowheads="1"/>
          </p:cNvSpPr>
          <p:nvPr>
            <p:ph type="body" sz="half" idx="2"/>
          </p:nvPr>
        </p:nvSpPr>
        <p:spPr>
          <a:xfrm>
            <a:off x="6450013" y="1779588"/>
            <a:ext cx="5437187" cy="4316412"/>
          </a:xfrm>
        </p:spPr>
        <p:txBody>
          <a:bodyPr/>
          <a:lstStyle/>
          <a:p>
            <a:pPr>
              <a:lnSpc>
                <a:spcPct val="80000"/>
              </a:lnSpc>
              <a:spcBef>
                <a:spcPts val="1200"/>
              </a:spcBef>
              <a:spcAft>
                <a:spcPts val="300"/>
              </a:spcAft>
              <a:buFont typeface="Wingdings" panose="05000000000000000000" pitchFamily="2" charset="2"/>
              <a:buNone/>
            </a:pPr>
            <a:r>
              <a:rPr lang="pt-BR" altLang="pt-BR" sz="3200" b="1"/>
              <a:t>Câmbio Fixo:</a:t>
            </a:r>
          </a:p>
          <a:p>
            <a:pPr>
              <a:spcBef>
                <a:spcPts val="1200"/>
              </a:spcBef>
              <a:spcAft>
                <a:spcPts val="300"/>
              </a:spcAft>
            </a:pPr>
            <a:r>
              <a:rPr lang="pt-BR" altLang="pt-BR" sz="2800" b="1"/>
              <a:t>O preço da moeda nacional em termos das moedas estrangeiras é fixo (dado) </a:t>
            </a:r>
          </a:p>
          <a:p>
            <a:pPr>
              <a:spcBef>
                <a:spcPts val="1200"/>
              </a:spcBef>
              <a:spcAft>
                <a:spcPts val="300"/>
              </a:spcAft>
            </a:pPr>
            <a:r>
              <a:rPr lang="pt-BR" altLang="pt-BR" sz="2800" b="1"/>
              <a:t>O Equilíbrio no mercado é obtido pelo ajuste de quantidade feito pelo Governo (Banco Central</a:t>
            </a:r>
            <a:r>
              <a:rPr lang="pt-BR" altLang="pt-BR" sz="2800"/>
              <a:t>) </a:t>
            </a:r>
            <a:r>
              <a:rPr lang="pt-BR" altLang="pt-BR" sz="2800" b="1"/>
              <a:t>- venda e aquisição de reservas</a:t>
            </a:r>
            <a:endParaRPr lang="pt-BR" altLang="pt-BR" sz="2800"/>
          </a:p>
          <a:p>
            <a:pPr>
              <a:lnSpc>
                <a:spcPct val="80000"/>
              </a:lnSpc>
            </a:pPr>
            <a:r>
              <a:rPr lang="pt-BR" altLang="pt-BR" sz="2800" b="1"/>
              <a:t>desequilíbrios do BP</a:t>
            </a:r>
            <a:endParaRPr lang="pt-BR" altLang="pt-BR" sz="2800"/>
          </a:p>
        </p:txBody>
      </p:sp>
    </p:spTree>
    <p:extLst>
      <p:ext uri="{BB962C8B-B14F-4D97-AF65-F5344CB8AC3E}">
        <p14:creationId xmlns:p14="http://schemas.microsoft.com/office/powerpoint/2010/main" val="30167692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 calcmode="lin" valueType="num">
                                      <p:cBhvr additive="base">
                                        <p:cTn id="13" dur="500" fill="hold"/>
                                        <p:tgtEl>
                                          <p:spTgt spid="655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55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5539">
                                            <p:txEl>
                                              <p:pRg st="2" end="2"/>
                                            </p:txEl>
                                          </p:spTgt>
                                        </p:tgtEl>
                                        <p:attrNameLst>
                                          <p:attrName>style.visibility</p:attrName>
                                        </p:attrNameLst>
                                      </p:cBhvr>
                                      <p:to>
                                        <p:strVal val="visible"/>
                                      </p:to>
                                    </p:set>
                                    <p:anim calcmode="lin" valueType="num">
                                      <p:cBhvr additive="base">
                                        <p:cTn id="19" dur="500" fill="hold"/>
                                        <p:tgtEl>
                                          <p:spTgt spid="655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55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5540">
                                            <p:txEl>
                                              <p:pRg st="0" end="0"/>
                                            </p:txEl>
                                          </p:spTgt>
                                        </p:tgtEl>
                                        <p:attrNameLst>
                                          <p:attrName>style.visibility</p:attrName>
                                        </p:attrNameLst>
                                      </p:cBhvr>
                                      <p:to>
                                        <p:strVal val="visible"/>
                                      </p:to>
                                    </p:set>
                                    <p:anim calcmode="lin" valueType="num">
                                      <p:cBhvr additive="base">
                                        <p:cTn id="25" dur="500" fill="hold"/>
                                        <p:tgtEl>
                                          <p:spTgt spid="65540">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554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5540">
                                            <p:txEl>
                                              <p:pRg st="1" end="1"/>
                                            </p:txEl>
                                          </p:spTgt>
                                        </p:tgtEl>
                                        <p:attrNameLst>
                                          <p:attrName>style.visibility</p:attrName>
                                        </p:attrNameLst>
                                      </p:cBhvr>
                                      <p:to>
                                        <p:strVal val="visible"/>
                                      </p:to>
                                    </p:set>
                                    <p:anim calcmode="lin" valueType="num">
                                      <p:cBhvr additive="base">
                                        <p:cTn id="31" dur="500" fill="hold"/>
                                        <p:tgtEl>
                                          <p:spTgt spid="65540">
                                            <p:txEl>
                                              <p:pRg st="1" end="1"/>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554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5540">
                                            <p:txEl>
                                              <p:pRg st="2" end="2"/>
                                            </p:txEl>
                                          </p:spTgt>
                                        </p:tgtEl>
                                        <p:attrNameLst>
                                          <p:attrName>style.visibility</p:attrName>
                                        </p:attrNameLst>
                                      </p:cBhvr>
                                      <p:to>
                                        <p:strVal val="visible"/>
                                      </p:to>
                                    </p:set>
                                    <p:anim calcmode="lin" valueType="num">
                                      <p:cBhvr additive="base">
                                        <p:cTn id="37" dur="500" fill="hold"/>
                                        <p:tgtEl>
                                          <p:spTgt spid="65540">
                                            <p:txEl>
                                              <p:pRg st="2" end="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554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5540">
                                            <p:txEl>
                                              <p:pRg st="3" end="3"/>
                                            </p:txEl>
                                          </p:spTgt>
                                        </p:tgtEl>
                                        <p:attrNameLst>
                                          <p:attrName>style.visibility</p:attrName>
                                        </p:attrNameLst>
                                      </p:cBhvr>
                                      <p:to>
                                        <p:strVal val="visible"/>
                                      </p:to>
                                    </p:set>
                                    <p:anim calcmode="lin" valueType="num">
                                      <p:cBhvr additive="base">
                                        <p:cTn id="43" dur="500" fill="hold"/>
                                        <p:tgtEl>
                                          <p:spTgt spid="65540">
                                            <p:txEl>
                                              <p:pRg st="3" end="3"/>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554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P spid="65540"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5"/>
          <p:cNvSpPr>
            <a:spLocks noGrp="1"/>
          </p:cNvSpPr>
          <p:nvPr>
            <p:ph type="ftr" sz="quarter" idx="11"/>
          </p:nvPr>
        </p:nvSpPr>
        <p:spPr/>
        <p:txBody>
          <a:bodyPr/>
          <a:lstStyle/>
          <a:p>
            <a:pPr>
              <a:defRPr/>
            </a:pPr>
            <a:r>
              <a:rPr lang="pt-BR"/>
              <a:t>A Gremaud</a:t>
            </a:r>
          </a:p>
        </p:txBody>
      </p:sp>
      <p:sp>
        <p:nvSpPr>
          <p:cNvPr id="6" name="Espaço Reservado para Número de Slide 6"/>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0CA3583-E158-4E3F-9BE8-0171C2F7D30E}" type="slidenum">
              <a:rPr lang="pt-BR" altLang="pt-BR">
                <a:solidFill>
                  <a:srgbClr val="909191"/>
                </a:solidFill>
                <a:latin typeface="Calibri" panose="020F0502020204030204" pitchFamily="34" charset="0"/>
              </a:rPr>
              <a:pPr eaLnBrk="1" hangingPunct="1"/>
              <a:t>55</a:t>
            </a:fld>
            <a:endParaRPr lang="pt-BR" altLang="pt-BR">
              <a:solidFill>
                <a:srgbClr val="909191"/>
              </a:solidFill>
              <a:latin typeface="Calibri" panose="020F0502020204030204" pitchFamily="34" charset="0"/>
            </a:endParaRPr>
          </a:p>
        </p:txBody>
      </p:sp>
      <p:sp>
        <p:nvSpPr>
          <p:cNvPr id="14340" name="Rectangle 2"/>
          <p:cNvSpPr>
            <a:spLocks noGrp="1" noChangeArrowheads="1"/>
          </p:cNvSpPr>
          <p:nvPr>
            <p:ph type="title"/>
          </p:nvPr>
        </p:nvSpPr>
        <p:spPr>
          <a:xfrm>
            <a:off x="1008063" y="188913"/>
            <a:ext cx="10261600" cy="938212"/>
          </a:xfrm>
        </p:spPr>
        <p:txBody>
          <a:bodyPr>
            <a:normAutofit fontScale="90000"/>
          </a:bodyPr>
          <a:lstStyle/>
          <a:p>
            <a:r>
              <a:rPr lang="pt-BR" altLang="pt-BR"/>
              <a:t>Regimes Cambiais: um leque de possibilidades</a:t>
            </a:r>
          </a:p>
        </p:txBody>
      </p:sp>
      <p:sp>
        <p:nvSpPr>
          <p:cNvPr id="66563" name="Rectangle 3"/>
          <p:cNvSpPr>
            <a:spLocks noGrp="1" noChangeArrowheads="1"/>
          </p:cNvSpPr>
          <p:nvPr>
            <p:ph type="body" sz="half" idx="1"/>
          </p:nvPr>
        </p:nvSpPr>
        <p:spPr>
          <a:xfrm>
            <a:off x="392113" y="1273175"/>
            <a:ext cx="6918325" cy="5192713"/>
          </a:xfrm>
        </p:spPr>
        <p:txBody>
          <a:bodyPr>
            <a:normAutofit lnSpcReduction="10000"/>
          </a:bodyPr>
          <a:lstStyle/>
          <a:p>
            <a:pPr>
              <a:defRPr/>
            </a:pPr>
            <a:r>
              <a:rPr lang="pt-BR" sz="2600" u="sng" dirty="0"/>
              <a:t>Não Cambio</a:t>
            </a:r>
            <a:r>
              <a:rPr lang="pt-BR" sz="2600" dirty="0"/>
              <a:t>  (não moeda)</a:t>
            </a:r>
          </a:p>
          <a:p>
            <a:pPr lvl="1">
              <a:defRPr/>
            </a:pPr>
            <a:r>
              <a:rPr lang="pt-BR" sz="1900" dirty="0"/>
              <a:t>Dolarização</a:t>
            </a:r>
          </a:p>
          <a:p>
            <a:pPr>
              <a:defRPr/>
            </a:pPr>
            <a:r>
              <a:rPr lang="pt-BR" sz="2600" u="sng" dirty="0"/>
              <a:t>Política cambial (monetária) compartilhada</a:t>
            </a:r>
          </a:p>
          <a:p>
            <a:pPr lvl="1">
              <a:defRPr/>
            </a:pPr>
            <a:r>
              <a:rPr lang="pt-BR" sz="1900" dirty="0"/>
              <a:t>União Monetária</a:t>
            </a:r>
          </a:p>
          <a:p>
            <a:pPr>
              <a:defRPr/>
            </a:pPr>
            <a:r>
              <a:rPr lang="pt-BR" sz="2600" u="sng" dirty="0"/>
              <a:t>Não Política cambial</a:t>
            </a:r>
            <a:endParaRPr lang="pt-BR" sz="2600" dirty="0"/>
          </a:p>
          <a:p>
            <a:pPr lvl="1">
              <a:defRPr/>
            </a:pPr>
            <a:r>
              <a:rPr lang="pt-BR" sz="2600" dirty="0" err="1"/>
              <a:t>Currency</a:t>
            </a:r>
            <a:r>
              <a:rPr lang="pt-BR" sz="2600" dirty="0"/>
              <a:t> </a:t>
            </a:r>
            <a:r>
              <a:rPr lang="pt-BR" sz="2600" dirty="0" err="1"/>
              <a:t>Board</a:t>
            </a:r>
            <a:endParaRPr lang="pt-BR" sz="2600" dirty="0"/>
          </a:p>
          <a:p>
            <a:pPr lvl="1">
              <a:defRPr/>
            </a:pPr>
            <a:r>
              <a:rPr lang="pt-BR" sz="2600" dirty="0"/>
              <a:t>Cambio Fixo</a:t>
            </a:r>
          </a:p>
          <a:p>
            <a:pPr lvl="2">
              <a:defRPr/>
            </a:pPr>
            <a:r>
              <a:rPr lang="pt-BR" sz="2200" dirty="0"/>
              <a:t>1 moeda (qual), cesta de moedas</a:t>
            </a:r>
          </a:p>
          <a:p>
            <a:pPr lvl="1">
              <a:defRPr/>
            </a:pPr>
            <a:r>
              <a:rPr lang="pt-BR" sz="2600" dirty="0" err="1"/>
              <a:t>Crawling</a:t>
            </a:r>
            <a:r>
              <a:rPr lang="pt-BR" sz="2600" dirty="0"/>
              <a:t> </a:t>
            </a:r>
            <a:r>
              <a:rPr lang="pt-BR" sz="2600" dirty="0" err="1"/>
              <a:t>Peg</a:t>
            </a:r>
            <a:endParaRPr lang="pt-BR" sz="2600" dirty="0"/>
          </a:p>
          <a:p>
            <a:pPr>
              <a:defRPr/>
            </a:pPr>
            <a:r>
              <a:rPr lang="pt-BR" sz="2600" u="sng" dirty="0"/>
              <a:t>Bandas</a:t>
            </a:r>
          </a:p>
          <a:p>
            <a:pPr lvl="1">
              <a:defRPr/>
            </a:pPr>
            <a:r>
              <a:rPr lang="pt-BR" sz="1900" dirty="0"/>
              <a:t>Bandas curta ou Larga</a:t>
            </a:r>
          </a:p>
          <a:p>
            <a:pPr lvl="1">
              <a:defRPr/>
            </a:pPr>
            <a:r>
              <a:rPr lang="pt-BR" sz="1900" dirty="0" err="1"/>
              <a:t>Crawling</a:t>
            </a:r>
            <a:r>
              <a:rPr lang="pt-BR" sz="1900" dirty="0"/>
              <a:t> </a:t>
            </a:r>
            <a:r>
              <a:rPr lang="pt-BR" sz="1900" dirty="0" err="1"/>
              <a:t>Band</a:t>
            </a:r>
            <a:r>
              <a:rPr lang="pt-BR" sz="1900" dirty="0"/>
              <a:t>,</a:t>
            </a:r>
          </a:p>
          <a:p>
            <a:pPr lvl="1">
              <a:defRPr/>
            </a:pPr>
            <a:r>
              <a:rPr lang="pt-BR" sz="1900" dirty="0"/>
              <a:t>Zonas Alvo</a:t>
            </a:r>
          </a:p>
          <a:p>
            <a:pPr lvl="1">
              <a:defRPr/>
            </a:pPr>
            <a:r>
              <a:rPr lang="pt-BR" sz="1900" dirty="0"/>
              <a:t>Bandas assimétricas</a:t>
            </a:r>
          </a:p>
          <a:p>
            <a:pPr lvl="1">
              <a:defRPr/>
            </a:pPr>
            <a:endParaRPr lang="pt-BR" b="1" dirty="0"/>
          </a:p>
        </p:txBody>
      </p:sp>
      <p:sp>
        <p:nvSpPr>
          <p:cNvPr id="66564" name="Rectangle 4"/>
          <p:cNvSpPr>
            <a:spLocks noGrp="1" noChangeArrowheads="1"/>
          </p:cNvSpPr>
          <p:nvPr>
            <p:ph type="body" sz="half" idx="2"/>
          </p:nvPr>
        </p:nvSpPr>
        <p:spPr>
          <a:xfrm>
            <a:off x="6000750" y="1452563"/>
            <a:ext cx="5568950" cy="5000625"/>
          </a:xfrm>
        </p:spPr>
        <p:txBody>
          <a:bodyPr/>
          <a:lstStyle/>
          <a:p>
            <a:pPr lvl="1"/>
            <a:r>
              <a:rPr lang="pt-BR" altLang="pt-BR" sz="2800"/>
              <a:t>Flutuação Suja, Administrada (Coordenada)</a:t>
            </a:r>
          </a:p>
          <a:p>
            <a:pPr lvl="2"/>
            <a:r>
              <a:rPr lang="pt-BR" altLang="pt-BR" sz="2400"/>
              <a:t>Existe (qual) sentido da intervenção? </a:t>
            </a:r>
          </a:p>
          <a:p>
            <a:pPr lvl="3"/>
            <a:r>
              <a:rPr lang="pt-BR" altLang="pt-BR" sz="2000"/>
              <a:t>Medo da desvalorização</a:t>
            </a:r>
          </a:p>
          <a:p>
            <a:pPr lvl="3"/>
            <a:r>
              <a:rPr lang="pt-BR" altLang="pt-BR" sz="2000"/>
              <a:t>Mercantilismo moderno</a:t>
            </a:r>
          </a:p>
          <a:p>
            <a:pPr lvl="2">
              <a:buFont typeface="Wingdings" panose="05000000000000000000" pitchFamily="2" charset="2"/>
              <a:buChar char="Ø"/>
            </a:pPr>
            <a:r>
              <a:rPr lang="pt-BR" altLang="pt-BR" sz="2400"/>
              <a:t>Existe (qual) ancora nominal ?</a:t>
            </a:r>
          </a:p>
          <a:p>
            <a:pPr lvl="3"/>
            <a:r>
              <a:rPr lang="pt-BR" altLang="pt-BR" sz="2000"/>
              <a:t>Metas Inflacionárias</a:t>
            </a:r>
          </a:p>
          <a:p>
            <a:pPr lvl="3"/>
            <a:r>
              <a:rPr lang="pt-BR" altLang="pt-BR" sz="2000"/>
              <a:t>Metas de agregados monetários</a:t>
            </a:r>
          </a:p>
          <a:p>
            <a:pPr lvl="1"/>
            <a:r>
              <a:rPr lang="pt-BR" altLang="pt-BR" sz="2800"/>
              <a:t>Flutuação Livre</a:t>
            </a:r>
          </a:p>
          <a:p>
            <a:pPr lvl="2">
              <a:buFont typeface="Wingdings" panose="05000000000000000000" pitchFamily="2" charset="2"/>
              <a:buNone/>
            </a:pPr>
            <a:endParaRPr lang="pt-BR" altLang="pt-BR"/>
          </a:p>
        </p:txBody>
      </p:sp>
    </p:spTree>
    <p:extLst>
      <p:ext uri="{BB962C8B-B14F-4D97-AF65-F5344CB8AC3E}">
        <p14:creationId xmlns:p14="http://schemas.microsoft.com/office/powerpoint/2010/main" val="13054143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66563">
                                            <p:txEl>
                                              <p:pRg st="6" end="6"/>
                                            </p:txEl>
                                          </p:spTgt>
                                        </p:tgtEl>
                                        <p:attrNameLst>
                                          <p:attrName>style.visibility</p:attrName>
                                        </p:attrNameLst>
                                      </p:cBhvr>
                                      <p:to>
                                        <p:strVal val="visible"/>
                                      </p:to>
                                    </p:set>
                                    <p:animEffect transition="in" filter="box(in)">
                                      <p:cBhvr>
                                        <p:cTn id="7" dur="500"/>
                                        <p:tgtEl>
                                          <p:spTgt spid="66563">
                                            <p:txEl>
                                              <p:pRg st="6" end="6"/>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6563">
                                            <p:txEl>
                                              <p:pRg st="7" end="7"/>
                                            </p:txEl>
                                          </p:spTgt>
                                        </p:tgtEl>
                                        <p:attrNameLst>
                                          <p:attrName>style.visibility</p:attrName>
                                        </p:attrNameLst>
                                      </p:cBhvr>
                                      <p:to>
                                        <p:strVal val="visible"/>
                                      </p:to>
                                    </p:set>
                                    <p:animEffect transition="in" filter="box(in)">
                                      <p:cBhvr>
                                        <p:cTn id="10" dur="500"/>
                                        <p:tgtEl>
                                          <p:spTgt spid="66563">
                                            <p:txEl>
                                              <p:pRg st="7" end="7"/>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66564">
                                            <p:txEl>
                                              <p:pRg st="7" end="7"/>
                                            </p:txEl>
                                          </p:spTgt>
                                        </p:tgtEl>
                                        <p:attrNameLst>
                                          <p:attrName>style.visibility</p:attrName>
                                        </p:attrNameLst>
                                      </p:cBhvr>
                                      <p:to>
                                        <p:strVal val="visible"/>
                                      </p:to>
                                    </p:set>
                                    <p:animEffect transition="in" filter="box(in)">
                                      <p:cBhvr>
                                        <p:cTn id="13" dur="500"/>
                                        <p:tgtEl>
                                          <p:spTgt spid="66564">
                                            <p:txEl>
                                              <p:pRg st="7" end="7"/>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nodeType="clickEffect">
                                  <p:stCondLst>
                                    <p:cond delay="0"/>
                                  </p:stCondLst>
                                  <p:childTnLst>
                                    <p:set>
                                      <p:cBhvr>
                                        <p:cTn id="17" dur="1" fill="hold">
                                          <p:stCondLst>
                                            <p:cond delay="0"/>
                                          </p:stCondLst>
                                        </p:cTn>
                                        <p:tgtEl>
                                          <p:spTgt spid="66563">
                                            <p:txEl>
                                              <p:pRg st="5" end="5"/>
                                            </p:txEl>
                                          </p:spTgt>
                                        </p:tgtEl>
                                        <p:attrNameLst>
                                          <p:attrName>style.visibility</p:attrName>
                                        </p:attrNameLst>
                                      </p:cBhvr>
                                      <p:to>
                                        <p:strVal val="visible"/>
                                      </p:to>
                                    </p:set>
                                    <p:animEffect transition="in" filter="box(in)">
                                      <p:cBhvr>
                                        <p:cTn id="18" dur="500"/>
                                        <p:tgtEl>
                                          <p:spTgt spid="66563">
                                            <p:txEl>
                                              <p:pRg st="5" end="5"/>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nodeType="clickEffect">
                                  <p:stCondLst>
                                    <p:cond delay="0"/>
                                  </p:stCondLst>
                                  <p:childTnLst>
                                    <p:set>
                                      <p:cBhvr>
                                        <p:cTn id="22" dur="1" fill="hold">
                                          <p:stCondLst>
                                            <p:cond delay="0"/>
                                          </p:stCondLst>
                                        </p:cTn>
                                        <p:tgtEl>
                                          <p:spTgt spid="66563">
                                            <p:txEl>
                                              <p:pRg st="8" end="8"/>
                                            </p:txEl>
                                          </p:spTgt>
                                        </p:tgtEl>
                                        <p:attrNameLst>
                                          <p:attrName>style.visibility</p:attrName>
                                        </p:attrNameLst>
                                      </p:cBhvr>
                                      <p:to>
                                        <p:strVal val="visible"/>
                                      </p:to>
                                    </p:set>
                                    <p:animEffect transition="in" filter="box(in)">
                                      <p:cBhvr>
                                        <p:cTn id="23" dur="500"/>
                                        <p:tgtEl>
                                          <p:spTgt spid="66563">
                                            <p:txEl>
                                              <p:pRg st="8" end="8"/>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nodeType="clickEffect">
                                  <p:stCondLst>
                                    <p:cond delay="0"/>
                                  </p:stCondLst>
                                  <p:childTnLst>
                                    <p:set>
                                      <p:cBhvr>
                                        <p:cTn id="27" dur="1" fill="hold">
                                          <p:stCondLst>
                                            <p:cond delay="0"/>
                                          </p:stCondLst>
                                        </p:cTn>
                                        <p:tgtEl>
                                          <p:spTgt spid="66563">
                                            <p:txEl>
                                              <p:pRg st="4" end="4"/>
                                            </p:txEl>
                                          </p:spTgt>
                                        </p:tgtEl>
                                        <p:attrNameLst>
                                          <p:attrName>style.visibility</p:attrName>
                                        </p:attrNameLst>
                                      </p:cBhvr>
                                      <p:to>
                                        <p:strVal val="visible"/>
                                      </p:to>
                                    </p:set>
                                    <p:animEffect transition="in" filter="box(in)">
                                      <p:cBhvr>
                                        <p:cTn id="28" dur="500"/>
                                        <p:tgtEl>
                                          <p:spTgt spid="66563">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nodeType="clickEffect">
                                  <p:stCondLst>
                                    <p:cond delay="0"/>
                                  </p:stCondLst>
                                  <p:childTnLst>
                                    <p:set>
                                      <p:cBhvr>
                                        <p:cTn id="32" dur="1" fill="hold">
                                          <p:stCondLst>
                                            <p:cond delay="0"/>
                                          </p:stCondLst>
                                        </p:cTn>
                                        <p:tgtEl>
                                          <p:spTgt spid="66563">
                                            <p:txEl>
                                              <p:pRg st="0" end="0"/>
                                            </p:txEl>
                                          </p:spTgt>
                                        </p:tgtEl>
                                        <p:attrNameLst>
                                          <p:attrName>style.visibility</p:attrName>
                                        </p:attrNameLst>
                                      </p:cBhvr>
                                      <p:to>
                                        <p:strVal val="visible"/>
                                      </p:to>
                                    </p:set>
                                    <p:animEffect transition="in" filter="box(in)">
                                      <p:cBhvr>
                                        <p:cTn id="33" dur="500"/>
                                        <p:tgtEl>
                                          <p:spTgt spid="66563">
                                            <p:txEl>
                                              <p:pRg st="0" end="0"/>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66563">
                                            <p:txEl>
                                              <p:pRg st="1" end="1"/>
                                            </p:txEl>
                                          </p:spTgt>
                                        </p:tgtEl>
                                        <p:attrNameLst>
                                          <p:attrName>style.visibility</p:attrName>
                                        </p:attrNameLst>
                                      </p:cBhvr>
                                      <p:to>
                                        <p:strVal val="visible"/>
                                      </p:to>
                                    </p:set>
                                    <p:animEffect transition="in" filter="box(in)">
                                      <p:cBhvr>
                                        <p:cTn id="36" dur="500"/>
                                        <p:tgtEl>
                                          <p:spTgt spid="66563">
                                            <p:txEl>
                                              <p:pRg st="1" end="1"/>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 presetClass="entr" presetSubtype="16" fill="hold" nodeType="clickEffect">
                                  <p:stCondLst>
                                    <p:cond delay="0"/>
                                  </p:stCondLst>
                                  <p:childTnLst>
                                    <p:set>
                                      <p:cBhvr>
                                        <p:cTn id="40" dur="1" fill="hold">
                                          <p:stCondLst>
                                            <p:cond delay="0"/>
                                          </p:stCondLst>
                                        </p:cTn>
                                        <p:tgtEl>
                                          <p:spTgt spid="66563">
                                            <p:txEl>
                                              <p:pRg st="2" end="2"/>
                                            </p:txEl>
                                          </p:spTgt>
                                        </p:tgtEl>
                                        <p:attrNameLst>
                                          <p:attrName>style.visibility</p:attrName>
                                        </p:attrNameLst>
                                      </p:cBhvr>
                                      <p:to>
                                        <p:strVal val="visible"/>
                                      </p:to>
                                    </p:set>
                                    <p:animEffect transition="in" filter="box(in)">
                                      <p:cBhvr>
                                        <p:cTn id="41" dur="500"/>
                                        <p:tgtEl>
                                          <p:spTgt spid="66563">
                                            <p:txEl>
                                              <p:pRg st="2" end="2"/>
                                            </p:txEl>
                                          </p:spTgt>
                                        </p:tgtEl>
                                      </p:cBhvr>
                                    </p:animEffect>
                                  </p:childTnLst>
                                </p:cTn>
                              </p:par>
                              <p:par>
                                <p:cTn id="42" presetID="4" presetClass="entr" presetSubtype="16" fill="hold" nodeType="withEffect">
                                  <p:stCondLst>
                                    <p:cond delay="0"/>
                                  </p:stCondLst>
                                  <p:childTnLst>
                                    <p:set>
                                      <p:cBhvr>
                                        <p:cTn id="43" dur="1" fill="hold">
                                          <p:stCondLst>
                                            <p:cond delay="0"/>
                                          </p:stCondLst>
                                        </p:cTn>
                                        <p:tgtEl>
                                          <p:spTgt spid="66563">
                                            <p:txEl>
                                              <p:pRg st="3" end="3"/>
                                            </p:txEl>
                                          </p:spTgt>
                                        </p:tgtEl>
                                        <p:attrNameLst>
                                          <p:attrName>style.visibility</p:attrName>
                                        </p:attrNameLst>
                                      </p:cBhvr>
                                      <p:to>
                                        <p:strVal val="visible"/>
                                      </p:to>
                                    </p:set>
                                    <p:animEffect transition="in" filter="box(in)">
                                      <p:cBhvr>
                                        <p:cTn id="44" dur="500"/>
                                        <p:tgtEl>
                                          <p:spTgt spid="66563">
                                            <p:txEl>
                                              <p:pRg st="3" end="3"/>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ntr" presetSubtype="16" fill="hold" nodeType="clickEffect">
                                  <p:stCondLst>
                                    <p:cond delay="0"/>
                                  </p:stCondLst>
                                  <p:childTnLst>
                                    <p:set>
                                      <p:cBhvr>
                                        <p:cTn id="48" dur="1" fill="hold">
                                          <p:stCondLst>
                                            <p:cond delay="0"/>
                                          </p:stCondLst>
                                        </p:cTn>
                                        <p:tgtEl>
                                          <p:spTgt spid="66564">
                                            <p:txEl>
                                              <p:pRg st="0" end="0"/>
                                            </p:txEl>
                                          </p:spTgt>
                                        </p:tgtEl>
                                        <p:attrNameLst>
                                          <p:attrName>style.visibility</p:attrName>
                                        </p:attrNameLst>
                                      </p:cBhvr>
                                      <p:to>
                                        <p:strVal val="visible"/>
                                      </p:to>
                                    </p:set>
                                    <p:animEffect transition="in" filter="box(in)">
                                      <p:cBhvr>
                                        <p:cTn id="49" dur="500"/>
                                        <p:tgtEl>
                                          <p:spTgt spid="66564">
                                            <p:txEl>
                                              <p:pRg st="0" end="0"/>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4" presetClass="entr" presetSubtype="16" fill="hold" nodeType="clickEffect">
                                  <p:stCondLst>
                                    <p:cond delay="0"/>
                                  </p:stCondLst>
                                  <p:childTnLst>
                                    <p:set>
                                      <p:cBhvr>
                                        <p:cTn id="53" dur="1" fill="hold">
                                          <p:stCondLst>
                                            <p:cond delay="0"/>
                                          </p:stCondLst>
                                        </p:cTn>
                                        <p:tgtEl>
                                          <p:spTgt spid="66564">
                                            <p:txEl>
                                              <p:pRg st="1" end="1"/>
                                            </p:txEl>
                                          </p:spTgt>
                                        </p:tgtEl>
                                        <p:attrNameLst>
                                          <p:attrName>style.visibility</p:attrName>
                                        </p:attrNameLst>
                                      </p:cBhvr>
                                      <p:to>
                                        <p:strVal val="visible"/>
                                      </p:to>
                                    </p:set>
                                    <p:animEffect transition="in" filter="box(in)">
                                      <p:cBhvr>
                                        <p:cTn id="54" dur="500"/>
                                        <p:tgtEl>
                                          <p:spTgt spid="66564">
                                            <p:txEl>
                                              <p:pRg st="1" end="1"/>
                                            </p:txEl>
                                          </p:spTgt>
                                        </p:tgtEl>
                                      </p:cBhvr>
                                    </p:animEffect>
                                  </p:childTnLst>
                                </p:cTn>
                              </p:par>
                              <p:par>
                                <p:cTn id="55" presetID="4" presetClass="entr" presetSubtype="16" fill="hold" nodeType="withEffect">
                                  <p:stCondLst>
                                    <p:cond delay="0"/>
                                  </p:stCondLst>
                                  <p:childTnLst>
                                    <p:set>
                                      <p:cBhvr>
                                        <p:cTn id="56" dur="1" fill="hold">
                                          <p:stCondLst>
                                            <p:cond delay="0"/>
                                          </p:stCondLst>
                                        </p:cTn>
                                        <p:tgtEl>
                                          <p:spTgt spid="66564">
                                            <p:txEl>
                                              <p:pRg st="2" end="2"/>
                                            </p:txEl>
                                          </p:spTgt>
                                        </p:tgtEl>
                                        <p:attrNameLst>
                                          <p:attrName>style.visibility</p:attrName>
                                        </p:attrNameLst>
                                      </p:cBhvr>
                                      <p:to>
                                        <p:strVal val="visible"/>
                                      </p:to>
                                    </p:set>
                                    <p:animEffect transition="in" filter="box(in)">
                                      <p:cBhvr>
                                        <p:cTn id="57" dur="500"/>
                                        <p:tgtEl>
                                          <p:spTgt spid="66564">
                                            <p:txEl>
                                              <p:pRg st="2" end="2"/>
                                            </p:txEl>
                                          </p:spTgt>
                                        </p:tgtEl>
                                      </p:cBhvr>
                                    </p:animEffect>
                                  </p:childTnLst>
                                </p:cTn>
                              </p:par>
                              <p:par>
                                <p:cTn id="58" presetID="4" presetClass="entr" presetSubtype="16" fill="hold" nodeType="withEffect">
                                  <p:stCondLst>
                                    <p:cond delay="0"/>
                                  </p:stCondLst>
                                  <p:childTnLst>
                                    <p:set>
                                      <p:cBhvr>
                                        <p:cTn id="59" dur="1" fill="hold">
                                          <p:stCondLst>
                                            <p:cond delay="0"/>
                                          </p:stCondLst>
                                        </p:cTn>
                                        <p:tgtEl>
                                          <p:spTgt spid="66564">
                                            <p:txEl>
                                              <p:pRg st="3" end="3"/>
                                            </p:txEl>
                                          </p:spTgt>
                                        </p:tgtEl>
                                        <p:attrNameLst>
                                          <p:attrName>style.visibility</p:attrName>
                                        </p:attrNameLst>
                                      </p:cBhvr>
                                      <p:to>
                                        <p:strVal val="visible"/>
                                      </p:to>
                                    </p:set>
                                    <p:animEffect transition="in" filter="box(in)">
                                      <p:cBhvr>
                                        <p:cTn id="60" dur="500"/>
                                        <p:tgtEl>
                                          <p:spTgt spid="66564">
                                            <p:txEl>
                                              <p:pRg st="3" end="3"/>
                                            </p:txEl>
                                          </p:spTgt>
                                        </p:tgtEl>
                                      </p:cBhvr>
                                    </p:animEffect>
                                  </p:childTnLst>
                                </p:cTn>
                              </p:par>
                              <p:par>
                                <p:cTn id="61" presetID="4" presetClass="entr" presetSubtype="16" fill="hold" nodeType="withEffect">
                                  <p:stCondLst>
                                    <p:cond delay="0"/>
                                  </p:stCondLst>
                                  <p:childTnLst>
                                    <p:set>
                                      <p:cBhvr>
                                        <p:cTn id="62" dur="1" fill="hold">
                                          <p:stCondLst>
                                            <p:cond delay="0"/>
                                          </p:stCondLst>
                                        </p:cTn>
                                        <p:tgtEl>
                                          <p:spTgt spid="66564">
                                            <p:txEl>
                                              <p:pRg st="4" end="4"/>
                                            </p:txEl>
                                          </p:spTgt>
                                        </p:tgtEl>
                                        <p:attrNameLst>
                                          <p:attrName>style.visibility</p:attrName>
                                        </p:attrNameLst>
                                      </p:cBhvr>
                                      <p:to>
                                        <p:strVal val="visible"/>
                                      </p:to>
                                    </p:set>
                                    <p:animEffect transition="in" filter="box(in)">
                                      <p:cBhvr>
                                        <p:cTn id="63" dur="500"/>
                                        <p:tgtEl>
                                          <p:spTgt spid="66564">
                                            <p:txEl>
                                              <p:pRg st="4" end="4"/>
                                            </p:txEl>
                                          </p:spTgt>
                                        </p:tgtEl>
                                      </p:cBhvr>
                                    </p:animEffect>
                                  </p:childTnLst>
                                </p:cTn>
                              </p:par>
                              <p:par>
                                <p:cTn id="64" presetID="4" presetClass="entr" presetSubtype="16" fill="hold" nodeType="withEffect">
                                  <p:stCondLst>
                                    <p:cond delay="0"/>
                                  </p:stCondLst>
                                  <p:childTnLst>
                                    <p:set>
                                      <p:cBhvr>
                                        <p:cTn id="65" dur="1" fill="hold">
                                          <p:stCondLst>
                                            <p:cond delay="0"/>
                                          </p:stCondLst>
                                        </p:cTn>
                                        <p:tgtEl>
                                          <p:spTgt spid="66564">
                                            <p:txEl>
                                              <p:pRg st="5" end="5"/>
                                            </p:txEl>
                                          </p:spTgt>
                                        </p:tgtEl>
                                        <p:attrNameLst>
                                          <p:attrName>style.visibility</p:attrName>
                                        </p:attrNameLst>
                                      </p:cBhvr>
                                      <p:to>
                                        <p:strVal val="visible"/>
                                      </p:to>
                                    </p:set>
                                    <p:animEffect transition="in" filter="box(in)">
                                      <p:cBhvr>
                                        <p:cTn id="66" dur="500"/>
                                        <p:tgtEl>
                                          <p:spTgt spid="66564">
                                            <p:txEl>
                                              <p:pRg st="5" end="5"/>
                                            </p:txEl>
                                          </p:spTgt>
                                        </p:tgtEl>
                                      </p:cBhvr>
                                    </p:animEffect>
                                  </p:childTnLst>
                                </p:cTn>
                              </p:par>
                              <p:par>
                                <p:cTn id="67" presetID="4" presetClass="entr" presetSubtype="16" fill="hold" nodeType="withEffect">
                                  <p:stCondLst>
                                    <p:cond delay="0"/>
                                  </p:stCondLst>
                                  <p:childTnLst>
                                    <p:set>
                                      <p:cBhvr>
                                        <p:cTn id="68" dur="1" fill="hold">
                                          <p:stCondLst>
                                            <p:cond delay="0"/>
                                          </p:stCondLst>
                                        </p:cTn>
                                        <p:tgtEl>
                                          <p:spTgt spid="66564">
                                            <p:txEl>
                                              <p:pRg st="6" end="6"/>
                                            </p:txEl>
                                          </p:spTgt>
                                        </p:tgtEl>
                                        <p:attrNameLst>
                                          <p:attrName>style.visibility</p:attrName>
                                        </p:attrNameLst>
                                      </p:cBhvr>
                                      <p:to>
                                        <p:strVal val="visible"/>
                                      </p:to>
                                    </p:set>
                                    <p:animEffect transition="in" filter="box(in)">
                                      <p:cBhvr>
                                        <p:cTn id="69" dur="500"/>
                                        <p:tgtEl>
                                          <p:spTgt spid="66564">
                                            <p:txEl>
                                              <p:pRg st="6" end="6"/>
                                            </p:txEl>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4" presetClass="entr" presetSubtype="16" fill="hold" nodeType="clickEffect">
                                  <p:stCondLst>
                                    <p:cond delay="0"/>
                                  </p:stCondLst>
                                  <p:childTnLst>
                                    <p:set>
                                      <p:cBhvr>
                                        <p:cTn id="73" dur="1" fill="hold">
                                          <p:stCondLst>
                                            <p:cond delay="0"/>
                                          </p:stCondLst>
                                        </p:cTn>
                                        <p:tgtEl>
                                          <p:spTgt spid="66563">
                                            <p:txEl>
                                              <p:pRg st="9" end="9"/>
                                            </p:txEl>
                                          </p:spTgt>
                                        </p:tgtEl>
                                        <p:attrNameLst>
                                          <p:attrName>style.visibility</p:attrName>
                                        </p:attrNameLst>
                                      </p:cBhvr>
                                      <p:to>
                                        <p:strVal val="visible"/>
                                      </p:to>
                                    </p:set>
                                    <p:animEffect transition="in" filter="box(in)">
                                      <p:cBhvr>
                                        <p:cTn id="74" dur="500"/>
                                        <p:tgtEl>
                                          <p:spTgt spid="66563">
                                            <p:txEl>
                                              <p:pRg st="9" end="9"/>
                                            </p:txEl>
                                          </p:spTgt>
                                        </p:tgtEl>
                                      </p:cBhvr>
                                    </p:animEffect>
                                  </p:childTnLst>
                                </p:cTn>
                              </p:par>
                              <p:par>
                                <p:cTn id="75" presetID="4" presetClass="entr" presetSubtype="16" fill="hold" nodeType="withEffect">
                                  <p:stCondLst>
                                    <p:cond delay="0"/>
                                  </p:stCondLst>
                                  <p:childTnLst>
                                    <p:set>
                                      <p:cBhvr>
                                        <p:cTn id="76" dur="1" fill="hold">
                                          <p:stCondLst>
                                            <p:cond delay="0"/>
                                          </p:stCondLst>
                                        </p:cTn>
                                        <p:tgtEl>
                                          <p:spTgt spid="66563">
                                            <p:txEl>
                                              <p:pRg st="10" end="10"/>
                                            </p:txEl>
                                          </p:spTgt>
                                        </p:tgtEl>
                                        <p:attrNameLst>
                                          <p:attrName>style.visibility</p:attrName>
                                        </p:attrNameLst>
                                      </p:cBhvr>
                                      <p:to>
                                        <p:strVal val="visible"/>
                                      </p:to>
                                    </p:set>
                                    <p:animEffect transition="in" filter="box(in)">
                                      <p:cBhvr>
                                        <p:cTn id="77" dur="500"/>
                                        <p:tgtEl>
                                          <p:spTgt spid="66563">
                                            <p:txEl>
                                              <p:pRg st="10" end="10"/>
                                            </p:txEl>
                                          </p:spTgt>
                                        </p:tgtEl>
                                      </p:cBhvr>
                                    </p:animEffect>
                                  </p:childTnLst>
                                </p:cTn>
                              </p:par>
                              <p:par>
                                <p:cTn id="78" presetID="4" presetClass="entr" presetSubtype="16" fill="hold" nodeType="withEffect">
                                  <p:stCondLst>
                                    <p:cond delay="0"/>
                                  </p:stCondLst>
                                  <p:childTnLst>
                                    <p:set>
                                      <p:cBhvr>
                                        <p:cTn id="79" dur="1" fill="hold">
                                          <p:stCondLst>
                                            <p:cond delay="0"/>
                                          </p:stCondLst>
                                        </p:cTn>
                                        <p:tgtEl>
                                          <p:spTgt spid="66563">
                                            <p:txEl>
                                              <p:pRg st="11" end="11"/>
                                            </p:txEl>
                                          </p:spTgt>
                                        </p:tgtEl>
                                        <p:attrNameLst>
                                          <p:attrName>style.visibility</p:attrName>
                                        </p:attrNameLst>
                                      </p:cBhvr>
                                      <p:to>
                                        <p:strVal val="visible"/>
                                      </p:to>
                                    </p:set>
                                    <p:animEffect transition="in" filter="box(in)">
                                      <p:cBhvr>
                                        <p:cTn id="80" dur="500"/>
                                        <p:tgtEl>
                                          <p:spTgt spid="66563">
                                            <p:txEl>
                                              <p:pRg st="11" end="11"/>
                                            </p:txEl>
                                          </p:spTgt>
                                        </p:tgtEl>
                                      </p:cBhvr>
                                    </p:animEffect>
                                  </p:childTnLst>
                                </p:cTn>
                              </p:par>
                              <p:par>
                                <p:cTn id="81" presetID="4" presetClass="entr" presetSubtype="16" fill="hold" nodeType="withEffect">
                                  <p:stCondLst>
                                    <p:cond delay="0"/>
                                  </p:stCondLst>
                                  <p:childTnLst>
                                    <p:set>
                                      <p:cBhvr>
                                        <p:cTn id="82" dur="1" fill="hold">
                                          <p:stCondLst>
                                            <p:cond delay="0"/>
                                          </p:stCondLst>
                                        </p:cTn>
                                        <p:tgtEl>
                                          <p:spTgt spid="66563">
                                            <p:txEl>
                                              <p:pRg st="12" end="12"/>
                                            </p:txEl>
                                          </p:spTgt>
                                        </p:tgtEl>
                                        <p:attrNameLst>
                                          <p:attrName>style.visibility</p:attrName>
                                        </p:attrNameLst>
                                      </p:cBhvr>
                                      <p:to>
                                        <p:strVal val="visible"/>
                                      </p:to>
                                    </p:set>
                                    <p:animEffect transition="in" filter="box(in)">
                                      <p:cBhvr>
                                        <p:cTn id="83" dur="500"/>
                                        <p:tgtEl>
                                          <p:spTgt spid="66563">
                                            <p:txEl>
                                              <p:pRg st="12" end="12"/>
                                            </p:txEl>
                                          </p:spTgt>
                                        </p:tgtEl>
                                      </p:cBhvr>
                                    </p:animEffect>
                                  </p:childTnLst>
                                </p:cTn>
                              </p:par>
                              <p:par>
                                <p:cTn id="84" presetID="4" presetClass="entr" presetSubtype="16" fill="hold" nodeType="withEffect">
                                  <p:stCondLst>
                                    <p:cond delay="0"/>
                                  </p:stCondLst>
                                  <p:childTnLst>
                                    <p:set>
                                      <p:cBhvr>
                                        <p:cTn id="85" dur="1" fill="hold">
                                          <p:stCondLst>
                                            <p:cond delay="0"/>
                                          </p:stCondLst>
                                        </p:cTn>
                                        <p:tgtEl>
                                          <p:spTgt spid="66563">
                                            <p:txEl>
                                              <p:pRg st="13" end="13"/>
                                            </p:txEl>
                                          </p:spTgt>
                                        </p:tgtEl>
                                        <p:attrNameLst>
                                          <p:attrName>style.visibility</p:attrName>
                                        </p:attrNameLst>
                                      </p:cBhvr>
                                      <p:to>
                                        <p:strVal val="visible"/>
                                      </p:to>
                                    </p:set>
                                    <p:animEffect transition="in" filter="box(in)">
                                      <p:cBhvr>
                                        <p:cTn id="86" dur="500"/>
                                        <p:tgtEl>
                                          <p:spTgt spid="6656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nvGraphicFramePr>
        <p:xfrm>
          <a:off x="0" y="157163"/>
          <a:ext cx="12091987" cy="6492879"/>
        </p:xfrm>
        <a:graphic>
          <a:graphicData uri="http://schemas.openxmlformats.org/drawingml/2006/table">
            <a:tbl>
              <a:tblPr>
                <a:tableStyleId>{B301B821-A1FF-4177-AEE7-76D212191A09}</a:tableStyleId>
              </a:tblPr>
              <a:tblGrid>
                <a:gridCol w="3243262">
                  <a:extLst>
                    <a:ext uri="{9D8B030D-6E8A-4147-A177-3AD203B41FA5}">
                      <a16:colId xmlns:a16="http://schemas.microsoft.com/office/drawing/2014/main" xmlns="" val="2231626187"/>
                    </a:ext>
                  </a:extLst>
                </a:gridCol>
                <a:gridCol w="1957235">
                  <a:extLst>
                    <a:ext uri="{9D8B030D-6E8A-4147-A177-3AD203B41FA5}">
                      <a16:colId xmlns:a16="http://schemas.microsoft.com/office/drawing/2014/main" xmlns="" val="3600120066"/>
                    </a:ext>
                  </a:extLst>
                </a:gridCol>
                <a:gridCol w="2253076">
                  <a:extLst>
                    <a:ext uri="{9D8B030D-6E8A-4147-A177-3AD203B41FA5}">
                      <a16:colId xmlns:a16="http://schemas.microsoft.com/office/drawing/2014/main" xmlns="" val="1779214631"/>
                    </a:ext>
                  </a:extLst>
                </a:gridCol>
                <a:gridCol w="2430687">
                  <a:extLst>
                    <a:ext uri="{9D8B030D-6E8A-4147-A177-3AD203B41FA5}">
                      <a16:colId xmlns:a16="http://schemas.microsoft.com/office/drawing/2014/main" xmlns="" val="4005015694"/>
                    </a:ext>
                  </a:extLst>
                </a:gridCol>
                <a:gridCol w="2207727">
                  <a:extLst>
                    <a:ext uri="{9D8B030D-6E8A-4147-A177-3AD203B41FA5}">
                      <a16:colId xmlns:a16="http://schemas.microsoft.com/office/drawing/2014/main" xmlns="" val="438633359"/>
                    </a:ext>
                  </a:extLst>
                </a:gridCol>
              </a:tblGrid>
              <a:tr h="426762">
                <a:tc gridSpan="4">
                  <a:txBody>
                    <a:bodyPr/>
                    <a:lstStyle/>
                    <a:p>
                      <a:pPr algn="ctr" fontAlgn="t"/>
                      <a:r>
                        <a:rPr lang="en-US" sz="2800" b="1" u="none" strike="noStrike" dirty="0">
                          <a:solidFill>
                            <a:srgbClr val="FF0000"/>
                          </a:solidFill>
                          <a:effectLst/>
                        </a:rPr>
                        <a:t>Net International Investment Position</a:t>
                      </a:r>
                      <a:r>
                        <a:rPr lang="en-US" sz="2800" b="1" u="none" strike="noStrike" baseline="0" dirty="0">
                          <a:solidFill>
                            <a:srgbClr val="FF0000"/>
                          </a:solidFill>
                          <a:effectLst/>
                        </a:rPr>
                        <a:t> millions of</a:t>
                      </a:r>
                      <a:r>
                        <a:rPr lang="en-US" sz="2800" b="1" u="none" strike="noStrike" dirty="0">
                          <a:solidFill>
                            <a:srgbClr val="FF0000"/>
                          </a:solidFill>
                          <a:effectLst/>
                        </a:rPr>
                        <a:t> US Dollars</a:t>
                      </a:r>
                      <a:endParaRPr lang="en-US" sz="2800" b="1" i="0" u="none" strike="noStrike" dirty="0">
                        <a:solidFill>
                          <a:srgbClr val="FF0000"/>
                        </a:solidFill>
                        <a:effectLst/>
                        <a:latin typeface="Arial" panose="020B0604020202020204" pitchFamily="34" charset="0"/>
                      </a:endParaRPr>
                    </a:p>
                  </a:txBody>
                  <a:tcPr marL="0" marR="0" marT="0" marB="0">
                    <a:solidFill>
                      <a:schemeClr val="bg1">
                        <a:lumMod val="50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t"/>
                      <a:endParaRPr lang="pt-BR" sz="1400" b="1" i="0" u="none" strike="noStrike" dirty="0">
                        <a:effectLst/>
                        <a:latin typeface="Arial" panose="020B0604020202020204" pitchFamily="34" charset="0"/>
                      </a:endParaRPr>
                    </a:p>
                  </a:txBody>
                  <a:tcPr marL="0" marR="0" marT="0" marB="0">
                    <a:solidFill>
                      <a:schemeClr val="bg1">
                        <a:lumMod val="50000"/>
                      </a:schemeClr>
                    </a:solidFill>
                  </a:tcPr>
                </a:tc>
                <a:extLst>
                  <a:ext uri="{0D108BD9-81ED-4DB2-BD59-A6C34878D82A}">
                    <a16:rowId xmlns:a16="http://schemas.microsoft.com/office/drawing/2014/main" xmlns="" val="3879762413"/>
                  </a:ext>
                </a:extLst>
              </a:tr>
              <a:tr h="213381">
                <a:tc>
                  <a:txBody>
                    <a:bodyPr/>
                    <a:lstStyle/>
                    <a:p>
                      <a:pPr algn="ctr" fontAlgn="ctr"/>
                      <a:r>
                        <a:rPr lang="pt-BR" sz="1400" b="1" u="none" strike="noStrike" dirty="0">
                          <a:effectLst/>
                        </a:rPr>
                        <a:t> </a:t>
                      </a:r>
                      <a:endParaRPr lang="pt-BR" sz="1400" b="1" i="0" u="none" strike="noStrike" dirty="0">
                        <a:effectLst/>
                        <a:latin typeface="Arial" panose="020B0604020202020204" pitchFamily="34" charset="0"/>
                      </a:endParaRPr>
                    </a:p>
                  </a:txBody>
                  <a:tcPr marL="0" marR="0" marT="0" marB="0" anchor="ctr">
                    <a:solidFill>
                      <a:schemeClr val="bg1">
                        <a:lumMod val="50000"/>
                      </a:schemeClr>
                    </a:solidFill>
                  </a:tcPr>
                </a:tc>
                <a:tc>
                  <a:txBody>
                    <a:bodyPr/>
                    <a:lstStyle/>
                    <a:p>
                      <a:pPr algn="ctr" fontAlgn="t"/>
                      <a:r>
                        <a:rPr lang="pt-BR" sz="1400" b="1" u="none" strike="noStrike" dirty="0">
                          <a:effectLst/>
                        </a:rPr>
                        <a:t>2010</a:t>
                      </a:r>
                      <a:endParaRPr lang="pt-BR" sz="1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ctr" fontAlgn="t"/>
                      <a:r>
                        <a:rPr lang="pt-BR" sz="1400" b="1" u="none" strike="noStrike">
                          <a:effectLst/>
                        </a:rPr>
                        <a:t>2012</a:t>
                      </a:r>
                      <a:endParaRPr lang="pt-BR" sz="1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ctr" fontAlgn="t"/>
                      <a:r>
                        <a:rPr lang="pt-BR" sz="1400" b="1" u="none" strike="noStrike">
                          <a:effectLst/>
                        </a:rPr>
                        <a:t>2014</a:t>
                      </a:r>
                      <a:endParaRPr lang="pt-BR" sz="1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ctr" fontAlgn="t"/>
                      <a:r>
                        <a:rPr lang="pt-BR" sz="1400" b="1" u="none" strike="noStrike" dirty="0">
                          <a:effectLst/>
                        </a:rPr>
                        <a:t>2015</a:t>
                      </a:r>
                      <a:endParaRPr lang="pt-BR" sz="1400" b="1" i="0" u="none" strike="noStrike" dirty="0">
                        <a:effectLst/>
                        <a:latin typeface="Arial" panose="020B0604020202020204" pitchFamily="34" charset="0"/>
                      </a:endParaRPr>
                    </a:p>
                  </a:txBody>
                  <a:tcPr marL="0" marR="0" marT="0" marB="0">
                    <a:solidFill>
                      <a:schemeClr val="bg1">
                        <a:lumMod val="50000"/>
                      </a:schemeClr>
                    </a:solidFill>
                  </a:tcPr>
                </a:tc>
                <a:extLst>
                  <a:ext uri="{0D108BD9-81ED-4DB2-BD59-A6C34878D82A}">
                    <a16:rowId xmlns:a16="http://schemas.microsoft.com/office/drawing/2014/main" xmlns="" val="751919945"/>
                  </a:ext>
                </a:extLst>
              </a:tr>
              <a:tr h="365796">
                <a:tc>
                  <a:txBody>
                    <a:bodyPr/>
                    <a:lstStyle/>
                    <a:p>
                      <a:pPr algn="r" fontAlgn="t"/>
                      <a:r>
                        <a:rPr lang="pt-BR" sz="2400" b="1" u="none" strike="noStrike" dirty="0">
                          <a:effectLst/>
                        </a:rPr>
                        <a:t>Argentina</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42.027,69</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54.594,69</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73.894,33</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extLst>
                  <a:ext uri="{0D108BD9-81ED-4DB2-BD59-A6C34878D82A}">
                    <a16:rowId xmlns:a16="http://schemas.microsoft.com/office/drawing/2014/main" xmlns="" val="3440134483"/>
                  </a:ext>
                </a:extLst>
              </a:tr>
              <a:tr h="365796">
                <a:tc>
                  <a:txBody>
                    <a:bodyPr/>
                    <a:lstStyle/>
                    <a:p>
                      <a:pPr algn="r" fontAlgn="t"/>
                      <a:r>
                        <a:rPr lang="pt-BR" sz="2400" b="1" u="none" strike="noStrike" dirty="0">
                          <a:effectLst/>
                        </a:rPr>
                        <a:t>Austrália</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-754.365,58</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-864.607,29</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-722.902,35</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-689.191,27</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extLst>
                  <a:ext uri="{0D108BD9-81ED-4DB2-BD59-A6C34878D82A}">
                    <a16:rowId xmlns:a16="http://schemas.microsoft.com/office/drawing/2014/main" xmlns="" val="1482362599"/>
                  </a:ext>
                </a:extLst>
              </a:tr>
              <a:tr h="365796">
                <a:tc>
                  <a:txBody>
                    <a:bodyPr/>
                    <a:lstStyle/>
                    <a:p>
                      <a:pPr algn="r" fontAlgn="t"/>
                      <a:r>
                        <a:rPr lang="pt-BR" sz="2400" b="1" u="none" strike="noStrike" dirty="0" err="1">
                          <a:effectLst/>
                        </a:rPr>
                        <a:t>Belgium</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318.035,66</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264.608,70</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279.286,81</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275.731,83</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extLst>
                  <a:ext uri="{0D108BD9-81ED-4DB2-BD59-A6C34878D82A}">
                    <a16:rowId xmlns:a16="http://schemas.microsoft.com/office/drawing/2014/main" xmlns="" val="2734059993"/>
                  </a:ext>
                </a:extLst>
              </a:tr>
              <a:tr h="365796">
                <a:tc>
                  <a:txBody>
                    <a:bodyPr/>
                    <a:lstStyle/>
                    <a:p>
                      <a:pPr algn="r" fontAlgn="t"/>
                      <a:r>
                        <a:rPr lang="pt-BR" sz="2400" b="1" u="none" strike="noStrike" dirty="0" err="1">
                          <a:effectLst/>
                        </a:rPr>
                        <a:t>Brazil</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-906.392,13</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-809.138,23</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-799.270,98</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-472.334,10</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extLst>
                  <a:ext uri="{0D108BD9-81ED-4DB2-BD59-A6C34878D82A}">
                    <a16:rowId xmlns:a16="http://schemas.microsoft.com/office/drawing/2014/main" xmlns="" val="102661694"/>
                  </a:ext>
                </a:extLst>
              </a:tr>
              <a:tr h="365796">
                <a:tc>
                  <a:txBody>
                    <a:bodyPr/>
                    <a:lstStyle/>
                    <a:p>
                      <a:pPr algn="r" fontAlgn="t"/>
                      <a:r>
                        <a:rPr lang="pt-BR" sz="2400" b="1" u="none" strike="noStrike" dirty="0">
                          <a:effectLst/>
                        </a:rPr>
                        <a:t>Canada</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-301.035,78</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-328.422,04</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90.558,39</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340.959,34</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extLst>
                  <a:ext uri="{0D108BD9-81ED-4DB2-BD59-A6C34878D82A}">
                    <a16:rowId xmlns:a16="http://schemas.microsoft.com/office/drawing/2014/main" xmlns="" val="1718268719"/>
                  </a:ext>
                </a:extLst>
              </a:tr>
              <a:tr h="365796">
                <a:tc>
                  <a:txBody>
                    <a:bodyPr/>
                    <a:lstStyle/>
                    <a:p>
                      <a:pPr algn="r" fontAlgn="t"/>
                      <a:r>
                        <a:rPr lang="pt-BR" sz="2400" b="1" u="none" strike="noStrike" dirty="0">
                          <a:effectLst/>
                        </a:rPr>
                        <a:t>China, P.R.: Hong Kong</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665.138,21</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721.473,05</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870.191,32</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979.057,70</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extLst>
                  <a:ext uri="{0D108BD9-81ED-4DB2-BD59-A6C34878D82A}">
                    <a16:rowId xmlns:a16="http://schemas.microsoft.com/office/drawing/2014/main" xmlns="" val="3800383114"/>
                  </a:ext>
                </a:extLst>
              </a:tr>
              <a:tr h="365796">
                <a:tc>
                  <a:txBody>
                    <a:bodyPr/>
                    <a:lstStyle/>
                    <a:p>
                      <a:pPr algn="r" fontAlgn="t"/>
                      <a:r>
                        <a:rPr lang="pt-BR" sz="2400" b="1" u="none" strike="noStrike" dirty="0">
                          <a:effectLst/>
                        </a:rPr>
                        <a:t>China, P.R.: </a:t>
                      </a:r>
                      <a:r>
                        <a:rPr lang="pt-BR" sz="2400" b="1" u="none" strike="noStrike" dirty="0" err="1">
                          <a:effectLst/>
                        </a:rPr>
                        <a:t>Mainland</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1.688.031,95</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1.866.388,22</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1.776.391,68</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extLst>
                  <a:ext uri="{0D108BD9-81ED-4DB2-BD59-A6C34878D82A}">
                    <a16:rowId xmlns:a16="http://schemas.microsoft.com/office/drawing/2014/main" xmlns="" val="2599914041"/>
                  </a:ext>
                </a:extLst>
              </a:tr>
              <a:tr h="365796">
                <a:tc>
                  <a:txBody>
                    <a:bodyPr/>
                    <a:lstStyle/>
                    <a:p>
                      <a:pPr algn="r" fontAlgn="t"/>
                      <a:r>
                        <a:rPr lang="pt-BR" sz="2400" b="1" u="none" strike="noStrike" dirty="0" err="1">
                          <a:effectLst/>
                        </a:rPr>
                        <a:t>Germany</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887.804,94</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1.018.932,27</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1.451.946,19</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1.620.217,26</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extLst>
                  <a:ext uri="{0D108BD9-81ED-4DB2-BD59-A6C34878D82A}">
                    <a16:rowId xmlns:a16="http://schemas.microsoft.com/office/drawing/2014/main" xmlns="" val="3841304611"/>
                  </a:ext>
                </a:extLst>
              </a:tr>
              <a:tr h="365796">
                <a:tc>
                  <a:txBody>
                    <a:bodyPr/>
                    <a:lstStyle/>
                    <a:p>
                      <a:pPr algn="r" fontAlgn="t"/>
                      <a:r>
                        <a:rPr lang="pt-BR" sz="2400" b="1" u="none" strike="noStrike" dirty="0" err="1">
                          <a:effectLst/>
                        </a:rPr>
                        <a:t>Greece</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-292.035,72</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-279.326,97</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-269.922,39</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-242.242,96</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extLst>
                  <a:ext uri="{0D108BD9-81ED-4DB2-BD59-A6C34878D82A}">
                    <a16:rowId xmlns:a16="http://schemas.microsoft.com/office/drawing/2014/main" xmlns="" val="3724330166"/>
                  </a:ext>
                </a:extLst>
              </a:tr>
              <a:tr h="365796">
                <a:tc>
                  <a:txBody>
                    <a:bodyPr/>
                    <a:lstStyle/>
                    <a:p>
                      <a:pPr algn="r" fontAlgn="t"/>
                      <a:r>
                        <a:rPr lang="pt-BR" sz="2400" b="1" u="none" strike="noStrike" dirty="0" err="1">
                          <a:effectLst/>
                        </a:rPr>
                        <a:t>Italy</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-501.787,07</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-571.547,14</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-554.206,66</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-474.888,30</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extLst>
                  <a:ext uri="{0D108BD9-81ED-4DB2-BD59-A6C34878D82A}">
                    <a16:rowId xmlns:a16="http://schemas.microsoft.com/office/drawing/2014/main" xmlns="" val="1631028150"/>
                  </a:ext>
                </a:extLst>
              </a:tr>
              <a:tr h="365796">
                <a:tc>
                  <a:txBody>
                    <a:bodyPr/>
                    <a:lstStyle/>
                    <a:p>
                      <a:pPr algn="r" fontAlgn="t"/>
                      <a:r>
                        <a:rPr lang="pt-BR" sz="2400" b="1" u="none" strike="noStrike" dirty="0" err="1">
                          <a:effectLst/>
                        </a:rPr>
                        <a:t>Japan</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3.141.877,65</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3.458.135,57</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3.040.972,07</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2.888.486,24</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extLst>
                  <a:ext uri="{0D108BD9-81ED-4DB2-BD59-A6C34878D82A}">
                    <a16:rowId xmlns:a16="http://schemas.microsoft.com/office/drawing/2014/main" xmlns="" val="1884133026"/>
                  </a:ext>
                </a:extLst>
              </a:tr>
              <a:tr h="365796">
                <a:tc>
                  <a:txBody>
                    <a:bodyPr/>
                    <a:lstStyle/>
                    <a:p>
                      <a:pPr algn="r" fontAlgn="t"/>
                      <a:r>
                        <a:rPr lang="pt-BR" sz="2400" b="1" u="none" strike="noStrike" dirty="0" err="1">
                          <a:effectLst/>
                        </a:rPr>
                        <a:t>Mexico</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-406.437,37</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-445.993,99</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-464.487,28</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-411.200,20</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extLst>
                  <a:ext uri="{0D108BD9-81ED-4DB2-BD59-A6C34878D82A}">
                    <a16:rowId xmlns:a16="http://schemas.microsoft.com/office/drawing/2014/main" xmlns="" val="199932922"/>
                  </a:ext>
                </a:extLst>
              </a:tr>
              <a:tr h="365796">
                <a:tc>
                  <a:txBody>
                    <a:bodyPr/>
                    <a:lstStyle/>
                    <a:p>
                      <a:pPr algn="r" fontAlgn="t"/>
                      <a:r>
                        <a:rPr lang="pt-BR" sz="2400" b="1" u="none" strike="noStrike" dirty="0" err="1">
                          <a:effectLst/>
                        </a:rPr>
                        <a:t>Russian</a:t>
                      </a:r>
                      <a:r>
                        <a:rPr lang="pt-BR" sz="2400" b="1" u="none" strike="noStrike" dirty="0">
                          <a:effectLst/>
                        </a:rPr>
                        <a:t> </a:t>
                      </a:r>
                      <a:r>
                        <a:rPr lang="pt-BR" sz="2400" b="1" u="none" strike="noStrike" dirty="0" err="1">
                          <a:effectLst/>
                        </a:rPr>
                        <a:t>Federation</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18.366,01</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142.331,26</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310.070,10</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extLst>
                  <a:ext uri="{0D108BD9-81ED-4DB2-BD59-A6C34878D82A}">
                    <a16:rowId xmlns:a16="http://schemas.microsoft.com/office/drawing/2014/main" xmlns="" val="884724045"/>
                  </a:ext>
                </a:extLst>
              </a:tr>
              <a:tr h="365796">
                <a:tc>
                  <a:txBody>
                    <a:bodyPr/>
                    <a:lstStyle/>
                    <a:p>
                      <a:pPr algn="r" fontAlgn="t"/>
                      <a:r>
                        <a:rPr lang="pt-BR" sz="2400" b="1" u="none" strike="noStrike" dirty="0">
                          <a:effectLst/>
                        </a:rPr>
                        <a:t>Spain</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-1.249.015,90</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-1.238.708,52</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-1.208.036,51</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-1.065.098,00</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extLst>
                  <a:ext uri="{0D108BD9-81ED-4DB2-BD59-A6C34878D82A}">
                    <a16:rowId xmlns:a16="http://schemas.microsoft.com/office/drawing/2014/main" xmlns="" val="1042355249"/>
                  </a:ext>
                </a:extLst>
              </a:tr>
              <a:tr h="365796">
                <a:tc>
                  <a:txBody>
                    <a:bodyPr/>
                    <a:lstStyle/>
                    <a:p>
                      <a:pPr algn="r" fontAlgn="t"/>
                      <a:r>
                        <a:rPr lang="pt-BR" sz="2400" b="1" u="none" strike="noStrike" dirty="0" err="1">
                          <a:effectLst/>
                        </a:rPr>
                        <a:t>Switzerland</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844.275,70</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859.827,21</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690.224,55</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613.530,51</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extLst>
                  <a:ext uri="{0D108BD9-81ED-4DB2-BD59-A6C34878D82A}">
                    <a16:rowId xmlns:a16="http://schemas.microsoft.com/office/drawing/2014/main" xmlns="" val="2037589328"/>
                  </a:ext>
                </a:extLst>
              </a:tr>
              <a:tr h="365796">
                <a:tc>
                  <a:txBody>
                    <a:bodyPr/>
                    <a:lstStyle/>
                    <a:p>
                      <a:pPr algn="r" fontAlgn="t"/>
                      <a:r>
                        <a:rPr lang="pt-BR" sz="2400" b="1" u="none" strike="noStrike" dirty="0">
                          <a:effectLst/>
                        </a:rPr>
                        <a:t>United </a:t>
                      </a:r>
                      <a:r>
                        <a:rPr lang="pt-BR" sz="2400" b="1" u="none" strike="noStrike" dirty="0" err="1">
                          <a:effectLst/>
                        </a:rPr>
                        <a:t>States</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-2.511.787,80</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-4.517.888,88</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a:effectLst/>
                        </a:rPr>
                        <a:t>-7.019.698,46</a:t>
                      </a:r>
                      <a:endParaRPr lang="pt-BR" sz="2400" b="1" i="0" u="none" strike="noStrike">
                        <a:effectLst/>
                        <a:latin typeface="Arial" panose="020B0604020202020204" pitchFamily="34" charset="0"/>
                      </a:endParaRPr>
                    </a:p>
                  </a:txBody>
                  <a:tcPr marL="0" marR="0" marT="0" marB="0">
                    <a:solidFill>
                      <a:schemeClr val="bg1">
                        <a:lumMod val="50000"/>
                      </a:schemeClr>
                    </a:solidFill>
                  </a:tcPr>
                </a:tc>
                <a:tc>
                  <a:txBody>
                    <a:bodyPr/>
                    <a:lstStyle/>
                    <a:p>
                      <a:pPr algn="r" fontAlgn="t"/>
                      <a:r>
                        <a:rPr lang="pt-BR" sz="2400" b="1" u="none" strike="noStrike" dirty="0">
                          <a:effectLst/>
                        </a:rPr>
                        <a:t>-7.356.783,74</a:t>
                      </a:r>
                      <a:endParaRPr lang="pt-BR" sz="2400" b="1" i="0" u="none" strike="noStrike" dirty="0">
                        <a:effectLst/>
                        <a:latin typeface="Arial" panose="020B0604020202020204" pitchFamily="34" charset="0"/>
                      </a:endParaRPr>
                    </a:p>
                  </a:txBody>
                  <a:tcPr marL="0" marR="0" marT="0" marB="0">
                    <a:solidFill>
                      <a:schemeClr val="bg1">
                        <a:lumMod val="50000"/>
                      </a:schemeClr>
                    </a:solidFill>
                  </a:tcPr>
                </a:tc>
                <a:extLst>
                  <a:ext uri="{0D108BD9-81ED-4DB2-BD59-A6C34878D82A}">
                    <a16:rowId xmlns:a16="http://schemas.microsoft.com/office/drawing/2014/main" xmlns="" val="143692199"/>
                  </a:ext>
                </a:extLst>
              </a:tr>
            </a:tbl>
          </a:graphicData>
        </a:graphic>
      </p:graphicFrame>
    </p:spTree>
    <p:extLst>
      <p:ext uri="{BB962C8B-B14F-4D97-AF65-F5344CB8AC3E}">
        <p14:creationId xmlns:p14="http://schemas.microsoft.com/office/powerpoint/2010/main" val="2999845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9163" name="Group 747"/>
          <p:cNvGraphicFramePr>
            <a:graphicFrameLocks noGrp="1"/>
          </p:cNvGraphicFramePr>
          <p:nvPr/>
        </p:nvGraphicFramePr>
        <p:xfrm>
          <a:off x="212725" y="0"/>
          <a:ext cx="11979275" cy="6696076"/>
        </p:xfrm>
        <a:graphic>
          <a:graphicData uri="http://schemas.openxmlformats.org/drawingml/2006/table">
            <a:tbl>
              <a:tblPr/>
              <a:tblGrid>
                <a:gridCol w="3998913">
                  <a:extLst>
                    <a:ext uri="{9D8B030D-6E8A-4147-A177-3AD203B41FA5}">
                      <a16:colId xmlns:a16="http://schemas.microsoft.com/office/drawing/2014/main" xmlns="" val="20000"/>
                    </a:ext>
                  </a:extLst>
                </a:gridCol>
                <a:gridCol w="1098550">
                  <a:extLst>
                    <a:ext uri="{9D8B030D-6E8A-4147-A177-3AD203B41FA5}">
                      <a16:colId xmlns:a16="http://schemas.microsoft.com/office/drawing/2014/main" xmlns="" val="20001"/>
                    </a:ext>
                  </a:extLst>
                </a:gridCol>
                <a:gridCol w="1098550">
                  <a:extLst>
                    <a:ext uri="{9D8B030D-6E8A-4147-A177-3AD203B41FA5}">
                      <a16:colId xmlns:a16="http://schemas.microsoft.com/office/drawing/2014/main" xmlns="" val="20002"/>
                    </a:ext>
                  </a:extLst>
                </a:gridCol>
                <a:gridCol w="1096962">
                  <a:extLst>
                    <a:ext uri="{9D8B030D-6E8A-4147-A177-3AD203B41FA5}">
                      <a16:colId xmlns:a16="http://schemas.microsoft.com/office/drawing/2014/main" xmlns="" val="20003"/>
                    </a:ext>
                  </a:extLst>
                </a:gridCol>
                <a:gridCol w="1098550">
                  <a:extLst>
                    <a:ext uri="{9D8B030D-6E8A-4147-A177-3AD203B41FA5}">
                      <a16:colId xmlns:a16="http://schemas.microsoft.com/office/drawing/2014/main" xmlns="" val="20004"/>
                    </a:ext>
                  </a:extLst>
                </a:gridCol>
                <a:gridCol w="1098550">
                  <a:extLst>
                    <a:ext uri="{9D8B030D-6E8A-4147-A177-3AD203B41FA5}">
                      <a16:colId xmlns:a16="http://schemas.microsoft.com/office/drawing/2014/main" xmlns="" val="20005"/>
                    </a:ext>
                  </a:extLst>
                </a:gridCol>
                <a:gridCol w="1090613">
                  <a:extLst>
                    <a:ext uri="{9D8B030D-6E8A-4147-A177-3AD203B41FA5}">
                      <a16:colId xmlns:a16="http://schemas.microsoft.com/office/drawing/2014/main" xmlns="" val="20006"/>
                    </a:ext>
                  </a:extLst>
                </a:gridCol>
                <a:gridCol w="1398587">
                  <a:extLst>
                    <a:ext uri="{9D8B030D-6E8A-4147-A177-3AD203B41FA5}">
                      <a16:colId xmlns:a16="http://schemas.microsoft.com/office/drawing/2014/main" xmlns="" val="20007"/>
                    </a:ext>
                  </a:extLst>
                </a:gridCol>
              </a:tblGrid>
              <a:tr h="742950">
                <a:tc gridSpan="6">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2400" b="1" i="0" u="none" strike="noStrike" cap="none" normalizeH="0" baseline="0">
                          <a:ln>
                            <a:noFill/>
                          </a:ln>
                          <a:solidFill>
                            <a:schemeClr val="bg1"/>
                          </a:solidFill>
                          <a:effectLst/>
                          <a:latin typeface="Arial" panose="020B0604020202020204" pitchFamily="34" charset="0"/>
                          <a:cs typeface="Arial" panose="020B0604020202020204" pitchFamily="34" charset="0"/>
                        </a:rPr>
                        <a:t>Quadro XXXI </a:t>
                      </a:r>
                      <a:r>
                        <a:rPr kumimoji="0" lang="en-US" altLang="pt-BR" sz="2400" b="1" i="0" u="none" strike="noStrike" cap="none" normalizeH="0" baseline="0">
                          <a:ln>
                            <a:noFill/>
                          </a:ln>
                          <a:solidFill>
                            <a:schemeClr val="bg1"/>
                          </a:solidFill>
                          <a:effectLst/>
                          <a:latin typeface="Calibri" panose="020F0502020204030204" pitchFamily="34" charset="0"/>
                          <a:cs typeface="Arial" panose="020B0604020202020204" pitchFamily="34" charset="0"/>
                        </a:rPr>
                        <a:t>–</a:t>
                      </a:r>
                      <a:r>
                        <a:rPr kumimoji="0" lang="en-US" altLang="pt-BR" sz="2400" b="1" i="0" u="none" strike="noStrike" cap="none" normalizeH="0" baseline="0">
                          <a:ln>
                            <a:noFill/>
                          </a:ln>
                          <a:solidFill>
                            <a:schemeClr val="bg1"/>
                          </a:solidFill>
                          <a:effectLst/>
                          <a:latin typeface="Arial" panose="020B0604020202020204" pitchFamily="34" charset="0"/>
                          <a:cs typeface="Arial" panose="020B0604020202020204" pitchFamily="34" charset="0"/>
                        </a:rPr>
                        <a:t> Posi</a:t>
                      </a:r>
                      <a:r>
                        <a:rPr kumimoji="0" lang="en-US" altLang="pt-BR" sz="2400" b="1" i="0" u="none" strike="noStrike" cap="none" normalizeH="0" baseline="0">
                          <a:ln>
                            <a:noFill/>
                          </a:ln>
                          <a:solidFill>
                            <a:schemeClr val="bg1"/>
                          </a:solidFill>
                          <a:effectLst/>
                          <a:latin typeface="Calibri" panose="020F0502020204030204" pitchFamily="34" charset="0"/>
                          <a:cs typeface="Arial" panose="020B0604020202020204" pitchFamily="34" charset="0"/>
                        </a:rPr>
                        <a:t>ç</a:t>
                      </a:r>
                      <a:r>
                        <a:rPr kumimoji="0" lang="en-US" altLang="pt-BR" sz="2400" b="1" i="0" u="none" strike="noStrike" cap="none" normalizeH="0" baseline="0">
                          <a:ln>
                            <a:noFill/>
                          </a:ln>
                          <a:solidFill>
                            <a:schemeClr val="bg1"/>
                          </a:solidFill>
                          <a:effectLst/>
                          <a:latin typeface="Arial" panose="020B0604020202020204" pitchFamily="34" charset="0"/>
                          <a:cs typeface="Arial" panose="020B0604020202020204" pitchFamily="34" charset="0"/>
                        </a:rPr>
                        <a:t>ão de investimento internacional -  </a:t>
                      </a:r>
                      <a:r>
                        <a:rPr kumimoji="0" lang="en-US" altLang="pt-BR" sz="2400" b="1" i="0" u="none" strike="noStrike" cap="none" normalizeH="0" baseline="0">
                          <a:ln>
                            <a:noFill/>
                          </a:ln>
                          <a:solidFill>
                            <a:schemeClr val="bg1"/>
                          </a:solidFill>
                          <a:effectLst/>
                          <a:latin typeface="Arial" panose="020B0604020202020204" pitchFamily="34" charset="0"/>
                        </a:rPr>
                        <a:t>Ativos</a:t>
                      </a:r>
                      <a:endParaRPr kumimoji="0" lang="en-US" altLang="pt-BR" sz="2400" b="1" i="0" u="none" strike="noStrike" cap="none" normalizeH="0" baseline="0">
                        <a:ln>
                          <a:noFill/>
                        </a:ln>
                        <a:solidFill>
                          <a:schemeClr val="bg1"/>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3506FC"/>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pt-BR" altLang="pt-BR" sz="900" b="1" i="0" u="none" strike="noStrike" cap="none" normalizeH="0" baseline="0">
                        <a:ln>
                          <a:noFill/>
                        </a:ln>
                        <a:solidFill>
                          <a:schemeClr val="bg1"/>
                        </a:solidFill>
                        <a:effectLst/>
                        <a:latin typeface="Arial" panose="020B0604020202020204" pitchFamily="34" charset="0"/>
                      </a:endParaRPr>
                    </a:p>
                  </a:txBody>
                  <a:tcPr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2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r>
                        <a:rPr kumimoji="0" lang="en-US" altLang="pt-BR" sz="1200" b="1" i="0" u="none" strike="noStrike" cap="none" normalizeH="0" baseline="0">
                          <a:ln>
                            <a:noFill/>
                          </a:ln>
                          <a:solidFill>
                            <a:schemeClr val="bg1"/>
                          </a:solidFill>
                          <a:effectLst/>
                          <a:latin typeface="Arial" panose="020B0604020202020204" pitchFamily="34" charset="0"/>
                        </a:rPr>
                        <a:t>  US$ milhões</a:t>
                      </a: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3506FC"/>
                    </a:solidFill>
                  </a:tcPr>
                </a:tc>
                <a:extLst>
                  <a:ext uri="{0D108BD9-81ED-4DB2-BD59-A6C34878D82A}">
                    <a16:rowId xmlns:a16="http://schemas.microsoft.com/office/drawing/2014/main" xmlns="" val="10000"/>
                  </a:ext>
                </a:extLst>
              </a:tr>
              <a:tr h="339725">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Discrimina</a:t>
                      </a: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ç</a:t>
                      </a: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ão</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2011</a:t>
                      </a:r>
                      <a:r>
                        <a:rPr kumimoji="0" lang="en-US" altLang="pt-BR" sz="1600" b="1" i="0" u="none" strike="noStrike" cap="none" normalizeH="0" baseline="30000">
                          <a:ln>
                            <a:noFill/>
                          </a:ln>
                          <a:solidFill>
                            <a:schemeClr val="bg1"/>
                          </a:solidFill>
                          <a:effectLst/>
                          <a:latin typeface="Arial" panose="020B0604020202020204" pitchFamily="34" charset="0"/>
                          <a:cs typeface="Arial" panose="020B0604020202020204" pitchFamily="34" charset="0"/>
                        </a:rPr>
                        <a:t>1/</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2012</a:t>
                      </a:r>
                      <a:r>
                        <a:rPr kumimoji="0" lang="en-US" altLang="pt-BR" sz="1600" b="1" i="0" u="none" strike="noStrike" cap="none" normalizeH="0" baseline="30000">
                          <a:ln>
                            <a:noFill/>
                          </a:ln>
                          <a:solidFill>
                            <a:schemeClr val="bg1"/>
                          </a:solidFill>
                          <a:effectLst/>
                          <a:latin typeface="Arial" panose="020B0604020202020204" pitchFamily="34" charset="0"/>
                          <a:cs typeface="Arial" panose="020B0604020202020204" pitchFamily="34" charset="0"/>
                        </a:rPr>
                        <a:t>1/</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2013</a:t>
                      </a:r>
                      <a:r>
                        <a:rPr kumimoji="0" lang="en-US" altLang="pt-BR" sz="1600" b="1" i="0" u="none" strike="noStrike" cap="none" normalizeH="0" baseline="30000">
                          <a:ln>
                            <a:noFill/>
                          </a:ln>
                          <a:solidFill>
                            <a:schemeClr val="bg1"/>
                          </a:solidFill>
                          <a:effectLst/>
                          <a:latin typeface="Arial" panose="020B0604020202020204" pitchFamily="34" charset="0"/>
                          <a:cs typeface="Arial" panose="020B0604020202020204" pitchFamily="34" charset="0"/>
                        </a:rPr>
                        <a:t>1/</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2014</a:t>
                      </a:r>
                      <a:r>
                        <a:rPr kumimoji="0" lang="en-US" altLang="pt-BR" sz="1600" b="1" i="0" u="none" strike="noStrike" cap="none" normalizeH="0" baseline="30000">
                          <a:ln>
                            <a:noFill/>
                          </a:ln>
                          <a:solidFill>
                            <a:schemeClr val="bg1"/>
                          </a:solidFill>
                          <a:effectLst/>
                          <a:latin typeface="Arial" panose="020B0604020202020204" pitchFamily="34" charset="0"/>
                          <a:cs typeface="Arial" panose="020B0604020202020204" pitchFamily="34" charset="0"/>
                        </a:rPr>
                        <a:t>1/</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2015</a:t>
                      </a:r>
                      <a:r>
                        <a:rPr kumimoji="0" lang="en-US" altLang="pt-BR" sz="1600" b="1" i="0" u="none" strike="noStrike" cap="none" normalizeH="0" baseline="30000">
                          <a:ln>
                            <a:noFill/>
                          </a:ln>
                          <a:solidFill>
                            <a:schemeClr val="bg1"/>
                          </a:solidFill>
                          <a:effectLst/>
                          <a:latin typeface="Arial" panose="020B0604020202020204" pitchFamily="34" charset="0"/>
                          <a:cs typeface="Arial" panose="020B0604020202020204" pitchFamily="34" charset="0"/>
                        </a:rPr>
                        <a:t>1/</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3506FC"/>
                    </a:solidFill>
                  </a:tcPr>
                </a:tc>
                <a:extLst>
                  <a:ext uri="{0D108BD9-81ED-4DB2-BD59-A6C34878D82A}">
                    <a16:rowId xmlns:a16="http://schemas.microsoft.com/office/drawing/2014/main" xmlns="" val="10001"/>
                  </a:ext>
                </a:extLst>
              </a:tr>
              <a:tr h="309563">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Jun</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Set</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Dez</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Mar</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3506FC"/>
                    </a:solidFill>
                  </a:tcPr>
                </a:tc>
                <a:extLst>
                  <a:ext uri="{0D108BD9-81ED-4DB2-BD59-A6C34878D82A}">
                    <a16:rowId xmlns:a16="http://schemas.microsoft.com/office/drawing/2014/main" xmlns="" val="10002"/>
                  </a:ext>
                </a:extLst>
              </a:tr>
              <a:tr h="579120">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rgbClr val="EAFC06"/>
                          </a:solidFill>
                          <a:effectLst/>
                          <a:latin typeface="Arial" panose="020B0604020202020204" pitchFamily="34" charset="0"/>
                          <a:cs typeface="Arial" panose="020B0604020202020204" pitchFamily="34" charset="0"/>
                        </a:rPr>
                        <a:t>Posi</a:t>
                      </a:r>
                      <a:r>
                        <a:rPr kumimoji="0" lang="en-US" altLang="pt-BR" sz="1600" b="1" i="0" u="none" strike="noStrike" cap="none" normalizeH="0" baseline="0">
                          <a:ln>
                            <a:noFill/>
                          </a:ln>
                          <a:solidFill>
                            <a:srgbClr val="EAFC06"/>
                          </a:solidFill>
                          <a:effectLst/>
                          <a:latin typeface="Calibri" panose="020F0502020204030204" pitchFamily="34" charset="0"/>
                          <a:cs typeface="Arial" panose="020B0604020202020204" pitchFamily="34" charset="0"/>
                        </a:rPr>
                        <a:t>ç</a:t>
                      </a:r>
                      <a:r>
                        <a:rPr kumimoji="0" lang="en-US" altLang="pt-BR" sz="1600" b="1" i="0" u="none" strike="noStrike" cap="none" normalizeH="0" baseline="0">
                          <a:ln>
                            <a:noFill/>
                          </a:ln>
                          <a:solidFill>
                            <a:srgbClr val="EAFC06"/>
                          </a:solidFill>
                          <a:effectLst/>
                          <a:latin typeface="Arial" panose="020B0604020202020204" pitchFamily="34" charset="0"/>
                          <a:cs typeface="Arial" panose="020B0604020202020204" pitchFamily="34" charset="0"/>
                        </a:rPr>
                        <a:t>ão de investimento internacional (A-B)</a:t>
                      </a:r>
                      <a:endParaRPr kumimoji="0" lang="en-US" altLang="pt-BR" sz="1600" b="0" i="0" u="none" strike="noStrike" cap="none" normalizeH="0" baseline="0">
                        <a:ln>
                          <a:noFill/>
                        </a:ln>
                        <a:solidFill>
                          <a:srgbClr val="EAFC06"/>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rgbClr val="EAFC06"/>
                          </a:solidFill>
                          <a:effectLst/>
                          <a:latin typeface="Arial" panose="020B0604020202020204" pitchFamily="34" charset="0"/>
                          <a:cs typeface="Arial" panose="020B0604020202020204" pitchFamily="34" charset="0"/>
                        </a:rPr>
                        <a:t>-810 519 </a:t>
                      </a:r>
                      <a:endParaRPr kumimoji="0" lang="en-US" altLang="pt-BR" sz="1600" b="0" i="0" u="none" strike="noStrike" cap="none" normalizeH="0" baseline="0">
                        <a:ln>
                          <a:noFill/>
                        </a:ln>
                        <a:solidFill>
                          <a:srgbClr val="EAFC06"/>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rgbClr val="EAFC06"/>
                          </a:solidFill>
                          <a:effectLst/>
                          <a:latin typeface="Arial" panose="020B0604020202020204" pitchFamily="34" charset="0"/>
                          <a:cs typeface="Arial" panose="020B0604020202020204" pitchFamily="34" charset="0"/>
                        </a:rPr>
                        <a:t>-794 446 </a:t>
                      </a:r>
                      <a:endParaRPr kumimoji="0" lang="en-US" altLang="pt-BR" sz="1600" b="0" i="0" u="none" strike="noStrike" cap="none" normalizeH="0" baseline="0">
                        <a:ln>
                          <a:noFill/>
                        </a:ln>
                        <a:solidFill>
                          <a:srgbClr val="EAFC06"/>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rgbClr val="EAFC06"/>
                          </a:solidFill>
                          <a:effectLst/>
                          <a:latin typeface="Arial" panose="020B0604020202020204" pitchFamily="34" charset="0"/>
                          <a:cs typeface="Arial" panose="020B0604020202020204" pitchFamily="34" charset="0"/>
                        </a:rPr>
                        <a:t>-743 794 </a:t>
                      </a:r>
                      <a:endParaRPr kumimoji="0" lang="en-US" altLang="pt-BR" sz="1600" b="0" i="0" u="none" strike="noStrike" cap="none" normalizeH="0" baseline="0">
                        <a:ln>
                          <a:noFill/>
                        </a:ln>
                        <a:solidFill>
                          <a:srgbClr val="EAFC06"/>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rgbClr val="EAFC06"/>
                          </a:solidFill>
                          <a:effectLst/>
                          <a:latin typeface="Arial" panose="020B0604020202020204" pitchFamily="34" charset="0"/>
                          <a:cs typeface="Arial" panose="020B0604020202020204" pitchFamily="34" charset="0"/>
                        </a:rPr>
                        <a:t>-878 016 </a:t>
                      </a:r>
                      <a:endParaRPr kumimoji="0" lang="en-US" altLang="pt-BR" sz="1600" b="0" i="0" u="none" strike="noStrike" cap="none" normalizeH="0" baseline="0">
                        <a:ln>
                          <a:noFill/>
                        </a:ln>
                        <a:solidFill>
                          <a:srgbClr val="EAFC06"/>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rgbClr val="EAFC06"/>
                          </a:solidFill>
                          <a:effectLst/>
                          <a:latin typeface="Arial" panose="020B0604020202020204" pitchFamily="34" charset="0"/>
                          <a:cs typeface="Arial" panose="020B0604020202020204" pitchFamily="34" charset="0"/>
                        </a:rPr>
                        <a:t>-818 433 </a:t>
                      </a:r>
                      <a:endParaRPr kumimoji="0" lang="en-US" altLang="pt-BR" sz="1600" b="0" i="0" u="none" strike="noStrike" cap="none" normalizeH="0" baseline="0">
                        <a:ln>
                          <a:noFill/>
                        </a:ln>
                        <a:solidFill>
                          <a:srgbClr val="EAFC06"/>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rgbClr val="EAFC06"/>
                          </a:solidFill>
                          <a:effectLst/>
                          <a:latin typeface="Arial" panose="020B0604020202020204" pitchFamily="34" charset="0"/>
                          <a:cs typeface="Arial" panose="020B0604020202020204" pitchFamily="34" charset="0"/>
                        </a:rPr>
                        <a:t>-757 756 </a:t>
                      </a:r>
                      <a:endParaRPr kumimoji="0" lang="en-US" altLang="pt-BR" sz="1600" b="0" i="0" u="none" strike="noStrike" cap="none" normalizeH="0" baseline="0">
                        <a:ln>
                          <a:noFill/>
                        </a:ln>
                        <a:solidFill>
                          <a:srgbClr val="EAFC06"/>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800" b="1" i="0" u="none" strike="noStrike" cap="none" normalizeH="0" baseline="0">
                          <a:ln>
                            <a:noFill/>
                          </a:ln>
                          <a:solidFill>
                            <a:srgbClr val="EAFC06"/>
                          </a:solidFill>
                          <a:effectLst/>
                          <a:latin typeface="Arial" panose="020B0604020202020204" pitchFamily="34" charset="0"/>
                          <a:cs typeface="Arial" panose="020B0604020202020204" pitchFamily="34" charset="0"/>
                        </a:rPr>
                        <a:t>-599 094 </a:t>
                      </a:r>
                      <a:endParaRPr kumimoji="0" lang="en-US" altLang="pt-BR" sz="1800" b="0" i="0" u="none" strike="noStrike" cap="none" normalizeH="0" baseline="0">
                        <a:ln>
                          <a:noFill/>
                        </a:ln>
                        <a:solidFill>
                          <a:srgbClr val="EAFC06"/>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extLst>
                  <a:ext uri="{0D108BD9-81ED-4DB2-BD59-A6C34878D82A}">
                    <a16:rowId xmlns:a16="http://schemas.microsoft.com/office/drawing/2014/main" xmlns="" val="10003"/>
                  </a:ext>
                </a:extLst>
              </a:tr>
              <a:tr h="346075">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Arial" panose="020B0604020202020204" pitchFamily="34" charset="0"/>
                          <a:cs typeface="Arial" panose="020B0604020202020204" pitchFamily="34" charset="0"/>
                        </a:rPr>
                        <a:t>Ativo (A)</a:t>
                      </a:r>
                      <a:r>
                        <a:rPr kumimoji="0" lang="en-US" altLang="pt-BR" sz="1600" b="1" i="0" u="none" strike="noStrike" cap="none" normalizeH="0" baseline="30000">
                          <a:ln>
                            <a:noFill/>
                          </a:ln>
                          <a:solidFill>
                            <a:schemeClr val="bg1"/>
                          </a:solidFill>
                          <a:effectLst/>
                          <a:latin typeface="Arial" panose="020B0604020202020204" pitchFamily="34" charset="0"/>
                          <a:cs typeface="Arial" panose="020B0604020202020204" pitchFamily="34" charset="0"/>
                        </a:rPr>
                        <a:t>2/</a:t>
                      </a:r>
                      <a:endParaRPr kumimoji="0" lang="en-US" altLang="pt-BR" sz="1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650 068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738 174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758 984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787 099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797 750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793 732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Arial" panose="020B0604020202020204" pitchFamily="34" charset="0"/>
                          <a:cs typeface="Arial" panose="020B0604020202020204" pitchFamily="34" charset="0"/>
                        </a:rPr>
                        <a:t> 804 473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extLst>
                  <a:ext uri="{0D108BD9-81ED-4DB2-BD59-A6C34878D82A}">
                    <a16:rowId xmlns:a16="http://schemas.microsoft.com/office/drawing/2014/main" xmlns="" val="10004"/>
                  </a:ext>
                </a:extLst>
              </a:tr>
              <a:tr h="335280">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Investimento direto no exterior</a:t>
                      </a:r>
                      <a:endParaRPr kumimoji="0" lang="en-US" altLang="pt-BR" sz="1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206 187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270 864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300 791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310 308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318 007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320 875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329 284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extLst>
                  <a:ext uri="{0D108BD9-81ED-4DB2-BD59-A6C34878D82A}">
                    <a16:rowId xmlns:a16="http://schemas.microsoft.com/office/drawing/2014/main" xmlns="" val="10005"/>
                  </a:ext>
                </a:extLst>
              </a:tr>
              <a:tr h="346075">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Participa</a:t>
                      </a:r>
                      <a:r>
                        <a:rPr kumimoji="0" lang="en-US" altLang="pt-BR" sz="1600" b="0" i="0" u="none" strike="noStrike" cap="none" normalizeH="0" baseline="0">
                          <a:ln>
                            <a:noFill/>
                          </a:ln>
                          <a:solidFill>
                            <a:schemeClr val="bg1"/>
                          </a:solidFill>
                          <a:effectLst/>
                          <a:latin typeface="Calibri" panose="020F0502020204030204" pitchFamily="34" charset="0"/>
                          <a:cs typeface="Arial" panose="020B0604020202020204" pitchFamily="34" charset="0"/>
                        </a:rPr>
                        <a:t>ç</a:t>
                      </a: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ão no capital</a:t>
                      </a:r>
                      <a:r>
                        <a:rPr kumimoji="0" lang="en-US" altLang="pt-BR" sz="1600" b="1" i="0" u="none" strike="noStrike" cap="none" normalizeH="0" baseline="30000">
                          <a:ln>
                            <a:noFill/>
                          </a:ln>
                          <a:solidFill>
                            <a:schemeClr val="bg1"/>
                          </a:solidFill>
                          <a:effectLst/>
                          <a:latin typeface="Arial" panose="020B0604020202020204" pitchFamily="34" charset="0"/>
                          <a:cs typeface="Arial" panose="020B0604020202020204" pitchFamily="34" charset="0"/>
                        </a:rPr>
                        <a:t>3/</a:t>
                      </a:r>
                      <a:endParaRPr kumimoji="0" lang="en-US" altLang="pt-BR" sz="1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196 534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251 784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278 331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287 234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293 758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296 668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304 891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extLst>
                  <a:ext uri="{0D108BD9-81ED-4DB2-BD59-A6C34878D82A}">
                    <a16:rowId xmlns:a16="http://schemas.microsoft.com/office/drawing/2014/main" xmlns="" val="10006"/>
                  </a:ext>
                </a:extLst>
              </a:tr>
              <a:tr h="344488">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Opera</a:t>
                      </a:r>
                      <a:r>
                        <a:rPr kumimoji="0" lang="en-US" altLang="pt-BR" sz="1600" b="0" i="0" u="none" strike="noStrike" cap="none" normalizeH="0" baseline="0">
                          <a:ln>
                            <a:noFill/>
                          </a:ln>
                          <a:solidFill>
                            <a:schemeClr val="bg1"/>
                          </a:solidFill>
                          <a:effectLst/>
                          <a:latin typeface="Calibri" panose="020F0502020204030204" pitchFamily="34" charset="0"/>
                          <a:cs typeface="Arial" panose="020B0604020202020204" pitchFamily="34" charset="0"/>
                        </a:rPr>
                        <a:t>ç</a:t>
                      </a: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ões intercompanhia</a:t>
                      </a:r>
                      <a:r>
                        <a:rPr kumimoji="0" lang="en-US" altLang="pt-BR" sz="1600" b="1" i="0" u="none" strike="noStrike" cap="none" normalizeH="0" baseline="30000">
                          <a:ln>
                            <a:noFill/>
                          </a:ln>
                          <a:solidFill>
                            <a:schemeClr val="bg1"/>
                          </a:solidFill>
                          <a:effectLst/>
                          <a:latin typeface="Arial" panose="020B0604020202020204" pitchFamily="34" charset="0"/>
                          <a:cs typeface="Arial" panose="020B0604020202020204" pitchFamily="34" charset="0"/>
                        </a:rPr>
                        <a:t>4/</a:t>
                      </a:r>
                      <a:endParaRPr kumimoji="0" lang="en-US" altLang="pt-BR" sz="1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9 654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19 080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22 461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23 075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24 249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24 206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24 393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extLst>
                  <a:ext uri="{0D108BD9-81ED-4DB2-BD59-A6C34878D82A}">
                    <a16:rowId xmlns:a16="http://schemas.microsoft.com/office/drawing/2014/main" xmlns="" val="10007"/>
                  </a:ext>
                </a:extLst>
              </a:tr>
              <a:tr h="335280">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Investimentos em carteira</a:t>
                      </a:r>
                      <a:endParaRPr kumimoji="0" lang="en-US" altLang="pt-BR" sz="1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28 485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22 124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25 437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29 217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30 246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29 299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29 853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extLst>
                  <a:ext uri="{0D108BD9-81ED-4DB2-BD59-A6C34878D82A}">
                    <a16:rowId xmlns:a16="http://schemas.microsoft.com/office/drawing/2014/main" xmlns="" val="10008"/>
                  </a:ext>
                </a:extLst>
              </a:tr>
              <a:tr h="335280">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A</a:t>
                      </a:r>
                      <a:r>
                        <a:rPr kumimoji="0" lang="en-US" altLang="pt-BR" sz="1600" b="0" i="0" u="none" strike="noStrike" cap="none" normalizeH="0" baseline="0">
                          <a:ln>
                            <a:noFill/>
                          </a:ln>
                          <a:solidFill>
                            <a:schemeClr val="bg1"/>
                          </a:solidFill>
                          <a:effectLst/>
                          <a:latin typeface="Calibri" panose="020F0502020204030204" pitchFamily="34" charset="0"/>
                          <a:cs typeface="Arial" panose="020B0604020202020204" pitchFamily="34" charset="0"/>
                        </a:rPr>
                        <a:t>ç</a:t>
                      </a: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ões</a:t>
                      </a:r>
                      <a:endParaRPr kumimoji="0" lang="en-US" altLang="pt-BR" sz="1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16 903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13 367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16 930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15 554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16 156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16 508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16 242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extLst>
                  <a:ext uri="{0D108BD9-81ED-4DB2-BD59-A6C34878D82A}">
                    <a16:rowId xmlns:a16="http://schemas.microsoft.com/office/drawing/2014/main" xmlns="" val="10009"/>
                  </a:ext>
                </a:extLst>
              </a:tr>
              <a:tr h="335280">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T</a:t>
                      </a:r>
                      <a:r>
                        <a:rPr kumimoji="0" lang="en-US" altLang="pt-BR" sz="1600" b="0" i="0" u="none" strike="noStrike" cap="none" normalizeH="0" baseline="0">
                          <a:ln>
                            <a:noFill/>
                          </a:ln>
                          <a:solidFill>
                            <a:schemeClr val="bg1"/>
                          </a:solidFill>
                          <a:effectLst/>
                          <a:latin typeface="Calibri" panose="020F0502020204030204" pitchFamily="34" charset="0"/>
                          <a:cs typeface="Arial" panose="020B0604020202020204" pitchFamily="34" charset="0"/>
                        </a:rPr>
                        <a:t>í</a:t>
                      </a: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tulos de d</a:t>
                      </a:r>
                      <a:r>
                        <a:rPr kumimoji="0" lang="en-US" altLang="pt-BR" sz="1600" b="0" i="0" u="none" strike="noStrike" cap="none" normalizeH="0" baseline="0">
                          <a:ln>
                            <a:noFill/>
                          </a:ln>
                          <a:solidFill>
                            <a:schemeClr val="bg1"/>
                          </a:solidFill>
                          <a:effectLst/>
                          <a:latin typeface="Calibri" panose="020F0502020204030204" pitchFamily="34" charset="0"/>
                          <a:cs typeface="Arial" panose="020B0604020202020204" pitchFamily="34" charset="0"/>
                        </a:rPr>
                        <a:t>í</a:t>
                      </a: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vida</a:t>
                      </a:r>
                      <a:endParaRPr kumimoji="0" lang="en-US" altLang="pt-BR" sz="1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11 581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8 757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8 507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13 663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14 090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12 791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13 611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extLst>
                  <a:ext uri="{0D108BD9-81ED-4DB2-BD59-A6C34878D82A}">
                    <a16:rowId xmlns:a16="http://schemas.microsoft.com/office/drawing/2014/main" xmlns="" val="10010"/>
                  </a:ext>
                </a:extLst>
              </a:tr>
              <a:tr h="335280">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Derivativos financeiros</a:t>
                      </a:r>
                      <a:endParaRPr kumimoji="0" lang="en-US" altLang="pt-BR" sz="1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668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555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647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615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615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615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615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extLst>
                  <a:ext uri="{0D108BD9-81ED-4DB2-BD59-A6C34878D82A}">
                    <a16:rowId xmlns:a16="http://schemas.microsoft.com/office/drawing/2014/main" xmlns="" val="10011"/>
                  </a:ext>
                </a:extLst>
              </a:tr>
              <a:tr h="335280">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Outros investimentos</a:t>
                      </a:r>
                      <a:endParaRPr kumimoji="0" lang="en-US" altLang="pt-BR" sz="1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62 717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71 483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73 302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73 443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73 369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79 392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81 977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extLst>
                  <a:ext uri="{0D108BD9-81ED-4DB2-BD59-A6C34878D82A}">
                    <a16:rowId xmlns:a16="http://schemas.microsoft.com/office/drawing/2014/main" xmlns="" val="10012"/>
                  </a:ext>
                </a:extLst>
              </a:tr>
              <a:tr h="335280">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Moeda e dep</a:t>
                      </a:r>
                      <a:r>
                        <a:rPr kumimoji="0" lang="en-US" altLang="pt-BR" sz="1600" b="0" i="0" u="none" strike="noStrike" cap="none" normalizeH="0" baseline="0">
                          <a:ln>
                            <a:noFill/>
                          </a:ln>
                          <a:solidFill>
                            <a:schemeClr val="bg1"/>
                          </a:solidFill>
                          <a:effectLst/>
                          <a:latin typeface="Calibri" panose="020F0502020204030204" pitchFamily="34" charset="0"/>
                          <a:cs typeface="Arial" panose="020B0604020202020204" pitchFamily="34" charset="0"/>
                        </a:rPr>
                        <a:t>ó</a:t>
                      </a: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sitos</a:t>
                      </a:r>
                      <a:endParaRPr kumimoji="0" lang="en-US" altLang="pt-BR" sz="1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26 448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30 780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35 998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37 826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37 415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43 749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47 293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extLst>
                  <a:ext uri="{0D108BD9-81ED-4DB2-BD59-A6C34878D82A}">
                    <a16:rowId xmlns:a16="http://schemas.microsoft.com/office/drawing/2014/main" xmlns="" val="10013"/>
                  </a:ext>
                </a:extLst>
              </a:tr>
              <a:tr h="335280">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Empr</a:t>
                      </a:r>
                      <a:r>
                        <a:rPr kumimoji="0" lang="en-US" altLang="pt-BR" sz="1600" b="0" i="0" u="none" strike="noStrike" cap="none" normalizeH="0" baseline="0">
                          <a:ln>
                            <a:noFill/>
                          </a:ln>
                          <a:solidFill>
                            <a:schemeClr val="bg1"/>
                          </a:solidFill>
                          <a:effectLst/>
                          <a:latin typeface="Calibri" panose="020F0502020204030204" pitchFamily="34" charset="0"/>
                          <a:cs typeface="Arial" panose="020B0604020202020204" pitchFamily="34" charset="0"/>
                        </a:rPr>
                        <a:t>é</a:t>
                      </a: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stimos</a:t>
                      </a:r>
                      <a:endParaRPr kumimoji="0" lang="en-US" altLang="pt-BR" sz="1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22 782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34 407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22 826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22 484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22 259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22 217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21 894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extLst>
                  <a:ext uri="{0D108BD9-81ED-4DB2-BD59-A6C34878D82A}">
                    <a16:rowId xmlns:a16="http://schemas.microsoft.com/office/drawing/2014/main" xmlns="" val="10014"/>
                  </a:ext>
                </a:extLst>
              </a:tr>
              <a:tr h="335280">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Cr</a:t>
                      </a:r>
                      <a:r>
                        <a:rPr kumimoji="0" lang="en-US" altLang="pt-BR" sz="1600" b="0" i="0" u="none" strike="noStrike" cap="none" normalizeH="0" baseline="0">
                          <a:ln>
                            <a:noFill/>
                          </a:ln>
                          <a:solidFill>
                            <a:schemeClr val="bg1"/>
                          </a:solidFill>
                          <a:effectLst/>
                          <a:latin typeface="Calibri" panose="020F0502020204030204" pitchFamily="34" charset="0"/>
                          <a:cs typeface="Arial" panose="020B0604020202020204" pitchFamily="34" charset="0"/>
                        </a:rPr>
                        <a:t>é</a:t>
                      </a: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dito comercial e adiantamentos</a:t>
                      </a:r>
                      <a:endParaRPr kumimoji="0" lang="en-US" altLang="pt-BR" sz="1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8 545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8 096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8 420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7 418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7 909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7 513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6 725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extLst>
                  <a:ext uri="{0D108BD9-81ED-4DB2-BD59-A6C34878D82A}">
                    <a16:rowId xmlns:a16="http://schemas.microsoft.com/office/drawing/2014/main" xmlns="" val="10015"/>
                  </a:ext>
                </a:extLst>
              </a:tr>
              <a:tr h="335280">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Outros ativos</a:t>
                      </a:r>
                      <a:endParaRPr kumimoji="0" lang="en-US" altLang="pt-BR" sz="1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4 941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5 635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6 059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5 715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5 785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5 913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6 065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3506FC"/>
                    </a:solidFill>
                  </a:tcPr>
                </a:tc>
                <a:extLst>
                  <a:ext uri="{0D108BD9-81ED-4DB2-BD59-A6C34878D82A}">
                    <a16:rowId xmlns:a16="http://schemas.microsoft.com/office/drawing/2014/main" xmlns="" val="10016"/>
                  </a:ext>
                </a:extLst>
              </a:tr>
              <a:tr h="335280">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Ativos de reservas</a:t>
                      </a:r>
                      <a:endParaRPr kumimoji="0" lang="en-US" altLang="pt-BR" sz="1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352 012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373 147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358 808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373 516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375 513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0" i="0" u="none" strike="noStrike" cap="none" normalizeH="0" baseline="0">
                          <a:ln>
                            <a:noFill/>
                          </a:ln>
                          <a:solidFill>
                            <a:schemeClr val="bg1"/>
                          </a:solidFill>
                          <a:effectLst/>
                          <a:latin typeface="Arial" panose="020B0604020202020204" pitchFamily="34" charset="0"/>
                          <a:cs typeface="Arial" panose="020B0604020202020204" pitchFamily="34" charset="0"/>
                        </a:rPr>
                        <a:t> 363 551 </a:t>
                      </a:r>
                      <a:endParaRPr kumimoji="0" lang="en-US" altLang="pt-BR" sz="36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3506FC"/>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362 744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3506FC"/>
                    </a:solidFill>
                  </a:tcPr>
                </a:tc>
                <a:extLst>
                  <a:ext uri="{0D108BD9-81ED-4DB2-BD59-A6C34878D82A}">
                    <a16:rowId xmlns:a16="http://schemas.microsoft.com/office/drawing/2014/main" xmlns="" val="10017"/>
                  </a:ext>
                </a:extLst>
              </a:tr>
            </a:tbl>
          </a:graphicData>
        </a:graphic>
      </p:graphicFrame>
    </p:spTree>
    <p:extLst>
      <p:ext uri="{BB962C8B-B14F-4D97-AF65-F5344CB8AC3E}">
        <p14:creationId xmlns:p14="http://schemas.microsoft.com/office/powerpoint/2010/main" val="566852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0053" name="Group 613"/>
          <p:cNvGraphicFramePr>
            <a:graphicFrameLocks noGrp="1"/>
          </p:cNvGraphicFramePr>
          <p:nvPr/>
        </p:nvGraphicFramePr>
        <p:xfrm>
          <a:off x="0" y="0"/>
          <a:ext cx="12192000" cy="6715123"/>
        </p:xfrm>
        <a:graphic>
          <a:graphicData uri="http://schemas.openxmlformats.org/drawingml/2006/table">
            <a:tbl>
              <a:tblPr/>
              <a:tblGrid>
                <a:gridCol w="3460750">
                  <a:extLst>
                    <a:ext uri="{9D8B030D-6E8A-4147-A177-3AD203B41FA5}">
                      <a16:colId xmlns:a16="http://schemas.microsoft.com/office/drawing/2014/main" xmlns="" val="20000"/>
                    </a:ext>
                  </a:extLst>
                </a:gridCol>
                <a:gridCol w="1225550">
                  <a:extLst>
                    <a:ext uri="{9D8B030D-6E8A-4147-A177-3AD203B41FA5}">
                      <a16:colId xmlns:a16="http://schemas.microsoft.com/office/drawing/2014/main" xmlns="" val="20001"/>
                    </a:ext>
                  </a:extLst>
                </a:gridCol>
                <a:gridCol w="1225550">
                  <a:extLst>
                    <a:ext uri="{9D8B030D-6E8A-4147-A177-3AD203B41FA5}">
                      <a16:colId xmlns:a16="http://schemas.microsoft.com/office/drawing/2014/main" xmlns="" val="20002"/>
                    </a:ext>
                  </a:extLst>
                </a:gridCol>
                <a:gridCol w="1225550">
                  <a:extLst>
                    <a:ext uri="{9D8B030D-6E8A-4147-A177-3AD203B41FA5}">
                      <a16:colId xmlns:a16="http://schemas.microsoft.com/office/drawing/2014/main" xmlns="" val="20003"/>
                    </a:ext>
                  </a:extLst>
                </a:gridCol>
                <a:gridCol w="1225550">
                  <a:extLst>
                    <a:ext uri="{9D8B030D-6E8A-4147-A177-3AD203B41FA5}">
                      <a16:colId xmlns:a16="http://schemas.microsoft.com/office/drawing/2014/main" xmlns="" val="20004"/>
                    </a:ext>
                  </a:extLst>
                </a:gridCol>
                <a:gridCol w="1225550">
                  <a:extLst>
                    <a:ext uri="{9D8B030D-6E8A-4147-A177-3AD203B41FA5}">
                      <a16:colId xmlns:a16="http://schemas.microsoft.com/office/drawing/2014/main" xmlns="" val="20005"/>
                    </a:ext>
                  </a:extLst>
                </a:gridCol>
                <a:gridCol w="1190625">
                  <a:extLst>
                    <a:ext uri="{9D8B030D-6E8A-4147-A177-3AD203B41FA5}">
                      <a16:colId xmlns:a16="http://schemas.microsoft.com/office/drawing/2014/main" xmlns="" val="20006"/>
                    </a:ext>
                  </a:extLst>
                </a:gridCol>
                <a:gridCol w="1412875">
                  <a:extLst>
                    <a:ext uri="{9D8B030D-6E8A-4147-A177-3AD203B41FA5}">
                      <a16:colId xmlns:a16="http://schemas.microsoft.com/office/drawing/2014/main" xmlns="" val="20007"/>
                    </a:ext>
                  </a:extLst>
                </a:gridCol>
              </a:tblGrid>
              <a:tr h="628679">
                <a:tc gridSpan="6">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2400" b="1" i="0" u="none" strike="noStrike" cap="none" normalizeH="0" baseline="0">
                          <a:ln>
                            <a:noFill/>
                          </a:ln>
                          <a:solidFill>
                            <a:schemeClr val="bg1"/>
                          </a:solidFill>
                          <a:effectLst/>
                          <a:latin typeface="Arial" panose="020B0604020202020204" pitchFamily="34" charset="0"/>
                          <a:cs typeface="Arial" panose="020B0604020202020204" pitchFamily="34" charset="0"/>
                        </a:rPr>
                        <a:t>Quadro XXXI-A  Posi</a:t>
                      </a:r>
                      <a:r>
                        <a:rPr kumimoji="0" lang="en-US" altLang="pt-BR" sz="2400" b="1" i="0" u="none" strike="noStrike" cap="none" normalizeH="0" baseline="0">
                          <a:ln>
                            <a:noFill/>
                          </a:ln>
                          <a:solidFill>
                            <a:schemeClr val="bg1"/>
                          </a:solidFill>
                          <a:effectLst/>
                          <a:latin typeface="Calibri" panose="020F0502020204030204" pitchFamily="34" charset="0"/>
                          <a:cs typeface="Arial" panose="020B0604020202020204" pitchFamily="34" charset="0"/>
                        </a:rPr>
                        <a:t>ç</a:t>
                      </a:r>
                      <a:r>
                        <a:rPr kumimoji="0" lang="en-US" altLang="pt-BR" sz="2400" b="1" i="0" u="none" strike="noStrike" cap="none" normalizeH="0" baseline="0">
                          <a:ln>
                            <a:noFill/>
                          </a:ln>
                          <a:solidFill>
                            <a:schemeClr val="bg1"/>
                          </a:solidFill>
                          <a:effectLst/>
                          <a:latin typeface="Arial" panose="020B0604020202020204" pitchFamily="34" charset="0"/>
                          <a:cs typeface="Arial" panose="020B0604020202020204" pitchFamily="34" charset="0"/>
                        </a:rPr>
                        <a:t>ão de investimento internacional P</a:t>
                      </a:r>
                      <a:r>
                        <a:rPr kumimoji="0" lang="en-US" altLang="pt-BR" sz="2400" b="1" i="0" u="none" strike="noStrike" cap="none" normalizeH="0" baseline="0">
                          <a:ln>
                            <a:noFill/>
                          </a:ln>
                          <a:solidFill>
                            <a:schemeClr val="bg1"/>
                          </a:solidFill>
                          <a:effectLst/>
                          <a:latin typeface="Arial" panose="020B0604020202020204" pitchFamily="34" charset="0"/>
                        </a:rPr>
                        <a:t>assivos</a:t>
                      </a:r>
                    </a:p>
                  </a:txBody>
                  <a:tcPr marT="45722" marB="45722"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EA180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gridSpan="2">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pt-BR" altLang="pt-BR" sz="32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EA1802"/>
                    </a:solidFill>
                  </a:tcPr>
                </a:tc>
                <a:tc hMerge="1">
                  <a:txBody>
                    <a:bodyPr/>
                    <a:lstStyle/>
                    <a:p>
                      <a:endParaRPr lang="pt-BR"/>
                    </a:p>
                  </a:txBody>
                  <a:tcPr/>
                </a:tc>
                <a:extLst>
                  <a:ext uri="{0D108BD9-81ED-4DB2-BD59-A6C34878D82A}">
                    <a16:rowId xmlns:a16="http://schemas.microsoft.com/office/drawing/2014/main" xmlns="" val="10000"/>
                  </a:ext>
                </a:extLst>
              </a:tr>
              <a:tr h="419120">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Arial" panose="020B0604020202020204" pitchFamily="34" charset="0"/>
                          <a:cs typeface="Arial" panose="020B0604020202020204" pitchFamily="34" charset="0"/>
                        </a:rPr>
                        <a:t>Discrimina</a:t>
                      </a:r>
                      <a:r>
                        <a:rPr kumimoji="0" lang="en-US" altLang="pt-BR" sz="1600" b="1" i="0" u="none" strike="noStrike" cap="none" normalizeH="0" baseline="0">
                          <a:ln>
                            <a:noFill/>
                          </a:ln>
                          <a:solidFill>
                            <a:schemeClr val="bg1"/>
                          </a:solidFill>
                          <a:effectLst/>
                          <a:latin typeface="Calibri" panose="020F0502020204030204" pitchFamily="34" charset="0"/>
                          <a:cs typeface="Arial" panose="020B0604020202020204" pitchFamily="34" charset="0"/>
                        </a:rPr>
                        <a:t>ç</a:t>
                      </a:r>
                      <a:r>
                        <a:rPr kumimoji="0" lang="en-US" altLang="pt-BR" sz="1600" b="1" i="0" u="none" strike="noStrike" cap="none" normalizeH="0" baseline="0">
                          <a:ln>
                            <a:noFill/>
                          </a:ln>
                          <a:solidFill>
                            <a:schemeClr val="bg1"/>
                          </a:solidFill>
                          <a:effectLst/>
                          <a:latin typeface="Arial" panose="020B0604020202020204" pitchFamily="34" charset="0"/>
                          <a:cs typeface="Arial" panose="020B0604020202020204" pitchFamily="34" charset="0"/>
                        </a:rPr>
                        <a:t>ão</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Arial" panose="020B0604020202020204" pitchFamily="34" charset="0"/>
                          <a:cs typeface="Arial" panose="020B0604020202020204" pitchFamily="34" charset="0"/>
                        </a:rPr>
                        <a:t>2011</a:t>
                      </a:r>
                      <a:r>
                        <a:rPr kumimoji="0" lang="en-US" altLang="pt-BR" sz="1800" b="1" i="0" u="none" strike="noStrike" cap="none" normalizeH="0" baseline="30000">
                          <a:ln>
                            <a:noFill/>
                          </a:ln>
                          <a:solidFill>
                            <a:schemeClr val="bg1"/>
                          </a:solidFill>
                          <a:effectLst/>
                          <a:latin typeface="Arial" panose="020B0604020202020204" pitchFamily="34" charset="0"/>
                          <a:cs typeface="Arial" panose="020B0604020202020204" pitchFamily="34" charset="0"/>
                        </a:rPr>
                        <a:t>1/</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Arial" panose="020B0604020202020204" pitchFamily="34" charset="0"/>
                          <a:cs typeface="Arial" panose="020B0604020202020204" pitchFamily="34" charset="0"/>
                        </a:rPr>
                        <a:t>2012</a:t>
                      </a:r>
                      <a:r>
                        <a:rPr kumimoji="0" lang="en-US" altLang="pt-BR" sz="1800" b="1" i="0" u="none" strike="noStrike" cap="none" normalizeH="0" baseline="30000">
                          <a:ln>
                            <a:noFill/>
                          </a:ln>
                          <a:solidFill>
                            <a:schemeClr val="bg1"/>
                          </a:solidFill>
                          <a:effectLst/>
                          <a:latin typeface="Arial" panose="020B0604020202020204" pitchFamily="34" charset="0"/>
                          <a:cs typeface="Arial" panose="020B0604020202020204" pitchFamily="34" charset="0"/>
                        </a:rPr>
                        <a:t>1/</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Arial" panose="020B0604020202020204" pitchFamily="34" charset="0"/>
                          <a:cs typeface="Arial" panose="020B0604020202020204" pitchFamily="34" charset="0"/>
                        </a:rPr>
                        <a:t>2013</a:t>
                      </a:r>
                      <a:r>
                        <a:rPr kumimoji="0" lang="en-US" altLang="pt-BR" sz="1800" b="1" i="0" u="none" strike="noStrike" cap="none" normalizeH="0" baseline="30000">
                          <a:ln>
                            <a:noFill/>
                          </a:ln>
                          <a:solidFill>
                            <a:schemeClr val="bg1"/>
                          </a:solidFill>
                          <a:effectLst/>
                          <a:latin typeface="Arial" panose="020B0604020202020204" pitchFamily="34" charset="0"/>
                          <a:cs typeface="Arial" panose="020B0604020202020204" pitchFamily="34" charset="0"/>
                        </a:rPr>
                        <a:t>1/</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Arial" panose="020B0604020202020204" pitchFamily="34" charset="0"/>
                          <a:cs typeface="Arial" panose="020B0604020202020204" pitchFamily="34" charset="0"/>
                        </a:rPr>
                        <a:t>2014</a:t>
                      </a:r>
                      <a:r>
                        <a:rPr kumimoji="0" lang="en-US" altLang="pt-BR" sz="1800" b="1" i="0" u="none" strike="noStrike" cap="none" normalizeH="0" baseline="30000">
                          <a:ln>
                            <a:noFill/>
                          </a:ln>
                          <a:solidFill>
                            <a:schemeClr val="bg1"/>
                          </a:solidFill>
                          <a:effectLst/>
                          <a:latin typeface="Arial" panose="020B0604020202020204" pitchFamily="34" charset="0"/>
                          <a:cs typeface="Arial" panose="020B0604020202020204" pitchFamily="34" charset="0"/>
                        </a:rPr>
                        <a:t>1/</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Arial" panose="020B0604020202020204" pitchFamily="34" charset="0"/>
                          <a:cs typeface="Arial" panose="020B0604020202020204" pitchFamily="34" charset="0"/>
                        </a:rPr>
                        <a:t>2015</a:t>
                      </a:r>
                      <a:r>
                        <a:rPr kumimoji="0" lang="en-US" altLang="pt-BR" sz="1800" b="1" i="0" u="none" strike="noStrike" cap="none" normalizeH="0" baseline="30000">
                          <a:ln>
                            <a:noFill/>
                          </a:ln>
                          <a:solidFill>
                            <a:schemeClr val="bg1"/>
                          </a:solidFill>
                          <a:effectLst/>
                          <a:latin typeface="Arial" panose="020B0604020202020204" pitchFamily="34" charset="0"/>
                          <a:cs typeface="Arial" panose="020B0604020202020204" pitchFamily="34" charset="0"/>
                        </a:rPr>
                        <a:t>1/</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EA1802"/>
                    </a:solidFill>
                  </a:tcPr>
                </a:tc>
                <a:extLst>
                  <a:ext uri="{0D108BD9-81ED-4DB2-BD59-A6C34878D82A}">
                    <a16:rowId xmlns:a16="http://schemas.microsoft.com/office/drawing/2014/main" xmlns="" val="10001"/>
                  </a:ext>
                </a:extLst>
              </a:tr>
              <a:tr h="388956">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Arial" panose="020B0604020202020204" pitchFamily="34" charset="0"/>
                          <a:cs typeface="Arial" panose="020B0604020202020204" pitchFamily="34" charset="0"/>
                        </a:rPr>
                        <a:t>Jun</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Arial" panose="020B0604020202020204" pitchFamily="34" charset="0"/>
                          <a:cs typeface="Arial" panose="020B0604020202020204" pitchFamily="34" charset="0"/>
                        </a:rPr>
                        <a:t>Set</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Arial" panose="020B0604020202020204" pitchFamily="34" charset="0"/>
                          <a:cs typeface="Arial" panose="020B0604020202020204" pitchFamily="34" charset="0"/>
                        </a:rPr>
                        <a:t>Dez</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Arial" panose="020B0604020202020204" pitchFamily="34" charset="0"/>
                          <a:cs typeface="Arial" panose="020B0604020202020204" pitchFamily="34" charset="0"/>
                        </a:rPr>
                        <a:t>Mar</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EA1802"/>
                    </a:solidFill>
                  </a:tcPr>
                </a:tc>
                <a:extLst>
                  <a:ext uri="{0D108BD9-81ED-4DB2-BD59-A6C34878D82A}">
                    <a16:rowId xmlns:a16="http://schemas.microsoft.com/office/drawing/2014/main" xmlns="" val="10002"/>
                  </a:ext>
                </a:extLst>
              </a:tr>
              <a:tr h="388956">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Arial" panose="020B0604020202020204" pitchFamily="34" charset="0"/>
                          <a:cs typeface="Arial" panose="020B0604020202020204" pitchFamily="34" charset="0"/>
                        </a:rPr>
                        <a:t>Passivo (B)</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Arial" panose="020B0604020202020204" pitchFamily="34" charset="0"/>
                          <a:cs typeface="Arial" panose="020B0604020202020204" pitchFamily="34" charset="0"/>
                        </a:rPr>
                        <a:t>1 460 587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Arial" panose="020B0604020202020204" pitchFamily="34" charset="0"/>
                          <a:cs typeface="Arial" panose="020B0604020202020204" pitchFamily="34" charset="0"/>
                        </a:rPr>
                        <a:t>1 532 619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Arial" panose="020B0604020202020204" pitchFamily="34" charset="0"/>
                          <a:cs typeface="Arial" panose="020B0604020202020204" pitchFamily="34" charset="0"/>
                        </a:rPr>
                        <a:t>1 502 778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Arial" panose="020B0604020202020204" pitchFamily="34" charset="0"/>
                          <a:cs typeface="Arial" panose="020B0604020202020204" pitchFamily="34" charset="0"/>
                        </a:rPr>
                        <a:t>1 665 115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Arial" panose="020B0604020202020204" pitchFamily="34" charset="0"/>
                          <a:cs typeface="Arial" panose="020B0604020202020204" pitchFamily="34" charset="0"/>
                        </a:rPr>
                        <a:t>1 616 184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Arial" panose="020B0604020202020204" pitchFamily="34" charset="0"/>
                          <a:cs typeface="Arial" panose="020B0604020202020204" pitchFamily="34" charset="0"/>
                        </a:rPr>
                        <a:t>1 551 487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1" i="0" u="none" strike="noStrike" cap="none" normalizeH="0" baseline="0">
                          <a:ln>
                            <a:noFill/>
                          </a:ln>
                          <a:solidFill>
                            <a:schemeClr val="bg1"/>
                          </a:solidFill>
                          <a:effectLst/>
                          <a:latin typeface="Arial" panose="020B0604020202020204" pitchFamily="34" charset="0"/>
                          <a:cs typeface="Arial" panose="020B0604020202020204" pitchFamily="34" charset="0"/>
                        </a:rPr>
                        <a:t>1 403 567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extLst>
                  <a:ext uri="{0D108BD9-81ED-4DB2-BD59-A6C34878D82A}">
                    <a16:rowId xmlns:a16="http://schemas.microsoft.com/office/drawing/2014/main" xmlns="" val="10003"/>
                  </a:ext>
                </a:extLst>
              </a:tr>
              <a:tr h="388956">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Investimento direto no pa</a:t>
                      </a:r>
                      <a:r>
                        <a:rPr kumimoji="0" lang="en-US" altLang="pt-BR" sz="1600" b="0" i="0" u="none" strike="noStrike" cap="none" normalizeH="0" baseline="0">
                          <a:ln>
                            <a:noFill/>
                          </a:ln>
                          <a:solidFill>
                            <a:schemeClr val="bg1"/>
                          </a:solidFill>
                          <a:effectLst/>
                          <a:latin typeface="Calibri" panose="020F0502020204030204" pitchFamily="34" charset="0"/>
                          <a:cs typeface="Arial" panose="020B0604020202020204" pitchFamily="34" charset="0"/>
                        </a:rPr>
                        <a:t>í</a:t>
                      </a: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s</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696 408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743 964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747 891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825 863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781 525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754 769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663 670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extLst>
                  <a:ext uri="{0D108BD9-81ED-4DB2-BD59-A6C34878D82A}">
                    <a16:rowId xmlns:a16="http://schemas.microsoft.com/office/drawing/2014/main" xmlns="" val="10004"/>
                  </a:ext>
                </a:extLst>
              </a:tr>
              <a:tr h="417533">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Participa</a:t>
                      </a:r>
                      <a:r>
                        <a:rPr kumimoji="0" lang="en-US" altLang="pt-BR" sz="1600" b="0" i="0" u="none" strike="noStrike" cap="none" normalizeH="0" baseline="0">
                          <a:ln>
                            <a:noFill/>
                          </a:ln>
                          <a:solidFill>
                            <a:schemeClr val="bg1"/>
                          </a:solidFill>
                          <a:effectLst/>
                          <a:latin typeface="Calibri" panose="020F0502020204030204" pitchFamily="34" charset="0"/>
                          <a:cs typeface="Arial" panose="020B0604020202020204" pitchFamily="34" charset="0"/>
                        </a:rPr>
                        <a:t>ç</a:t>
                      </a: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ão no capital</a:t>
                      </a:r>
                      <a:r>
                        <a:rPr kumimoji="0" lang="en-US" altLang="pt-BR" sz="1800" b="1" i="0" u="none" strike="noStrike" cap="none" normalizeH="0" baseline="30000">
                          <a:ln>
                            <a:noFill/>
                          </a:ln>
                          <a:solidFill>
                            <a:schemeClr val="bg1"/>
                          </a:solidFill>
                          <a:effectLst/>
                          <a:latin typeface="Arial" panose="020B0604020202020204" pitchFamily="34" charset="0"/>
                          <a:cs typeface="Arial" panose="020B0604020202020204" pitchFamily="34" charset="0"/>
                        </a:rPr>
                        <a:t>2/3/</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590 495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616 258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573 745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632 563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579 455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547 013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455 959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extLst>
                  <a:ext uri="{0D108BD9-81ED-4DB2-BD59-A6C34878D82A}">
                    <a16:rowId xmlns:a16="http://schemas.microsoft.com/office/drawing/2014/main" xmlns="" val="10005"/>
                  </a:ext>
                </a:extLst>
              </a:tr>
              <a:tr h="388956">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Opera</a:t>
                      </a:r>
                      <a:r>
                        <a:rPr kumimoji="0" lang="en-US" altLang="pt-BR" sz="1600" b="0" i="0" u="none" strike="noStrike" cap="none" normalizeH="0" baseline="0">
                          <a:ln>
                            <a:noFill/>
                          </a:ln>
                          <a:solidFill>
                            <a:schemeClr val="bg1"/>
                          </a:solidFill>
                          <a:effectLst/>
                          <a:latin typeface="Calibri" panose="020F0502020204030204" pitchFamily="34" charset="0"/>
                          <a:cs typeface="Arial" panose="020B0604020202020204" pitchFamily="34" charset="0"/>
                        </a:rPr>
                        <a:t>ç</a:t>
                      </a: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ões intercompanhia</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105 913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127 705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174 146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193 300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202 070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207 756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207 711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extLst>
                  <a:ext uri="{0D108BD9-81ED-4DB2-BD59-A6C34878D82A}">
                    <a16:rowId xmlns:a16="http://schemas.microsoft.com/office/drawing/2014/main" xmlns="" val="10006"/>
                  </a:ext>
                </a:extLst>
              </a:tr>
              <a:tr h="390543">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Investimentos em carteira</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573 537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589 944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550 357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606 458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581 220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520 382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459 922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extLst>
                  <a:ext uri="{0D108BD9-81ED-4DB2-BD59-A6C34878D82A}">
                    <a16:rowId xmlns:a16="http://schemas.microsoft.com/office/drawing/2014/main" xmlns="" val="10007"/>
                  </a:ext>
                </a:extLst>
              </a:tr>
              <a:tr h="387368">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A</a:t>
                      </a:r>
                      <a:r>
                        <a:rPr kumimoji="0" lang="en-US" altLang="pt-BR" sz="1600" b="0" i="0" u="none" strike="noStrike" cap="none" normalizeH="0" baseline="0">
                          <a:ln>
                            <a:noFill/>
                          </a:ln>
                          <a:solidFill>
                            <a:schemeClr val="bg1"/>
                          </a:solidFill>
                          <a:effectLst/>
                          <a:latin typeface="Calibri" panose="020F0502020204030204" pitchFamily="34" charset="0"/>
                          <a:cs typeface="Arial" panose="020B0604020202020204" pitchFamily="34" charset="0"/>
                        </a:rPr>
                        <a:t>ç</a:t>
                      </a: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ões</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360 783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357 234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305 235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323 083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307 859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258 076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216 008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extLst>
                  <a:ext uri="{0D108BD9-81ED-4DB2-BD59-A6C34878D82A}">
                    <a16:rowId xmlns:a16="http://schemas.microsoft.com/office/drawing/2014/main" xmlns="" val="10008"/>
                  </a:ext>
                </a:extLst>
              </a:tr>
              <a:tr h="390543">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T</a:t>
                      </a:r>
                      <a:r>
                        <a:rPr kumimoji="0" lang="en-US" altLang="pt-BR" sz="1600" b="0" i="0" u="none" strike="noStrike" cap="none" normalizeH="0" baseline="0">
                          <a:ln>
                            <a:noFill/>
                          </a:ln>
                          <a:solidFill>
                            <a:schemeClr val="bg1"/>
                          </a:solidFill>
                          <a:effectLst/>
                          <a:latin typeface="Calibri" panose="020F0502020204030204" pitchFamily="34" charset="0"/>
                          <a:cs typeface="Arial" panose="020B0604020202020204" pitchFamily="34" charset="0"/>
                        </a:rPr>
                        <a:t>í</a:t>
                      </a: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tulos de d</a:t>
                      </a:r>
                      <a:r>
                        <a:rPr kumimoji="0" lang="en-US" altLang="pt-BR" sz="1600" b="0" i="0" u="none" strike="noStrike" cap="none" normalizeH="0" baseline="0">
                          <a:ln>
                            <a:noFill/>
                          </a:ln>
                          <a:solidFill>
                            <a:schemeClr val="bg1"/>
                          </a:solidFill>
                          <a:effectLst/>
                          <a:latin typeface="Calibri" panose="020F0502020204030204" pitchFamily="34" charset="0"/>
                          <a:cs typeface="Arial" panose="020B0604020202020204" pitchFamily="34" charset="0"/>
                        </a:rPr>
                        <a:t>í</a:t>
                      </a: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vida</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212 754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232 710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245 122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283 375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273 361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262 306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243 914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extLst>
                  <a:ext uri="{0D108BD9-81ED-4DB2-BD59-A6C34878D82A}">
                    <a16:rowId xmlns:a16="http://schemas.microsoft.com/office/drawing/2014/main" xmlns="" val="10009"/>
                  </a:ext>
                </a:extLst>
              </a:tr>
              <a:tr h="388956">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Derivativos financeiros</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4 678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3 028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6 296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13 062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25 841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37 984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36 803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extLst>
                  <a:ext uri="{0D108BD9-81ED-4DB2-BD59-A6C34878D82A}">
                    <a16:rowId xmlns:a16="http://schemas.microsoft.com/office/drawing/2014/main" xmlns="" val="10010"/>
                  </a:ext>
                </a:extLst>
              </a:tr>
              <a:tr h="387368">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Outros investimentos</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185 964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195 684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198 235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219 733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227 597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238 352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243 172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extLst>
                  <a:ext uri="{0D108BD9-81ED-4DB2-BD59-A6C34878D82A}">
                    <a16:rowId xmlns:a16="http://schemas.microsoft.com/office/drawing/2014/main" xmlns="" val="10011"/>
                  </a:ext>
                </a:extLst>
              </a:tr>
              <a:tr h="388956">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Moeda e dep</a:t>
                      </a:r>
                      <a:r>
                        <a:rPr kumimoji="0" lang="en-US" altLang="pt-BR" sz="1600" b="0" i="0" u="none" strike="noStrike" cap="none" normalizeH="0" baseline="0">
                          <a:ln>
                            <a:noFill/>
                          </a:ln>
                          <a:solidFill>
                            <a:schemeClr val="bg1"/>
                          </a:solidFill>
                          <a:effectLst/>
                          <a:latin typeface="Calibri" panose="020F0502020204030204" pitchFamily="34" charset="0"/>
                          <a:cs typeface="Arial" panose="020B0604020202020204" pitchFamily="34" charset="0"/>
                        </a:rPr>
                        <a:t>ó</a:t>
                      </a: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sitos</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636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874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860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962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934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896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1 026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extLst>
                  <a:ext uri="{0D108BD9-81ED-4DB2-BD59-A6C34878D82A}">
                    <a16:rowId xmlns:a16="http://schemas.microsoft.com/office/drawing/2014/main" xmlns="" val="10012"/>
                  </a:ext>
                </a:extLst>
              </a:tr>
              <a:tr h="390543">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Empr</a:t>
                      </a:r>
                      <a:r>
                        <a:rPr kumimoji="0" lang="en-US" altLang="pt-BR" sz="1600" b="0" i="0" u="none" strike="noStrike" cap="none" normalizeH="0" baseline="0">
                          <a:ln>
                            <a:noFill/>
                          </a:ln>
                          <a:solidFill>
                            <a:schemeClr val="bg1"/>
                          </a:solidFill>
                          <a:effectLst/>
                          <a:latin typeface="Calibri" panose="020F0502020204030204" pitchFamily="34" charset="0"/>
                          <a:cs typeface="Arial" panose="020B0604020202020204" pitchFamily="34" charset="0"/>
                        </a:rPr>
                        <a:t>é</a:t>
                      </a: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stimos</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178 969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188 508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191 257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212 676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220 788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231 761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236 328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extLst>
                  <a:ext uri="{0D108BD9-81ED-4DB2-BD59-A6C34878D82A}">
                    <a16:rowId xmlns:a16="http://schemas.microsoft.com/office/drawing/2014/main" xmlns="" val="10013"/>
                  </a:ext>
                </a:extLst>
              </a:tr>
              <a:tr h="579147">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Cr</a:t>
                      </a:r>
                      <a:r>
                        <a:rPr kumimoji="0" lang="en-US" altLang="pt-BR" sz="1600" b="0" i="0" u="none" strike="noStrike" cap="none" normalizeH="0" baseline="0">
                          <a:ln>
                            <a:noFill/>
                          </a:ln>
                          <a:solidFill>
                            <a:schemeClr val="bg1"/>
                          </a:solidFill>
                          <a:effectLst/>
                          <a:latin typeface="Calibri" panose="020F0502020204030204" pitchFamily="34" charset="0"/>
                          <a:cs typeface="Arial" panose="020B0604020202020204" pitchFamily="34" charset="0"/>
                        </a:rPr>
                        <a:t>é</a:t>
                      </a: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dito comercial e adiantamentos</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1 926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1 865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1 672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1 632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1 594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1 512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1 835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A1802"/>
                    </a:solidFill>
                  </a:tcPr>
                </a:tc>
                <a:extLst>
                  <a:ext uri="{0D108BD9-81ED-4DB2-BD59-A6C34878D82A}">
                    <a16:rowId xmlns:a16="http://schemas.microsoft.com/office/drawing/2014/main" xmlns="" val="10014"/>
                  </a:ext>
                </a:extLst>
              </a:tr>
              <a:tr h="390543">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Outros passivos</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4 433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4 437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4 446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4 463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4 280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4 183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EA1802"/>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600" b="0" i="0" u="none" strike="noStrike" cap="none" normalizeH="0" baseline="0">
                          <a:ln>
                            <a:noFill/>
                          </a:ln>
                          <a:solidFill>
                            <a:schemeClr val="bg1"/>
                          </a:solidFill>
                          <a:effectLst/>
                          <a:latin typeface="Arial" panose="020B0604020202020204" pitchFamily="34" charset="0"/>
                          <a:cs typeface="Arial" panose="020B0604020202020204" pitchFamily="34" charset="0"/>
                        </a:rPr>
                        <a:t> 3 983 </a:t>
                      </a:r>
                      <a:endParaRPr kumimoji="0" lang="en-US" altLang="pt-BR" sz="4000" b="0" i="0" u="none" strike="noStrike" cap="none" normalizeH="0" baseline="0">
                        <a:ln>
                          <a:noFill/>
                        </a:ln>
                        <a:solidFill>
                          <a:schemeClr val="bg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EA1802"/>
                    </a:solidFill>
                  </a:tcP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val="1541057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8966" name="Group 502"/>
          <p:cNvGraphicFramePr>
            <a:graphicFrameLocks noGrp="1"/>
          </p:cNvGraphicFramePr>
          <p:nvPr/>
        </p:nvGraphicFramePr>
        <p:xfrm>
          <a:off x="0" y="165100"/>
          <a:ext cx="12192000" cy="6510341"/>
        </p:xfrm>
        <a:graphic>
          <a:graphicData uri="http://schemas.openxmlformats.org/drawingml/2006/table">
            <a:tbl>
              <a:tblPr/>
              <a:tblGrid>
                <a:gridCol w="3843338">
                  <a:extLst>
                    <a:ext uri="{9D8B030D-6E8A-4147-A177-3AD203B41FA5}">
                      <a16:colId xmlns:a16="http://schemas.microsoft.com/office/drawing/2014/main" xmlns="" val="20000"/>
                    </a:ext>
                  </a:extLst>
                </a:gridCol>
                <a:gridCol w="1473200">
                  <a:extLst>
                    <a:ext uri="{9D8B030D-6E8A-4147-A177-3AD203B41FA5}">
                      <a16:colId xmlns:a16="http://schemas.microsoft.com/office/drawing/2014/main" xmlns="" val="20001"/>
                    </a:ext>
                  </a:extLst>
                </a:gridCol>
                <a:gridCol w="2100262">
                  <a:extLst>
                    <a:ext uri="{9D8B030D-6E8A-4147-A177-3AD203B41FA5}">
                      <a16:colId xmlns:a16="http://schemas.microsoft.com/office/drawing/2014/main" xmlns="" val="20002"/>
                    </a:ext>
                  </a:extLst>
                </a:gridCol>
                <a:gridCol w="1997075">
                  <a:extLst>
                    <a:ext uri="{9D8B030D-6E8A-4147-A177-3AD203B41FA5}">
                      <a16:colId xmlns:a16="http://schemas.microsoft.com/office/drawing/2014/main" xmlns="" val="20003"/>
                    </a:ext>
                  </a:extLst>
                </a:gridCol>
                <a:gridCol w="1243013">
                  <a:extLst>
                    <a:ext uri="{9D8B030D-6E8A-4147-A177-3AD203B41FA5}">
                      <a16:colId xmlns:a16="http://schemas.microsoft.com/office/drawing/2014/main" xmlns="" val="20004"/>
                    </a:ext>
                  </a:extLst>
                </a:gridCol>
                <a:gridCol w="1535112">
                  <a:extLst>
                    <a:ext uri="{9D8B030D-6E8A-4147-A177-3AD203B41FA5}">
                      <a16:colId xmlns:a16="http://schemas.microsoft.com/office/drawing/2014/main" xmlns="" val="20005"/>
                    </a:ext>
                  </a:extLst>
                </a:gridCol>
              </a:tblGrid>
              <a:tr h="844549">
                <a:tc gridSpan="6">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2400" b="1" i="0" u="none" strike="noStrike" cap="none" normalizeH="0" baseline="0">
                          <a:ln>
                            <a:noFill/>
                          </a:ln>
                          <a:solidFill>
                            <a:schemeClr val="bg1"/>
                          </a:solidFill>
                          <a:effectLst/>
                          <a:latin typeface="Arial" panose="020B0604020202020204" pitchFamily="34" charset="0"/>
                          <a:cs typeface="Arial" panose="020B0604020202020204" pitchFamily="34" charset="0"/>
                        </a:rPr>
                        <a:t>Quadro XXXII </a:t>
                      </a:r>
                      <a:r>
                        <a:rPr kumimoji="0" lang="en-US" altLang="pt-BR" sz="2400" b="1" i="0" u="none" strike="noStrike" cap="none" normalizeH="0" baseline="0">
                          <a:ln>
                            <a:noFill/>
                          </a:ln>
                          <a:solidFill>
                            <a:schemeClr val="bg1"/>
                          </a:solidFill>
                          <a:effectLst/>
                          <a:latin typeface="Calibri" panose="020F0502020204030204" pitchFamily="34" charset="0"/>
                          <a:cs typeface="Arial" panose="020B0604020202020204" pitchFamily="34" charset="0"/>
                        </a:rPr>
                        <a:t>–</a:t>
                      </a:r>
                      <a:r>
                        <a:rPr kumimoji="0" lang="en-US" altLang="pt-BR" sz="2400" b="1" i="0" u="none" strike="noStrike" cap="none" normalizeH="0" baseline="0">
                          <a:ln>
                            <a:noFill/>
                          </a:ln>
                          <a:solidFill>
                            <a:schemeClr val="bg1"/>
                          </a:solidFill>
                          <a:effectLst/>
                          <a:latin typeface="Arial" panose="020B0604020202020204" pitchFamily="34" charset="0"/>
                          <a:cs typeface="Arial" panose="020B0604020202020204" pitchFamily="34" charset="0"/>
                        </a:rPr>
                        <a:t> Demonstrativo integrado da posi</a:t>
                      </a:r>
                      <a:r>
                        <a:rPr kumimoji="0" lang="en-US" altLang="pt-BR" sz="2400" b="1" i="0" u="none" strike="noStrike" cap="none" normalizeH="0" baseline="0">
                          <a:ln>
                            <a:noFill/>
                          </a:ln>
                          <a:solidFill>
                            <a:schemeClr val="bg1"/>
                          </a:solidFill>
                          <a:effectLst/>
                          <a:latin typeface="Calibri" panose="020F0502020204030204" pitchFamily="34" charset="0"/>
                          <a:cs typeface="Arial" panose="020B0604020202020204" pitchFamily="34" charset="0"/>
                        </a:rPr>
                        <a:t>ç</a:t>
                      </a:r>
                      <a:r>
                        <a:rPr kumimoji="0" lang="en-US" altLang="pt-BR" sz="2400" b="1" i="0" u="none" strike="noStrike" cap="none" normalizeH="0" baseline="0">
                          <a:ln>
                            <a:noFill/>
                          </a:ln>
                          <a:solidFill>
                            <a:schemeClr val="bg1"/>
                          </a:solidFill>
                          <a:effectLst/>
                          <a:latin typeface="Arial" panose="020B0604020202020204" pitchFamily="34" charset="0"/>
                          <a:cs typeface="Arial" panose="020B0604020202020204" pitchFamily="34" charset="0"/>
                        </a:rPr>
                        <a:t>ão de investimento </a:t>
                      </a:r>
                      <a:r>
                        <a:rPr kumimoji="0" lang="en-US" altLang="pt-BR" sz="2400" b="1" i="0" u="none" strike="noStrike" cap="none" normalizeH="0" baseline="0">
                          <a:ln>
                            <a:noFill/>
                          </a:ln>
                          <a:solidFill>
                            <a:schemeClr val="bg1"/>
                          </a:solidFill>
                          <a:effectLst/>
                          <a:latin typeface="Arial" panose="020B0604020202020204" pitchFamily="34" charset="0"/>
                        </a:rPr>
                        <a:t>internacional </a:t>
                      </a:r>
                      <a:r>
                        <a:rPr kumimoji="0" lang="en-US" altLang="pt-BR" sz="1600" b="1" i="0" u="none" strike="noStrike" cap="none" normalizeH="0" baseline="0">
                          <a:ln>
                            <a:noFill/>
                          </a:ln>
                          <a:solidFill>
                            <a:schemeClr val="bg1"/>
                          </a:solidFill>
                          <a:effectLst/>
                          <a:latin typeface="Arial" panose="020B0604020202020204" pitchFamily="34" charset="0"/>
                        </a:rPr>
                        <a:t>US$ milhões</a:t>
                      </a:r>
                      <a:endParaRPr kumimoji="0" lang="en-US" altLang="pt-BR" sz="24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43B23A"/>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0"/>
                  </a:ext>
                </a:extLst>
              </a:tr>
              <a:tr h="331788">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Discrimina</a:t>
                      </a: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ç</a:t>
                      </a: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ão</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Estoque em</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Transa</a:t>
                      </a: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ç</a:t>
                      </a: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ões - conta</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Varia</a:t>
                      </a: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ç</a:t>
                      </a: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ões de</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Demais</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Estoque em</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extLst>
                  <a:ext uri="{0D108BD9-81ED-4DB2-BD59-A6C34878D82A}">
                    <a16:rowId xmlns:a16="http://schemas.microsoft.com/office/drawing/2014/main" xmlns="" val="10001"/>
                  </a:ext>
                </a:extLst>
              </a:tr>
              <a:tr h="365125">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2012</a:t>
                      </a:r>
                      <a:r>
                        <a:rPr kumimoji="0" lang="en-US" altLang="pt-BR" sz="1600" b="1" i="0" u="none" strike="noStrike" cap="none" normalizeH="0" baseline="30000">
                          <a:ln>
                            <a:noFill/>
                          </a:ln>
                          <a:solidFill>
                            <a:schemeClr val="bg1"/>
                          </a:solidFill>
                          <a:effectLst/>
                          <a:latin typeface="Arial" panose="020B0604020202020204" pitchFamily="34" charset="0"/>
                          <a:cs typeface="Arial" panose="020B0604020202020204" pitchFamily="34" charset="0"/>
                        </a:rPr>
                        <a:t>1/</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financeira do BP</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pre</a:t>
                      </a: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ç</a:t>
                      </a: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o e paridades</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varia</a:t>
                      </a: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ç</a:t>
                      </a: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ões</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2013</a:t>
                      </a:r>
                      <a:r>
                        <a:rPr kumimoji="0" lang="en-US" altLang="pt-BR" sz="1600" b="1" i="0" u="none" strike="noStrike" cap="none" normalizeH="0" baseline="30000">
                          <a:ln>
                            <a:noFill/>
                          </a:ln>
                          <a:solidFill>
                            <a:schemeClr val="bg1"/>
                          </a:solidFill>
                          <a:effectLst/>
                          <a:latin typeface="Arial" panose="020B0604020202020204" pitchFamily="34" charset="0"/>
                          <a:cs typeface="Arial" panose="020B0604020202020204" pitchFamily="34" charset="0"/>
                        </a:rPr>
                        <a:t>1/</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43B23A"/>
                    </a:solidFill>
                  </a:tcPr>
                </a:tc>
                <a:extLst>
                  <a:ext uri="{0D108BD9-81ED-4DB2-BD59-A6C34878D82A}">
                    <a16:rowId xmlns:a16="http://schemas.microsoft.com/office/drawing/2014/main" xmlns="" val="10002"/>
                  </a:ext>
                </a:extLst>
              </a:tr>
              <a:tr h="333375">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43B23A"/>
                    </a:solidFill>
                  </a:tcPr>
                </a:tc>
                <a:extLst>
                  <a:ext uri="{0D108BD9-81ED-4DB2-BD59-A6C34878D82A}">
                    <a16:rowId xmlns:a16="http://schemas.microsoft.com/office/drawing/2014/main" xmlns="" val="10003"/>
                  </a:ext>
                </a:extLst>
              </a:tr>
              <a:tr h="330200">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Posi</a:t>
                      </a: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ç</a:t>
                      </a: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ão de investimento internacional</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-794 446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-79 600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144 746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-14 495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-743 794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extLst>
                  <a:ext uri="{0D108BD9-81ED-4DB2-BD59-A6C34878D82A}">
                    <a16:rowId xmlns:a16="http://schemas.microsoft.com/office/drawing/2014/main" xmlns="" val="10004"/>
                  </a:ext>
                </a:extLst>
              </a:tr>
              <a:tr h="331788">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extLst>
                  <a:ext uri="{0D108BD9-81ED-4DB2-BD59-A6C34878D82A}">
                    <a16:rowId xmlns:a16="http://schemas.microsoft.com/office/drawing/2014/main" xmlns="" val="10005"/>
                  </a:ext>
                </a:extLst>
              </a:tr>
              <a:tr h="330200">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Ativos</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738 174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55 378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- 8 416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- 26 153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758 984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extLst>
                  <a:ext uri="{0D108BD9-81ED-4DB2-BD59-A6C34878D82A}">
                    <a16:rowId xmlns:a16="http://schemas.microsoft.com/office/drawing/2014/main" xmlns="" val="10006"/>
                  </a:ext>
                </a:extLst>
              </a:tr>
              <a:tr h="331788">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Investimento direto</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270 864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13 352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16 575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300 791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extLst>
                  <a:ext uri="{0D108BD9-81ED-4DB2-BD59-A6C34878D82A}">
                    <a16:rowId xmlns:a16="http://schemas.microsoft.com/office/drawing/2014/main" xmlns="" val="10007"/>
                  </a:ext>
                </a:extLst>
              </a:tr>
              <a:tr h="330200">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Investimento em carteira</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22 124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8 975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- 5 663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25 437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extLst>
                  <a:ext uri="{0D108BD9-81ED-4DB2-BD59-A6C34878D82A}">
                    <a16:rowId xmlns:a16="http://schemas.microsoft.com/office/drawing/2014/main" xmlns="" val="10008"/>
                  </a:ext>
                </a:extLst>
              </a:tr>
              <a:tr h="331788">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Derivativos financeiros</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555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382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473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647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extLst>
                  <a:ext uri="{0D108BD9-81ED-4DB2-BD59-A6C34878D82A}">
                    <a16:rowId xmlns:a16="http://schemas.microsoft.com/office/drawing/2014/main" xmlns="" val="10009"/>
                  </a:ext>
                </a:extLst>
              </a:tr>
              <a:tr h="331788">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Outros investimentos</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71 483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39 359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2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- 37 538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73 302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extLst>
                  <a:ext uri="{0D108BD9-81ED-4DB2-BD59-A6C34878D82A}">
                    <a16:rowId xmlns:a16="http://schemas.microsoft.com/office/drawing/2014/main" xmlns="" val="10010"/>
                  </a:ext>
                </a:extLst>
              </a:tr>
              <a:tr h="330200">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Ativos de reservas</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373 147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- 5 926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- 8 413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0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358 808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extLst>
                  <a:ext uri="{0D108BD9-81ED-4DB2-BD59-A6C34878D82A}">
                    <a16:rowId xmlns:a16="http://schemas.microsoft.com/office/drawing/2014/main" xmlns="" val="10011"/>
                  </a:ext>
                </a:extLst>
              </a:tr>
              <a:tr h="331788">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Calibri" panose="020F0502020204030204" pitchFamily="34" charset="0"/>
                          <a:cs typeface="Arial" panose="020B0604020202020204" pitchFamily="34" charset="0"/>
                        </a:rPr>
                        <a:t>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extLst>
                  <a:ext uri="{0D108BD9-81ED-4DB2-BD59-A6C34878D82A}">
                    <a16:rowId xmlns:a16="http://schemas.microsoft.com/office/drawing/2014/main" xmlns="" val="10012"/>
                  </a:ext>
                </a:extLst>
              </a:tr>
              <a:tr h="331788">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Passivos</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1 532 619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134 978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- 153 162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- 11 658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1 502 778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extLst>
                  <a:ext uri="{0D108BD9-81ED-4DB2-BD59-A6C34878D82A}">
                    <a16:rowId xmlns:a16="http://schemas.microsoft.com/office/drawing/2014/main" xmlns="" val="10013"/>
                  </a:ext>
                </a:extLst>
              </a:tr>
              <a:tr h="328613">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Investimento direto</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743 964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80 843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- 92 466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15 551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747 891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extLst>
                  <a:ext uri="{0D108BD9-81ED-4DB2-BD59-A6C34878D82A}">
                    <a16:rowId xmlns:a16="http://schemas.microsoft.com/office/drawing/2014/main" xmlns="" val="10014"/>
                  </a:ext>
                </a:extLst>
              </a:tr>
              <a:tr h="333375">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Investimento em carteira</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589 944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34 664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- 59 949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- 14 303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550 357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extLst>
                  <a:ext uri="{0D108BD9-81ED-4DB2-BD59-A6C34878D82A}">
                    <a16:rowId xmlns:a16="http://schemas.microsoft.com/office/drawing/2014/main" xmlns="" val="10015"/>
                  </a:ext>
                </a:extLst>
              </a:tr>
              <a:tr h="330200">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Derivativos financeiros</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3 028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271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3 539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6 296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43B23A"/>
                    </a:solidFill>
                  </a:tcPr>
                </a:tc>
                <a:extLst>
                  <a:ext uri="{0D108BD9-81ED-4DB2-BD59-A6C34878D82A}">
                    <a16:rowId xmlns:a16="http://schemas.microsoft.com/office/drawing/2014/main" xmlns="" val="10016"/>
                  </a:ext>
                </a:extLst>
              </a:tr>
              <a:tr h="331788">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Outros investimentos</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195 684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19 742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747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- 16 444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43B23A"/>
                    </a:solidFill>
                  </a:tcPr>
                </a:tc>
                <a:tc>
                  <a:txBody>
                    <a:bodyPr/>
                    <a:lstStyle>
                      <a:lvl1pPr>
                        <a:lnSpc>
                          <a:spcPct val="90000"/>
                        </a:lnSpc>
                        <a:spcBef>
                          <a:spcPts val="1800"/>
                        </a:spcBef>
                        <a:buSzPct val="80000"/>
                        <a:buFont typeface="Arial" panose="020B0604020202020204" pitchFamily="34" charset="0"/>
                        <a:defRPr>
                          <a:solidFill>
                            <a:schemeClr val="tx1"/>
                          </a:solidFill>
                          <a:latin typeface="Calibri" panose="020F0502020204030204" pitchFamily="34" charset="0"/>
                        </a:defRPr>
                      </a:lvl1pPr>
                      <a:lvl2pPr>
                        <a:lnSpc>
                          <a:spcPct val="90000"/>
                        </a:lnSpc>
                        <a:spcBef>
                          <a:spcPts val="1000"/>
                        </a:spcBef>
                        <a:buSzPct val="80000"/>
                        <a:buFont typeface="Arial" panose="020B0604020202020204" pitchFamily="34" charset="0"/>
                        <a:defRPr sz="1600">
                          <a:solidFill>
                            <a:schemeClr val="tx1"/>
                          </a:solidFill>
                          <a:latin typeface="Calibri" panose="020F0502020204030204" pitchFamily="34" charset="0"/>
                        </a:defRPr>
                      </a:lvl2pPr>
                      <a:lvl3pPr>
                        <a:lnSpc>
                          <a:spcPct val="90000"/>
                        </a:lnSpc>
                        <a:spcBef>
                          <a:spcPts val="800"/>
                        </a:spcBef>
                        <a:buSzPct val="80000"/>
                        <a:buFont typeface="Arial" panose="020B0604020202020204" pitchFamily="34" charset="0"/>
                        <a:defRPr sz="1400">
                          <a:solidFill>
                            <a:schemeClr val="tx1"/>
                          </a:solidFill>
                          <a:latin typeface="Calibri" panose="020F0502020204030204" pitchFamily="34" charset="0"/>
                        </a:defRPr>
                      </a:lvl3pPr>
                      <a:lvl4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4pPr>
                      <a:lvl5pPr>
                        <a:lnSpc>
                          <a:spcPct val="90000"/>
                        </a:lnSpc>
                        <a:spcBef>
                          <a:spcPts val="800"/>
                        </a:spcBef>
                        <a:buSzPct val="80000"/>
                        <a:buFont typeface="Arial" panose="020B0604020202020204" pitchFamily="34" charset="0"/>
                        <a:defRPr sz="1200">
                          <a:solidFill>
                            <a:schemeClr val="tx1"/>
                          </a:solidFill>
                          <a:latin typeface="Calibri" panose="020F0502020204030204" pitchFamily="34" charset="0"/>
                        </a:defRPr>
                      </a:lvl5pPr>
                      <a:lvl6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6pPr>
                      <a:lvl7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7pPr>
                      <a:lvl8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8pPr>
                      <a:lvl9pPr fontAlgn="base">
                        <a:lnSpc>
                          <a:spcPct val="90000"/>
                        </a:lnSpc>
                        <a:spcBef>
                          <a:spcPts val="800"/>
                        </a:spcBef>
                        <a:spcAft>
                          <a:spcPct val="0"/>
                        </a:spcAft>
                        <a:buSzPct val="80000"/>
                        <a:buFont typeface="Arial" panose="020B0604020202020204" pitchFamily="34" charset="0"/>
                        <a:defRPr sz="1200">
                          <a:solidFill>
                            <a:schemeClr val="tx1"/>
                          </a:solidFill>
                          <a:latin typeface="Calibri" panose="020F050202020403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pt-BR" sz="1400" b="1" i="0" u="none" strike="noStrike" cap="none" normalizeH="0" baseline="0">
                          <a:ln>
                            <a:noFill/>
                          </a:ln>
                          <a:solidFill>
                            <a:schemeClr val="bg1"/>
                          </a:solidFill>
                          <a:effectLst/>
                          <a:latin typeface="Arial" panose="020B0604020202020204" pitchFamily="34" charset="0"/>
                          <a:cs typeface="Arial" panose="020B0604020202020204" pitchFamily="34" charset="0"/>
                        </a:rPr>
                        <a:t> 198 235 </a:t>
                      </a:r>
                      <a:endParaRPr kumimoji="0" lang="en-US" altLang="pt-BR" sz="3600" b="1"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43B23A"/>
                    </a:solidFill>
                  </a:tcPr>
                </a:tc>
                <a:extLst>
                  <a:ext uri="{0D108BD9-81ED-4DB2-BD59-A6C34878D82A}">
                    <a16:rowId xmlns:a16="http://schemas.microsoft.com/office/drawing/2014/main" xmlns="" val="10017"/>
                  </a:ext>
                </a:extLst>
              </a:tr>
            </a:tbl>
          </a:graphicData>
        </a:graphic>
      </p:graphicFrame>
    </p:spTree>
    <p:extLst>
      <p:ext uri="{BB962C8B-B14F-4D97-AF65-F5344CB8AC3E}">
        <p14:creationId xmlns:p14="http://schemas.microsoft.com/office/powerpoint/2010/main" val="4229251797"/>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harme">
  <a:themeElements>
    <a:clrScheme name="Charme 8">
      <a:dk1>
        <a:srgbClr val="000000"/>
      </a:dk1>
      <a:lt1>
        <a:srgbClr val="FF9900"/>
      </a:lt1>
      <a:dk2>
        <a:srgbClr val="FFFFFF"/>
      </a:dk2>
      <a:lt2>
        <a:srgbClr val="000000"/>
      </a:lt2>
      <a:accent1>
        <a:srgbClr val="FF0000"/>
      </a:accent1>
      <a:accent2>
        <a:srgbClr val="800080"/>
      </a:accent2>
      <a:accent3>
        <a:srgbClr val="FFCAAA"/>
      </a:accent3>
      <a:accent4>
        <a:srgbClr val="000000"/>
      </a:accent4>
      <a:accent5>
        <a:srgbClr val="FFAAAA"/>
      </a:accent5>
      <a:accent6>
        <a:srgbClr val="730073"/>
      </a:accent6>
      <a:hlink>
        <a:srgbClr val="A50021"/>
      </a:hlink>
      <a:folHlink>
        <a:srgbClr val="996600"/>
      </a:folHlink>
    </a:clrScheme>
    <a:fontScheme name="Charme">
      <a:majorFont>
        <a:latin typeface="Arial Black"/>
        <a:ea typeface=""/>
        <a:cs typeface=""/>
      </a:majorFont>
      <a:minorFont>
        <a:latin typeface="Arial Black"/>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harme 1">
        <a:dk1>
          <a:srgbClr val="000000"/>
        </a:dk1>
        <a:lt1>
          <a:srgbClr val="FFFFFF"/>
        </a:lt1>
        <a:dk2>
          <a:srgbClr val="000000"/>
        </a:dk2>
        <a:lt2>
          <a:srgbClr val="B2B2B2"/>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rme 2">
        <a:dk1>
          <a:srgbClr val="000000"/>
        </a:dk1>
        <a:lt1>
          <a:srgbClr val="FFFFFF"/>
        </a:lt1>
        <a:dk2>
          <a:srgbClr val="000000"/>
        </a:dk2>
        <a:lt2>
          <a:srgbClr val="FFFFFF"/>
        </a:lt2>
        <a:accent1>
          <a:srgbClr val="CC3399"/>
        </a:accent1>
        <a:accent2>
          <a:srgbClr val="000066"/>
        </a:accent2>
        <a:accent3>
          <a:srgbClr val="FFFFFF"/>
        </a:accent3>
        <a:accent4>
          <a:srgbClr val="000000"/>
        </a:accent4>
        <a:accent5>
          <a:srgbClr val="E2ADCA"/>
        </a:accent5>
        <a:accent6>
          <a:srgbClr val="00005C"/>
        </a:accent6>
        <a:hlink>
          <a:srgbClr val="CC66FF"/>
        </a:hlink>
        <a:folHlink>
          <a:srgbClr val="660033"/>
        </a:folHlink>
      </a:clrScheme>
      <a:clrMap bg1="lt1" tx1="dk1" bg2="lt2" tx2="dk2" accent1="accent1" accent2="accent2" accent3="accent3" accent4="accent4" accent5="accent5" accent6="accent6" hlink="hlink" folHlink="folHlink"/>
    </a:extraClrScheme>
    <a:extraClrScheme>
      <a:clrScheme name="Charme 3">
        <a:dk1>
          <a:srgbClr val="000000"/>
        </a:dk1>
        <a:lt1>
          <a:srgbClr val="FFFFFF"/>
        </a:lt1>
        <a:dk2>
          <a:srgbClr val="F8F8F8"/>
        </a:dk2>
        <a:lt2>
          <a:srgbClr val="336699"/>
        </a:lt2>
        <a:accent1>
          <a:srgbClr val="0099FF"/>
        </a:accent1>
        <a:accent2>
          <a:srgbClr val="33CCCC"/>
        </a:accent2>
        <a:accent3>
          <a:srgbClr val="FFFFFF"/>
        </a:accent3>
        <a:accent4>
          <a:srgbClr val="000000"/>
        </a:accent4>
        <a:accent5>
          <a:srgbClr val="AACAFF"/>
        </a:accent5>
        <a:accent6>
          <a:srgbClr val="2DB9B9"/>
        </a:accent6>
        <a:hlink>
          <a:srgbClr val="CC00CC"/>
        </a:hlink>
        <a:folHlink>
          <a:srgbClr val="333399"/>
        </a:folHlink>
      </a:clrScheme>
      <a:clrMap bg1="lt1" tx1="dk1" bg2="lt2" tx2="dk2" accent1="accent1" accent2="accent2" accent3="accent3" accent4="accent4" accent5="accent5" accent6="accent6" hlink="hlink" folHlink="folHlink"/>
    </a:extraClrScheme>
    <a:extraClrScheme>
      <a:clrScheme name="Charme 4">
        <a:dk1>
          <a:srgbClr val="000000"/>
        </a:dk1>
        <a:lt1>
          <a:srgbClr val="FFFFFF"/>
        </a:lt1>
        <a:dk2>
          <a:srgbClr val="000000"/>
        </a:dk2>
        <a:lt2>
          <a:srgbClr val="FFFFFF"/>
        </a:lt2>
        <a:accent1>
          <a:srgbClr val="FF0000"/>
        </a:accent1>
        <a:accent2>
          <a:srgbClr val="008000"/>
        </a:accent2>
        <a:accent3>
          <a:srgbClr val="FFFFFF"/>
        </a:accent3>
        <a:accent4>
          <a:srgbClr val="000000"/>
        </a:accent4>
        <a:accent5>
          <a:srgbClr val="FFAAAA"/>
        </a:accent5>
        <a:accent6>
          <a:srgbClr val="007300"/>
        </a:accent6>
        <a:hlink>
          <a:srgbClr val="FFFFFF"/>
        </a:hlink>
        <a:folHlink>
          <a:srgbClr val="003300"/>
        </a:folHlink>
      </a:clrScheme>
      <a:clrMap bg1="lt1" tx1="dk1" bg2="lt2" tx2="dk2" accent1="accent1" accent2="accent2" accent3="accent3" accent4="accent4" accent5="accent5" accent6="accent6" hlink="hlink" folHlink="folHlink"/>
    </a:extraClrScheme>
    <a:extraClrScheme>
      <a:clrScheme name="Charme 5">
        <a:dk1>
          <a:srgbClr val="000000"/>
        </a:dk1>
        <a:lt1>
          <a:srgbClr val="FFFFCC"/>
        </a:lt1>
        <a:dk2>
          <a:srgbClr val="FFFFFF"/>
        </a:dk2>
        <a:lt2>
          <a:srgbClr val="C58051"/>
        </a:lt2>
        <a:accent1>
          <a:srgbClr val="99CC00"/>
        </a:accent1>
        <a:accent2>
          <a:srgbClr val="800000"/>
        </a:accent2>
        <a:accent3>
          <a:srgbClr val="FFFFE2"/>
        </a:accent3>
        <a:accent4>
          <a:srgbClr val="000000"/>
        </a:accent4>
        <a:accent5>
          <a:srgbClr val="CAE2AA"/>
        </a:accent5>
        <a:accent6>
          <a:srgbClr val="730000"/>
        </a:accent6>
        <a:hlink>
          <a:srgbClr val="FF0000"/>
        </a:hlink>
        <a:folHlink>
          <a:srgbClr val="CC9900"/>
        </a:folHlink>
      </a:clrScheme>
      <a:clrMap bg1="lt1" tx1="dk1" bg2="lt2" tx2="dk2" accent1="accent1" accent2="accent2" accent3="accent3" accent4="accent4" accent5="accent5" accent6="accent6" hlink="hlink" folHlink="folHlink"/>
    </a:extraClrScheme>
    <a:extraClrScheme>
      <a:clrScheme name="Charme 6">
        <a:dk1>
          <a:srgbClr val="000000"/>
        </a:dk1>
        <a:lt1>
          <a:srgbClr val="FFFFFF"/>
        </a:lt1>
        <a:dk2>
          <a:srgbClr val="000066"/>
        </a:dk2>
        <a:lt2>
          <a:srgbClr val="FFFFFF"/>
        </a:lt2>
        <a:accent1>
          <a:srgbClr val="F8F8F8"/>
        </a:accent1>
        <a:accent2>
          <a:srgbClr val="0066FF"/>
        </a:accent2>
        <a:accent3>
          <a:srgbClr val="FFFFFF"/>
        </a:accent3>
        <a:accent4>
          <a:srgbClr val="000000"/>
        </a:accent4>
        <a:accent5>
          <a:srgbClr val="FBFBFB"/>
        </a:accent5>
        <a:accent6>
          <a:srgbClr val="005CE7"/>
        </a:accent6>
        <a:hlink>
          <a:srgbClr val="FF0033"/>
        </a:hlink>
        <a:folHlink>
          <a:srgbClr val="000066"/>
        </a:folHlink>
      </a:clrScheme>
      <a:clrMap bg1="lt1" tx1="dk1" bg2="lt2" tx2="dk2" accent1="accent1" accent2="accent2" accent3="accent3" accent4="accent4" accent5="accent5" accent6="accent6" hlink="hlink" folHlink="folHlink"/>
    </a:extraClrScheme>
    <a:extraClrScheme>
      <a:clrScheme name="Charme 7">
        <a:dk1>
          <a:srgbClr val="0000CC"/>
        </a:dk1>
        <a:lt1>
          <a:srgbClr val="FFFFFF"/>
        </a:lt1>
        <a:dk2>
          <a:srgbClr val="000000"/>
        </a:dk2>
        <a:lt2>
          <a:srgbClr val="FFFFFF"/>
        </a:lt2>
        <a:accent1>
          <a:srgbClr val="3366FF"/>
        </a:accent1>
        <a:accent2>
          <a:srgbClr val="000066"/>
        </a:accent2>
        <a:accent3>
          <a:srgbClr val="AAAAAA"/>
        </a:accent3>
        <a:accent4>
          <a:srgbClr val="DADADA"/>
        </a:accent4>
        <a:accent5>
          <a:srgbClr val="ADB8FF"/>
        </a:accent5>
        <a:accent6>
          <a:srgbClr val="00005C"/>
        </a:accent6>
        <a:hlink>
          <a:srgbClr val="333399"/>
        </a:hlink>
        <a:folHlink>
          <a:srgbClr val="99CCFF"/>
        </a:folHlink>
      </a:clrScheme>
      <a:clrMap bg1="dk2" tx1="lt1" bg2="dk1" tx2="lt2" accent1="accent1" accent2="accent2" accent3="accent3" accent4="accent4" accent5="accent5" accent6="accent6" hlink="hlink" folHlink="folHlink"/>
    </a:extraClrScheme>
    <a:extraClrScheme>
      <a:clrScheme name="Charme 8">
        <a:dk1>
          <a:srgbClr val="000000"/>
        </a:dk1>
        <a:lt1>
          <a:srgbClr val="FF9900"/>
        </a:lt1>
        <a:dk2>
          <a:srgbClr val="FFFFFF"/>
        </a:dk2>
        <a:lt2>
          <a:srgbClr val="000000"/>
        </a:lt2>
        <a:accent1>
          <a:srgbClr val="FF0000"/>
        </a:accent1>
        <a:accent2>
          <a:srgbClr val="800080"/>
        </a:accent2>
        <a:accent3>
          <a:srgbClr val="FFCAAA"/>
        </a:accent3>
        <a:accent4>
          <a:srgbClr val="000000"/>
        </a:accent4>
        <a:accent5>
          <a:srgbClr val="FFAAAA"/>
        </a:accent5>
        <a:accent6>
          <a:srgbClr val="730073"/>
        </a:accent6>
        <a:hlink>
          <a:srgbClr val="A50021"/>
        </a:hlink>
        <a:folHlink>
          <a:srgbClr val="996600"/>
        </a:folHlink>
      </a:clrScheme>
      <a:clrMap bg1="lt1" tx1="dk1" bg2="lt2" tx2="dk2" accent1="accent1" accent2="accent2" accent3="accent3" accent4="accent4" accent5="accent5" accent6="accent6" hlink="hlink" folHlink="folHlink"/>
    </a:extraClrScheme>
    <a:extraClrScheme>
      <a:clrScheme name="Charme 9">
        <a:dk1>
          <a:srgbClr val="000000"/>
        </a:dk1>
        <a:lt1>
          <a:srgbClr val="FFFFFF"/>
        </a:lt1>
        <a:dk2>
          <a:srgbClr val="FFFFFF"/>
        </a:dk2>
        <a:lt2>
          <a:srgbClr val="FF9900"/>
        </a:lt2>
        <a:accent1>
          <a:srgbClr val="FF0000"/>
        </a:accent1>
        <a:accent2>
          <a:srgbClr val="800080"/>
        </a:accent2>
        <a:accent3>
          <a:srgbClr val="FFFFFF"/>
        </a:accent3>
        <a:accent4>
          <a:srgbClr val="000000"/>
        </a:accent4>
        <a:accent5>
          <a:srgbClr val="FFAAAA"/>
        </a:accent5>
        <a:accent6>
          <a:srgbClr val="730073"/>
        </a:accent6>
        <a:hlink>
          <a:srgbClr val="A50021"/>
        </a:hlink>
        <a:folHlink>
          <a:srgbClr val="9966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259</TotalTime>
  <Words>3323</Words>
  <Application>Microsoft Office PowerPoint</Application>
  <PresentationFormat>Personalizar</PresentationFormat>
  <Paragraphs>955</Paragraphs>
  <Slides>55</Slides>
  <Notes>22</Notes>
  <HiddenSlides>1</HiddenSlides>
  <MMClips>0</MMClips>
  <ScaleCrop>false</ScaleCrop>
  <HeadingPairs>
    <vt:vector size="6" baseType="variant">
      <vt:variant>
        <vt:lpstr>Tema</vt:lpstr>
      </vt:variant>
      <vt:variant>
        <vt:i4>2</vt:i4>
      </vt:variant>
      <vt:variant>
        <vt:lpstr>Servidores OLE incorporados</vt:lpstr>
      </vt:variant>
      <vt:variant>
        <vt:i4>1</vt:i4>
      </vt:variant>
      <vt:variant>
        <vt:lpstr>Títulos de slides</vt:lpstr>
      </vt:variant>
      <vt:variant>
        <vt:i4>55</vt:i4>
      </vt:variant>
    </vt:vector>
  </HeadingPairs>
  <TitlesOfParts>
    <vt:vector size="58" baseType="lpstr">
      <vt:lpstr>Tema do Office</vt:lpstr>
      <vt:lpstr>Charme</vt:lpstr>
      <vt:lpstr>Bitmap Image</vt:lpstr>
      <vt:lpstr>Aula 1 O Balanço de Pagamentos e a Posição Internacional de Investimentos</vt:lpstr>
      <vt:lpstr>Apresentação do PowerPoint</vt:lpstr>
      <vt:lpstr>Fluxos e estoques</vt:lpstr>
      <vt:lpstr>Posição Internacional de Investimentos:</vt:lpstr>
      <vt:lpstr>Apresentação do PowerPoint</vt:lpstr>
      <vt:lpstr>Apresentação do PowerPoint</vt:lpstr>
      <vt:lpstr>Apresentação do PowerPoint</vt:lpstr>
      <vt:lpstr>Apresentação do PowerPoint</vt:lpstr>
      <vt:lpstr>Apresentação do PowerPoint</vt:lpstr>
      <vt:lpstr>Balanço de Pagamentos: definição </vt:lpstr>
      <vt:lpstr>Apresentação do PowerPoint</vt:lpstr>
      <vt:lpstr>A estrutura atual o Balanço de Pagamentos</vt:lpstr>
      <vt:lpstr>Balanço de Pagamentos: estrutura (amtiga)</vt:lpstr>
      <vt:lpstr>Balanço de Pagamentos: estrutura (mais antiga)</vt:lpstr>
      <vt:lpstr>Balanço de Pagamentos: estrutura</vt:lpstr>
      <vt:lpstr>A estrutura atual o Balanço de Pagamentos</vt:lpstr>
      <vt:lpstr>A balança de transações correntes  (BTC)</vt:lpstr>
      <vt:lpstr>Apresentação do PowerPoint</vt:lpstr>
      <vt:lpstr>Apresentação do PowerPoint</vt:lpstr>
      <vt:lpstr>Apresentação do PowerPoint</vt:lpstr>
      <vt:lpstr>Apresentação do PowerPoint</vt:lpstr>
      <vt:lpstr>Conta Financeira e Capital (BKF)</vt:lpstr>
      <vt:lpstr>A estrutura atual o Balanço de Pagamentos</vt:lpstr>
      <vt:lpstr>Apresentação do PowerPoint</vt:lpstr>
      <vt:lpstr>Conta Financeira e divida externa</vt:lpstr>
      <vt:lpstr>Apresentação do PowerPoint</vt:lpstr>
      <vt:lpstr>Ajustes no Balanço de Pagamentos</vt:lpstr>
      <vt:lpstr>Reservas</vt:lpstr>
      <vt:lpstr>Apresentação do PowerPoint</vt:lpstr>
      <vt:lpstr>Ajustes no Balanço de Pagamentos</vt:lpstr>
      <vt:lpstr>O BP e seu funcionamento</vt:lpstr>
      <vt:lpstr>O BP e seu funcionamento</vt:lpstr>
      <vt:lpstr>Apresentação do PowerPoint</vt:lpstr>
      <vt:lpstr>Determinantes do Balanço de Pagamentos - BTC</vt:lpstr>
      <vt:lpstr>Apresentação do PowerPoint</vt:lpstr>
      <vt:lpstr>Apresentação do PowerPoint</vt:lpstr>
      <vt:lpstr>Determinantes do Balanço de Pagamentos - BTC</vt:lpstr>
      <vt:lpstr>Apresentação do PowerPoint</vt:lpstr>
      <vt:lpstr>Apresentação do PowerPoint</vt:lpstr>
      <vt:lpstr>Determinantes do Balanço de Pagamentos - BTC</vt:lpstr>
      <vt:lpstr>Apresentação do PowerPoint</vt:lpstr>
      <vt:lpstr>Determinantes do Balanço de Pagamentos - BTC</vt:lpstr>
      <vt:lpstr>Apresentação do PowerPoint</vt:lpstr>
      <vt:lpstr>Apresentação do PowerPoint</vt:lpstr>
      <vt:lpstr>Apresentação do PowerPoint</vt:lpstr>
      <vt:lpstr>Apresentação do PowerPoint</vt:lpstr>
      <vt:lpstr>Determinantes do Balanço de Pagamentos – Conta Financeira</vt:lpstr>
      <vt:lpstr>Taxa de câmbio</vt:lpstr>
      <vt:lpstr>Mercado cambial</vt:lpstr>
      <vt:lpstr>Mercado cambial</vt:lpstr>
      <vt:lpstr>O funcionamento do mercado de câmbio</vt:lpstr>
      <vt:lpstr>Regimes Cambiais</vt:lpstr>
      <vt:lpstr>As opções cambiais</vt:lpstr>
      <vt:lpstr>Regimes cambiais – formação da taxa</vt:lpstr>
      <vt:lpstr>Regimes Cambiais: um leque de possibilidades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Amaury Gremaud</dc:creator>
  <cp:lastModifiedBy>Amaury Patrick Gremaud</cp:lastModifiedBy>
  <cp:revision>18</cp:revision>
  <dcterms:created xsi:type="dcterms:W3CDTF">2015-10-27T13:06:58Z</dcterms:created>
  <dcterms:modified xsi:type="dcterms:W3CDTF">2017-03-17T16:54:45Z</dcterms:modified>
</cp:coreProperties>
</file>