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61" r:id="rId4"/>
    <p:sldId id="259" r:id="rId5"/>
    <p:sldId id="258" r:id="rId6"/>
    <p:sldId id="262" r:id="rId7"/>
    <p:sldId id="260" r:id="rId8"/>
    <p:sldId id="266" r:id="rId9"/>
    <p:sldId id="263" r:id="rId10"/>
    <p:sldId id="264" r:id="rId11"/>
    <p:sldId id="265" r:id="rId12"/>
    <p:sldId id="267" r:id="rId13"/>
    <p:sldId id="268" r:id="rId14"/>
    <p:sldId id="270" r:id="rId15"/>
    <p:sldId id="269" r:id="rId16"/>
    <p:sldId id="271" r:id="rId1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p:restoredTop sz="94694"/>
  </p:normalViewPr>
  <p:slideViewPr>
    <p:cSldViewPr snapToGrid="0" snapToObjects="1">
      <p:cViewPr varScale="1">
        <p:scale>
          <a:sx n="121" d="100"/>
          <a:sy n="121" d="100"/>
        </p:scale>
        <p:origin x="7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2FA5DC-D586-404D-9CEF-2D2598DA255E}" type="datetimeFigureOut">
              <a:rPr lang="pt-BR" smtClean="0"/>
              <a:t>12/03/2019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pt-BR"/>
              <a:t>Clique para editar os estilos de texto Mestres
Segundo nível
Terceiro nível
Quarto nível
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5349C6-568C-EC42-8F05-FC9ABA1FDB52}" type="slidenum">
              <a:rPr lang="pt-BR" smtClean="0"/>
              <a:t>‹nº›</a:t>
            </a:fld>
            <a:endParaRPr lang="pt-BR"/>
          </a:p>
        </p:txBody>
      </p:sp>
    </p:spTree>
    <p:extLst>
      <p:ext uri="{BB962C8B-B14F-4D97-AF65-F5344CB8AC3E}">
        <p14:creationId xmlns:p14="http://schemas.microsoft.com/office/powerpoint/2010/main" val="3027264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505349C6-568C-EC42-8F05-FC9ABA1FDB52}" type="slidenum">
              <a:rPr lang="pt-BR" smtClean="0"/>
              <a:t>6</a:t>
            </a:fld>
            <a:endParaRPr lang="pt-BR"/>
          </a:p>
        </p:txBody>
      </p:sp>
    </p:spTree>
    <p:extLst>
      <p:ext uri="{BB962C8B-B14F-4D97-AF65-F5344CB8AC3E}">
        <p14:creationId xmlns:p14="http://schemas.microsoft.com/office/powerpoint/2010/main" val="3905953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5B4A2F-F9ED-F04F-B435-E5503D0C088D}"/>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EABD5BC9-6103-6E4D-924E-9C92FA38E2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E6737CBE-4854-8144-A6C4-75D243FAC7D9}"/>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5" name="Espaço Reservado para Rodapé 4">
            <a:extLst>
              <a:ext uri="{FF2B5EF4-FFF2-40B4-BE49-F238E27FC236}">
                <a16:creationId xmlns:a16="http://schemas.microsoft.com/office/drawing/2014/main" id="{64961098-E516-0144-A05E-692B47FD0C1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8A69454-A4B2-B54E-9714-79B0FA50B11B}"/>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142554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FB5B51-4E9D-DB4C-9486-E1BF0C9D6014}"/>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7BA9142F-176F-D84E-9386-9CB794AC4C40}"/>
              </a:ext>
            </a:extLst>
          </p:cNvPr>
          <p:cNvSpPr>
            <a:spLocks noGrp="1"/>
          </p:cNvSpPr>
          <p:nvPr>
            <p:ph type="body" orient="vert" idx="1"/>
          </p:nvPr>
        </p:nvSpPr>
        <p:spPr/>
        <p:txBody>
          <a:bodyPr vert="eaVert"/>
          <a:lstStyle/>
          <a:p>
            <a:r>
              <a:rPr lang="pt-BR"/>
              <a:t>Clique para editar os estilos de texto Mestres
Segundo nível
Terceiro nível
Quarto nível
Quinto nível</a:t>
            </a:r>
          </a:p>
        </p:txBody>
      </p:sp>
      <p:sp>
        <p:nvSpPr>
          <p:cNvPr id="4" name="Espaço Reservado para Data 3">
            <a:extLst>
              <a:ext uri="{FF2B5EF4-FFF2-40B4-BE49-F238E27FC236}">
                <a16:creationId xmlns:a16="http://schemas.microsoft.com/office/drawing/2014/main" id="{D99C4196-A414-6E44-BD0F-9558D00B6FB2}"/>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5" name="Espaço Reservado para Rodapé 4">
            <a:extLst>
              <a:ext uri="{FF2B5EF4-FFF2-40B4-BE49-F238E27FC236}">
                <a16:creationId xmlns:a16="http://schemas.microsoft.com/office/drawing/2014/main" id="{7C1366BC-B4EE-4D45-BB28-4896579A80C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583F67E-641E-A447-9189-801F670E2A29}"/>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3350846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8E9B1B9-4B30-6041-82C3-EC27E7856D56}"/>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6B63114-C505-864D-A9B8-0782ED009858}"/>
              </a:ext>
            </a:extLst>
          </p:cNvPr>
          <p:cNvSpPr>
            <a:spLocks noGrp="1"/>
          </p:cNvSpPr>
          <p:nvPr>
            <p:ph type="body" orient="vert" idx="1"/>
          </p:nvPr>
        </p:nvSpPr>
        <p:spPr>
          <a:xfrm>
            <a:off x="838200" y="365125"/>
            <a:ext cx="7734300" cy="5811838"/>
          </a:xfrm>
        </p:spPr>
        <p:txBody>
          <a:bodyPr vert="eaVert"/>
          <a:lstStyle/>
          <a:p>
            <a:r>
              <a:rPr lang="pt-BR"/>
              <a:t>Clique para editar os estilos de texto Mestres
Segundo nível
Terceiro nível
Quarto nível
Quinto nível</a:t>
            </a:r>
          </a:p>
        </p:txBody>
      </p:sp>
      <p:sp>
        <p:nvSpPr>
          <p:cNvPr id="4" name="Espaço Reservado para Data 3">
            <a:extLst>
              <a:ext uri="{FF2B5EF4-FFF2-40B4-BE49-F238E27FC236}">
                <a16:creationId xmlns:a16="http://schemas.microsoft.com/office/drawing/2014/main" id="{03C4869E-9526-AD43-839E-1F6F1D68ED78}"/>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5" name="Espaço Reservado para Rodapé 4">
            <a:extLst>
              <a:ext uri="{FF2B5EF4-FFF2-40B4-BE49-F238E27FC236}">
                <a16:creationId xmlns:a16="http://schemas.microsoft.com/office/drawing/2014/main" id="{6BA13F74-6E48-0148-AACA-93294C50F29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5BB4F21-EAC4-814F-BFDE-368648FBAC7C}"/>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408216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19935-B26C-E849-A495-1D7489144FA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DFCDAB0-1A62-0146-9682-D2F36A486865}"/>
              </a:ext>
            </a:extLst>
          </p:cNvPr>
          <p:cNvSpPr>
            <a:spLocks noGrp="1"/>
          </p:cNvSpPr>
          <p:nvPr>
            <p:ph idx="1"/>
          </p:nvPr>
        </p:nvSpPr>
        <p:spPr/>
        <p:txBody>
          <a:bodyPr/>
          <a:lstStyle/>
          <a:p>
            <a:r>
              <a:rPr lang="pt-BR"/>
              <a:t>Clique para editar os estilos de texto Mestres
Segundo nível
Terceiro nível
Quarto nível
Quinto nível</a:t>
            </a:r>
          </a:p>
        </p:txBody>
      </p:sp>
      <p:sp>
        <p:nvSpPr>
          <p:cNvPr id="4" name="Espaço Reservado para Data 3">
            <a:extLst>
              <a:ext uri="{FF2B5EF4-FFF2-40B4-BE49-F238E27FC236}">
                <a16:creationId xmlns:a16="http://schemas.microsoft.com/office/drawing/2014/main" id="{CB574B04-0A11-AD4B-8A9B-0E1050B599E2}"/>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5" name="Espaço Reservado para Rodapé 4">
            <a:extLst>
              <a:ext uri="{FF2B5EF4-FFF2-40B4-BE49-F238E27FC236}">
                <a16:creationId xmlns:a16="http://schemas.microsoft.com/office/drawing/2014/main" id="{596A9F66-BC66-9F40-B0FF-380871428C7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7541A6F-82CE-A14D-956D-9DE51563BD20}"/>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4135401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B2C378-26EB-6342-A149-50E4D61B9EB6}"/>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2815A71E-7A99-254E-A453-561C09A0B5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t-BR"/>
              <a:t>Clique para editar os estilos de texto Mestres
Segundo nível
Terceiro nível
Quarto nível
Quinto nível</a:t>
            </a:r>
          </a:p>
        </p:txBody>
      </p:sp>
      <p:sp>
        <p:nvSpPr>
          <p:cNvPr id="4" name="Espaço Reservado para Data 3">
            <a:extLst>
              <a:ext uri="{FF2B5EF4-FFF2-40B4-BE49-F238E27FC236}">
                <a16:creationId xmlns:a16="http://schemas.microsoft.com/office/drawing/2014/main" id="{C7EB9658-0431-724C-8D5A-F04046488097}"/>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5" name="Espaço Reservado para Rodapé 4">
            <a:extLst>
              <a:ext uri="{FF2B5EF4-FFF2-40B4-BE49-F238E27FC236}">
                <a16:creationId xmlns:a16="http://schemas.microsoft.com/office/drawing/2014/main" id="{70F5B9B6-BFC5-914E-9E64-84983EE4D5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070BE44-980D-CC4A-9BC1-EE04A3E9F203}"/>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2485081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FC9FD-AAB4-4D45-B0D6-E2E317351C0F}"/>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B32C219-D810-AB4F-AFED-97A87C36BA99}"/>
              </a:ext>
            </a:extLst>
          </p:cNvPr>
          <p:cNvSpPr>
            <a:spLocks noGrp="1"/>
          </p:cNvSpPr>
          <p:nvPr>
            <p:ph sz="half" idx="1"/>
          </p:nvPr>
        </p:nvSpPr>
        <p:spPr>
          <a:xfrm>
            <a:off x="838200" y="1825625"/>
            <a:ext cx="5181600" cy="4351338"/>
          </a:xfrm>
        </p:spPr>
        <p:txBody>
          <a:bodyPr/>
          <a:lstStyle/>
          <a:p>
            <a:r>
              <a:rPr lang="pt-BR"/>
              <a:t>Clique para editar os estilos de texto Mestres
Segundo nível
Terceiro nível
Quarto nível
Quinto nível</a:t>
            </a:r>
          </a:p>
        </p:txBody>
      </p:sp>
      <p:sp>
        <p:nvSpPr>
          <p:cNvPr id="4" name="Espaço Reservado para Conteúdo 3">
            <a:extLst>
              <a:ext uri="{FF2B5EF4-FFF2-40B4-BE49-F238E27FC236}">
                <a16:creationId xmlns:a16="http://schemas.microsoft.com/office/drawing/2014/main" id="{00AB96B8-45A5-E34B-9A9D-2682540FEE6C}"/>
              </a:ext>
            </a:extLst>
          </p:cNvPr>
          <p:cNvSpPr>
            <a:spLocks noGrp="1"/>
          </p:cNvSpPr>
          <p:nvPr>
            <p:ph sz="half" idx="2"/>
          </p:nvPr>
        </p:nvSpPr>
        <p:spPr>
          <a:xfrm>
            <a:off x="6172200" y="1825625"/>
            <a:ext cx="5181600" cy="4351338"/>
          </a:xfrm>
        </p:spPr>
        <p:txBody>
          <a:bodyPr/>
          <a:lstStyle/>
          <a:p>
            <a:r>
              <a:rPr lang="pt-BR"/>
              <a:t>Clique para editar os estilos de texto Mestres
Segundo nível
Terceiro nível
Quarto nível
Quinto nível</a:t>
            </a:r>
          </a:p>
        </p:txBody>
      </p:sp>
      <p:sp>
        <p:nvSpPr>
          <p:cNvPr id="5" name="Espaço Reservado para Data 4">
            <a:extLst>
              <a:ext uri="{FF2B5EF4-FFF2-40B4-BE49-F238E27FC236}">
                <a16:creationId xmlns:a16="http://schemas.microsoft.com/office/drawing/2014/main" id="{7C0D64B2-CC8D-F843-8862-277FB2E15148}"/>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6" name="Espaço Reservado para Rodapé 5">
            <a:extLst>
              <a:ext uri="{FF2B5EF4-FFF2-40B4-BE49-F238E27FC236}">
                <a16:creationId xmlns:a16="http://schemas.microsoft.com/office/drawing/2014/main" id="{B1790210-5826-3841-99B3-58740A5F9EC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3058F92-C0CB-2447-B390-8508A4F9C385}"/>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2646287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A22E17-3168-B343-9E09-E53E4EDFE25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56D768F-B31C-B34C-A807-D6F11F9A7E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Clique para editar os estilos de texto Mestres
Segundo nível
Terceiro nível
Quarto nível
Quinto nível</a:t>
            </a:r>
          </a:p>
        </p:txBody>
      </p:sp>
      <p:sp>
        <p:nvSpPr>
          <p:cNvPr id="4" name="Espaço Reservado para Conteúdo 3">
            <a:extLst>
              <a:ext uri="{FF2B5EF4-FFF2-40B4-BE49-F238E27FC236}">
                <a16:creationId xmlns:a16="http://schemas.microsoft.com/office/drawing/2014/main" id="{B75DA951-9A63-8A40-B583-1C767F5A4FCC}"/>
              </a:ext>
            </a:extLst>
          </p:cNvPr>
          <p:cNvSpPr>
            <a:spLocks noGrp="1"/>
          </p:cNvSpPr>
          <p:nvPr>
            <p:ph sz="half" idx="2"/>
          </p:nvPr>
        </p:nvSpPr>
        <p:spPr>
          <a:xfrm>
            <a:off x="839788" y="2505075"/>
            <a:ext cx="5157787" cy="3684588"/>
          </a:xfrm>
        </p:spPr>
        <p:txBody>
          <a:bodyPr/>
          <a:lstStyle/>
          <a:p>
            <a:r>
              <a:rPr lang="pt-BR"/>
              <a:t>Clique para editar os estilos de texto Mestres
Segundo nível
Terceiro nível
Quarto nível
Quinto nível</a:t>
            </a:r>
          </a:p>
        </p:txBody>
      </p:sp>
      <p:sp>
        <p:nvSpPr>
          <p:cNvPr id="5" name="Espaço Reservado para Texto 4">
            <a:extLst>
              <a:ext uri="{FF2B5EF4-FFF2-40B4-BE49-F238E27FC236}">
                <a16:creationId xmlns:a16="http://schemas.microsoft.com/office/drawing/2014/main" id="{53257628-8202-EE46-94C5-A9B1954079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Clique para editar os estilos de texto Mestres
Segundo nível
Terceiro nível
Quarto nível
Quinto nível</a:t>
            </a:r>
          </a:p>
        </p:txBody>
      </p:sp>
      <p:sp>
        <p:nvSpPr>
          <p:cNvPr id="6" name="Espaço Reservado para Conteúdo 5">
            <a:extLst>
              <a:ext uri="{FF2B5EF4-FFF2-40B4-BE49-F238E27FC236}">
                <a16:creationId xmlns:a16="http://schemas.microsoft.com/office/drawing/2014/main" id="{5E624C98-E055-1E47-9A6D-65AD8A9D0F50}"/>
              </a:ext>
            </a:extLst>
          </p:cNvPr>
          <p:cNvSpPr>
            <a:spLocks noGrp="1"/>
          </p:cNvSpPr>
          <p:nvPr>
            <p:ph sz="quarter" idx="4"/>
          </p:nvPr>
        </p:nvSpPr>
        <p:spPr>
          <a:xfrm>
            <a:off x="6172200" y="2505075"/>
            <a:ext cx="5183188" cy="3684588"/>
          </a:xfrm>
        </p:spPr>
        <p:txBody>
          <a:bodyPr/>
          <a:lstStyle/>
          <a:p>
            <a:r>
              <a:rPr lang="pt-BR"/>
              <a:t>Clique para editar os estilos de texto Mestres
Segundo nível
Terceiro nível
Quarto nível
Quinto nível</a:t>
            </a:r>
          </a:p>
        </p:txBody>
      </p:sp>
      <p:sp>
        <p:nvSpPr>
          <p:cNvPr id="7" name="Espaço Reservado para Data 6">
            <a:extLst>
              <a:ext uri="{FF2B5EF4-FFF2-40B4-BE49-F238E27FC236}">
                <a16:creationId xmlns:a16="http://schemas.microsoft.com/office/drawing/2014/main" id="{E8D8C4FB-95DB-1A45-A4BF-5F31CF864A1B}"/>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8" name="Espaço Reservado para Rodapé 7">
            <a:extLst>
              <a:ext uri="{FF2B5EF4-FFF2-40B4-BE49-F238E27FC236}">
                <a16:creationId xmlns:a16="http://schemas.microsoft.com/office/drawing/2014/main" id="{5D587B55-FC49-3742-9497-8FF709625548}"/>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D317CD61-CB4A-A746-9075-010CE82E161D}"/>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378374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DB9426-AF1F-EA4D-95B1-A0DA3BADD2C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48EA8DDD-3CAC-4042-B7C7-CC35699492C7}"/>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4" name="Espaço Reservado para Rodapé 3">
            <a:extLst>
              <a:ext uri="{FF2B5EF4-FFF2-40B4-BE49-F238E27FC236}">
                <a16:creationId xmlns:a16="http://schemas.microsoft.com/office/drawing/2014/main" id="{FA554BB0-6934-E14D-8D45-5384E73120A9}"/>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F3DF9C0A-849F-D741-B155-B9D9CDE61833}"/>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380220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70625BB-4FFD-864B-98E6-2C21B192299A}"/>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3" name="Espaço Reservado para Rodapé 2">
            <a:extLst>
              <a:ext uri="{FF2B5EF4-FFF2-40B4-BE49-F238E27FC236}">
                <a16:creationId xmlns:a16="http://schemas.microsoft.com/office/drawing/2014/main" id="{DB58925A-7C03-A54E-9150-DE48CCBFD10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8CB83AB3-3CAB-9043-A12D-525C264D33C0}"/>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407272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71F1AD-4DEE-1048-A65A-269551F237E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57B08DCC-3791-6A48-8AF8-EA16298494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t-BR"/>
              <a:t>Clique para editar os estilos de texto Mestres
Segundo nível
Terceiro nível
Quarto nível
Quinto nível</a:t>
            </a:r>
          </a:p>
        </p:txBody>
      </p:sp>
      <p:sp>
        <p:nvSpPr>
          <p:cNvPr id="4" name="Espaço Reservado para Texto 3">
            <a:extLst>
              <a:ext uri="{FF2B5EF4-FFF2-40B4-BE49-F238E27FC236}">
                <a16:creationId xmlns:a16="http://schemas.microsoft.com/office/drawing/2014/main" id="{7994F35D-C8EF-1642-A900-6D202A5C5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Clique para editar os estilos de texto Mestres
Segundo nível
Terceiro nível
Quarto nível
Quinto nível</a:t>
            </a:r>
          </a:p>
        </p:txBody>
      </p:sp>
      <p:sp>
        <p:nvSpPr>
          <p:cNvPr id="5" name="Espaço Reservado para Data 4">
            <a:extLst>
              <a:ext uri="{FF2B5EF4-FFF2-40B4-BE49-F238E27FC236}">
                <a16:creationId xmlns:a16="http://schemas.microsoft.com/office/drawing/2014/main" id="{7A300BD4-4B76-D349-B0C3-711DF7E84E1B}"/>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6" name="Espaço Reservado para Rodapé 5">
            <a:extLst>
              <a:ext uri="{FF2B5EF4-FFF2-40B4-BE49-F238E27FC236}">
                <a16:creationId xmlns:a16="http://schemas.microsoft.com/office/drawing/2014/main" id="{1B5B4A06-F3E1-084F-9F62-CB769C7B9AD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B363386-8105-1246-AE1E-04917389E009}"/>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216646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E1BF0C-4098-B748-BDDC-0B0D6D654C83}"/>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F52EDC3-5BE1-9E4D-9C09-AA0F4A8242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79F2AAFA-1A93-0F4E-BDBF-263216CC8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Clique para editar os estilos de texto Mestres
Segundo nível
Terceiro nível
Quarto nível
Quinto nível</a:t>
            </a:r>
          </a:p>
        </p:txBody>
      </p:sp>
      <p:sp>
        <p:nvSpPr>
          <p:cNvPr id="5" name="Espaço Reservado para Data 4">
            <a:extLst>
              <a:ext uri="{FF2B5EF4-FFF2-40B4-BE49-F238E27FC236}">
                <a16:creationId xmlns:a16="http://schemas.microsoft.com/office/drawing/2014/main" id="{42B2E76A-0726-314D-BF16-82D359A9D50D}"/>
              </a:ext>
            </a:extLst>
          </p:cNvPr>
          <p:cNvSpPr>
            <a:spLocks noGrp="1"/>
          </p:cNvSpPr>
          <p:nvPr>
            <p:ph type="dt" sz="half" idx="10"/>
          </p:nvPr>
        </p:nvSpPr>
        <p:spPr/>
        <p:txBody>
          <a:bodyPr/>
          <a:lstStyle/>
          <a:p>
            <a:fld id="{7471A4D5-3962-784F-BA51-506D2F8BE45B}" type="datetimeFigureOut">
              <a:rPr lang="pt-BR" smtClean="0"/>
              <a:t>12/03/2019</a:t>
            </a:fld>
            <a:endParaRPr lang="pt-BR"/>
          </a:p>
        </p:txBody>
      </p:sp>
      <p:sp>
        <p:nvSpPr>
          <p:cNvPr id="6" name="Espaço Reservado para Rodapé 5">
            <a:extLst>
              <a:ext uri="{FF2B5EF4-FFF2-40B4-BE49-F238E27FC236}">
                <a16:creationId xmlns:a16="http://schemas.microsoft.com/office/drawing/2014/main" id="{CE86EF10-8637-F445-A26D-6EC1E36E67D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0A9334-738F-0642-9B12-04ECC9EA556C}"/>
              </a:ext>
            </a:extLst>
          </p:cNvPr>
          <p:cNvSpPr>
            <a:spLocks noGrp="1"/>
          </p:cNvSpPr>
          <p:nvPr>
            <p:ph type="sldNum" sz="quarter" idx="12"/>
          </p:nvPr>
        </p:nvSpPr>
        <p:spPr/>
        <p:txBody>
          <a:bodyPr/>
          <a:lstStyle/>
          <a:p>
            <a:fld id="{D8E6887D-9774-F344-958E-C02E35EB0866}" type="slidenum">
              <a:rPr lang="pt-BR" smtClean="0"/>
              <a:t>‹nº›</a:t>
            </a:fld>
            <a:endParaRPr lang="pt-BR"/>
          </a:p>
        </p:txBody>
      </p:sp>
    </p:spTree>
    <p:extLst>
      <p:ext uri="{BB962C8B-B14F-4D97-AF65-F5344CB8AC3E}">
        <p14:creationId xmlns:p14="http://schemas.microsoft.com/office/powerpoint/2010/main" val="1663885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4A201260-16BA-9841-AF16-1B79644A0A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F7B7DF6E-591C-EC45-ACFC-2D001D4697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t-BR"/>
              <a:t>Clique para editar os estilos de texto Mestres
Segundo nível
Terceiro nível
Quarto nível
Quinto nível</a:t>
            </a:r>
          </a:p>
        </p:txBody>
      </p:sp>
      <p:sp>
        <p:nvSpPr>
          <p:cNvPr id="4" name="Espaço Reservado para Data 3">
            <a:extLst>
              <a:ext uri="{FF2B5EF4-FFF2-40B4-BE49-F238E27FC236}">
                <a16:creationId xmlns:a16="http://schemas.microsoft.com/office/drawing/2014/main" id="{759F17FB-A8A5-E446-9D34-D1DB1DC07C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71A4D5-3962-784F-BA51-506D2F8BE45B}" type="datetimeFigureOut">
              <a:rPr lang="pt-BR" smtClean="0"/>
              <a:t>12/03/2019</a:t>
            </a:fld>
            <a:endParaRPr lang="pt-BR"/>
          </a:p>
        </p:txBody>
      </p:sp>
      <p:sp>
        <p:nvSpPr>
          <p:cNvPr id="5" name="Espaço Reservado para Rodapé 4">
            <a:extLst>
              <a:ext uri="{FF2B5EF4-FFF2-40B4-BE49-F238E27FC236}">
                <a16:creationId xmlns:a16="http://schemas.microsoft.com/office/drawing/2014/main" id="{5F3E8E99-99AC-934A-94A9-A318D46914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11093B22-722C-914D-ACA7-2B92AD5433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6887D-9774-F344-958E-C02E35EB0866}" type="slidenum">
              <a:rPr lang="pt-BR" smtClean="0"/>
              <a:t>‹nº›</a:t>
            </a:fld>
            <a:endParaRPr lang="pt-BR"/>
          </a:p>
        </p:txBody>
      </p:sp>
    </p:spTree>
    <p:extLst>
      <p:ext uri="{BB962C8B-B14F-4D97-AF65-F5344CB8AC3E}">
        <p14:creationId xmlns:p14="http://schemas.microsoft.com/office/powerpoint/2010/main" val="2688147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lanalto.gov.br/ccivil_03/leis/L6216.htm#art6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lanalto.gov.br/ccivil_03/leis/L6216.htm#art69" TargetMode="External"/><Relationship Id="rId2" Type="http://schemas.openxmlformats.org/officeDocument/2006/relationships/hyperlink" Target="http://www.planalto.gov.br/ccivil_03/leis/L6216.htm#art6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lanalto.gov.br/ccivil_03/leis/L6216.htm#art6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BBFDA4-A807-F741-8C8B-82A27AE046DF}"/>
              </a:ext>
            </a:extLst>
          </p:cNvPr>
          <p:cNvSpPr>
            <a:spLocks noGrp="1"/>
          </p:cNvSpPr>
          <p:nvPr>
            <p:ph type="ctrTitle"/>
          </p:nvPr>
        </p:nvSpPr>
        <p:spPr/>
        <p:txBody>
          <a:bodyPr>
            <a:normAutofit fontScale="90000"/>
          </a:bodyPr>
          <a:lstStyle/>
          <a:p>
            <a:br>
              <a:rPr lang="pt-BR" sz="4400" u="sng" dirty="0">
                <a:latin typeface="Times New Roman" panose="02020603050405020304" pitchFamily="18" charset="0"/>
                <a:cs typeface="Times New Roman" panose="02020603050405020304" pitchFamily="18" charset="0"/>
              </a:rPr>
            </a:br>
            <a:br>
              <a:rPr lang="pt-BR" sz="4400" u="sng" dirty="0">
                <a:latin typeface="Times New Roman" panose="02020603050405020304" pitchFamily="18" charset="0"/>
                <a:cs typeface="Times New Roman" panose="02020603050405020304" pitchFamily="18" charset="0"/>
              </a:rPr>
            </a:br>
            <a:r>
              <a:rPr lang="pt-BR" sz="4400" u="sng" dirty="0">
                <a:cs typeface="Times New Roman" panose="02020603050405020304" pitchFamily="18" charset="0"/>
              </a:rPr>
              <a:t>Capacidade para o casamento</a:t>
            </a:r>
            <a:br>
              <a:rPr lang="pt-BR" sz="4400" u="sng" dirty="0">
                <a:cs typeface="Times New Roman" panose="02020603050405020304" pitchFamily="18" charset="0"/>
              </a:rPr>
            </a:br>
            <a:br>
              <a:rPr lang="pt-BR" sz="4400" u="sng" dirty="0">
                <a:cs typeface="Times New Roman" panose="02020603050405020304" pitchFamily="18" charset="0"/>
              </a:rPr>
            </a:br>
            <a:r>
              <a:rPr lang="pt-BR" sz="4400" u="sng" dirty="0">
                <a:cs typeface="Times New Roman" panose="02020603050405020304" pitchFamily="18" charset="0"/>
              </a:rPr>
              <a:t>Impedimentos matrimoniais</a:t>
            </a:r>
            <a:br>
              <a:rPr lang="pt-BR" sz="4400" u="sng" dirty="0">
                <a:cs typeface="Times New Roman" panose="02020603050405020304" pitchFamily="18" charset="0"/>
              </a:rPr>
            </a:br>
            <a:br>
              <a:rPr lang="pt-BR" sz="4400" u="sng" dirty="0">
                <a:cs typeface="Times New Roman" panose="02020603050405020304" pitchFamily="18" charset="0"/>
              </a:rPr>
            </a:br>
            <a:r>
              <a:rPr lang="pt-BR" sz="4400" u="sng" dirty="0">
                <a:cs typeface="Times New Roman" panose="02020603050405020304" pitchFamily="18" charset="0"/>
              </a:rPr>
              <a:t>Causas suspensivas para o casamento</a:t>
            </a:r>
            <a:br>
              <a:rPr lang="pt-BR" sz="4400" dirty="0">
                <a:latin typeface="Times New Roman" panose="02020603050405020304" pitchFamily="18" charset="0"/>
                <a:cs typeface="Times New Roman" panose="02020603050405020304" pitchFamily="18" charset="0"/>
              </a:rPr>
            </a:br>
            <a:endParaRPr lang="pt-BR" sz="4400" dirty="0">
              <a:latin typeface="Times New Roman" panose="02020603050405020304" pitchFamily="18" charset="0"/>
              <a:cs typeface="Times New Roman" panose="02020603050405020304" pitchFamily="18" charset="0"/>
            </a:endParaRPr>
          </a:p>
        </p:txBody>
      </p:sp>
      <p:sp>
        <p:nvSpPr>
          <p:cNvPr id="3" name="Subtítulo 2">
            <a:extLst>
              <a:ext uri="{FF2B5EF4-FFF2-40B4-BE49-F238E27FC236}">
                <a16:creationId xmlns:a16="http://schemas.microsoft.com/office/drawing/2014/main" id="{12C75C08-CECE-AA43-9456-5252D0F2E9D3}"/>
              </a:ext>
            </a:extLst>
          </p:cNvPr>
          <p:cNvSpPr>
            <a:spLocks noGrp="1"/>
          </p:cNvSpPr>
          <p:nvPr>
            <p:ph type="subTitle" idx="1"/>
          </p:nvPr>
        </p:nvSpPr>
        <p:spPr/>
        <p:txBody>
          <a:bodyPr/>
          <a:lstStyle/>
          <a:p>
            <a:endParaRPr lang="pt-BR" dirty="0"/>
          </a:p>
        </p:txBody>
      </p:sp>
    </p:spTree>
    <p:extLst>
      <p:ext uri="{BB962C8B-B14F-4D97-AF65-F5344CB8AC3E}">
        <p14:creationId xmlns:p14="http://schemas.microsoft.com/office/powerpoint/2010/main" val="1351378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B50FC-EB1F-FC44-A907-E78661E3F1E4}"/>
              </a:ext>
            </a:extLst>
          </p:cNvPr>
          <p:cNvSpPr>
            <a:spLocks noGrp="1"/>
          </p:cNvSpPr>
          <p:nvPr>
            <p:ph type="title"/>
          </p:nvPr>
        </p:nvSpPr>
        <p:spPr/>
        <p:txBody>
          <a:bodyPr/>
          <a:lstStyle/>
          <a:p>
            <a:pPr algn="ctr"/>
            <a:r>
              <a:rPr lang="pt-BR" u="sng" dirty="0"/>
              <a:t>Causas suspensivas do casamento</a:t>
            </a:r>
          </a:p>
        </p:txBody>
      </p:sp>
      <p:sp>
        <p:nvSpPr>
          <p:cNvPr id="3" name="Espaço Reservado para Conteúdo 2">
            <a:extLst>
              <a:ext uri="{FF2B5EF4-FFF2-40B4-BE49-F238E27FC236}">
                <a16:creationId xmlns:a16="http://schemas.microsoft.com/office/drawing/2014/main" id="{D60576EA-3323-5949-8F18-CD49C9BC168E}"/>
              </a:ext>
            </a:extLst>
          </p:cNvPr>
          <p:cNvSpPr>
            <a:spLocks noGrp="1"/>
          </p:cNvSpPr>
          <p:nvPr>
            <p:ph idx="1"/>
          </p:nvPr>
        </p:nvSpPr>
        <p:spPr/>
        <p:txBody>
          <a:bodyPr>
            <a:noAutofit/>
          </a:bodyPr>
          <a:lstStyle/>
          <a:p>
            <a:pPr algn="just"/>
            <a:r>
              <a:rPr lang="pt-BR" sz="2400" dirty="0"/>
              <a:t>Art. 1.523. Não devem casar:</a:t>
            </a:r>
          </a:p>
          <a:p>
            <a:pPr algn="just"/>
            <a:r>
              <a:rPr lang="pt-BR" sz="2400" dirty="0" err="1"/>
              <a:t>I</a:t>
            </a:r>
            <a:r>
              <a:rPr lang="pt-BR" sz="2400" dirty="0"/>
              <a:t> - o viúvo ou a viúva que tiver filho do cônjuge falecido, enquanto não fizer inventário dos bens do casal e der partilha aos herdeiros;</a:t>
            </a:r>
          </a:p>
          <a:p>
            <a:pPr algn="just"/>
            <a:r>
              <a:rPr lang="pt-BR" sz="2400" dirty="0"/>
              <a:t>II - a viúva, ou a mulher cujo casamento se desfez por ser nulo ou ter sido anulado, até dez meses depois do começo da viuvez, ou da dissolução da sociedade conjugal;</a:t>
            </a:r>
          </a:p>
          <a:p>
            <a:pPr algn="just"/>
            <a:r>
              <a:rPr lang="pt-BR" sz="2400" dirty="0"/>
              <a:t>III - o divorciado, enquanto não houver sido homologada ou decidida a partilha dos bens do casal;</a:t>
            </a:r>
          </a:p>
        </p:txBody>
      </p:sp>
    </p:spTree>
    <p:extLst>
      <p:ext uri="{BB962C8B-B14F-4D97-AF65-F5344CB8AC3E}">
        <p14:creationId xmlns:p14="http://schemas.microsoft.com/office/powerpoint/2010/main" val="875024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B50FC-EB1F-FC44-A907-E78661E3F1E4}"/>
              </a:ext>
            </a:extLst>
          </p:cNvPr>
          <p:cNvSpPr>
            <a:spLocks noGrp="1"/>
          </p:cNvSpPr>
          <p:nvPr>
            <p:ph type="title"/>
          </p:nvPr>
        </p:nvSpPr>
        <p:spPr/>
        <p:txBody>
          <a:bodyPr/>
          <a:lstStyle/>
          <a:p>
            <a:pPr algn="ctr"/>
            <a:r>
              <a:rPr lang="pt-BR" u="sng" dirty="0"/>
              <a:t>Causas suspensivas do casamento</a:t>
            </a:r>
          </a:p>
        </p:txBody>
      </p:sp>
      <p:sp>
        <p:nvSpPr>
          <p:cNvPr id="3" name="Espaço Reservado para Conteúdo 2">
            <a:extLst>
              <a:ext uri="{FF2B5EF4-FFF2-40B4-BE49-F238E27FC236}">
                <a16:creationId xmlns:a16="http://schemas.microsoft.com/office/drawing/2014/main" id="{D60576EA-3323-5949-8F18-CD49C9BC168E}"/>
              </a:ext>
            </a:extLst>
          </p:cNvPr>
          <p:cNvSpPr>
            <a:spLocks noGrp="1"/>
          </p:cNvSpPr>
          <p:nvPr>
            <p:ph idx="1"/>
          </p:nvPr>
        </p:nvSpPr>
        <p:spPr/>
        <p:txBody>
          <a:bodyPr>
            <a:noAutofit/>
          </a:bodyPr>
          <a:lstStyle/>
          <a:p>
            <a:pPr algn="just"/>
            <a:r>
              <a:rPr lang="pt-BR" sz="2400" dirty="0"/>
              <a:t>IV - o tutor ou o curador e os seus descendentes, ascendentes, irmãos, cunhados ou sobrinhos, com a pessoa tutelada ou curatelada, enquanto não cessar a tutela ou curatela, e não estiverem saldadas as respectivas contas.</a:t>
            </a:r>
          </a:p>
          <a:p>
            <a:pPr algn="just"/>
            <a:r>
              <a:rPr lang="pt-BR" sz="2400" dirty="0"/>
              <a:t>Parágrafo único. É permitido aos nubentes solicitar ao juiz que não lhes sejam aplicadas as causas suspensivas previstas nos incisos </a:t>
            </a:r>
            <a:r>
              <a:rPr lang="pt-BR" sz="2400" dirty="0" err="1"/>
              <a:t>I</a:t>
            </a:r>
            <a:r>
              <a:rPr lang="pt-BR" sz="2400" dirty="0"/>
              <a:t>, III e IV deste artigo, provando-se a inexistência de prejuízo, respectivamente, para o herdeiro, para o ex-cônjuge e para a pessoa tutelada ou curatelada; no caso do inciso II, a nubente deverá provar nascimento de filho, ou inexistência de gravidez, na fluência do prazo.</a:t>
            </a:r>
          </a:p>
        </p:txBody>
      </p:sp>
    </p:spTree>
    <p:extLst>
      <p:ext uri="{BB962C8B-B14F-4D97-AF65-F5344CB8AC3E}">
        <p14:creationId xmlns:p14="http://schemas.microsoft.com/office/powerpoint/2010/main" val="3813995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B50FC-EB1F-FC44-A907-E78661E3F1E4}"/>
              </a:ext>
            </a:extLst>
          </p:cNvPr>
          <p:cNvSpPr>
            <a:spLocks noGrp="1"/>
          </p:cNvSpPr>
          <p:nvPr>
            <p:ph type="title"/>
          </p:nvPr>
        </p:nvSpPr>
        <p:spPr/>
        <p:txBody>
          <a:bodyPr/>
          <a:lstStyle/>
          <a:p>
            <a:pPr algn="ctr"/>
            <a:r>
              <a:rPr lang="pt-BR" u="sng" dirty="0"/>
              <a:t>Causas suspensivas do casamento</a:t>
            </a:r>
          </a:p>
        </p:txBody>
      </p:sp>
      <p:sp>
        <p:nvSpPr>
          <p:cNvPr id="3" name="Espaço Reservado para Conteúdo 2">
            <a:extLst>
              <a:ext uri="{FF2B5EF4-FFF2-40B4-BE49-F238E27FC236}">
                <a16:creationId xmlns:a16="http://schemas.microsoft.com/office/drawing/2014/main" id="{D60576EA-3323-5949-8F18-CD49C9BC168E}"/>
              </a:ext>
            </a:extLst>
          </p:cNvPr>
          <p:cNvSpPr>
            <a:spLocks noGrp="1"/>
          </p:cNvSpPr>
          <p:nvPr>
            <p:ph idx="1"/>
          </p:nvPr>
        </p:nvSpPr>
        <p:spPr/>
        <p:txBody>
          <a:bodyPr>
            <a:noAutofit/>
          </a:bodyPr>
          <a:lstStyle/>
          <a:p>
            <a:pPr algn="just"/>
            <a:r>
              <a:rPr lang="pt-BR" sz="2400" dirty="0"/>
              <a:t>Art. 1.524. As causas suspensivas da celebração do casamento podem ser arguidas pelos parentes em linha reta de um dos nubentes, sejam consanguíneos ou afins, e pelos colaterais em segundo grau, sejam também consanguíneos ou afins.</a:t>
            </a:r>
          </a:p>
          <a:p>
            <a:br>
              <a:rPr lang="pt-BR" sz="2000" dirty="0"/>
            </a:br>
            <a:endParaRPr lang="pt-BR" sz="2000" dirty="0"/>
          </a:p>
        </p:txBody>
      </p:sp>
    </p:spTree>
    <p:extLst>
      <p:ext uri="{BB962C8B-B14F-4D97-AF65-F5344CB8AC3E}">
        <p14:creationId xmlns:p14="http://schemas.microsoft.com/office/powerpoint/2010/main" val="1643628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1970E-1933-BB45-A379-C8D776D1734B}"/>
              </a:ext>
            </a:extLst>
          </p:cNvPr>
          <p:cNvSpPr>
            <a:spLocks noGrp="1"/>
          </p:cNvSpPr>
          <p:nvPr>
            <p:ph type="title"/>
          </p:nvPr>
        </p:nvSpPr>
        <p:spPr/>
        <p:txBody>
          <a:bodyPr/>
          <a:lstStyle/>
          <a:p>
            <a:pPr algn="ctr"/>
            <a:r>
              <a:rPr lang="pt-BR" u="sng"/>
              <a:t>Procedimento oposição</a:t>
            </a:r>
            <a:br>
              <a:rPr lang="pt-BR" u="sng"/>
            </a:br>
            <a:r>
              <a:rPr lang="pt-BR" u="sng"/>
              <a:t>Lei 6.015/73</a:t>
            </a:r>
            <a:endParaRPr lang="pt-BR" u="sng" dirty="0"/>
          </a:p>
        </p:txBody>
      </p:sp>
      <p:sp>
        <p:nvSpPr>
          <p:cNvPr id="3" name="Espaço Reservado para Conteúdo 2">
            <a:extLst>
              <a:ext uri="{FF2B5EF4-FFF2-40B4-BE49-F238E27FC236}">
                <a16:creationId xmlns:a16="http://schemas.microsoft.com/office/drawing/2014/main" id="{206AEA4E-388D-7647-BE8E-0BD48E749BFE}"/>
              </a:ext>
            </a:extLst>
          </p:cNvPr>
          <p:cNvSpPr>
            <a:spLocks noGrp="1"/>
          </p:cNvSpPr>
          <p:nvPr>
            <p:ph idx="1"/>
          </p:nvPr>
        </p:nvSpPr>
        <p:spPr/>
        <p:txBody>
          <a:bodyPr>
            <a:normAutofit/>
          </a:bodyPr>
          <a:lstStyle/>
          <a:p>
            <a:pPr algn="just"/>
            <a:r>
              <a:rPr lang="pt-BR" sz="2200" dirty="0"/>
              <a:t>CAPÍTULO V</a:t>
            </a:r>
            <a:br>
              <a:rPr lang="pt-BR" sz="2200" dirty="0"/>
            </a:br>
            <a:r>
              <a:rPr lang="pt-BR" sz="2200" dirty="0"/>
              <a:t>Da Habilitação para o Casamento</a:t>
            </a:r>
          </a:p>
          <a:p>
            <a:pPr algn="just"/>
            <a:r>
              <a:rPr lang="pt-BR" sz="2200" dirty="0"/>
              <a:t>Art. 67. Na habilitação para o casamento, os interessados, apresentando os documentos exigidos pela lei civil, requererão ao oficial do registro do distrito de residência de um dos nubentes, que lhes expeça certidão de que se acham habilitados para se casarem.                   </a:t>
            </a:r>
            <a:r>
              <a:rPr lang="pt-BR" sz="2200" dirty="0">
                <a:hlinkClick r:id="rId2"/>
              </a:rPr>
              <a:t>(Renumerado do art. 68, pela Lei nº 6.216, de 1975).</a:t>
            </a:r>
            <a:endParaRPr lang="pt-BR" sz="2200" dirty="0"/>
          </a:p>
          <a:p>
            <a:pPr algn="just"/>
            <a:r>
              <a:rPr lang="pt-BR" sz="2200" dirty="0"/>
              <a:t>§ 1º Autuada a petição com os documentos, o oficial mandará afixar proclamas de casamento em lugar ostensivo de seu cartório e fará publicá-los na imprensa local, se houver, Em seguida, abrirá vista dos autos ao órgão do Ministério Público, para manifestar-se sobre o pedido e requerer o que for necessário à sua regularidade, podendo exigir a apresentação de atestado de residência, firmado por autoridade policial, ou qualquer outro elemento de convicção admitido em direito.                          </a:t>
            </a:r>
            <a:r>
              <a:rPr lang="pt-BR" sz="2200" dirty="0">
                <a:hlinkClick r:id="rId2"/>
              </a:rPr>
              <a:t>(Redação dada pela Lei nº 6.216, de 1975).</a:t>
            </a:r>
            <a:endParaRPr lang="pt-BR" sz="2200" dirty="0"/>
          </a:p>
        </p:txBody>
      </p:sp>
    </p:spTree>
    <p:extLst>
      <p:ext uri="{BB962C8B-B14F-4D97-AF65-F5344CB8AC3E}">
        <p14:creationId xmlns:p14="http://schemas.microsoft.com/office/powerpoint/2010/main" val="147715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1970E-1933-BB45-A379-C8D776D1734B}"/>
              </a:ext>
            </a:extLst>
          </p:cNvPr>
          <p:cNvSpPr>
            <a:spLocks noGrp="1"/>
          </p:cNvSpPr>
          <p:nvPr>
            <p:ph type="title"/>
          </p:nvPr>
        </p:nvSpPr>
        <p:spPr/>
        <p:txBody>
          <a:bodyPr/>
          <a:lstStyle/>
          <a:p>
            <a:pPr algn="ctr"/>
            <a:r>
              <a:rPr lang="pt-BR" u="sng" dirty="0"/>
              <a:t>Procedimento oposição</a:t>
            </a:r>
          </a:p>
        </p:txBody>
      </p:sp>
      <p:sp>
        <p:nvSpPr>
          <p:cNvPr id="3" name="Espaço Reservado para Conteúdo 2">
            <a:extLst>
              <a:ext uri="{FF2B5EF4-FFF2-40B4-BE49-F238E27FC236}">
                <a16:creationId xmlns:a16="http://schemas.microsoft.com/office/drawing/2014/main" id="{206AEA4E-388D-7647-BE8E-0BD48E749BFE}"/>
              </a:ext>
            </a:extLst>
          </p:cNvPr>
          <p:cNvSpPr>
            <a:spLocks noGrp="1"/>
          </p:cNvSpPr>
          <p:nvPr>
            <p:ph idx="1"/>
          </p:nvPr>
        </p:nvSpPr>
        <p:spPr>
          <a:xfrm>
            <a:off x="838200" y="1427299"/>
            <a:ext cx="10515600" cy="4351338"/>
          </a:xfrm>
        </p:spPr>
        <p:txBody>
          <a:bodyPr>
            <a:normAutofit fontScale="77500" lnSpcReduction="20000"/>
          </a:bodyPr>
          <a:lstStyle/>
          <a:p>
            <a:pPr algn="just"/>
            <a:r>
              <a:rPr lang="pt-BR" dirty="0"/>
              <a:t>§ 2º Se o órgão do Ministério Público impugnar o pedido ou a documentação, os autos serão encaminhados ao Juiz, que decidirá sem recurso.</a:t>
            </a:r>
          </a:p>
          <a:p>
            <a:pPr algn="just"/>
            <a:r>
              <a:rPr lang="pt-BR" dirty="0"/>
              <a:t>§ 3º Decorrido o prazo de quinze (15) dias a contar da afixação do edital em cartório, se não aparecer quem oponha impedimento nem constar algum dos que de ofício deva declarar, ou se tiver sido rejeitada a impugnação do órgão do Ministério Público, o oficial do registro certificará a circunstância nos autos e entregará aos nubentes certidão de que estão habilitados para se casar dentro do prazo previsto em lei.</a:t>
            </a:r>
          </a:p>
          <a:p>
            <a:pPr algn="just"/>
            <a:r>
              <a:rPr lang="pt-BR" dirty="0"/>
              <a:t>§ 4º Se os nubentes residirem em diferentes distritos do Registro Civil, em um e em outro se publicará e se registrará o edital.</a:t>
            </a:r>
          </a:p>
          <a:p>
            <a:pPr algn="just"/>
            <a:r>
              <a:rPr lang="pt-BR" dirty="0"/>
              <a:t>§ 5º Se houver apresentação de impedimento, o oficial dará ciência do fato aos nubentes, para que indiquem em três (3) dias prova que pretendam produzir, e remeterá os autos a juízo; produzidas as provas pelo oponente e pelos nubentes, no prazo de dez (10) dias, com ciência do Ministério Público, e ouvidos os interessados e o órgão do Ministério Público em cinco (5) dias, decidirá o Juiz em igual prazo.</a:t>
            </a:r>
          </a:p>
        </p:txBody>
      </p:sp>
    </p:spTree>
    <p:extLst>
      <p:ext uri="{BB962C8B-B14F-4D97-AF65-F5344CB8AC3E}">
        <p14:creationId xmlns:p14="http://schemas.microsoft.com/office/powerpoint/2010/main" val="2608188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1970E-1933-BB45-A379-C8D776D1734B}"/>
              </a:ext>
            </a:extLst>
          </p:cNvPr>
          <p:cNvSpPr>
            <a:spLocks noGrp="1"/>
          </p:cNvSpPr>
          <p:nvPr>
            <p:ph type="title"/>
          </p:nvPr>
        </p:nvSpPr>
        <p:spPr/>
        <p:txBody>
          <a:bodyPr/>
          <a:lstStyle/>
          <a:p>
            <a:pPr algn="ctr"/>
            <a:r>
              <a:rPr lang="pt-BR" u="sng" dirty="0"/>
              <a:t>Procedimento oposição</a:t>
            </a:r>
          </a:p>
        </p:txBody>
      </p:sp>
      <p:sp>
        <p:nvSpPr>
          <p:cNvPr id="3" name="Espaço Reservado para Conteúdo 2">
            <a:extLst>
              <a:ext uri="{FF2B5EF4-FFF2-40B4-BE49-F238E27FC236}">
                <a16:creationId xmlns:a16="http://schemas.microsoft.com/office/drawing/2014/main" id="{206AEA4E-388D-7647-BE8E-0BD48E749BFE}"/>
              </a:ext>
            </a:extLst>
          </p:cNvPr>
          <p:cNvSpPr>
            <a:spLocks noGrp="1"/>
          </p:cNvSpPr>
          <p:nvPr>
            <p:ph idx="1"/>
          </p:nvPr>
        </p:nvSpPr>
        <p:spPr>
          <a:xfrm>
            <a:off x="911772" y="1426232"/>
            <a:ext cx="10515600" cy="4351338"/>
          </a:xfrm>
        </p:spPr>
        <p:txBody>
          <a:bodyPr>
            <a:normAutofit fontScale="55000" lnSpcReduction="20000"/>
          </a:bodyPr>
          <a:lstStyle/>
          <a:p>
            <a:pPr algn="just"/>
            <a:r>
              <a:rPr lang="pt-BR" sz="4000" dirty="0"/>
              <a:t>§ 6º Quando o casamento se der em circunscrição diferente daquela da habilitação, o oficial do registro comunicará ao da habilitação esse fato, com os elementos necessários às anotações nos respectivos autos. </a:t>
            </a:r>
            <a:r>
              <a:rPr lang="pt-BR" sz="4000" dirty="0">
                <a:hlinkClick r:id="rId2"/>
              </a:rPr>
              <a:t>(Incluído pela Lei nº 6.216, de 1975).</a:t>
            </a:r>
            <a:endParaRPr lang="pt-BR" sz="4000" dirty="0"/>
          </a:p>
          <a:p>
            <a:pPr algn="just"/>
            <a:r>
              <a:rPr lang="pt-BR" sz="4000" dirty="0"/>
              <a:t>Art. 68. Se o interessado quiser justificar fato necessário à habilitação para o casamento, deduzirá sua intenção perante o Juiz competente, em petição circunstanciada indicando testemunhas e apresentando documentos que comprovem as alegações.                      </a:t>
            </a:r>
            <a:r>
              <a:rPr lang="pt-BR" sz="4000" dirty="0">
                <a:hlinkClick r:id="rId3"/>
              </a:rPr>
              <a:t>(Renumerado do art. 69, pela Lei nº 6.216, de 1975).</a:t>
            </a:r>
            <a:endParaRPr lang="pt-BR" sz="4000" dirty="0"/>
          </a:p>
          <a:p>
            <a:pPr algn="just"/>
            <a:r>
              <a:rPr lang="pt-BR" sz="4000" dirty="0"/>
              <a:t>§ 1º Ouvidas as testemunhas, se houver, dentro do prazo de cinco (5) dias, com a ciência do órgão do Ministério Público, este terá o prazo de vinte e quatro (24) horas para manifestar-se, decidindo o Juiz em igual prazo, sem recurso.</a:t>
            </a:r>
          </a:p>
          <a:p>
            <a:pPr algn="just"/>
            <a:r>
              <a:rPr lang="pt-BR" sz="4000" dirty="0"/>
              <a:t>§ 2° Os autos da justificação serão encaminhados ao oficial do registro para serem anexados ao processo da habilitação matrimonial.</a:t>
            </a:r>
          </a:p>
        </p:txBody>
      </p:sp>
    </p:spTree>
    <p:extLst>
      <p:ext uri="{BB962C8B-B14F-4D97-AF65-F5344CB8AC3E}">
        <p14:creationId xmlns:p14="http://schemas.microsoft.com/office/powerpoint/2010/main" val="404856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1970E-1933-BB45-A379-C8D776D1734B}"/>
              </a:ext>
            </a:extLst>
          </p:cNvPr>
          <p:cNvSpPr>
            <a:spLocks noGrp="1"/>
          </p:cNvSpPr>
          <p:nvPr>
            <p:ph type="title"/>
          </p:nvPr>
        </p:nvSpPr>
        <p:spPr/>
        <p:txBody>
          <a:bodyPr/>
          <a:lstStyle/>
          <a:p>
            <a:pPr algn="ctr"/>
            <a:r>
              <a:rPr lang="pt-BR" u="sng" dirty="0"/>
              <a:t>Procedimento oposição</a:t>
            </a:r>
          </a:p>
        </p:txBody>
      </p:sp>
      <p:sp>
        <p:nvSpPr>
          <p:cNvPr id="3" name="Espaço Reservado para Conteúdo 2">
            <a:extLst>
              <a:ext uri="{FF2B5EF4-FFF2-40B4-BE49-F238E27FC236}">
                <a16:creationId xmlns:a16="http://schemas.microsoft.com/office/drawing/2014/main" id="{206AEA4E-388D-7647-BE8E-0BD48E749BFE}"/>
              </a:ext>
            </a:extLst>
          </p:cNvPr>
          <p:cNvSpPr>
            <a:spLocks noGrp="1"/>
          </p:cNvSpPr>
          <p:nvPr>
            <p:ph idx="1"/>
          </p:nvPr>
        </p:nvSpPr>
        <p:spPr>
          <a:xfrm>
            <a:off x="911772" y="1426232"/>
            <a:ext cx="10515600" cy="4351338"/>
          </a:xfrm>
        </p:spPr>
        <p:txBody>
          <a:bodyPr>
            <a:normAutofit fontScale="70000" lnSpcReduction="20000"/>
          </a:bodyPr>
          <a:lstStyle/>
          <a:p>
            <a:pPr algn="just"/>
            <a:r>
              <a:rPr lang="pt-BR" sz="3500" dirty="0"/>
              <a:t>Art. 69. Para a dispensa de proclamas, nos casos previstos em lei, os contraentes, em petição dirigida ao Juiz, deduzirão os motivos de urgência do casamento, provando-a, desde logo, com documentos ou indicando outras provas para demonstração do alegado.                       </a:t>
            </a:r>
            <a:r>
              <a:rPr lang="pt-BR" sz="3500" dirty="0">
                <a:hlinkClick r:id="rId2"/>
              </a:rPr>
              <a:t>(Renumerado do art. 70, pela Lei nº 6.216, de 1975).</a:t>
            </a:r>
            <a:endParaRPr lang="pt-BR" sz="3500" dirty="0"/>
          </a:p>
          <a:p>
            <a:pPr algn="just"/>
            <a:r>
              <a:rPr lang="pt-BR" sz="3500" dirty="0"/>
              <a:t>§ 1º Quando o pedido se fundar em crime contra os costumes, a dispensa de proclamas será precedida da audiência dos contraentes, separadamente e em segredo de justiça.</a:t>
            </a:r>
          </a:p>
          <a:p>
            <a:pPr algn="just"/>
            <a:r>
              <a:rPr lang="pt-BR" sz="3500" dirty="0"/>
              <a:t>§ 2º Produzidas as provas dentro de cinco (5) dias, com a ciência do órgão do Ministério Público, que poderá manifestar-se, a seguir, em vinte e quatro (24) horas, o Juiz decidirá, em igual prazo, sem recurso, remetendo os autos para serem anexados ao processo de habilitação </a:t>
            </a:r>
            <a:r>
              <a:rPr lang="pt-BR" sz="4000" dirty="0"/>
              <a:t>matrimonial.</a:t>
            </a:r>
          </a:p>
          <a:p>
            <a:endParaRPr lang="pt-BR" dirty="0"/>
          </a:p>
        </p:txBody>
      </p:sp>
    </p:spTree>
    <p:extLst>
      <p:ext uri="{BB962C8B-B14F-4D97-AF65-F5344CB8AC3E}">
        <p14:creationId xmlns:p14="http://schemas.microsoft.com/office/powerpoint/2010/main" val="2684294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AF96340E-ACF9-E04A-9D53-ACA8710953DA}"/>
              </a:ext>
            </a:extLst>
          </p:cNvPr>
          <p:cNvSpPr>
            <a:spLocks noGrp="1"/>
          </p:cNvSpPr>
          <p:nvPr>
            <p:ph type="title"/>
          </p:nvPr>
        </p:nvSpPr>
        <p:spPr/>
        <p:txBody>
          <a:bodyPr>
            <a:normAutofit/>
          </a:bodyPr>
          <a:lstStyle/>
          <a:p>
            <a:pPr algn="ctr"/>
            <a:r>
              <a:rPr lang="pt-BR" sz="4000" u="sng" dirty="0"/>
              <a:t>Incapacidade </a:t>
            </a:r>
            <a:r>
              <a:rPr lang="pt-BR" sz="4000" u="sng" dirty="0" err="1"/>
              <a:t>X</a:t>
            </a:r>
            <a:r>
              <a:rPr lang="pt-BR" sz="4000" u="sng" dirty="0"/>
              <a:t> Impedimentos</a:t>
            </a:r>
          </a:p>
        </p:txBody>
      </p:sp>
      <p:sp>
        <p:nvSpPr>
          <p:cNvPr id="3" name="Espaço Reservado para Conteúdo 2">
            <a:extLst>
              <a:ext uri="{FF2B5EF4-FFF2-40B4-BE49-F238E27FC236}">
                <a16:creationId xmlns:a16="http://schemas.microsoft.com/office/drawing/2014/main" id="{92EAAB94-7696-864B-828C-E15CA0236B9F}"/>
              </a:ext>
            </a:extLst>
          </p:cNvPr>
          <p:cNvSpPr>
            <a:spLocks noGrp="1"/>
          </p:cNvSpPr>
          <p:nvPr>
            <p:ph idx="1"/>
          </p:nvPr>
        </p:nvSpPr>
        <p:spPr>
          <a:xfrm>
            <a:off x="687280" y="1798992"/>
            <a:ext cx="10515600" cy="4351338"/>
          </a:xfrm>
        </p:spPr>
        <p:txBody>
          <a:bodyPr>
            <a:noAutofit/>
          </a:bodyPr>
          <a:lstStyle/>
          <a:p>
            <a:pPr marL="0" indent="0" algn="just">
              <a:spcBef>
                <a:spcPts val="0"/>
              </a:spcBef>
              <a:buNone/>
            </a:pPr>
            <a:r>
              <a:rPr lang="pt-BR" u="sng" dirty="0">
                <a:cs typeface="Times New Roman" panose="02020603050405020304" pitchFamily="18" charset="0"/>
              </a:rPr>
              <a:t>Impedimentos</a:t>
            </a:r>
            <a:r>
              <a:rPr lang="pt-BR" dirty="0">
                <a:cs typeface="Times New Roman" panose="02020603050405020304" pitchFamily="18" charset="0"/>
              </a:rPr>
              <a:t>: atingem, apenas, determinadas pessoas em determinadas situações. envolve a legitimação, que consiste em uma capacidade ou condição especial para a celebração de ato ou negócio jurídico</a:t>
            </a:r>
          </a:p>
          <a:p>
            <a:pPr marL="0" indent="0" algn="just">
              <a:spcBef>
                <a:spcPts val="0"/>
              </a:spcBef>
              <a:buNone/>
            </a:pPr>
            <a:endParaRPr lang="pt-BR" u="sng" dirty="0">
              <a:cs typeface="Times New Roman" panose="02020603050405020304" pitchFamily="18" charset="0"/>
            </a:endParaRPr>
          </a:p>
          <a:p>
            <a:pPr marL="0" indent="0" algn="just">
              <a:spcBef>
                <a:spcPts val="0"/>
              </a:spcBef>
              <a:buNone/>
            </a:pPr>
            <a:r>
              <a:rPr lang="pt-BR" u="sng" dirty="0">
                <a:cs typeface="Times New Roman" panose="02020603050405020304" pitchFamily="18" charset="0"/>
              </a:rPr>
              <a:t>Incapacidade</a:t>
            </a:r>
            <a:r>
              <a:rPr lang="pt-BR" dirty="0">
                <a:cs typeface="Times New Roman" panose="02020603050405020304" pitchFamily="18" charset="0"/>
              </a:rPr>
              <a:t>: a pessoa está impedida de contrair matrimônio com qualquer pessoa.</a:t>
            </a:r>
          </a:p>
          <a:p>
            <a:pPr marL="0" indent="0" algn="just">
              <a:spcBef>
                <a:spcPts val="0"/>
              </a:spcBef>
              <a:buNone/>
            </a:pPr>
            <a:endParaRPr lang="pt-BR" dirty="0">
              <a:cs typeface="Times New Roman" panose="02020603050405020304" pitchFamily="18" charset="0"/>
            </a:endParaRPr>
          </a:p>
          <a:p>
            <a:pPr marL="0" indent="0" algn="just">
              <a:spcBef>
                <a:spcPts val="0"/>
              </a:spcBef>
              <a:buNone/>
            </a:pPr>
            <a:endParaRPr lang="pt-BR" dirty="0">
              <a:cs typeface="Times New Roman" panose="02020603050405020304" pitchFamily="18" charset="0"/>
            </a:endParaRPr>
          </a:p>
          <a:p>
            <a:pPr marL="0" indent="0" algn="just">
              <a:spcBef>
                <a:spcPts val="0"/>
              </a:spcBef>
              <a:buNone/>
            </a:pPr>
            <a:endParaRPr lang="pt-B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365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464C21-D4CF-694D-B1AF-580525450A08}"/>
              </a:ext>
            </a:extLst>
          </p:cNvPr>
          <p:cNvSpPr>
            <a:spLocks noGrp="1"/>
          </p:cNvSpPr>
          <p:nvPr>
            <p:ph type="title"/>
          </p:nvPr>
        </p:nvSpPr>
        <p:spPr/>
        <p:txBody>
          <a:bodyPr>
            <a:normAutofit/>
          </a:bodyPr>
          <a:lstStyle/>
          <a:p>
            <a:pPr algn="ctr"/>
            <a:r>
              <a:rPr lang="pt-BR" sz="4000" u="sng" dirty="0"/>
              <a:t>Capacidade matrimonial</a:t>
            </a:r>
          </a:p>
        </p:txBody>
      </p:sp>
      <p:sp>
        <p:nvSpPr>
          <p:cNvPr id="3" name="Espaço Reservado para Conteúdo 2">
            <a:extLst>
              <a:ext uri="{FF2B5EF4-FFF2-40B4-BE49-F238E27FC236}">
                <a16:creationId xmlns:a16="http://schemas.microsoft.com/office/drawing/2014/main" id="{D5B4446E-CFCD-8244-8097-8A2C440B7FDB}"/>
              </a:ext>
            </a:extLst>
          </p:cNvPr>
          <p:cNvSpPr>
            <a:spLocks noGrp="1"/>
          </p:cNvSpPr>
          <p:nvPr>
            <p:ph idx="1"/>
          </p:nvPr>
        </p:nvSpPr>
        <p:spPr/>
        <p:txBody>
          <a:bodyPr/>
          <a:lstStyle/>
          <a:p>
            <a:pPr marL="0" indent="0" algn="just">
              <a:spcBef>
                <a:spcPts val="0"/>
              </a:spcBef>
              <a:buNone/>
            </a:pPr>
            <a:endParaRPr lang="pt-BR" dirty="0">
              <a:cs typeface="Times New Roman" panose="02020603050405020304" pitchFamily="18" charset="0"/>
            </a:endParaRPr>
          </a:p>
          <a:p>
            <a:pPr marL="0" indent="0" algn="just">
              <a:spcBef>
                <a:spcPts val="0"/>
              </a:spcBef>
              <a:buNone/>
            </a:pPr>
            <a:endParaRPr lang="pt-BR" dirty="0">
              <a:cs typeface="Times New Roman" panose="02020603050405020304" pitchFamily="18" charset="0"/>
            </a:endParaRPr>
          </a:p>
          <a:p>
            <a:pPr marL="0" indent="0" algn="just">
              <a:spcBef>
                <a:spcPts val="0"/>
              </a:spcBef>
              <a:buNone/>
            </a:pPr>
            <a:r>
              <a:rPr lang="pt-BR" dirty="0">
                <a:cs typeface="Times New Roman" panose="02020603050405020304" pitchFamily="18" charset="0"/>
              </a:rPr>
              <a:t>Inexiste rol no ordenamento jurídico </a:t>
            </a:r>
          </a:p>
          <a:p>
            <a:pPr marL="0" indent="0" algn="just">
              <a:spcBef>
                <a:spcPts val="0"/>
              </a:spcBef>
              <a:buNone/>
            </a:pPr>
            <a:endParaRPr lang="pt-BR" dirty="0">
              <a:cs typeface="Times New Roman" panose="02020603050405020304" pitchFamily="18" charset="0"/>
            </a:endParaRPr>
          </a:p>
          <a:p>
            <a:pPr marL="0" indent="0" algn="just">
              <a:spcBef>
                <a:spcPts val="0"/>
              </a:spcBef>
              <a:buNone/>
            </a:pPr>
            <a:r>
              <a:rPr lang="pt-BR" dirty="0">
                <a:cs typeface="Times New Roman" panose="02020603050405020304" pitchFamily="18" charset="0"/>
              </a:rPr>
              <a:t>Absolutamente incapaz - apenas os menores de 16 anos - art. 1.517 CC</a:t>
            </a:r>
          </a:p>
          <a:p>
            <a:endParaRPr lang="pt-BR" dirty="0"/>
          </a:p>
        </p:txBody>
      </p:sp>
    </p:spTree>
    <p:extLst>
      <p:ext uri="{BB962C8B-B14F-4D97-AF65-F5344CB8AC3E}">
        <p14:creationId xmlns:p14="http://schemas.microsoft.com/office/powerpoint/2010/main" val="20512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93ECD2-AD0B-5543-91BE-AF14117EF0AF}"/>
              </a:ext>
            </a:extLst>
          </p:cNvPr>
          <p:cNvSpPr>
            <a:spLocks noGrp="1"/>
          </p:cNvSpPr>
          <p:nvPr>
            <p:ph type="title"/>
          </p:nvPr>
        </p:nvSpPr>
        <p:spPr/>
        <p:txBody>
          <a:bodyPr>
            <a:normAutofit/>
          </a:bodyPr>
          <a:lstStyle/>
          <a:p>
            <a:pPr algn="ctr"/>
            <a:r>
              <a:rPr lang="pt-BR" sz="4000" u="sng" dirty="0"/>
              <a:t>Capacidade matrimonial</a:t>
            </a:r>
          </a:p>
        </p:txBody>
      </p:sp>
      <p:sp>
        <p:nvSpPr>
          <p:cNvPr id="3" name="Espaço Reservado para Conteúdo 2">
            <a:extLst>
              <a:ext uri="{FF2B5EF4-FFF2-40B4-BE49-F238E27FC236}">
                <a16:creationId xmlns:a16="http://schemas.microsoft.com/office/drawing/2014/main" id="{E3000E91-E008-B84B-8B34-7345EEBBEB5B}"/>
              </a:ext>
            </a:extLst>
          </p:cNvPr>
          <p:cNvSpPr>
            <a:spLocks noGrp="1"/>
          </p:cNvSpPr>
          <p:nvPr>
            <p:ph idx="1"/>
          </p:nvPr>
        </p:nvSpPr>
        <p:spPr/>
        <p:txBody>
          <a:bodyPr>
            <a:normAutofit/>
          </a:bodyPr>
          <a:lstStyle/>
          <a:p>
            <a:pPr algn="just"/>
            <a:r>
              <a:rPr lang="pt-BR" dirty="0"/>
              <a:t>Idade núbil : 16 anos (art. 1.517 CC).</a:t>
            </a:r>
          </a:p>
          <a:p>
            <a:pPr algn="just"/>
            <a:r>
              <a:rPr lang="pt-BR" dirty="0"/>
              <a:t>entre 16 e 18 anos:  autorização dos pais/tutores - em caso de divergência autorização judicial</a:t>
            </a:r>
          </a:p>
          <a:p>
            <a:pPr algn="just"/>
            <a:r>
              <a:rPr lang="pt-BR" dirty="0"/>
              <a:t>art. 1.518 CC - alterado pelo EPD: pais/tutores podem revogar a autorização até a data do casamento.</a:t>
            </a:r>
          </a:p>
          <a:p>
            <a:pPr algn="just"/>
            <a:r>
              <a:rPr lang="pt-BR" dirty="0"/>
              <a:t>art. 1.519 - autorização judicial se a revogação for injusta.</a:t>
            </a:r>
          </a:p>
          <a:p>
            <a:pPr algn="just"/>
            <a:r>
              <a:rPr lang="pt-BR" dirty="0"/>
              <a:t>art. 1.520 - Projeto de Lei 56/18 – aguardando sanção presidencial – já houve aprovação do Senado. Vedação de casamento de pessoa com menos de 16 anos</a:t>
            </a:r>
          </a:p>
        </p:txBody>
      </p:sp>
    </p:spTree>
    <p:extLst>
      <p:ext uri="{BB962C8B-B14F-4D97-AF65-F5344CB8AC3E}">
        <p14:creationId xmlns:p14="http://schemas.microsoft.com/office/powerpoint/2010/main" val="2985958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436562C-AC2E-1F43-AEC3-890D4C62BB7B}"/>
              </a:ext>
            </a:extLst>
          </p:cNvPr>
          <p:cNvSpPr>
            <a:spLocks noGrp="1"/>
          </p:cNvSpPr>
          <p:nvPr>
            <p:ph idx="4294967295"/>
          </p:nvPr>
        </p:nvSpPr>
        <p:spPr>
          <a:xfrm>
            <a:off x="492765" y="718856"/>
            <a:ext cx="10515600" cy="4351337"/>
          </a:xfrm>
        </p:spPr>
        <p:txBody>
          <a:bodyPr>
            <a:noAutofit/>
          </a:bodyPr>
          <a:lstStyle/>
          <a:p>
            <a:pPr marL="0" indent="0" algn="just">
              <a:spcBef>
                <a:spcPts val="0"/>
              </a:spcBef>
              <a:buNone/>
            </a:pPr>
            <a:r>
              <a:rPr lang="pt-BR" sz="2400" dirty="0">
                <a:cs typeface="Times New Roman" panose="02020603050405020304" pitchFamily="18" charset="0"/>
              </a:rPr>
              <a:t>EPD - Lei 13.146/15: retirou do sistema a possibilidade de nulidade absoluta do casamento   contraído por pessoa com enfermidade mental. Igualdade da pessoa para atos existenciais.</a:t>
            </a:r>
          </a:p>
          <a:p>
            <a:pPr marL="86400" indent="0" algn="just">
              <a:spcBef>
                <a:spcPts val="0"/>
              </a:spcBef>
              <a:buNone/>
            </a:pPr>
            <a:endParaRPr lang="pt-BR" sz="2400" dirty="0">
              <a:latin typeface="Times New Roman" panose="02020603050405020304" pitchFamily="18" charset="0"/>
              <a:cs typeface="Times New Roman" panose="02020603050405020304" pitchFamily="18" charset="0"/>
            </a:endParaRPr>
          </a:p>
          <a:p>
            <a:pPr marL="86400" indent="0" algn="just">
              <a:spcBef>
                <a:spcPts val="0"/>
              </a:spcBef>
              <a:buNone/>
            </a:pPr>
            <a:r>
              <a:rPr lang="pt-BR" sz="2400" dirty="0"/>
              <a:t>Art. 6</a:t>
            </a:r>
            <a:r>
              <a:rPr lang="pt-BR" sz="2400" u="sng" baseline="30000" dirty="0"/>
              <a:t>o</a:t>
            </a:r>
            <a:r>
              <a:rPr lang="pt-BR" sz="2400" dirty="0"/>
              <a:t>  A deficiência não afeta a plena capacidade civil da pessoa, inclusive para:</a:t>
            </a:r>
          </a:p>
          <a:p>
            <a:pPr marL="86400" indent="0" algn="just">
              <a:spcBef>
                <a:spcPts val="0"/>
              </a:spcBef>
              <a:buNone/>
            </a:pPr>
            <a:endParaRPr lang="pt-BR" sz="2400" dirty="0"/>
          </a:p>
          <a:p>
            <a:pPr marL="86400" indent="0" algn="just">
              <a:spcBef>
                <a:spcPts val="0"/>
              </a:spcBef>
              <a:buNone/>
            </a:pPr>
            <a:r>
              <a:rPr lang="pt-BR" sz="2400" dirty="0" err="1"/>
              <a:t>I</a:t>
            </a:r>
            <a:r>
              <a:rPr lang="pt-BR" sz="2400" dirty="0"/>
              <a:t>     - casar-se e constituir união estável;</a:t>
            </a:r>
          </a:p>
          <a:p>
            <a:pPr marL="86400" indent="0" algn="just">
              <a:spcBef>
                <a:spcPts val="0"/>
              </a:spcBef>
              <a:buNone/>
            </a:pPr>
            <a:endParaRPr lang="pt-BR" sz="2400" dirty="0"/>
          </a:p>
          <a:p>
            <a:pPr marL="86400" indent="0" algn="just">
              <a:spcBef>
                <a:spcPts val="0"/>
              </a:spcBef>
              <a:buNone/>
            </a:pPr>
            <a:r>
              <a:rPr lang="pt-BR" sz="2400" dirty="0"/>
              <a:t>II    - exercer direitos sexuais e reprodutivos;</a:t>
            </a:r>
          </a:p>
          <a:p>
            <a:pPr marL="86400" indent="0" algn="just">
              <a:spcBef>
                <a:spcPts val="0"/>
              </a:spcBef>
              <a:buNone/>
            </a:pPr>
            <a:endParaRPr lang="pt-BR" sz="2000" dirty="0"/>
          </a:p>
        </p:txBody>
      </p:sp>
    </p:spTree>
    <p:extLst>
      <p:ext uri="{BB962C8B-B14F-4D97-AF65-F5344CB8AC3E}">
        <p14:creationId xmlns:p14="http://schemas.microsoft.com/office/powerpoint/2010/main" val="2448415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436562C-AC2E-1F43-AEC3-890D4C62BB7B}"/>
              </a:ext>
            </a:extLst>
          </p:cNvPr>
          <p:cNvSpPr>
            <a:spLocks noGrp="1"/>
          </p:cNvSpPr>
          <p:nvPr>
            <p:ph idx="4294967295"/>
          </p:nvPr>
        </p:nvSpPr>
        <p:spPr>
          <a:xfrm>
            <a:off x="492765" y="718856"/>
            <a:ext cx="10515600" cy="4351337"/>
          </a:xfrm>
        </p:spPr>
        <p:txBody>
          <a:bodyPr>
            <a:noAutofit/>
          </a:bodyPr>
          <a:lstStyle/>
          <a:p>
            <a:pPr marL="86400" indent="0" algn="just">
              <a:spcBef>
                <a:spcPts val="0"/>
              </a:spcBef>
              <a:buNone/>
            </a:pPr>
            <a:r>
              <a:rPr lang="pt-BR" sz="2400" dirty="0"/>
              <a:t>III  - exercer o direito de decidir sobre o número de filhos e de ter acesso a informações adequadas sobre reprodução e planejamento familiar;</a:t>
            </a:r>
          </a:p>
          <a:p>
            <a:pPr marL="86400" indent="0" algn="just">
              <a:spcBef>
                <a:spcPts val="0"/>
              </a:spcBef>
              <a:buNone/>
            </a:pPr>
            <a:endParaRPr lang="pt-BR" sz="2400" dirty="0"/>
          </a:p>
          <a:p>
            <a:pPr marL="86400" indent="0" algn="just">
              <a:spcBef>
                <a:spcPts val="0"/>
              </a:spcBef>
              <a:buNone/>
            </a:pPr>
            <a:r>
              <a:rPr lang="pt-BR" sz="2400" dirty="0"/>
              <a:t>IV  - conservar sua fertilidade, sendo vedada a esterilização compulsória;</a:t>
            </a:r>
          </a:p>
          <a:p>
            <a:pPr marL="86400" indent="0" algn="just">
              <a:spcBef>
                <a:spcPts val="0"/>
              </a:spcBef>
              <a:buNone/>
            </a:pPr>
            <a:endParaRPr lang="pt-BR" sz="2400" dirty="0"/>
          </a:p>
          <a:p>
            <a:pPr marL="86400" indent="0" algn="just">
              <a:spcBef>
                <a:spcPts val="0"/>
              </a:spcBef>
              <a:buNone/>
            </a:pPr>
            <a:r>
              <a:rPr lang="pt-BR" sz="2400" dirty="0"/>
              <a:t>V   - exercer o direito à família e à convivência familiar e comunitária; e</a:t>
            </a:r>
          </a:p>
          <a:p>
            <a:pPr marL="86400" indent="0" algn="just">
              <a:spcBef>
                <a:spcPts val="0"/>
              </a:spcBef>
              <a:buNone/>
            </a:pPr>
            <a:endParaRPr lang="pt-BR" sz="2400" dirty="0"/>
          </a:p>
          <a:p>
            <a:pPr marL="86400" indent="0" algn="just">
              <a:spcBef>
                <a:spcPts val="0"/>
              </a:spcBef>
              <a:buNone/>
            </a:pPr>
            <a:r>
              <a:rPr lang="pt-BR" sz="2400" dirty="0"/>
              <a:t>VI  - exercer o direito à guarda, à tutela, à curatela e à adoção, como adotante ou adotando, em igualdade de oportunidades com as demais pessoas.</a:t>
            </a:r>
          </a:p>
          <a:p>
            <a:pPr marL="86400" indent="0" algn="just">
              <a:spcBef>
                <a:spcPts val="0"/>
              </a:spcBef>
              <a:buNone/>
            </a:pPr>
            <a:endParaRPr lang="pt-BR" sz="2400" dirty="0"/>
          </a:p>
          <a:p>
            <a:r>
              <a:rPr lang="pt-BR" sz="2400" dirty="0"/>
              <a:t>O EPD revogou o art. 1.548, </a:t>
            </a:r>
            <a:r>
              <a:rPr lang="pt-BR" sz="2400" dirty="0" err="1"/>
              <a:t>I</a:t>
            </a:r>
            <a:r>
              <a:rPr lang="pt-BR" sz="2400" dirty="0"/>
              <a:t>, CC: “É nulo o casamento contraído: </a:t>
            </a:r>
            <a:r>
              <a:rPr lang="pt-BR" sz="2400" dirty="0" err="1"/>
              <a:t>I</a:t>
            </a:r>
            <a:r>
              <a:rPr lang="pt-BR" sz="2400" dirty="0"/>
              <a:t> - pelo enfermo mental sem o necessário discernimento para os atos da vida civil; (...)” </a:t>
            </a:r>
          </a:p>
          <a:p>
            <a:br>
              <a:rPr lang="pt-BR" sz="2400" dirty="0"/>
            </a:br>
            <a:endParaRPr lang="pt-BR" sz="2400" dirty="0"/>
          </a:p>
        </p:txBody>
      </p:sp>
    </p:spTree>
    <p:extLst>
      <p:ext uri="{BB962C8B-B14F-4D97-AF65-F5344CB8AC3E}">
        <p14:creationId xmlns:p14="http://schemas.microsoft.com/office/powerpoint/2010/main" val="134348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6DE5A1-F3FD-9B4D-AD26-B24ED1C1ACB0}"/>
              </a:ext>
            </a:extLst>
          </p:cNvPr>
          <p:cNvSpPr>
            <a:spLocks noGrp="1"/>
          </p:cNvSpPr>
          <p:nvPr>
            <p:ph type="title"/>
          </p:nvPr>
        </p:nvSpPr>
        <p:spPr/>
        <p:txBody>
          <a:bodyPr>
            <a:normAutofit/>
          </a:bodyPr>
          <a:lstStyle/>
          <a:p>
            <a:pPr algn="ctr"/>
            <a:r>
              <a:rPr lang="pt-BR" sz="4000" u="sng" dirty="0"/>
              <a:t>Impedimentos matrimoniais</a:t>
            </a:r>
          </a:p>
        </p:txBody>
      </p:sp>
      <p:sp>
        <p:nvSpPr>
          <p:cNvPr id="3" name="Espaço Reservado para Conteúdo 2">
            <a:extLst>
              <a:ext uri="{FF2B5EF4-FFF2-40B4-BE49-F238E27FC236}">
                <a16:creationId xmlns:a16="http://schemas.microsoft.com/office/drawing/2014/main" id="{82D73152-2068-3E41-9EF5-3EE67C4FD835}"/>
              </a:ext>
            </a:extLst>
          </p:cNvPr>
          <p:cNvSpPr>
            <a:spLocks noGrp="1"/>
          </p:cNvSpPr>
          <p:nvPr>
            <p:ph idx="1"/>
          </p:nvPr>
        </p:nvSpPr>
        <p:spPr>
          <a:xfrm>
            <a:off x="596462" y="1253331"/>
            <a:ext cx="10515600" cy="4351338"/>
          </a:xfrm>
        </p:spPr>
        <p:txBody>
          <a:bodyPr>
            <a:normAutofit fontScale="55000" lnSpcReduction="20000"/>
          </a:bodyPr>
          <a:lstStyle/>
          <a:p>
            <a:pPr algn="just"/>
            <a:endParaRPr lang="pt-BR" sz="6800" dirty="0"/>
          </a:p>
          <a:p>
            <a:pPr algn="just"/>
            <a:r>
              <a:rPr lang="pt-BR" sz="4400" dirty="0"/>
              <a:t>Art. 1.521. Não podem casar:</a:t>
            </a:r>
          </a:p>
          <a:p>
            <a:pPr algn="just"/>
            <a:r>
              <a:rPr lang="pt-BR" sz="4400" dirty="0" err="1"/>
              <a:t>I</a:t>
            </a:r>
            <a:r>
              <a:rPr lang="pt-BR" sz="4400" dirty="0"/>
              <a:t> - os ascendentes com os descendentes, seja o parentesco natural ou civil;</a:t>
            </a:r>
          </a:p>
          <a:p>
            <a:pPr algn="just"/>
            <a:r>
              <a:rPr lang="pt-BR" sz="4400" dirty="0"/>
              <a:t>II - os afins em linha reta;</a:t>
            </a:r>
          </a:p>
          <a:p>
            <a:pPr algn="just"/>
            <a:r>
              <a:rPr lang="pt-BR" sz="4400" dirty="0"/>
              <a:t>III - o adotante com quem foi cônjuge do adotado e o adotado com quem o foi do adotante;</a:t>
            </a:r>
          </a:p>
          <a:p>
            <a:pPr algn="just"/>
            <a:r>
              <a:rPr lang="pt-BR" sz="4400" dirty="0"/>
              <a:t>IV - os irmãos, unilaterais ou bilaterais, e demais colaterais, até o terceiro grau inclusive;</a:t>
            </a:r>
          </a:p>
          <a:p>
            <a:pPr algn="just"/>
            <a:r>
              <a:rPr lang="pt-BR" sz="4400" dirty="0"/>
              <a:t>V - o adotado com o filho do adotante;</a:t>
            </a:r>
          </a:p>
          <a:p>
            <a:pPr algn="just"/>
            <a:r>
              <a:rPr lang="pt-BR" sz="4400" dirty="0"/>
              <a:t>VI - as pessoas casadas;</a:t>
            </a:r>
          </a:p>
        </p:txBody>
      </p:sp>
    </p:spTree>
    <p:extLst>
      <p:ext uri="{BB962C8B-B14F-4D97-AF65-F5344CB8AC3E}">
        <p14:creationId xmlns:p14="http://schemas.microsoft.com/office/powerpoint/2010/main" val="4284161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6DE5A1-F3FD-9B4D-AD26-B24ED1C1ACB0}"/>
              </a:ext>
            </a:extLst>
          </p:cNvPr>
          <p:cNvSpPr>
            <a:spLocks noGrp="1"/>
          </p:cNvSpPr>
          <p:nvPr>
            <p:ph type="title"/>
          </p:nvPr>
        </p:nvSpPr>
        <p:spPr/>
        <p:txBody>
          <a:bodyPr>
            <a:normAutofit/>
          </a:bodyPr>
          <a:lstStyle/>
          <a:p>
            <a:pPr algn="ctr"/>
            <a:r>
              <a:rPr lang="pt-BR" sz="4000" u="sng" dirty="0"/>
              <a:t>Impedimentos matrimoniais</a:t>
            </a:r>
          </a:p>
        </p:txBody>
      </p:sp>
      <p:sp>
        <p:nvSpPr>
          <p:cNvPr id="3" name="Espaço Reservado para Conteúdo 2">
            <a:extLst>
              <a:ext uri="{FF2B5EF4-FFF2-40B4-BE49-F238E27FC236}">
                <a16:creationId xmlns:a16="http://schemas.microsoft.com/office/drawing/2014/main" id="{82D73152-2068-3E41-9EF5-3EE67C4FD835}"/>
              </a:ext>
            </a:extLst>
          </p:cNvPr>
          <p:cNvSpPr>
            <a:spLocks noGrp="1"/>
          </p:cNvSpPr>
          <p:nvPr>
            <p:ph idx="1"/>
          </p:nvPr>
        </p:nvSpPr>
        <p:spPr>
          <a:xfrm>
            <a:off x="596462" y="1253331"/>
            <a:ext cx="10515600" cy="4351338"/>
          </a:xfrm>
        </p:spPr>
        <p:txBody>
          <a:bodyPr>
            <a:normAutofit lnSpcReduction="10000"/>
          </a:bodyPr>
          <a:lstStyle/>
          <a:p>
            <a:pPr algn="just"/>
            <a:endParaRPr lang="pt-BR" sz="4600" dirty="0"/>
          </a:p>
          <a:p>
            <a:pPr algn="just"/>
            <a:r>
              <a:rPr lang="pt-BR" sz="2600" dirty="0"/>
              <a:t>VII - o cônjuge sobrevivente com o condenado por homicídio ou tentativa de homicídio contra o seu consorte.</a:t>
            </a:r>
          </a:p>
          <a:p>
            <a:pPr algn="just"/>
            <a:r>
              <a:rPr lang="pt-BR" sz="2600" dirty="0"/>
              <a:t>Art. 1.522. Os impedimentos podem ser opostos, até o momento da celebração do casamento, por qualquer pessoa capaz.</a:t>
            </a:r>
          </a:p>
          <a:p>
            <a:pPr algn="just"/>
            <a:r>
              <a:rPr lang="pt-BR" sz="2600" dirty="0"/>
              <a:t>Parágrafo único. Se o juiz, ou o oficial de registro, tiver conhecimento da existência de algum impedimento, será obrigado a declará-lo.</a:t>
            </a:r>
          </a:p>
          <a:p>
            <a:pPr algn="just"/>
            <a:br>
              <a:rPr lang="pt-BR" sz="3600" dirty="0"/>
            </a:br>
            <a:endParaRPr lang="pt-BR" sz="3600" dirty="0"/>
          </a:p>
          <a:p>
            <a:endParaRPr lang="pt-BR" dirty="0"/>
          </a:p>
          <a:p>
            <a:endParaRPr lang="pt-BR" dirty="0"/>
          </a:p>
          <a:p>
            <a:endParaRPr lang="pt-BR" dirty="0"/>
          </a:p>
        </p:txBody>
      </p:sp>
    </p:spTree>
    <p:extLst>
      <p:ext uri="{BB962C8B-B14F-4D97-AF65-F5344CB8AC3E}">
        <p14:creationId xmlns:p14="http://schemas.microsoft.com/office/powerpoint/2010/main" val="4078465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4A0396-D5E8-E742-BD91-0505A5593EC0}"/>
              </a:ext>
            </a:extLst>
          </p:cNvPr>
          <p:cNvSpPr>
            <a:spLocks noGrp="1"/>
          </p:cNvSpPr>
          <p:nvPr>
            <p:ph type="title"/>
          </p:nvPr>
        </p:nvSpPr>
        <p:spPr/>
        <p:txBody>
          <a:bodyPr>
            <a:normAutofit/>
          </a:bodyPr>
          <a:lstStyle/>
          <a:p>
            <a:pPr algn="ctr"/>
            <a:r>
              <a:rPr lang="pt-BR" sz="4000" u="sng" dirty="0"/>
              <a:t>Impedimentos matrimoniais</a:t>
            </a:r>
          </a:p>
        </p:txBody>
      </p:sp>
      <p:sp>
        <p:nvSpPr>
          <p:cNvPr id="3" name="Espaço Reservado para Conteúdo 2">
            <a:extLst>
              <a:ext uri="{FF2B5EF4-FFF2-40B4-BE49-F238E27FC236}">
                <a16:creationId xmlns:a16="http://schemas.microsoft.com/office/drawing/2014/main" id="{2232565D-B9E7-C549-A0ED-40D8C4E47657}"/>
              </a:ext>
            </a:extLst>
          </p:cNvPr>
          <p:cNvSpPr>
            <a:spLocks noGrp="1"/>
          </p:cNvSpPr>
          <p:nvPr>
            <p:ph idx="1"/>
          </p:nvPr>
        </p:nvSpPr>
        <p:spPr/>
        <p:txBody>
          <a:bodyPr/>
          <a:lstStyle/>
          <a:p>
            <a:pPr algn="just"/>
            <a:r>
              <a:rPr lang="pt-BR" dirty="0"/>
              <a:t>Os impedimentos acarretam a nulidade absoluta do casamento (art. 1.548, II)</a:t>
            </a:r>
          </a:p>
          <a:p>
            <a:pPr algn="just"/>
            <a:r>
              <a:rPr lang="pt-BR" dirty="0"/>
              <a:t>Oposição dos impedimentos: qualquer pessoa até a celebração</a:t>
            </a:r>
          </a:p>
        </p:txBody>
      </p:sp>
    </p:spTree>
    <p:extLst>
      <p:ext uri="{BB962C8B-B14F-4D97-AF65-F5344CB8AC3E}">
        <p14:creationId xmlns:p14="http://schemas.microsoft.com/office/powerpoint/2010/main" val="299182941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1073</Words>
  <Application>Microsoft Macintosh PowerPoint</Application>
  <PresentationFormat>Widescreen</PresentationFormat>
  <Paragraphs>84</Paragraphs>
  <Slides>16</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Arial</vt:lpstr>
      <vt:lpstr>Calibri</vt:lpstr>
      <vt:lpstr>Calibri Light</vt:lpstr>
      <vt:lpstr>Times New Roman</vt:lpstr>
      <vt:lpstr>Tema do Office</vt:lpstr>
      <vt:lpstr>  Capacidade para o casamento  Impedimentos matrimoniais  Causas suspensivas para o casamento </vt:lpstr>
      <vt:lpstr>Incapacidade X Impedimentos</vt:lpstr>
      <vt:lpstr>Capacidade matrimonial</vt:lpstr>
      <vt:lpstr>Capacidade matrimonial</vt:lpstr>
      <vt:lpstr>Apresentação do PowerPoint</vt:lpstr>
      <vt:lpstr>Apresentação do PowerPoint</vt:lpstr>
      <vt:lpstr>Impedimentos matrimoniais</vt:lpstr>
      <vt:lpstr>Impedimentos matrimoniais</vt:lpstr>
      <vt:lpstr>Impedimentos matrimoniais</vt:lpstr>
      <vt:lpstr>Causas suspensivas do casamento</vt:lpstr>
      <vt:lpstr>Causas suspensivas do casamento</vt:lpstr>
      <vt:lpstr>Causas suspensivas do casamento</vt:lpstr>
      <vt:lpstr>Procedimento oposição Lei 6.015/73</vt:lpstr>
      <vt:lpstr>Procedimento oposição</vt:lpstr>
      <vt:lpstr>Procedimento oposição</vt:lpstr>
      <vt:lpstr>Procedimento oposição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Capacidade para o casamento  Impedimentos matrimoniais  Causas suspensivas para o casamento </dc:title>
  <dc:creator>Microsoft Office User</dc:creator>
  <cp:lastModifiedBy>Microsoft Office User</cp:lastModifiedBy>
  <cp:revision>13</cp:revision>
  <dcterms:created xsi:type="dcterms:W3CDTF">2019-03-12T21:53:07Z</dcterms:created>
  <dcterms:modified xsi:type="dcterms:W3CDTF">2019-03-13T00:00:21Z</dcterms:modified>
</cp:coreProperties>
</file>