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4467" r:id="rId2"/>
  </p:sldMasterIdLst>
  <p:notesMasterIdLst>
    <p:notesMasterId r:id="rId13"/>
  </p:notesMasterIdLst>
  <p:handoutMasterIdLst>
    <p:handoutMasterId r:id="rId14"/>
  </p:handoutMasterIdLst>
  <p:sldIdLst>
    <p:sldId id="264" r:id="rId3"/>
    <p:sldId id="322" r:id="rId4"/>
    <p:sldId id="360" r:id="rId5"/>
    <p:sldId id="361" r:id="rId6"/>
    <p:sldId id="363" r:id="rId7"/>
    <p:sldId id="364" r:id="rId8"/>
    <p:sldId id="365" r:id="rId9"/>
    <p:sldId id="366" r:id="rId10"/>
    <p:sldId id="367" r:id="rId11"/>
    <p:sldId id="269" r:id="rId12"/>
  </p:sldIdLst>
  <p:sldSz cx="13716000" cy="10287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8561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3712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205685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7424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3428091" algn="l" defTabSz="137123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4113710" algn="l" defTabSz="137123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4799328" algn="l" defTabSz="137123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5484947" algn="l" defTabSz="137123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orient="horz" pos="3989" userDrawn="1">
          <p15:clr>
            <a:srgbClr val="A4A3A4"/>
          </p15:clr>
        </p15:guide>
        <p15:guide id="3" orient="horz" pos="1403" userDrawn="1">
          <p15:clr>
            <a:srgbClr val="A4A3A4"/>
          </p15:clr>
        </p15:guide>
        <p15:guide id="4" orient="horz" pos="5418" userDrawn="1">
          <p15:clr>
            <a:srgbClr val="A4A3A4"/>
          </p15:clr>
        </p15:guide>
        <p15:guide id="5" orient="horz" pos="1605" userDrawn="1">
          <p15:clr>
            <a:srgbClr val="A4A3A4"/>
          </p15:clr>
        </p15:guide>
        <p15:guide id="6" pos="5273" userDrawn="1">
          <p15:clr>
            <a:srgbClr val="A4A3A4"/>
          </p15:clr>
        </p15:guide>
        <p15:guide id="7" pos="4592" userDrawn="1">
          <p15:clr>
            <a:srgbClr val="A4A3A4"/>
          </p15:clr>
        </p15:guide>
        <p15:guide id="8" pos="8221" userDrawn="1">
          <p15:clr>
            <a:srgbClr val="A4A3A4"/>
          </p15:clr>
        </p15:guide>
        <p15:guide id="9" pos="8302" userDrawn="1">
          <p15:clr>
            <a:srgbClr val="A4A3A4"/>
          </p15:clr>
        </p15:guide>
        <p15:guide id="10" pos="6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62A"/>
    <a:srgbClr val="8FC157"/>
    <a:srgbClr val="69ADE7"/>
    <a:srgbClr val="105B95"/>
    <a:srgbClr val="666666"/>
    <a:srgbClr val="4F81BD"/>
    <a:srgbClr val="C0E3F8"/>
    <a:srgbClr val="9236A4"/>
    <a:srgbClr val="0B9CE5"/>
    <a:srgbClr val="00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087" autoAdjust="0"/>
  </p:normalViewPr>
  <p:slideViewPr>
    <p:cSldViewPr>
      <p:cViewPr varScale="1">
        <p:scale>
          <a:sx n="45" d="100"/>
          <a:sy n="45" d="100"/>
        </p:scale>
        <p:origin x="1244" y="64"/>
      </p:cViewPr>
      <p:guideLst>
        <p:guide orient="horz" pos="3240"/>
        <p:guide orient="horz" pos="3989"/>
        <p:guide orient="horz" pos="1403"/>
        <p:guide orient="horz" pos="5418"/>
        <p:guide orient="horz" pos="1605"/>
        <p:guide pos="5273"/>
        <p:guide pos="4592"/>
        <p:guide pos="8221"/>
        <p:guide pos="8302"/>
        <p:guide pos="6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9D3BAD1-04B5-4EEE-A8EB-0A8F5F6AB81D}" type="datetimeFigureOut">
              <a:rPr lang="pt-BR"/>
              <a:pPr>
                <a:defRPr/>
              </a:pPr>
              <a:t>13/04/2023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25ECD6-F5DB-4F3E-9689-E133323AC37E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9726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5B27D2-8001-409F-9786-9B08DAA3F560}" type="datetimeFigureOut">
              <a:rPr lang="pt-BR"/>
              <a:pPr>
                <a:defRPr/>
              </a:pPr>
              <a:t>13/04/2023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AC094A0-DBFF-4992-80E8-A859C9DC321E}" type="slidenum">
              <a:rPr lang="pt-BR" altLang="pt-BR"/>
              <a:pPr/>
              <a:t>‹#›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34075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619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239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6856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2473" algn="l" rtl="0" eaLnBrk="0" fontAlgn="base" hangingPunct="0">
      <a:spcBef>
        <a:spcPct val="30000"/>
      </a:spcBef>
      <a:spcAft>
        <a:spcPct val="0"/>
      </a:spcAft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8091" algn="l" defTabSz="1371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3710" algn="l" defTabSz="1371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799328" algn="l" defTabSz="1371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4947" algn="l" defTabSz="1371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094A0-DBFF-4992-80E8-A859C9DC321E}" type="slidenum">
              <a:rPr lang="pt-BR" altLang="pt-BR" smtClean="0"/>
              <a:pPr/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97800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094A0-DBFF-4992-80E8-A859C9DC321E}" type="slidenum">
              <a:rPr lang="pt-BR" altLang="pt-BR" smtClean="0"/>
              <a:pPr/>
              <a:t>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5378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094A0-DBFF-4992-80E8-A859C9DC321E}" type="slidenum">
              <a:rPr lang="pt-BR" altLang="pt-BR" smtClean="0"/>
              <a:pPr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64674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094A0-DBFF-4992-80E8-A859C9DC321E}" type="slidenum">
              <a:rPr lang="pt-BR" altLang="pt-BR" smtClean="0"/>
              <a:pPr/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2850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094A0-DBFF-4992-80E8-A859C9DC321E}" type="slidenum">
              <a:rPr lang="pt-BR" altLang="pt-BR" smtClean="0"/>
              <a:pPr/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4668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094A0-DBFF-4992-80E8-A859C9DC321E}" type="slidenum">
              <a:rPr lang="pt-BR" altLang="pt-BR" smtClean="0"/>
              <a:pPr/>
              <a:t>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44307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094A0-DBFF-4992-80E8-A859C9DC321E}" type="slidenum">
              <a:rPr lang="pt-BR" altLang="pt-BR" smtClean="0"/>
              <a:pPr/>
              <a:t>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14696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094A0-DBFF-4992-80E8-A859C9DC321E}" type="slidenum">
              <a:rPr lang="pt-BR" altLang="pt-BR" smtClean="0"/>
              <a:pPr/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5096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aber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42977" y="1615108"/>
            <a:ext cx="11477643" cy="3096344"/>
          </a:xfrm>
          <a:prstGeom prst="rect">
            <a:avLst/>
          </a:prstGeom>
        </p:spPr>
        <p:txBody>
          <a:bodyPr anchor="ctr"/>
          <a:lstStyle>
            <a:lvl1pPr>
              <a:defRPr sz="6000" b="1">
                <a:solidFill>
                  <a:srgbClr val="69ADE7"/>
                </a:solidFill>
              </a:defRPr>
            </a:lvl1pPr>
          </a:lstStyle>
          <a:p>
            <a:r>
              <a:rPr lang="pt-BR" dirty="0" smtClean="0"/>
              <a:t>Nome da Disciplina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942977" y="4999043"/>
            <a:ext cx="11477625" cy="3889375"/>
          </a:xfrm>
          <a:prstGeom prst="rect">
            <a:avLst/>
          </a:prstGeom>
        </p:spPr>
        <p:txBody>
          <a:bodyPr anchor="ctr"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951" b="0" kern="1200" dirty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pt-BR" dirty="0" smtClean="0"/>
              <a:t>Nome do professor</a:t>
            </a:r>
          </a:p>
        </p:txBody>
      </p:sp>
    </p:spTree>
    <p:extLst>
      <p:ext uri="{BB962C8B-B14F-4D97-AF65-F5344CB8AC3E}">
        <p14:creationId xmlns:p14="http://schemas.microsoft.com/office/powerpoint/2010/main" val="1530713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1 linha - conteúdo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6480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+mj-lt"/>
              <a:buNone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  <a:endParaRPr lang="pt-BR" dirty="0"/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4"/>
          </p:nvPr>
        </p:nvSpPr>
        <p:spPr>
          <a:xfrm>
            <a:off x="532800" y="1636318"/>
            <a:ext cx="5637251" cy="78997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  <p:sp>
        <p:nvSpPr>
          <p:cNvPr id="7" name="Espaço Reservado para Texto 2"/>
          <p:cNvSpPr>
            <a:spLocks noGrp="1"/>
          </p:cNvSpPr>
          <p:nvPr>
            <p:ph type="body" sz="quarter" idx="15"/>
          </p:nvPr>
        </p:nvSpPr>
        <p:spPr>
          <a:xfrm>
            <a:off x="6930008" y="1636318"/>
            <a:ext cx="5637251" cy="78997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72859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2 linhas - conteúdo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1196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</a:p>
          <a:p>
            <a:r>
              <a:rPr lang="pt-BR" dirty="0" smtClean="0"/>
              <a:t>&lt;Título do slide&gt;</a:t>
            </a: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4"/>
          </p:nvPr>
        </p:nvSpPr>
        <p:spPr>
          <a:xfrm>
            <a:off x="532800" y="2019298"/>
            <a:ext cx="5637600" cy="7300666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  <p:sp>
        <p:nvSpPr>
          <p:cNvPr id="10" name="Espaço Reservado para Texto 2"/>
          <p:cNvSpPr>
            <a:spLocks noGrp="1"/>
          </p:cNvSpPr>
          <p:nvPr>
            <p:ph type="body" sz="quarter" idx="15"/>
          </p:nvPr>
        </p:nvSpPr>
        <p:spPr>
          <a:xfrm>
            <a:off x="7081024" y="2019298"/>
            <a:ext cx="5689358" cy="7300666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75487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3 linhas - conteúdo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207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</a:p>
          <a:p>
            <a:r>
              <a:rPr lang="pt-BR" dirty="0" smtClean="0"/>
              <a:t>&lt;Título do slide&gt;</a:t>
            </a:r>
          </a:p>
          <a:p>
            <a:r>
              <a:rPr lang="pt-BR" dirty="0" smtClean="0"/>
              <a:t>&lt;Título do slide&gt;</a:t>
            </a:r>
          </a:p>
        </p:txBody>
      </p:sp>
      <p:sp>
        <p:nvSpPr>
          <p:cNvPr id="7" name="Espaço Reservado para Texto 2"/>
          <p:cNvSpPr>
            <a:spLocks noGrp="1"/>
          </p:cNvSpPr>
          <p:nvPr>
            <p:ph type="body" sz="quarter" idx="12"/>
          </p:nvPr>
        </p:nvSpPr>
        <p:spPr>
          <a:xfrm>
            <a:off x="532800" y="2983260"/>
            <a:ext cx="5689358" cy="6624736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  <p:sp>
        <p:nvSpPr>
          <p:cNvPr id="9" name="Espaço Reservado para Texto 2"/>
          <p:cNvSpPr>
            <a:spLocks noGrp="1"/>
          </p:cNvSpPr>
          <p:nvPr>
            <p:ph type="body" sz="quarter" idx="15"/>
          </p:nvPr>
        </p:nvSpPr>
        <p:spPr>
          <a:xfrm>
            <a:off x="7081024" y="2983260"/>
            <a:ext cx="5689358" cy="6624736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7069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1 linha - conteúdo +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6480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+mj-lt"/>
              <a:buNone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  <a:endParaRPr lang="pt-BR" dirty="0"/>
          </a:p>
        </p:txBody>
      </p:sp>
      <p:sp>
        <p:nvSpPr>
          <p:cNvPr id="5" name="Espaço Reservado para Imagem 2"/>
          <p:cNvSpPr>
            <a:spLocks noGrp="1"/>
          </p:cNvSpPr>
          <p:nvPr>
            <p:ph type="pic" sz="quarter" idx="13"/>
          </p:nvPr>
        </p:nvSpPr>
        <p:spPr>
          <a:xfrm>
            <a:off x="7290048" y="1636318"/>
            <a:ext cx="5313211" cy="7899799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図を追加</a:t>
            </a:r>
            <a:endParaRPr lang="pt-BR" dirty="0"/>
          </a:p>
        </p:txBody>
      </p:sp>
      <p:sp>
        <p:nvSpPr>
          <p:cNvPr id="9" name="Espaço Reservado para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532800" y="1636318"/>
            <a:ext cx="6069296" cy="789979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771048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1 linha - imagem +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6480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+mj-lt"/>
              <a:buNone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  <a:endParaRPr lang="pt-BR" dirty="0"/>
          </a:p>
        </p:txBody>
      </p:sp>
      <p:sp>
        <p:nvSpPr>
          <p:cNvPr id="5" name="Espaço Reservado para Imagem 2"/>
          <p:cNvSpPr>
            <a:spLocks noGrp="1"/>
          </p:cNvSpPr>
          <p:nvPr>
            <p:ph type="pic" sz="quarter" idx="13"/>
          </p:nvPr>
        </p:nvSpPr>
        <p:spPr>
          <a:xfrm>
            <a:off x="532800" y="1636318"/>
            <a:ext cx="5313211" cy="7899799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図を追加</a:t>
            </a:r>
            <a:endParaRPr lang="pt-BR" dirty="0"/>
          </a:p>
        </p:txBody>
      </p:sp>
      <p:sp>
        <p:nvSpPr>
          <p:cNvPr id="9" name="Espaço Reservado para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6497960" y="1636318"/>
            <a:ext cx="6069296" cy="789979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566822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2 linhas - conteúdo +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147636" cy="1196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</a:p>
          <a:p>
            <a:r>
              <a:rPr lang="pt-BR" dirty="0" smtClean="0"/>
              <a:t>&lt;Título do slide&gt;</a:t>
            </a:r>
          </a:p>
        </p:txBody>
      </p:sp>
      <p:sp>
        <p:nvSpPr>
          <p:cNvPr id="5" name="Espaço Reservado para Imagem 2"/>
          <p:cNvSpPr>
            <a:spLocks noGrp="1"/>
          </p:cNvSpPr>
          <p:nvPr>
            <p:ph type="pic" sz="quarter" idx="13"/>
          </p:nvPr>
        </p:nvSpPr>
        <p:spPr>
          <a:xfrm>
            <a:off x="7290048" y="2308794"/>
            <a:ext cx="5313211" cy="7227318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図を追加</a:t>
            </a:r>
            <a:endParaRPr lang="pt-BR" dirty="0"/>
          </a:p>
        </p:txBody>
      </p:sp>
      <p:sp>
        <p:nvSpPr>
          <p:cNvPr id="9" name="Espaço Reservado para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532800" y="2308794"/>
            <a:ext cx="6069296" cy="722731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172653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2 linhas - imagem +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219644" cy="1196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</a:p>
          <a:p>
            <a:r>
              <a:rPr lang="pt-BR" dirty="0" smtClean="0"/>
              <a:t>&lt;Título do slide&gt;</a:t>
            </a:r>
          </a:p>
        </p:txBody>
      </p:sp>
      <p:sp>
        <p:nvSpPr>
          <p:cNvPr id="5" name="Espaço Reservado para Imagem 2"/>
          <p:cNvSpPr>
            <a:spLocks noGrp="1"/>
          </p:cNvSpPr>
          <p:nvPr>
            <p:ph type="pic" sz="quarter" idx="13"/>
          </p:nvPr>
        </p:nvSpPr>
        <p:spPr>
          <a:xfrm>
            <a:off x="532800" y="2308794"/>
            <a:ext cx="5313211" cy="7227318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図を追加</a:t>
            </a:r>
            <a:endParaRPr lang="pt-BR" dirty="0"/>
          </a:p>
        </p:txBody>
      </p:sp>
      <p:sp>
        <p:nvSpPr>
          <p:cNvPr id="9" name="Espaço Reservado para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6497960" y="2308794"/>
            <a:ext cx="6069296" cy="722731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677063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3 linhas - conteúdo +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219647" cy="207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</a:p>
          <a:p>
            <a:r>
              <a:rPr lang="pt-BR" dirty="0" smtClean="0"/>
              <a:t>&lt;Título do slide&gt;</a:t>
            </a:r>
          </a:p>
          <a:p>
            <a:r>
              <a:rPr lang="pt-BR" dirty="0" smtClean="0"/>
              <a:t>&lt;Título do slide&gt;</a:t>
            </a:r>
          </a:p>
        </p:txBody>
      </p:sp>
      <p:sp>
        <p:nvSpPr>
          <p:cNvPr id="5" name="Espaço Reservado para Imagem 2"/>
          <p:cNvSpPr>
            <a:spLocks noGrp="1"/>
          </p:cNvSpPr>
          <p:nvPr>
            <p:ph type="pic" sz="quarter" idx="13"/>
          </p:nvPr>
        </p:nvSpPr>
        <p:spPr>
          <a:xfrm>
            <a:off x="7290048" y="3127276"/>
            <a:ext cx="5313211" cy="6408836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図を追加</a:t>
            </a:r>
            <a:endParaRPr lang="pt-BR" dirty="0"/>
          </a:p>
        </p:txBody>
      </p:sp>
      <p:sp>
        <p:nvSpPr>
          <p:cNvPr id="9" name="Espaço Reservado para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532800" y="3127276"/>
            <a:ext cx="6069296" cy="640883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989742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3 linhas - imagem +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291655" cy="207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</a:p>
          <a:p>
            <a:r>
              <a:rPr lang="pt-BR" dirty="0" smtClean="0"/>
              <a:t>&lt;Título do slide&gt;</a:t>
            </a:r>
          </a:p>
          <a:p>
            <a:r>
              <a:rPr lang="pt-BR" dirty="0" smtClean="0"/>
              <a:t>&lt;Título do slide&gt;</a:t>
            </a:r>
          </a:p>
        </p:txBody>
      </p:sp>
      <p:sp>
        <p:nvSpPr>
          <p:cNvPr id="5" name="Espaço Reservado para Imagem 2"/>
          <p:cNvSpPr>
            <a:spLocks noGrp="1"/>
          </p:cNvSpPr>
          <p:nvPr>
            <p:ph type="pic" sz="quarter" idx="13"/>
          </p:nvPr>
        </p:nvSpPr>
        <p:spPr>
          <a:xfrm>
            <a:off x="532800" y="3127276"/>
            <a:ext cx="5313211" cy="6408836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図を追加</a:t>
            </a:r>
            <a:endParaRPr lang="pt-BR" dirty="0"/>
          </a:p>
        </p:txBody>
      </p:sp>
      <p:sp>
        <p:nvSpPr>
          <p:cNvPr id="9" name="Espaço Reservado para Texto 2"/>
          <p:cNvSpPr>
            <a:spLocks noGrp="1"/>
          </p:cNvSpPr>
          <p:nvPr>
            <p:ph type="body" sz="quarter" idx="14" hasCustomPrompt="1"/>
          </p:nvPr>
        </p:nvSpPr>
        <p:spPr>
          <a:xfrm>
            <a:off x="6497960" y="3127276"/>
            <a:ext cx="6069296" cy="640883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273401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aber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42977" y="1615108"/>
            <a:ext cx="11477643" cy="3096344"/>
          </a:xfrm>
          <a:prstGeom prst="rect">
            <a:avLst/>
          </a:prstGeom>
        </p:spPr>
        <p:txBody>
          <a:bodyPr anchor="ctr"/>
          <a:lstStyle>
            <a:lvl1pPr>
              <a:defRPr sz="6000" b="1">
                <a:solidFill>
                  <a:srgbClr val="69ADE7"/>
                </a:solidFill>
              </a:defRPr>
            </a:lvl1pPr>
          </a:lstStyle>
          <a:p>
            <a:r>
              <a:rPr lang="pt-BR" dirty="0" smtClean="0"/>
              <a:t>Nome da Disciplina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942977" y="4999043"/>
            <a:ext cx="11477625" cy="3889375"/>
          </a:xfrm>
          <a:prstGeom prst="rect">
            <a:avLst/>
          </a:prstGeom>
        </p:spPr>
        <p:txBody>
          <a:bodyPr anchor="ctr"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951" b="0" kern="1200" dirty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pt-BR" dirty="0" smtClean="0"/>
              <a:t>Nome do professor</a:t>
            </a:r>
          </a:p>
        </p:txBody>
      </p:sp>
    </p:spTree>
    <p:extLst>
      <p:ext uri="{BB962C8B-B14F-4D97-AF65-F5344CB8AC3E}">
        <p14:creationId xmlns:p14="http://schemas.microsoft.com/office/powerpoint/2010/main" val="694008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530945" y="967035"/>
            <a:ext cx="12240715" cy="8569077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287530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7592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1 linha -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6480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+mj-lt"/>
              <a:buNone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  <a:endParaRPr lang="pt-BR" dirty="0"/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532799" y="1183060"/>
            <a:ext cx="12240000" cy="8568952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09261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14500" y="1683545"/>
            <a:ext cx="1028700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ja-JP" altLang="en-US" smtClean="0"/>
              <a:t>マスター タイトルの書式設定</a:t>
            </a:r>
            <a:endParaRPr lang="pt-BR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4500" y="5403057"/>
            <a:ext cx="1028700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ja-JP" altLang="en-US" smtClean="0"/>
              <a:t>マスター サブタイトルの書式設定</a:t>
            </a:r>
            <a:endParaRPr lang="pt-BR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FC5F-D2F5-4620-99BD-F4613296DD1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4733-5AB4-43CF-B0D9-6952788F10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693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pt-BR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pt-BR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FC5F-D2F5-4620-99BD-F4613296DD1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4733-5AB4-43CF-B0D9-6952788F10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500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35831" y="2564608"/>
            <a:ext cx="11830050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ja-JP" altLang="en-US" smtClean="0"/>
              <a:t>マスター タイトルの書式設定</a:t>
            </a:r>
            <a:endParaRPr lang="pt-BR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35831" y="6884195"/>
            <a:ext cx="11830050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FC5F-D2F5-4620-99BD-F4613296DD1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4733-5AB4-43CF-B0D9-6952788F10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4576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pt-BR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42975" y="2738438"/>
            <a:ext cx="5829300" cy="65270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pt-BR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943725" y="2738438"/>
            <a:ext cx="5829300" cy="652700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pt-BR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FC5F-D2F5-4620-99BD-F4613296DD1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4733-5AB4-43CF-B0D9-6952788F10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52541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44762" y="547688"/>
            <a:ext cx="11830050" cy="198834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pt-BR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44762" y="2521745"/>
            <a:ext cx="5802510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44762" y="3757613"/>
            <a:ext cx="5802510" cy="552688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pt-BR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943725" y="2521745"/>
            <a:ext cx="5831087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943725" y="3757613"/>
            <a:ext cx="5831087" cy="552688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pt-BR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FC5F-D2F5-4620-99BD-F4613296DD1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4733-5AB4-43CF-B0D9-6952788F10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8287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pt-BR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FC5F-D2F5-4620-99BD-F4613296DD1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4733-5AB4-43CF-B0D9-6952788F10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9967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FC5F-D2F5-4620-99BD-F4613296DD1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4733-5AB4-43CF-B0D9-6952788F10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1571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44762" y="685800"/>
            <a:ext cx="4423767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pt-BR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831087" y="1481138"/>
            <a:ext cx="6943725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pt-BR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44762" y="3086100"/>
            <a:ext cx="4423767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FC5F-D2F5-4620-99BD-F4613296DD1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4733-5AB4-43CF-B0D9-6952788F10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7600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44762" y="685800"/>
            <a:ext cx="4423767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pt-BR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831087" y="1481138"/>
            <a:ext cx="6943725" cy="7310438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endParaRPr lang="pt-BR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944762" y="3086100"/>
            <a:ext cx="4423767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FC5F-D2F5-4620-99BD-F4613296DD1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4733-5AB4-43CF-B0D9-6952788F10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36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Imagem 2"/>
          <p:cNvSpPr>
            <a:spLocks noGrp="1"/>
          </p:cNvSpPr>
          <p:nvPr>
            <p:ph type="pic" sz="quarter" idx="14"/>
          </p:nvPr>
        </p:nvSpPr>
        <p:spPr>
          <a:xfrm>
            <a:off x="532800" y="968400"/>
            <a:ext cx="12240000" cy="8568957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図を追加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6840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pt-BR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pt-BR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FC5F-D2F5-4620-99BD-F4613296DD1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4733-5AB4-43CF-B0D9-6952788F10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4491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815512" y="547688"/>
            <a:ext cx="2957513" cy="871775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pt-BR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42975" y="547688"/>
            <a:ext cx="8701088" cy="871775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pt-BR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AFC5F-D2F5-4620-99BD-F4613296DD1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84733-5AB4-43CF-B0D9-6952788F10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7361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de aber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42977" y="1615108"/>
            <a:ext cx="11477643" cy="3096344"/>
          </a:xfrm>
          <a:prstGeom prst="rect">
            <a:avLst/>
          </a:prstGeom>
        </p:spPr>
        <p:txBody>
          <a:bodyPr anchor="ctr"/>
          <a:lstStyle>
            <a:lvl1pPr>
              <a:defRPr sz="6000" b="1">
                <a:solidFill>
                  <a:srgbClr val="69ADE7"/>
                </a:solidFill>
              </a:defRPr>
            </a:lvl1pPr>
          </a:lstStyle>
          <a:p>
            <a:r>
              <a:rPr lang="pt-BR" dirty="0" smtClean="0"/>
              <a:t>Nome da Disciplina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942977" y="4999043"/>
            <a:ext cx="11477625" cy="3889375"/>
          </a:xfrm>
          <a:prstGeom prst="rect">
            <a:avLst/>
          </a:prstGeom>
        </p:spPr>
        <p:txBody>
          <a:bodyPr anchor="ctr"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lang="pt-BR" sz="4951" b="0" kern="1200" dirty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5pPr>
          </a:lstStyle>
          <a:p>
            <a:pPr lvl="0"/>
            <a:r>
              <a:rPr lang="pt-BR" dirty="0" smtClean="0"/>
              <a:t>Nome do professor</a:t>
            </a:r>
          </a:p>
        </p:txBody>
      </p:sp>
    </p:spTree>
    <p:extLst>
      <p:ext uri="{BB962C8B-B14F-4D97-AF65-F5344CB8AC3E}">
        <p14:creationId xmlns:p14="http://schemas.microsoft.com/office/powerpoint/2010/main" val="58258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1 linha -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6480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+mj-lt"/>
              <a:buNone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  <a:endParaRPr lang="pt-BR" dirty="0"/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532799" y="1183060"/>
            <a:ext cx="12240000" cy="8568952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15529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1 linha -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6480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+mj-lt"/>
              <a:buNone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  <a:endParaRPr lang="pt-BR" dirty="0"/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532799" y="1183060"/>
            <a:ext cx="12240000" cy="8568952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58763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2 linhas -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1196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</a:p>
          <a:p>
            <a:r>
              <a:rPr lang="pt-BR" dirty="0" smtClean="0"/>
              <a:t>&lt;Título do slide&gt;</a:t>
            </a: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532800" y="1770748"/>
            <a:ext cx="12240000" cy="79200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39801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3 linhas -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207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</a:p>
          <a:p>
            <a:r>
              <a:rPr lang="pt-BR" dirty="0" smtClean="0"/>
              <a:t>&lt;Título do slide&gt;</a:t>
            </a:r>
          </a:p>
          <a:p>
            <a:r>
              <a:rPr lang="pt-BR" dirty="0" smtClean="0"/>
              <a:t>&lt;Título do slide&gt;</a:t>
            </a: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3"/>
          </p:nvPr>
        </p:nvSpPr>
        <p:spPr>
          <a:xfrm>
            <a:off x="532799" y="2695103"/>
            <a:ext cx="12240000" cy="6840885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608990" indent="-303602" algn="l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93450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1 linha -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Imagem 2"/>
          <p:cNvSpPr>
            <a:spLocks noGrp="1"/>
          </p:cNvSpPr>
          <p:nvPr>
            <p:ph type="pic" sz="quarter" idx="14"/>
          </p:nvPr>
        </p:nvSpPr>
        <p:spPr>
          <a:xfrm>
            <a:off x="532799" y="1184400"/>
            <a:ext cx="12240000" cy="8568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図を追加</a:t>
            </a:r>
            <a:endParaRPr lang="pt-BR" dirty="0"/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64807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ClrTx/>
              <a:buSzPct val="100000"/>
              <a:buFont typeface="+mj-lt"/>
              <a:buNone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486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2 linhas -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11964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</a:p>
          <a:p>
            <a:r>
              <a:rPr lang="pt-BR" dirty="0" smtClean="0"/>
              <a:t>&lt;Título do slide&gt;</a:t>
            </a:r>
          </a:p>
        </p:txBody>
      </p:sp>
      <p:sp>
        <p:nvSpPr>
          <p:cNvPr id="5" name="Espaço Reservado para Imagem 2"/>
          <p:cNvSpPr>
            <a:spLocks noGrp="1"/>
          </p:cNvSpPr>
          <p:nvPr>
            <p:ph type="pic" sz="quarter" idx="14"/>
          </p:nvPr>
        </p:nvSpPr>
        <p:spPr>
          <a:xfrm>
            <a:off x="532800" y="1771200"/>
            <a:ext cx="12240000" cy="7920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図を追加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37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3 linhas -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32800" y="324000"/>
            <a:ext cx="9360000" cy="207505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1028675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 typeface="+mj-lt"/>
              <a:buNone/>
              <a:tabLst/>
              <a:defRPr sz="4050" b="1" cap="none" baseline="0">
                <a:solidFill>
                  <a:srgbClr val="69ADE7"/>
                </a:solidFill>
                <a:effectLst/>
                <a:latin typeface="+mj-lt"/>
                <a:cs typeface="Arial" panose="020B0604020202020204" pitchFamily="34" charset="0"/>
              </a:defRPr>
            </a:lvl1pPr>
            <a:lvl2pPr marL="205359" indent="0" algn="just">
              <a:lnSpc>
                <a:spcPts val="2363"/>
              </a:lnSpc>
              <a:spcBef>
                <a:spcPts val="0"/>
              </a:spcBef>
              <a:buClr>
                <a:srgbClr val="7CAEC5"/>
              </a:buClr>
              <a:buFont typeface="Arial" pitchFamily="34" charset="0"/>
              <a:buNone/>
              <a:defRPr sz="1800"/>
            </a:lvl2pPr>
            <a:lvl3pPr>
              <a:lnSpc>
                <a:spcPts val="2587"/>
              </a:lnSpc>
              <a:spcBef>
                <a:spcPts val="0"/>
              </a:spcBef>
              <a:defRPr sz="2024"/>
            </a:lvl3pPr>
            <a:lvl4pPr>
              <a:lnSpc>
                <a:spcPts val="2587"/>
              </a:lnSpc>
              <a:spcBef>
                <a:spcPts val="0"/>
              </a:spcBef>
              <a:defRPr sz="2024"/>
            </a:lvl4pPr>
            <a:lvl5pPr>
              <a:lnSpc>
                <a:spcPts val="2587"/>
              </a:lnSpc>
              <a:spcBef>
                <a:spcPts val="0"/>
              </a:spcBef>
              <a:defRPr sz="2024"/>
            </a:lvl5pPr>
          </a:lstStyle>
          <a:p>
            <a:r>
              <a:rPr lang="pt-BR" dirty="0" smtClean="0"/>
              <a:t>&lt;Título do slide&gt;</a:t>
            </a:r>
          </a:p>
          <a:p>
            <a:r>
              <a:rPr lang="pt-BR" dirty="0" smtClean="0"/>
              <a:t>&lt;Título do slide&gt;</a:t>
            </a:r>
          </a:p>
          <a:p>
            <a:r>
              <a:rPr lang="pt-BR" dirty="0" smtClean="0"/>
              <a:t>&lt;Título do slide&gt;</a:t>
            </a:r>
          </a:p>
        </p:txBody>
      </p:sp>
      <p:sp>
        <p:nvSpPr>
          <p:cNvPr id="5" name="Espaço Reservado para Imagem 2"/>
          <p:cNvSpPr>
            <a:spLocks noGrp="1"/>
          </p:cNvSpPr>
          <p:nvPr>
            <p:ph type="pic" sz="quarter" idx="14"/>
          </p:nvPr>
        </p:nvSpPr>
        <p:spPr>
          <a:xfrm>
            <a:off x="532800" y="2696400"/>
            <a:ext cx="12240000" cy="6840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図を追加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044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0287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5" r:id="rId1"/>
    <p:sldLayoutId id="2147484351" r:id="rId2"/>
    <p:sldLayoutId id="2147484356" r:id="rId3"/>
    <p:sldLayoutId id="2147484315" r:id="rId4"/>
    <p:sldLayoutId id="2147484343" r:id="rId5"/>
    <p:sldLayoutId id="2147484344" r:id="rId6"/>
    <p:sldLayoutId id="2147484339" r:id="rId7"/>
    <p:sldLayoutId id="2147484349" r:id="rId8"/>
    <p:sldLayoutId id="2147484350" r:id="rId9"/>
    <p:sldLayoutId id="2147484340" r:id="rId10"/>
    <p:sldLayoutId id="2147484345" r:id="rId11"/>
    <p:sldLayoutId id="2147484346" r:id="rId12"/>
    <p:sldLayoutId id="2147484357" r:id="rId13"/>
    <p:sldLayoutId id="2147484358" r:id="rId14"/>
    <p:sldLayoutId id="2147484359" r:id="rId15"/>
    <p:sldLayoutId id="2147484360" r:id="rId16"/>
    <p:sldLayoutId id="2147484361" r:id="rId17"/>
    <p:sldLayoutId id="2147484362" r:id="rId18"/>
    <p:sldLayoutId id="2147484437" r:id="rId19"/>
    <p:sldLayoutId id="2147484438" r:id="rId20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95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951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951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951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951">
          <a:solidFill>
            <a:schemeClr val="tx1"/>
          </a:solidFill>
          <a:latin typeface="Calibri" pitchFamily="34" charset="0"/>
        </a:defRPr>
      </a:lvl5pPr>
      <a:lvl6pPr marL="514287" algn="ctr" rtl="0" eaLnBrk="1" fontAlgn="base" hangingPunct="1">
        <a:spcBef>
          <a:spcPct val="0"/>
        </a:spcBef>
        <a:spcAft>
          <a:spcPct val="0"/>
        </a:spcAft>
        <a:defRPr sz="4951">
          <a:solidFill>
            <a:schemeClr val="tx1"/>
          </a:solidFill>
          <a:latin typeface="Calibri" pitchFamily="34" charset="0"/>
        </a:defRPr>
      </a:lvl6pPr>
      <a:lvl7pPr marL="1028573" algn="ctr" rtl="0" eaLnBrk="1" fontAlgn="base" hangingPunct="1">
        <a:spcBef>
          <a:spcPct val="0"/>
        </a:spcBef>
        <a:spcAft>
          <a:spcPct val="0"/>
        </a:spcAft>
        <a:defRPr sz="4951">
          <a:solidFill>
            <a:schemeClr val="tx1"/>
          </a:solidFill>
          <a:latin typeface="Calibri" pitchFamily="34" charset="0"/>
        </a:defRPr>
      </a:lvl7pPr>
      <a:lvl8pPr marL="1542859" algn="ctr" rtl="0" eaLnBrk="1" fontAlgn="base" hangingPunct="1">
        <a:spcBef>
          <a:spcPct val="0"/>
        </a:spcBef>
        <a:spcAft>
          <a:spcPct val="0"/>
        </a:spcAft>
        <a:defRPr sz="4951">
          <a:solidFill>
            <a:schemeClr val="tx1"/>
          </a:solidFill>
          <a:latin typeface="Calibri" pitchFamily="34" charset="0"/>
        </a:defRPr>
      </a:lvl8pPr>
      <a:lvl9pPr marL="2057144" algn="ctr" rtl="0" eaLnBrk="1" fontAlgn="base" hangingPunct="1">
        <a:spcBef>
          <a:spcPct val="0"/>
        </a:spcBef>
        <a:spcAft>
          <a:spcPct val="0"/>
        </a:spcAft>
        <a:defRPr sz="4951">
          <a:solidFill>
            <a:schemeClr val="tx1"/>
          </a:solidFill>
          <a:latin typeface="Calibri" pitchFamily="34" charset="0"/>
        </a:defRPr>
      </a:lvl9pPr>
    </p:titleStyle>
    <p:bodyStyle>
      <a:lvl1pPr marL="385715" indent="-38571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715" indent="-321429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285716" indent="-257144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0" indent="-257144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49" kern="1200">
          <a:solidFill>
            <a:schemeClr val="tx1"/>
          </a:solidFill>
          <a:latin typeface="+mn-lt"/>
          <a:ea typeface="+mn-ea"/>
          <a:cs typeface="+mn-cs"/>
        </a:defRPr>
      </a:lvl4pPr>
      <a:lvl5pPr marL="2314289" indent="-257144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49" kern="1200">
          <a:solidFill>
            <a:schemeClr val="tx1"/>
          </a:solidFill>
          <a:latin typeface="+mn-lt"/>
          <a:ea typeface="+mn-ea"/>
          <a:cs typeface="+mn-cs"/>
        </a:defRPr>
      </a:lvl5pPr>
      <a:lvl6pPr marL="2828574" indent="-257144" algn="l" defTabSz="1028573" rtl="0" eaLnBrk="1" latinLnBrk="0" hangingPunct="1">
        <a:spcBef>
          <a:spcPct val="20000"/>
        </a:spcBef>
        <a:buFont typeface="Arial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6pPr>
      <a:lvl7pPr marL="3342860" indent="-257144" algn="l" defTabSz="1028573" rtl="0" eaLnBrk="1" latinLnBrk="0" hangingPunct="1">
        <a:spcBef>
          <a:spcPct val="20000"/>
        </a:spcBef>
        <a:buFont typeface="Arial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7pPr>
      <a:lvl8pPr marL="3857147" indent="-257144" algn="l" defTabSz="1028573" rtl="0" eaLnBrk="1" latinLnBrk="0" hangingPunct="1">
        <a:spcBef>
          <a:spcPct val="20000"/>
        </a:spcBef>
        <a:buFont typeface="Arial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8pPr>
      <a:lvl9pPr marL="4371432" indent="-257144" algn="l" defTabSz="1028573" rtl="0" eaLnBrk="1" latinLnBrk="0" hangingPunct="1">
        <a:spcBef>
          <a:spcPct val="20000"/>
        </a:spcBef>
        <a:buFont typeface="Arial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1pPr>
      <a:lvl2pPr marL="514287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2pPr>
      <a:lvl3pPr marL="1028573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3pPr>
      <a:lvl4pPr marL="1542859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4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5pPr>
      <a:lvl6pPr marL="2571431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6pPr>
      <a:lvl7pPr marL="3085719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7pPr>
      <a:lvl8pPr marL="3600002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8pPr>
      <a:lvl9pPr marL="4114289" algn="l" defTabSz="1028573" rtl="0" eaLnBrk="1" latinLnBrk="0" hangingPunct="1">
        <a:defRPr sz="2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007">
          <p15:clr>
            <a:srgbClr val="F26B43"/>
          </p15:clr>
        </p15:guide>
        <p15:guide id="2" pos="432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942975" y="547688"/>
            <a:ext cx="1183005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pt-BR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42975" y="2738438"/>
            <a:ext cx="1183005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pt-BR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942975" y="9534526"/>
            <a:ext cx="30861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AFC5F-D2F5-4620-99BD-F4613296DD1A}" type="datetimeFigureOut">
              <a:rPr lang="pt-BR" smtClean="0"/>
              <a:t>13/04/2023</a:t>
            </a:fld>
            <a:endParaRPr lang="pt-BR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543425" y="9534526"/>
            <a:ext cx="462915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686925" y="9534526"/>
            <a:ext cx="30861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84733-5AB4-43CF-B0D9-6952788F1088}" type="slidenum">
              <a:rPr lang="pt-BR" smtClean="0"/>
              <a:t>‹#›</a:t>
            </a:fld>
            <a:endParaRPr lang="pt-BR"/>
          </a:p>
        </p:txBody>
      </p:sp>
      <p:pic>
        <p:nvPicPr>
          <p:cNvPr id="7" name="Imagem 4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35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8" r:id="rId1"/>
    <p:sldLayoutId id="2147484469" r:id="rId2"/>
    <p:sldLayoutId id="2147484470" r:id="rId3"/>
    <p:sldLayoutId id="2147484471" r:id="rId4"/>
    <p:sldLayoutId id="2147484472" r:id="rId5"/>
    <p:sldLayoutId id="2147484473" r:id="rId6"/>
    <p:sldLayoutId id="2147484474" r:id="rId7"/>
    <p:sldLayoutId id="2147484475" r:id="rId8"/>
    <p:sldLayoutId id="2147484476" r:id="rId9"/>
    <p:sldLayoutId id="2147484477" r:id="rId10"/>
    <p:sldLayoutId id="2147484478" r:id="rId11"/>
    <p:sldLayoutId id="2147484479" r:id="rId12"/>
    <p:sldLayoutId id="2147484480" r:id="rId13"/>
  </p:sldLayoutIdLst>
  <p:timing>
    <p:tnLst>
      <p:par>
        <p:cTn id="1" dur="indefinite" restart="never" nodeType="tmRoot"/>
      </p:par>
    </p:tnLst>
  </p:timing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07" userDrawn="1">
          <p15:clr>
            <a:srgbClr val="F26B43"/>
          </p15:clr>
        </p15:guide>
        <p15:guide id="2" pos="43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09328" y="3127276"/>
            <a:ext cx="12169352" cy="2376264"/>
          </a:xfrm>
        </p:spPr>
        <p:txBody>
          <a:bodyPr>
            <a:normAutofit/>
          </a:bodyPr>
          <a:lstStyle/>
          <a:p>
            <a:r>
              <a:rPr lang="pt-BR" sz="4800" dirty="0" smtClean="0"/>
              <a:t>Aula III - BEM </a:t>
            </a:r>
            <a:r>
              <a:rPr lang="pt-BR" sz="4800" dirty="0"/>
              <a:t>AMBIENTAL E 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/>
              <a:t>	</a:t>
            </a:r>
            <a:r>
              <a:rPr lang="pt-BR" sz="4800" dirty="0" smtClean="0"/>
              <a:t>	SUJEITOS </a:t>
            </a:r>
            <a:r>
              <a:rPr lang="pt-BR" sz="4800" dirty="0"/>
              <a:t>DA PROTEÇÃO </a:t>
            </a:r>
            <a:r>
              <a:rPr lang="pt-BR" sz="4800" dirty="0" smtClean="0"/>
              <a:t>AMBIENTAL</a:t>
            </a:r>
            <a:endParaRPr lang="pt-BR" sz="48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8001135" y="5503540"/>
            <a:ext cx="4482482" cy="1008112"/>
          </a:xfrm>
        </p:spPr>
        <p:txBody>
          <a:bodyPr>
            <a:normAutofit/>
          </a:bodyPr>
          <a:lstStyle/>
          <a:p>
            <a:r>
              <a:rPr lang="pt-BR" sz="4400" b="1" dirty="0" smtClean="0"/>
              <a:t>Tiago Trentinella</a:t>
            </a:r>
            <a:endParaRPr lang="pt-BR" sz="4800" dirty="0" smtClean="0"/>
          </a:p>
          <a:p>
            <a:endParaRPr lang="pt-BR" sz="4400" dirty="0"/>
          </a:p>
        </p:txBody>
      </p:sp>
      <p:sp>
        <p:nvSpPr>
          <p:cNvPr id="7" name="正方形/長方形 6"/>
          <p:cNvSpPr/>
          <p:nvPr/>
        </p:nvSpPr>
        <p:spPr>
          <a:xfrm>
            <a:off x="10242376" y="246956"/>
            <a:ext cx="252028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spaço Reservado para Texto 5"/>
          <p:cNvSpPr txBox="1">
            <a:spLocks/>
          </p:cNvSpPr>
          <p:nvPr/>
        </p:nvSpPr>
        <p:spPr>
          <a:xfrm>
            <a:off x="1853444" y="8383860"/>
            <a:ext cx="10081120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ctr" defTabSz="10287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1pPr>
            <a:lvl2pPr marL="771525" indent="-257175" algn="ctr" defTabSz="10287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2pPr>
            <a:lvl3pPr marL="1285875" indent="-257175" algn="ctr" defTabSz="10287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3pPr>
            <a:lvl4pPr marL="1800225" indent="-257175" algn="ctr" defTabSz="10287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pt-BR" sz="4951" b="0" kern="1200" dirty="0" smtClean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4pPr>
            <a:lvl5pPr marL="2314575" indent="-257175" algn="ctr" defTabSz="10287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lang="pt-BR" sz="4951" b="0" kern="1200" dirty="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5pPr>
            <a:lvl6pPr marL="28289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Char char="•"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err="1" smtClean="0"/>
              <a:t>Universidade</a:t>
            </a:r>
            <a:r>
              <a:rPr lang="en-US" sz="3200" b="1" dirty="0" smtClean="0"/>
              <a:t> de São Paulo</a:t>
            </a:r>
          </a:p>
          <a:p>
            <a:r>
              <a:rPr lang="en-US" sz="3200" b="1" dirty="0" err="1" smtClean="0"/>
              <a:t>Faculdade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Direito</a:t>
            </a:r>
            <a:endParaRPr lang="en-US" sz="3200" b="1" dirty="0" smtClean="0"/>
          </a:p>
          <a:p>
            <a:endParaRPr lang="en-US" sz="3600" b="1" dirty="0" smtClean="0"/>
          </a:p>
          <a:p>
            <a:r>
              <a:rPr lang="pt-BR" sz="2400" dirty="0" smtClean="0"/>
              <a:t>São Paulo, 13 </a:t>
            </a:r>
            <a:r>
              <a:rPr lang="pt-BR" sz="2400" dirty="0"/>
              <a:t>de abril de 2023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309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09328" y="3127276"/>
            <a:ext cx="11953328" cy="194421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Dúvidas, comentários, inquietações?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8082136" y="7375748"/>
            <a:ext cx="4482482" cy="1080120"/>
          </a:xfrm>
        </p:spPr>
        <p:txBody>
          <a:bodyPr>
            <a:normAutofit/>
          </a:bodyPr>
          <a:lstStyle/>
          <a:p>
            <a:r>
              <a:rPr lang="pt-BR" sz="4800" b="1" dirty="0" smtClean="0"/>
              <a:t>Muito Obrigado!</a:t>
            </a:r>
            <a:endParaRPr lang="pt-BR" b="1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10242376" y="246956"/>
            <a:ext cx="252028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Título 4"/>
          <p:cNvSpPr txBox="1">
            <a:spLocks/>
          </p:cNvSpPr>
          <p:nvPr/>
        </p:nvSpPr>
        <p:spPr>
          <a:xfrm>
            <a:off x="6449593" y="8167836"/>
            <a:ext cx="612068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287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rgbClr val="69ADE7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t-BR" sz="4000" b="0" dirty="0" smtClean="0"/>
              <a:t>tiagotrentinella@gmail.com </a:t>
            </a:r>
            <a:endParaRPr lang="pt-BR" sz="4000" b="0" dirty="0"/>
          </a:p>
        </p:txBody>
      </p:sp>
    </p:spTree>
    <p:extLst>
      <p:ext uri="{BB962C8B-B14F-4D97-AF65-F5344CB8AC3E}">
        <p14:creationId xmlns:p14="http://schemas.microsoft.com/office/powerpoint/2010/main" val="283352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242376" y="246956"/>
            <a:ext cx="252028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Texto 8"/>
          <p:cNvSpPr txBox="1">
            <a:spLocks/>
          </p:cNvSpPr>
          <p:nvPr/>
        </p:nvSpPr>
        <p:spPr>
          <a:xfrm>
            <a:off x="522656" y="2911252"/>
            <a:ext cx="12240000" cy="63367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08990" indent="-303602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716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0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289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574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2860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147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432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500" b="1" dirty="0" smtClean="0"/>
              <a:t>Declaração de Estocolmo, 1972, Preâmbulo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1</a:t>
            </a:r>
            <a:r>
              <a:rPr lang="pt-BR" dirty="0"/>
              <a:t>. O homem é ao mesmo tempo obra e construtor do </a:t>
            </a:r>
            <a:r>
              <a:rPr lang="pt-BR" b="1" dirty="0">
                <a:solidFill>
                  <a:srgbClr val="FF0000"/>
                </a:solidFill>
              </a:rPr>
              <a:t>meio ambiente</a:t>
            </a:r>
            <a:r>
              <a:rPr lang="pt-BR" dirty="0"/>
              <a:t> que o cerca, o qual lhe dá sustento material e lhe oferece oportunidade para desenvolver-se intelectual, moral, social e espiritualmente. Em larga e tortuosa evolução da raça humana neste planeta chegou-se a uma etapa em que, graças à rápida aceleração da ciência e da tecnologia, o homem adquiriu o poder de transformar, de inúmeras maneiras e em uma escala sem precedentes, tudo que o cerca. Os dois aspectos do meio ambiente humano, o natural e o artificial, são essenciais para o bem-estar do homem e para o </a:t>
            </a:r>
            <a:r>
              <a:rPr lang="pt-BR" b="1" dirty="0">
                <a:solidFill>
                  <a:srgbClr val="FF0000"/>
                </a:solidFill>
              </a:rPr>
              <a:t>gozo dos direitos humanos fundamentais</a:t>
            </a:r>
            <a:r>
              <a:rPr lang="pt-BR" dirty="0"/>
              <a:t>, inclusive o direito à vida mesma.</a:t>
            </a:r>
          </a:p>
          <a:p>
            <a:endParaRPr lang="pt-BR" dirty="0" smtClean="0"/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sz="quarter" idx="11"/>
          </p:nvPr>
        </p:nvSpPr>
        <p:spPr>
          <a:xfrm>
            <a:off x="417118" y="715009"/>
            <a:ext cx="9360000" cy="648071"/>
          </a:xfrm>
        </p:spPr>
        <p:txBody>
          <a:bodyPr/>
          <a:lstStyle/>
          <a:p>
            <a:r>
              <a:rPr lang="pt-BR" dirty="0" smtClean="0"/>
              <a:t>Direito internacional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1192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242376" y="246956"/>
            <a:ext cx="252028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Texto 8"/>
          <p:cNvSpPr txBox="1">
            <a:spLocks/>
          </p:cNvSpPr>
          <p:nvPr/>
        </p:nvSpPr>
        <p:spPr>
          <a:xfrm>
            <a:off x="522656" y="2911252"/>
            <a:ext cx="12240000" cy="63367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08990" indent="-303602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716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0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289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574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2860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147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432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500" b="1" dirty="0" smtClean="0"/>
              <a:t>Constituição 1988, art. 225</a:t>
            </a:r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Art. 225. </a:t>
            </a:r>
            <a:r>
              <a:rPr lang="pt-BR" b="1" dirty="0" smtClean="0">
                <a:solidFill>
                  <a:srgbClr val="FF0000"/>
                </a:solidFill>
              </a:rPr>
              <a:t>Todos</a:t>
            </a:r>
            <a:r>
              <a:rPr lang="pt-BR" dirty="0" smtClean="0"/>
              <a:t> </a:t>
            </a:r>
            <a:r>
              <a:rPr lang="pt-BR" dirty="0"/>
              <a:t>têm direito ao </a:t>
            </a:r>
            <a:r>
              <a:rPr lang="pt-BR" b="1" dirty="0">
                <a:solidFill>
                  <a:srgbClr val="FF0000"/>
                </a:solidFill>
              </a:rPr>
              <a:t>meio ambiente</a:t>
            </a:r>
            <a:r>
              <a:rPr lang="pt-BR" dirty="0"/>
              <a:t> ecologicamente equilibrado, bem de uso comum do povo e essencial à sadia qualidade de vida, impondo-se ao Poder Público e à coletividade o dever de defendê-lo e </a:t>
            </a:r>
            <a:r>
              <a:rPr lang="pt-BR" dirty="0" err="1"/>
              <a:t>preservá</a:t>
            </a:r>
            <a:r>
              <a:rPr lang="pt-BR" dirty="0"/>
              <a:t>- </a:t>
            </a:r>
            <a:r>
              <a:rPr lang="pt-BR" dirty="0" err="1"/>
              <a:t>lo</a:t>
            </a:r>
            <a:r>
              <a:rPr lang="pt-BR" dirty="0"/>
              <a:t> para as presentes e futuras gerações.</a:t>
            </a:r>
          </a:p>
          <a:p>
            <a:endParaRPr lang="pt-BR" dirty="0" smtClean="0"/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sz="quarter" idx="11"/>
          </p:nvPr>
        </p:nvSpPr>
        <p:spPr>
          <a:xfrm>
            <a:off x="417118" y="715009"/>
            <a:ext cx="9360000" cy="648071"/>
          </a:xfrm>
        </p:spPr>
        <p:txBody>
          <a:bodyPr/>
          <a:lstStyle/>
          <a:p>
            <a:r>
              <a:rPr lang="pt-BR" dirty="0" smtClean="0"/>
              <a:t>Direito Brasileiro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55497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242376" y="246956"/>
            <a:ext cx="252028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Texto 8"/>
          <p:cNvSpPr txBox="1">
            <a:spLocks/>
          </p:cNvSpPr>
          <p:nvPr/>
        </p:nvSpPr>
        <p:spPr>
          <a:xfrm>
            <a:off x="522656" y="2911252"/>
            <a:ext cx="12240000" cy="2952328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08990" indent="-303602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716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0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289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574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2860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147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432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500" b="1" dirty="0" smtClean="0"/>
              <a:t>O que é </a:t>
            </a:r>
            <a:r>
              <a:rPr lang="pt-BR" sz="3500" b="1" dirty="0" smtClean="0"/>
              <a:t>“Meio Ambiente”</a:t>
            </a:r>
          </a:p>
          <a:p>
            <a:endParaRPr lang="pt-BR" sz="3500" b="1" dirty="0" smtClean="0"/>
          </a:p>
          <a:p>
            <a:pPr lvl="1"/>
            <a:r>
              <a:rPr lang="pt-BR" sz="3500" dirty="0" smtClean="0"/>
              <a:t>Bem de uso comum</a:t>
            </a:r>
          </a:p>
          <a:p>
            <a:pPr lvl="1"/>
            <a:r>
              <a:rPr lang="pt-BR" sz="3500" dirty="0" smtClean="0"/>
              <a:t>Essencial à qualidade de vida</a:t>
            </a:r>
          </a:p>
          <a:p>
            <a:pPr lvl="1"/>
            <a:r>
              <a:rPr lang="pt-BR" sz="3500" dirty="0" smtClean="0"/>
              <a:t>Direito de presentes e futuras gerações</a:t>
            </a:r>
          </a:p>
          <a:p>
            <a:pPr lvl="1"/>
            <a:endParaRPr lang="pt-BR" sz="3500" b="1" dirty="0"/>
          </a:p>
          <a:p>
            <a:endParaRPr lang="pt-BR" dirty="0" smtClean="0"/>
          </a:p>
        </p:txBody>
      </p:sp>
      <p:sp>
        <p:nvSpPr>
          <p:cNvPr id="4" name="Espaço Reservado para Texto 5"/>
          <p:cNvSpPr>
            <a:spLocks noGrp="1"/>
          </p:cNvSpPr>
          <p:nvPr>
            <p:ph type="body" sz="quarter" idx="11"/>
          </p:nvPr>
        </p:nvSpPr>
        <p:spPr>
          <a:xfrm>
            <a:off x="417118" y="715009"/>
            <a:ext cx="9360000" cy="648071"/>
          </a:xfrm>
        </p:spPr>
        <p:txBody>
          <a:bodyPr/>
          <a:lstStyle/>
          <a:p>
            <a:r>
              <a:rPr lang="pt-BR" dirty="0" smtClean="0"/>
              <a:t>Meio ambiente na Constituição</a:t>
            </a:r>
            <a:endParaRPr lang="pt-BR" sz="3200" dirty="0"/>
          </a:p>
        </p:txBody>
      </p:sp>
      <p:sp>
        <p:nvSpPr>
          <p:cNvPr id="6" name="Espaço Reservado para Texto 8"/>
          <p:cNvSpPr txBox="1">
            <a:spLocks/>
          </p:cNvSpPr>
          <p:nvPr/>
        </p:nvSpPr>
        <p:spPr>
          <a:xfrm>
            <a:off x="521296" y="6439644"/>
            <a:ext cx="12240000" cy="2952328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08990" indent="-303602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716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0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289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574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2860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147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432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500" b="1" dirty="0" smtClean="0"/>
              <a:t>Objeto do “Direito Ambiental”</a:t>
            </a:r>
            <a:endParaRPr lang="pt-BR" sz="3500" b="1" dirty="0" smtClean="0"/>
          </a:p>
          <a:p>
            <a:endParaRPr lang="pt-BR" sz="3500" b="1" dirty="0" smtClean="0"/>
          </a:p>
          <a:p>
            <a:pPr lvl="1"/>
            <a:r>
              <a:rPr lang="pt-BR" sz="3500" dirty="0" smtClean="0"/>
              <a:t>Proteção do Meio Ambiente para garantir qualidade de vida à presentes e futuras gerações.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739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242376" y="246956"/>
            <a:ext cx="252028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Texto 8"/>
          <p:cNvSpPr txBox="1">
            <a:spLocks/>
          </p:cNvSpPr>
          <p:nvPr/>
        </p:nvSpPr>
        <p:spPr>
          <a:xfrm>
            <a:off x="522656" y="2479204"/>
            <a:ext cx="12240000" cy="2520280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08990" indent="-303602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716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0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289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574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2860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147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432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500" b="1" dirty="0" smtClean="0"/>
              <a:t>Sujeito e objeto do “Direito Ambiental”</a:t>
            </a:r>
            <a:endParaRPr lang="pt-BR" sz="3500" b="1" dirty="0" smtClean="0"/>
          </a:p>
          <a:p>
            <a:endParaRPr lang="pt-BR" sz="3500" b="1" dirty="0" smtClean="0"/>
          </a:p>
          <a:p>
            <a:pPr lvl="1"/>
            <a:r>
              <a:rPr lang="pt-BR" sz="3500" b="1" dirty="0" smtClean="0"/>
              <a:t>Sujeito de Direito:</a:t>
            </a:r>
            <a:r>
              <a:rPr lang="pt-BR" sz="3500" dirty="0" smtClean="0"/>
              <a:t> Ser humano</a:t>
            </a:r>
          </a:p>
          <a:p>
            <a:pPr lvl="1"/>
            <a:r>
              <a:rPr lang="pt-BR" sz="3500" b="1" dirty="0" smtClean="0"/>
              <a:t>Objeto de Direito: </a:t>
            </a:r>
            <a:r>
              <a:rPr lang="pt-BR" sz="3500" dirty="0" smtClean="0"/>
              <a:t>Meio ambiente</a:t>
            </a:r>
            <a:endParaRPr lang="pt-BR" sz="3500" b="1" dirty="0"/>
          </a:p>
          <a:p>
            <a:endParaRPr lang="pt-BR" dirty="0" smtClean="0"/>
          </a:p>
        </p:txBody>
      </p:sp>
      <p:sp>
        <p:nvSpPr>
          <p:cNvPr id="4" name="Espaço Reservado para Texto 5"/>
          <p:cNvSpPr>
            <a:spLocks noGrp="1"/>
          </p:cNvSpPr>
          <p:nvPr>
            <p:ph type="body" sz="quarter" idx="11"/>
          </p:nvPr>
        </p:nvSpPr>
        <p:spPr>
          <a:xfrm>
            <a:off x="417118" y="715009"/>
            <a:ext cx="9360000" cy="648071"/>
          </a:xfrm>
        </p:spPr>
        <p:txBody>
          <a:bodyPr/>
          <a:lstStyle/>
          <a:p>
            <a:r>
              <a:rPr lang="pt-BR" dirty="0" smtClean="0"/>
              <a:t>Antropocêntrico x </a:t>
            </a:r>
            <a:r>
              <a:rPr lang="pt-BR" dirty="0" err="1" smtClean="0"/>
              <a:t>Ecoc</a:t>
            </a:r>
            <a:r>
              <a:rPr lang="pt-BR" dirty="0" err="1" smtClean="0"/>
              <a:t>êntrico</a:t>
            </a:r>
            <a:endParaRPr lang="pt-BR" sz="3200" dirty="0"/>
          </a:p>
        </p:txBody>
      </p:sp>
      <p:sp>
        <p:nvSpPr>
          <p:cNvPr id="6" name="Espaço Reservado para Texto 8"/>
          <p:cNvSpPr txBox="1">
            <a:spLocks/>
          </p:cNvSpPr>
          <p:nvPr/>
        </p:nvSpPr>
        <p:spPr>
          <a:xfrm>
            <a:off x="521296" y="5719564"/>
            <a:ext cx="12240000" cy="792088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08990" indent="-303602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716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0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289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574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2860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147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432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500" b="1" dirty="0" smtClean="0"/>
              <a:t>CF, art. </a:t>
            </a:r>
            <a:r>
              <a:rPr lang="pt-BR" sz="3500" b="1" dirty="0"/>
              <a:t>225, </a:t>
            </a:r>
            <a:r>
              <a:rPr lang="pt-BR" sz="3500" b="1" dirty="0"/>
              <a:t>§ </a:t>
            </a:r>
            <a:r>
              <a:rPr lang="pt-BR" sz="3500" b="1" dirty="0" smtClean="0"/>
              <a:t>1º, VII: </a:t>
            </a:r>
            <a:r>
              <a:rPr lang="pt-BR" sz="3500" dirty="0" smtClean="0"/>
              <a:t>paradigma antropocêntrico?</a:t>
            </a:r>
            <a:endParaRPr lang="pt-BR" dirty="0" smtClean="0"/>
          </a:p>
        </p:txBody>
      </p:sp>
      <p:sp>
        <p:nvSpPr>
          <p:cNvPr id="9" name="Espaço Reservado para Texto 8"/>
          <p:cNvSpPr txBox="1">
            <a:spLocks/>
          </p:cNvSpPr>
          <p:nvPr/>
        </p:nvSpPr>
        <p:spPr>
          <a:xfrm>
            <a:off x="521296" y="6943700"/>
            <a:ext cx="12240000" cy="1944216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08990" indent="-303602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716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0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289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574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2860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147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432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500" b="1" dirty="0" smtClean="0"/>
              <a:t>TJPR, Agravo </a:t>
            </a:r>
            <a:r>
              <a:rPr lang="pt-BR" sz="3500" b="1" dirty="0"/>
              <a:t>de Instrumento nº </a:t>
            </a:r>
            <a:r>
              <a:rPr lang="pt-BR" sz="3500" b="1" dirty="0" smtClean="0"/>
              <a:t>0059204-56.2020.8.16.0000</a:t>
            </a:r>
          </a:p>
          <a:p>
            <a:pPr lvl="1"/>
            <a:r>
              <a:rPr lang="pt-BR" dirty="0" smtClean="0"/>
              <a:t>Reconhece capacidade de cães para serem parte e processo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65910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242376" y="246956"/>
            <a:ext cx="252028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Texto 8"/>
          <p:cNvSpPr txBox="1">
            <a:spLocks/>
          </p:cNvSpPr>
          <p:nvPr/>
        </p:nvSpPr>
        <p:spPr>
          <a:xfrm>
            <a:off x="522656" y="2479204"/>
            <a:ext cx="12240000" cy="3816424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08990" indent="-303602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716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0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289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574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2860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147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432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500" b="1" dirty="0" smtClean="0"/>
              <a:t>Constituição do Equador, 2008 </a:t>
            </a:r>
            <a:endParaRPr lang="pt-BR" sz="3500" b="1" dirty="0" smtClean="0"/>
          </a:p>
          <a:p>
            <a:endParaRPr lang="pt-BR" sz="3500" b="1" dirty="0" smtClean="0"/>
          </a:p>
          <a:p>
            <a:pPr lvl="1" algn="just"/>
            <a:r>
              <a:rPr lang="pt-BR" sz="3500" b="1" dirty="0" smtClean="0"/>
              <a:t>Art. 14 </a:t>
            </a:r>
            <a:r>
              <a:rPr lang="es-ES" sz="3600" dirty="0"/>
              <a:t>- Se reconoce el derecho de la población a vivir en un </a:t>
            </a:r>
            <a:r>
              <a:rPr lang="es-ES" sz="3600" b="1" dirty="0">
                <a:solidFill>
                  <a:srgbClr val="FF0000"/>
                </a:solidFill>
              </a:rPr>
              <a:t>ambiente sano y ecológicamente equilibrado</a:t>
            </a:r>
            <a:r>
              <a:rPr lang="es-ES" sz="3600" dirty="0"/>
              <a:t>, que garantice la sostenibilidad y el buen vivir, </a:t>
            </a:r>
            <a:r>
              <a:rPr lang="es-ES" sz="3600" dirty="0" err="1"/>
              <a:t>sumak</a:t>
            </a:r>
            <a:r>
              <a:rPr lang="es-ES" sz="3600" dirty="0"/>
              <a:t> </a:t>
            </a:r>
            <a:r>
              <a:rPr lang="es-ES" sz="3600" dirty="0" err="1"/>
              <a:t>kawsay</a:t>
            </a:r>
            <a:r>
              <a:rPr lang="es-ES" sz="3600" dirty="0" smtClean="0"/>
              <a:t>.</a:t>
            </a:r>
            <a:endParaRPr lang="pt-BR" sz="3500" dirty="0" smtClean="0"/>
          </a:p>
        </p:txBody>
      </p:sp>
      <p:sp>
        <p:nvSpPr>
          <p:cNvPr id="4" name="Espaço Reservado para Texto 5"/>
          <p:cNvSpPr>
            <a:spLocks noGrp="1"/>
          </p:cNvSpPr>
          <p:nvPr>
            <p:ph type="body" sz="quarter" idx="11"/>
          </p:nvPr>
        </p:nvSpPr>
        <p:spPr>
          <a:xfrm>
            <a:off x="417118" y="715009"/>
            <a:ext cx="9360000" cy="648071"/>
          </a:xfrm>
        </p:spPr>
        <p:txBody>
          <a:bodyPr/>
          <a:lstStyle/>
          <a:p>
            <a:r>
              <a:rPr lang="pt-BR" dirty="0" smtClean="0"/>
              <a:t>Antropocêntrico x </a:t>
            </a:r>
            <a:r>
              <a:rPr lang="pt-BR" dirty="0" err="1" smtClean="0"/>
              <a:t>Ecoc</a:t>
            </a:r>
            <a:r>
              <a:rPr lang="pt-BR" dirty="0" err="1" smtClean="0"/>
              <a:t>êntrico</a:t>
            </a:r>
            <a:endParaRPr lang="pt-BR" sz="3200" dirty="0"/>
          </a:p>
        </p:txBody>
      </p:sp>
      <p:sp>
        <p:nvSpPr>
          <p:cNvPr id="10" name="Espaço Reservado para Texto 8"/>
          <p:cNvSpPr txBox="1">
            <a:spLocks/>
          </p:cNvSpPr>
          <p:nvPr/>
        </p:nvSpPr>
        <p:spPr>
          <a:xfrm>
            <a:off x="521296" y="6223620"/>
            <a:ext cx="12240000" cy="3816424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08990" indent="-303602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716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0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289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574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2860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147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432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500" b="1" dirty="0" smtClean="0"/>
              <a:t>Título II, Capítulo Sétimo, “</a:t>
            </a:r>
            <a:r>
              <a:rPr lang="pt-BR" sz="3500" b="1" dirty="0" err="1" smtClean="0"/>
              <a:t>Derechos</a:t>
            </a:r>
            <a:r>
              <a:rPr lang="pt-BR" sz="3500" b="1" dirty="0" smtClean="0"/>
              <a:t> de </a:t>
            </a:r>
            <a:r>
              <a:rPr lang="pt-BR" sz="3500" b="1" dirty="0" err="1" smtClean="0"/>
              <a:t>la</a:t>
            </a:r>
            <a:r>
              <a:rPr lang="pt-BR" sz="3500" b="1" dirty="0" smtClean="0"/>
              <a:t> </a:t>
            </a:r>
            <a:r>
              <a:rPr lang="pt-BR" sz="3500" b="1" dirty="0" err="1" smtClean="0"/>
              <a:t>Naturaleza</a:t>
            </a:r>
            <a:r>
              <a:rPr lang="pt-BR" sz="3500" b="1" dirty="0" smtClean="0"/>
              <a:t>” </a:t>
            </a:r>
            <a:endParaRPr lang="pt-BR" sz="3500" b="1" dirty="0" smtClean="0"/>
          </a:p>
          <a:p>
            <a:endParaRPr lang="pt-BR" sz="3500" b="1" dirty="0" smtClean="0"/>
          </a:p>
          <a:p>
            <a:pPr lvl="1" algn="just"/>
            <a:r>
              <a:rPr lang="pt-BR" sz="3500" b="1" dirty="0" smtClean="0"/>
              <a:t>Art. 71 </a:t>
            </a:r>
            <a:r>
              <a:rPr lang="es-ES" sz="3600" dirty="0" smtClean="0"/>
              <a:t>-</a:t>
            </a:r>
            <a:r>
              <a:rPr lang="es-ES" sz="3600" b="1" dirty="0" smtClean="0">
                <a:solidFill>
                  <a:srgbClr val="FF0000"/>
                </a:solidFill>
              </a:rPr>
              <a:t> </a:t>
            </a:r>
            <a:r>
              <a:rPr lang="es-ES" sz="3600" b="1" dirty="0">
                <a:solidFill>
                  <a:srgbClr val="FF0000"/>
                </a:solidFill>
              </a:rPr>
              <a:t>La naturaleza o Pacha Mama</a:t>
            </a:r>
            <a:r>
              <a:rPr lang="es-ES" sz="3600" dirty="0"/>
              <a:t>, donde se reproduce y realiza la vida, </a:t>
            </a:r>
            <a:r>
              <a:rPr lang="es-ES" sz="3600" b="1" dirty="0">
                <a:solidFill>
                  <a:srgbClr val="FF0000"/>
                </a:solidFill>
              </a:rPr>
              <a:t>tiene derecho</a:t>
            </a:r>
            <a:r>
              <a:rPr lang="es-ES" sz="3600" dirty="0"/>
              <a:t> a que se respete integralmente su existencia y el mantenimiento y regeneración de sus ciclos vitales, estructura, funciones y procesos evolutivos.</a:t>
            </a:r>
            <a:endParaRPr lang="pt-BR" sz="3500" dirty="0" smtClean="0"/>
          </a:p>
        </p:txBody>
      </p:sp>
    </p:spTree>
    <p:extLst>
      <p:ext uri="{BB962C8B-B14F-4D97-AF65-F5344CB8AC3E}">
        <p14:creationId xmlns:p14="http://schemas.microsoft.com/office/powerpoint/2010/main" val="207309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242376" y="246956"/>
            <a:ext cx="252028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Texto 8"/>
          <p:cNvSpPr txBox="1">
            <a:spLocks/>
          </p:cNvSpPr>
          <p:nvPr/>
        </p:nvSpPr>
        <p:spPr>
          <a:xfrm>
            <a:off x="522656" y="3343300"/>
            <a:ext cx="12240000" cy="3168352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08990" indent="-303602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716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0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289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574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2860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147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432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500" b="1" dirty="0" smtClean="0"/>
              <a:t>Política Nacional do Meio Ambiente </a:t>
            </a:r>
            <a:r>
              <a:rPr lang="pt-BR" sz="2800" b="1" dirty="0" smtClean="0"/>
              <a:t>(</a:t>
            </a:r>
            <a:r>
              <a:rPr lang="pt-BR" sz="2400" b="1" dirty="0" smtClean="0"/>
              <a:t>Lei nº </a:t>
            </a:r>
            <a:r>
              <a:rPr lang="pt-BR" sz="2400" b="1" dirty="0"/>
              <a:t>6.938, </a:t>
            </a:r>
            <a:r>
              <a:rPr lang="pt-BR" sz="2400" b="1" dirty="0" smtClean="0"/>
              <a:t>de </a:t>
            </a:r>
            <a:r>
              <a:rPr lang="pt-BR" sz="2400" b="1" dirty="0"/>
              <a:t>31 </a:t>
            </a:r>
            <a:r>
              <a:rPr lang="pt-BR" sz="2400" b="1" dirty="0" smtClean="0"/>
              <a:t>de agosto de 1981)</a:t>
            </a:r>
            <a:endParaRPr lang="pt-BR" sz="3500" b="1" dirty="0"/>
          </a:p>
          <a:p>
            <a:endParaRPr lang="pt-BR" sz="3500" b="1" dirty="0" smtClean="0"/>
          </a:p>
          <a:p>
            <a:pPr lvl="1" algn="just"/>
            <a:r>
              <a:rPr lang="pt-BR" sz="3500" b="1" dirty="0" smtClean="0"/>
              <a:t>Art. 3º, I </a:t>
            </a:r>
            <a:r>
              <a:rPr lang="es-ES" sz="3500" dirty="0" smtClean="0"/>
              <a:t>- </a:t>
            </a:r>
            <a:r>
              <a:rPr lang="pt-BR" sz="3500" dirty="0"/>
              <a:t>meio ambiente, o conjunto de condições, leis, influências e interações de ordem física, química e biológica, que permite, abriga e rege a vida em todas as suas formas;</a:t>
            </a:r>
            <a:endParaRPr lang="pt-BR" sz="3500" dirty="0" smtClean="0"/>
          </a:p>
        </p:txBody>
      </p:sp>
      <p:sp>
        <p:nvSpPr>
          <p:cNvPr id="4" name="Espaço Reservado para Texto 5"/>
          <p:cNvSpPr>
            <a:spLocks noGrp="1"/>
          </p:cNvSpPr>
          <p:nvPr>
            <p:ph type="body" sz="quarter" idx="11"/>
          </p:nvPr>
        </p:nvSpPr>
        <p:spPr>
          <a:xfrm>
            <a:off x="417118" y="715009"/>
            <a:ext cx="9360000" cy="648071"/>
          </a:xfrm>
        </p:spPr>
        <p:txBody>
          <a:bodyPr/>
          <a:lstStyle/>
          <a:p>
            <a:r>
              <a:rPr lang="pt-BR" dirty="0" smtClean="0"/>
              <a:t>O que é “Meio Ambiente”?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3516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242376" y="246956"/>
            <a:ext cx="252028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Texto 8"/>
          <p:cNvSpPr txBox="1">
            <a:spLocks/>
          </p:cNvSpPr>
          <p:nvPr/>
        </p:nvSpPr>
        <p:spPr>
          <a:xfrm>
            <a:off x="522656" y="2479204"/>
            <a:ext cx="12240000" cy="7560840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08990" indent="-303602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716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0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289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574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2860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147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432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500" b="1" dirty="0" smtClean="0"/>
              <a:t>Política Nacional do Meio Ambiente </a:t>
            </a:r>
            <a:r>
              <a:rPr lang="pt-BR" sz="2800" b="1" dirty="0" smtClean="0"/>
              <a:t>(</a:t>
            </a:r>
            <a:r>
              <a:rPr lang="pt-BR" sz="2400" b="1" dirty="0" smtClean="0"/>
              <a:t>Lei nº </a:t>
            </a:r>
            <a:r>
              <a:rPr lang="pt-BR" sz="2400" b="1" dirty="0"/>
              <a:t>6.938, </a:t>
            </a:r>
            <a:r>
              <a:rPr lang="pt-BR" sz="2400" b="1" dirty="0" smtClean="0"/>
              <a:t>de </a:t>
            </a:r>
            <a:r>
              <a:rPr lang="pt-BR" sz="2400" b="1" dirty="0"/>
              <a:t>31 </a:t>
            </a:r>
            <a:r>
              <a:rPr lang="pt-BR" sz="2400" b="1" dirty="0" smtClean="0"/>
              <a:t>de agosto de 1981)</a:t>
            </a:r>
            <a:endParaRPr lang="pt-BR" sz="3500" b="1" dirty="0"/>
          </a:p>
          <a:p>
            <a:endParaRPr lang="pt-BR" sz="3500" b="1" dirty="0" smtClean="0"/>
          </a:p>
          <a:p>
            <a:pPr lvl="1" algn="just"/>
            <a:r>
              <a:rPr lang="pt-BR" sz="3500" b="1" dirty="0" smtClean="0"/>
              <a:t>Art. 3º, III </a:t>
            </a:r>
            <a:r>
              <a:rPr lang="es-ES" sz="3500" dirty="0" smtClean="0"/>
              <a:t>- </a:t>
            </a:r>
            <a:r>
              <a:rPr lang="pt-BR" sz="3500" dirty="0"/>
              <a:t>poluição, a degradação da qualidade ambiental resultante de atividades que direta ou indiretamente</a:t>
            </a:r>
            <a:r>
              <a:rPr lang="pt-BR" sz="3500" dirty="0" smtClean="0"/>
              <a:t>:</a:t>
            </a:r>
          </a:p>
          <a:p>
            <a:pPr lvl="1"/>
            <a:endParaRPr lang="pt-BR" dirty="0" smtClean="0"/>
          </a:p>
          <a:p>
            <a:pPr lvl="1"/>
            <a:r>
              <a:rPr lang="pt-BR" sz="3200" b="1" dirty="0" smtClean="0"/>
              <a:t>a</a:t>
            </a:r>
            <a:r>
              <a:rPr lang="pt-BR" sz="3200" b="1" dirty="0"/>
              <a:t>)</a:t>
            </a:r>
            <a:r>
              <a:rPr lang="pt-BR" sz="3200" dirty="0"/>
              <a:t> prejudiquem a saúde, a segurança e o bem-estar da população;</a:t>
            </a:r>
          </a:p>
          <a:p>
            <a:pPr lvl="1"/>
            <a:r>
              <a:rPr lang="pt-BR" sz="3200" b="1" dirty="0"/>
              <a:t>b)</a:t>
            </a:r>
            <a:r>
              <a:rPr lang="pt-BR" sz="3200" dirty="0"/>
              <a:t> criem condições adversas às </a:t>
            </a:r>
            <a:r>
              <a:rPr lang="pt-BR" sz="3200" b="1" dirty="0">
                <a:solidFill>
                  <a:srgbClr val="FF0000"/>
                </a:solidFill>
              </a:rPr>
              <a:t>atividades sociais e econômicas</a:t>
            </a:r>
            <a:r>
              <a:rPr lang="pt-BR" sz="3200" dirty="0"/>
              <a:t>;</a:t>
            </a:r>
          </a:p>
          <a:p>
            <a:pPr lvl="1"/>
            <a:r>
              <a:rPr lang="pt-BR" sz="3200" b="1" dirty="0"/>
              <a:t>c) </a:t>
            </a:r>
            <a:r>
              <a:rPr lang="pt-BR" sz="3200" dirty="0"/>
              <a:t>afetem desfavoravelmente a biota;</a:t>
            </a:r>
          </a:p>
          <a:p>
            <a:pPr lvl="1"/>
            <a:r>
              <a:rPr lang="pt-BR" sz="3200" b="1" dirty="0"/>
              <a:t>d)</a:t>
            </a:r>
            <a:r>
              <a:rPr lang="pt-BR" sz="3200" dirty="0"/>
              <a:t> afetem as condições estéticas ou sanitárias do meio ambiente;</a:t>
            </a:r>
          </a:p>
          <a:p>
            <a:pPr lvl="1"/>
            <a:r>
              <a:rPr lang="pt-BR" sz="3200" b="1" dirty="0"/>
              <a:t>e)</a:t>
            </a:r>
            <a:r>
              <a:rPr lang="pt-BR" sz="3200" dirty="0"/>
              <a:t> lancem matérias ou energia em desacordo com os padrões ambientais estabelecidos;</a:t>
            </a:r>
          </a:p>
          <a:p>
            <a:pPr lvl="1" algn="just"/>
            <a:endParaRPr lang="pt-BR" sz="3500" dirty="0" smtClean="0"/>
          </a:p>
        </p:txBody>
      </p:sp>
      <p:sp>
        <p:nvSpPr>
          <p:cNvPr id="4" name="Espaço Reservado para Texto 5"/>
          <p:cNvSpPr>
            <a:spLocks noGrp="1"/>
          </p:cNvSpPr>
          <p:nvPr>
            <p:ph type="body" sz="quarter" idx="11"/>
          </p:nvPr>
        </p:nvSpPr>
        <p:spPr>
          <a:xfrm>
            <a:off x="417118" y="715009"/>
            <a:ext cx="9360000" cy="648071"/>
          </a:xfrm>
        </p:spPr>
        <p:txBody>
          <a:bodyPr/>
          <a:lstStyle/>
          <a:p>
            <a:r>
              <a:rPr lang="pt-BR" dirty="0" smtClean="0"/>
              <a:t>O que é “Meio Ambiente”?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4047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10242376" y="246956"/>
            <a:ext cx="252028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paço Reservado para Texto 8"/>
          <p:cNvSpPr txBox="1">
            <a:spLocks/>
          </p:cNvSpPr>
          <p:nvPr/>
        </p:nvSpPr>
        <p:spPr>
          <a:xfrm>
            <a:off x="522656" y="2479204"/>
            <a:ext cx="12240000" cy="2016224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08990" indent="-303602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716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0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289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574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2860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147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432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500" b="1" dirty="0" smtClean="0"/>
              <a:t>As quatro dimensões do Meio Ambiente</a:t>
            </a:r>
          </a:p>
          <a:p>
            <a:pPr marL="0" indent="0">
              <a:buNone/>
            </a:pPr>
            <a:r>
              <a:rPr lang="pt-BR" sz="3500" dirty="0" smtClean="0"/>
              <a:t>José Afonso da Silva, Direito Ambiental Constitucional</a:t>
            </a:r>
          </a:p>
          <a:p>
            <a:pPr marL="0" indent="0">
              <a:buNone/>
            </a:pPr>
            <a:r>
              <a:rPr lang="pt-BR" sz="3500" dirty="0" smtClean="0"/>
              <a:t>ADI 3540</a:t>
            </a:r>
            <a:endParaRPr lang="pt-BR" sz="3500" dirty="0"/>
          </a:p>
        </p:txBody>
      </p:sp>
      <p:sp>
        <p:nvSpPr>
          <p:cNvPr id="4" name="Espaço Reservado para Texto 5"/>
          <p:cNvSpPr>
            <a:spLocks noGrp="1"/>
          </p:cNvSpPr>
          <p:nvPr>
            <p:ph type="body" sz="quarter" idx="11"/>
          </p:nvPr>
        </p:nvSpPr>
        <p:spPr>
          <a:xfrm>
            <a:off x="417118" y="715009"/>
            <a:ext cx="9360000" cy="648071"/>
          </a:xfrm>
        </p:spPr>
        <p:txBody>
          <a:bodyPr/>
          <a:lstStyle/>
          <a:p>
            <a:r>
              <a:rPr lang="pt-BR" dirty="0" smtClean="0"/>
              <a:t>O que é “Meio Ambiente”?</a:t>
            </a:r>
            <a:endParaRPr lang="pt-BR" sz="3200" dirty="0"/>
          </a:p>
        </p:txBody>
      </p:sp>
      <p:sp>
        <p:nvSpPr>
          <p:cNvPr id="5" name="Espaço Reservado para Texto 8"/>
          <p:cNvSpPr txBox="1">
            <a:spLocks/>
          </p:cNvSpPr>
          <p:nvPr/>
        </p:nvSpPr>
        <p:spPr>
          <a:xfrm>
            <a:off x="521296" y="4639444"/>
            <a:ext cx="12240000" cy="34563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305388" indent="-305388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80000"/>
              <a:buFont typeface="Wingdings" panose="05000000000000000000" pitchFamily="2" charset="2"/>
              <a:buChar char="§"/>
              <a:defRPr sz="3000" b="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08990" indent="-303602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ts val="675"/>
              </a:spcAft>
              <a:buClr>
                <a:srgbClr val="69ADE7"/>
              </a:buClr>
              <a:buSzPct val="60000"/>
              <a:buFont typeface="Wingdings" panose="05000000000000000000" pitchFamily="2" charset="2"/>
              <a:buChar char="§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5716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00000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14289" indent="-257144" algn="l" rtl="0" eaLnBrk="1" fontAlgn="base" hangingPunct="1">
              <a:lnSpc>
                <a:spcPts val="2587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574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2860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147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432" indent="-257144" algn="l" defTabSz="102857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3500" b="1" dirty="0" smtClean="0"/>
          </a:p>
          <a:p>
            <a:pPr lvl="1" algn="just"/>
            <a:r>
              <a:rPr lang="pt-BR" sz="3500" b="1" dirty="0" smtClean="0"/>
              <a:t>Natural (CF, art. 225)</a:t>
            </a:r>
          </a:p>
          <a:p>
            <a:pPr lvl="1" algn="just"/>
            <a:r>
              <a:rPr lang="pt-BR" sz="3500" b="1" dirty="0" smtClean="0"/>
              <a:t>Artificial (CF, 182)</a:t>
            </a:r>
          </a:p>
          <a:p>
            <a:pPr lvl="1" algn="just"/>
            <a:r>
              <a:rPr lang="pt-BR" sz="3500" b="1" dirty="0" smtClean="0"/>
              <a:t>Cultural (CF, 216)</a:t>
            </a:r>
          </a:p>
          <a:p>
            <a:pPr lvl="1" algn="just"/>
            <a:r>
              <a:rPr lang="pt-BR" sz="3500" b="1" dirty="0" smtClean="0"/>
              <a:t>Laboral (CF, 200, VIII)</a:t>
            </a:r>
          </a:p>
        </p:txBody>
      </p:sp>
    </p:spTree>
    <p:extLst>
      <p:ext uri="{BB962C8B-B14F-4D97-AF65-F5344CB8AC3E}">
        <p14:creationId xmlns:p14="http://schemas.microsoft.com/office/powerpoint/2010/main" val="9696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o Office">
  <a:themeElements>
    <a:clrScheme name="Personalizada 16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9236A4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2" id="{A20F12A1-A626-4A15-A8DE-B4A426A057F0}" vid="{786C9FD0-5E76-4CAF-AA75-050AC27ACE5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9020</TotalTime>
  <Words>647</Words>
  <Application>Microsoft Office PowerPoint</Application>
  <PresentationFormat>ユーザー設定</PresentationFormat>
  <Paragraphs>72</Paragraphs>
  <Slides>10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Wingdings</vt:lpstr>
      <vt:lpstr>2_Tema do Office</vt:lpstr>
      <vt:lpstr>Office テーマ</vt:lpstr>
      <vt:lpstr>Aula III - BEM AMBIENTAL E    SUJEITOS DA PROTEÇÃO AMBIENTAL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Dúvidas, comentários, inquietações?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 Nacional de  Resíduos Sólidos</dc:title>
  <dc:creator>Tiago Trentinella</dc:creator>
  <cp:keywords>FGV</cp:keywords>
  <cp:lastModifiedBy>Tiago Trentinella</cp:lastModifiedBy>
  <cp:revision>188</cp:revision>
  <dcterms:created xsi:type="dcterms:W3CDTF">2021-08-17T21:50:59Z</dcterms:created>
  <dcterms:modified xsi:type="dcterms:W3CDTF">2023-04-13T11:08:33Z</dcterms:modified>
</cp:coreProperties>
</file>