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72" r:id="rId3"/>
    <p:sldId id="275" r:id="rId4"/>
    <p:sldId id="273" r:id="rId5"/>
    <p:sldId id="276" r:id="rId6"/>
    <p:sldId id="277" r:id="rId7"/>
    <p:sldId id="271" r:id="rId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60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5652-73A4-4741-BC67-F69CA743561A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054F7-FC2D-44C6-86F0-A5DBD2FB86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280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5652-73A4-4741-BC67-F69CA743561A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054F7-FC2D-44C6-86F0-A5DBD2FB86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6173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5652-73A4-4741-BC67-F69CA743561A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054F7-FC2D-44C6-86F0-A5DBD2FB86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1613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5652-73A4-4741-BC67-F69CA743561A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054F7-FC2D-44C6-86F0-A5DBD2FB86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3669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5652-73A4-4741-BC67-F69CA743561A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054F7-FC2D-44C6-86F0-A5DBD2FB86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7123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5652-73A4-4741-BC67-F69CA743561A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054F7-FC2D-44C6-86F0-A5DBD2FB86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0680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5652-73A4-4741-BC67-F69CA743561A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054F7-FC2D-44C6-86F0-A5DBD2FB86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4201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5652-73A4-4741-BC67-F69CA743561A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054F7-FC2D-44C6-86F0-A5DBD2FB86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7440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5652-73A4-4741-BC67-F69CA743561A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054F7-FC2D-44C6-86F0-A5DBD2FB86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7762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5652-73A4-4741-BC67-F69CA743561A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054F7-FC2D-44C6-86F0-A5DBD2FB86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7619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5652-73A4-4741-BC67-F69CA743561A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054F7-FC2D-44C6-86F0-A5DBD2FB86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5621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E5652-73A4-4741-BC67-F69CA743561A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054F7-FC2D-44C6-86F0-A5DBD2FB86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468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1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1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SH_4xnE76k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23875" y="1872020"/>
            <a:ext cx="10601325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b="1" dirty="0">
                <a:solidFill>
                  <a:srgbClr val="0066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Diagnóstico parasitológico de malária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b="1" dirty="0">
                <a:solidFill>
                  <a:srgbClr val="0066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Protocolos de bancada de gota espessa e teste de diagnóstico rápido</a:t>
            </a:r>
            <a:endParaRPr lang="pt-BR" altLang="pt-BR" b="1" i="1" dirty="0">
              <a:solidFill>
                <a:srgbClr val="0066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400" b="1" dirty="0">
                <a:ea typeface="Times New Roman" panose="02020603050405020304" pitchFamily="18" charset="0"/>
                <a:cs typeface="Arial" panose="020B0604020202020204" pitchFamily="34" charset="0"/>
              </a:rPr>
              <a:t>Vídeos idealizados e produzidos por Christina R. C. </a:t>
            </a:r>
            <a:r>
              <a:rPr lang="pt-BR" altLang="pt-BR" sz="1400" b="1" dirty="0" err="1">
                <a:ea typeface="Times New Roman" panose="02020603050405020304" pitchFamily="18" charset="0"/>
                <a:cs typeface="Arial" panose="020B0604020202020204" pitchFamily="34" charset="0"/>
              </a:rPr>
              <a:t>Toniolo</a:t>
            </a:r>
            <a:r>
              <a:rPr lang="pt-BR" altLang="pt-BR" sz="1400" b="1" dirty="0">
                <a:ea typeface="Times New Roman" panose="02020603050405020304" pitchFamily="18" charset="0"/>
                <a:cs typeface="Arial" panose="020B0604020202020204" pitchFamily="34" charset="0"/>
              </a:rPr>
              <a:t>, Maria Silvia A. P.  de Paula e Dida Costa-Nascimento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b="1" dirty="0">
              <a:solidFill>
                <a:srgbClr val="0066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b="1" dirty="0">
              <a:solidFill>
                <a:srgbClr val="0066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600" b="1" dirty="0"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1600" b="1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1600" b="1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1600" b="1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pt-BR" b="1" dirty="0">
              <a:solidFill>
                <a:srgbClr val="0066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pt-BR" b="1" dirty="0">
              <a:solidFill>
                <a:srgbClr val="0066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pt-BR" b="1" dirty="0">
              <a:solidFill>
                <a:srgbClr val="0066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pt-BR" b="1" dirty="0">
              <a:solidFill>
                <a:srgbClr val="0066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>
              <a:tabLst>
                <a:tab pos="1552575" algn="l"/>
              </a:tabLst>
            </a:pPr>
            <a:endParaRPr lang="pt-BR" sz="1200" b="1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tabLst>
                <a:tab pos="1552575" algn="l"/>
              </a:tabLst>
            </a:pPr>
            <a:r>
              <a:rPr lang="pt-BR" altLang="pt-BR" sz="1600" b="1" dirty="0">
                <a:ea typeface="Times New Roman" panose="02020603050405020304" pitchFamily="18" charset="0"/>
                <a:cs typeface="Arial" panose="020B0604020202020204" pitchFamily="34" charset="0"/>
              </a:rPr>
              <a:t>				            </a:t>
            </a:r>
          </a:p>
          <a:p>
            <a:pPr>
              <a:tabLst>
                <a:tab pos="1552575" algn="l"/>
              </a:tabLst>
            </a:pPr>
            <a:r>
              <a:rPr lang="pt-BR" altLang="pt-BR" sz="1600" b="1" dirty="0">
                <a:ea typeface="Times New Roman" panose="02020603050405020304" pitchFamily="18" charset="0"/>
                <a:cs typeface="Arial" panose="020B0604020202020204" pitchFamily="34" charset="0"/>
              </a:rPr>
              <a:t>                     Christina R. C. </a:t>
            </a:r>
            <a:r>
              <a:rPr lang="pt-BR" altLang="pt-BR" sz="1600" b="1" dirty="0" err="1">
                <a:ea typeface="Times New Roman" panose="02020603050405020304" pitchFamily="18" charset="0"/>
                <a:cs typeface="Arial" panose="020B0604020202020204" pitchFamily="34" charset="0"/>
              </a:rPr>
              <a:t>Toniolo</a:t>
            </a:r>
            <a:r>
              <a:rPr lang="pt-BR" altLang="pt-BR" sz="1600" b="1" dirty="0">
                <a:ea typeface="Times New Roman" panose="02020603050405020304" pitchFamily="18" charset="0"/>
                <a:cs typeface="Arial" panose="020B0604020202020204" pitchFamily="34" charset="0"/>
              </a:rPr>
              <a:t> 		Maria Silvia A. P.  de Paula  		Dida Costa-Nascimento</a:t>
            </a:r>
          </a:p>
          <a:p>
            <a:pPr lvl="0">
              <a:tabLst>
                <a:tab pos="1552575" algn="l"/>
              </a:tabLst>
            </a:pPr>
            <a:r>
              <a:rPr lang="pt-BR" sz="1600" b="1" dirty="0">
                <a:ea typeface="Calibri" panose="020F0502020204030204" pitchFamily="34" charset="0"/>
                <a:cs typeface="Arial" panose="020B0604020202020204" pitchFamily="34" charset="0"/>
              </a:rPr>
              <a:t>                      </a:t>
            </a:r>
            <a:r>
              <a:rPr lang="pt-BR" sz="1200" b="1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SUCEN/SESSP/HCFMUSP 			    SUCEN/SESSP/HCFMUSP 			 SUCEN/SESSP/HCFMUSP                                                            						</a:t>
            </a:r>
          </a:p>
          <a:p>
            <a:pPr lvl="0" algn="ctr">
              <a:tabLst>
                <a:tab pos="1552575" algn="l"/>
              </a:tabLst>
            </a:pPr>
            <a:r>
              <a:rPr lang="pt-BR" sz="1200" b="1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</a:p>
          <a:p>
            <a:pPr lvl="0" algn="ctr">
              <a:tabLst>
                <a:tab pos="1552575" algn="l"/>
              </a:tabLst>
            </a:pPr>
            <a:r>
              <a:rPr lang="pt-BR" sz="1200" b="1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15/05/2020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Agrupar 8"/>
          <p:cNvGrpSpPr/>
          <p:nvPr/>
        </p:nvGrpSpPr>
        <p:grpSpPr>
          <a:xfrm>
            <a:off x="288683" y="295713"/>
            <a:ext cx="11131094" cy="1242000"/>
            <a:chOff x="288683" y="295713"/>
            <a:chExt cx="11131094" cy="1242000"/>
          </a:xfrm>
        </p:grpSpPr>
        <p:pic>
          <p:nvPicPr>
            <p:cNvPr id="1026" name="Imagem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83" y="295713"/>
              <a:ext cx="1389230" cy="720000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92035" y="295713"/>
              <a:ext cx="727742" cy="72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0611" y="349713"/>
              <a:ext cx="831109" cy="612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68653" y="349713"/>
              <a:ext cx="2349402" cy="1188000"/>
            </a:xfrm>
            <a:prstGeom prst="rect">
              <a:avLst/>
            </a:prstGeom>
          </p:spPr>
        </p:pic>
      </p:grpSp>
      <p:pic>
        <p:nvPicPr>
          <p:cNvPr id="12" name="Image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4710" y="94794"/>
            <a:ext cx="1079365" cy="1548000"/>
          </a:xfrm>
          <a:prstGeom prst="rect">
            <a:avLst/>
          </a:prstGeom>
        </p:spPr>
      </p:pic>
      <p:grpSp>
        <p:nvGrpSpPr>
          <p:cNvPr id="20" name="Agrupar 19"/>
          <p:cNvGrpSpPr/>
          <p:nvPr/>
        </p:nvGrpSpPr>
        <p:grpSpPr>
          <a:xfrm>
            <a:off x="1677913" y="3343683"/>
            <a:ext cx="8975686" cy="2327780"/>
            <a:chOff x="1677913" y="3343683"/>
            <a:chExt cx="8975686" cy="2327780"/>
          </a:xfrm>
        </p:grpSpPr>
        <p:pic>
          <p:nvPicPr>
            <p:cNvPr id="15" name="Imagem 14"/>
            <p:cNvPicPr>
              <a:picLocks noChangeAspect="1"/>
            </p:cNvPicPr>
            <p:nvPr/>
          </p:nvPicPr>
          <p:blipFill rotWithShape="1">
            <a:blip r:embed="rId7"/>
            <a:srcRect l="7181" r="4498" b="3492"/>
            <a:stretch/>
          </p:blipFill>
          <p:spPr>
            <a:xfrm>
              <a:off x="8996249" y="3343683"/>
              <a:ext cx="1657350" cy="23277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77913" y="3367463"/>
              <a:ext cx="1766400" cy="2304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Imagem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81415" y="3409651"/>
              <a:ext cx="1877731" cy="22618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63642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-20200513-WA0017_coleta 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1335" y="781877"/>
            <a:ext cx="8709329" cy="492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3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00513-WA0020_coloração 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2361" y="870361"/>
            <a:ext cx="8527277" cy="482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7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-20200513-WA0018_final coloração 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8435" y="1047359"/>
            <a:ext cx="8415130" cy="476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5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00513-WA0019_início TD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9350" y="900707"/>
            <a:ext cx="8933300" cy="5056585"/>
          </a:xfrm>
          <a:prstGeom prst="rect">
            <a:avLst/>
          </a:prstGeom>
        </p:spPr>
      </p:pic>
      <p:pic>
        <p:nvPicPr>
          <p:cNvPr id="9" name="Áudi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9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2"/>
    </mc:Choice>
    <mc:Fallback xmlns="">
      <p:transition spd="slow" advTm="85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74" objId="2"/>
        <p14:stopEvt time="82345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00513-WA0021_leitura 3 s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3608632" y="-818422"/>
            <a:ext cx="4729191" cy="8355873"/>
          </a:xfrm>
          <a:prstGeom prst="rect">
            <a:avLst/>
          </a:prstGeom>
        </p:spPr>
      </p:pic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8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76"/>
    </mc:Choice>
    <mc:Fallback xmlns="">
      <p:transition spd="slow" advTm="61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32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02" objId="2"/>
        <p14:stopEvt time="55641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5" y="0"/>
            <a:ext cx="9504000" cy="594000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8343901" y="4889109"/>
            <a:ext cx="23145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christina.toniolo@gmail.com</a:t>
            </a:r>
          </a:p>
          <a:p>
            <a:r>
              <a:rPr lang="pt-BR" sz="1400" dirty="0">
                <a:solidFill>
                  <a:schemeClr val="bg1"/>
                </a:solidFill>
              </a:rPr>
              <a:t>dida.sucen@gmail.com</a:t>
            </a:r>
          </a:p>
          <a:p>
            <a:r>
              <a:rPr lang="pt-BR" sz="1400" dirty="0">
                <a:solidFill>
                  <a:schemeClr val="bg1"/>
                </a:solidFill>
              </a:rPr>
              <a:t>silvia.paula1@gmail.com</a:t>
            </a:r>
          </a:p>
          <a:p>
            <a:endParaRPr lang="pt-BR" sz="1400" dirty="0">
              <a:solidFill>
                <a:schemeClr val="bg1"/>
              </a:solidFill>
            </a:endParaRPr>
          </a:p>
          <a:p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406524" y="6320909"/>
            <a:ext cx="4937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hlinkClick r:id="rId3"/>
              </a:rPr>
              <a:t>https://www.youtube.com/watch?v=hSH_4xnE76k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46133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92</Words>
  <Application>Microsoft Office PowerPoint</Application>
  <PresentationFormat>Widescreen</PresentationFormat>
  <Paragraphs>23</Paragraphs>
  <Slides>7</Slides>
  <Notes>0</Notes>
  <HiddenSlides>0</HiddenSlides>
  <MMClips>7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malaria</dc:creator>
  <cp:lastModifiedBy>malaria</cp:lastModifiedBy>
  <cp:revision>22</cp:revision>
  <dcterms:created xsi:type="dcterms:W3CDTF">2020-05-14T21:06:50Z</dcterms:created>
  <dcterms:modified xsi:type="dcterms:W3CDTF">2020-05-15T16:27:50Z</dcterms:modified>
</cp:coreProperties>
</file>