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49289-4ADE-409A-B97C-774D3DD6A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E97CE5-225E-4176-870A-2E9E140C3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74A15F-BA62-49A1-9B8C-3A772029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3D6F02-1A0C-432F-886E-A81D90B9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CF86FA-93B3-40C1-ABAA-2C348EA1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80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091E5-E409-469D-B909-C53414A4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B18A45-3DF2-4F9A-B70E-1D2FE4FBB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12E093-FEDD-4BA3-9C1E-B301F6DB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23D3F3-1016-4AB0-A31F-1233F043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32ECEE-6555-4C29-9BA1-8902E84B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FA2D71-21B7-4989-8C38-CB5FF06F2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24264A-AEE5-481A-A86C-75641C1CA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3DBD13-D54E-48C7-BB69-B6F442F9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FA7624-96F0-4DF2-B69C-EA268C142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2687FF-FC0D-4E32-8444-4B1019CDF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02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72997-0BC6-45D6-815C-AAE82A831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84C238-146C-422A-A399-6DD562602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B1DC8E-D330-4B76-A47B-6E2BB09F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163A7C-BECF-4354-906D-2DC10884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E976E8-D7AF-4751-BB1B-BB3B1787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26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20D6B-9DD3-4E56-BE79-FDCDB82A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3D7F8A-485D-4695-9B7C-63D42444D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D9E601-E8B0-4909-BCCB-EBA006A6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000049-4128-47B5-99F0-D62D1AD1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F4D507-098D-4526-BCCE-3B7CD7C0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35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B6B12-7A85-48A2-9564-612A44C5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7142D4-AF0A-4A53-80DA-970D03DEB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DFF972-6E74-4E49-985E-00179ABB9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B45F99-0B6C-457B-8A26-8312E9DD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AEDF3B-9486-409F-ADEB-B9362DD4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3E34E8-554D-4AFB-B614-41946655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94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2FA22-12BE-4AD3-983E-7E6F5272C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4A4FEB-BCC5-457A-AC79-4DD35E6B4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40B034-8E89-4597-933E-116995DC3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9606809-B35E-407B-BA86-884B3F444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07E57F8-FB8B-4C20-8E1A-D68E9A2E9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0AA025F-E5CC-4184-8516-15E1CC76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B0EF8E3-434E-4289-AEF3-98BF5F6E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BA17EFA-3B23-4B27-BE3D-143DEC1D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94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26E8B-9711-4A40-A209-0AE9DCF7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553CA5C-24D4-4547-B225-15131507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4530FE-534A-47BA-9BC9-8E33D916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E66427E-9742-45C4-A1E5-A947AC144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4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181BD71-3B21-42F3-A879-437D97D4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0C5E73-9D16-4724-B31E-604BBD69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124192-C440-4F92-9DBC-FA9E123E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61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C8A23-C409-4EFB-970D-8EBB4734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59E05A-7C26-428C-9D40-CD8207AA0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E0E8D3-3C5A-4D19-99ED-291D4953A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7404FB-CD35-4B56-B623-798CCBF9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A03B2B-30B1-463E-9C83-717C5C2C8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9B9CE1-1319-4E9C-B6E6-E437EC05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70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10940-DB57-4D12-9AE5-D169670F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756E095-A273-4A25-8076-751A01B8D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83965B5-131A-4A60-8FD7-A00560E0E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86C217-6C45-4746-91B7-8A9C758A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CE7EA6-2E98-4DE2-B45E-68EDBBDA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2BD40D-BEA0-48FA-A7BE-64D3C9B2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69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A128EC-5798-4457-862D-EB936AA0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3B74B9-C866-4BB7-BAA5-772C78FD7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19A50D-5636-46DE-A3F4-DB8B4663B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B8BA-5976-4A43-A456-56AD4F8DE89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99FD8B-F465-44BD-9811-F3C4A59BC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45E205-91E8-437F-A8FB-037C76A3E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C2A49-D72A-4E79-AA76-949881BB1F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52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CBD68-A10A-4CBB-B9C0-C2F9491FA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Advocacia Administrativa</a:t>
            </a: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Tráfico de Influência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EA440D-8BD4-43EF-AB93-3E1225330C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39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2F2D1-B279-429A-A51E-59A21FFB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Advocacia Administrativa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497C34-903E-4F85-B3E8-57BD90F1F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321 - Patrocinar, direta ou indiretamente, interesse privado perante a administração pública, valendo-se da qualidade de funcionário: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detenção, de um a três meses, ou multa.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 - Se o interesse é ilegítimo: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detenção, de três meses a um ano, além da multa.</a:t>
            </a:r>
          </a:p>
        </p:txBody>
      </p:sp>
    </p:spTree>
    <p:extLst>
      <p:ext uri="{BB962C8B-B14F-4D97-AF65-F5344CB8AC3E}">
        <p14:creationId xmlns:p14="http://schemas.microsoft.com/office/powerpoint/2010/main" val="261834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0A6B4-C2FD-426C-9F60-220A9E16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Previsão normativa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C417D-0133-4567-B241-C159EFCB7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Redação original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Exploração de prestígio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Art. 332. Obter, para si ou para outrem, vantagem ou promessa de vantagem, a pretexto de influir em funcionário público no exercício da função: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reclusão, de um a cinco anos, e multa, de três contos a vinte contos de réis.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único. A pena é aumentada de um terço, se o agente alega ou insinua que a vantagem é também destinada ao funcionário.</a:t>
            </a:r>
          </a:p>
        </p:txBody>
      </p:sp>
    </p:spTree>
    <p:extLst>
      <p:ext uri="{BB962C8B-B14F-4D97-AF65-F5344CB8AC3E}">
        <p14:creationId xmlns:p14="http://schemas.microsoft.com/office/powerpoint/2010/main" val="305439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96437-5833-4724-AE4B-C40F1E75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Previsão normativa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AEFB36-964F-4644-A7E5-6B95673C2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497496"/>
            <a:ext cx="11489633" cy="508883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Tráfico de Influência        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332 - Solicitar, exigir, cobrar ou obter, para si ou para outrem, vantagem ou promessa de vantagem, a pretexto de influir em ato praticado por funcionário público no exercício da função: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reclusão, de 2 (dois) a 5 (cinco) anos, e multa.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 - A pena é aumentada da metade, se o agente alega ou insinua que a vantagem é também destinada ao funcionário.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Exploração de prestígio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357 - Solicitar ou receber dinheiro ou qualquer outra utilidade, a pretexto de influir em juiz, jurado, órgão do Ministério Público, funcionário de justiça, perito, tradutor, intérprete ou testemunha: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reclusão, de um a cinco anos, e multa.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 - As penas aumentam-se de um terço, se o agente alega ou insinua que o dinheiro ou utilidade também se destina a qualquer das pessoas referidas neste artigo.</a:t>
            </a:r>
          </a:p>
        </p:txBody>
      </p:sp>
    </p:spTree>
    <p:extLst>
      <p:ext uri="{BB962C8B-B14F-4D97-AF65-F5344CB8AC3E}">
        <p14:creationId xmlns:p14="http://schemas.microsoft.com/office/powerpoint/2010/main" val="225603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A3776-957F-4848-9C93-CD2BF654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centrais do delito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8849F1-C47D-49A7-82A6-530012CA5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(I) Ilusão do comprador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venda de fumaça</a:t>
            </a:r>
          </a:p>
          <a:p>
            <a:pPr algn="just">
              <a:buFontTx/>
              <a:buChar char="-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Vantagem de qualquer natureza</a:t>
            </a:r>
          </a:p>
          <a:p>
            <a:pPr algn="just">
              <a:buFontTx/>
              <a:buChar char="-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Venda de um prestígio inexistente: modalidade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 generis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estelionato</a:t>
            </a:r>
          </a:p>
          <a:p>
            <a:pPr algn="just">
              <a:buFontTx/>
              <a:buChar char="-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fraude – consistente em atribuir-se prestígio junto a funcionário público, direta ou indiretamente – pode operar-se de qualquer forma, inclusive por omissão</a:t>
            </a:r>
          </a:p>
          <a:p>
            <a:pPr algn="just">
              <a:buFontTx/>
              <a:buChar char="-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Havendo acordo entre agente que recebe a vantagem e  funcionário: pode ser caso de corrupção</a:t>
            </a:r>
          </a:p>
          <a:p>
            <a:pPr algn="just">
              <a:buFontTx/>
              <a:buChar char="-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Ausente uma das elementares do tipo, configuração de estelionato 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Fraude bilateral?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Desprestígio da Administração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Delito de perigo à corrupção</a:t>
            </a:r>
          </a:p>
        </p:txBody>
      </p:sp>
    </p:spTree>
    <p:extLst>
      <p:ext uri="{BB962C8B-B14F-4D97-AF65-F5344CB8AC3E}">
        <p14:creationId xmlns:p14="http://schemas.microsoft.com/office/powerpoint/2010/main" val="522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1AFEB-13C3-46C2-99D2-706139E0A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Sujeitos do crime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2DD4B8-4322-41CB-96AF-A554DAEB9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triangular: “beneficiário” – agente – funcionário público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Estado/Administração: sujeito passivo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Agente que recebe a vantagem: sujeito ativo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Divergência doutrinária quanto ao “beneficiário-enganado”</a:t>
            </a:r>
          </a:p>
          <a:p>
            <a:pPr algn="just">
              <a:buFontTx/>
              <a:buChar char="-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Doutrina majoritária: não responde pelo crime: (I) por ser vítima de engano criminoso; (II) por ser partícipe de crime putativo, visto que acredita participar de um ato de corrupção</a:t>
            </a:r>
          </a:p>
          <a:p>
            <a:pPr algn="just">
              <a:buFontTx/>
              <a:buChar char="-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Bitencourt: existe mero erro quanto ao crime: não participa da corrupção, mas seria partícipe necessário do crime de tráfico de influência</a:t>
            </a:r>
          </a:p>
          <a:p>
            <a:pPr algn="just">
              <a:buFontTx/>
              <a:buChar char="-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Exceção: “exigir”. Semelhante ao delito de extorsão</a:t>
            </a:r>
          </a:p>
        </p:txBody>
      </p:sp>
    </p:spTree>
    <p:extLst>
      <p:ext uri="{BB962C8B-B14F-4D97-AF65-F5344CB8AC3E}">
        <p14:creationId xmlns:p14="http://schemas.microsoft.com/office/powerpoint/2010/main" val="389997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1DF63-D616-41C1-967D-651373D0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B8282D-4A48-4A38-859D-A1A898AFF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 existir o prestígio vendido?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 um âmbito lícito de venda de influência? Há espaço de diálogo com a Administração?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Lobby é um contato do qual se pode presumir diretamente a corrupção (ou perigo de corrupção) mediante tráfico de influência?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Necessidade de tipificação? Necessidade de alteração normativa?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20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591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Advocacia Administrativa e Tráfico de Influência</vt:lpstr>
      <vt:lpstr>Advocacia Administrativa</vt:lpstr>
      <vt:lpstr>Previsão normativa</vt:lpstr>
      <vt:lpstr>Previsão normativa</vt:lpstr>
      <vt:lpstr>Elementos centrais do delito</vt:lpstr>
      <vt:lpstr>Sujeitos do crime</vt:lpstr>
      <vt:lpstr>Problematização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Tráfico de Influência</dc:title>
  <dc:creator>José Roberto Macri</dc:creator>
  <cp:lastModifiedBy>José Roberto Macri</cp:lastModifiedBy>
  <cp:revision>15</cp:revision>
  <dcterms:created xsi:type="dcterms:W3CDTF">2020-05-11T14:10:39Z</dcterms:created>
  <dcterms:modified xsi:type="dcterms:W3CDTF">2020-05-13T16:56:27Z</dcterms:modified>
</cp:coreProperties>
</file>