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280" r:id="rId4"/>
    <p:sldId id="318" r:id="rId5"/>
    <p:sldId id="367" r:id="rId6"/>
    <p:sldId id="369" r:id="rId7"/>
    <p:sldId id="322" r:id="rId8"/>
    <p:sldId id="364" r:id="rId9"/>
    <p:sldId id="365" r:id="rId10"/>
    <p:sldId id="366" r:id="rId11"/>
    <p:sldId id="325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26" r:id="rId20"/>
    <p:sldId id="339" r:id="rId21"/>
    <p:sldId id="355" r:id="rId22"/>
    <p:sldId id="341" r:id="rId23"/>
    <p:sldId id="342" r:id="rId24"/>
    <p:sldId id="343" r:id="rId25"/>
    <p:sldId id="359" r:id="rId26"/>
    <p:sldId id="360" r:id="rId27"/>
    <p:sldId id="27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4BF"/>
    <a:srgbClr val="F4E6C4"/>
    <a:srgbClr val="006600"/>
    <a:srgbClr val="D4013B"/>
    <a:srgbClr val="6666FF"/>
    <a:srgbClr val="774F27"/>
    <a:srgbClr val="FF6600"/>
    <a:srgbClr val="00B050"/>
    <a:srgbClr val="F4B183"/>
    <a:srgbClr val="FF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6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68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8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50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66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6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6A28-D76A-45D5-97FD-4FE35FF4244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036A-09D5-4C94-8761-471FA4DAEA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2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9.png"/><Relationship Id="rId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microsoft.com/office/2007/relationships/hdphoto" Target="../media/hdphoto2.wdp"/><Relationship Id="rId12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43.png"/><Relationship Id="rId10" Type="http://schemas.openxmlformats.org/officeDocument/2006/relationships/image" Target="../media/image57.png"/><Relationship Id="rId4" Type="http://schemas.openxmlformats.org/officeDocument/2006/relationships/image" Target="../media/image52.jpeg"/><Relationship Id="rId9" Type="http://schemas.openxmlformats.org/officeDocument/2006/relationships/image" Target="../media/image56.png"/><Relationship Id="rId1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emf"/><Relationship Id="rId5" Type="http://schemas.openxmlformats.org/officeDocument/2006/relationships/image" Target="../media/image3.png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86544" y="1574245"/>
            <a:ext cx="9005456" cy="3813268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Aspectos da adsorção e lixiviação de herbicidas</a:t>
            </a: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m para centro de energia nuclear na agricul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8156"/>
          <a:stretch/>
        </p:blipFill>
        <p:spPr bwMode="auto">
          <a:xfrm>
            <a:off x="10852346" y="212267"/>
            <a:ext cx="1136014" cy="139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esalq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24" y="212267"/>
            <a:ext cx="938097" cy="139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01410" y="0"/>
            <a:ext cx="2742236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4998510"/>
            <a:ext cx="3312113" cy="65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Ricardo Victoria Filho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85676" y="6175288"/>
            <a:ext cx="3632018" cy="509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Piracicaba – SP</a:t>
            </a:r>
          </a:p>
          <a:p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 de 2018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799516" y="212267"/>
            <a:ext cx="5404337" cy="756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DO ESTADO DE SÃO PAULO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PRODUÇÃO VEGETAL -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ESALQ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26641" t="21161" r="9506" b="73287"/>
          <a:stretch/>
        </p:blipFill>
        <p:spPr>
          <a:xfrm rot="16200000">
            <a:off x="-341378" y="3357551"/>
            <a:ext cx="6858000" cy="14289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26641" t="21161" r="9506" b="73287"/>
          <a:stretch/>
        </p:blipFill>
        <p:spPr>
          <a:xfrm rot="16200000">
            <a:off x="-3199039" y="3357552"/>
            <a:ext cx="6858000" cy="142897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10493569" y="5285509"/>
            <a:ext cx="1552379" cy="1452282"/>
            <a:chOff x="9993817" y="5258615"/>
            <a:chExt cx="1552379" cy="1452282"/>
          </a:xfrm>
        </p:grpSpPr>
        <p:sp>
          <p:nvSpPr>
            <p:cNvPr id="7" name="Retângulo 6"/>
            <p:cNvSpPr/>
            <p:nvPr/>
          </p:nvSpPr>
          <p:spPr>
            <a:xfrm>
              <a:off x="9993817" y="5258615"/>
              <a:ext cx="1486207" cy="145228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/>
            <p:cNvGrpSpPr/>
            <p:nvPr/>
          </p:nvGrpSpPr>
          <p:grpSpPr>
            <a:xfrm>
              <a:off x="9993817" y="5318546"/>
              <a:ext cx="1552379" cy="1392351"/>
              <a:chOff x="3688220" y="4689566"/>
              <a:chExt cx="1552379" cy="1392351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77342" t="27007" r="15630" b="58482"/>
              <a:stretch/>
            </p:blipFill>
            <p:spPr>
              <a:xfrm>
                <a:off x="4052168" y="4689566"/>
                <a:ext cx="1007364" cy="1169467"/>
              </a:xfrm>
              <a:prstGeom prst="rect">
                <a:avLst/>
              </a:prstGeom>
            </p:spPr>
          </p:pic>
          <p:sp>
            <p:nvSpPr>
              <p:cNvPr id="12" name="CaixaDeTexto 11"/>
              <p:cNvSpPr txBox="1"/>
              <p:nvPr/>
            </p:nvSpPr>
            <p:spPr>
              <a:xfrm>
                <a:off x="3688220" y="5774140"/>
                <a:ext cx="1552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Lab. Ecotoxicologia</a:t>
                </a:r>
                <a:endParaRPr lang="pt-BR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-26021" y="2955979"/>
            <a:ext cx="3312113" cy="65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Vanessa Takeshita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283" y="694048"/>
            <a:ext cx="2469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LPV715 – TÓPICOS ESPECIAIS EM MATOLOGIA</a:t>
            </a:r>
          </a:p>
        </p:txBody>
      </p:sp>
    </p:spTree>
    <p:extLst>
      <p:ext uri="{BB962C8B-B14F-4D97-AF65-F5344CB8AC3E}">
        <p14:creationId xmlns:p14="http://schemas.microsoft.com/office/powerpoint/2010/main" val="206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381000" y="0"/>
            <a:ext cx="1142999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lixiviação de pesticidas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66224" y="3809609"/>
            <a:ext cx="3226526" cy="7576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apezoide 10"/>
          <p:cNvSpPr/>
          <p:nvPr/>
        </p:nvSpPr>
        <p:spPr>
          <a:xfrm>
            <a:off x="1242797" y="4671758"/>
            <a:ext cx="3673380" cy="901337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apezoide 11"/>
          <p:cNvSpPr/>
          <p:nvPr/>
        </p:nvSpPr>
        <p:spPr>
          <a:xfrm rot="10800000">
            <a:off x="1242797" y="2803769"/>
            <a:ext cx="3673380" cy="901337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28242" y="3069772"/>
            <a:ext cx="245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Tetraedros de Si (SiO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30000" dirty="0"/>
              <a:t>4-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28242" y="4937760"/>
            <a:ext cx="24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Tetraedros de Si (SiO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30000" dirty="0"/>
              <a:t> 4-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86619" y="4028106"/>
            <a:ext cx="33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Octaedros de Al ou Mg (Al(OH)</a:t>
            </a:r>
            <a:r>
              <a:rPr lang="pt-BR" baseline="-25000" dirty="0"/>
              <a:t>6</a:t>
            </a:r>
            <a:r>
              <a:rPr lang="pt-BR" dirty="0"/>
              <a:t>)</a:t>
            </a:r>
            <a:r>
              <a:rPr lang="pt-BR" baseline="30000" dirty="0"/>
              <a:t> 3-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310846" y="3790109"/>
            <a:ext cx="3226526" cy="7576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apezoide 16"/>
          <p:cNvSpPr/>
          <p:nvPr/>
        </p:nvSpPr>
        <p:spPr>
          <a:xfrm rot="10800000">
            <a:off x="7087419" y="2784269"/>
            <a:ext cx="3673380" cy="901337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772864" y="3050272"/>
            <a:ext cx="245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Tetraedros de Si (SiO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30000" dirty="0"/>
              <a:t>4-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31241" y="4008606"/>
            <a:ext cx="33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Octaedros de Al ou Mg (Al(OH)</a:t>
            </a:r>
            <a:r>
              <a:rPr lang="pt-BR" baseline="-25000" dirty="0"/>
              <a:t>6</a:t>
            </a:r>
            <a:r>
              <a:rPr lang="pt-BR" dirty="0"/>
              <a:t>)</a:t>
            </a:r>
            <a:r>
              <a:rPr lang="pt-BR" baseline="30000" dirty="0"/>
              <a:t> 3-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544692" y="6355080"/>
            <a:ext cx="116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Argila 2:1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414353" y="6335579"/>
            <a:ext cx="116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Argila 1:1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26107" y="2072977"/>
            <a:ext cx="234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Solos </a:t>
            </a:r>
            <a:r>
              <a:rPr lang="pt-BR" sz="2800" b="1" dirty="0">
                <a:solidFill>
                  <a:srgbClr val="FF0000"/>
                </a:solidFill>
              </a:rPr>
              <a:t>-</a:t>
            </a:r>
            <a:r>
              <a:rPr lang="pt-BR" dirty="0"/>
              <a:t> </a:t>
            </a:r>
            <a:r>
              <a:rPr lang="pt-BR" dirty="0" err="1"/>
              <a:t>intemperizados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813645" y="2053476"/>
            <a:ext cx="241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Solos </a:t>
            </a:r>
            <a:r>
              <a:rPr lang="pt-BR" sz="2800" b="1" dirty="0">
                <a:solidFill>
                  <a:srgbClr val="FF0000"/>
                </a:solidFill>
              </a:rPr>
              <a:t>+</a:t>
            </a:r>
            <a:r>
              <a:rPr lang="pt-BR" dirty="0"/>
              <a:t> </a:t>
            </a:r>
            <a:r>
              <a:rPr lang="pt-BR" dirty="0" err="1"/>
              <a:t>intemperizados</a:t>
            </a:r>
            <a:endParaRPr lang="pt-BR" dirty="0"/>
          </a:p>
        </p:txBody>
      </p:sp>
      <p:sp>
        <p:nvSpPr>
          <p:cNvPr id="27" name="Explosão 2 26"/>
          <p:cNvSpPr/>
          <p:nvPr/>
        </p:nvSpPr>
        <p:spPr>
          <a:xfrm rot="21212448">
            <a:off x="10428673" y="3763210"/>
            <a:ext cx="853737" cy="811440"/>
          </a:xfrm>
          <a:prstGeom prst="irregularSeal2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xplosão 2 27"/>
          <p:cNvSpPr/>
          <p:nvPr/>
        </p:nvSpPr>
        <p:spPr>
          <a:xfrm rot="2964932">
            <a:off x="7951624" y="4384194"/>
            <a:ext cx="853737" cy="811440"/>
          </a:xfrm>
          <a:prstGeom prst="irregularSeal2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xplosão 2 28"/>
          <p:cNvSpPr/>
          <p:nvPr/>
        </p:nvSpPr>
        <p:spPr>
          <a:xfrm rot="19220844">
            <a:off x="6718633" y="3178437"/>
            <a:ext cx="853737" cy="811440"/>
          </a:xfrm>
          <a:prstGeom prst="irregularSeal2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xplosão 2 29"/>
          <p:cNvSpPr/>
          <p:nvPr/>
        </p:nvSpPr>
        <p:spPr>
          <a:xfrm rot="2478916">
            <a:off x="10243554" y="2362910"/>
            <a:ext cx="853737" cy="811440"/>
          </a:xfrm>
          <a:prstGeom prst="irregularSeal2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/>
          <p:cNvCxnSpPr/>
          <p:nvPr/>
        </p:nvCxnSpPr>
        <p:spPr>
          <a:xfrm>
            <a:off x="5931614" y="2193627"/>
            <a:ext cx="0" cy="46643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874884" y="5378047"/>
            <a:ext cx="4384012" cy="61555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56 - 82% da CTC dos solos tropicais</a:t>
            </a:r>
          </a:p>
          <a:p>
            <a:pPr algn="r"/>
            <a:r>
              <a:rPr lang="pt-BR" sz="16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Raij</a:t>
            </a:r>
            <a:r>
              <a:rPr lang="pt-BR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(1981)</a:t>
            </a:r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25" name="Arredondar Retângulo em um Canto Diagonal 24"/>
          <p:cNvSpPr/>
          <p:nvPr/>
        </p:nvSpPr>
        <p:spPr>
          <a:xfrm>
            <a:off x="2904883" y="873963"/>
            <a:ext cx="6382232" cy="530839"/>
          </a:xfrm>
          <a:prstGeom prst="round2Diag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Propriedades físico-químicas do 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76497" y="1245473"/>
            <a:ext cx="21857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Textura e CTC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840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33" name="Arredondar Retângulo em um Canto Diagonal 32"/>
          <p:cNvSpPr/>
          <p:nvPr/>
        </p:nvSpPr>
        <p:spPr>
          <a:xfrm>
            <a:off x="4854433" y="860579"/>
            <a:ext cx="6382232" cy="530839"/>
          </a:xfrm>
          <a:prstGeom prst="round2Diag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Propriedades físico-químicas do 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6" name="CaixaDeTexto 225"/>
          <p:cNvSpPr txBox="1"/>
          <p:nvPr/>
        </p:nvSpPr>
        <p:spPr>
          <a:xfrm>
            <a:off x="390039" y="910191"/>
            <a:ext cx="36640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CTC e Matéria Orgânica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53551"/>
          <a:stretch/>
        </p:blipFill>
        <p:spPr>
          <a:xfrm>
            <a:off x="-13617" y="1725405"/>
            <a:ext cx="3778793" cy="464002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69480" y="4917942"/>
            <a:ext cx="369269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000" dirty="0" smtClean="0"/>
              <a:t>Aumentam a retenção de água e a sorção de herbicidas (absorção, adsorção e precipitação)</a:t>
            </a:r>
          </a:p>
        </p:txBody>
      </p:sp>
      <p:pic>
        <p:nvPicPr>
          <p:cNvPr id="415" name="Imagem 414"/>
          <p:cNvPicPr>
            <a:picLocks noChangeAspect="1"/>
          </p:cNvPicPr>
          <p:nvPr/>
        </p:nvPicPr>
        <p:blipFill rotWithShape="1">
          <a:blip r:embed="rId3"/>
          <a:srcRect l="52563" t="290" r="988" b="-290"/>
          <a:stretch/>
        </p:blipFill>
        <p:spPr>
          <a:xfrm>
            <a:off x="3765176" y="1725405"/>
            <a:ext cx="3778793" cy="464002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859753" y="1915984"/>
            <a:ext cx="370242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/>
              <a:t>Dissociação da MOS (grupos fenólicos e carboxílicos) forma cargas dependentes de pH no solo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9753" y="3416963"/>
            <a:ext cx="370242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Reduzem a lixiviação de íons</a:t>
            </a:r>
          </a:p>
          <a:p>
            <a:pPr algn="ctr"/>
            <a:r>
              <a:rPr lang="pt-BR" dirty="0"/>
              <a:t>       Herbicidas não-iônicos e neutros</a:t>
            </a:r>
          </a:p>
          <a:p>
            <a:pPr algn="ctr"/>
            <a:r>
              <a:rPr lang="pt-BR" dirty="0"/>
              <a:t>Moléculas mais lipofílicas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27" name="Arredondar Retângulo em um Canto Diagonal 226"/>
          <p:cNvSpPr/>
          <p:nvPr/>
        </p:nvSpPr>
        <p:spPr>
          <a:xfrm>
            <a:off x="4854433" y="860579"/>
            <a:ext cx="6382232" cy="530839"/>
          </a:xfrm>
          <a:prstGeom prst="round2Diag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Propriedades físico-químicas do 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390039" y="910191"/>
            <a:ext cx="2766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Matéria Orgânica</a:t>
            </a:r>
            <a:endParaRPr lang="pt-BR" sz="2800" b="1" dirty="0"/>
          </a:p>
        </p:txBody>
      </p:sp>
      <p:grpSp>
        <p:nvGrpSpPr>
          <p:cNvPr id="229" name="Group 39"/>
          <p:cNvGrpSpPr>
            <a:grpSpLocks/>
          </p:cNvGrpSpPr>
          <p:nvPr/>
        </p:nvGrpSpPr>
        <p:grpSpPr bwMode="auto">
          <a:xfrm>
            <a:off x="325295" y="3199719"/>
            <a:ext cx="8596313" cy="762000"/>
            <a:chOff x="-39" y="1968"/>
            <a:chExt cx="5415" cy="480"/>
          </a:xfrm>
        </p:grpSpPr>
        <p:sp>
          <p:nvSpPr>
            <p:cNvPr id="230" name="Rectangle 5"/>
            <p:cNvSpPr>
              <a:spLocks noChangeArrowheads="1"/>
            </p:cNvSpPr>
            <p:nvPr/>
          </p:nvSpPr>
          <p:spPr bwMode="auto">
            <a:xfrm>
              <a:off x="768" y="1968"/>
              <a:ext cx="384" cy="48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+mn-lt"/>
              </a:endParaRPr>
            </a:p>
          </p:txBody>
        </p:sp>
        <p:grpSp>
          <p:nvGrpSpPr>
            <p:cNvPr id="231" name="Group 38"/>
            <p:cNvGrpSpPr>
              <a:grpSpLocks/>
            </p:cNvGrpSpPr>
            <p:nvPr/>
          </p:nvGrpSpPr>
          <p:grpSpPr bwMode="auto">
            <a:xfrm>
              <a:off x="-39" y="1968"/>
              <a:ext cx="5415" cy="480"/>
              <a:chOff x="-39" y="1968"/>
              <a:chExt cx="5415" cy="480"/>
            </a:xfrm>
          </p:grpSpPr>
          <p:sp>
            <p:nvSpPr>
              <p:cNvPr id="232" name="Rectangle 6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240" cy="1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400" b="1">
                    <a:solidFill>
                      <a:sysClr val="windowText" lastClr="000000"/>
                    </a:solidFill>
                    <a:latin typeface="+mn-lt"/>
                  </a:rPr>
                  <a:t>0</a:t>
                </a:r>
                <a:endParaRPr lang="pt-BR" altLang="pt-BR" sz="130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3" name="Rectangle 7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48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34" name="Rectangle 8"/>
              <p:cNvSpPr>
                <a:spLocks noChangeArrowheads="1"/>
              </p:cNvSpPr>
              <p:nvPr/>
            </p:nvSpPr>
            <p:spPr bwMode="auto">
              <a:xfrm>
                <a:off x="2304" y="1968"/>
                <a:ext cx="768" cy="4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35" name="Rectangle 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68" cy="4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36" name="Rectangle 10"/>
              <p:cNvSpPr>
                <a:spLocks noChangeArrowheads="1"/>
              </p:cNvSpPr>
              <p:nvPr/>
            </p:nvSpPr>
            <p:spPr bwMode="auto">
              <a:xfrm>
                <a:off x="3840" y="1968"/>
                <a:ext cx="768" cy="4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37" name="Rectangle 11"/>
              <p:cNvSpPr>
                <a:spLocks noChangeArrowheads="1"/>
              </p:cNvSpPr>
              <p:nvPr/>
            </p:nvSpPr>
            <p:spPr bwMode="auto">
              <a:xfrm>
                <a:off x="2928" y="2112"/>
                <a:ext cx="240" cy="1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400" b="1">
                    <a:solidFill>
                      <a:sysClr val="windowText" lastClr="000000"/>
                    </a:solidFill>
                    <a:latin typeface="+mn-lt"/>
                  </a:rPr>
                  <a:t>300</a:t>
                </a:r>
                <a:endParaRPr lang="pt-BR" altLang="pt-BR" sz="130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8" name="Rectangle 12"/>
              <p:cNvSpPr>
                <a:spLocks noChangeArrowheads="1"/>
              </p:cNvSpPr>
              <p:nvPr/>
            </p:nvSpPr>
            <p:spPr bwMode="auto">
              <a:xfrm>
                <a:off x="3696" y="2112"/>
                <a:ext cx="240" cy="1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ysClr val="windowText" lastClr="000000"/>
                    </a:solidFill>
                    <a:latin typeface="+mn-lt"/>
                  </a:rPr>
                  <a:t>400</a:t>
                </a:r>
                <a:endParaRPr lang="pt-BR" altLang="pt-BR" sz="130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9" name="Rectangle 13"/>
              <p:cNvSpPr>
                <a:spLocks noChangeArrowheads="1"/>
              </p:cNvSpPr>
              <p:nvPr/>
            </p:nvSpPr>
            <p:spPr bwMode="auto">
              <a:xfrm>
                <a:off x="4608" y="1968"/>
                <a:ext cx="768" cy="4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40" name="Rectangle 14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240" cy="1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ysClr val="windowText" lastClr="000000"/>
                    </a:solidFill>
                    <a:latin typeface="+mn-lt"/>
                  </a:rPr>
                  <a:t>500</a:t>
                </a:r>
                <a:endParaRPr lang="pt-BR" altLang="pt-BR" sz="130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41" name="Rectangle 15"/>
              <p:cNvSpPr>
                <a:spLocks noChangeArrowheads="1"/>
              </p:cNvSpPr>
              <p:nvPr/>
            </p:nvSpPr>
            <p:spPr bwMode="auto">
              <a:xfrm>
                <a:off x="1152" y="1968"/>
                <a:ext cx="384" cy="48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42" name="Rectangle 16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240" cy="1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400" b="1">
                    <a:solidFill>
                      <a:sysClr val="windowText" lastClr="000000"/>
                    </a:solidFill>
                    <a:latin typeface="+mn-lt"/>
                  </a:rPr>
                  <a:t>100</a:t>
                </a:r>
                <a:endParaRPr lang="pt-BR" altLang="pt-BR" sz="130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43" name="Rectangle 17"/>
              <p:cNvSpPr>
                <a:spLocks noChangeArrowheads="1"/>
              </p:cNvSpPr>
              <p:nvPr/>
            </p:nvSpPr>
            <p:spPr bwMode="auto">
              <a:xfrm>
                <a:off x="-39" y="2112"/>
                <a:ext cx="688" cy="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500" b="1">
                    <a:solidFill>
                      <a:sysClr val="windowText" lastClr="000000"/>
                    </a:solidFill>
                    <a:latin typeface="+mn-lt"/>
                  </a:rPr>
                  <a:t>K</a:t>
                </a:r>
                <a:r>
                  <a:rPr lang="pt-BR" altLang="pt-BR" sz="1500" b="1" baseline="-25000">
                    <a:solidFill>
                      <a:sysClr val="windowText" lastClr="000000"/>
                    </a:solidFill>
                    <a:latin typeface="+mn-lt"/>
                  </a:rPr>
                  <a:t>oc</a:t>
                </a:r>
                <a:r>
                  <a:rPr lang="pt-BR" altLang="pt-BR" sz="1500" b="1">
                    <a:solidFill>
                      <a:sysClr val="windowText" lastClr="000000"/>
                    </a:solidFill>
                    <a:latin typeface="+mn-lt"/>
                  </a:rPr>
                  <a:t> (L Kg</a:t>
                </a:r>
                <a:r>
                  <a:rPr lang="pt-BR" altLang="pt-BR" sz="1500" b="1" baseline="30000">
                    <a:solidFill>
                      <a:sysClr val="windowText" lastClr="000000"/>
                    </a:solidFill>
                    <a:latin typeface="+mn-lt"/>
                  </a:rPr>
                  <a:t>-1</a:t>
                </a:r>
                <a:r>
                  <a:rPr lang="pt-BR" altLang="pt-BR" sz="1500" b="1">
                    <a:solidFill>
                      <a:sysClr val="windowText" lastClr="000000"/>
                    </a:solidFill>
                    <a:latin typeface="+mn-lt"/>
                  </a:rPr>
                  <a:t>):</a:t>
                </a:r>
              </a:p>
            </p:txBody>
          </p:sp>
          <p:sp>
            <p:nvSpPr>
              <p:cNvPr id="244" name="Rectangle 19"/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384" cy="4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+mn-lt"/>
                </a:endParaRPr>
              </a:p>
            </p:txBody>
          </p:sp>
          <p:sp>
            <p:nvSpPr>
              <p:cNvPr id="245" name="Rectangle 20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40" cy="1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4" tIns="45722" rIns="91444" bIns="45722" anchor="ctr"/>
              <a:lstStyle>
                <a:lvl1pPr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12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1400" b="1">
                    <a:solidFill>
                      <a:sysClr val="windowText" lastClr="000000"/>
                    </a:solidFill>
                    <a:latin typeface="+mn-lt"/>
                  </a:rPr>
                  <a:t>200</a:t>
                </a:r>
                <a:endParaRPr lang="pt-BR" altLang="pt-BR" sz="130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246" name="Group 37"/>
          <p:cNvGrpSpPr>
            <a:grpSpLocks/>
          </p:cNvGrpSpPr>
          <p:nvPr/>
        </p:nvGrpSpPr>
        <p:grpSpPr bwMode="auto">
          <a:xfrm>
            <a:off x="714233" y="1566181"/>
            <a:ext cx="8280400" cy="1346200"/>
            <a:chOff x="113" y="663"/>
            <a:chExt cx="5216" cy="848"/>
          </a:xfrm>
        </p:grpSpPr>
        <p:sp>
          <p:nvSpPr>
            <p:cNvPr id="247" name="Text Box 22"/>
            <p:cNvSpPr txBox="1">
              <a:spLocks noChangeArrowheads="1"/>
            </p:cNvSpPr>
            <p:nvPr/>
          </p:nvSpPr>
          <p:spPr bwMode="auto">
            <a:xfrm>
              <a:off x="113" y="663"/>
              <a:ext cx="5216" cy="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4" tIns="45722" rIns="91444" bIns="4572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ts val="600"/>
                </a:spcAft>
              </a:pPr>
              <a:r>
                <a:rPr lang="pt-BR" altLang="pt-BR" sz="2400" b="1" dirty="0">
                  <a:solidFill>
                    <a:srgbClr val="000099"/>
                  </a:solidFill>
                  <a:latin typeface="+mn-lt"/>
                  <a:cs typeface="Arial" panose="020B0604020202020204" pitchFamily="34" charset="0"/>
                </a:rPr>
                <a:t>Lixiviação de pesticidas no solos</a:t>
              </a:r>
            </a:p>
          </p:txBody>
        </p:sp>
        <p:grpSp>
          <p:nvGrpSpPr>
            <p:cNvPr id="248" name="Group 36"/>
            <p:cNvGrpSpPr>
              <a:grpSpLocks/>
            </p:cNvGrpSpPr>
            <p:nvPr/>
          </p:nvGrpSpPr>
          <p:grpSpPr bwMode="auto">
            <a:xfrm>
              <a:off x="113" y="1071"/>
              <a:ext cx="5184" cy="440"/>
              <a:chOff x="96" y="1336"/>
              <a:chExt cx="5184" cy="440"/>
            </a:xfrm>
          </p:grpSpPr>
          <p:grpSp>
            <p:nvGrpSpPr>
              <p:cNvPr id="249" name="Group 35"/>
              <p:cNvGrpSpPr>
                <a:grpSpLocks/>
              </p:cNvGrpSpPr>
              <p:nvPr/>
            </p:nvGrpSpPr>
            <p:grpSpPr bwMode="auto">
              <a:xfrm>
                <a:off x="96" y="1336"/>
                <a:ext cx="4512" cy="392"/>
                <a:chOff x="96" y="1336"/>
                <a:chExt cx="4512" cy="392"/>
              </a:xfrm>
            </p:grpSpPr>
            <p:sp>
              <p:nvSpPr>
                <p:cNvPr id="2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96" y="1336"/>
                  <a:ext cx="1056" cy="296"/>
                </a:xfrm>
                <a:prstGeom prst="rect">
                  <a:avLst/>
                </a:prstGeom>
                <a:solidFill>
                  <a:srgbClr val="33FF77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91444" tIns="45722" rIns="91444" bIns="45722">
                  <a:spAutoFit/>
                </a:bodyPr>
                <a:lstStyle>
                  <a:lvl1pPr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spcAft>
                      <a:spcPts val="600"/>
                    </a:spcAft>
                  </a:pPr>
                  <a:r>
                    <a:rPr lang="pt-BR" altLang="pt-BR" sz="2400" dirty="0">
                      <a:latin typeface="+mn-lt"/>
                      <a:cs typeface="Arial" panose="020B0604020202020204" pitchFamily="34" charset="0"/>
                    </a:rPr>
                    <a:t>Muito alta</a:t>
                  </a:r>
                </a:p>
              </p:txBody>
            </p:sp>
            <p:sp>
              <p:nvSpPr>
                <p:cNvPr id="25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152" y="1384"/>
                  <a:ext cx="528" cy="296"/>
                </a:xfrm>
                <a:prstGeom prst="rect">
                  <a:avLst/>
                </a:prstGeom>
                <a:solidFill>
                  <a:srgbClr val="33FF77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91444" tIns="45722" rIns="91444" bIns="45722">
                  <a:spAutoFit/>
                </a:bodyPr>
                <a:lstStyle>
                  <a:lvl1pPr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spcAft>
                      <a:spcPts val="600"/>
                    </a:spcAft>
                  </a:pPr>
                  <a:r>
                    <a:rPr lang="pt-BR" altLang="pt-BR" sz="2400">
                      <a:latin typeface="+mn-lt"/>
                      <a:cs typeface="Arial" panose="020B0604020202020204" pitchFamily="34" charset="0"/>
                    </a:rPr>
                    <a:t>Alta</a:t>
                  </a:r>
                </a:p>
              </p:txBody>
            </p:sp>
            <p:sp>
              <p:nvSpPr>
                <p:cNvPr id="25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80" y="1432"/>
                  <a:ext cx="2928" cy="296"/>
                </a:xfrm>
                <a:prstGeom prst="rect">
                  <a:avLst/>
                </a:prstGeom>
                <a:solidFill>
                  <a:srgbClr val="33FF77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91444" tIns="45722" rIns="91444" bIns="45722">
                  <a:spAutoFit/>
                </a:bodyPr>
                <a:lstStyle>
                  <a:lvl1pPr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912813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spcAft>
                      <a:spcPts val="600"/>
                    </a:spcAft>
                  </a:pPr>
                  <a:r>
                    <a:rPr lang="pt-BR" altLang="pt-BR" sz="2400">
                      <a:latin typeface="+mn-lt"/>
                      <a:cs typeface="Arial" panose="020B0604020202020204" pitchFamily="34" charset="0"/>
                    </a:rPr>
                    <a:t>Intermediária</a:t>
                  </a:r>
                </a:p>
              </p:txBody>
            </p:sp>
          </p:grpSp>
          <p:sp>
            <p:nvSpPr>
              <p:cNvPr id="250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480"/>
                <a:ext cx="672" cy="296"/>
              </a:xfrm>
              <a:prstGeom prst="rect">
                <a:avLst/>
              </a:prstGeom>
              <a:solidFill>
                <a:srgbClr val="33FF77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1444" tIns="45722" rIns="91444" bIns="45722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pt-BR" altLang="pt-BR" sz="2400">
                    <a:latin typeface="+mn-lt"/>
                    <a:cs typeface="Arial" panose="020B0604020202020204" pitchFamily="34" charset="0"/>
                  </a:rPr>
                  <a:t>Baixa</a:t>
                </a:r>
              </a:p>
            </p:txBody>
          </p:sp>
        </p:grpSp>
      </p:grpSp>
      <p:sp>
        <p:nvSpPr>
          <p:cNvPr id="254" name="Text Box 28"/>
          <p:cNvSpPr txBox="1">
            <a:spLocks noChangeArrowheads="1"/>
          </p:cNvSpPr>
          <p:nvPr/>
        </p:nvSpPr>
        <p:spPr bwMode="auto">
          <a:xfrm>
            <a:off x="6951520" y="4995181"/>
            <a:ext cx="2057400" cy="1662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7997" tIns="10798" rIns="17997" bIns="10798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500" b="1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Praticamente imóveis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1500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Glyphosate</a:t>
            </a:r>
            <a:r>
              <a:rPr lang="pt-BR" altLang="pt-BR" sz="15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= 1500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1500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Oxyfluorfen</a:t>
            </a:r>
            <a:r>
              <a:rPr lang="pt-BR" altLang="pt-BR" sz="15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= 5000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1500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Fluzifop</a:t>
            </a:r>
            <a:r>
              <a:rPr lang="pt-BR" altLang="pt-BR" sz="15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= 5700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1500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Trifluralin</a:t>
            </a:r>
            <a:r>
              <a:rPr lang="pt-BR" altLang="pt-BR" sz="15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= 7000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1500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Paraquat</a:t>
            </a:r>
            <a:r>
              <a:rPr lang="pt-BR" altLang="pt-BR" sz="15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= 1000000</a:t>
            </a:r>
          </a:p>
        </p:txBody>
      </p:sp>
      <p:grpSp>
        <p:nvGrpSpPr>
          <p:cNvPr id="255" name="Group 45"/>
          <p:cNvGrpSpPr>
            <a:grpSpLocks/>
          </p:cNvGrpSpPr>
          <p:nvPr/>
        </p:nvGrpSpPr>
        <p:grpSpPr bwMode="auto">
          <a:xfrm>
            <a:off x="5899009" y="4233160"/>
            <a:ext cx="1295400" cy="557181"/>
            <a:chOff x="3456" y="2448"/>
            <a:chExt cx="816" cy="351"/>
          </a:xfrm>
          <a:noFill/>
        </p:grpSpPr>
        <p:sp>
          <p:nvSpPr>
            <p:cNvPr id="256" name="Text Box 32"/>
            <p:cNvSpPr txBox="1">
              <a:spLocks noChangeArrowheads="1"/>
            </p:cNvSpPr>
            <p:nvPr/>
          </p:nvSpPr>
          <p:spPr bwMode="auto">
            <a:xfrm>
              <a:off x="3456" y="2640"/>
              <a:ext cx="816" cy="15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1" tIns="10800" rIns="18001" bIns="10800">
              <a:spAutoFit/>
            </a:bodyPr>
            <a:lstStyle/>
            <a:p>
              <a:pPr defTabSz="912813">
                <a:spcBef>
                  <a:spcPct val="50000"/>
                </a:spcBef>
                <a:defRPr/>
              </a:pPr>
              <a:r>
                <a:rPr lang="pt-BR" sz="1500" dirty="0" err="1">
                  <a:cs typeface="Arial" panose="020B0604020202020204" pitchFamily="34" charset="0"/>
                </a:rPr>
                <a:t>Linuron</a:t>
              </a:r>
              <a:r>
                <a:rPr lang="pt-BR" sz="1500" dirty="0">
                  <a:cs typeface="Arial" panose="020B0604020202020204" pitchFamily="34" charset="0"/>
                </a:rPr>
                <a:t> = 400</a:t>
              </a:r>
            </a:p>
          </p:txBody>
        </p:sp>
        <p:sp>
          <p:nvSpPr>
            <p:cNvPr id="257" name="Line 33"/>
            <p:cNvSpPr>
              <a:spLocks noChangeShapeType="1"/>
            </p:cNvSpPr>
            <p:nvPr/>
          </p:nvSpPr>
          <p:spPr bwMode="auto">
            <a:xfrm flipV="1">
              <a:off x="3840" y="2448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Arial" panose="020B0604020202020204" pitchFamily="34" charset="0"/>
              </a:endParaRPr>
            </a:p>
          </p:txBody>
        </p:sp>
      </p:grpSp>
      <p:grpSp>
        <p:nvGrpSpPr>
          <p:cNvPr id="258" name="Group 46"/>
          <p:cNvGrpSpPr>
            <a:grpSpLocks/>
          </p:cNvGrpSpPr>
          <p:nvPr/>
        </p:nvGrpSpPr>
        <p:grpSpPr bwMode="auto">
          <a:xfrm>
            <a:off x="7409758" y="4010705"/>
            <a:ext cx="1371600" cy="557181"/>
            <a:chOff x="4848" y="2448"/>
            <a:chExt cx="864" cy="351"/>
          </a:xfrm>
          <a:noFill/>
        </p:grpSpPr>
        <p:sp>
          <p:nvSpPr>
            <p:cNvPr id="259" name="Text Box 18"/>
            <p:cNvSpPr txBox="1">
              <a:spLocks noChangeArrowheads="1"/>
            </p:cNvSpPr>
            <p:nvPr/>
          </p:nvSpPr>
          <p:spPr bwMode="auto">
            <a:xfrm>
              <a:off x="4848" y="2640"/>
              <a:ext cx="864" cy="15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1" tIns="10800" rIns="18001" bIns="10800">
              <a:spAutoFit/>
            </a:bodyPr>
            <a:lstStyle/>
            <a:p>
              <a:pPr defTabSz="912813">
                <a:spcBef>
                  <a:spcPct val="50000"/>
                </a:spcBef>
                <a:defRPr/>
              </a:pPr>
              <a:r>
                <a:rPr lang="pt-BR" sz="1500" dirty="0" err="1">
                  <a:cs typeface="Arial" panose="020B0604020202020204" pitchFamily="34" charset="0"/>
                </a:rPr>
                <a:t>Oryzalin</a:t>
              </a:r>
              <a:r>
                <a:rPr lang="pt-BR" sz="1500" dirty="0">
                  <a:cs typeface="Arial" panose="020B0604020202020204" pitchFamily="34" charset="0"/>
                </a:rPr>
                <a:t> = 600</a:t>
              </a:r>
            </a:p>
          </p:txBody>
        </p:sp>
        <p:sp>
          <p:nvSpPr>
            <p:cNvPr id="260" name="Line 34"/>
            <p:cNvSpPr>
              <a:spLocks noChangeShapeType="1"/>
            </p:cNvSpPr>
            <p:nvPr/>
          </p:nvSpPr>
          <p:spPr bwMode="auto">
            <a:xfrm flipV="1">
              <a:off x="5652" y="2448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Arial" panose="020B0604020202020204" pitchFamily="34" charset="0"/>
              </a:endParaRPr>
            </a:p>
          </p:txBody>
        </p:sp>
      </p:grpSp>
      <p:grpSp>
        <p:nvGrpSpPr>
          <p:cNvPr id="261" name="Group 44"/>
          <p:cNvGrpSpPr>
            <a:grpSpLocks/>
          </p:cNvGrpSpPr>
          <p:nvPr/>
        </p:nvGrpSpPr>
        <p:grpSpPr bwMode="auto">
          <a:xfrm>
            <a:off x="1347647" y="4394852"/>
            <a:ext cx="2925763" cy="2084475"/>
            <a:chOff x="693" y="2549"/>
            <a:chExt cx="1843" cy="1314"/>
          </a:xfrm>
          <a:noFill/>
        </p:grpSpPr>
        <p:grpSp>
          <p:nvGrpSpPr>
            <p:cNvPr id="262" name="Group 43"/>
            <p:cNvGrpSpPr>
              <a:grpSpLocks/>
            </p:cNvGrpSpPr>
            <p:nvPr/>
          </p:nvGrpSpPr>
          <p:grpSpPr bwMode="auto">
            <a:xfrm>
              <a:off x="1048" y="2549"/>
              <a:ext cx="1488" cy="1314"/>
              <a:chOff x="1222" y="2610"/>
              <a:chExt cx="1488" cy="1314"/>
            </a:xfrm>
            <a:grpFill/>
          </p:grpSpPr>
          <p:sp>
            <p:nvSpPr>
              <p:cNvPr id="266" name="Text Box 29"/>
              <p:cNvSpPr txBox="1">
                <a:spLocks noChangeArrowheads="1"/>
              </p:cNvSpPr>
              <p:nvPr/>
            </p:nvSpPr>
            <p:spPr bwMode="auto">
              <a:xfrm>
                <a:off x="1222" y="3600"/>
                <a:ext cx="1488" cy="3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8001" tIns="10800" rIns="18001" bIns="10800">
                <a:spAutoFit/>
              </a:bodyPr>
              <a:lstStyle/>
              <a:p>
                <a:pPr defTabSz="912813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pt-BR" sz="1500" dirty="0">
                    <a:cs typeface="Arial" panose="020B0604020202020204" pitchFamily="34" charset="0"/>
                  </a:rPr>
                  <a:t>Amônio-</a:t>
                </a:r>
                <a:r>
                  <a:rPr lang="pt-BR" sz="1500" dirty="0" err="1">
                    <a:cs typeface="Arial" panose="020B0604020202020204" pitchFamily="34" charset="0"/>
                  </a:rPr>
                  <a:t>glufosinato</a:t>
                </a:r>
                <a:r>
                  <a:rPr lang="pt-BR" sz="1500" dirty="0">
                    <a:cs typeface="Arial" panose="020B0604020202020204" pitchFamily="34" charset="0"/>
                  </a:rPr>
                  <a:t> = 100 </a:t>
                </a:r>
              </a:p>
              <a:p>
                <a:pPr defTabSz="912813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pt-BR" sz="1500" dirty="0" err="1">
                    <a:cs typeface="Arial" panose="020B0604020202020204" pitchFamily="34" charset="0"/>
                  </a:rPr>
                  <a:t>Isoxaflutole</a:t>
                </a:r>
                <a:r>
                  <a:rPr lang="pt-BR" sz="1500" dirty="0">
                    <a:cs typeface="Arial" panose="020B0604020202020204" pitchFamily="34" charset="0"/>
                  </a:rPr>
                  <a:t> = 112</a:t>
                </a:r>
                <a:endParaRPr lang="pt-BR" sz="13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67" name="Line 31"/>
              <p:cNvSpPr>
                <a:spLocks noChangeShapeType="1"/>
              </p:cNvSpPr>
              <p:nvPr/>
            </p:nvSpPr>
            <p:spPr bwMode="auto">
              <a:xfrm flipV="1">
                <a:off x="1968" y="2610"/>
                <a:ext cx="6" cy="99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3" name="Group 42"/>
            <p:cNvGrpSpPr>
              <a:grpSpLocks/>
            </p:cNvGrpSpPr>
            <p:nvPr/>
          </p:nvGrpSpPr>
          <p:grpSpPr bwMode="auto">
            <a:xfrm>
              <a:off x="693" y="2565"/>
              <a:ext cx="1008" cy="853"/>
              <a:chOff x="683" y="2565"/>
              <a:chExt cx="1008" cy="853"/>
            </a:xfrm>
            <a:grpFill/>
          </p:grpSpPr>
          <p:sp>
            <p:nvSpPr>
              <p:cNvPr id="264" name="Line 3"/>
              <p:cNvSpPr>
                <a:spLocks noChangeShapeType="1"/>
              </p:cNvSpPr>
              <p:nvPr/>
            </p:nvSpPr>
            <p:spPr bwMode="auto">
              <a:xfrm flipV="1">
                <a:off x="1395" y="2565"/>
                <a:ext cx="11" cy="35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cs typeface="Arial" panose="020B0604020202020204" pitchFamily="34" charset="0"/>
                </a:endParaRPr>
              </a:p>
            </p:txBody>
          </p:sp>
          <p:sp>
            <p:nvSpPr>
              <p:cNvPr id="265" name="Text Box 30"/>
              <p:cNvSpPr txBox="1">
                <a:spLocks noChangeArrowheads="1"/>
              </p:cNvSpPr>
              <p:nvPr/>
            </p:nvSpPr>
            <p:spPr bwMode="auto">
              <a:xfrm>
                <a:off x="683" y="2935"/>
                <a:ext cx="1008" cy="48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8001" tIns="10800" rIns="18001" bIns="10800">
                <a:spAutoFit/>
              </a:bodyPr>
              <a:lstStyle/>
              <a:p>
                <a:pPr defTabSz="912813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pt-BR" sz="1500" dirty="0" err="1">
                    <a:cs typeface="Arial" panose="020B0604020202020204" pitchFamily="34" charset="0"/>
                  </a:rPr>
                  <a:t>Haloxyfop</a:t>
                </a:r>
                <a:r>
                  <a:rPr lang="pt-BR" sz="1500" dirty="0">
                    <a:cs typeface="Arial" panose="020B0604020202020204" pitchFamily="34" charset="0"/>
                  </a:rPr>
                  <a:t> = 76</a:t>
                </a:r>
              </a:p>
              <a:p>
                <a:pPr defTabSz="912813">
                  <a:lnSpc>
                    <a:spcPct val="60000"/>
                  </a:lnSpc>
                  <a:spcBef>
                    <a:spcPct val="50000"/>
                  </a:spcBef>
                  <a:defRPr/>
                </a:pPr>
                <a:r>
                  <a:rPr lang="pt-BR" sz="1500" dirty="0" err="1">
                    <a:cs typeface="Arial" panose="020B0604020202020204" pitchFamily="34" charset="0"/>
                  </a:rPr>
                  <a:t>Sethoxydim</a:t>
                </a:r>
                <a:r>
                  <a:rPr lang="pt-BR" sz="1500" dirty="0">
                    <a:cs typeface="Arial" panose="020B0604020202020204" pitchFamily="34" charset="0"/>
                  </a:rPr>
                  <a:t> = 75</a:t>
                </a:r>
              </a:p>
              <a:p>
                <a:pPr defTabSz="912813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pt-BR" sz="1500" dirty="0" err="1">
                    <a:cs typeface="Arial" panose="020B0604020202020204" pitchFamily="34" charset="0"/>
                  </a:rPr>
                  <a:t>Sulfentrazone</a:t>
                </a:r>
                <a:r>
                  <a:rPr lang="pt-BR" sz="1500" dirty="0">
                    <a:cs typeface="Arial" panose="020B0604020202020204" pitchFamily="34" charset="0"/>
                  </a:rPr>
                  <a:t> = 78</a:t>
                </a:r>
                <a:endParaRPr lang="pt-BR" sz="1300" dirty="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8" name="Group 41"/>
          <p:cNvGrpSpPr>
            <a:grpSpLocks/>
          </p:cNvGrpSpPr>
          <p:nvPr/>
        </p:nvGrpSpPr>
        <p:grpSpPr bwMode="auto">
          <a:xfrm>
            <a:off x="880921" y="4064889"/>
            <a:ext cx="1447800" cy="807991"/>
            <a:chOff x="404" y="2341"/>
            <a:chExt cx="912" cy="510"/>
          </a:xfrm>
          <a:noFill/>
        </p:grpSpPr>
        <p:sp>
          <p:nvSpPr>
            <p:cNvPr id="269" name="Line 21"/>
            <p:cNvSpPr>
              <a:spLocks noChangeShapeType="1"/>
            </p:cNvSpPr>
            <p:nvPr/>
          </p:nvSpPr>
          <p:spPr bwMode="auto">
            <a:xfrm flipV="1">
              <a:off x="1233" y="2341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Arial" panose="020B0604020202020204" pitchFamily="34" charset="0"/>
              </a:endParaRPr>
            </a:p>
          </p:txBody>
        </p:sp>
        <p:sp>
          <p:nvSpPr>
            <p:cNvPr id="270" name="Text Box 27"/>
            <p:cNvSpPr txBox="1">
              <a:spLocks noChangeArrowheads="1"/>
            </p:cNvSpPr>
            <p:nvPr/>
          </p:nvSpPr>
          <p:spPr bwMode="auto">
            <a:xfrm>
              <a:off x="404" y="2540"/>
              <a:ext cx="912" cy="31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1" tIns="10800" rIns="18001" bIns="10800">
              <a:spAutoFit/>
            </a:bodyPr>
            <a:lstStyle/>
            <a:p>
              <a:pPr defTabSz="912813">
                <a:spcBef>
                  <a:spcPct val="50000"/>
                </a:spcBef>
                <a:defRPr/>
              </a:pPr>
              <a:r>
                <a:rPr lang="pt-BR" sz="1500" dirty="0" err="1">
                  <a:cs typeface="Arial" panose="020B0604020202020204" pitchFamily="34" charset="0"/>
                </a:rPr>
                <a:t>Triclopyr</a:t>
              </a:r>
              <a:r>
                <a:rPr lang="pt-BR" sz="1500" dirty="0">
                  <a:cs typeface="Arial" panose="020B0604020202020204" pitchFamily="34" charset="0"/>
                </a:rPr>
                <a:t> = 40 </a:t>
              </a:r>
              <a:r>
                <a:rPr lang="pt-BR" sz="1500" dirty="0" err="1">
                  <a:cs typeface="Arial" panose="020B0604020202020204" pitchFamily="34" charset="0"/>
                </a:rPr>
                <a:t>Hexazinone</a:t>
              </a:r>
              <a:r>
                <a:rPr lang="pt-BR" sz="1500" dirty="0">
                  <a:cs typeface="Arial" panose="020B0604020202020204" pitchFamily="34" charset="0"/>
                </a:rPr>
                <a:t>= 54</a:t>
              </a:r>
              <a:endParaRPr lang="pt-BR" sz="13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5"/>
          <p:cNvGrpSpPr>
            <a:grpSpLocks/>
          </p:cNvGrpSpPr>
          <p:nvPr/>
        </p:nvGrpSpPr>
        <p:grpSpPr bwMode="auto">
          <a:xfrm>
            <a:off x="4672300" y="3954570"/>
            <a:ext cx="1295400" cy="557181"/>
            <a:chOff x="3456" y="2448"/>
            <a:chExt cx="816" cy="351"/>
          </a:xfrm>
          <a:noFill/>
        </p:grpSpPr>
        <p:sp>
          <p:nvSpPr>
            <p:cNvPr id="272" name="Text Box 32"/>
            <p:cNvSpPr txBox="1">
              <a:spLocks noChangeArrowheads="1"/>
            </p:cNvSpPr>
            <p:nvPr/>
          </p:nvSpPr>
          <p:spPr bwMode="auto">
            <a:xfrm>
              <a:off x="3456" y="2640"/>
              <a:ext cx="816" cy="1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1" tIns="10800" rIns="18001" bIns="10800">
              <a:spAutoFit/>
            </a:bodyPr>
            <a:lstStyle/>
            <a:p>
              <a:pPr defTabSz="912813">
                <a:spcBef>
                  <a:spcPct val="50000"/>
                </a:spcBef>
                <a:defRPr/>
              </a:pPr>
              <a:r>
                <a:rPr lang="pt-BR" sz="1500" dirty="0" err="1">
                  <a:cs typeface="Arial" panose="020B0604020202020204" pitchFamily="34" charset="0"/>
                </a:rPr>
                <a:t>Ametryn</a:t>
              </a:r>
              <a:r>
                <a:rPr lang="pt-BR" sz="1500" dirty="0">
                  <a:cs typeface="Arial" panose="020B0604020202020204" pitchFamily="34" charset="0"/>
                </a:rPr>
                <a:t> = 300</a:t>
              </a:r>
            </a:p>
          </p:txBody>
        </p:sp>
        <p:sp>
          <p:nvSpPr>
            <p:cNvPr id="273" name="Line 33"/>
            <p:cNvSpPr>
              <a:spLocks noChangeShapeType="1"/>
            </p:cNvSpPr>
            <p:nvPr/>
          </p:nvSpPr>
          <p:spPr bwMode="auto">
            <a:xfrm flipV="1">
              <a:off x="3840" y="2448"/>
              <a:ext cx="0" cy="19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Arial" panose="020B0604020202020204" pitchFamily="34" charset="0"/>
              </a:endParaRPr>
            </a:p>
          </p:txBody>
        </p:sp>
      </p:grpSp>
      <p:grpSp>
        <p:nvGrpSpPr>
          <p:cNvPr id="274" name="Group 45"/>
          <p:cNvGrpSpPr>
            <a:grpSpLocks/>
          </p:cNvGrpSpPr>
          <p:nvPr/>
        </p:nvGrpSpPr>
        <p:grpSpPr bwMode="auto">
          <a:xfrm>
            <a:off x="2300116" y="3954570"/>
            <a:ext cx="1516092" cy="350322"/>
            <a:chOff x="3456" y="2666"/>
            <a:chExt cx="955" cy="212"/>
          </a:xfrm>
          <a:noFill/>
        </p:grpSpPr>
        <p:sp>
          <p:nvSpPr>
            <p:cNvPr id="275" name="Text Box 32"/>
            <p:cNvSpPr txBox="1">
              <a:spLocks noChangeArrowheads="1"/>
            </p:cNvSpPr>
            <p:nvPr/>
          </p:nvSpPr>
          <p:spPr bwMode="auto">
            <a:xfrm>
              <a:off x="3456" y="2725"/>
              <a:ext cx="955" cy="1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1" tIns="10800" rIns="18001" bIns="10800">
              <a:spAutoFit/>
            </a:bodyPr>
            <a:lstStyle/>
            <a:p>
              <a:pPr defTabSz="912813">
                <a:spcBef>
                  <a:spcPct val="50000"/>
                </a:spcBef>
                <a:defRPr/>
              </a:pPr>
              <a:r>
                <a:rPr lang="pt-BR" sz="1500" dirty="0" err="1">
                  <a:cs typeface="Arial" panose="020B0604020202020204" pitchFamily="34" charset="0"/>
                </a:rPr>
                <a:t>Metribuzin</a:t>
              </a:r>
              <a:r>
                <a:rPr lang="pt-BR" sz="1500" dirty="0">
                  <a:cs typeface="Arial" panose="020B0604020202020204" pitchFamily="34" charset="0"/>
                </a:rPr>
                <a:t> = 60</a:t>
              </a:r>
            </a:p>
          </p:txBody>
        </p:sp>
        <p:sp>
          <p:nvSpPr>
            <p:cNvPr id="276" name="Line 33"/>
            <p:cNvSpPr>
              <a:spLocks noChangeShapeType="1"/>
            </p:cNvSpPr>
            <p:nvPr/>
          </p:nvSpPr>
          <p:spPr bwMode="auto">
            <a:xfrm flipV="1">
              <a:off x="3458" y="2666"/>
              <a:ext cx="12" cy="5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Arial" panose="020B0604020202020204" pitchFamily="34" charset="0"/>
              </a:endParaRPr>
            </a:p>
          </p:txBody>
        </p:sp>
      </p:grpSp>
      <p:sp>
        <p:nvSpPr>
          <p:cNvPr id="54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233" y="2837262"/>
            <a:ext cx="2988400" cy="2791795"/>
          </a:xfrm>
          <a:prstGeom prst="rect">
            <a:avLst/>
          </a:prstGeom>
        </p:spPr>
      </p:pic>
      <p:sp>
        <p:nvSpPr>
          <p:cNvPr id="70" name="Retângulo 2"/>
          <p:cNvSpPr>
            <a:spLocks noChangeArrowheads="1"/>
          </p:cNvSpPr>
          <p:nvPr/>
        </p:nvSpPr>
        <p:spPr bwMode="auto">
          <a:xfrm>
            <a:off x="9385433" y="6428044"/>
            <a:ext cx="269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 smtClean="0"/>
              <a:t>(GEBLER e SPADOTTO, 2004)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3679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5" name="Arredondar Retângulo em um Canto Diagonal 24"/>
          <p:cNvSpPr/>
          <p:nvPr/>
        </p:nvSpPr>
        <p:spPr>
          <a:xfrm>
            <a:off x="2904883" y="853038"/>
            <a:ext cx="6382232" cy="530839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Propriedades físico-químicas dos pesticidas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8825" y="1477229"/>
            <a:ext cx="23217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Solubilidade (</a:t>
            </a:r>
            <a:r>
              <a:rPr lang="pt-BR" sz="2400" b="1" dirty="0" err="1" smtClean="0"/>
              <a:t>S</a:t>
            </a:r>
            <a:r>
              <a:rPr lang="pt-BR" sz="2400" b="1" baseline="-25000" dirty="0" err="1" smtClean="0"/>
              <a:t>w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550817" y="2128375"/>
            <a:ext cx="6045926" cy="1364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ysClr val="windowText" lastClr="000000"/>
                </a:solidFill>
              </a:rPr>
              <a:t>Quantidade máxima que um soluto pode se dissolver em um solvente.</a:t>
            </a:r>
            <a:endParaRPr lang="pt-BR" sz="2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04" y="1217394"/>
            <a:ext cx="4663440" cy="5529346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550817" y="3843699"/>
            <a:ext cx="6045926" cy="2780112"/>
            <a:chOff x="550817" y="3751317"/>
            <a:chExt cx="6045926" cy="278011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4"/>
            <a:srcRect t="26047" b="10214"/>
            <a:stretch/>
          </p:blipFill>
          <p:spPr>
            <a:xfrm>
              <a:off x="1479720" y="4112695"/>
              <a:ext cx="4268671" cy="2268494"/>
            </a:xfrm>
            <a:prstGeom prst="rect">
              <a:avLst/>
            </a:prstGeom>
          </p:spPr>
        </p:pic>
        <p:sp>
          <p:nvSpPr>
            <p:cNvPr id="99" name="Retângulo 98"/>
            <p:cNvSpPr/>
            <p:nvPr/>
          </p:nvSpPr>
          <p:spPr>
            <a:xfrm>
              <a:off x="550817" y="3751317"/>
              <a:ext cx="6045926" cy="27801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221689" y="4394047"/>
              <a:ext cx="910587" cy="46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400" dirty="0" err="1">
                  <a:latin typeface="Tahoma" panose="020B0604030504040204" pitchFamily="34" charset="0"/>
                </a:rPr>
                <a:t>S</a:t>
              </a:r>
              <a:r>
                <a:rPr lang="pt-BR" altLang="pt-BR" sz="2400" baseline="-25000" dirty="0" err="1">
                  <a:latin typeface="Tahoma" panose="020B0604030504040204" pitchFamily="34" charset="0"/>
                </a:rPr>
                <a:t>w</a:t>
              </a:r>
              <a:endParaRPr lang="pt-BR" altLang="pt-BR" sz="2400" dirty="0">
                <a:latin typeface="Tahoma" panose="020B0604030504040204" pitchFamily="34" charset="0"/>
              </a:endParaRPr>
            </a:p>
          </p:txBody>
        </p:sp>
        <p:sp>
          <p:nvSpPr>
            <p:cNvPr id="104" name="Text Box 12"/>
            <p:cNvSpPr txBox="1">
              <a:spLocks noChangeArrowheads="1"/>
            </p:cNvSpPr>
            <p:nvPr/>
          </p:nvSpPr>
          <p:spPr bwMode="auto">
            <a:xfrm>
              <a:off x="1864456" y="4398970"/>
              <a:ext cx="367508" cy="70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400" b="1">
                  <a:latin typeface="Tahoma" panose="020B0604030504040204" pitchFamily="34" charset="0"/>
                </a:rPr>
                <a:t>=</a:t>
              </a:r>
            </a:p>
          </p:txBody>
        </p:sp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2465563" y="4411276"/>
              <a:ext cx="1535500" cy="46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400" dirty="0">
                  <a:solidFill>
                    <a:srgbClr val="CC6600"/>
                  </a:solidFill>
                  <a:latin typeface="Tahoma" panose="020B0604030504040204" pitchFamily="34" charset="0"/>
                </a:rPr>
                <a:t>Sorção</a:t>
              </a: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4426598" y="4364513"/>
              <a:ext cx="1666434" cy="58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400" dirty="0">
                  <a:latin typeface="Tahoma" panose="020B0604030504040204" pitchFamily="34" charset="0"/>
                </a:rPr>
                <a:t>Lixiviação</a:t>
              </a:r>
            </a:p>
          </p:txBody>
        </p:sp>
        <p:sp>
          <p:nvSpPr>
            <p:cNvPr id="109" name="AutoShape 1087"/>
            <p:cNvSpPr>
              <a:spLocks noChangeArrowheads="1"/>
            </p:cNvSpPr>
            <p:nvPr/>
          </p:nvSpPr>
          <p:spPr bwMode="auto">
            <a:xfrm>
              <a:off x="4259955" y="4246375"/>
              <a:ext cx="181522" cy="770357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0" name="Text Box 1088"/>
            <p:cNvSpPr txBox="1">
              <a:spLocks noChangeArrowheads="1"/>
            </p:cNvSpPr>
            <p:nvPr/>
          </p:nvSpPr>
          <p:spPr bwMode="auto">
            <a:xfrm>
              <a:off x="3806149" y="4381741"/>
              <a:ext cx="355605" cy="70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400" dirty="0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02" name="Fluxograma: Processo 101"/>
            <p:cNvSpPr/>
            <p:nvPr/>
          </p:nvSpPr>
          <p:spPr bwMode="auto">
            <a:xfrm>
              <a:off x="1058090" y="4112695"/>
              <a:ext cx="5000062" cy="1006868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 dirty="0"/>
            </a:p>
          </p:txBody>
        </p:sp>
        <p:grpSp>
          <p:nvGrpSpPr>
            <p:cNvPr id="114" name="Group 1096"/>
            <p:cNvGrpSpPr>
              <a:grpSpLocks/>
            </p:cNvGrpSpPr>
            <p:nvPr/>
          </p:nvGrpSpPr>
          <p:grpSpPr bwMode="auto">
            <a:xfrm>
              <a:off x="1301449" y="5447760"/>
              <a:ext cx="4797315" cy="624531"/>
              <a:chOff x="364" y="1870"/>
              <a:chExt cx="2835" cy="306"/>
            </a:xfrm>
          </p:grpSpPr>
          <p:grpSp>
            <p:nvGrpSpPr>
              <p:cNvPr id="116" name="Group 1085"/>
              <p:cNvGrpSpPr>
                <a:grpSpLocks/>
              </p:cNvGrpSpPr>
              <p:nvPr/>
            </p:nvGrpSpPr>
            <p:grpSpPr bwMode="auto">
              <a:xfrm>
                <a:off x="364" y="1870"/>
                <a:ext cx="553" cy="306"/>
                <a:chOff x="455" y="2006"/>
                <a:chExt cx="553" cy="306"/>
              </a:xfrm>
            </p:grpSpPr>
            <p:sp>
              <p:nvSpPr>
                <p:cNvPr id="1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5" y="2006"/>
                  <a:ext cx="3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pt-BR" altLang="pt-BR" sz="2400" dirty="0" err="1">
                      <a:latin typeface="Tahoma" panose="020B0604030504040204" pitchFamily="34" charset="0"/>
                    </a:rPr>
                    <a:t>S</a:t>
                  </a:r>
                  <a:r>
                    <a:rPr lang="pt-BR" altLang="pt-BR" sz="2400" baseline="-25000" dirty="0" err="1">
                      <a:latin typeface="Tahoma" panose="020B0604030504040204" pitchFamily="34" charset="0"/>
                    </a:rPr>
                    <a:t>w</a:t>
                  </a:r>
                  <a:endParaRPr lang="pt-BR" altLang="pt-BR" sz="24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59" y="2024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400" b="1" dirty="0">
                      <a:latin typeface="Tahoma" panose="020B0604030504040204" pitchFamily="34" charset="0"/>
                    </a:rPr>
                    <a:t>=</a:t>
                  </a:r>
                </a:p>
              </p:txBody>
            </p:sp>
          </p:grpSp>
          <p:sp>
            <p:nvSpPr>
              <p:cNvPr id="122" name="Text Box 1081"/>
              <p:cNvSpPr txBox="1">
                <a:spLocks noChangeArrowheads="1"/>
              </p:cNvSpPr>
              <p:nvPr/>
            </p:nvSpPr>
            <p:spPr bwMode="auto">
              <a:xfrm>
                <a:off x="1126" y="1888"/>
                <a:ext cx="7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2400" dirty="0">
                    <a:solidFill>
                      <a:srgbClr val="CC6600"/>
                    </a:solidFill>
                    <a:latin typeface="Tahoma" panose="020B0604030504040204" pitchFamily="34" charset="0"/>
                  </a:rPr>
                  <a:t>Sorção</a:t>
                </a:r>
              </a:p>
            </p:txBody>
          </p:sp>
          <p:grpSp>
            <p:nvGrpSpPr>
              <p:cNvPr id="118" name="Group 1094"/>
              <p:cNvGrpSpPr>
                <a:grpSpLocks/>
              </p:cNvGrpSpPr>
              <p:nvPr/>
            </p:nvGrpSpPr>
            <p:grpSpPr bwMode="auto">
              <a:xfrm>
                <a:off x="1819" y="1870"/>
                <a:ext cx="1380" cy="288"/>
                <a:chOff x="1819" y="1870"/>
                <a:chExt cx="1380" cy="288"/>
              </a:xfrm>
            </p:grpSpPr>
            <p:sp>
              <p:nvSpPr>
                <p:cNvPr id="1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24" y="1881"/>
                  <a:ext cx="975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pt-BR" altLang="pt-BR" sz="2400" dirty="0">
                      <a:latin typeface="Tahoma" panose="020B0604030504040204" pitchFamily="34" charset="0"/>
                    </a:rPr>
                    <a:t>Lixiviação</a:t>
                  </a:r>
                </a:p>
              </p:txBody>
            </p:sp>
            <p:sp>
              <p:nvSpPr>
                <p:cNvPr id="121" name="Rectangle 1093"/>
                <p:cNvSpPr>
                  <a:spLocks noChangeArrowheads="1"/>
                </p:cNvSpPr>
                <p:nvPr/>
              </p:nvSpPr>
              <p:spPr bwMode="auto">
                <a:xfrm>
                  <a:off x="1819" y="1870"/>
                  <a:ext cx="25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400" dirty="0">
                      <a:latin typeface="Tahoma" panose="020B0604030504040204" pitchFamily="34" charset="0"/>
                    </a:rPr>
                    <a:t>+</a:t>
                  </a:r>
                </a:p>
              </p:txBody>
            </p:sp>
          </p:grpSp>
        </p:grpSp>
        <p:sp>
          <p:nvSpPr>
            <p:cNvPr id="115" name="Fluxograma: Processo 114"/>
            <p:cNvSpPr/>
            <p:nvPr/>
          </p:nvSpPr>
          <p:spPr bwMode="auto">
            <a:xfrm>
              <a:off x="1049063" y="5223260"/>
              <a:ext cx="5011715" cy="981597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1" name="AutoShape 1082"/>
            <p:cNvSpPr>
              <a:spLocks noChangeArrowheads="1"/>
            </p:cNvSpPr>
            <p:nvPr/>
          </p:nvSpPr>
          <p:spPr bwMode="auto">
            <a:xfrm rot="10800000">
              <a:off x="2343280" y="4269943"/>
              <a:ext cx="172292" cy="773507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2" name="AutoShape 1087"/>
            <p:cNvSpPr>
              <a:spLocks noChangeArrowheads="1"/>
            </p:cNvSpPr>
            <p:nvPr/>
          </p:nvSpPr>
          <p:spPr bwMode="auto">
            <a:xfrm>
              <a:off x="1160018" y="4218747"/>
              <a:ext cx="181522" cy="770357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" name="AutoShape 1087"/>
            <p:cNvSpPr>
              <a:spLocks noChangeArrowheads="1"/>
            </p:cNvSpPr>
            <p:nvPr/>
          </p:nvSpPr>
          <p:spPr bwMode="auto">
            <a:xfrm>
              <a:off x="2334690" y="5354561"/>
              <a:ext cx="181522" cy="770357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4" name="AutoShape 1082"/>
            <p:cNvSpPr>
              <a:spLocks noChangeArrowheads="1"/>
            </p:cNvSpPr>
            <p:nvPr/>
          </p:nvSpPr>
          <p:spPr bwMode="auto">
            <a:xfrm rot="10800000">
              <a:off x="4259955" y="5354561"/>
              <a:ext cx="172292" cy="773507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5" name="AutoShape 1082"/>
            <p:cNvSpPr>
              <a:spLocks noChangeArrowheads="1"/>
            </p:cNvSpPr>
            <p:nvPr/>
          </p:nvSpPr>
          <p:spPr bwMode="auto">
            <a:xfrm rot="10800000">
              <a:off x="1164429" y="5351411"/>
              <a:ext cx="172292" cy="773507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136" name="Retângulo 135"/>
          <p:cNvSpPr/>
          <p:nvPr/>
        </p:nvSpPr>
        <p:spPr>
          <a:xfrm>
            <a:off x="807235" y="3286359"/>
            <a:ext cx="5495369" cy="75022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Hexazinone</a:t>
            </a:r>
            <a:r>
              <a:rPr lang="pt-BR" sz="2400" dirty="0" smtClean="0"/>
              <a:t> (33000 mg L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 a 25 °C)</a:t>
            </a:r>
          </a:p>
          <a:p>
            <a:pPr algn="ctr"/>
            <a:r>
              <a:rPr lang="pt-BR" sz="2400" dirty="0" err="1" smtClean="0"/>
              <a:t>Aminocyclopyrachlor</a:t>
            </a:r>
            <a:r>
              <a:rPr lang="pt-BR" sz="2400" dirty="0"/>
              <a:t> (</a:t>
            </a:r>
            <a:r>
              <a:rPr lang="pt-BR" sz="2400" dirty="0" smtClean="0"/>
              <a:t>3130 </a:t>
            </a:r>
            <a:r>
              <a:rPr lang="pt-BR" sz="2400" dirty="0"/>
              <a:t>mg L</a:t>
            </a:r>
            <a:r>
              <a:rPr lang="pt-BR" sz="2400" baseline="30000" dirty="0"/>
              <a:t>-1</a:t>
            </a:r>
            <a:r>
              <a:rPr lang="pt-BR" sz="2400" dirty="0"/>
              <a:t> a 25 °C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5" name="Arredondar Retângulo em um Canto Diagonal 24"/>
          <p:cNvSpPr/>
          <p:nvPr/>
        </p:nvSpPr>
        <p:spPr>
          <a:xfrm>
            <a:off x="2904883" y="853038"/>
            <a:ext cx="6382232" cy="530839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Propriedades físico-químicas dos pesticidas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1000" y="1564262"/>
            <a:ext cx="55599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Coeficiente de partição octanol-água (K</a:t>
            </a:r>
            <a:r>
              <a:rPr lang="pt-BR" sz="2400" b="1" baseline="-25000" dirty="0" smtClean="0"/>
              <a:t>ow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23" r="17412"/>
          <a:stretch/>
        </p:blipFill>
        <p:spPr>
          <a:xfrm>
            <a:off x="2126101" y="2025927"/>
            <a:ext cx="1557562" cy="164723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81192" y="2577637"/>
            <a:ext cx="1562223" cy="9623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i="1" dirty="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4400" i="1" baseline="-25000" dirty="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ow</a:t>
            </a:r>
            <a:r>
              <a:rPr lang="pt-BR" sz="4400" i="1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4400" i="1" dirty="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pt-BR" sz="4400" i="1" baseline="-25000" dirty="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4400" i="1" baseline="-25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522952" y="2710760"/>
                <a:ext cx="4835936" cy="9623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𝐶𝑜𝑛𝑐𝑒𝑛𝑡𝑟𝑎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𝑜𝑐𝑡𝑎𝑛𝑜𝑙</m:t>
                        </m:r>
                      </m:num>
                      <m:den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𝐶𝑜𝑛𝑐𝑒𝑛𝑡𝑟𝑎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á</m:t>
                        </m:r>
                        <m:r>
                          <a:rPr lang="pt-BR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𝑔𝑢𝑎</m:t>
                        </m:r>
                      </m:den>
                    </m:f>
                  </m:oMath>
                </a14:m>
                <a:r>
                  <a:rPr lang="pt-BR" sz="32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sz="3200" baseline="-25000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pt-BR" sz="3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52" y="2710760"/>
                <a:ext cx="4835936" cy="962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8516983" y="1764538"/>
            <a:ext cx="3294016" cy="101337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ysClr val="windowText" lastClr="000000"/>
                </a:solidFill>
              </a:rPr>
              <a:t>Correlação inversa com a solubilidade</a:t>
            </a:r>
            <a:endParaRPr lang="pt-BR" sz="2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Group 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09992"/>
              </p:ext>
            </p:extLst>
          </p:nvPr>
        </p:nvGraphicFramePr>
        <p:xfrm>
          <a:off x="2055870" y="4192543"/>
          <a:ext cx="4279900" cy="2235198"/>
        </p:xfrm>
        <a:graphic>
          <a:graphicData uri="http://schemas.openxmlformats.org/drawingml/2006/table">
            <a:tbl>
              <a:tblPr/>
              <a:tblGrid>
                <a:gridCol w="115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Log K</a:t>
                      </a:r>
                      <a:r>
                        <a:rPr kumimoji="0" lang="pt-B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OW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"/>
                      </a:endParaRPr>
                    </a:p>
                  </a:txBody>
                  <a:tcPr marL="91432" marR="91432" marT="45733" marB="4573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Lipofilicidade</a:t>
                      </a:r>
                    </a:p>
                  </a:txBody>
                  <a:tcPr marL="91432" marR="91432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&lt; 0,1</a:t>
                      </a:r>
                    </a:p>
                  </a:txBody>
                  <a:tcPr marL="91432" marR="91432" marT="45733" marB="4573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Hidrofílico</a:t>
                      </a:r>
                    </a:p>
                  </a:txBody>
                  <a:tcPr marL="91432" marR="91432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0,1 a 1</a:t>
                      </a:r>
                    </a:p>
                  </a:txBody>
                  <a:tcPr marL="91432" marR="91432" marT="45733" marB="4573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Medianamente hidrofílico</a:t>
                      </a:r>
                    </a:p>
                  </a:txBody>
                  <a:tcPr marL="91432" marR="91432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1 a 2</a:t>
                      </a:r>
                    </a:p>
                  </a:txBody>
                  <a:tcPr marL="91432" marR="91432" marT="45733" marB="4573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Lipofílico</a:t>
                      </a:r>
                    </a:p>
                  </a:txBody>
                  <a:tcPr marL="91432" marR="91432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2 a 3</a:t>
                      </a:r>
                    </a:p>
                  </a:txBody>
                  <a:tcPr marL="91432" marR="91432" marT="45733" marB="4573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Muito lipofílico</a:t>
                      </a:r>
                    </a:p>
                  </a:txBody>
                  <a:tcPr marL="91432" marR="91432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&gt; 3</a:t>
                      </a:r>
                    </a:p>
                  </a:txBody>
                  <a:tcPr marL="91432" marR="91432" marT="45733" marB="4573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"/>
                        </a:rPr>
                        <a:t>Extremamente lipofílico</a:t>
                      </a:r>
                    </a:p>
                  </a:txBody>
                  <a:tcPr marL="91432" marR="91432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92479" flipH="1" flipV="1">
            <a:off x="6068743" y="5692827"/>
            <a:ext cx="1860806" cy="732071"/>
          </a:xfrm>
          <a:prstGeom prst="rect">
            <a:avLst/>
          </a:prstGeom>
        </p:spPr>
      </p:pic>
      <p:pic>
        <p:nvPicPr>
          <p:cNvPr id="2050" name="Picture 2" descr="Resultado de imagem para organic matter struct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57" y="3550492"/>
            <a:ext cx="3727963" cy="29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4"/>
          <p:cNvSpPr/>
          <p:nvPr/>
        </p:nvSpPr>
        <p:spPr>
          <a:xfrm>
            <a:off x="9314639" y="4422013"/>
            <a:ext cx="1031966" cy="104502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516983" y="1722019"/>
            <a:ext cx="3294016" cy="10558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Diuron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Linuron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Alachlor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5" name="Arredondar Retângulo em um Canto Diagonal 24"/>
          <p:cNvSpPr/>
          <p:nvPr/>
        </p:nvSpPr>
        <p:spPr>
          <a:xfrm>
            <a:off x="2904883" y="853038"/>
            <a:ext cx="6382232" cy="530839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Propriedades físico-químicas dos pesticidas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7308" y="1568479"/>
            <a:ext cx="88870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Constante </a:t>
            </a:r>
            <a:r>
              <a:rPr lang="pt-BR" sz="2400" b="1" dirty="0" smtClean="0"/>
              <a:t>de equilíbrio de </a:t>
            </a:r>
            <a:r>
              <a:rPr lang="pt-BR" sz="2400" b="1" dirty="0" smtClean="0"/>
              <a:t>ionização de um ácido ou uma base (</a:t>
            </a:r>
            <a:r>
              <a:rPr lang="pt-BR" sz="2400" b="1" dirty="0" err="1" smtClean="0"/>
              <a:t>pKa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69" y="2332313"/>
            <a:ext cx="9034307" cy="276220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191446" y="5515004"/>
            <a:ext cx="3294016" cy="10558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Sulfonilureias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Imidazolinonas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2,4-D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203229" y="5515004"/>
            <a:ext cx="3294016" cy="10558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Atrazine</a:t>
            </a:r>
          </a:p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Simazine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 err="1" smtClean="0">
                <a:solidFill>
                  <a:schemeClr val="tx1"/>
                </a:solidFill>
              </a:rPr>
              <a:t>Hexazinone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594783" y="2219800"/>
            <a:ext cx="3455433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 smtClean="0"/>
              <a:t>Moléculas não-iônicas ???</a:t>
            </a:r>
            <a:endParaRPr lang="pt-BR" sz="24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063931" y="3705101"/>
            <a:ext cx="8151223" cy="83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have Direita 13"/>
          <p:cNvSpPr/>
          <p:nvPr/>
        </p:nvSpPr>
        <p:spPr>
          <a:xfrm flipH="1">
            <a:off x="1814950" y="2283873"/>
            <a:ext cx="165987" cy="13894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81001" y="2468880"/>
            <a:ext cx="133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&gt; Lixiviação de herbicidas iônicos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5" name="Arredondar Retângulo em um Canto Diagonal 24"/>
          <p:cNvSpPr/>
          <p:nvPr/>
        </p:nvSpPr>
        <p:spPr>
          <a:xfrm>
            <a:off x="2904883" y="877188"/>
            <a:ext cx="6382232" cy="530839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Condições ambientais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8809" y="1288351"/>
            <a:ext cx="18117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Pluviosidade</a:t>
            </a:r>
            <a:endParaRPr lang="pt-BR" sz="2400" b="1" dirty="0"/>
          </a:p>
        </p:txBody>
      </p:sp>
      <p:pic>
        <p:nvPicPr>
          <p:cNvPr id="11" name="Picture 2" descr="Resultado de imagem para soil profil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16315"/>
          <a:stretch/>
        </p:blipFill>
        <p:spPr bwMode="auto">
          <a:xfrm>
            <a:off x="-160534" y="2647427"/>
            <a:ext cx="3374003" cy="40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0222">
            <a:off x="1189709" y="4432076"/>
            <a:ext cx="1472142" cy="1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1365645" y="4358663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688521" y="4254551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107375" y="4280677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184666" y="4176173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845369" y="4842970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1184666" y="4921347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443203" y="5328074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686953" y="6011323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2" descr="Resultado de imagem para soil profil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16315"/>
          <a:stretch/>
        </p:blipFill>
        <p:spPr bwMode="auto">
          <a:xfrm>
            <a:off x="2815677" y="2632036"/>
            <a:ext cx="3374003" cy="40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0222">
            <a:off x="4165920" y="4416685"/>
            <a:ext cx="1472142" cy="1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>
          <a:xfrm>
            <a:off x="4341856" y="4343272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4664732" y="4239160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5096498" y="4569861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4160877" y="4160782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3817844" y="4279329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5202683" y="4240912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609638" y="4581554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4160877" y="4659931"/>
            <a:ext cx="160822" cy="15675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4" descr="Resultado de imagem para chuv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" y="1606652"/>
            <a:ext cx="3253831" cy="29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329174" y="6320122"/>
            <a:ext cx="2547257" cy="335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Monquero</a:t>
            </a:r>
            <a:r>
              <a:rPr lang="pt-BR" dirty="0"/>
              <a:t> </a:t>
            </a:r>
            <a:r>
              <a:rPr lang="pt-BR" dirty="0" smtClean="0"/>
              <a:t>et al. (2008)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71891" y="2524209"/>
            <a:ext cx="56142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 mm</a:t>
            </a:r>
            <a:r>
              <a:rPr lang="pt-BR" sz="2000" dirty="0"/>
              <a:t>: </a:t>
            </a:r>
            <a:r>
              <a:rPr lang="pt-BR" sz="2000" dirty="0" err="1"/>
              <a:t>trifloxysulfurom-sodium</a:t>
            </a:r>
            <a:r>
              <a:rPr lang="pt-BR" sz="2000" dirty="0"/>
              <a:t> + </a:t>
            </a:r>
            <a:r>
              <a:rPr lang="pt-BR" sz="2000" dirty="0" err="1" smtClean="0"/>
              <a:t>ametryn</a:t>
            </a:r>
            <a:r>
              <a:rPr lang="pt-BR" sz="2000" dirty="0" smtClean="0"/>
              <a:t> (</a:t>
            </a:r>
            <a:r>
              <a:rPr lang="pt-BR" sz="2000" u="sng" dirty="0" smtClean="0"/>
              <a:t>20 cm</a:t>
            </a:r>
            <a:r>
              <a:rPr lang="pt-BR" sz="2000" dirty="0" smtClean="0"/>
              <a:t>)</a:t>
            </a:r>
          </a:p>
          <a:p>
            <a:r>
              <a:rPr lang="pt-BR" sz="2000" dirty="0"/>
              <a:t>               Outros </a:t>
            </a:r>
            <a:r>
              <a:rPr lang="pt-BR" sz="2000" dirty="0" smtClean="0"/>
              <a:t>(</a:t>
            </a:r>
            <a:r>
              <a:rPr lang="pt-BR" sz="2000" u="sng" dirty="0" smtClean="0"/>
              <a:t>15 </a:t>
            </a:r>
            <a:r>
              <a:rPr lang="pt-BR" sz="2000" u="sng" dirty="0"/>
              <a:t>cm</a:t>
            </a:r>
            <a:r>
              <a:rPr lang="pt-BR" sz="2000" dirty="0"/>
              <a:t>)</a:t>
            </a:r>
          </a:p>
          <a:p>
            <a:endParaRPr lang="pt-BR" sz="2000" dirty="0" smtClean="0"/>
          </a:p>
          <a:p>
            <a:r>
              <a:rPr lang="pt-BR" sz="2000" b="1" dirty="0" smtClean="0"/>
              <a:t>40 mm</a:t>
            </a:r>
            <a:r>
              <a:rPr lang="pt-BR" sz="2000" dirty="0" smtClean="0"/>
              <a:t>: </a:t>
            </a:r>
            <a:r>
              <a:rPr lang="pt-BR" sz="2000" dirty="0" err="1" smtClean="0"/>
              <a:t>diuron</a:t>
            </a:r>
            <a:r>
              <a:rPr lang="pt-BR" sz="2000" dirty="0" smtClean="0"/>
              <a:t> + </a:t>
            </a:r>
            <a:r>
              <a:rPr lang="pt-BR" sz="2000" dirty="0" err="1" smtClean="0"/>
              <a:t>hexazinone</a:t>
            </a:r>
            <a:r>
              <a:rPr lang="pt-BR" sz="2000" dirty="0" smtClean="0"/>
              <a:t> (</a:t>
            </a:r>
            <a:r>
              <a:rPr lang="pt-BR" sz="2000" u="sng" dirty="0" smtClean="0"/>
              <a:t>15-25 cm</a:t>
            </a:r>
            <a:r>
              <a:rPr lang="pt-BR" sz="2000" dirty="0" smtClean="0"/>
              <a:t>)</a:t>
            </a:r>
          </a:p>
          <a:p>
            <a:r>
              <a:rPr lang="pt-BR" sz="2000" dirty="0"/>
              <a:t>               </a:t>
            </a:r>
            <a:r>
              <a:rPr lang="pt-BR" sz="2000" dirty="0" err="1"/>
              <a:t>trifloxysulfurom-sodium</a:t>
            </a:r>
            <a:r>
              <a:rPr lang="pt-BR" sz="2000" dirty="0"/>
              <a:t> + </a:t>
            </a:r>
            <a:r>
              <a:rPr lang="pt-BR" sz="2000" dirty="0" err="1" smtClean="0"/>
              <a:t>ametryn</a:t>
            </a:r>
            <a:r>
              <a:rPr lang="pt-BR" sz="2000" dirty="0" smtClean="0"/>
              <a:t> (</a:t>
            </a:r>
            <a:r>
              <a:rPr lang="pt-BR" sz="2000" u="sng" dirty="0" smtClean="0"/>
              <a:t>20 cm</a:t>
            </a:r>
            <a:r>
              <a:rPr lang="pt-BR" sz="2000" dirty="0" smtClean="0"/>
              <a:t>)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          </a:t>
            </a:r>
            <a:r>
              <a:rPr lang="pt-BR" sz="2000" dirty="0" err="1" smtClean="0"/>
              <a:t>imazapyr</a:t>
            </a:r>
            <a:r>
              <a:rPr lang="pt-BR" sz="2000" dirty="0" smtClean="0"/>
              <a:t> (</a:t>
            </a:r>
            <a:r>
              <a:rPr lang="pt-BR" sz="2000" u="sng" dirty="0" smtClean="0"/>
              <a:t>20 cm</a:t>
            </a:r>
            <a:r>
              <a:rPr lang="pt-BR" sz="2000" dirty="0" smtClean="0"/>
              <a:t>)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          </a:t>
            </a:r>
            <a:r>
              <a:rPr lang="pt-BR" sz="2000" dirty="0" err="1" smtClean="0"/>
              <a:t>imazapic</a:t>
            </a:r>
            <a:r>
              <a:rPr lang="pt-BR" sz="2000" dirty="0" smtClean="0"/>
              <a:t> (</a:t>
            </a:r>
            <a:r>
              <a:rPr lang="pt-BR" sz="2000" u="sng" dirty="0" smtClean="0"/>
              <a:t>15 cm</a:t>
            </a:r>
            <a:r>
              <a:rPr lang="pt-BR" sz="2000" dirty="0" smtClean="0"/>
              <a:t>)</a:t>
            </a:r>
          </a:p>
          <a:p>
            <a:endParaRPr lang="pt-BR" sz="2000" dirty="0" smtClean="0"/>
          </a:p>
          <a:p>
            <a:r>
              <a:rPr lang="pt-BR" sz="2000" b="1" dirty="0" smtClean="0"/>
              <a:t>80 mm</a:t>
            </a:r>
            <a:r>
              <a:rPr lang="pt-BR" sz="2000" dirty="0" smtClean="0"/>
              <a:t>: </a:t>
            </a:r>
            <a:r>
              <a:rPr lang="pt-BR" sz="2000" dirty="0" err="1" smtClean="0"/>
              <a:t>diuron</a:t>
            </a:r>
            <a:r>
              <a:rPr lang="pt-BR" sz="2000" dirty="0" smtClean="0"/>
              <a:t> + </a:t>
            </a:r>
            <a:r>
              <a:rPr lang="pt-BR" sz="2000" dirty="0" err="1" smtClean="0"/>
              <a:t>hexazinone</a:t>
            </a:r>
            <a:r>
              <a:rPr lang="pt-BR" sz="2000" dirty="0" smtClean="0"/>
              <a:t> (</a:t>
            </a:r>
            <a:r>
              <a:rPr lang="pt-BR" sz="2000" u="sng" dirty="0" smtClean="0"/>
              <a:t>35 cm</a:t>
            </a:r>
            <a:r>
              <a:rPr lang="pt-BR" sz="2000" dirty="0" smtClean="0"/>
              <a:t>)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          Outros (</a:t>
            </a:r>
            <a:r>
              <a:rPr lang="pt-BR" sz="2000" u="sng" dirty="0" smtClean="0"/>
              <a:t>25 cm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673376" y="1652477"/>
            <a:ext cx="6956713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 smtClean="0"/>
              <a:t>Temperatura também pode afetar a sorção e lixiviação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44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5" name="Arredondar Retângulo em um Canto Diagonal 24"/>
          <p:cNvSpPr/>
          <p:nvPr/>
        </p:nvSpPr>
        <p:spPr>
          <a:xfrm>
            <a:off x="2904883" y="877188"/>
            <a:ext cx="6382232" cy="530839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Condições ambientais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9558" y="1555417"/>
            <a:ext cx="18117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Pluviosidade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31" y="1786249"/>
            <a:ext cx="5157628" cy="46638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374" y="2114615"/>
            <a:ext cx="1350917" cy="1350917"/>
          </a:xfrm>
          <a:prstGeom prst="rect">
            <a:avLst/>
          </a:prstGeom>
        </p:spPr>
      </p:pic>
      <p:pic>
        <p:nvPicPr>
          <p:cNvPr id="1026" name="Picture 2" descr="Resultado de imagem para seta onda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r="15104" b="53439"/>
          <a:stretch/>
        </p:blipFill>
        <p:spPr bwMode="auto">
          <a:xfrm rot="5400000">
            <a:off x="6593180" y="4067800"/>
            <a:ext cx="2123302" cy="4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29693" y="2412768"/>
            <a:ext cx="49226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/>
              <a:t>&gt; Afinidade com a MOS &gt; a retenção na palha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8913" y="3208564"/>
            <a:ext cx="54641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/>
              <a:t>&gt; Quantidade de palha &gt; a retenção dos herbicidas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1612" y="4031061"/>
            <a:ext cx="65787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/>
              <a:t>&gt; Períodos sem chuva &lt; transposição dos herbicidas na palha 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1612" y="4853558"/>
            <a:ext cx="6588042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Ex</a:t>
            </a:r>
            <a:r>
              <a:rPr lang="pt-BR" sz="2000" dirty="0" smtClean="0"/>
              <a:t>: </a:t>
            </a:r>
            <a:r>
              <a:rPr lang="pt-BR" sz="2000" b="1" dirty="0" err="1" smtClean="0"/>
              <a:t>Metribuzin</a:t>
            </a:r>
            <a:r>
              <a:rPr lang="pt-BR" sz="2000" b="1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Com 20-35 mm de chuva 99% chegam ao solo (até 7 DAA)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Com mais de 28 DAA sem chuva há retenção do herbicida na palha (&gt; 100 mm de chuva são necessários)</a:t>
            </a:r>
          </a:p>
          <a:p>
            <a:pPr algn="r"/>
            <a:r>
              <a:rPr lang="pt-BR" sz="2000" dirty="0" smtClean="0"/>
              <a:t>Rossi et al., 2013</a:t>
            </a:r>
            <a:endParaRPr lang="pt-BR" sz="2000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653714" y="1210367"/>
            <a:ext cx="5933040" cy="940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Importante para herbicidas menos solúveis</a:t>
            </a:r>
          </a:p>
          <a:p>
            <a:pPr algn="ctr"/>
            <a:r>
              <a:rPr lang="pt-BR" sz="2400" dirty="0" smtClean="0"/>
              <a:t>Com baixo potencial de lixiviação</a:t>
            </a:r>
            <a:endParaRPr lang="pt-BR" sz="2400" dirty="0"/>
          </a:p>
        </p:txBody>
      </p:sp>
      <p:sp>
        <p:nvSpPr>
          <p:cNvPr id="17" name="Retângulo 16"/>
          <p:cNvSpPr/>
          <p:nvPr/>
        </p:nvSpPr>
        <p:spPr>
          <a:xfrm>
            <a:off x="5171688" y="2527638"/>
            <a:ext cx="5933040" cy="9549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Maiores cuidados com herbicidas mais solúveis e com alto potencial de lixiviação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6842" t="37232" r="49766" b="25268"/>
          <a:stretch/>
        </p:blipFill>
        <p:spPr>
          <a:xfrm>
            <a:off x="381000" y="1599686"/>
            <a:ext cx="4790688" cy="4317787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36713" t="69431" r="60792" b="27416"/>
          <a:stretch/>
        </p:blipFill>
        <p:spPr>
          <a:xfrm>
            <a:off x="2959890" y="5315815"/>
            <a:ext cx="510988" cy="36306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653714" y="3996236"/>
            <a:ext cx="5933040" cy="20522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err="1" smtClean="0"/>
              <a:t>Alachlor</a:t>
            </a:r>
            <a:r>
              <a:rPr lang="pt-BR" sz="2000" dirty="0" smtClean="0"/>
              <a:t>: </a:t>
            </a:r>
            <a:r>
              <a:rPr lang="pt-BR" sz="2000" dirty="0" err="1" smtClean="0"/>
              <a:t>S</a:t>
            </a:r>
            <a:r>
              <a:rPr lang="pt-BR" sz="2000" baseline="-25000" dirty="0" err="1" smtClean="0"/>
              <a:t>w</a:t>
            </a:r>
            <a:r>
              <a:rPr lang="pt-BR" sz="2000" dirty="0" smtClean="0"/>
              <a:t>=240 mg L</a:t>
            </a:r>
            <a:r>
              <a:rPr lang="pt-BR" sz="2000" baseline="30000" dirty="0" smtClean="0"/>
              <a:t>-1</a:t>
            </a:r>
            <a:r>
              <a:rPr lang="pt-BR" sz="2000" dirty="0" smtClean="0"/>
              <a:t> (moderado)</a:t>
            </a:r>
          </a:p>
          <a:p>
            <a:pPr algn="ctr"/>
            <a:r>
              <a:rPr lang="pt-BR" sz="2000" dirty="0" err="1" smtClean="0"/>
              <a:t>Oxifluorfen</a:t>
            </a:r>
            <a:r>
              <a:rPr lang="pt-BR" sz="2000" dirty="0" smtClean="0"/>
              <a:t>: </a:t>
            </a:r>
            <a:r>
              <a:rPr lang="pt-BR" sz="2000" dirty="0" err="1" smtClean="0"/>
              <a:t>S</a:t>
            </a:r>
            <a:r>
              <a:rPr lang="pt-BR" sz="2000" baseline="-25000" dirty="0" err="1" smtClean="0"/>
              <a:t>w</a:t>
            </a:r>
            <a:r>
              <a:rPr lang="pt-BR" sz="2000" dirty="0" smtClean="0"/>
              <a:t>=0,116 </a:t>
            </a:r>
            <a:r>
              <a:rPr lang="pt-BR" sz="2000" dirty="0"/>
              <a:t>mg L</a:t>
            </a:r>
            <a:r>
              <a:rPr lang="pt-BR" sz="2000" baseline="30000" dirty="0"/>
              <a:t>-1</a:t>
            </a:r>
            <a:r>
              <a:rPr lang="pt-BR" sz="2000" dirty="0"/>
              <a:t> </a:t>
            </a:r>
            <a:r>
              <a:rPr lang="pt-BR" sz="2000" dirty="0" smtClean="0"/>
              <a:t>(baixa)</a:t>
            </a:r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Não chegaram a mais de 15 cm de profundidade com chuva crescente de 0-100 mm (após a aplicação) </a:t>
            </a:r>
          </a:p>
          <a:p>
            <a:pPr algn="r"/>
            <a:r>
              <a:rPr lang="pt-BR" sz="2000" dirty="0" err="1" smtClean="0"/>
              <a:t>Inoue</a:t>
            </a:r>
            <a:r>
              <a:rPr lang="pt-BR" sz="2000" dirty="0" smtClean="0"/>
              <a:t> et al. (2010)</a:t>
            </a: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76" y="2623085"/>
            <a:ext cx="818356" cy="8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227" name="Arredondar Retângulo em um Canto Diagonal 226"/>
          <p:cNvSpPr/>
          <p:nvPr/>
        </p:nvSpPr>
        <p:spPr>
          <a:xfrm>
            <a:off x="2904882" y="860579"/>
            <a:ext cx="6382232" cy="530839"/>
          </a:xfrm>
          <a:prstGeom prst="round2Diag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Propriedades físico-químicas do 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7484" t="23125" r="20951" b="21874"/>
          <a:stretch/>
        </p:blipFill>
        <p:spPr>
          <a:xfrm>
            <a:off x="2626306" y="1391418"/>
            <a:ext cx="6939383" cy="516263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808458" y="-17800"/>
            <a:ext cx="8796382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Destino dos pesticidas no ambiente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8" name="Picture 2" descr="Resultado de imagem para soi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" y="4101737"/>
            <a:ext cx="12192367" cy="27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7"/>
          <a:stretch/>
        </p:blipFill>
        <p:spPr bwMode="auto">
          <a:xfrm>
            <a:off x="-735" y="4282913"/>
            <a:ext cx="12192367" cy="21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70" y="741581"/>
            <a:ext cx="1617284" cy="16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Resultado de imagem para nÃºvem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50" y="1264448"/>
            <a:ext cx="2101671" cy="13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Resultado de imagem para nÃºvem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76" y="1023605"/>
            <a:ext cx="2101671" cy="13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magem 9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86" b="72775"/>
          <a:stretch/>
        </p:blipFill>
        <p:spPr>
          <a:xfrm>
            <a:off x="1551305" y="3257146"/>
            <a:ext cx="2101670" cy="998317"/>
          </a:xfrm>
          <a:prstGeom prst="rect">
            <a:avLst/>
          </a:prstGeom>
        </p:spPr>
      </p:pic>
      <p:cxnSp>
        <p:nvCxnSpPr>
          <p:cNvPr id="98" name="Conector reto 97"/>
          <p:cNvCxnSpPr/>
          <p:nvPr/>
        </p:nvCxnSpPr>
        <p:spPr>
          <a:xfrm flipH="1">
            <a:off x="1444723" y="4100328"/>
            <a:ext cx="717550" cy="514062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 flipH="1">
            <a:off x="1694434" y="4152580"/>
            <a:ext cx="735629" cy="515158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 flipH="1">
            <a:off x="1927972" y="4162825"/>
            <a:ext cx="769879" cy="555756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/>
          <p:nvPr/>
        </p:nvCxnSpPr>
        <p:spPr>
          <a:xfrm flipH="1">
            <a:off x="1212128" y="4098919"/>
            <a:ext cx="644437" cy="428089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 flipH="1">
            <a:off x="2178446" y="4187374"/>
            <a:ext cx="766876" cy="592295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/>
          <p:nvPr/>
        </p:nvCxnSpPr>
        <p:spPr>
          <a:xfrm flipH="1">
            <a:off x="2460736" y="4223913"/>
            <a:ext cx="717181" cy="616844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 flipH="1">
            <a:off x="979533" y="4104769"/>
            <a:ext cx="505827" cy="391815"/>
          </a:xfrm>
          <a:prstGeom prst="line">
            <a:avLst/>
          </a:prstGeom>
          <a:ln w="571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Picture 6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6" r="37207"/>
          <a:stretch/>
        </p:blipFill>
        <p:spPr bwMode="auto">
          <a:xfrm rot="10800000">
            <a:off x="9875519" y="4840756"/>
            <a:ext cx="2316113" cy="23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6" descr="Imagem relacionad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76" y="4758819"/>
            <a:ext cx="1418342" cy="14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Triângulo isósceles 163"/>
          <p:cNvSpPr/>
          <p:nvPr/>
        </p:nvSpPr>
        <p:spPr>
          <a:xfrm rot="10800000">
            <a:off x="6191796" y="4101737"/>
            <a:ext cx="6000204" cy="120831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5" name="Imagem 164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535506">
            <a:off x="7815925" y="3570691"/>
            <a:ext cx="1387514" cy="853855"/>
          </a:xfrm>
          <a:prstGeom prst="rect">
            <a:avLst/>
          </a:prstGeom>
        </p:spPr>
      </p:pic>
      <p:pic>
        <p:nvPicPr>
          <p:cNvPr id="166" name="Imagem 16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671">
            <a:off x="6560458" y="3638209"/>
            <a:ext cx="1459333" cy="807656"/>
          </a:xfrm>
          <a:prstGeom prst="rect">
            <a:avLst/>
          </a:prstGeom>
        </p:spPr>
      </p:pic>
      <p:pic>
        <p:nvPicPr>
          <p:cNvPr id="167" name="Imagem 16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671">
            <a:off x="7924213" y="3909135"/>
            <a:ext cx="1530821" cy="807656"/>
          </a:xfrm>
          <a:prstGeom prst="rect">
            <a:avLst/>
          </a:prstGeom>
        </p:spPr>
      </p:pic>
      <p:pic>
        <p:nvPicPr>
          <p:cNvPr id="168" name="Imagem 16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6"/>
          <a:stretch/>
        </p:blipFill>
        <p:spPr>
          <a:xfrm rot="846671">
            <a:off x="9428900" y="4143595"/>
            <a:ext cx="514757" cy="807656"/>
          </a:xfrm>
          <a:prstGeom prst="rect">
            <a:avLst/>
          </a:prstGeom>
        </p:spPr>
      </p:pic>
      <p:sp>
        <p:nvSpPr>
          <p:cNvPr id="169" name="Retângulo 168"/>
          <p:cNvSpPr/>
          <p:nvPr/>
        </p:nvSpPr>
        <p:spPr>
          <a:xfrm>
            <a:off x="9261274" y="4004543"/>
            <a:ext cx="914400" cy="316564"/>
          </a:xfrm>
          <a:prstGeom prst="rect">
            <a:avLst/>
          </a:prstGeom>
          <a:solidFill>
            <a:srgbClr val="FC8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ysClr val="windowText" lastClr="000000"/>
                </a:solidFill>
              </a:rPr>
              <a:t>Runoff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2765898" y="6028646"/>
            <a:ext cx="1299672" cy="316564"/>
          </a:xfrm>
          <a:prstGeom prst="rect">
            <a:avLst/>
          </a:prstGeom>
          <a:solidFill>
            <a:srgbClr val="FC8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Lixiviação</a:t>
            </a:r>
          </a:p>
        </p:txBody>
      </p:sp>
      <p:sp>
        <p:nvSpPr>
          <p:cNvPr id="171" name="Retângulo 170"/>
          <p:cNvSpPr/>
          <p:nvPr/>
        </p:nvSpPr>
        <p:spPr>
          <a:xfrm>
            <a:off x="4211769" y="5235134"/>
            <a:ext cx="1290926" cy="316564"/>
          </a:xfrm>
          <a:prstGeom prst="rect">
            <a:avLst/>
          </a:prstGeom>
          <a:solidFill>
            <a:srgbClr val="065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Dessorção</a:t>
            </a:r>
          </a:p>
        </p:txBody>
      </p:sp>
      <p:sp>
        <p:nvSpPr>
          <p:cNvPr id="172" name="Retângulo 171"/>
          <p:cNvSpPr/>
          <p:nvPr/>
        </p:nvSpPr>
        <p:spPr>
          <a:xfrm>
            <a:off x="372446" y="5311891"/>
            <a:ext cx="1177551" cy="316564"/>
          </a:xfrm>
          <a:prstGeom prst="rect">
            <a:avLst/>
          </a:prstGeom>
          <a:solidFill>
            <a:srgbClr val="065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Absorção</a:t>
            </a:r>
          </a:p>
        </p:txBody>
      </p:sp>
      <p:pic>
        <p:nvPicPr>
          <p:cNvPr id="173" name="Picture 4" descr="Resultado de imagem para seta 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6890" flipV="1">
            <a:off x="876413" y="4605819"/>
            <a:ext cx="533857" cy="3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2" descr="Resultado de imagem para seta vai e vem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5334" y="5093873"/>
            <a:ext cx="549948" cy="5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" name="Agrupar 174"/>
          <p:cNvGrpSpPr/>
          <p:nvPr/>
        </p:nvGrpSpPr>
        <p:grpSpPr>
          <a:xfrm>
            <a:off x="2454925" y="5044197"/>
            <a:ext cx="1046092" cy="573186"/>
            <a:chOff x="2821873" y="5107940"/>
            <a:chExt cx="1046092" cy="573186"/>
          </a:xfrm>
        </p:grpSpPr>
        <p:sp>
          <p:nvSpPr>
            <p:cNvPr id="176" name="Retângulo 175"/>
            <p:cNvSpPr/>
            <p:nvPr/>
          </p:nvSpPr>
          <p:spPr>
            <a:xfrm>
              <a:off x="2932043" y="5246996"/>
              <a:ext cx="914400" cy="316564"/>
            </a:xfrm>
            <a:prstGeom prst="rect">
              <a:avLst/>
            </a:prstGeom>
            <a:solidFill>
              <a:srgbClr val="065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ysClr val="windowText" lastClr="000000"/>
                  </a:solidFill>
                </a:rPr>
                <a:t>Sorção</a:t>
              </a:r>
            </a:p>
          </p:txBody>
        </p:sp>
        <p:sp>
          <p:nvSpPr>
            <p:cNvPr id="177" name="Pentágono Regular 176"/>
            <p:cNvSpPr/>
            <p:nvPr/>
          </p:nvSpPr>
          <p:spPr>
            <a:xfrm>
              <a:off x="2821873" y="5214070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8" name="Pentágono Regular 177"/>
            <p:cNvSpPr/>
            <p:nvPr/>
          </p:nvSpPr>
          <p:spPr>
            <a:xfrm>
              <a:off x="3226827" y="5110023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Pentágono Regular 178"/>
            <p:cNvSpPr/>
            <p:nvPr/>
          </p:nvSpPr>
          <p:spPr>
            <a:xfrm>
              <a:off x="2952311" y="5486402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0" name="Pentágono Regular 179"/>
            <p:cNvSpPr/>
            <p:nvPr/>
          </p:nvSpPr>
          <p:spPr>
            <a:xfrm>
              <a:off x="3611757" y="5107940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1" name="Pentágono Regular 180"/>
            <p:cNvSpPr/>
            <p:nvPr/>
          </p:nvSpPr>
          <p:spPr>
            <a:xfrm>
              <a:off x="3343889" y="5537435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2" name="Pentágono Regular 181"/>
            <p:cNvSpPr/>
            <p:nvPr/>
          </p:nvSpPr>
          <p:spPr>
            <a:xfrm>
              <a:off x="3724274" y="5514179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83" name="Imagem 1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330" y="4840756"/>
            <a:ext cx="573074" cy="341406"/>
          </a:xfrm>
          <a:prstGeom prst="rect">
            <a:avLst/>
          </a:prstGeom>
        </p:spPr>
      </p:pic>
      <p:pic>
        <p:nvPicPr>
          <p:cNvPr id="184" name="Imagem 1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7239" y="6030888"/>
            <a:ext cx="573074" cy="341406"/>
          </a:xfrm>
          <a:prstGeom prst="rect">
            <a:avLst/>
          </a:prstGeom>
        </p:spPr>
      </p:pic>
      <p:pic>
        <p:nvPicPr>
          <p:cNvPr id="185" name="Imagem 1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5962" y="4864915"/>
            <a:ext cx="573074" cy="341406"/>
          </a:xfrm>
          <a:prstGeom prst="rect">
            <a:avLst/>
          </a:prstGeom>
        </p:spPr>
      </p:pic>
      <p:pic>
        <p:nvPicPr>
          <p:cNvPr id="186" name="Imagem 1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898" y="4863611"/>
            <a:ext cx="573074" cy="341406"/>
          </a:xfrm>
          <a:prstGeom prst="rect">
            <a:avLst/>
          </a:prstGeom>
        </p:spPr>
      </p:pic>
      <p:pic>
        <p:nvPicPr>
          <p:cNvPr id="187" name="Imagem 1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447" y="1539916"/>
            <a:ext cx="573074" cy="341406"/>
          </a:xfrm>
          <a:prstGeom prst="rect">
            <a:avLst/>
          </a:prstGeom>
        </p:spPr>
      </p:pic>
      <p:pic>
        <p:nvPicPr>
          <p:cNvPr id="188" name="Imagem 1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5910" y="1753902"/>
            <a:ext cx="573074" cy="341406"/>
          </a:xfrm>
          <a:prstGeom prst="rect">
            <a:avLst/>
          </a:prstGeom>
        </p:spPr>
      </p:pic>
      <p:pic>
        <p:nvPicPr>
          <p:cNvPr id="189" name="Picture 14" descr="Resultado de imagem para seta curva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8492">
            <a:off x="191628" y="2778168"/>
            <a:ext cx="1860305" cy="8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Retângulo 189"/>
          <p:cNvSpPr/>
          <p:nvPr/>
        </p:nvSpPr>
        <p:spPr>
          <a:xfrm>
            <a:off x="1798585" y="2667215"/>
            <a:ext cx="1717517" cy="571542"/>
          </a:xfrm>
          <a:prstGeom prst="rect">
            <a:avLst/>
          </a:prstGeom>
          <a:solidFill>
            <a:srgbClr val="FC8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Volatilização e deriva</a:t>
            </a:r>
          </a:p>
        </p:txBody>
      </p:sp>
      <p:pic>
        <p:nvPicPr>
          <p:cNvPr id="191" name="Picture 16" descr="Resultado de imagem para seta png"/>
          <p:cNvPicPr>
            <a:picLocks noChangeAspect="1" noChangeArrowheads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7703">
            <a:off x="5506375" y="2367362"/>
            <a:ext cx="2071604" cy="10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6" descr="Resultado de imagem para seta png"/>
          <p:cNvPicPr>
            <a:picLocks noChangeAspect="1" noChangeArrowheads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8575">
            <a:off x="4223928" y="2770329"/>
            <a:ext cx="2071604" cy="10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Imagem 1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6117" y="4108329"/>
            <a:ext cx="573074" cy="283610"/>
          </a:xfrm>
          <a:prstGeom prst="rect">
            <a:avLst/>
          </a:prstGeom>
        </p:spPr>
      </p:pic>
      <p:sp>
        <p:nvSpPr>
          <p:cNvPr id="194" name="Retângulo 193"/>
          <p:cNvSpPr/>
          <p:nvPr/>
        </p:nvSpPr>
        <p:spPr>
          <a:xfrm>
            <a:off x="4957048" y="1854200"/>
            <a:ext cx="1927564" cy="316564"/>
          </a:xfrm>
          <a:prstGeom prst="rect">
            <a:avLst/>
          </a:prstGeom>
          <a:solidFill>
            <a:srgbClr val="11A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Fotodegradação</a:t>
            </a:r>
          </a:p>
        </p:txBody>
      </p:sp>
      <p:sp>
        <p:nvSpPr>
          <p:cNvPr id="195" name="Retângulo 194"/>
          <p:cNvSpPr/>
          <p:nvPr/>
        </p:nvSpPr>
        <p:spPr>
          <a:xfrm>
            <a:off x="7629751" y="4956167"/>
            <a:ext cx="1927564" cy="316564"/>
          </a:xfrm>
          <a:prstGeom prst="rect">
            <a:avLst/>
          </a:prstGeom>
          <a:solidFill>
            <a:srgbClr val="11A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Biodegradação</a:t>
            </a:r>
          </a:p>
        </p:txBody>
      </p:sp>
      <p:pic>
        <p:nvPicPr>
          <p:cNvPr id="196" name="Imagem 19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5364" y="5389563"/>
            <a:ext cx="573074" cy="341406"/>
          </a:xfrm>
          <a:prstGeom prst="rect">
            <a:avLst/>
          </a:prstGeom>
        </p:spPr>
      </p:pic>
      <p:pic>
        <p:nvPicPr>
          <p:cNvPr id="197" name="Imagem 196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4640" y="5368847"/>
            <a:ext cx="573074" cy="341406"/>
          </a:xfrm>
          <a:prstGeom prst="rect">
            <a:avLst/>
          </a:prstGeom>
        </p:spPr>
      </p:pic>
      <p:pic>
        <p:nvPicPr>
          <p:cNvPr id="198" name="Picture 12" descr="Resultado de imagem para seta vai e vem png"/>
          <p:cNvPicPr>
            <a:picLocks noChangeAspect="1" noChangeArrowheads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46333"/>
          <a:stretch/>
        </p:blipFill>
        <p:spPr bwMode="auto">
          <a:xfrm rot="5400000">
            <a:off x="8485346" y="5273779"/>
            <a:ext cx="295141" cy="5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Agrupar 198"/>
          <p:cNvGrpSpPr/>
          <p:nvPr/>
        </p:nvGrpSpPr>
        <p:grpSpPr>
          <a:xfrm>
            <a:off x="5651884" y="4973226"/>
            <a:ext cx="1827325" cy="573187"/>
            <a:chOff x="5691568" y="4750355"/>
            <a:chExt cx="1827325" cy="573187"/>
          </a:xfrm>
        </p:grpSpPr>
        <p:sp>
          <p:nvSpPr>
            <p:cNvPr id="200" name="Retângulo 199"/>
            <p:cNvSpPr/>
            <p:nvPr/>
          </p:nvSpPr>
          <p:spPr>
            <a:xfrm>
              <a:off x="5691568" y="4879563"/>
              <a:ext cx="1827325" cy="316564"/>
            </a:xfrm>
            <a:prstGeom prst="rect">
              <a:avLst/>
            </a:prstGeom>
            <a:solidFill>
              <a:srgbClr val="065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ysClr val="windowText" lastClr="000000"/>
                  </a:solidFill>
                </a:rPr>
                <a:t>Resíduo ligado</a:t>
              </a:r>
            </a:p>
          </p:txBody>
        </p:sp>
        <p:sp>
          <p:nvSpPr>
            <p:cNvPr id="201" name="Pentágono Regular 200"/>
            <p:cNvSpPr/>
            <p:nvPr/>
          </p:nvSpPr>
          <p:spPr>
            <a:xfrm>
              <a:off x="6068754" y="4751656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2" name="Pentágono Regular 201"/>
            <p:cNvSpPr/>
            <p:nvPr/>
          </p:nvSpPr>
          <p:spPr>
            <a:xfrm>
              <a:off x="6474333" y="4752438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3" name="Pentágono Regular 202"/>
            <p:cNvSpPr/>
            <p:nvPr/>
          </p:nvSpPr>
          <p:spPr>
            <a:xfrm>
              <a:off x="6199816" y="5128818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4" name="Pentágono Regular 203"/>
            <p:cNvSpPr/>
            <p:nvPr/>
          </p:nvSpPr>
          <p:spPr>
            <a:xfrm>
              <a:off x="6859263" y="4750355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5" name="Pentágono Regular 204"/>
            <p:cNvSpPr/>
            <p:nvPr/>
          </p:nvSpPr>
          <p:spPr>
            <a:xfrm>
              <a:off x="6591394" y="5179851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6" name="Pentágono Regular 205"/>
            <p:cNvSpPr/>
            <p:nvPr/>
          </p:nvSpPr>
          <p:spPr>
            <a:xfrm>
              <a:off x="6971779" y="5156595"/>
              <a:ext cx="143691" cy="143691"/>
            </a:xfrm>
            <a:prstGeom prst="pentagon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7" name="Picture 18" descr="Resultado de imagem para seta curva 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4520" flipH="1">
            <a:off x="6774824" y="5197433"/>
            <a:ext cx="783722" cy="7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Imagem 207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3717" y="4159586"/>
            <a:ext cx="573074" cy="341406"/>
          </a:xfrm>
          <a:prstGeom prst="rect">
            <a:avLst/>
          </a:prstGeom>
        </p:spPr>
      </p:pic>
      <p:pic>
        <p:nvPicPr>
          <p:cNvPr id="209" name="Picture 12" descr="Resultado de imagem para seta vai e vem png"/>
          <p:cNvPicPr>
            <a:picLocks noChangeAspect="1" noChangeArrowheads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46333"/>
          <a:stretch/>
        </p:blipFill>
        <p:spPr bwMode="auto">
          <a:xfrm rot="5400000">
            <a:off x="4771415" y="3988861"/>
            <a:ext cx="295141" cy="5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Imagem 20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5846" y="3790677"/>
            <a:ext cx="224672" cy="111188"/>
          </a:xfrm>
          <a:prstGeom prst="rect">
            <a:avLst/>
          </a:prstGeom>
        </p:spPr>
      </p:pic>
      <p:pic>
        <p:nvPicPr>
          <p:cNvPr id="211" name="Imagem 2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2460" y="3839653"/>
            <a:ext cx="224672" cy="111188"/>
          </a:xfrm>
          <a:prstGeom prst="rect">
            <a:avLst/>
          </a:prstGeom>
        </p:spPr>
      </p:pic>
      <p:pic>
        <p:nvPicPr>
          <p:cNvPr id="212" name="Imagem 2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1667" y="3995097"/>
            <a:ext cx="224672" cy="111188"/>
          </a:xfrm>
          <a:prstGeom prst="rect">
            <a:avLst/>
          </a:prstGeom>
        </p:spPr>
      </p:pic>
      <p:pic>
        <p:nvPicPr>
          <p:cNvPr id="213" name="Imagem 2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1431" y="3981842"/>
            <a:ext cx="224672" cy="111188"/>
          </a:xfrm>
          <a:prstGeom prst="rect">
            <a:avLst/>
          </a:prstGeom>
        </p:spPr>
      </p:pic>
      <p:pic>
        <p:nvPicPr>
          <p:cNvPr id="214" name="Imagem 2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5009" y="3773172"/>
            <a:ext cx="224672" cy="111188"/>
          </a:xfrm>
          <a:prstGeom prst="rect">
            <a:avLst/>
          </a:prstGeom>
        </p:spPr>
      </p:pic>
      <p:pic>
        <p:nvPicPr>
          <p:cNvPr id="215" name="Imagem 2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090" y="3943389"/>
            <a:ext cx="224672" cy="111188"/>
          </a:xfrm>
          <a:prstGeom prst="rect">
            <a:avLst/>
          </a:prstGeom>
        </p:spPr>
      </p:pic>
      <p:pic>
        <p:nvPicPr>
          <p:cNvPr id="216" name="Picture 14" descr="Resultado de imagem para seta curva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068">
            <a:off x="3380790" y="2561870"/>
            <a:ext cx="1860305" cy="8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Imagem 2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7192" y="2407344"/>
            <a:ext cx="573074" cy="341406"/>
          </a:xfrm>
          <a:prstGeom prst="rect">
            <a:avLst/>
          </a:prstGeom>
        </p:spPr>
      </p:pic>
      <p:sp>
        <p:nvSpPr>
          <p:cNvPr id="218" name="Retângulo 217"/>
          <p:cNvSpPr/>
          <p:nvPr/>
        </p:nvSpPr>
        <p:spPr>
          <a:xfrm>
            <a:off x="10823477" y="4611576"/>
            <a:ext cx="1184711" cy="316564"/>
          </a:xfrm>
          <a:prstGeom prst="rect">
            <a:avLst/>
          </a:prstGeom>
          <a:solidFill>
            <a:srgbClr val="11A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Hidrólise</a:t>
            </a:r>
          </a:p>
        </p:txBody>
      </p:sp>
      <p:pic>
        <p:nvPicPr>
          <p:cNvPr id="219" name="Imagem 218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7967" y="5101425"/>
            <a:ext cx="573074" cy="341406"/>
          </a:xfrm>
          <a:prstGeom prst="rect">
            <a:avLst/>
          </a:prstGeom>
        </p:spPr>
      </p:pic>
      <p:pic>
        <p:nvPicPr>
          <p:cNvPr id="220" name="Picture 12" descr="Resultado de imagem para seta vai e vem png"/>
          <p:cNvPicPr>
            <a:picLocks noChangeAspect="1" noChangeArrowheads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46333"/>
          <a:stretch/>
        </p:blipFill>
        <p:spPr bwMode="auto">
          <a:xfrm rot="5400000">
            <a:off x="10724377" y="4914284"/>
            <a:ext cx="295141" cy="5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90" grpId="0" animBg="1"/>
      <p:bldP spid="194" grpId="0" animBg="1"/>
      <p:bldP spid="195" grpId="0" animBg="1"/>
      <p:bldP spid="2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815812" y="830075"/>
            <a:ext cx="5184329" cy="437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Sorção-dessorção com </a:t>
            </a:r>
            <a:r>
              <a:rPr lang="pt-BR" sz="2400" b="1" baseline="30000" dirty="0" smtClean="0">
                <a:solidFill>
                  <a:schemeClr val="tx1"/>
                </a:solidFill>
              </a:rPr>
              <a:t>14</a:t>
            </a:r>
            <a:r>
              <a:rPr lang="pt-BR" sz="2400" b="1" dirty="0" smtClean="0">
                <a:solidFill>
                  <a:schemeClr val="tx1"/>
                </a:solidFill>
              </a:rPr>
              <a:t>C-herbicidas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6" name="Título 1"/>
          <p:cNvSpPr txBox="1">
            <a:spLocks/>
          </p:cNvSpPr>
          <p:nvPr/>
        </p:nvSpPr>
        <p:spPr>
          <a:xfrm>
            <a:off x="381000" y="0"/>
            <a:ext cx="1142999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Metodologias de estudos: Sorção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" name="Picture 2" descr="Resultado de imagem para se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8781">
            <a:off x="3919665" y="1508652"/>
            <a:ext cx="1235255" cy="8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Resultado de imagem para se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723">
            <a:off x="5926836" y="2288444"/>
            <a:ext cx="1235255" cy="8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498310" y="1462886"/>
            <a:ext cx="4185222" cy="7711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Agitação a 200 rpm por 24 h</a:t>
            </a:r>
            <a:endParaRPr lang="pt-BR" sz="2400" dirty="0"/>
          </a:p>
        </p:txBody>
      </p:sp>
      <p:sp>
        <p:nvSpPr>
          <p:cNvPr id="111" name="Retângulo 110"/>
          <p:cNvSpPr/>
          <p:nvPr/>
        </p:nvSpPr>
        <p:spPr>
          <a:xfrm>
            <a:off x="7498310" y="2566709"/>
            <a:ext cx="4185222" cy="7711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Centrifugar ~10 min a 7000 rpm </a:t>
            </a:r>
            <a:endParaRPr lang="pt-BR" sz="2400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516" y="1437528"/>
            <a:ext cx="4336489" cy="190031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37" y="734050"/>
            <a:ext cx="3001342" cy="3952168"/>
          </a:xfrm>
          <a:prstGeom prst="rect">
            <a:avLst/>
          </a:prstGeom>
        </p:spPr>
      </p:pic>
      <p:pic>
        <p:nvPicPr>
          <p:cNvPr id="197" name="Picture 6" descr="Resultado de imagem para s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0238" flipH="1">
            <a:off x="11036762" y="3540453"/>
            <a:ext cx="1387509" cy="2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Agrupar 197"/>
          <p:cNvGrpSpPr/>
          <p:nvPr/>
        </p:nvGrpSpPr>
        <p:grpSpPr>
          <a:xfrm>
            <a:off x="9787344" y="3556567"/>
            <a:ext cx="1892972" cy="1765347"/>
            <a:chOff x="4367997" y="3114268"/>
            <a:chExt cx="1892972" cy="1765347"/>
          </a:xfrm>
        </p:grpSpPr>
        <p:pic>
          <p:nvPicPr>
            <p:cNvPr id="199" name="Imagem 19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14" t="13314" r="57315" b="19486"/>
            <a:stretch/>
          </p:blipFill>
          <p:spPr>
            <a:xfrm>
              <a:off x="4734635" y="3758746"/>
              <a:ext cx="503247" cy="1120869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14" t="13314" r="57315" b="19486"/>
            <a:stretch/>
          </p:blipFill>
          <p:spPr>
            <a:xfrm>
              <a:off x="5289068" y="3758746"/>
              <a:ext cx="503247" cy="1120869"/>
            </a:xfrm>
            <a:prstGeom prst="rect">
              <a:avLst/>
            </a:prstGeom>
          </p:spPr>
        </p:pic>
        <p:sp>
          <p:nvSpPr>
            <p:cNvPr id="201" name="CaixaDeTexto 200"/>
            <p:cNvSpPr txBox="1"/>
            <p:nvPr/>
          </p:nvSpPr>
          <p:spPr>
            <a:xfrm>
              <a:off x="4367997" y="3114268"/>
              <a:ext cx="1892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Duplicata de cada frasco teflon</a:t>
              </a:r>
              <a:endParaRPr lang="pt-BR" dirty="0"/>
            </a:p>
          </p:txBody>
        </p:sp>
        <p:sp>
          <p:nvSpPr>
            <p:cNvPr id="202" name="Retângulo Arredondado 201"/>
            <p:cNvSpPr/>
            <p:nvPr/>
          </p:nvSpPr>
          <p:spPr>
            <a:xfrm>
              <a:off x="4807131" y="4214484"/>
              <a:ext cx="405691" cy="548640"/>
            </a:xfrm>
            <a:prstGeom prst="roundRect">
              <a:avLst/>
            </a:prstGeom>
            <a:solidFill>
              <a:srgbClr val="D0D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3" name="Retângulo Arredondado 202"/>
            <p:cNvSpPr/>
            <p:nvPr/>
          </p:nvSpPr>
          <p:spPr>
            <a:xfrm>
              <a:off x="5350908" y="4214484"/>
              <a:ext cx="405691" cy="548640"/>
            </a:xfrm>
            <a:prstGeom prst="roundRect">
              <a:avLst/>
            </a:prstGeom>
            <a:solidFill>
              <a:srgbClr val="D0D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4" name="Picture 4" descr="C:\Documents and Settings\Win XP\Meus documentos\Carol\Doutorado\Tese\Qualificação\Fotos\DSC006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03" y="4234540"/>
            <a:ext cx="3744806" cy="23771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4" descr="Resultado de imagem para seta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364" flipH="1">
            <a:off x="9188229" y="4577275"/>
            <a:ext cx="932987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195943" y="4161606"/>
            <a:ext cx="4754326" cy="2522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Dessorção</a:t>
            </a:r>
          </a:p>
          <a:p>
            <a:pPr algn="ctr"/>
            <a:endParaRPr lang="pt-BR" b="1" dirty="0" smtClean="0"/>
          </a:p>
          <a:p>
            <a:pPr algn="ctr"/>
            <a:r>
              <a:rPr lang="pt-BR" dirty="0" smtClean="0"/>
              <a:t>Novamente + solução de CaCl</a:t>
            </a:r>
            <a:r>
              <a:rPr lang="pt-BR" baseline="-25000" dirty="0" smtClean="0"/>
              <a:t>2</a:t>
            </a:r>
            <a:r>
              <a:rPr lang="pt-BR" dirty="0" smtClean="0"/>
              <a:t> sem </a:t>
            </a:r>
            <a:r>
              <a:rPr lang="pt-BR" baseline="30000" dirty="0" smtClean="0"/>
              <a:t>14</a:t>
            </a:r>
            <a:r>
              <a:rPr lang="pt-BR" dirty="0" smtClean="0"/>
              <a:t>C-herbicida 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Agitação e centrifugação novamente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Nova leitura em Espectrômetro de Cintilação Líquida</a:t>
            </a:r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1009300" y="1064649"/>
            <a:ext cx="185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Solução </a:t>
            </a:r>
            <a:r>
              <a:rPr lang="pt-BR" b="1" dirty="0"/>
              <a:t>de CaCl2 </a:t>
            </a:r>
          </a:p>
        </p:txBody>
      </p:sp>
    </p:spTree>
    <p:extLst>
      <p:ext uri="{BB962C8B-B14F-4D97-AF65-F5344CB8AC3E}">
        <p14:creationId xmlns:p14="http://schemas.microsoft.com/office/powerpoint/2010/main" val="38538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815812" y="830075"/>
            <a:ext cx="5184329" cy="437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Sorção-dessorção com </a:t>
            </a:r>
            <a:r>
              <a:rPr lang="pt-BR" sz="2400" b="1" baseline="30000" dirty="0" smtClean="0">
                <a:solidFill>
                  <a:schemeClr val="tx1"/>
                </a:solidFill>
              </a:rPr>
              <a:t>14</a:t>
            </a:r>
            <a:r>
              <a:rPr lang="pt-BR" sz="2400" b="1" dirty="0" smtClean="0">
                <a:solidFill>
                  <a:schemeClr val="tx1"/>
                </a:solidFill>
              </a:rPr>
              <a:t>C-herbicidas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6" name="Título 1"/>
          <p:cNvSpPr txBox="1">
            <a:spLocks/>
          </p:cNvSpPr>
          <p:nvPr/>
        </p:nvSpPr>
        <p:spPr>
          <a:xfrm>
            <a:off x="381000" y="0"/>
            <a:ext cx="1142999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Metodologias de estudos: Sorção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2" name="Imagem 2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89" y="830075"/>
            <a:ext cx="7179718" cy="57358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881338" y="6196548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Takeshita et al. (Não publicado)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203474" y="2547257"/>
            <a:ext cx="3443970" cy="2521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b="1" dirty="0" err="1" smtClean="0"/>
              <a:t>Aminocyclopyrachlor</a:t>
            </a:r>
            <a:endParaRPr lang="pt-BR" sz="2400" dirty="0" smtClean="0"/>
          </a:p>
          <a:p>
            <a:pPr algn="ctr"/>
            <a:r>
              <a:rPr lang="pt-BR" sz="2400" dirty="0" err="1" smtClean="0"/>
              <a:t>S</a:t>
            </a:r>
            <a:r>
              <a:rPr lang="pt-BR" sz="2400" baseline="-25000" dirty="0" err="1" smtClean="0"/>
              <a:t>w</a:t>
            </a:r>
            <a:r>
              <a:rPr lang="pt-BR" sz="2400" dirty="0" smtClean="0"/>
              <a:t> = 3130 mg L-1 a 20 °C</a:t>
            </a:r>
          </a:p>
          <a:p>
            <a:pPr algn="ctr"/>
            <a:r>
              <a:rPr lang="pt-BR" sz="2400" dirty="0" err="1" smtClean="0"/>
              <a:t>pK</a:t>
            </a:r>
            <a:r>
              <a:rPr lang="pt-BR" sz="2400" baseline="-25000" dirty="0" err="1" smtClean="0"/>
              <a:t>a</a:t>
            </a:r>
            <a:r>
              <a:rPr lang="pt-BR" sz="2400" dirty="0" smtClean="0"/>
              <a:t> = 4,6</a:t>
            </a:r>
          </a:p>
          <a:p>
            <a:pPr algn="ctr"/>
            <a:r>
              <a:rPr lang="pt-BR" sz="2400" dirty="0" err="1" smtClean="0"/>
              <a:t>K</a:t>
            </a:r>
            <a:r>
              <a:rPr lang="pt-BR" sz="2400" baseline="-25000" dirty="0" err="1" smtClean="0"/>
              <a:t>ow</a:t>
            </a:r>
            <a:r>
              <a:rPr lang="pt-BR" sz="2400" dirty="0" smtClean="0"/>
              <a:t> = -2,48</a:t>
            </a:r>
          </a:p>
          <a:p>
            <a:pPr algn="ctr"/>
            <a:r>
              <a:rPr lang="pt-BR" sz="2400" dirty="0" smtClean="0"/>
              <a:t>GUS = 3,91 (ALTA)</a:t>
            </a:r>
          </a:p>
          <a:p>
            <a:pPr algn="ctr"/>
            <a:r>
              <a:rPr lang="pt-BR" sz="2400" dirty="0" err="1" smtClean="0"/>
              <a:t>K</a:t>
            </a:r>
            <a:r>
              <a:rPr lang="pt-BR" sz="2400" baseline="-25000" dirty="0" err="1" smtClean="0"/>
              <a:t>d</a:t>
            </a:r>
            <a:r>
              <a:rPr lang="pt-BR" sz="2400" dirty="0" smtClean="0"/>
              <a:t> = 0,3 mg g</a:t>
            </a:r>
            <a:r>
              <a:rPr lang="pt-BR" sz="2400" baseline="30000" dirty="0" smtClean="0"/>
              <a:t>-1</a:t>
            </a:r>
          </a:p>
          <a:p>
            <a:pPr algn="ctr"/>
            <a:endParaRPr lang="pt-BR" sz="3200" dirty="0"/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7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904884" y="842737"/>
            <a:ext cx="6382232" cy="437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Colunas de solo com herbicida radiomarcado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pSp>
        <p:nvGrpSpPr>
          <p:cNvPr id="56" name="Agrupar 55"/>
          <p:cNvGrpSpPr/>
          <p:nvPr/>
        </p:nvGrpSpPr>
        <p:grpSpPr>
          <a:xfrm>
            <a:off x="376645" y="1857651"/>
            <a:ext cx="3121027" cy="3722914"/>
            <a:chOff x="744583" y="509452"/>
            <a:chExt cx="3121027" cy="3722914"/>
          </a:xfrm>
        </p:grpSpPr>
        <p:pic>
          <p:nvPicPr>
            <p:cNvPr id="57" name="Imagem 56"/>
            <p:cNvPicPr>
              <a:picLocks noChangeAspect="1"/>
            </p:cNvPicPr>
            <p:nvPr/>
          </p:nvPicPr>
          <p:blipFill rotWithShape="1">
            <a:blip r:embed="rId3"/>
            <a:srcRect l="2483" t="1725" r="44567" b="1708"/>
            <a:stretch/>
          </p:blipFill>
          <p:spPr>
            <a:xfrm>
              <a:off x="744583" y="509452"/>
              <a:ext cx="1567543" cy="3722914"/>
            </a:xfrm>
            <a:prstGeom prst="rect">
              <a:avLst/>
            </a:prstGeom>
          </p:spPr>
        </p:pic>
        <p:pic>
          <p:nvPicPr>
            <p:cNvPr id="63" name="Imagem 62"/>
            <p:cNvPicPr>
              <a:picLocks noChangeAspect="1"/>
            </p:cNvPicPr>
            <p:nvPr/>
          </p:nvPicPr>
          <p:blipFill rotWithShape="1">
            <a:blip r:embed="rId3"/>
            <a:srcRect l="62053" t="78947" r="2206" b="8178"/>
            <a:stretch/>
          </p:blipFill>
          <p:spPr>
            <a:xfrm>
              <a:off x="2312126" y="2507629"/>
              <a:ext cx="1553484" cy="7287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64" name="Imagem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25" y="5459193"/>
            <a:ext cx="828826" cy="11832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73926" y="1384240"/>
            <a:ext cx="9244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acordo com as orientações da OECD – 312 </a:t>
            </a:r>
            <a:r>
              <a:rPr lang="pt-PT" i="1" dirty="0">
                <a:latin typeface="Arial" panose="020B0604020202020204" pitchFamily="34" charset="0"/>
                <a:ea typeface="Calibri" panose="020F0502020204030204" pitchFamily="34" charset="0"/>
              </a:rPr>
              <a:t>Leaching in Soil Columns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 (OECD, 2002).</a:t>
            </a:r>
            <a:endParaRPr lang="pt-BR" dirty="0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7" y="1993497"/>
            <a:ext cx="539796" cy="5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8" y="2263395"/>
            <a:ext cx="539796" cy="5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42160" y="1857651"/>
            <a:ext cx="3004220" cy="86177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pt-BR" sz="1600" b="1" dirty="0" err="1"/>
              <a:t>Bomba</a:t>
            </a:r>
            <a:r>
              <a:rPr lang="en-US" altLang="pt-BR" sz="1600" b="1" dirty="0"/>
              <a:t> </a:t>
            </a:r>
            <a:r>
              <a:rPr lang="en-US" altLang="pt-BR" sz="1600" b="1" dirty="0" err="1"/>
              <a:t>peristáltica</a:t>
            </a:r>
            <a:endParaRPr lang="en-US" altLang="pt-BR" sz="1600" b="1" dirty="0"/>
          </a:p>
          <a:p>
            <a:pPr algn="ctr"/>
            <a:r>
              <a:rPr lang="en-US" altLang="pt-BR" sz="1600" dirty="0"/>
              <a:t>~ 8 </a:t>
            </a:r>
            <a:r>
              <a:rPr lang="en-US" altLang="pt-BR" sz="1600" dirty="0" smtClean="0"/>
              <a:t>mL h</a:t>
            </a:r>
            <a:r>
              <a:rPr lang="en-US" altLang="pt-BR" sz="1600" baseline="30000" dirty="0" smtClean="0"/>
              <a:t>-1</a:t>
            </a:r>
            <a:r>
              <a:rPr lang="pt-BR" altLang="pt-BR" sz="1600" dirty="0" smtClean="0"/>
              <a:t> </a:t>
            </a:r>
            <a:r>
              <a:rPr lang="pt-BR" altLang="pt-BR" sz="1600" dirty="0"/>
              <a:t>solução de CaCl</a:t>
            </a:r>
            <a:r>
              <a:rPr lang="pt-BR" altLang="pt-BR" sz="1600" baseline="-25000" dirty="0"/>
              <a:t>2</a:t>
            </a:r>
            <a:r>
              <a:rPr lang="pt-BR" altLang="pt-BR" sz="1600" dirty="0"/>
              <a:t> 0,01M</a:t>
            </a:r>
            <a:endParaRPr lang="en-US" altLang="pt-BR" sz="1600" baseline="30000" dirty="0"/>
          </a:p>
          <a:p>
            <a:pPr algn="ctr"/>
            <a:r>
              <a:rPr lang="en-US" altLang="pt-BR" sz="1600" dirty="0"/>
              <a:t>~ 200 mm </a:t>
            </a:r>
            <a:r>
              <a:rPr lang="en-US" altLang="pt-BR" sz="1600" dirty="0" err="1"/>
              <a:t>por</a:t>
            </a:r>
            <a:r>
              <a:rPr lang="en-US" altLang="pt-BR" sz="1600" dirty="0"/>
              <a:t> 48 </a:t>
            </a:r>
            <a:r>
              <a:rPr lang="en-US" altLang="pt-BR" sz="1600" dirty="0" smtClean="0"/>
              <a:t>h</a:t>
            </a:r>
            <a:endParaRPr lang="pt-BR" sz="1600" dirty="0"/>
          </a:p>
        </p:txBody>
      </p:sp>
      <p:pic>
        <p:nvPicPr>
          <p:cNvPr id="4100" name="Picture 4" descr="Resultado de imagem para seta curva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924">
            <a:off x="1104359" y="1671818"/>
            <a:ext cx="839433" cy="8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Resultado de imagem para seta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20" y="5459193"/>
            <a:ext cx="2066847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550" y="5379632"/>
            <a:ext cx="828826" cy="1183268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958" y="5396435"/>
            <a:ext cx="828826" cy="1183268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76" y="5396435"/>
            <a:ext cx="828826" cy="1183268"/>
          </a:xfrm>
          <a:prstGeom prst="rect">
            <a:avLst/>
          </a:prstGeom>
        </p:spPr>
      </p:pic>
      <p:pic>
        <p:nvPicPr>
          <p:cNvPr id="78" name="Imagem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594" y="5396435"/>
            <a:ext cx="828826" cy="11832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74159" y="502982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 h</a:t>
            </a:r>
            <a:endParaRPr lang="pt-BR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4876565" y="50271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 h</a:t>
            </a:r>
            <a:endParaRPr lang="pt-BR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5774973" y="50271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24 h</a:t>
            </a:r>
            <a:endParaRPr lang="pt-BR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6668255" y="50271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48 h</a:t>
            </a:r>
            <a:endParaRPr lang="pt-BR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4857091" y="2898131"/>
            <a:ext cx="1892972" cy="1765347"/>
            <a:chOff x="4367997" y="3114268"/>
            <a:chExt cx="1892972" cy="1765347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14" t="13314" r="57315" b="19486"/>
            <a:stretch/>
          </p:blipFill>
          <p:spPr>
            <a:xfrm>
              <a:off x="4734635" y="3758746"/>
              <a:ext cx="503247" cy="1120869"/>
            </a:xfrm>
            <a:prstGeom prst="rect">
              <a:avLst/>
            </a:prstGeom>
          </p:spPr>
        </p:pic>
        <p:pic>
          <p:nvPicPr>
            <p:cNvPr id="91" name="Imagem 9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14" t="13314" r="57315" b="19486"/>
            <a:stretch/>
          </p:blipFill>
          <p:spPr>
            <a:xfrm>
              <a:off x="5289068" y="3758746"/>
              <a:ext cx="503247" cy="1120869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4367997" y="3114268"/>
              <a:ext cx="1892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Duplicata de cada tempo lixiviado</a:t>
              </a:r>
              <a:endParaRPr lang="pt-BR" dirty="0"/>
            </a:p>
          </p:txBody>
        </p:sp>
        <p:sp>
          <p:nvSpPr>
            <p:cNvPr id="11" name="Retângulo Arredondado 10"/>
            <p:cNvSpPr/>
            <p:nvPr/>
          </p:nvSpPr>
          <p:spPr>
            <a:xfrm>
              <a:off x="4807131" y="4214484"/>
              <a:ext cx="405691" cy="548640"/>
            </a:xfrm>
            <a:prstGeom prst="roundRect">
              <a:avLst/>
            </a:prstGeom>
            <a:solidFill>
              <a:srgbClr val="D0D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Arredondado 91"/>
            <p:cNvSpPr/>
            <p:nvPr/>
          </p:nvSpPr>
          <p:spPr>
            <a:xfrm>
              <a:off x="5350908" y="4214484"/>
              <a:ext cx="405691" cy="548640"/>
            </a:xfrm>
            <a:prstGeom prst="roundRect">
              <a:avLst/>
            </a:prstGeom>
            <a:solidFill>
              <a:srgbClr val="D0D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102" name="Picture 6" descr="Resultado de imagem para seta curva 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1523">
            <a:off x="4049612" y="3652389"/>
            <a:ext cx="1231675" cy="10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Documents and Settings\Win XP\Meus documentos\Carol\Doutorado\Tese\Qualificação\Fotos\DSC0062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52" y="2126488"/>
            <a:ext cx="4176841" cy="2651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Imagem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13836" flipV="1">
            <a:off x="6317566" y="3174353"/>
            <a:ext cx="1831836" cy="720674"/>
          </a:xfrm>
          <a:prstGeom prst="rect">
            <a:avLst/>
          </a:prstGeom>
        </p:spPr>
      </p:pic>
      <p:sp>
        <p:nvSpPr>
          <p:cNvPr id="100" name="CaixaDeTexto 99"/>
          <p:cNvSpPr txBox="1"/>
          <p:nvPr/>
        </p:nvSpPr>
        <p:spPr>
          <a:xfrm>
            <a:off x="8263160" y="4861783"/>
            <a:ext cx="354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Espectrômetro de cintilação líquida</a:t>
            </a:r>
            <a:endParaRPr lang="pt-BR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381000" y="0"/>
            <a:ext cx="1142999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Metodologias de estudos: Lixiviação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0" grpId="0"/>
      <p:bldP spid="81" grpId="0"/>
      <p:bldP spid="82" grpId="0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904884" y="842737"/>
            <a:ext cx="6382232" cy="437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Colunas de solo com herbicida radiomarcado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8" y="1857651"/>
            <a:ext cx="4385915" cy="170683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73926" y="1384240"/>
            <a:ext cx="9244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acordo com as orientações da OECD – 312 </a:t>
            </a:r>
            <a:r>
              <a:rPr lang="pt-PT" i="1" dirty="0">
                <a:latin typeface="Arial" panose="020B0604020202020204" pitchFamily="34" charset="0"/>
                <a:ea typeface="Calibri" panose="020F0502020204030204" pitchFamily="34" charset="0"/>
              </a:rPr>
              <a:t>Leaching in Soil Columns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</a:rPr>
              <a:t> (OECD, 2002).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65" y="1823247"/>
            <a:ext cx="3050981" cy="22882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7" name="Picture 4" descr="Resultado de imagem para set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01" y="2587531"/>
            <a:ext cx="936310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/>
          <p:cNvGrpSpPr/>
          <p:nvPr/>
        </p:nvGrpSpPr>
        <p:grpSpPr>
          <a:xfrm>
            <a:off x="9316522" y="5098098"/>
            <a:ext cx="1971249" cy="1236613"/>
            <a:chOff x="8098393" y="5157201"/>
            <a:chExt cx="2392891" cy="1462992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203" b="89565" l="9779" r="99262"/>
                      </a14:imgEffect>
                    </a14:imgLayer>
                  </a14:imgProps>
                </a:ext>
              </a:extLst>
            </a:blip>
            <a:srcRect l="20480" t="52187" b="22770"/>
            <a:stretch/>
          </p:blipFill>
          <p:spPr>
            <a:xfrm>
              <a:off x="8098395" y="5171418"/>
              <a:ext cx="2377441" cy="476591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203" b="89565" l="9779" r="99262"/>
                      </a14:imgEffect>
                    </a14:imgLayer>
                  </a14:imgProps>
                </a:ext>
              </a:extLst>
            </a:blip>
            <a:srcRect l="20480" t="52187" b="22770"/>
            <a:stretch/>
          </p:blipFill>
          <p:spPr>
            <a:xfrm>
              <a:off x="8098393" y="5651704"/>
              <a:ext cx="2377441" cy="476591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203" b="89565" l="9779" r="99262"/>
                      </a14:imgEffect>
                    </a14:imgLayer>
                  </a14:imgProps>
                </a:ext>
              </a:extLst>
            </a:blip>
            <a:srcRect l="20480" t="52187" b="22770"/>
            <a:stretch/>
          </p:blipFill>
          <p:spPr>
            <a:xfrm>
              <a:off x="8113843" y="6143602"/>
              <a:ext cx="2377441" cy="47659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8694" b="33592"/>
            <a:stretch/>
          </p:blipFill>
          <p:spPr>
            <a:xfrm rot="21368104">
              <a:off x="8651965" y="5157201"/>
              <a:ext cx="1393371" cy="328437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8694" b="33592"/>
            <a:stretch/>
          </p:blipFill>
          <p:spPr>
            <a:xfrm rot="21368104">
              <a:off x="8651965" y="5637321"/>
              <a:ext cx="1393371" cy="328437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8694" b="33592"/>
            <a:stretch/>
          </p:blipFill>
          <p:spPr>
            <a:xfrm rot="21368104">
              <a:off x="8721277" y="6141608"/>
              <a:ext cx="1393371" cy="328437"/>
            </a:xfrm>
            <a:prstGeom prst="rect">
              <a:avLst/>
            </a:prstGeom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9"/>
          <a:srcRect t="30789"/>
          <a:stretch/>
        </p:blipFill>
        <p:spPr>
          <a:xfrm>
            <a:off x="8906048" y="1931066"/>
            <a:ext cx="2788223" cy="201338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8" name="Picture 4" descr="Resultado de imagem para seta 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12" y="2587347"/>
            <a:ext cx="451313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Resultado de imagem para seta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4612" y="5211429"/>
            <a:ext cx="938194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" descr="C:\Documents and Settings\Win XP\Meus documentos\Carol\Doutorado\Tese\Qualificação\Fotos\DSC0061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4363125"/>
            <a:ext cx="3022651" cy="2204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esultado de imagem para seta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990933" y="4053291"/>
            <a:ext cx="848333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Documents and Settings\Win XP\Meus documentos\Carol\Doutorado\Tese\Qualificação\Fotos\DSC0062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9" y="3885751"/>
            <a:ext cx="4176841" cy="2651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esultado de imagem para seta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6455" y="5059728"/>
            <a:ext cx="631714" cy="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81000" y="0"/>
            <a:ext cx="1142999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Metodologias de estudos: Lixiviação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65838"/>
              </p:ext>
            </p:extLst>
          </p:nvPr>
        </p:nvGraphicFramePr>
        <p:xfrm>
          <a:off x="1700639" y="962602"/>
          <a:ext cx="7791040" cy="566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SPW 10.0 Graph" r:id="rId3" imgW="5864760" imgH="4267440" progId="SigmaPlotGraphicObject.9">
                  <p:embed/>
                </p:oleObj>
              </mc:Choice>
              <mc:Fallback>
                <p:oleObj name="SPW 10.0 Graph" r:id="rId3" imgW="5864760" imgH="4267440" progId="SigmaPlotGraphicObject.9">
                  <p:embed/>
                  <p:pic>
                    <p:nvPicPr>
                      <p:cNvPr id="28" name="Objeto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639" y="962602"/>
                        <a:ext cx="7791040" cy="566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904884" y="842737"/>
            <a:ext cx="6382232" cy="437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Colunas de solo com herbicida radiomarcado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81000" y="0"/>
            <a:ext cx="1142999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Metodologias de estudos: Lixiviação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881338" y="6196548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Takeshita et al. (Não publicado)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b="21770"/>
          <a:stretch/>
        </p:blipFill>
        <p:spPr>
          <a:xfrm>
            <a:off x="5638137" y="1905458"/>
            <a:ext cx="3874650" cy="14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808458" y="-17800"/>
            <a:ext cx="8796382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Índices sobre o potencial de lixiviação 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122726" y="759621"/>
            <a:ext cx="2545742" cy="2599507"/>
          </a:xfrm>
          <a:prstGeom prst="ellipse">
            <a:avLst/>
          </a:prstGeom>
          <a:solidFill>
            <a:schemeClr val="accent4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Lixiviação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74518" y="1079318"/>
            <a:ext cx="8911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 (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Groundwater Ubiquity Score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(Gustafson, 1989):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1180"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 = log t</a:t>
            </a:r>
            <a:r>
              <a:rPr lang="en-US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(4 - log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 &lt; 1,8 - não lixiviável;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 &gt; 2,8 – lixiviável;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- 1,8 &lt; GUS &lt; 2,8 – intermediário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5700" flipV="1">
            <a:off x="6521503" y="1981703"/>
            <a:ext cx="2789350" cy="10973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909150" y="1580463"/>
            <a:ext cx="2827958" cy="1668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Pesticide</a:t>
            </a:r>
            <a:r>
              <a:rPr lang="pt-BR" sz="2000" dirty="0"/>
              <a:t> </a:t>
            </a:r>
            <a:r>
              <a:rPr lang="pt-BR" sz="2000" dirty="0" err="1"/>
              <a:t>Properties</a:t>
            </a:r>
            <a:r>
              <a:rPr lang="pt-BR" sz="2000" dirty="0"/>
              <a:t> </a:t>
            </a:r>
            <a:r>
              <a:rPr lang="pt-BR" sz="2000" dirty="0" err="1" smtClean="0"/>
              <a:t>DataBase</a:t>
            </a:r>
            <a:r>
              <a:rPr lang="pt-BR" sz="2000" dirty="0" smtClean="0"/>
              <a:t> - PPDB</a:t>
            </a:r>
          </a:p>
          <a:p>
            <a:pPr algn="ctr"/>
            <a:r>
              <a:rPr lang="pt-BR" sz="2000" dirty="0" smtClean="0"/>
              <a:t> </a:t>
            </a:r>
            <a:r>
              <a:rPr lang="pt-BR" sz="2000" dirty="0"/>
              <a:t>(</a:t>
            </a:r>
            <a:r>
              <a:rPr lang="pt-BR" sz="2000" dirty="0" err="1"/>
              <a:t>University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 smtClean="0"/>
              <a:t>Hertfordshire</a:t>
            </a:r>
            <a:r>
              <a:rPr lang="pt-BR" sz="2000" dirty="0" smtClean="0"/>
              <a:t>, UK) </a:t>
            </a:r>
            <a:endParaRPr lang="pt-BR" sz="1100" dirty="0"/>
          </a:p>
        </p:txBody>
      </p:sp>
      <p:sp>
        <p:nvSpPr>
          <p:cNvPr id="14" name="Retângulo 13"/>
          <p:cNvSpPr/>
          <p:nvPr/>
        </p:nvSpPr>
        <p:spPr>
          <a:xfrm>
            <a:off x="793027" y="3678825"/>
            <a:ext cx="95301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CDFA (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Department of Food and Agriculture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Widerson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Kim, 1986):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512 L kg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11 dias – lixiviável.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64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Cohen et al. (1984):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300 L kg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21 dias – lixiviável;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500 L kg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14 dias - não lixiviável.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57531"/>
          <a:stretch/>
        </p:blipFill>
        <p:spPr>
          <a:xfrm>
            <a:off x="9860269" y="3442145"/>
            <a:ext cx="1580129" cy="3058682"/>
          </a:xfrm>
          <a:prstGeom prst="rect">
            <a:avLst/>
          </a:prstGeom>
        </p:spPr>
      </p:pic>
      <p:pic>
        <p:nvPicPr>
          <p:cNvPr id="11" name="Picture 2" descr="Resultado de imagem para seta onda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r="15104" b="53439"/>
          <a:stretch/>
        </p:blipFill>
        <p:spPr bwMode="auto">
          <a:xfrm rot="5400000">
            <a:off x="9497236" y="4555661"/>
            <a:ext cx="1388576" cy="30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71600" y="4180114"/>
            <a:ext cx="10528663" cy="378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1590" y="26127"/>
            <a:ext cx="984068" cy="209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97657" y="4158827"/>
            <a:ext cx="2374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GUS &gt; 2,8 – lixiviável</a:t>
            </a:r>
          </a:p>
        </p:txBody>
      </p:sp>
    </p:spTree>
    <p:extLst>
      <p:ext uri="{BB962C8B-B14F-4D97-AF65-F5344CB8AC3E}">
        <p14:creationId xmlns:p14="http://schemas.microsoft.com/office/powerpoint/2010/main" val="38421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062" y="686527"/>
            <a:ext cx="11534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222222"/>
                </a:solidFill>
                <a:latin typeface="Arial" panose="020B0604020202020204" pitchFamily="34" charset="0"/>
              </a:rPr>
              <a:t>Obrigada !</a:t>
            </a:r>
          </a:p>
          <a:p>
            <a:pPr algn="ctr"/>
            <a:endParaRPr lang="pt-BR" sz="5400" dirty="0"/>
          </a:p>
        </p:txBody>
      </p:sp>
      <p:pic>
        <p:nvPicPr>
          <p:cNvPr id="5" name="Picture 4" descr="Resultado de imagem para centro de energia nuclear na agricul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8156"/>
          <a:stretch/>
        </p:blipFill>
        <p:spPr bwMode="auto">
          <a:xfrm>
            <a:off x="3395085" y="2042223"/>
            <a:ext cx="1878482" cy="23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Agrupar 6"/>
          <p:cNvGrpSpPr/>
          <p:nvPr/>
        </p:nvGrpSpPr>
        <p:grpSpPr>
          <a:xfrm>
            <a:off x="6544491" y="2263160"/>
            <a:ext cx="2276748" cy="1923603"/>
            <a:chOff x="4267160" y="4812075"/>
            <a:chExt cx="1552379" cy="138772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77342" t="27007" r="15630" b="58482"/>
            <a:stretch/>
          </p:blipFill>
          <p:spPr>
            <a:xfrm>
              <a:off x="4524227" y="4812075"/>
              <a:ext cx="1007364" cy="1169467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4267160" y="5955559"/>
              <a:ext cx="1552379" cy="244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Lab. Ecotoxicologia</a:t>
              </a:r>
              <a:endPara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127415" y="4855455"/>
            <a:ext cx="5911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Eng. Agrônoma Vanessa Takeshita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Mestranda em Ciências (Química na Agricultura) – CENA/USP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vanessatakeshita@usp.br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904229" y="-52374"/>
            <a:ext cx="10383542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Aspectos das adsorção e lixiviação dos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201104" y="3803267"/>
            <a:ext cx="2545742" cy="2599507"/>
          </a:xfrm>
          <a:prstGeom prst="ellipse">
            <a:avLst/>
          </a:prstGeom>
          <a:solidFill>
            <a:schemeClr val="accent4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Lixiviação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201104" y="981690"/>
            <a:ext cx="2545742" cy="2599507"/>
          </a:xfrm>
          <a:prstGeom prst="ellipse">
            <a:avLst/>
          </a:prstGeom>
          <a:solidFill>
            <a:schemeClr val="accent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Adsorção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99004" y="4547850"/>
            <a:ext cx="86314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/>
              <a:t>Movimento vertical</a:t>
            </a:r>
            <a:r>
              <a:rPr lang="pt-BR" sz="2800" dirty="0" smtClean="0"/>
              <a:t> descendente dos pesticidas no perfil do solo em função do fluxo de água no solo.</a:t>
            </a:r>
          </a:p>
          <a:p>
            <a:pPr algn="ctr"/>
            <a:endParaRPr lang="pt-BR" sz="2800" dirty="0" smtClean="0"/>
          </a:p>
          <a:p>
            <a:pPr algn="r"/>
            <a:r>
              <a:rPr lang="pt-BR" sz="2000" dirty="0" smtClean="0"/>
              <a:t> (INOUE et al., 2010)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087733" y="1435058"/>
            <a:ext cx="86314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/>
              <a:t>Atração e retenção</a:t>
            </a:r>
            <a:r>
              <a:rPr lang="pt-BR" sz="2800" u="sng" dirty="0"/>
              <a:t> </a:t>
            </a:r>
            <a:r>
              <a:rPr lang="pt-BR" sz="2800" u="sng" dirty="0" smtClean="0"/>
              <a:t>reversível</a:t>
            </a:r>
            <a:r>
              <a:rPr lang="pt-BR" sz="2800" dirty="0" smtClean="0"/>
              <a:t> de um composto nas partículas do solo.</a:t>
            </a:r>
          </a:p>
          <a:p>
            <a:pPr algn="ctr"/>
            <a:endParaRPr lang="pt-BR" sz="2800" dirty="0" smtClean="0"/>
          </a:p>
          <a:p>
            <a:pPr algn="r"/>
            <a:r>
              <a:rPr lang="pt-BR" sz="2000" dirty="0" smtClean="0"/>
              <a:t> (GLEBER e SPADOTTO, </a:t>
            </a:r>
            <a:r>
              <a:rPr lang="pt-BR" sz="2000" dirty="0"/>
              <a:t>2004; </a:t>
            </a:r>
            <a:r>
              <a:rPr lang="pt-BR" sz="2000" dirty="0" smtClean="0"/>
              <a:t>OLIVEIRA </a:t>
            </a:r>
            <a:r>
              <a:rPr lang="pt-BR" sz="2000" dirty="0"/>
              <a:t>e </a:t>
            </a:r>
            <a:r>
              <a:rPr lang="pt-BR" sz="2000" dirty="0" smtClean="0"/>
              <a:t>BRIGHENTI, </a:t>
            </a:r>
            <a:r>
              <a:rPr lang="pt-BR" sz="2000" dirty="0"/>
              <a:t>2011</a:t>
            </a:r>
            <a:r>
              <a:rPr lang="pt-BR" sz="2000" dirty="0" smtClean="0"/>
              <a:t>)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420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808458" y="-17800"/>
            <a:ext cx="8796382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Lixiviação de pesticidas no ambiente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122726" y="759621"/>
            <a:ext cx="2545742" cy="2599507"/>
          </a:xfrm>
          <a:prstGeom prst="ellipse">
            <a:avLst/>
          </a:prstGeom>
          <a:solidFill>
            <a:schemeClr val="accent4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Lixiviação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9500" flipV="1">
            <a:off x="2160205" y="898306"/>
            <a:ext cx="2789350" cy="10973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86857" y="3272979"/>
            <a:ext cx="244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de massa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562172" y="3236945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4639" y="874627"/>
            <a:ext cx="704389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Processo físico de transporte em resposta ao movimento da água no solo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169" y="3842698"/>
            <a:ext cx="576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Movimentação de um conjunto de massa de um local por gradiente de pressão. Transporte de água a longas distâncias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17474" y="3822263"/>
            <a:ext cx="627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Movimentação de moléculas por agitação térmica aleatória, por gradiente de concentração.</a:t>
            </a:r>
            <a:endParaRPr lang="pt-BR" sz="2000" dirty="0"/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784213" y="4910603"/>
            <a:ext cx="4854739" cy="1565739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Favorecido em solos bem estruturados, grande quantidade de </a:t>
            </a:r>
            <a:r>
              <a:rPr lang="pt-BR" sz="2000" dirty="0" err="1" smtClean="0"/>
              <a:t>macroporos</a:t>
            </a:r>
            <a:r>
              <a:rPr lang="pt-BR" sz="2000" dirty="0" smtClean="0"/>
              <a:t> e/ou </a:t>
            </a:r>
            <a:r>
              <a:rPr lang="pt-BR" sz="2000" dirty="0" err="1" smtClean="0"/>
              <a:t>bioporos</a:t>
            </a:r>
            <a:r>
              <a:rPr lang="pt-BR" sz="2000" dirty="0" smtClean="0"/>
              <a:t>, com rápido movimento por fluxo preferencial vertical</a:t>
            </a:r>
            <a:endParaRPr lang="pt-BR" sz="2000" dirty="0"/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6793797" y="4910603"/>
            <a:ext cx="4854739" cy="1565739"/>
          </a:xfrm>
          <a:prstGeom prst="round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Maior em solos compactados, com baixa porosidade. O transporte ocorre em microescala.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042382" y="2030461"/>
            <a:ext cx="60960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Condição para a lixiviação ocorrer:</a:t>
            </a:r>
          </a:p>
          <a:p>
            <a:pPr marL="285750" indent="-285750" algn="ctr">
              <a:buFontTx/>
              <a:buChar char="-"/>
            </a:pPr>
            <a:r>
              <a:rPr lang="pt-BR" sz="2000" dirty="0" smtClean="0"/>
              <a:t>Estar </a:t>
            </a:r>
            <a:r>
              <a:rPr lang="pt-BR" sz="2000" dirty="0"/>
              <a:t>“livre” na solução do solo</a:t>
            </a:r>
          </a:p>
          <a:p>
            <a:pPr algn="ctr"/>
            <a:r>
              <a:rPr lang="pt-BR" sz="2000" dirty="0" smtClean="0"/>
              <a:t>- </a:t>
            </a:r>
            <a:r>
              <a:rPr lang="pt-BR" sz="2000" dirty="0"/>
              <a:t>Estar “sorvido” a sedimentos (pequenas partículas)</a:t>
            </a:r>
          </a:p>
        </p:txBody>
      </p:sp>
    </p:spTree>
    <p:extLst>
      <p:ext uri="{BB962C8B-B14F-4D97-AF65-F5344CB8AC3E}">
        <p14:creationId xmlns:p14="http://schemas.microsoft.com/office/powerpoint/2010/main" val="6794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6" grpId="0"/>
      <p:bldP spid="15" grpId="0"/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135005" y="-47282"/>
            <a:ext cx="992198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Aspectos da adsorção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4855" y="875444"/>
            <a:ext cx="2971220" cy="611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Sorção de herbicidas</a:t>
            </a:r>
            <a:endParaRPr lang="pt-BR" sz="2400" dirty="0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941640" y="2209941"/>
            <a:ext cx="488823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latin typeface="+mn-lt"/>
              </a:rPr>
              <a:t>Indicam a distribuição relativa do </a:t>
            </a:r>
            <a:r>
              <a:rPr lang="pt-BR" altLang="pt-BR" sz="2400" dirty="0" smtClean="0">
                <a:latin typeface="+mn-lt"/>
              </a:rPr>
              <a:t>herbicida </a:t>
            </a:r>
            <a:r>
              <a:rPr lang="pt-BR" altLang="pt-BR" sz="2400" dirty="0">
                <a:latin typeface="+mn-lt"/>
              </a:rPr>
              <a:t>entre o sorvente (argila e M.O.S.) e o solvente </a:t>
            </a:r>
            <a:r>
              <a:rPr lang="pt-BR" altLang="pt-BR" sz="2400" dirty="0" smtClean="0">
                <a:latin typeface="+mn-lt"/>
              </a:rPr>
              <a:t>(solução do solo) </a:t>
            </a:r>
            <a:endParaRPr lang="pt-BR" altLang="pt-BR" sz="2400" b="1" dirty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331834" y="2249461"/>
            <a:ext cx="5616575" cy="936625"/>
            <a:chOff x="1474" y="1343"/>
            <a:chExt cx="3538" cy="590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1643" y="1492"/>
              <a:ext cx="4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latin typeface="+mn-lt"/>
                </a:rPr>
                <a:t>Kd  = </a:t>
              </a: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200" y="1616"/>
              <a:ext cx="25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000"/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2164" y="1344"/>
              <a:ext cx="263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200" b="1" dirty="0">
                  <a:latin typeface="+mn-lt"/>
                </a:rPr>
                <a:t>Concentração do pesticida no solo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1474" y="1343"/>
              <a:ext cx="3538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2000">
                <a:latin typeface="+mn-lt"/>
              </a:endParaRP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2051" y="1620"/>
              <a:ext cx="28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200" b="1" dirty="0">
                  <a:latin typeface="+mn-lt"/>
                </a:rPr>
                <a:t>Concentração do pesticida na solução</a:t>
              </a:r>
            </a:p>
          </p:txBody>
        </p:sp>
      </p:grpSp>
      <p:sp>
        <p:nvSpPr>
          <p:cNvPr id="4" name="Seta para a Direita 3"/>
          <p:cNvSpPr/>
          <p:nvPr/>
        </p:nvSpPr>
        <p:spPr>
          <a:xfrm>
            <a:off x="6137865" y="2579562"/>
            <a:ext cx="683624" cy="26987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19"/>
          <p:cNvGrpSpPr>
            <a:grpSpLocks/>
          </p:cNvGrpSpPr>
          <p:nvPr/>
        </p:nvGrpSpPr>
        <p:grpSpPr bwMode="auto">
          <a:xfrm>
            <a:off x="217881" y="4007929"/>
            <a:ext cx="4685746" cy="1377771"/>
            <a:chOff x="4857750" y="4714875"/>
            <a:chExt cx="4685746" cy="1377772"/>
          </a:xfrm>
        </p:grpSpPr>
        <p:grpSp>
          <p:nvGrpSpPr>
            <p:cNvPr id="26" name="Group 153"/>
            <p:cNvGrpSpPr>
              <a:grpSpLocks/>
            </p:cNvGrpSpPr>
            <p:nvPr/>
          </p:nvGrpSpPr>
          <p:grpSpPr bwMode="auto">
            <a:xfrm>
              <a:off x="5929313" y="5357816"/>
              <a:ext cx="2052638" cy="734831"/>
              <a:chOff x="928" y="3702"/>
              <a:chExt cx="1316" cy="467"/>
            </a:xfrm>
          </p:grpSpPr>
          <p:sp>
            <p:nvSpPr>
              <p:cNvPr id="28" name="Rectangle 154"/>
              <p:cNvSpPr>
                <a:spLocks noChangeArrowheads="1"/>
              </p:cNvSpPr>
              <p:nvPr/>
            </p:nvSpPr>
            <p:spPr bwMode="auto">
              <a:xfrm>
                <a:off x="928" y="3702"/>
                <a:ext cx="1316" cy="454"/>
              </a:xfrm>
              <a:prstGeom prst="rect">
                <a:avLst/>
              </a:prstGeom>
              <a:solidFill>
                <a:srgbClr val="CCECFF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ECFF"/>
                </a:extrusionClr>
                <a:contourClr>
                  <a:srgbClr val="CCECF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2000">
                  <a:latin typeface="+mn-lt"/>
                </a:endParaRPr>
              </a:p>
            </p:txBody>
          </p:sp>
          <p:sp>
            <p:nvSpPr>
              <p:cNvPr id="29" name="Text Box 155"/>
              <p:cNvSpPr txBox="1">
                <a:spLocks noChangeArrowheads="1"/>
              </p:cNvSpPr>
              <p:nvPr/>
            </p:nvSpPr>
            <p:spPr bwMode="auto">
              <a:xfrm>
                <a:off x="1409" y="3702"/>
                <a:ext cx="329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 sz="2400" b="1" u="sng" dirty="0" err="1">
                    <a:latin typeface="+mn-lt"/>
                  </a:rPr>
                  <a:t>Kd</a:t>
                </a:r>
                <a:endParaRPr lang="pt-BR" altLang="pt-BR" sz="2400" b="1" dirty="0">
                  <a:latin typeface="+mn-lt"/>
                </a:endParaRPr>
              </a:p>
            </p:txBody>
          </p:sp>
          <p:sp>
            <p:nvSpPr>
              <p:cNvPr id="30" name="Text Box 156"/>
              <p:cNvSpPr txBox="1">
                <a:spLocks noChangeArrowheads="1"/>
              </p:cNvSpPr>
              <p:nvPr/>
            </p:nvSpPr>
            <p:spPr bwMode="auto">
              <a:xfrm>
                <a:off x="1310" y="3876"/>
                <a:ext cx="491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 sz="2400" b="1" dirty="0">
                    <a:latin typeface="+mn-lt"/>
                  </a:rPr>
                  <a:t>  </a:t>
                </a:r>
                <a:r>
                  <a:rPr lang="pt-BR" altLang="pt-BR" sz="2400" b="1" dirty="0" err="1">
                    <a:latin typeface="+mn-lt"/>
                  </a:rPr>
                  <a:t>C</a:t>
                </a:r>
                <a:r>
                  <a:rPr lang="pt-BR" altLang="pt-BR" sz="2400" b="1" baseline="-25000" dirty="0" err="1">
                    <a:latin typeface="+mn-lt"/>
                  </a:rPr>
                  <a:t>org</a:t>
                </a:r>
                <a:endParaRPr lang="pt-BR" altLang="pt-BR" sz="2400" b="1" dirty="0">
                  <a:latin typeface="+mn-lt"/>
                </a:endParaRPr>
              </a:p>
            </p:txBody>
          </p:sp>
          <p:sp>
            <p:nvSpPr>
              <p:cNvPr id="31" name="Text Box 157"/>
              <p:cNvSpPr txBox="1">
                <a:spLocks noChangeArrowheads="1"/>
              </p:cNvSpPr>
              <p:nvPr/>
            </p:nvSpPr>
            <p:spPr bwMode="auto">
              <a:xfrm>
                <a:off x="998" y="3784"/>
                <a:ext cx="49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 sz="2400" b="1" dirty="0" err="1">
                    <a:latin typeface="+mn-lt"/>
                  </a:rPr>
                  <a:t>K</a:t>
                </a:r>
                <a:r>
                  <a:rPr lang="pt-BR" altLang="pt-BR" sz="2400" b="1" baseline="-25000" dirty="0" err="1">
                    <a:latin typeface="+mn-lt"/>
                  </a:rPr>
                  <a:t>oc</a:t>
                </a:r>
                <a:r>
                  <a:rPr lang="pt-BR" altLang="pt-BR" sz="2400" b="1" dirty="0">
                    <a:latin typeface="+mn-lt"/>
                  </a:rPr>
                  <a:t> =</a:t>
                </a:r>
              </a:p>
            </p:txBody>
          </p:sp>
          <p:sp>
            <p:nvSpPr>
              <p:cNvPr id="32" name="Text Box 158"/>
              <p:cNvSpPr txBox="1">
                <a:spLocks noChangeArrowheads="1"/>
              </p:cNvSpPr>
              <p:nvPr/>
            </p:nvSpPr>
            <p:spPr bwMode="auto">
              <a:xfrm>
                <a:off x="1647" y="3758"/>
                <a:ext cx="55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 sz="2400" b="1" dirty="0" smtClean="0">
                    <a:latin typeface="+mn-lt"/>
                  </a:rPr>
                  <a:t>x 100</a:t>
                </a:r>
                <a:endParaRPr lang="pt-BR" altLang="pt-BR" sz="2400" b="1" dirty="0">
                  <a:latin typeface="+mn-lt"/>
                </a:endParaRPr>
              </a:p>
            </p:txBody>
          </p:sp>
        </p:grpSp>
        <p:sp>
          <p:nvSpPr>
            <p:cNvPr id="27" name="Text Box 161"/>
            <p:cNvSpPr txBox="1">
              <a:spLocks noChangeArrowheads="1"/>
            </p:cNvSpPr>
            <p:nvPr/>
          </p:nvSpPr>
          <p:spPr bwMode="auto">
            <a:xfrm>
              <a:off x="4857750" y="4714875"/>
              <a:ext cx="46857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Coeficiente normalizado para </a:t>
              </a:r>
              <a:r>
                <a:rPr lang="pt-BR" sz="2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pt-BR" sz="2400" b="1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</a:t>
              </a:r>
              <a:endPara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3" name="Retângulo 32"/>
          <p:cNvSpPr/>
          <p:nvPr/>
        </p:nvSpPr>
        <p:spPr>
          <a:xfrm>
            <a:off x="4263525" y="4678000"/>
            <a:ext cx="729900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/>
              <a:t>   </a:t>
            </a:r>
            <a:r>
              <a:rPr lang="pt-BR" sz="2800" dirty="0"/>
              <a:t> </a:t>
            </a:r>
            <a:r>
              <a:rPr lang="pt-BR" sz="2800" dirty="0" err="1" smtClean="0"/>
              <a:t>K</a:t>
            </a:r>
            <a:r>
              <a:rPr lang="pt-BR" sz="2800" baseline="-25000" dirty="0" err="1" smtClean="0"/>
              <a:t>d</a:t>
            </a:r>
            <a:r>
              <a:rPr lang="pt-BR" sz="2800" dirty="0" smtClean="0"/>
              <a:t> </a:t>
            </a:r>
            <a:r>
              <a:rPr lang="pt-BR" sz="2800" dirty="0"/>
              <a:t>ou </a:t>
            </a:r>
            <a:r>
              <a:rPr lang="pt-BR" sz="2800" dirty="0" err="1"/>
              <a:t>K</a:t>
            </a:r>
            <a:r>
              <a:rPr lang="pt-BR" sz="2800" baseline="-25000" dirty="0" err="1"/>
              <a:t>oc</a:t>
            </a:r>
            <a:r>
              <a:rPr lang="pt-BR" sz="2800" dirty="0"/>
              <a:t>      a proporção de pesticida disponível na solução do solo e, portanto, </a:t>
            </a:r>
            <a:r>
              <a:rPr lang="pt-BR" sz="2800" u="sng" dirty="0" smtClean="0"/>
              <a:t>menor </a:t>
            </a:r>
            <a:r>
              <a:rPr lang="pt-BR" sz="2800" u="sng" dirty="0"/>
              <a:t>sua mobilidade e disponibilidade</a:t>
            </a:r>
            <a:r>
              <a:rPr lang="pt-BR" sz="2800" dirty="0"/>
              <a:t> às plantas e aos microrganismos.</a:t>
            </a:r>
          </a:p>
        </p:txBody>
      </p:sp>
      <p:sp>
        <p:nvSpPr>
          <p:cNvPr id="34" name="Seta para a Direita 33"/>
          <p:cNvSpPr/>
          <p:nvPr/>
        </p:nvSpPr>
        <p:spPr>
          <a:xfrm rot="16200000">
            <a:off x="4793587" y="4865262"/>
            <a:ext cx="425208" cy="2051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 rot="5400000">
            <a:off x="6729036" y="4849997"/>
            <a:ext cx="425208" cy="2051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3702630" y="3398427"/>
            <a:ext cx="2584450" cy="582613"/>
            <a:chOff x="3792" y="3791"/>
            <a:chExt cx="1628" cy="367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3928" y="3791"/>
              <a:ext cx="1484" cy="3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 b="1" dirty="0"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pt-BR" sz="2800" b="1" dirty="0" err="1">
                  <a:latin typeface="+mn-lt"/>
                </a:rPr>
                <a:t>K</a:t>
              </a:r>
              <a:r>
                <a:rPr lang="en-US" altLang="pt-BR" sz="2800" b="1" baseline="-25000" dirty="0" err="1">
                  <a:latin typeface="+mn-lt"/>
                </a:rPr>
                <a:t>d</a:t>
              </a:r>
              <a:r>
                <a:rPr lang="en-US" altLang="pt-BR" sz="2000" b="1" dirty="0">
                  <a:latin typeface="+mn-lt"/>
                </a:rPr>
                <a:t> </a:t>
              </a:r>
              <a:r>
                <a:rPr lang="pt-BR" altLang="pt-BR" sz="3200" dirty="0">
                  <a:latin typeface="+mn-lt"/>
                  <a:sym typeface="Symbol" panose="05050102010706020507" pitchFamily="18" charset="2"/>
                </a:rPr>
                <a:t></a:t>
              </a:r>
              <a:r>
                <a:rPr lang="en-US" altLang="pt-BR" sz="2000" b="1" dirty="0">
                  <a:latin typeface="+mn-lt"/>
                </a:rPr>
                <a:t> </a:t>
              </a:r>
              <a:r>
                <a:rPr lang="pt-BR" altLang="pt-BR" sz="3200" b="1" dirty="0"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pt-BR" sz="2400" b="1" dirty="0" err="1">
                  <a:latin typeface="+mn-lt"/>
                </a:rPr>
                <a:t>sorção</a:t>
              </a:r>
              <a:endParaRPr lang="en-US" altLang="pt-BR" sz="2000" b="1" dirty="0">
                <a:latin typeface="+mn-lt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3792" y="3792"/>
              <a:ext cx="1628" cy="33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39" name="Elipse 38"/>
          <p:cNvSpPr/>
          <p:nvPr/>
        </p:nvSpPr>
        <p:spPr>
          <a:xfrm>
            <a:off x="512181" y="790304"/>
            <a:ext cx="1471282" cy="1388954"/>
          </a:xfrm>
          <a:prstGeom prst="ellipse">
            <a:avLst/>
          </a:prstGeom>
          <a:solidFill>
            <a:schemeClr val="accent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3802" y="1233723"/>
            <a:ext cx="1372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/>
              <a:t>Adsorção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605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135005" y="-47282"/>
            <a:ext cx="992198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Aspectos da adsorção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211894" y="843330"/>
            <a:ext cx="3768209" cy="611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Dessorção de herbicidas</a:t>
            </a:r>
            <a:endParaRPr lang="pt-BR" sz="2400" dirty="0"/>
          </a:p>
        </p:txBody>
      </p:sp>
      <p:sp>
        <p:nvSpPr>
          <p:cNvPr id="3" name="Elipse 2"/>
          <p:cNvSpPr/>
          <p:nvPr/>
        </p:nvSpPr>
        <p:spPr>
          <a:xfrm>
            <a:off x="5826037" y="3587241"/>
            <a:ext cx="3252651" cy="3084218"/>
          </a:xfrm>
          <a:prstGeom prst="ellipse">
            <a:avLst/>
          </a:prstGeom>
          <a:solidFill>
            <a:srgbClr val="77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Solo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702830" y="4593773"/>
            <a:ext cx="1306286" cy="12540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</a:rPr>
              <a:t>Na solução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9339944" y="5129350"/>
            <a:ext cx="1084217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9130938" y="5291861"/>
            <a:ext cx="1432557" cy="35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Dessorção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71997" y="2173584"/>
            <a:ext cx="1706880" cy="1740765"/>
          </a:xfrm>
          <a:prstGeom prst="ellipse">
            <a:avLst/>
          </a:prstGeom>
          <a:solidFill>
            <a:srgbClr val="77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Solo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444238" y="1605852"/>
            <a:ext cx="2952205" cy="287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ysClr val="windowText" lastClr="000000"/>
                </a:solidFill>
              </a:rPr>
              <a:t>Na solução</a:t>
            </a:r>
            <a:endParaRPr lang="pt-BR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2102033" y="3155001"/>
            <a:ext cx="1084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2023655" y="2691269"/>
            <a:ext cx="1240972" cy="35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</a:t>
            </a:r>
            <a:r>
              <a:rPr lang="pt-BR" sz="2000" dirty="0" smtClean="0">
                <a:solidFill>
                  <a:schemeClr val="tx1"/>
                </a:solidFill>
              </a:rPr>
              <a:t>orção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2455817" y="1358537"/>
            <a:ext cx="7426235" cy="53129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588165" y="1648119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Retorno facultativo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394871" y="3026507"/>
            <a:ext cx="368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C00000"/>
                </a:solidFill>
              </a:rPr>
              <a:t>&gt; </a:t>
            </a:r>
            <a:r>
              <a:rPr lang="pt-BR" sz="2400" b="1" dirty="0" err="1" smtClean="0">
                <a:solidFill>
                  <a:srgbClr val="C00000"/>
                </a:solidFill>
              </a:rPr>
              <a:t>Koc</a:t>
            </a:r>
            <a:r>
              <a:rPr lang="pt-BR" sz="2400" b="1" dirty="0" smtClean="0">
                <a:solidFill>
                  <a:srgbClr val="C00000"/>
                </a:solidFill>
              </a:rPr>
              <a:t> &gt; potencial de formação de resíduo ligado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515074" y="2157328"/>
            <a:ext cx="359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MOS</a:t>
            </a:r>
            <a:r>
              <a:rPr lang="pt-BR" sz="2400" dirty="0" smtClean="0"/>
              <a:t> maior responsável por formar </a:t>
            </a:r>
            <a:r>
              <a:rPr lang="pt-BR" sz="2400" b="1" dirty="0" smtClean="0"/>
              <a:t>Resíduo Ligado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2513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0" y="0"/>
            <a:ext cx="12192000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Fatores que interferem na sorção e lixiviação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373063" y="932941"/>
            <a:ext cx="3724967" cy="3453331"/>
          </a:xfrm>
          <a:prstGeom prst="ellipse">
            <a:avLst/>
          </a:prstGeom>
          <a:solidFill>
            <a:schemeClr val="accent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Propriedades físico-químicas dos pesticidas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352651" y="932941"/>
            <a:ext cx="3724967" cy="3453331"/>
          </a:xfrm>
          <a:prstGeom prst="ellipse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Propriedades físico-químicas do solo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813576" y="3157708"/>
            <a:ext cx="3724967" cy="3404069"/>
          </a:xfrm>
          <a:prstGeom prst="ellipse">
            <a:avLst/>
          </a:prstGeom>
          <a:solidFill>
            <a:schemeClr val="accent6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Condições ambientais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5721531" y="3396343"/>
            <a:ext cx="2834640" cy="13454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699862" y="4628909"/>
            <a:ext cx="325265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SORÇÃO </a:t>
            </a:r>
            <a:r>
              <a:rPr lang="pt-BR" sz="2400" b="1" dirty="0" smtClean="0">
                <a:solidFill>
                  <a:srgbClr val="FF0000"/>
                </a:solidFill>
              </a:rPr>
              <a:t>X</a:t>
            </a:r>
            <a:r>
              <a:rPr lang="pt-BR" sz="2400" b="1" dirty="0" smtClean="0"/>
              <a:t> LIXIVIAÇÃO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834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135005" y="-47282"/>
            <a:ext cx="992198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Aspectos da adsorção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25" y="2373095"/>
            <a:ext cx="8596794" cy="2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0"/>
          <p:cNvSpPr>
            <a:spLocks noChangeArrowheads="1"/>
          </p:cNvSpPr>
          <p:nvPr/>
        </p:nvSpPr>
        <p:spPr bwMode="auto">
          <a:xfrm>
            <a:off x="3265525" y="4544207"/>
            <a:ext cx="8596794" cy="355185"/>
          </a:xfrm>
          <a:prstGeom prst="rect">
            <a:avLst/>
          </a:prstGeom>
          <a:solidFill>
            <a:srgbClr val="008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72597" y="4862333"/>
            <a:ext cx="420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Sociedade Internacional da Ciência do Solo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64011" y="1749443"/>
            <a:ext cx="379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Composição Granulométrica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718655" y="5393653"/>
            <a:ext cx="7053943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C00000"/>
                </a:solidFill>
              </a:rPr>
              <a:t>&gt; Área Superficial &gt; capacidade de interação com outras partículas e compostos no solo</a:t>
            </a:r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2904883" y="873963"/>
            <a:ext cx="6382232" cy="530839"/>
          </a:xfrm>
          <a:prstGeom prst="round2Diag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Propriedades físico-químicas do 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1000" y="1493019"/>
            <a:ext cx="12878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Textura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294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41" t="21161" r="9506" b="73287"/>
          <a:stretch/>
        </p:blipFill>
        <p:spPr>
          <a:xfrm>
            <a:off x="0" y="648406"/>
            <a:ext cx="12192000" cy="111215"/>
          </a:xfrm>
          <a:prstGeom prst="rect">
            <a:avLst/>
          </a:prstGeom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1135005" y="-47282"/>
            <a:ext cx="9921989" cy="7774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Aspectos da adsorção de herbicidas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3805" y="5555457"/>
            <a:ext cx="10994375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C00000"/>
                </a:solidFill>
              </a:rPr>
              <a:t>Tipo da fração argila determina a quantidade de cargas do solo (CTC &gt; em argilas 2:1)</a:t>
            </a:r>
            <a:endParaRPr lang="pt-BR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Group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22562"/>
              </p:ext>
            </p:extLst>
          </p:nvPr>
        </p:nvGraphicFramePr>
        <p:xfrm>
          <a:off x="1988342" y="1920136"/>
          <a:ext cx="8215313" cy="3474768"/>
        </p:xfrm>
        <a:graphic>
          <a:graphicData uri="http://schemas.openxmlformats.org/drawingml/2006/table">
            <a:tbl>
              <a:tblPr/>
              <a:tblGrid>
                <a:gridCol w="312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Constituinte do solo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CTC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cmol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kg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Sup. Específica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(m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g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Matéria orgânica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200-400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500-800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Vermiculita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100-150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600-800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Montmorilonita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80-150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600-800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Ilita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10-40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65-100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Clorita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10-40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25-40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Caulinita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3-15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7-30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Óxidos de Fe e Al</a:t>
                      </a:r>
                    </a:p>
                  </a:txBody>
                  <a:tcPr marL="91439" marR="91439" marT="45723" marB="457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2-6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1-8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89"/>
          <p:cNvSpPr>
            <a:spLocks noChangeArrowheads="1"/>
          </p:cNvSpPr>
          <p:nvPr/>
        </p:nvSpPr>
        <p:spPr bwMode="auto">
          <a:xfrm>
            <a:off x="1988342" y="3030390"/>
            <a:ext cx="8215312" cy="762000"/>
          </a:xfrm>
          <a:prstGeom prst="rect">
            <a:avLst/>
          </a:prstGeom>
          <a:solidFill>
            <a:schemeClr val="accent2">
              <a:lumMod val="40000"/>
              <a:lumOff val="60000"/>
              <a:alpha val="27058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Rectangle 190"/>
          <p:cNvSpPr>
            <a:spLocks noChangeArrowheads="1"/>
          </p:cNvSpPr>
          <p:nvPr/>
        </p:nvSpPr>
        <p:spPr bwMode="auto">
          <a:xfrm>
            <a:off x="1978817" y="4602972"/>
            <a:ext cx="8215312" cy="770296"/>
          </a:xfrm>
          <a:prstGeom prst="rect">
            <a:avLst/>
          </a:prstGeom>
          <a:solidFill>
            <a:srgbClr val="008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" name="Rectangle 190"/>
          <p:cNvSpPr>
            <a:spLocks noChangeArrowheads="1"/>
          </p:cNvSpPr>
          <p:nvPr/>
        </p:nvSpPr>
        <p:spPr bwMode="auto">
          <a:xfrm>
            <a:off x="1978817" y="2634012"/>
            <a:ext cx="8215312" cy="357188"/>
          </a:xfrm>
          <a:prstGeom prst="rect">
            <a:avLst/>
          </a:prstGeom>
          <a:solidFill>
            <a:srgbClr val="FF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Chave Direita 4"/>
          <p:cNvSpPr/>
          <p:nvPr/>
        </p:nvSpPr>
        <p:spPr>
          <a:xfrm>
            <a:off x="10298269" y="3030389"/>
            <a:ext cx="45719" cy="76200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438602" y="3211334"/>
            <a:ext cx="1269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Argilas 2:1</a:t>
            </a:r>
            <a:endParaRPr lang="pt-BR" sz="2000" dirty="0"/>
          </a:p>
        </p:txBody>
      </p:sp>
      <p:sp>
        <p:nvSpPr>
          <p:cNvPr id="17" name="Chave Direita 16"/>
          <p:cNvSpPr/>
          <p:nvPr/>
        </p:nvSpPr>
        <p:spPr>
          <a:xfrm>
            <a:off x="10298269" y="4602972"/>
            <a:ext cx="45719" cy="76200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438602" y="4799306"/>
            <a:ext cx="1269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Argilas 1:1</a:t>
            </a:r>
            <a:endParaRPr lang="pt-BR" sz="2000" dirty="0"/>
          </a:p>
        </p:txBody>
      </p:sp>
      <p:sp>
        <p:nvSpPr>
          <p:cNvPr id="16" name="Arredondar Retângulo em um Canto Diagonal 15"/>
          <p:cNvSpPr/>
          <p:nvPr/>
        </p:nvSpPr>
        <p:spPr>
          <a:xfrm>
            <a:off x="2904883" y="873963"/>
            <a:ext cx="6382232" cy="530839"/>
          </a:xfrm>
          <a:prstGeom prst="round2Diag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Propriedades físico-químicas do 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76497" y="1245473"/>
            <a:ext cx="21857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Textura e CTC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580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Quadro</Template>
  <TotalTime>5308</TotalTime>
  <Words>1451</Words>
  <Application>Microsoft Office PowerPoint</Application>
  <PresentationFormat>Widescreen</PresentationFormat>
  <Paragraphs>316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9" baseType="lpstr">
      <vt:lpstr>Yu Gothic</vt:lpstr>
      <vt:lpstr>Arial</vt:lpstr>
      <vt:lpstr>Calibri</vt:lpstr>
      <vt:lpstr>Calibri </vt:lpstr>
      <vt:lpstr>Calibri Light</vt:lpstr>
      <vt:lpstr>Cambria Math</vt:lpstr>
      <vt:lpstr>Symbol</vt:lpstr>
      <vt:lpstr>Tahoma</vt:lpstr>
      <vt:lpstr>Times New Roman</vt:lpstr>
      <vt:lpstr>Wingdings</vt:lpstr>
      <vt:lpstr>Tema do Office</vt:lpstr>
      <vt:lpstr>SPW 10.0 Graph</vt:lpstr>
      <vt:lpstr>Aspectos da adsorção e lixiviação de herbicidas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Nitrogênio Orgânico do solo</dc:title>
  <dc:creator>Vanessa Takeshita</dc:creator>
  <cp:lastModifiedBy>Vanessa Takeshita</cp:lastModifiedBy>
  <cp:revision>292</cp:revision>
  <dcterms:created xsi:type="dcterms:W3CDTF">2018-03-31T18:25:23Z</dcterms:created>
  <dcterms:modified xsi:type="dcterms:W3CDTF">2018-10-18T21:49:40Z</dcterms:modified>
</cp:coreProperties>
</file>