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9" r:id="rId11"/>
    <p:sldId id="265" r:id="rId12"/>
    <p:sldId id="266" r:id="rId13"/>
    <p:sldId id="267" r:id="rId14"/>
    <p:sldId id="268" r:id="rId15"/>
    <p:sldId id="258" r:id="rId16"/>
    <p:sldId id="273" r:id="rId17"/>
    <p:sldId id="274" r:id="rId18"/>
    <p:sldId id="256" r:id="rId19"/>
    <p:sldId id="27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A672-448B-4438-8AA9-FDB3BAF5A570}" type="datetimeFigureOut">
              <a:rPr lang="pt-BR" smtClean="0"/>
              <a:t>20/08/2020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359F-50B1-4E64-B310-CDD61EBB655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956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15CD-7D5E-40DE-AC35-EAF5A5832241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46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4FFC-4B76-4DF6-A80A-F759D7F06BDC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717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96AF-7913-4F62-9434-8FE5526DA75D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73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7EE-5CCB-4B48-84E7-884784ACDE39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51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C411-5214-467F-9D8D-3E5666EDDA29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8502-E88B-4348-A611-06C2C29E72DA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5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896-52D7-40D8-BEFF-AA32A10B0F12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6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4187-3EE6-404C-9137-9D1A5096749D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0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1F5A-B543-411C-BB51-05E8DBD2CBCC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33F-A987-4C32-BC28-049B9A39E98E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5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2C8C-3A99-45B7-94A1-5C815A0315F3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4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7D79-67E8-40E2-A22E-CD0DEC0ED613}" type="datetime1">
              <a:rPr lang="pt-BR" smtClean="0"/>
              <a:t>20/08/2020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2BBF-8357-4F7D-80C5-ED2BD0A4F4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3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mailto:gilmar@bancook.com.br" TargetMode="External"/><Relationship Id="rId5" Type="http://schemas.openxmlformats.org/officeDocument/2006/relationships/image" Target="../media/image5.jpg"/><Relationship Id="rId10" Type="http://schemas.openxmlformats.org/officeDocument/2006/relationships/hyperlink" Target="mailto:paulo@casamario.com.br" TargetMode="External"/><Relationship Id="rId4" Type="http://schemas.openxmlformats.org/officeDocument/2006/relationships/image" Target="../media/image4.jpg"/><Relationship Id="rId9" Type="http://schemas.openxmlformats.org/officeDocument/2006/relationships/hyperlink" Target="mailto:jrkassai@usp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iirc.or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C95267-08CF-4B80-A94D-C812869ED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07945"/>
            <a:ext cx="9144000" cy="46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6F7B141-C016-4B70-AF70-39470EBC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10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EDF3FB-AC29-418E-9D2C-5EB388BE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2" y="176433"/>
            <a:ext cx="5513493" cy="14342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A981FEE-0278-40CD-BA30-F8EE33CE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4" y="1677798"/>
            <a:ext cx="5540070" cy="15483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7A2039A-270B-48B0-8670-470C37CB3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68" y="3299502"/>
            <a:ext cx="5606944" cy="31180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AFB748-7253-4518-AB08-1BD28C1A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857" y="321882"/>
            <a:ext cx="4335134" cy="24468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1A1EE36-0972-49B2-A885-11158898F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171" y="3324669"/>
            <a:ext cx="5565545" cy="20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5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C1601FB-214B-47A6-B360-A2C444BF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11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1E4C4A-109B-4373-8695-995AF687D7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1507958"/>
            <a:ext cx="8855241" cy="4443663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DE22C65-7EF1-4C17-AD80-FEA0005D3C4C}"/>
              </a:ext>
            </a:extLst>
          </p:cNvPr>
          <p:cNvSpPr/>
          <p:nvPr/>
        </p:nvSpPr>
        <p:spPr>
          <a:xfrm>
            <a:off x="3774091" y="333025"/>
            <a:ext cx="6353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75 anos (1944 – 2019 – 2044)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92FF6E-E106-4783-A7EA-72DE4C2A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2" y="236413"/>
            <a:ext cx="3029378" cy="17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4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D73375-5A21-43DB-9765-D127D216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12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F31E41-F79F-4C0E-977B-4DE48DD9A8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82" y="369456"/>
            <a:ext cx="7046374" cy="6086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66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7B7E6D-4F27-43D6-A5F3-90FDBC24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13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90F798A-8371-4ACB-A843-EC7AE38C0552}"/>
              </a:ext>
            </a:extLst>
          </p:cNvPr>
          <p:cNvSpPr/>
          <p:nvPr/>
        </p:nvSpPr>
        <p:spPr>
          <a:xfrm>
            <a:off x="1832335" y="209725"/>
            <a:ext cx="7966008" cy="6610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CAPITAL FINANCEIRO </a:t>
            </a:r>
            <a:endParaRPr lang="pt-BR" sz="1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Equilibrar o valor da mensalidade em relação às despesas operacionais, sem depender das outras receitas.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Financiar os novos investimentos prioritariamente com recursos oriundos de superávits das operações (após a depreciação), e em última opção com aumento de capital (contribuição de melhorias) ou recursos de terceiros (bancários).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Dar continuidade a estudos OBZ de redução de despesas, redução das inadimplências, e os motivos de vendas de títulos, e auditoria das receitas.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Dar continuidade na excelente negociação de Leilões de Energia, e estudar a implantação de placas fotovoltaicas.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Informatizar o Controle Orçamentário e integrar os sistemas de gestão empresarial. E treinar os funcionários mais capacitados para o processo de gestão.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Repensar o organograma funcional.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Gestão de Riscos ISO 31000.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Incluir os 17 ODS.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CAPITAL MANUFATURADO OU PRODUTIVO </a:t>
            </a:r>
            <a:endParaRPr lang="pt-BR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Vender o Terreno do Jardim Horto Florestal.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Dar uma nova destinação à Sede Central.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Investir em Estacionamentos na Sede de Campo.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Repensar a reforma do Salão Social, tendo em vista que não é um centro de resultado superavitário.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Aperfeiçoar o Controle de Estoques e de Ativos Fixos. 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Avaliar o futuro da Sede Central.</a:t>
            </a:r>
            <a:endParaRPr lang="pt-B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 INTELECTUAL 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Despender esforços na comunicação com os associados, para evidenciar as receitas de oportunidades disponíveis e promover o aumento do valor de mercado do valor do título patrimonial.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 continuidade aos estudos para promover ou aumentar o valor agregado aos associados, por meio da oferta de novas ou atuais modalidades e existentes.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Promover a cultura de valuation das atividades do Clube Jundiaiense, pois o capital não financeiro é tão ou mais relevante.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Aprofundar pesquisas juntos aos associados e usuários sobre as atividades que mais agregam valor.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 HUMANO 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Estar atento para os custos com pessoal que representam 43% das despesas totais.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Estudar os contratos de cessão de espaços e professores e personais.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Avaliar contratos de limpeza e jardinagem.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Aprimorar o organograma funcional e o processo de governança, adequando as funções nobres dos diretores, conselho fiscal e membros do conselho de administração, para questões estratégicas rumo aos 100 anos do Clube.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Elaborar planos de carreiras funcional.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 SOCIAL E DE RELACIONAMENTO 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Reestruturar os eventos sociais para se tornarem superavitários. Aperfeiçoar os processos de planejamento, compras e contratações.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Estudar o perfil dos associados Dependentes (D) e os motivos da redução nos últimos anos.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Estudar o perfil dos associados Veteranos (V-R) e a possibilidade de emissão de novos títulos.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Focar nas prioridades identificadas: (1) Academia, (2) Modalidades Esportivas, e (3) Áreas de Lazer.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Aumentar a oferta de eventos culturais.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Avaliar o relacionamento do Clube com a comunidade jundiaiense.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 NATURAL OU AMBIENTAL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Elaborar relatório </a:t>
            </a:r>
            <a:r>
              <a:rPr lang="pt-BR" sz="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Reporting Initiative (GRI).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Tornar o Clube Jundiaiense uma referência à atual e próximas gerações em relação ao uso de energias renováveis (eólicas e solar), reuso de águas, redução de resíduos sólidos, compensação de emissões de gases de efeito estufa e conscientização.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Estudar a viabilidade de implantação de placas fotovoltaicas para zerar as contas de energia elétrica. E aquecedores solar “a Vácuo”.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Implantar usina de biodiesel a partir da coleta e descarte de óleo usado, com finalidade de utilizar como biodiesel nas caldeiras, motores e veículos. </a:t>
            </a: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Fazer campanha “rumo aos 100 anos do Clube” amparada na sustentabilidade, ou seja, promovendo uma natureza exuberante, tecnologias, e o bem-estar dos associados. 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7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8364BE1-463F-4D96-8EAB-CDF606B1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14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4D7980-0947-4D47-B885-7A9EF1919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15492" y="267856"/>
            <a:ext cx="6770254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9A60A0-2ED3-4A10-8D49-C7816CADAF92}"/>
              </a:ext>
            </a:extLst>
          </p:cNvPr>
          <p:cNvSpPr txBox="1"/>
          <p:nvPr/>
        </p:nvSpPr>
        <p:spPr>
          <a:xfrm>
            <a:off x="5135461" y="1910092"/>
            <a:ext cx="217065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endParaRPr lang="pt-BR" sz="1350" dirty="0"/>
          </a:p>
          <a:p>
            <a:pPr algn="ctr"/>
            <a:r>
              <a:rPr lang="pt-BR" b="1" i="1" dirty="0">
                <a:solidFill>
                  <a:schemeClr val="accent6">
                    <a:lumMod val="75000"/>
                  </a:schemeClr>
                </a:solidFill>
              </a:rPr>
              <a:t>Conselho</a:t>
            </a:r>
          </a:p>
          <a:p>
            <a:pPr algn="ctr"/>
            <a:r>
              <a:rPr lang="pt-BR" b="1" i="1" dirty="0">
                <a:solidFill>
                  <a:schemeClr val="accent6">
                    <a:lumMod val="75000"/>
                  </a:schemeClr>
                </a:solidFill>
              </a:rPr>
              <a:t>de Administração</a:t>
            </a:r>
          </a:p>
          <a:p>
            <a:pPr algn="ctr"/>
            <a:r>
              <a:rPr lang="pt-BR" sz="900" i="1" dirty="0">
                <a:solidFill>
                  <a:schemeClr val="accent6">
                    <a:lumMod val="75000"/>
                  </a:schemeClr>
                </a:solidFill>
              </a:rPr>
              <a:t>(180 membros titulares e 18 vitalícios)</a:t>
            </a:r>
          </a:p>
          <a:p>
            <a:pPr algn="ctr"/>
            <a:endParaRPr lang="pt-BR" sz="13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b="1" i="1" dirty="0">
                <a:solidFill>
                  <a:srgbClr val="C00000"/>
                </a:solidFill>
              </a:rPr>
              <a:t>Comissão Fiscal</a:t>
            </a:r>
          </a:p>
          <a:p>
            <a:pPr algn="ctr"/>
            <a:r>
              <a:rPr lang="pt-BR" sz="900" i="1" dirty="0">
                <a:solidFill>
                  <a:srgbClr val="C00000"/>
                </a:solidFill>
              </a:rPr>
              <a:t>(3 membros titulares)</a:t>
            </a:r>
          </a:p>
          <a:p>
            <a:pPr algn="ctr"/>
            <a:endParaRPr lang="pt-BR" sz="13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b="1" dirty="0"/>
              <a:t>DIRETORIA</a:t>
            </a:r>
          </a:p>
          <a:p>
            <a:pPr algn="ctr"/>
            <a:r>
              <a:rPr lang="pt-BR" sz="900" i="1" dirty="0"/>
              <a:t>(23 membros titulares)</a:t>
            </a:r>
          </a:p>
          <a:p>
            <a:pPr algn="ctr"/>
            <a:r>
              <a:rPr lang="pt-BR" sz="1350" b="1" dirty="0">
                <a:solidFill>
                  <a:schemeClr val="accent2">
                    <a:lumMod val="75000"/>
                  </a:schemeClr>
                </a:solidFill>
              </a:rPr>
              <a:t>Social - Cultural</a:t>
            </a:r>
          </a:p>
          <a:p>
            <a:pPr algn="ctr"/>
            <a:r>
              <a:rPr lang="pt-BR" sz="1350" b="1" dirty="0">
                <a:solidFill>
                  <a:schemeClr val="accent2">
                    <a:lumMod val="75000"/>
                  </a:schemeClr>
                </a:solidFill>
              </a:rPr>
              <a:t>Esportes - Academia</a:t>
            </a:r>
          </a:p>
          <a:p>
            <a:pPr algn="ctr"/>
            <a:r>
              <a:rPr lang="pt-BR" sz="1350" dirty="0"/>
              <a:t>Marketing</a:t>
            </a:r>
          </a:p>
          <a:p>
            <a:pPr algn="ctr"/>
            <a:r>
              <a:rPr lang="pt-BR" sz="1350" dirty="0"/>
              <a:t>Manutenção e Obras</a:t>
            </a:r>
          </a:p>
          <a:p>
            <a:pPr algn="ctr"/>
            <a:r>
              <a:rPr lang="pt-BR" sz="1350" dirty="0"/>
              <a:t>Adm. Fin. RH. Jur.</a:t>
            </a:r>
          </a:p>
          <a:p>
            <a:pPr algn="ctr"/>
            <a:endParaRPr lang="pt-BR" sz="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A3E674-41C1-4AC4-BFDF-0DF474DBBDD5}"/>
              </a:ext>
            </a:extLst>
          </p:cNvPr>
          <p:cNvSpPr txBox="1"/>
          <p:nvPr/>
        </p:nvSpPr>
        <p:spPr>
          <a:xfrm>
            <a:off x="2433238" y="1794317"/>
            <a:ext cx="1890000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CAPITAL FINANCEIRO</a:t>
            </a:r>
          </a:p>
          <a:p>
            <a:r>
              <a:rPr lang="pt-BR" sz="900" dirty="0"/>
              <a:t>Mensalidades</a:t>
            </a:r>
          </a:p>
          <a:p>
            <a:r>
              <a:rPr lang="pt-BR" sz="900" dirty="0"/>
              <a:t>Outras Receitas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371CB6-3166-4E11-9DB0-853E612C9967}"/>
              </a:ext>
            </a:extLst>
          </p:cNvPr>
          <p:cNvSpPr txBox="1"/>
          <p:nvPr/>
        </p:nvSpPr>
        <p:spPr>
          <a:xfrm>
            <a:off x="2427995" y="2405666"/>
            <a:ext cx="1890000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CAPITAL PRODUTIVO</a:t>
            </a:r>
          </a:p>
          <a:p>
            <a:r>
              <a:rPr lang="pt-BR" sz="900" dirty="0"/>
              <a:t>Terrenos, S. Central, S. Campo, Prédios e outros imobilizados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A591AFD-5956-492A-8D6A-B80438736574}"/>
              </a:ext>
            </a:extLst>
          </p:cNvPr>
          <p:cNvSpPr txBox="1"/>
          <p:nvPr/>
        </p:nvSpPr>
        <p:spPr>
          <a:xfrm>
            <a:off x="2434286" y="2997090"/>
            <a:ext cx="1890000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CAPITAL INTELECTUAL</a:t>
            </a:r>
          </a:p>
          <a:p>
            <a:r>
              <a:rPr lang="pt-BR" sz="900" dirty="0"/>
              <a:t>Cotização Coletiva dos custos das atividades, e moedas de trocas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61FA18-7214-4057-93FD-5AE664703D72}"/>
              </a:ext>
            </a:extLst>
          </p:cNvPr>
          <p:cNvSpPr txBox="1"/>
          <p:nvPr/>
        </p:nvSpPr>
        <p:spPr>
          <a:xfrm>
            <a:off x="2434286" y="3607390"/>
            <a:ext cx="1890000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CAPITAL HUMANO</a:t>
            </a:r>
          </a:p>
          <a:p>
            <a:r>
              <a:rPr lang="pt-BR" sz="900" dirty="0"/>
              <a:t>128 Funcionários, 95 terceirizados, 45 instrutores e 266 voluntários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56678D-F205-4A58-A80A-B579243B27B0}"/>
              </a:ext>
            </a:extLst>
          </p:cNvPr>
          <p:cNvSpPr txBox="1"/>
          <p:nvPr/>
        </p:nvSpPr>
        <p:spPr>
          <a:xfrm>
            <a:off x="2429043" y="4234637"/>
            <a:ext cx="1890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CAPITAL SOCIAL/RELACIONAMENTO</a:t>
            </a:r>
          </a:p>
          <a:p>
            <a:r>
              <a:rPr lang="pt-BR" sz="900" dirty="0"/>
              <a:t>15 mil Associados, Sociedade local, Fornecedores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153A09-4000-418A-A4D0-F271ECA06B46}"/>
              </a:ext>
            </a:extLst>
          </p:cNvPr>
          <p:cNvSpPr txBox="1"/>
          <p:nvPr/>
        </p:nvSpPr>
        <p:spPr>
          <a:xfrm>
            <a:off x="2435335" y="4844937"/>
            <a:ext cx="1890000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6">
                    <a:lumMod val="50000"/>
                  </a:schemeClr>
                </a:solidFill>
              </a:rPr>
              <a:t>CAPITAL NATURAL</a:t>
            </a:r>
          </a:p>
          <a:p>
            <a:r>
              <a:rPr lang="pt-BR" sz="900" dirty="0"/>
              <a:t>Áreas verdes, lagos, flora, flores e faunas nativas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EA7DA8-35FD-4CB9-9521-EC4B49E92628}"/>
              </a:ext>
            </a:extLst>
          </p:cNvPr>
          <p:cNvSpPr txBox="1"/>
          <p:nvPr/>
        </p:nvSpPr>
        <p:spPr>
          <a:xfrm>
            <a:off x="8104908" y="1370063"/>
            <a:ext cx="19189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2">
                    <a:lumMod val="50000"/>
                  </a:schemeClr>
                </a:solidFill>
              </a:rPr>
              <a:t>CAPITAL FINANCEIRO</a:t>
            </a:r>
          </a:p>
          <a:p>
            <a:r>
              <a:rPr lang="pt-BR" sz="900" dirty="0"/>
              <a:t>Mensalidade justa</a:t>
            </a:r>
          </a:p>
          <a:p>
            <a:r>
              <a:rPr lang="pt-BR" sz="900" dirty="0"/>
              <a:t>Custos das atividades subsidiados</a:t>
            </a:r>
          </a:p>
          <a:p>
            <a:r>
              <a:rPr lang="pt-BR" sz="900" dirty="0"/>
              <a:t>Governança e Accountability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9E8D4A-78EA-4492-BEB1-A4F947507C39}"/>
              </a:ext>
            </a:extLst>
          </p:cNvPr>
          <p:cNvSpPr txBox="1"/>
          <p:nvPr/>
        </p:nvSpPr>
        <p:spPr>
          <a:xfrm>
            <a:off x="8106961" y="2118058"/>
            <a:ext cx="1918982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2">
                    <a:lumMod val="50000"/>
                  </a:schemeClr>
                </a:solidFill>
              </a:rPr>
              <a:t>CAPITAL PRODUTIVO</a:t>
            </a:r>
          </a:p>
          <a:p>
            <a:r>
              <a:rPr lang="pt-BR" sz="900" dirty="0"/>
              <a:t>Campos, quadras, piscinas, academia, salões sociais, churrasqueiras, lagos e diversas áreas de lazer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B15319-095E-4107-9046-33F15BCD54AC}"/>
              </a:ext>
            </a:extLst>
          </p:cNvPr>
          <p:cNvSpPr txBox="1"/>
          <p:nvPr/>
        </p:nvSpPr>
        <p:spPr>
          <a:xfrm>
            <a:off x="8113252" y="2860486"/>
            <a:ext cx="19189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2">
                    <a:lumMod val="50000"/>
                  </a:schemeClr>
                </a:solidFill>
              </a:rPr>
              <a:t>CAPITAL INTELECTUAL</a:t>
            </a:r>
          </a:p>
          <a:p>
            <a:r>
              <a:rPr lang="pt-BR" sz="900" dirty="0"/>
              <a:t>Deságio da mensalidade</a:t>
            </a:r>
          </a:p>
          <a:p>
            <a:r>
              <a:rPr lang="pt-BR" sz="900" dirty="0"/>
              <a:t>Valor de mercado do título associativo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D7AD6D-4943-43AB-AA4F-9A8FB261C009}"/>
              </a:ext>
            </a:extLst>
          </p:cNvPr>
          <p:cNvSpPr txBox="1"/>
          <p:nvPr/>
        </p:nvSpPr>
        <p:spPr>
          <a:xfrm>
            <a:off x="8113252" y="3485174"/>
            <a:ext cx="1918982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2">
                    <a:lumMod val="50000"/>
                  </a:schemeClr>
                </a:solidFill>
              </a:rPr>
              <a:t>CAPITAL HUMANO</a:t>
            </a:r>
          </a:p>
          <a:p>
            <a:r>
              <a:rPr lang="pt-BR" sz="900" dirty="0"/>
              <a:t>Atendimento eficiente e cordial</a:t>
            </a:r>
          </a:p>
          <a:p>
            <a:r>
              <a:rPr lang="pt-BR" sz="900" dirty="0"/>
              <a:t>Bons instrutores e personais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3CA817-4C7D-4A87-A201-05F0F88B14ED}"/>
              </a:ext>
            </a:extLst>
          </p:cNvPr>
          <p:cNvSpPr txBox="1"/>
          <p:nvPr/>
        </p:nvSpPr>
        <p:spPr>
          <a:xfrm>
            <a:off x="8108009" y="4112422"/>
            <a:ext cx="19189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2">
                    <a:lumMod val="50000"/>
                  </a:schemeClr>
                </a:solidFill>
              </a:rPr>
              <a:t>CAPITAL SOCIAL/RELACIONAMENTO</a:t>
            </a:r>
          </a:p>
          <a:p>
            <a:r>
              <a:rPr lang="pt-BR" sz="900" dirty="0"/>
              <a:t>Extensão de nossa casa e do nosso lar, pertencimento, grupos, amizades, voluntarismo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3773F1-2907-4DC0-A31E-F0E7E94542B6}"/>
              </a:ext>
            </a:extLst>
          </p:cNvPr>
          <p:cNvSpPr txBox="1"/>
          <p:nvPr/>
        </p:nvSpPr>
        <p:spPr>
          <a:xfrm>
            <a:off x="8114301" y="4848557"/>
            <a:ext cx="1918982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accent2">
                    <a:lumMod val="50000"/>
                  </a:schemeClr>
                </a:solidFill>
              </a:rPr>
              <a:t>NATURAL</a:t>
            </a:r>
          </a:p>
          <a:p>
            <a:r>
              <a:rPr lang="pt-BR" sz="900" dirty="0"/>
              <a:t>Qualidade de vida, saúde, paz,</a:t>
            </a:r>
          </a:p>
          <a:p>
            <a:r>
              <a:rPr lang="pt-BR" sz="900" dirty="0"/>
              <a:t>harmonia com a natureza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F27FC4-1ACF-4767-86A3-EAF4C269A43B}"/>
              </a:ext>
            </a:extLst>
          </p:cNvPr>
          <p:cNvSpPr txBox="1"/>
          <p:nvPr/>
        </p:nvSpPr>
        <p:spPr>
          <a:xfrm>
            <a:off x="4380244" y="877771"/>
            <a:ext cx="383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</a:rPr>
              <a:t>Modelo de Negócio</a:t>
            </a:r>
          </a:p>
          <a:p>
            <a:pPr algn="ctr"/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</a:rPr>
              <a:t>do Clube Jundiaiense</a:t>
            </a:r>
          </a:p>
        </p:txBody>
      </p:sp>
      <p:sp>
        <p:nvSpPr>
          <p:cNvPr id="21" name="Seta: Pentágono 20">
            <a:extLst>
              <a:ext uri="{FF2B5EF4-FFF2-40B4-BE49-F238E27FC236}">
                <a16:creationId xmlns:a16="http://schemas.microsoft.com/office/drawing/2014/main" id="{4FEEBDFC-4CCB-45AF-AAAD-EAAA331A585D}"/>
              </a:ext>
            </a:extLst>
          </p:cNvPr>
          <p:cNvSpPr/>
          <p:nvPr/>
        </p:nvSpPr>
        <p:spPr>
          <a:xfrm>
            <a:off x="4465299" y="2862134"/>
            <a:ext cx="587715" cy="900247"/>
          </a:xfrm>
          <a:prstGeom prst="homePlate">
            <a:avLst>
              <a:gd name="adj" fmla="val 5107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50" b="1" dirty="0">
                <a:solidFill>
                  <a:schemeClr val="accent6">
                    <a:lumMod val="75000"/>
                  </a:schemeClr>
                </a:solidFill>
              </a:rPr>
              <a:t>ENTRA</a:t>
            </a:r>
          </a:p>
          <a:p>
            <a:pPr algn="ctr"/>
            <a:r>
              <a:rPr lang="pt-BR" sz="1050" b="1" dirty="0">
                <a:solidFill>
                  <a:schemeClr val="accent6">
                    <a:lumMod val="75000"/>
                  </a:schemeClr>
                </a:solidFill>
              </a:rPr>
              <a:t>DAS</a:t>
            </a:r>
          </a:p>
        </p:txBody>
      </p:sp>
      <p:sp>
        <p:nvSpPr>
          <p:cNvPr id="22" name="Seta: Pentágono 21">
            <a:extLst>
              <a:ext uri="{FF2B5EF4-FFF2-40B4-BE49-F238E27FC236}">
                <a16:creationId xmlns:a16="http://schemas.microsoft.com/office/drawing/2014/main" id="{BB79AEBB-6EE9-4318-8080-ED68D329CEFA}"/>
              </a:ext>
            </a:extLst>
          </p:cNvPr>
          <p:cNvSpPr/>
          <p:nvPr/>
        </p:nvSpPr>
        <p:spPr>
          <a:xfrm>
            <a:off x="7377261" y="2862134"/>
            <a:ext cx="661841" cy="900247"/>
          </a:xfrm>
          <a:prstGeom prst="homePlate">
            <a:avLst>
              <a:gd name="adj" fmla="val 5107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pt-BR" sz="1200" b="1" dirty="0">
                <a:solidFill>
                  <a:schemeClr val="accent2">
                    <a:lumMod val="75000"/>
                  </a:schemeClr>
                </a:solidFill>
              </a:rPr>
              <a:t>SAÍDAS</a:t>
            </a:r>
          </a:p>
        </p:txBody>
      </p:sp>
    </p:spTree>
    <p:extLst>
      <p:ext uri="{BB962C8B-B14F-4D97-AF65-F5344CB8AC3E}">
        <p14:creationId xmlns:p14="http://schemas.microsoft.com/office/powerpoint/2010/main" val="105010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86C56E5-0869-4BE3-A984-A86540AA7501}"/>
              </a:ext>
            </a:extLst>
          </p:cNvPr>
          <p:cNvSpPr txBox="1"/>
          <p:nvPr/>
        </p:nvSpPr>
        <p:spPr>
          <a:xfrm>
            <a:off x="3737561" y="2326554"/>
            <a:ext cx="4559269" cy="23391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Meu Clube Nosso Clube</a:t>
            </a:r>
          </a:p>
          <a:p>
            <a:pPr algn="ctr"/>
            <a:r>
              <a:rPr lang="pt-BR" dirty="0"/>
              <a:t>“Somos um clube recreativo, sem fins lucrativos, cuja motivação é prover aos seus associados, de forma sustentável e criativa, atividades e espaços para práticas esportivas, eventos sociais e culturais, entretenimento e áreas de lazer que inspirem viver melhor em sociedade”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81681549-3E66-46DA-B578-C746A211F888}"/>
              </a:ext>
            </a:extLst>
          </p:cNvPr>
          <p:cNvSpPr/>
          <p:nvPr/>
        </p:nvSpPr>
        <p:spPr>
          <a:xfrm>
            <a:off x="1847851" y="413624"/>
            <a:ext cx="1838325" cy="2419268"/>
          </a:xfrm>
          <a:prstGeom prst="wedgeRoundRectCallout">
            <a:avLst>
              <a:gd name="adj1" fmla="val 49360"/>
              <a:gd name="adj2" fmla="val 763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HUMANO</a:t>
            </a:r>
          </a:p>
          <a:p>
            <a:pPr algn="ctr"/>
            <a:r>
              <a:rPr lang="pt-BR" sz="1200" dirty="0"/>
              <a:t>281 colaboradores</a:t>
            </a:r>
          </a:p>
          <a:p>
            <a:pPr algn="ctr"/>
            <a:r>
              <a:rPr lang="pt-BR" sz="1200" dirty="0"/>
              <a:t>162 conselheiros</a:t>
            </a:r>
          </a:p>
          <a:p>
            <a:pPr algn="ctr"/>
            <a:r>
              <a:rPr lang="pt-BR" sz="1200" dirty="0"/>
              <a:t>22 Diretores</a:t>
            </a:r>
          </a:p>
          <a:p>
            <a:pPr algn="ctr"/>
            <a:r>
              <a:rPr lang="pt-BR" sz="1200" dirty="0"/>
              <a:t>28 Grupo Afeto</a:t>
            </a:r>
          </a:p>
          <a:p>
            <a:pPr algn="ctr"/>
            <a:r>
              <a:rPr lang="pt-BR" sz="1200" dirty="0"/>
              <a:t>Folha 42%</a:t>
            </a:r>
          </a:p>
          <a:p>
            <a:pPr algn="ctr"/>
            <a:endParaRPr lang="pt-BR" sz="1200" dirty="0"/>
          </a:p>
          <a:p>
            <a:pPr algn="ctr"/>
            <a:r>
              <a:rPr lang="pt-BR" sz="1600" b="1" dirty="0"/>
              <a:t>DESAFIOS</a:t>
            </a:r>
          </a:p>
          <a:p>
            <a:pPr algn="ctr"/>
            <a:r>
              <a:rPr lang="pt-BR" sz="1200" dirty="0"/>
              <a:t>Qualificação</a:t>
            </a:r>
          </a:p>
          <a:p>
            <a:pPr algn="ctr"/>
            <a:r>
              <a:rPr lang="pt-BR" sz="1200" dirty="0"/>
              <a:t>Corpo Gerencial</a:t>
            </a:r>
          </a:p>
          <a:p>
            <a:pPr algn="ctr"/>
            <a:r>
              <a:rPr lang="pt-BR" sz="1200" dirty="0"/>
              <a:t>Atendimento</a:t>
            </a:r>
          </a:p>
          <a:p>
            <a:pPr algn="ctr"/>
            <a:r>
              <a:rPr lang="pt-BR" sz="1200" dirty="0"/>
              <a:t>Sucessão Diretores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DF219D94-2DC7-47BB-8B18-B5225D79E7D8}"/>
              </a:ext>
            </a:extLst>
          </p:cNvPr>
          <p:cNvSpPr/>
          <p:nvPr/>
        </p:nvSpPr>
        <p:spPr>
          <a:xfrm>
            <a:off x="1649059" y="4220976"/>
            <a:ext cx="1914525" cy="2120713"/>
          </a:xfrm>
          <a:prstGeom prst="wedgeRoundRectCallout">
            <a:avLst>
              <a:gd name="adj1" fmla="val 56627"/>
              <a:gd name="adj2" fmla="val -6345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FINANCEIRO</a:t>
            </a:r>
          </a:p>
          <a:p>
            <a:pPr algn="ctr"/>
            <a:r>
              <a:rPr lang="pt-BR" sz="1200" dirty="0"/>
              <a:t>Patrimônio 112 milhões</a:t>
            </a:r>
          </a:p>
          <a:p>
            <a:pPr algn="ctr"/>
            <a:r>
              <a:rPr lang="pt-BR" sz="1200" dirty="0"/>
              <a:t>32.8 milhões Orçamento</a:t>
            </a:r>
          </a:p>
          <a:p>
            <a:pPr algn="ctr"/>
            <a:endParaRPr lang="pt-BR" sz="1200" dirty="0"/>
          </a:p>
          <a:p>
            <a:pPr algn="ctr"/>
            <a:r>
              <a:rPr lang="pt-BR" sz="1600" b="1" dirty="0"/>
              <a:t>DESAFIOS</a:t>
            </a:r>
          </a:p>
          <a:p>
            <a:pPr algn="ctr"/>
            <a:r>
              <a:rPr lang="pt-BR" sz="1200" dirty="0"/>
              <a:t>Controladoria</a:t>
            </a:r>
          </a:p>
          <a:p>
            <a:pPr algn="ctr"/>
            <a:r>
              <a:rPr lang="pt-BR" sz="1200" dirty="0"/>
              <a:t>Mensalidade 75%</a:t>
            </a:r>
          </a:p>
          <a:p>
            <a:pPr algn="ctr"/>
            <a:r>
              <a:rPr lang="pt-BR" sz="1200" dirty="0"/>
              <a:t>Novo Modelo de Gestão</a:t>
            </a:r>
          </a:p>
          <a:p>
            <a:pPr algn="ctr"/>
            <a:r>
              <a:rPr lang="pt-BR" sz="1200" dirty="0"/>
              <a:t>Outras Receitas</a:t>
            </a:r>
          </a:p>
          <a:p>
            <a:pPr algn="ctr"/>
            <a:r>
              <a:rPr lang="pt-BR" sz="1200" dirty="0"/>
              <a:t>Pagamentos Digitais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91449D09-F5FF-4061-89D4-25CB4CEC18CD}"/>
              </a:ext>
            </a:extLst>
          </p:cNvPr>
          <p:cNvSpPr/>
          <p:nvPr/>
        </p:nvSpPr>
        <p:spPr>
          <a:xfrm>
            <a:off x="5281612" y="121024"/>
            <a:ext cx="1733550" cy="1989905"/>
          </a:xfrm>
          <a:prstGeom prst="wedgeRoundRectCallout">
            <a:avLst>
              <a:gd name="adj1" fmla="val 11993"/>
              <a:gd name="adj2" fmla="val 5922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INTELECTUAL</a:t>
            </a:r>
          </a:p>
          <a:p>
            <a:pPr algn="ctr"/>
            <a:r>
              <a:rPr lang="pt-BR" sz="1200" dirty="0"/>
              <a:t>250 x 2.000 reais</a:t>
            </a:r>
          </a:p>
          <a:p>
            <a:pPr algn="ctr"/>
            <a:r>
              <a:rPr lang="pt-BR" sz="1200" dirty="0"/>
              <a:t>Cotação 13 mil</a:t>
            </a:r>
          </a:p>
          <a:p>
            <a:pPr algn="ctr"/>
            <a:endParaRPr lang="pt-BR" sz="1200" dirty="0"/>
          </a:p>
          <a:p>
            <a:pPr algn="ctr"/>
            <a:r>
              <a:rPr lang="pt-BR" sz="1600" b="1" dirty="0"/>
              <a:t>DESAFIOS</a:t>
            </a:r>
          </a:p>
          <a:p>
            <a:pPr algn="ctr"/>
            <a:r>
              <a:rPr lang="pt-BR" sz="1200" dirty="0" err="1"/>
              <a:t>Valuation</a:t>
            </a:r>
            <a:endParaRPr lang="pt-BR" sz="1200" dirty="0"/>
          </a:p>
          <a:p>
            <a:pPr algn="ctr"/>
            <a:r>
              <a:rPr lang="pt-BR" sz="1200" dirty="0" err="1"/>
              <a:t>Naming</a:t>
            </a:r>
            <a:r>
              <a:rPr lang="pt-BR" sz="1200" dirty="0"/>
              <a:t> </a:t>
            </a:r>
            <a:r>
              <a:rPr lang="pt-BR" sz="1200" dirty="0" err="1"/>
              <a:t>Right</a:t>
            </a:r>
            <a:endParaRPr lang="pt-BR" sz="1200" dirty="0"/>
          </a:p>
          <a:p>
            <a:pPr algn="ctr"/>
            <a:r>
              <a:rPr lang="pt-BR" sz="1200" dirty="0"/>
              <a:t>Novas Atratividades</a:t>
            </a:r>
          </a:p>
          <a:p>
            <a:pPr algn="ctr"/>
            <a:r>
              <a:rPr lang="pt-BR" sz="1200" dirty="0"/>
              <a:t>Aplicativos Digitais</a:t>
            </a:r>
          </a:p>
          <a:p>
            <a:pPr algn="ctr"/>
            <a:r>
              <a:rPr lang="pt-BR" sz="1200" dirty="0"/>
              <a:t>Plano Diretor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819B777E-7898-4744-A091-FBDEAB9FAA6E}"/>
              </a:ext>
            </a:extLst>
          </p:cNvPr>
          <p:cNvSpPr/>
          <p:nvPr/>
        </p:nvSpPr>
        <p:spPr>
          <a:xfrm>
            <a:off x="8508906" y="493790"/>
            <a:ext cx="2025064" cy="2339102"/>
          </a:xfrm>
          <a:prstGeom prst="wedgeRoundRectCallout">
            <a:avLst>
              <a:gd name="adj1" fmla="val -56777"/>
              <a:gd name="adj2" fmla="val 609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SOCIAL/RELAC.</a:t>
            </a:r>
          </a:p>
          <a:p>
            <a:pPr algn="ctr"/>
            <a:r>
              <a:rPr lang="pt-BR" sz="1200" dirty="0"/>
              <a:t>15 mil associados</a:t>
            </a:r>
          </a:p>
          <a:p>
            <a:pPr algn="ctr"/>
            <a:r>
              <a:rPr lang="pt-BR" sz="1200" dirty="0"/>
              <a:t>9.3 mil mês (60%)</a:t>
            </a:r>
          </a:p>
          <a:p>
            <a:pPr algn="ctr"/>
            <a:r>
              <a:rPr lang="pt-BR" sz="1200" dirty="0"/>
              <a:t>4.5 mil semana (30%)</a:t>
            </a:r>
          </a:p>
          <a:p>
            <a:pPr algn="ctr"/>
            <a:endParaRPr lang="pt-BR" sz="1200" dirty="0"/>
          </a:p>
          <a:p>
            <a:pPr algn="ctr"/>
            <a:r>
              <a:rPr lang="pt-BR" sz="1600" b="1" dirty="0"/>
              <a:t>DESAFIOS</a:t>
            </a:r>
          </a:p>
          <a:p>
            <a:pPr algn="ctr"/>
            <a:r>
              <a:rPr lang="pt-BR" sz="1200" dirty="0"/>
              <a:t>Título média 18 anos</a:t>
            </a:r>
          </a:p>
          <a:p>
            <a:pPr algn="ctr"/>
            <a:r>
              <a:rPr lang="pt-BR" sz="1200" dirty="0"/>
              <a:t>Perdas de Receitas</a:t>
            </a:r>
          </a:p>
          <a:p>
            <a:pPr algn="ctr"/>
            <a:r>
              <a:rPr lang="pt-BR" sz="1200" dirty="0"/>
              <a:t>Reforma “Previdenciária”</a:t>
            </a:r>
          </a:p>
          <a:p>
            <a:pPr algn="ctr"/>
            <a:r>
              <a:rPr lang="pt-BR" sz="1200" dirty="0"/>
              <a:t>Reforma Estatutária</a:t>
            </a:r>
          </a:p>
          <a:p>
            <a:pPr algn="ctr"/>
            <a:r>
              <a:rPr lang="pt-BR" sz="1200" dirty="0"/>
              <a:t>Recuperação Receita</a:t>
            </a:r>
          </a:p>
          <a:p>
            <a:pPr algn="ctr"/>
            <a:endParaRPr lang="pt-BR" sz="1200" dirty="0"/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282D21C4-FADC-4D3A-A462-749E9612FE6B}"/>
              </a:ext>
            </a:extLst>
          </p:cNvPr>
          <p:cNvSpPr/>
          <p:nvPr/>
        </p:nvSpPr>
        <p:spPr>
          <a:xfrm>
            <a:off x="5048250" y="4881284"/>
            <a:ext cx="1966912" cy="1633817"/>
          </a:xfrm>
          <a:prstGeom prst="wedgeRoundRectCallout">
            <a:avLst>
              <a:gd name="adj1" fmla="val -23263"/>
              <a:gd name="adj2" fmla="val -616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AMBIENTAL</a:t>
            </a:r>
          </a:p>
          <a:p>
            <a:pPr algn="ctr"/>
            <a:r>
              <a:rPr lang="pt-BR" sz="1200" dirty="0"/>
              <a:t>Áreas Verdes</a:t>
            </a:r>
          </a:p>
          <a:p>
            <a:pPr algn="ctr"/>
            <a:r>
              <a:rPr lang="pt-BR" sz="1200" dirty="0" err="1"/>
              <a:t>Reúso</a:t>
            </a:r>
            <a:r>
              <a:rPr lang="pt-BR" sz="1200" dirty="0"/>
              <a:t> de Águas</a:t>
            </a:r>
          </a:p>
          <a:p>
            <a:pPr algn="ctr"/>
            <a:endParaRPr lang="pt-BR" sz="1200" dirty="0"/>
          </a:p>
          <a:p>
            <a:pPr algn="ctr"/>
            <a:r>
              <a:rPr lang="pt-BR" sz="1600" b="1" dirty="0"/>
              <a:t>DESAFIOS</a:t>
            </a:r>
          </a:p>
          <a:p>
            <a:pPr algn="ctr"/>
            <a:r>
              <a:rPr lang="pt-BR" sz="1200" dirty="0"/>
              <a:t>Reciclagem/Óleo </a:t>
            </a:r>
            <a:r>
              <a:rPr lang="pt-BR" sz="1200" dirty="0" err="1"/>
              <a:t>coz</a:t>
            </a:r>
            <a:endParaRPr lang="pt-BR" sz="1200" dirty="0"/>
          </a:p>
          <a:p>
            <a:pPr algn="ctr"/>
            <a:r>
              <a:rPr lang="pt-BR" sz="1200" dirty="0"/>
              <a:t>Energias Limpas</a:t>
            </a:r>
          </a:p>
          <a:p>
            <a:pPr algn="ctr"/>
            <a:r>
              <a:rPr lang="pt-BR" sz="1200" dirty="0"/>
              <a:t>Referência p/ Gerações</a:t>
            </a:r>
          </a:p>
        </p:txBody>
      </p:sp>
      <p:sp>
        <p:nvSpPr>
          <p:cNvPr id="11" name="Balão de Fala: Retângulo com Cantos Arredondados 10">
            <a:extLst>
              <a:ext uri="{FF2B5EF4-FFF2-40B4-BE49-F238E27FC236}">
                <a16:creationId xmlns:a16="http://schemas.microsoft.com/office/drawing/2014/main" id="{B4C0FBC7-ADB0-419C-A0D5-2892CBDDEB2A}"/>
              </a:ext>
            </a:extLst>
          </p:cNvPr>
          <p:cNvSpPr/>
          <p:nvPr/>
        </p:nvSpPr>
        <p:spPr>
          <a:xfrm>
            <a:off x="8353426" y="4047566"/>
            <a:ext cx="1914526" cy="2467535"/>
          </a:xfrm>
          <a:prstGeom prst="wedgeRoundRectCallout">
            <a:avLst>
              <a:gd name="adj1" fmla="val -49042"/>
              <a:gd name="adj2" fmla="val -7026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PRODUTIVO</a:t>
            </a:r>
          </a:p>
          <a:p>
            <a:pPr algn="ctr"/>
            <a:r>
              <a:rPr lang="pt-BR" sz="1200" dirty="0"/>
              <a:t>266 mil M2 (54%)</a:t>
            </a:r>
          </a:p>
          <a:p>
            <a:pPr algn="ctr"/>
            <a:r>
              <a:rPr lang="pt-BR" sz="1200" dirty="0"/>
              <a:t>20 mil M2 Construções</a:t>
            </a:r>
          </a:p>
          <a:p>
            <a:pPr algn="ctr"/>
            <a:r>
              <a:rPr lang="pt-BR" sz="1200" dirty="0"/>
              <a:t>Salão Social</a:t>
            </a:r>
          </a:p>
          <a:p>
            <a:pPr algn="ctr"/>
            <a:r>
              <a:rPr lang="pt-BR" sz="1200" dirty="0"/>
              <a:t>Academia</a:t>
            </a:r>
          </a:p>
          <a:p>
            <a:pPr algn="ctr"/>
            <a:endParaRPr lang="pt-BR" sz="1200" dirty="0"/>
          </a:p>
          <a:p>
            <a:pPr algn="ctr"/>
            <a:r>
              <a:rPr lang="pt-BR" sz="1600" b="1" dirty="0"/>
              <a:t>DESAFIOS</a:t>
            </a:r>
          </a:p>
          <a:p>
            <a:pPr algn="ctr"/>
            <a:r>
              <a:rPr lang="pt-BR" sz="1200" dirty="0"/>
              <a:t>Terreno Horto Florestal</a:t>
            </a:r>
          </a:p>
          <a:p>
            <a:pPr algn="ctr"/>
            <a:r>
              <a:rPr lang="pt-BR" sz="1200" dirty="0"/>
              <a:t>Sede Central</a:t>
            </a:r>
          </a:p>
          <a:p>
            <a:pPr algn="ctr"/>
            <a:r>
              <a:rPr lang="pt-BR" sz="1200" dirty="0"/>
              <a:t>Manter e Zelar (</a:t>
            </a:r>
            <a:r>
              <a:rPr lang="pt-BR" sz="1200" dirty="0" err="1"/>
              <a:t>deprec</a:t>
            </a:r>
            <a:r>
              <a:rPr lang="pt-BR" sz="1200" dirty="0"/>
              <a:t>)</a:t>
            </a:r>
          </a:p>
          <a:p>
            <a:pPr algn="ctr"/>
            <a:r>
              <a:rPr lang="pt-BR" sz="1200" dirty="0"/>
              <a:t>Quadras </a:t>
            </a:r>
            <a:r>
              <a:rPr lang="pt-BR" sz="1200" dirty="0" err="1"/>
              <a:t>Mult</a:t>
            </a:r>
            <a:r>
              <a:rPr lang="pt-BR" sz="1200" dirty="0"/>
              <a:t>/Boulevard</a:t>
            </a:r>
          </a:p>
          <a:p>
            <a:pPr algn="ctr"/>
            <a:r>
              <a:rPr lang="pt-BR" sz="1200" dirty="0"/>
              <a:t>Investimentos novos</a:t>
            </a:r>
          </a:p>
        </p:txBody>
      </p:sp>
    </p:spTree>
    <p:extLst>
      <p:ext uri="{BB962C8B-B14F-4D97-AF65-F5344CB8AC3E}">
        <p14:creationId xmlns:p14="http://schemas.microsoft.com/office/powerpoint/2010/main" val="347998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59DC5EC2-47AC-489D-979E-ACC506C663BC}"/>
              </a:ext>
            </a:extLst>
          </p:cNvPr>
          <p:cNvSpPr/>
          <p:nvPr/>
        </p:nvSpPr>
        <p:spPr>
          <a:xfrm>
            <a:off x="4956143" y="5294698"/>
            <a:ext cx="2599367" cy="951037"/>
          </a:xfrm>
          <a:prstGeom prst="wedgeRoundRectCallout">
            <a:avLst>
              <a:gd name="adj1" fmla="val 1741"/>
              <a:gd name="adj2" fmla="val -11935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solidFill>
                  <a:srgbClr val="FF0000"/>
                </a:solidFill>
              </a:rPr>
              <a:t>DESAFIOS</a:t>
            </a:r>
            <a:r>
              <a:rPr lang="pt-BR" sz="1200" dirty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Energias Solar e Eólica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Compensação Emissões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Usina de </a:t>
            </a:r>
            <a:r>
              <a:rPr lang="pt-BR" sz="1200" dirty="0" err="1">
                <a:solidFill>
                  <a:srgbClr val="FF0000"/>
                </a:solidFill>
              </a:rPr>
              <a:t>Biodísel</a:t>
            </a:r>
            <a:r>
              <a:rPr lang="pt-BR" sz="1200" dirty="0">
                <a:solidFill>
                  <a:srgbClr val="FF0000"/>
                </a:solidFill>
              </a:rPr>
              <a:t> (óleo cozinha)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Referência Gerações Futuras</a:t>
            </a:r>
          </a:p>
        </p:txBody>
      </p:sp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6138EB7E-8B04-4C54-A6D9-E1F1F4876D71}"/>
              </a:ext>
            </a:extLst>
          </p:cNvPr>
          <p:cNvSpPr/>
          <p:nvPr/>
        </p:nvSpPr>
        <p:spPr>
          <a:xfrm>
            <a:off x="8304732" y="5106031"/>
            <a:ext cx="2114088" cy="1497471"/>
          </a:xfrm>
          <a:prstGeom prst="wedgeRoundRectCallout">
            <a:avLst>
              <a:gd name="adj1" fmla="val -63487"/>
              <a:gd name="adj2" fmla="val -8243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solidFill>
                  <a:srgbClr val="FF0000"/>
                </a:solidFill>
              </a:rPr>
              <a:t>DESAFIOS: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Sede 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Locação e cessão espaços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Terreno H. Florestal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Quadras Multiusos, campos gramados e areia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Tecnologia e Inovação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Boulevard Rua Campo A</a:t>
            </a:r>
          </a:p>
        </p:txBody>
      </p:sp>
      <p:sp>
        <p:nvSpPr>
          <p:cNvPr id="18" name="Balão de Fala: Retângulo com Cantos Arredondados 17">
            <a:extLst>
              <a:ext uri="{FF2B5EF4-FFF2-40B4-BE49-F238E27FC236}">
                <a16:creationId xmlns:a16="http://schemas.microsoft.com/office/drawing/2014/main" id="{BE958AD4-9F03-4116-8C5A-C327D7137E62}"/>
              </a:ext>
            </a:extLst>
          </p:cNvPr>
          <p:cNvSpPr/>
          <p:nvPr/>
        </p:nvSpPr>
        <p:spPr>
          <a:xfrm>
            <a:off x="1700170" y="5434103"/>
            <a:ext cx="2390601" cy="1316027"/>
          </a:xfrm>
          <a:prstGeom prst="wedgeRoundRectCallout">
            <a:avLst>
              <a:gd name="adj1" fmla="val 57218"/>
              <a:gd name="adj2" fmla="val -1105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solidFill>
                  <a:srgbClr val="FF0000"/>
                </a:solidFill>
              </a:rPr>
              <a:t>DESAFIOS: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Equilíbrio da Mensalidade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Novo modelo gestão (despesas, outras receitas e investimentos)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Implantar Controladoria e Gerência Média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7054F97-4689-445D-BF65-5385D797A8F7}"/>
              </a:ext>
            </a:extLst>
          </p:cNvPr>
          <p:cNvSpPr txBox="1"/>
          <p:nvPr/>
        </p:nvSpPr>
        <p:spPr>
          <a:xfrm>
            <a:off x="1613517" y="720535"/>
            <a:ext cx="21140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Capital Humano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6C56E5-0869-4BE3-A984-A86540AA7501}"/>
              </a:ext>
            </a:extLst>
          </p:cNvPr>
          <p:cNvSpPr txBox="1"/>
          <p:nvPr/>
        </p:nvSpPr>
        <p:spPr>
          <a:xfrm>
            <a:off x="3864592" y="2326555"/>
            <a:ext cx="4559269" cy="23391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Meu Clube Nosso Clube</a:t>
            </a:r>
          </a:p>
          <a:p>
            <a:pPr algn="ctr"/>
            <a:r>
              <a:rPr lang="pt-BR" dirty="0"/>
              <a:t>“Somos um clube recreativo, sem fins lucrativos, cuja motivação é prover aos seus associados, de forma sustentável e criativa, atividades e espaços para práticas esportivas, eventos sociais e culturais, entretenimento e áreas de lazer que inspirem viver melhor em sociedade”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81681549-3E66-46DA-B578-C746A211F888}"/>
              </a:ext>
            </a:extLst>
          </p:cNvPr>
          <p:cNvSpPr/>
          <p:nvPr/>
        </p:nvSpPr>
        <p:spPr>
          <a:xfrm>
            <a:off x="1751400" y="1156933"/>
            <a:ext cx="1838325" cy="970503"/>
          </a:xfrm>
          <a:prstGeom prst="wedgeRoundRectCallout">
            <a:avLst>
              <a:gd name="adj1" fmla="val 72376"/>
              <a:gd name="adj2" fmla="val 574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270 colaboradores</a:t>
            </a:r>
          </a:p>
          <a:p>
            <a:pPr algn="ctr"/>
            <a:r>
              <a:rPr lang="pt-BR" sz="1200" dirty="0"/>
              <a:t>180 conselheiros</a:t>
            </a:r>
          </a:p>
          <a:p>
            <a:pPr algn="ctr"/>
            <a:r>
              <a:rPr lang="pt-BR" sz="1200" dirty="0"/>
              <a:t>22 Diretores</a:t>
            </a:r>
          </a:p>
          <a:p>
            <a:pPr algn="ctr"/>
            <a:r>
              <a:rPr lang="pt-BR" sz="1200" dirty="0"/>
              <a:t>28 Grupo Afeto</a:t>
            </a:r>
          </a:p>
          <a:p>
            <a:pPr algn="ctr"/>
            <a:r>
              <a:rPr lang="pt-BR" sz="1200" dirty="0"/>
              <a:t>40 </a:t>
            </a:r>
            <a:r>
              <a:rPr lang="pt-BR" sz="1200" dirty="0" err="1"/>
              <a:t>Personais</a:t>
            </a:r>
            <a:endParaRPr lang="pt-BR" sz="1200" dirty="0"/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DF219D94-2DC7-47BB-8B18-B5225D79E7D8}"/>
              </a:ext>
            </a:extLst>
          </p:cNvPr>
          <p:cNvSpPr/>
          <p:nvPr/>
        </p:nvSpPr>
        <p:spPr>
          <a:xfrm>
            <a:off x="1675264" y="4231373"/>
            <a:ext cx="2390601" cy="1145383"/>
          </a:xfrm>
          <a:prstGeom prst="wedgeRoundRectCallout">
            <a:avLst>
              <a:gd name="adj1" fmla="val 64588"/>
              <a:gd name="adj2" fmla="val -3785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Patrimônio Líquido: 112 </a:t>
            </a:r>
            <a:r>
              <a:rPr lang="pt-BR" sz="1000" dirty="0"/>
              <a:t>milhões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Orçamento: 31 </a:t>
            </a:r>
            <a:r>
              <a:rPr lang="pt-BR" sz="1000" dirty="0"/>
              <a:t>milhões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Situação Financeira: ÓTIMA (Liquidez=2,2)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Situação Econômica: REGULAR</a:t>
            </a:r>
            <a:r>
              <a:rPr lang="pt-BR" sz="1000" dirty="0"/>
              <a:t> </a:t>
            </a:r>
            <a:r>
              <a:rPr lang="pt-BR" sz="1200" dirty="0"/>
              <a:t>(</a:t>
            </a:r>
            <a:r>
              <a:rPr lang="pt-BR" sz="1200" dirty="0" err="1"/>
              <a:t>Roi</a:t>
            </a:r>
            <a:r>
              <a:rPr lang="pt-BR" sz="1200" dirty="0"/>
              <a:t>=0,9%)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91449D09-F5FF-4061-89D4-25CB4CEC18CD}"/>
              </a:ext>
            </a:extLst>
          </p:cNvPr>
          <p:cNvSpPr/>
          <p:nvPr/>
        </p:nvSpPr>
        <p:spPr>
          <a:xfrm>
            <a:off x="4187984" y="501176"/>
            <a:ext cx="3619370" cy="821476"/>
          </a:xfrm>
          <a:prstGeom prst="wedgeRoundRectCallout">
            <a:avLst>
              <a:gd name="adj1" fmla="val -7609"/>
              <a:gd name="adj2" fmla="val 17260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75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250 x 1670 reais (15%)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Cotação 13 mil x </a:t>
            </a:r>
            <a:r>
              <a:rPr lang="pt-BR" sz="1200" dirty="0" err="1"/>
              <a:t>Valuation</a:t>
            </a:r>
            <a:r>
              <a:rPr lang="pt-BR" sz="1200" dirty="0"/>
              <a:t> 40/50mil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Mais de 53 ofertas Eventos, Modalidades e Lazer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819B777E-7898-4744-A091-FBDEAB9FAA6E}"/>
              </a:ext>
            </a:extLst>
          </p:cNvPr>
          <p:cNvSpPr/>
          <p:nvPr/>
        </p:nvSpPr>
        <p:spPr>
          <a:xfrm>
            <a:off x="8474195" y="829268"/>
            <a:ext cx="2050931" cy="1781679"/>
          </a:xfrm>
          <a:prstGeom prst="wedgeRoundRectCallout">
            <a:avLst>
              <a:gd name="adj1" fmla="val -56020"/>
              <a:gd name="adj2" fmla="val 394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15 mil associados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9.3 mil mês (60%)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4.6 mil semana (30%)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QUA/SAB = 2.3 mil freq.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S.CENTRAL = 112 freq.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2.7 mil Veteranos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2.6 mil Dependentes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Título médio 18 anos</a:t>
            </a:r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282D21C4-FADC-4D3A-A462-749E9612FE6B}"/>
              </a:ext>
            </a:extLst>
          </p:cNvPr>
          <p:cNvSpPr/>
          <p:nvPr/>
        </p:nvSpPr>
        <p:spPr>
          <a:xfrm>
            <a:off x="4997916" y="4767481"/>
            <a:ext cx="2515823" cy="459873"/>
          </a:xfrm>
          <a:prstGeom prst="wedgeRoundRectCallout">
            <a:avLst>
              <a:gd name="adj1" fmla="val 17901"/>
              <a:gd name="adj2" fmla="val -811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54% Áreas Verdes e livres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/>
              <a:t>Reúso</a:t>
            </a:r>
            <a:r>
              <a:rPr lang="pt-BR" sz="1200" dirty="0"/>
              <a:t> de água</a:t>
            </a:r>
          </a:p>
        </p:txBody>
      </p:sp>
      <p:sp>
        <p:nvSpPr>
          <p:cNvPr id="11" name="Balão de Fala: Retângulo com Cantos Arredondados 10">
            <a:extLst>
              <a:ext uri="{FF2B5EF4-FFF2-40B4-BE49-F238E27FC236}">
                <a16:creationId xmlns:a16="http://schemas.microsoft.com/office/drawing/2014/main" id="{B4C0FBC7-ADB0-419C-A0D5-2892CBDDEB2A}"/>
              </a:ext>
            </a:extLst>
          </p:cNvPr>
          <p:cNvSpPr/>
          <p:nvPr/>
        </p:nvSpPr>
        <p:spPr>
          <a:xfrm>
            <a:off x="8506933" y="4484214"/>
            <a:ext cx="1966407" cy="569325"/>
          </a:xfrm>
          <a:prstGeom prst="wedgeRoundRectCallout">
            <a:avLst>
              <a:gd name="adj1" fmla="val -67138"/>
              <a:gd name="adj2" fmla="val -4172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266 mil M2 (54%)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20 mil M2 Construções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6928B3-9E05-40C8-96B3-E07C22D979FE}"/>
              </a:ext>
            </a:extLst>
          </p:cNvPr>
          <p:cNvSpPr txBox="1"/>
          <p:nvPr/>
        </p:nvSpPr>
        <p:spPr>
          <a:xfrm>
            <a:off x="8411037" y="420335"/>
            <a:ext cx="21140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Capital Social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08BB8A-9A68-483A-9840-455A53EBDDBC}"/>
              </a:ext>
            </a:extLst>
          </p:cNvPr>
          <p:cNvSpPr txBox="1"/>
          <p:nvPr/>
        </p:nvSpPr>
        <p:spPr>
          <a:xfrm>
            <a:off x="5113385" y="6331912"/>
            <a:ext cx="21140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Capital Ambiental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79320F-7E4B-4189-9ACB-A3E474852C2D}"/>
              </a:ext>
            </a:extLst>
          </p:cNvPr>
          <p:cNvSpPr txBox="1"/>
          <p:nvPr/>
        </p:nvSpPr>
        <p:spPr>
          <a:xfrm>
            <a:off x="1700169" y="3804692"/>
            <a:ext cx="211408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Capital Financeiro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45EC65-EC6B-49EB-BBC5-613040593DBE}"/>
              </a:ext>
            </a:extLst>
          </p:cNvPr>
          <p:cNvSpPr txBox="1"/>
          <p:nvPr/>
        </p:nvSpPr>
        <p:spPr>
          <a:xfrm>
            <a:off x="4920318" y="92062"/>
            <a:ext cx="211408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Capital Intelectual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37C0BE-8EF9-4932-9C66-C133EDEEB150}"/>
              </a:ext>
            </a:extLst>
          </p:cNvPr>
          <p:cNvSpPr txBox="1"/>
          <p:nvPr/>
        </p:nvSpPr>
        <p:spPr>
          <a:xfrm>
            <a:off x="8516455" y="4062389"/>
            <a:ext cx="19664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Capital Produtivo</a:t>
            </a: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31018B10-63C4-4F86-BB3A-802F806308B2}"/>
              </a:ext>
            </a:extLst>
          </p:cNvPr>
          <p:cNvSpPr/>
          <p:nvPr/>
        </p:nvSpPr>
        <p:spPr>
          <a:xfrm>
            <a:off x="1751400" y="2173884"/>
            <a:ext cx="1838325" cy="1181712"/>
          </a:xfrm>
          <a:prstGeom prst="wedgeRoundRectCallout">
            <a:avLst>
              <a:gd name="adj1" fmla="val 63250"/>
              <a:gd name="adj2" fmla="val 166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solidFill>
                  <a:srgbClr val="FF0000"/>
                </a:solidFill>
              </a:rPr>
              <a:t>DESAFIOS:</a:t>
            </a:r>
          </a:p>
          <a:p>
            <a:pPr algn="ctr"/>
            <a:r>
              <a:rPr lang="pt-BR" sz="1200" dirty="0">
                <a:solidFill>
                  <a:srgbClr val="FF0000"/>
                </a:solidFill>
              </a:rPr>
              <a:t>Folha 43%</a:t>
            </a:r>
          </a:p>
          <a:p>
            <a:pPr algn="ctr"/>
            <a:r>
              <a:rPr lang="pt-BR" sz="1200" dirty="0">
                <a:solidFill>
                  <a:srgbClr val="FF0000"/>
                </a:solidFill>
              </a:rPr>
              <a:t>Quadro Gerencial</a:t>
            </a:r>
          </a:p>
          <a:p>
            <a:pPr algn="ctr"/>
            <a:r>
              <a:rPr lang="pt-BR" sz="1200" dirty="0">
                <a:solidFill>
                  <a:srgbClr val="FF0000"/>
                </a:solidFill>
              </a:rPr>
              <a:t>Qualificação</a:t>
            </a:r>
          </a:p>
          <a:p>
            <a:pPr algn="ctr"/>
            <a:r>
              <a:rPr lang="pt-BR" sz="1200" dirty="0">
                <a:solidFill>
                  <a:srgbClr val="FF0000"/>
                </a:solidFill>
              </a:rPr>
              <a:t>Automatização</a:t>
            </a:r>
          </a:p>
          <a:p>
            <a:pPr algn="ctr"/>
            <a:r>
              <a:rPr lang="pt-BR" sz="1200" dirty="0">
                <a:solidFill>
                  <a:srgbClr val="FF0000"/>
                </a:solidFill>
              </a:rPr>
              <a:t>Concessões Espaços</a:t>
            </a:r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95509ACF-F403-46DC-A3E6-C51A70F213A5}"/>
              </a:ext>
            </a:extLst>
          </p:cNvPr>
          <p:cNvSpPr/>
          <p:nvPr/>
        </p:nvSpPr>
        <p:spPr>
          <a:xfrm>
            <a:off x="4291903" y="1408830"/>
            <a:ext cx="3422036" cy="753054"/>
          </a:xfrm>
          <a:prstGeom prst="wedgeRoundRectCallout">
            <a:avLst>
              <a:gd name="adj1" fmla="val 19685"/>
              <a:gd name="adj2" fmla="val 6927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solidFill>
                  <a:srgbClr val="FF0000"/>
                </a:solidFill>
              </a:rPr>
              <a:t>DESAFIOS</a:t>
            </a:r>
            <a:r>
              <a:rPr lang="pt-BR" sz="1200" dirty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Manutenção da Atratividade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Mudança no Estatuto e Plano Diretor</a:t>
            </a: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id="{4D75894F-8BA5-47F6-BB6E-1C81D3E70460}"/>
              </a:ext>
            </a:extLst>
          </p:cNvPr>
          <p:cNvSpPr/>
          <p:nvPr/>
        </p:nvSpPr>
        <p:spPr>
          <a:xfrm>
            <a:off x="8516464" y="2742704"/>
            <a:ext cx="2050931" cy="1267193"/>
          </a:xfrm>
          <a:prstGeom prst="wedgeRoundRectCallout">
            <a:avLst>
              <a:gd name="adj1" fmla="val -58065"/>
              <a:gd name="adj2" fmla="val -86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solidFill>
                  <a:srgbClr val="FF0000"/>
                </a:solidFill>
              </a:rPr>
              <a:t>DESAFIOS</a:t>
            </a:r>
            <a:r>
              <a:rPr lang="pt-BR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Reforma Previdenciária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Equilíbrio de Outras Receitas (Futebol e Polo)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>
                <a:solidFill>
                  <a:srgbClr val="FF0000"/>
                </a:solidFill>
              </a:rPr>
              <a:t>Relacão</a:t>
            </a:r>
            <a:r>
              <a:rPr lang="pt-BR" sz="1200" dirty="0">
                <a:solidFill>
                  <a:srgbClr val="FF0000"/>
                </a:solidFill>
              </a:rPr>
              <a:t> com Sociedade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</a:rPr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val="391545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18</a:t>
            </a:fld>
            <a:endParaRPr lang="pt-BR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Agrupar 24"/>
          <p:cNvGrpSpPr/>
          <p:nvPr/>
        </p:nvGrpSpPr>
        <p:grpSpPr>
          <a:xfrm>
            <a:off x="1589613" y="5869400"/>
            <a:ext cx="8591616" cy="988600"/>
            <a:chOff x="1589613" y="5869400"/>
            <a:chExt cx="8591616" cy="988600"/>
          </a:xfrm>
        </p:grpSpPr>
        <p:grpSp>
          <p:nvGrpSpPr>
            <p:cNvPr id="23" name="Agrupar 22"/>
            <p:cNvGrpSpPr/>
            <p:nvPr/>
          </p:nvGrpSpPr>
          <p:grpSpPr>
            <a:xfrm>
              <a:off x="1589613" y="5869400"/>
              <a:ext cx="8591616" cy="988600"/>
              <a:chOff x="1548670" y="5862050"/>
              <a:chExt cx="8591616" cy="9886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2817316" y="5883088"/>
                <a:ext cx="1723203" cy="35354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900" b="1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Realização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" name="Rectangle 17"/>
              <p:cNvSpPr/>
              <p:nvPr/>
            </p:nvSpPr>
            <p:spPr>
              <a:xfrm>
                <a:off x="2686809" y="6155701"/>
                <a:ext cx="78218" cy="30075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" name="Rectangle 18"/>
              <p:cNvSpPr/>
              <p:nvPr/>
            </p:nvSpPr>
            <p:spPr>
              <a:xfrm>
                <a:off x="2744234" y="6221295"/>
                <a:ext cx="47965" cy="18442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55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11" name="Picture 20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16163" y="6101011"/>
                <a:ext cx="670649" cy="615152"/>
              </a:xfrm>
              <a:prstGeom prst="rect">
                <a:avLst/>
              </a:prstGeom>
            </p:spPr>
          </p:pic>
          <p:pic>
            <p:nvPicPr>
              <p:cNvPr id="12" name="Picture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0507" y="6199704"/>
                <a:ext cx="618773" cy="403275"/>
              </a:xfrm>
              <a:prstGeom prst="rect">
                <a:avLst/>
              </a:prstGeom>
            </p:spPr>
          </p:pic>
          <p:pic>
            <p:nvPicPr>
              <p:cNvPr id="13" name="Picture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3407" y="6155683"/>
                <a:ext cx="1922731" cy="580708"/>
              </a:xfrm>
              <a:prstGeom prst="rect">
                <a:avLst/>
              </a:prstGeom>
            </p:spPr>
          </p:pic>
          <p:sp>
            <p:nvSpPr>
              <p:cNvPr id="14" name="Rectangle 26"/>
              <p:cNvSpPr/>
              <p:nvPr/>
            </p:nvSpPr>
            <p:spPr>
              <a:xfrm>
                <a:off x="6434393" y="5952879"/>
                <a:ext cx="1276580" cy="29535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b="1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Apoio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Rectangle 28"/>
              <p:cNvSpPr/>
              <p:nvPr/>
            </p:nvSpPr>
            <p:spPr>
              <a:xfrm>
                <a:off x="6792082" y="6215027"/>
                <a:ext cx="1340577" cy="6356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pt-BR" sz="11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6" name="Rectangle 29"/>
              <p:cNvSpPr/>
              <p:nvPr/>
            </p:nvSpPr>
            <p:spPr>
              <a:xfrm>
                <a:off x="7029530" y="6374207"/>
                <a:ext cx="47108" cy="18113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55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17" name="Picture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8038" y="6238418"/>
                <a:ext cx="1052205" cy="436069"/>
              </a:xfrm>
              <a:prstGeom prst="rect">
                <a:avLst/>
              </a:prstGeom>
            </p:spPr>
          </p:pic>
          <p:pic>
            <p:nvPicPr>
              <p:cNvPr id="18" name="Picture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9720" y="6252753"/>
                <a:ext cx="1084547" cy="418860"/>
              </a:xfrm>
              <a:prstGeom prst="rect">
                <a:avLst/>
              </a:prstGeom>
            </p:spPr>
          </p:pic>
          <p:sp>
            <p:nvSpPr>
              <p:cNvPr id="19" name="Shape 34"/>
              <p:cNvSpPr/>
              <p:nvPr/>
            </p:nvSpPr>
            <p:spPr>
              <a:xfrm>
                <a:off x="1548670" y="5862050"/>
                <a:ext cx="8591616" cy="14362"/>
              </a:xfrm>
              <a:custGeom>
                <a:avLst/>
                <a:gdLst/>
                <a:ahLst/>
                <a:cxnLst/>
                <a:rect l="0" t="0" r="0" b="0"/>
                <a:pathLst>
                  <a:path w="3829090" h="7366">
                    <a:moveTo>
                      <a:pt x="0" y="7366"/>
                    </a:moveTo>
                    <a:lnTo>
                      <a:pt x="3829090" y="7366"/>
                    </a:lnTo>
                    <a:lnTo>
                      <a:pt x="382909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7200" cap="flat">
                <a:miter lim="291155"/>
              </a:ln>
            </p:spPr>
            <p:style>
              <a:lnRef idx="1">
                <a:srgbClr val="221F20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9132997" y="6043546"/>
              <a:ext cx="597991" cy="11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Fomento: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Imagem 23" descr="https://fepese.org.br/wp-content/themes/novo-fepese/images/log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393" y="6284429"/>
              <a:ext cx="484761" cy="3232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Agrupar 37"/>
          <p:cNvGrpSpPr/>
          <p:nvPr/>
        </p:nvGrpSpPr>
        <p:grpSpPr>
          <a:xfrm>
            <a:off x="1405719" y="75085"/>
            <a:ext cx="9048466" cy="994076"/>
            <a:chOff x="1405719" y="75085"/>
            <a:chExt cx="9048466" cy="994076"/>
          </a:xfrm>
        </p:grpSpPr>
        <p:pic>
          <p:nvPicPr>
            <p:cNvPr id="35" name="Picture 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562082" y="75085"/>
              <a:ext cx="2178735" cy="961616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4295715" y="145831"/>
              <a:ext cx="59094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bg1"/>
                  </a:solidFill>
                </a:rPr>
                <a:t>VI Conferência Sulamerica de Contabilidade Ambiental</a:t>
              </a:r>
            </a:p>
            <a:p>
              <a:pPr algn="ctr"/>
              <a:r>
                <a:rPr lang="pt-BR" b="1" i="1" dirty="0">
                  <a:solidFill>
                    <a:schemeClr val="bg1"/>
                  </a:solidFill>
                </a:rPr>
                <a:t>Floriánópolis – SC – BRASIL</a:t>
              </a:r>
            </a:p>
            <a:p>
              <a:pPr algn="ctr"/>
              <a:r>
                <a:rPr lang="pt-BR" b="1" i="1" dirty="0">
                  <a:solidFill>
                    <a:schemeClr val="bg1"/>
                  </a:solidFill>
                </a:rPr>
                <a:t>29 e 30 de agosto de 2019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1405719" y="1069161"/>
              <a:ext cx="90484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9EBE61BA-0521-45FB-9E29-96CD933997FA}"/>
              </a:ext>
            </a:extLst>
          </p:cNvPr>
          <p:cNvSpPr/>
          <p:nvPr/>
        </p:nvSpPr>
        <p:spPr>
          <a:xfrm>
            <a:off x="1426335" y="1115975"/>
            <a:ext cx="9048466" cy="50618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Conclusões Finais: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principais resultados apurados concluíram que: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framework IIRC é uma norma facilmente adaptável também para entidades sem fins lucrativos, e provavelmente para quaisquer outras;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informações de natureza não financeiras se mostraram relevantes em relação ao orçamento anual e foram atendidos todos os seis capitais previstos na norma (produtivo, intelectual, humano, social/relacionamento, natural e financeiro);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capital intelectual ficou intrinsecamente relacionado com as estratégias de valores cotizados e oferecidos aos associados em forma de eventos sociais, culturais e de modalidades esportivas;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entidade ou o provável valor de mercado dos títulos é quatro vezes maior do que os seus valores patrimoniais, mostrando que os capitais intangíveis também representam a parte mais relevante na estratégia dessas empresas. </a:t>
            </a:r>
          </a:p>
        </p:txBody>
      </p:sp>
    </p:spTree>
    <p:extLst>
      <p:ext uri="{BB962C8B-B14F-4D97-AF65-F5344CB8AC3E}">
        <p14:creationId xmlns:p14="http://schemas.microsoft.com/office/powerpoint/2010/main" val="237750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EC572-BADB-47E6-9A09-A258AE03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141" y="2549236"/>
            <a:ext cx="3435350" cy="951057"/>
          </a:xfrm>
          <a:solidFill>
            <a:schemeClr val="bg1"/>
          </a:solidFill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Obrigado!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C8255B-223B-40B0-94FA-64F0855C6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722" y="3574184"/>
            <a:ext cx="2594841" cy="499052"/>
          </a:xfrm>
          <a:solidFill>
            <a:schemeClr val="bg1"/>
          </a:solidFill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jrkassai@usp.br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CB6A2E-5494-400C-94D5-554C26E7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94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2</a:t>
            </a:fld>
            <a:endParaRPr lang="pt-BR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Agrupar 24"/>
          <p:cNvGrpSpPr/>
          <p:nvPr/>
        </p:nvGrpSpPr>
        <p:grpSpPr>
          <a:xfrm>
            <a:off x="1589613" y="5869400"/>
            <a:ext cx="8591616" cy="988600"/>
            <a:chOff x="1589613" y="5869400"/>
            <a:chExt cx="8591616" cy="988600"/>
          </a:xfrm>
        </p:grpSpPr>
        <p:grpSp>
          <p:nvGrpSpPr>
            <p:cNvPr id="23" name="Agrupar 22"/>
            <p:cNvGrpSpPr/>
            <p:nvPr/>
          </p:nvGrpSpPr>
          <p:grpSpPr>
            <a:xfrm>
              <a:off x="1589613" y="5869400"/>
              <a:ext cx="8591616" cy="988600"/>
              <a:chOff x="1548670" y="5862050"/>
              <a:chExt cx="8591616" cy="9886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2817316" y="5883088"/>
                <a:ext cx="1723203" cy="35354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900" b="1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Realização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" name="Rectangle 17"/>
              <p:cNvSpPr/>
              <p:nvPr/>
            </p:nvSpPr>
            <p:spPr>
              <a:xfrm>
                <a:off x="2686809" y="6155701"/>
                <a:ext cx="78218" cy="30075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" name="Rectangle 18"/>
              <p:cNvSpPr/>
              <p:nvPr/>
            </p:nvSpPr>
            <p:spPr>
              <a:xfrm>
                <a:off x="2744234" y="6221295"/>
                <a:ext cx="47965" cy="18442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55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11" name="Picture 20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16163" y="6101011"/>
                <a:ext cx="670649" cy="615152"/>
              </a:xfrm>
              <a:prstGeom prst="rect">
                <a:avLst/>
              </a:prstGeom>
            </p:spPr>
          </p:pic>
          <p:pic>
            <p:nvPicPr>
              <p:cNvPr id="12" name="Picture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0507" y="6199704"/>
                <a:ext cx="618773" cy="403275"/>
              </a:xfrm>
              <a:prstGeom prst="rect">
                <a:avLst/>
              </a:prstGeom>
            </p:spPr>
          </p:pic>
          <p:pic>
            <p:nvPicPr>
              <p:cNvPr id="13" name="Picture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3407" y="6155683"/>
                <a:ext cx="1922731" cy="580708"/>
              </a:xfrm>
              <a:prstGeom prst="rect">
                <a:avLst/>
              </a:prstGeom>
            </p:spPr>
          </p:pic>
          <p:sp>
            <p:nvSpPr>
              <p:cNvPr id="14" name="Rectangle 26"/>
              <p:cNvSpPr/>
              <p:nvPr/>
            </p:nvSpPr>
            <p:spPr>
              <a:xfrm>
                <a:off x="6434393" y="5952879"/>
                <a:ext cx="1276580" cy="29535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b="1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Apoio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Rectangle 28"/>
              <p:cNvSpPr/>
              <p:nvPr/>
            </p:nvSpPr>
            <p:spPr>
              <a:xfrm>
                <a:off x="6792082" y="6215027"/>
                <a:ext cx="1340577" cy="6356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pt-BR" sz="11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6" name="Rectangle 29"/>
              <p:cNvSpPr/>
              <p:nvPr/>
            </p:nvSpPr>
            <p:spPr>
              <a:xfrm>
                <a:off x="7029530" y="6374207"/>
                <a:ext cx="47108" cy="18113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55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pt-BR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17" name="Picture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8038" y="6238418"/>
                <a:ext cx="1052205" cy="436069"/>
              </a:xfrm>
              <a:prstGeom prst="rect">
                <a:avLst/>
              </a:prstGeom>
            </p:spPr>
          </p:pic>
          <p:pic>
            <p:nvPicPr>
              <p:cNvPr id="18" name="Picture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9720" y="6252753"/>
                <a:ext cx="1084547" cy="418860"/>
              </a:xfrm>
              <a:prstGeom prst="rect">
                <a:avLst/>
              </a:prstGeom>
            </p:spPr>
          </p:pic>
          <p:sp>
            <p:nvSpPr>
              <p:cNvPr id="19" name="Shape 34"/>
              <p:cNvSpPr/>
              <p:nvPr/>
            </p:nvSpPr>
            <p:spPr>
              <a:xfrm>
                <a:off x="1548670" y="5862050"/>
                <a:ext cx="8591616" cy="14362"/>
              </a:xfrm>
              <a:custGeom>
                <a:avLst/>
                <a:gdLst/>
                <a:ahLst/>
                <a:cxnLst/>
                <a:rect l="0" t="0" r="0" b="0"/>
                <a:pathLst>
                  <a:path w="3829090" h="7366">
                    <a:moveTo>
                      <a:pt x="0" y="7366"/>
                    </a:moveTo>
                    <a:lnTo>
                      <a:pt x="3829090" y="7366"/>
                    </a:lnTo>
                    <a:lnTo>
                      <a:pt x="382909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7200" cap="flat">
                <a:miter lim="291155"/>
              </a:ln>
            </p:spPr>
            <p:style>
              <a:lnRef idx="1">
                <a:srgbClr val="221F20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9132997" y="6043546"/>
              <a:ext cx="597991" cy="11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Fomento: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Imagem 23" descr="https://fepese.org.br/wp-content/themes/novo-fepese/images/log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393" y="6284429"/>
              <a:ext cx="484761" cy="3232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Agrupar 37"/>
          <p:cNvGrpSpPr/>
          <p:nvPr/>
        </p:nvGrpSpPr>
        <p:grpSpPr>
          <a:xfrm>
            <a:off x="1405719" y="75085"/>
            <a:ext cx="9048466" cy="994076"/>
            <a:chOff x="1405719" y="75085"/>
            <a:chExt cx="9048466" cy="994076"/>
          </a:xfrm>
        </p:grpSpPr>
        <p:pic>
          <p:nvPicPr>
            <p:cNvPr id="35" name="Picture 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562082" y="75085"/>
              <a:ext cx="2178735" cy="961616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4295715" y="145831"/>
              <a:ext cx="59094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i="1" dirty="0"/>
                <a:t>VI Conferência Sulamerica de Contabilidade Ambiental</a:t>
              </a:r>
            </a:p>
            <a:p>
              <a:pPr algn="ctr"/>
              <a:r>
                <a:rPr lang="pt-BR" b="1" i="1" dirty="0"/>
                <a:t>Floriánópolis – SC – BRASIL</a:t>
              </a:r>
            </a:p>
            <a:p>
              <a:pPr algn="ctr"/>
              <a:r>
                <a:rPr lang="pt-BR" b="1" i="1" dirty="0"/>
                <a:t>29 e 30 de agosto de 2019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1405719" y="1069161"/>
              <a:ext cx="90484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D5A2D7B3-3EAE-4B1D-9E07-C12A627C3EA1}"/>
              </a:ext>
            </a:extLst>
          </p:cNvPr>
          <p:cNvSpPr/>
          <p:nvPr/>
        </p:nvSpPr>
        <p:spPr>
          <a:xfrm>
            <a:off x="1405719" y="1836035"/>
            <a:ext cx="9048466" cy="30659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Relato Integrado de uma entidade sem fins lucrativos: estudo de caso de um clube social e recreativo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3140" lvl="2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José Roberto Kassai </a:t>
            </a:r>
            <a:r>
              <a:rPr lang="pt-B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(FEA/USP)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jrkassai@usp.br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3140" lvl="2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Paulo de Tarso Campos de Castro Lopes </a:t>
            </a:r>
            <a:r>
              <a:rPr lang="pt-B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(Clube Jundiaiense)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paulo@casamario.com.br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3140" lvl="2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Gilmar Tadeu Zezza </a:t>
            </a:r>
            <a:r>
              <a:rPr lang="pt-B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(Clube Jundiaiense)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gilmar@bancook.com.br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endParaRPr lang="pt-BR" sz="16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algn="ctr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Florianópolis/SC – 28/08/2019</a:t>
            </a:r>
            <a:endParaRPr lang="pt-BR" sz="16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2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9EDABF-BB8D-4483-BA2A-A83C5B01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3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E7CF8FF-A8BB-44BE-B3D5-7E661AC3686A}"/>
              </a:ext>
            </a:extLst>
          </p:cNvPr>
          <p:cNvSpPr/>
          <p:nvPr/>
        </p:nvSpPr>
        <p:spPr>
          <a:xfrm>
            <a:off x="890336" y="1613822"/>
            <a:ext cx="10443411" cy="3757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artigo tem por objetivo fazer um </a:t>
            </a: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ensaio prático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Relato Integrado para uma </a:t>
            </a: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entidade sem fins lucrativos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partir de uma norma inicialmente criada para grandes empresas e de capital aberto. Caracteriza-se por uma investigação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qualitativa de natureza descritiva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os dados foram obtidos por meio do </a:t>
            </a: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estudo de caso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uma entidade Top-100, o </a:t>
            </a: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Clube Jundiaiense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 estruturados de acordo com as recomendações do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emitido pelo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 Integrated Reporting Council (IIRC)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2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abilidade Ambiental - Relato Integrado e Sustentabilidade">
            <a:extLst>
              <a:ext uri="{FF2B5EF4-FFF2-40B4-BE49-F238E27FC236}">
                <a16:creationId xmlns:a16="http://schemas.microsoft.com/office/drawing/2014/main" id="{FDC13D89-8BCE-4F2E-8C15-9CB4C824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334" y="125835"/>
            <a:ext cx="2145119" cy="286348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ntegrated reporting kassai">
            <a:extLst>
              <a:ext uri="{FF2B5EF4-FFF2-40B4-BE49-F238E27FC236}">
                <a16:creationId xmlns:a16="http://schemas.microsoft.com/office/drawing/2014/main" id="{3E19B3AB-98EC-4FC7-9DB2-6C32A9DB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39" y="1723640"/>
            <a:ext cx="1818293" cy="256700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 futuro da GovernanÃ§a Corporativa â Desafios e novas fronteiras">
            <a:extLst>
              <a:ext uri="{FF2B5EF4-FFF2-40B4-BE49-F238E27FC236}">
                <a16:creationId xmlns:a16="http://schemas.microsoft.com/office/drawing/2014/main" id="{D09E008A-E24B-41F0-8DC3-1008A8062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11" y="2427418"/>
            <a:ext cx="1818294" cy="25823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2C29C48-5A12-4C6B-A16E-D7A2AFE5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89" y="1122603"/>
            <a:ext cx="1872522" cy="256700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80069DE-9CC4-4C5F-AFAB-4B918FAA9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671" y="3110780"/>
            <a:ext cx="1906916" cy="25670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40" name="Picture 16" descr="Resultado de imagem para iirc">
            <a:extLst>
              <a:ext uri="{FF2B5EF4-FFF2-40B4-BE49-F238E27FC236}">
                <a16:creationId xmlns:a16="http://schemas.microsoft.com/office/drawing/2014/main" id="{1A11BE94-6588-4A0C-9CC5-C81FD31B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7" y="3672843"/>
            <a:ext cx="1790700" cy="25527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60631E0-4EDE-4BFE-8101-21925462F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734" y="258464"/>
            <a:ext cx="1524453" cy="6332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44" name="Picture 20" descr="Resultado de imagem para DIAlogo ifrs gri">
            <a:extLst>
              <a:ext uri="{FF2B5EF4-FFF2-40B4-BE49-F238E27FC236}">
                <a16:creationId xmlns:a16="http://schemas.microsoft.com/office/drawing/2014/main" id="{5D894D75-8091-46B1-A08E-25C2DF57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0" y="251766"/>
            <a:ext cx="1757032" cy="12059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C46C50-05BF-4C54-9303-15C7388EA4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5118" y="256770"/>
            <a:ext cx="2777973" cy="643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D99DB4-F9B9-4B28-B780-339FD1D89521}"/>
              </a:ext>
            </a:extLst>
          </p:cNvPr>
          <p:cNvSpPr txBox="1"/>
          <p:nvPr/>
        </p:nvSpPr>
        <p:spPr>
          <a:xfrm>
            <a:off x="2000734" y="986645"/>
            <a:ext cx="206985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Mega mudanças:</a:t>
            </a:r>
          </a:p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1)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400" i="1" dirty="0">
                <a:solidFill>
                  <a:schemeClr val="tx2">
                    <a:lumMod val="50000"/>
                  </a:schemeClr>
                </a:solidFill>
              </a:rPr>
              <a:t>Globalização</a:t>
            </a:r>
          </a:p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2)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400" i="1" dirty="0">
                <a:solidFill>
                  <a:schemeClr val="tx2">
                    <a:lumMod val="50000"/>
                  </a:schemeClr>
                </a:solidFill>
              </a:rPr>
              <a:t>Crise 2008</a:t>
            </a:r>
          </a:p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3)</a:t>
            </a:r>
            <a:r>
              <a:rPr lang="pt-BR" sz="1400" i="1" dirty="0">
                <a:solidFill>
                  <a:schemeClr val="tx2">
                    <a:lumMod val="50000"/>
                  </a:schemeClr>
                </a:solidFill>
              </a:rPr>
              <a:t>Tecnologia e Internet</a:t>
            </a:r>
          </a:p>
        </p:txBody>
      </p:sp>
    </p:spTree>
    <p:extLst>
      <p:ext uri="{BB962C8B-B14F-4D97-AF65-F5344CB8AC3E}">
        <p14:creationId xmlns:p14="http://schemas.microsoft.com/office/powerpoint/2010/main" val="324514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D53A82-9F79-4E08-836D-808CD080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5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FFE67C-0C96-4280-82D3-7C66E26E1D63}"/>
              </a:ext>
            </a:extLst>
          </p:cNvPr>
          <p:cNvSpPr/>
          <p:nvPr/>
        </p:nvSpPr>
        <p:spPr>
          <a:xfrm>
            <a:off x="1543573" y="1091853"/>
            <a:ext cx="8967831" cy="433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norma contém 38 páginas e 168 parágrafos e o seu conteúdo é distribuído da seguinte forma: (</a:t>
            </a:r>
            <a:r>
              <a:rPr lang="pt-BR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www.theiirc.org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2019).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Três conceitos fundamentais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processo de geração de valor para si e para o outro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seis capitais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(financeiro, manufaturado, intelectual, humano, social e de relacionamento, e natural);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novo modelo de negócio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(em sintonia com o meio ambiente).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 princípios básicos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foco estratégico e orientação para o futuro, conectividade da informação, partes interessadas, materialidade, concisão, confiabilidade e completude, coerência e comparabilidade.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Oito elementos de conteúdo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visão geral e ambiente externo, governança, modelo de negócios, riscos e oportunidades, estratégia de recursos, desempenho, perspectivas e base de preparação.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5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D53A82-9F79-4E08-836D-808CD080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16ABC32-C748-4F79-A90E-73B5AE9949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3" y="373675"/>
            <a:ext cx="10670255" cy="599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93C6FDA-FDEF-4866-B572-4F5028568F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8" y="170477"/>
            <a:ext cx="1576184" cy="1057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53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D53A82-9F79-4E08-836D-808CD080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7A6BAE-897A-46D1-94E6-3D0DA53D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0" y="352768"/>
            <a:ext cx="10099470" cy="60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D55AEA-0142-4AA5-8AEB-8A7299D1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8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6602B3-1418-4D3A-B53E-20C936EF780B}"/>
              </a:ext>
            </a:extLst>
          </p:cNvPr>
          <p:cNvSpPr/>
          <p:nvPr/>
        </p:nvSpPr>
        <p:spPr>
          <a:xfrm>
            <a:off x="1011624" y="887777"/>
            <a:ext cx="10276490" cy="44938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Aspectos Metodológicos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Conteúdo da norma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Dados do Clube Jundiaiense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Questionário Matriz de Materialidade (opiniões)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contendo 9 grupos de questões, distribuídas em dez páginas e sobres diversos temas, como: preferência das atividades e modalidades existentes; peso das decisões; modalidades esportivas; eventos culturais; eventos sociais; academia e conjunto aquático; atividades de lazer; grau de impacto de decisões consideradas importantes (gestão e transparência, governança e conformidade, resultados e impactos, perspectivas e desafios); e quais seriam as ações possíveis segundo o seu grau de impacto em relação ao futuro da entidade (muito alto, alto, médio, baixo). Foram enviados 100 questionários para diretores, conselheiros de administração, conselheiros fiscais, funcionários, associados e não associados; e selecionou-se 44 respostas para a tabulação dos resultados.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Entrevistas com alguns Stakeholders (opiniões)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foram entrevistadas 10 pessoas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569C08-B7B4-4DD0-BEEA-0C82691F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BF-8357-4F7D-80C5-ED2BD0A4F457}" type="slidenum">
              <a:rPr lang="pt-BR" smtClean="0"/>
              <a:t>9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1C7E80-4A25-4306-8C19-FE3AF973D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3"/>
            <a:ext cx="12192000" cy="68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1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1998</Words>
  <Application>Microsoft Office PowerPoint</Application>
  <PresentationFormat>Widescreen</PresentationFormat>
  <Paragraphs>293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FABRICIA SILVA DA ROSA</dc:creator>
  <cp:lastModifiedBy>Jose Roberto Kassai</cp:lastModifiedBy>
  <cp:revision>31</cp:revision>
  <dcterms:created xsi:type="dcterms:W3CDTF">2019-08-15T11:55:30Z</dcterms:created>
  <dcterms:modified xsi:type="dcterms:W3CDTF">2020-08-20T14:38:12Z</dcterms:modified>
</cp:coreProperties>
</file>