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5"/>
  </p:handoutMasterIdLst>
  <p:sldIdLst>
    <p:sldId id="256" r:id="rId13"/>
    <p:sldId id="257" r:id="rId14"/>
    <p:sldId id="258" r:id="rId15"/>
    <p:sldId id="261" r:id="rId16"/>
    <p:sldId id="262" r:id="rId17"/>
    <p:sldId id="263" r:id="rId18"/>
    <p:sldId id="264" r:id="rId19"/>
    <p:sldId id="266" r:id="rId20"/>
    <p:sldId id="265" r:id="rId21"/>
    <p:sldId id="267" r:id="rId22"/>
    <p:sldId id="268" r:id="rId23"/>
    <p:sldId id="26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226A8A"/>
    <a:srgbClr val="000000"/>
    <a:srgbClr val="4D4D4F"/>
    <a:srgbClr val="505150"/>
    <a:srgbClr val="90272A"/>
    <a:srgbClr val="7B2629"/>
    <a:srgbClr val="205C77"/>
    <a:srgbClr val="2B77B1"/>
    <a:srgbClr val="C0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44" d="100"/>
          <a:sy n="144" d="100"/>
        </p:scale>
        <p:origin x="66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6.png"/><Relationship Id="rId7" Type="http://schemas.openxmlformats.org/officeDocument/2006/relationships/image" Target="../media/image24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m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2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29.tmp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tmp"/><Relationship Id="rId11" Type="http://schemas.openxmlformats.org/officeDocument/2006/relationships/image" Target="../media/image34.tmp"/><Relationship Id="rId5" Type="http://schemas.openxmlformats.org/officeDocument/2006/relationships/image" Target="../media/image30.tmp"/><Relationship Id="rId10" Type="http://schemas.openxmlformats.org/officeDocument/2006/relationships/image" Target="../media/image33.tm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media/image41.png"/><Relationship Id="rId7" Type="http://schemas.openxmlformats.org/officeDocument/2006/relationships/image" Target="../media/image39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mp"/><Relationship Id="rId5" Type="http://schemas.openxmlformats.org/officeDocument/2006/relationships/image" Target="../media/image43.png"/><Relationship Id="rId4" Type="http://schemas.openxmlformats.org/officeDocument/2006/relationships/image" Target="../media/image3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2" y="266775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14" y="4280584"/>
            <a:ext cx="7952251" cy="632460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/>
              <a:t>Aula 3 – 21/3: A </a:t>
            </a:r>
            <a:r>
              <a:rPr lang="pt-BR" sz="2000" dirty="0" err="1"/>
              <a:t>binormal</a:t>
            </a:r>
            <a:r>
              <a:rPr lang="pt-BR" sz="2000" dirty="0"/>
              <a:t> e a covariância; estatística não-paramétrica; </a:t>
            </a:r>
          </a:p>
          <a:p>
            <a:r>
              <a:rPr lang="pt-BR" sz="2000" dirty="0"/>
              <a:t>Função de probabilidade binomial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22777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83" y="66651"/>
            <a:ext cx="8229600" cy="277906"/>
          </a:xfrm>
        </p:spPr>
        <p:txBody>
          <a:bodyPr>
            <a:noAutofit/>
          </a:bodyPr>
          <a:lstStyle/>
          <a:p>
            <a:r>
              <a:rPr lang="pt-BR" sz="2800" dirty="0" smtClean="0"/>
              <a:t>Ensaio de Bernoulli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69090" y="397565"/>
                <a:ext cx="80043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Considere uma medida que só tenha dois resultados possíveis. Exemplos: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 smtClean="0"/>
                  <a:t>a orientação do spin do elétron no átomo de H (</a:t>
                </a:r>
                <a:r>
                  <a:rPr lang="pt-BR" dirty="0" err="1" smtClean="0"/>
                  <a:t>up</a:t>
                </a:r>
                <a:r>
                  <a:rPr lang="pt-BR" dirty="0" smtClean="0"/>
                  <a:t> ou </a:t>
                </a:r>
                <a:r>
                  <a:rPr lang="pt-BR" dirty="0" err="1" smtClean="0"/>
                  <a:t>down</a:t>
                </a:r>
                <a:r>
                  <a:rPr lang="pt-BR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a</a:t>
                </a:r>
                <a:r>
                  <a:rPr lang="pt-BR" dirty="0" smtClean="0"/>
                  <a:t> moeda cair com cara ou coroa para cima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u</a:t>
                </a:r>
                <a:r>
                  <a:rPr lang="pt-BR" dirty="0" smtClean="0"/>
                  <a:t>m dado cair no canal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pt-BR" dirty="0" smtClean="0"/>
                  <a:t> do histograma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0" y="397565"/>
                <a:ext cx="8004313" cy="1200329"/>
              </a:xfrm>
              <a:prstGeom prst="rect">
                <a:avLst/>
              </a:prstGeom>
              <a:blipFill>
                <a:blip r:embed="rId2"/>
                <a:stretch>
                  <a:fillRect l="-685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23192" y="1650902"/>
            <a:ext cx="9051236" cy="830996"/>
            <a:chOff x="23192" y="1650902"/>
            <a:chExt cx="9051236" cy="830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3192" y="1650902"/>
                  <a:ext cx="905123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 smtClean="0"/>
                    <a:t>Se a observação do elétron ter spin </a:t>
                  </a:r>
                  <a:r>
                    <a:rPr lang="pt-BR" sz="1600" dirty="0" err="1" smtClean="0"/>
                    <a:t>up</a:t>
                  </a:r>
                  <a:r>
                    <a:rPr lang="pt-BR" sz="1600" dirty="0" smtClean="0"/>
                    <a:t>/a jogada dar cara/o dado cair em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a14:m>
                  <a:r>
                    <a:rPr lang="pt-BR" sz="1600" dirty="0" smtClean="0"/>
                    <a:t> tem probabilidade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 smtClean="0"/>
                    <a:t>, então a probabilidade de não ter spin </a:t>
                  </a:r>
                  <a:r>
                    <a:rPr lang="pt-BR" sz="1600" dirty="0" err="1" smtClean="0"/>
                    <a:t>up</a:t>
                  </a:r>
                  <a:r>
                    <a:rPr lang="pt-BR" sz="1600" dirty="0" smtClean="0"/>
                    <a:t>/não dar cara/não cair em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a14:m>
                  <a:r>
                    <a:rPr lang="pt-BR" sz="1600" dirty="0" smtClean="0"/>
                    <a:t> tem probabilidade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2" y="1650902"/>
                  <a:ext cx="9051236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404"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702366" y="2235677"/>
                  <a:ext cx="71132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pt-BR" sz="1600" dirty="0" smtClean="0"/>
                    <a:t>        porque é a soma das probabilidades de todos eventos possíveis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66" y="2235677"/>
                  <a:ext cx="7113229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028" t="-27500" r="-1285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CaixaDeTexto 5"/>
          <p:cNvSpPr txBox="1"/>
          <p:nvPr/>
        </p:nvSpPr>
        <p:spPr>
          <a:xfrm>
            <a:off x="169090" y="2581073"/>
            <a:ext cx="87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Esses dois eventos são </a:t>
            </a:r>
            <a:r>
              <a:rPr lang="pt-BR" dirty="0" smtClean="0">
                <a:solidFill>
                  <a:srgbClr val="FF0000"/>
                </a:solidFill>
              </a:rPr>
              <a:t>exclusivos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exaustivos</a:t>
            </a:r>
            <a:r>
              <a:rPr lang="pt-BR" dirty="0" smtClean="0"/>
              <a:t>; também não tem ordem definida,</a:t>
            </a:r>
          </a:p>
          <a:p>
            <a:r>
              <a:rPr lang="pt-BR" dirty="0"/>
              <a:t>e</a:t>
            </a:r>
            <a:r>
              <a:rPr lang="pt-BR" dirty="0" smtClean="0"/>
              <a:t>mbora com frequência um interesse mais que o outro (especialmente nos jogos). É comum dar os nomes de sucesso e fracasso para as duas alternativas.</a:t>
            </a:r>
            <a:endParaRPr lang="pt-BR" dirty="0"/>
          </a:p>
        </p:txBody>
      </p:sp>
      <p:grpSp>
        <p:nvGrpSpPr>
          <p:cNvPr id="10" name="Agrupar 9"/>
          <p:cNvGrpSpPr/>
          <p:nvPr/>
        </p:nvGrpSpPr>
        <p:grpSpPr>
          <a:xfrm>
            <a:off x="169090" y="3603578"/>
            <a:ext cx="7646505" cy="1108212"/>
            <a:chOff x="169090" y="3603578"/>
            <a:chExt cx="7646505" cy="1108212"/>
          </a:xfrm>
        </p:grpSpPr>
        <p:sp>
          <p:nvSpPr>
            <p:cNvPr id="7" name="CaixaDeTexto 6"/>
            <p:cNvSpPr txBox="1"/>
            <p:nvPr/>
          </p:nvSpPr>
          <p:spPr>
            <a:xfrm>
              <a:off x="169090" y="3603578"/>
              <a:ext cx="7189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Um ensaio de Bernoulli então é a medida de um elétron/</a:t>
              </a:r>
            </a:p>
            <a:p>
              <a:r>
                <a:rPr lang="pt-BR" dirty="0" smtClean="0"/>
                <a:t>uma jogada de moeda/obter um dado e posicioná-lo no histograma.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69090" y="4342458"/>
              <a:ext cx="7646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 o que acontece quando se faz N ensaios de Bernoulli?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91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91" y="66651"/>
            <a:ext cx="7235687" cy="264654"/>
          </a:xfrm>
        </p:spPr>
        <p:txBody>
          <a:bodyPr>
            <a:noAutofit/>
          </a:bodyPr>
          <a:lstStyle/>
          <a:p>
            <a:r>
              <a:rPr lang="pt-BR" sz="2800" dirty="0" smtClean="0"/>
              <a:t>A </a:t>
            </a:r>
            <a:r>
              <a:rPr lang="pt-BR" sz="2800" dirty="0" err="1" smtClean="0"/>
              <a:t>f.p</a:t>
            </a:r>
            <a:r>
              <a:rPr lang="pt-BR" sz="2800" dirty="0" smtClean="0"/>
              <a:t>. Binomial</a:t>
            </a:r>
            <a:endParaRPr lang="pt-B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99391" y="496956"/>
                <a:ext cx="8302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Quando se realizam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 smtClean="0"/>
                  <a:t> ensaios de Bernoulli, a probabilidade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 smtClean="0"/>
                  <a:t> sucessos é </a:t>
                </a:r>
                <a:endParaRPr lang="pt-BR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" y="496956"/>
                <a:ext cx="8302487" cy="369332"/>
              </a:xfrm>
              <a:prstGeom prst="rect">
                <a:avLst/>
              </a:prstGeom>
              <a:blipFill>
                <a:blip r:embed="rId2"/>
                <a:stretch>
                  <a:fillRect l="-587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69" y="886126"/>
            <a:ext cx="3048425" cy="5715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2278" y="16316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</a:t>
            </a:r>
            <a:r>
              <a:rPr lang="pt-BR" dirty="0" smtClean="0"/>
              <a:t>m que </a:t>
            </a:r>
            <a:endParaRPr lang="pt-BR" dirty="0"/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4" y="1482921"/>
            <a:ext cx="4867954" cy="666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6407426" y="1354677"/>
                <a:ext cx="21468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é o número de combinações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 smtClean="0"/>
                  <a:t>objetos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a </a:t>
                </a:r>
                <a:r>
                  <a:rPr lang="pt-BR" i="1" dirty="0" smtClean="0"/>
                  <a:t>n</a:t>
                </a:r>
                <a:endParaRPr lang="pt-BR" i="1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426" y="1354677"/>
                <a:ext cx="2146852" cy="923330"/>
              </a:xfrm>
              <a:prstGeom prst="rect">
                <a:avLst/>
              </a:prstGeom>
              <a:blipFill>
                <a:blip r:embed="rId5"/>
                <a:stretch>
                  <a:fillRect l="-2273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1183" y="2299447"/>
            <a:ext cx="846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Além das hipóteses embutidas nos ensaios de Bernoulli: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 smtClean="0"/>
              <a:t>apenas dois tipos de eventos, mutuamente exclusivos e exaustivos</a:t>
            </a:r>
          </a:p>
          <a:p>
            <a:pPr marL="400050" indent="-400050">
              <a:buFont typeface="+mj-lt"/>
              <a:buAutoNum type="romanLcPeriod"/>
            </a:pPr>
            <a:r>
              <a:rPr lang="pt-BR" dirty="0" smtClean="0"/>
              <a:t>a probabilidade de cada tipo é fixa e não depende das outras observações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44556" y="3250625"/>
                <a:ext cx="8474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Acrescenta-se que </a:t>
                </a:r>
              </a:p>
              <a:p>
                <a:r>
                  <a:rPr lang="pt-BR" dirty="0" err="1" smtClean="0"/>
                  <a:t>iii</a:t>
                </a:r>
                <a:r>
                  <a:rPr lang="pt-BR" dirty="0" smtClean="0"/>
                  <a:t>.	o número total de observações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 smtClean="0"/>
                  <a:t> é fixo, conhecido a priori</a:t>
                </a:r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6" y="3250625"/>
                <a:ext cx="8474765" cy="646331"/>
              </a:xfrm>
              <a:prstGeom prst="rect">
                <a:avLst/>
              </a:prstGeom>
              <a:blipFill>
                <a:blip r:embed="rId6"/>
                <a:stretch>
                  <a:fillRect l="-647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311425" y="3924804"/>
                <a:ext cx="4883428" cy="676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Pode-se calcular a média e a variância: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𝑁𝑝</m:t>
                    </m:r>
                  </m:oMath>
                </a14:m>
                <a:r>
                  <a:rPr lang="pt-BR" dirty="0" smtClean="0"/>
                  <a:t>     e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𝑁𝑝𝑞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𝑁𝑝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𝑛𝑞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5" y="3924804"/>
                <a:ext cx="4883428" cy="676275"/>
              </a:xfrm>
              <a:prstGeom prst="rect">
                <a:avLst/>
              </a:prstGeom>
              <a:blipFill>
                <a:blip r:embed="rId7"/>
                <a:stretch>
                  <a:fillRect l="-999" t="-5405" b="-99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2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20268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1183" y="407829"/>
            <a:ext cx="8275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1) Determinar </a:t>
            </a:r>
            <a:r>
              <a:rPr lang="pt-BR" dirty="0">
                <a:solidFill>
                  <a:srgbClr val="C00000"/>
                </a:solidFill>
              </a:rPr>
              <a:t>as distribuições marginais, a nota média e a renda média da distribuição da planilha “Nota e renda ENEM2019-SP.xlsx” (arquivo no </a:t>
            </a:r>
            <a:r>
              <a:rPr lang="pt-BR" dirty="0" err="1">
                <a:solidFill>
                  <a:srgbClr val="C00000"/>
                </a:solidFill>
              </a:rPr>
              <a:t>moodle</a:t>
            </a:r>
            <a:r>
              <a:rPr lang="pt-BR" dirty="0">
                <a:solidFill>
                  <a:srgbClr val="C00000"/>
                </a:solidFill>
              </a:rPr>
              <a:t>)</a:t>
            </a:r>
            <a:r>
              <a:rPr lang="pt-BR" dirty="0"/>
              <a:t> </a:t>
            </a:r>
            <a:endParaRPr lang="pt-BR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" y="1054160"/>
            <a:ext cx="6808583" cy="2351649"/>
          </a:xfrm>
          <a:prstGeom prst="rect">
            <a:avLst/>
          </a:prstGeom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0" y="3474336"/>
            <a:ext cx="7223776" cy="13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4833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46582" y="344556"/>
            <a:ext cx="64803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Função densidade de probabilidade normal bivariada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Covariância e correlação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Média ≥ Mediana ≥ Moda (ou Moda ≥ Mediana ≥ Média)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Estimativa do valor verdadeiro (paramétrica)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Estimativa do valor verdadeiro (não-paramétrica)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Ensaio de Bernoulli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 Função de probabilidade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3705" y="2065319"/>
                <a:ext cx="8514522" cy="281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Atividade:</a:t>
                </a:r>
              </a:p>
              <a:p>
                <a:r>
                  <a:rPr lang="pt-BR" sz="1600" dirty="0">
                    <a:solidFill>
                      <a:srgbClr val="C00000"/>
                    </a:solidFill>
                  </a:rPr>
                  <a:t>Determinar as distribuições marginais, a nota média e a renda média da distribuição da planilha “Nota e renda ENEM2019-SP.xlsx” (arquivo no </a:t>
                </a:r>
                <a:r>
                  <a:rPr lang="pt-BR" sz="1600" dirty="0" err="1">
                    <a:solidFill>
                      <a:srgbClr val="C00000"/>
                    </a:solidFill>
                  </a:rPr>
                  <a:t>moodle</a:t>
                </a:r>
                <a:r>
                  <a:rPr lang="pt-BR" sz="1600" dirty="0">
                    <a:solidFill>
                      <a:srgbClr val="C00000"/>
                    </a:solidFill>
                  </a:rPr>
                  <a:t>)</a:t>
                </a:r>
                <a:r>
                  <a:rPr lang="pt-BR" sz="1600" dirty="0"/>
                  <a:t> </a:t>
                </a:r>
              </a:p>
              <a:p>
                <a:r>
                  <a:rPr lang="pt-BR" sz="1600" dirty="0">
                    <a:solidFill>
                      <a:srgbClr val="0070C0"/>
                    </a:solidFill>
                  </a:rPr>
                  <a:t>Exercício 2.5, resolver: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0070C0"/>
                    </a:solidFill>
                  </a:rPr>
                  <a:t>usando a </a:t>
                </a:r>
                <a:r>
                  <a:rPr lang="pt-BR" sz="1600" dirty="0" err="1">
                    <a:solidFill>
                      <a:srgbClr val="0070C0"/>
                    </a:solidFill>
                  </a:rPr>
                  <a:t>f.p</a:t>
                </a:r>
                <a:r>
                  <a:rPr lang="pt-BR" sz="1600" dirty="0">
                    <a:solidFill>
                      <a:srgbClr val="0070C0"/>
                    </a:solidFill>
                  </a:rPr>
                  <a:t>. binomial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0070C0"/>
                    </a:solidFill>
                  </a:rPr>
                  <a:t>por simulação, repetindo 20 ensaios de Bernoulli muitas vezes</a:t>
                </a:r>
                <a:endParaRPr lang="pt-BR" sz="1600" dirty="0"/>
              </a:p>
              <a:p>
                <a:r>
                  <a:rPr lang="pt-BR" sz="1600" dirty="0">
                    <a:solidFill>
                      <a:srgbClr val="C00000"/>
                    </a:solidFill>
                  </a:rPr>
                  <a:t>Exercício 2.4, resolver: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C00000"/>
                    </a:solidFill>
                  </a:rPr>
                  <a:t>usando a </a:t>
                </a:r>
                <a:r>
                  <a:rPr lang="pt-BR" sz="1600" dirty="0" err="1">
                    <a:solidFill>
                      <a:srgbClr val="C00000"/>
                    </a:solidFill>
                  </a:rPr>
                  <a:t>f.p</a:t>
                </a:r>
                <a:r>
                  <a:rPr lang="pt-BR" sz="1600" dirty="0">
                    <a:solidFill>
                      <a:srgbClr val="C00000"/>
                    </a:solidFill>
                  </a:rPr>
                  <a:t>. binomial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rgbClr val="C00000"/>
                    </a:solidFill>
                  </a:rPr>
                  <a:t>por simulação e os dados c/ mesma mediana e variância, seguindo uma distribuição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BR" sz="1600" dirty="0">
                    <a:solidFill>
                      <a:srgbClr val="C00000"/>
                    </a:solidFill>
                  </a:rPr>
                  <a:t>normal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pt-BR" sz="1600" dirty="0">
                    <a:solidFill>
                      <a:srgbClr val="C00000"/>
                    </a:solidFill>
                  </a:rPr>
                  <a:t>exponencial (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, com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e espaço amostral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5" y="2065319"/>
                <a:ext cx="8514522" cy="2812373"/>
              </a:xfrm>
              <a:prstGeom prst="rect">
                <a:avLst/>
              </a:prstGeom>
              <a:blipFill>
                <a:blip r:embed="rId2"/>
                <a:stretch>
                  <a:fillRect l="-358" t="-651" b="-1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Função densidade de probabilidade normal bivariada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4800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26" name="Agrupar 25"/>
          <p:cNvGrpSpPr/>
          <p:nvPr/>
        </p:nvGrpSpPr>
        <p:grpSpPr>
          <a:xfrm>
            <a:off x="252001" y="388339"/>
            <a:ext cx="8256105" cy="2273461"/>
            <a:chOff x="252001" y="388339"/>
            <a:chExt cx="8256105" cy="2273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52001" y="388339"/>
                  <a:ext cx="82561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Considere duas variáveis aleatórias </a:t>
                  </a:r>
                  <a:r>
                    <a:rPr lang="pt-BR" i="1" dirty="0"/>
                    <a:t>X</a:t>
                  </a:r>
                  <a:r>
                    <a:rPr lang="pt-BR" dirty="0"/>
                    <a:t> e </a:t>
                  </a:r>
                  <a:r>
                    <a:rPr lang="pt-BR" i="1" dirty="0"/>
                    <a:t>Y</a:t>
                  </a:r>
                  <a:r>
                    <a:rPr lang="pt-BR" dirty="0"/>
                    <a:t>, com desvios-padrões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a14:m>
                  <a:r>
                    <a:rPr lang="pt-BR" dirty="0"/>
                    <a:t>. 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normal multivariada é</a:t>
                  </a: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1" y="388339"/>
                  <a:ext cx="8256105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590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Imagem 11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646" y="983849"/>
              <a:ext cx="6068272" cy="13051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337930" y="2292468"/>
                  <a:ext cx="77458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em que a grandeza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pt-BR" dirty="0"/>
                    <a:t>, com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pt-BR" dirty="0"/>
                    <a:t>, é o coeficiente de correlação</a:t>
                  </a:r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930" y="2292468"/>
                  <a:ext cx="774589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29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Agrupar 29"/>
          <p:cNvGrpSpPr/>
          <p:nvPr/>
        </p:nvGrpSpPr>
        <p:grpSpPr>
          <a:xfrm>
            <a:off x="294965" y="2770432"/>
            <a:ext cx="8514522" cy="1820346"/>
            <a:chOff x="294965" y="2770432"/>
            <a:chExt cx="8514522" cy="1820346"/>
          </a:xfrm>
        </p:grpSpPr>
        <p:sp>
          <p:nvSpPr>
            <p:cNvPr id="25" name="CaixaDeTexto 24"/>
            <p:cNvSpPr txBox="1"/>
            <p:nvPr/>
          </p:nvSpPr>
          <p:spPr>
            <a:xfrm>
              <a:off x="337930" y="2770432"/>
              <a:ext cx="8428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Como em qualquer distribuição multidimensional, a probabilidade de encontrar o par de variáveis em um intervalo é </a:t>
              </a:r>
            </a:p>
          </p:txBody>
        </p:sp>
        <p:pic>
          <p:nvPicPr>
            <p:cNvPr id="27" name="Imagem 26" descr="Recorte de Tel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84" b="7844"/>
            <a:stretch/>
          </p:blipFill>
          <p:spPr>
            <a:xfrm>
              <a:off x="2111497" y="3405809"/>
              <a:ext cx="5172797" cy="569844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294965" y="4138669"/>
              <a:ext cx="851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 é normalizada</a:t>
              </a:r>
            </a:p>
          </p:txBody>
        </p:sp>
        <p:pic>
          <p:nvPicPr>
            <p:cNvPr id="29" name="Imagem 28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471" y="4085883"/>
              <a:ext cx="2200582" cy="504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79" y="390"/>
            <a:ext cx="8229600" cy="397175"/>
          </a:xfrm>
        </p:spPr>
        <p:txBody>
          <a:bodyPr>
            <a:noAutofit/>
          </a:bodyPr>
          <a:lstStyle/>
          <a:p>
            <a:r>
              <a:rPr lang="pt-BR" sz="2400" dirty="0"/>
              <a:t>Função de probabilidade marginal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31304" y="397565"/>
            <a:ext cx="8275983" cy="1441562"/>
            <a:chOff x="331304" y="397565"/>
            <a:chExt cx="8275983" cy="1441562"/>
          </a:xfrm>
        </p:grpSpPr>
        <p:sp>
          <p:nvSpPr>
            <p:cNvPr id="3" name="CaixaDeTexto 2"/>
            <p:cNvSpPr txBox="1"/>
            <p:nvPr/>
          </p:nvSpPr>
          <p:spPr>
            <a:xfrm>
              <a:off x="331304" y="397565"/>
              <a:ext cx="7123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Quando só interessa a variável </a:t>
              </a:r>
              <a:r>
                <a:rPr lang="pt-BR" i="1" dirty="0"/>
                <a:t>X,</a:t>
              </a:r>
              <a:r>
                <a:rPr lang="pt-BR" dirty="0"/>
                <a:t> integra-se na outra variável; </a:t>
              </a:r>
            </a:p>
            <a:p>
              <a:r>
                <a:rPr lang="pt-BR" dirty="0"/>
                <a:t>o resultado é a </a:t>
              </a:r>
              <a:r>
                <a:rPr lang="pt-BR" dirty="0" err="1"/>
                <a:t>f.d.p</a:t>
              </a:r>
              <a:r>
                <a:rPr lang="pt-BR" dirty="0"/>
                <a:t>. marginal</a:t>
              </a:r>
              <a:endParaRPr lang="pt-BR" i="1" dirty="0"/>
            </a:p>
          </p:txBody>
        </p:sp>
        <p:pic>
          <p:nvPicPr>
            <p:cNvPr id="4" name="Imagem 3" descr="Recorte de Te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821" y="992577"/>
              <a:ext cx="2152950" cy="5239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756992" y="1039850"/>
                  <a:ext cx="4008783" cy="3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r>
                    <a:rPr lang="pt-BR" dirty="0"/>
                    <a:t> o espaço amostral de </a:t>
                  </a:r>
                  <a:r>
                    <a:rPr lang="pt-BR" i="1" dirty="0"/>
                    <a:t>Y</a:t>
                  </a: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992" y="1039850"/>
                  <a:ext cx="4008783" cy="391261"/>
                </a:xfrm>
                <a:prstGeom prst="rect">
                  <a:avLst/>
                </a:prstGeom>
                <a:blipFill>
                  <a:blip r:embed="rId3"/>
                  <a:stretch>
                    <a:fillRect l="-1216" t="-9375" b="-187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331304" y="1447866"/>
                  <a:ext cx="8275983" cy="3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e uma definição análoga para 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marginal de </a:t>
                  </a:r>
                  <a:r>
                    <a:rPr lang="pt-BR" i="1" dirty="0"/>
                    <a:t>Y</a:t>
                  </a:r>
                  <a:r>
                    <a:rPr lang="pt-BR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04" y="1447866"/>
                  <a:ext cx="8275983" cy="391261"/>
                </a:xfrm>
                <a:prstGeom prst="rect">
                  <a:avLst/>
                </a:prstGeom>
                <a:blipFill>
                  <a:blip r:embed="rId4"/>
                  <a:stretch>
                    <a:fillRect l="-589" t="-9375" b="-1875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/>
          <p:cNvGrpSpPr/>
          <p:nvPr/>
        </p:nvGrpSpPr>
        <p:grpSpPr>
          <a:xfrm>
            <a:off x="274719" y="3734261"/>
            <a:ext cx="8803020" cy="1077297"/>
            <a:chOff x="215084" y="1945296"/>
            <a:chExt cx="8803020" cy="1077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215084" y="1945296"/>
                  <a:ext cx="88030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Normalmente, a função bidimensional não fatora em funções apenas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pt-BR" dirty="0"/>
                    <a:t>, mas se isso acontece dizemos que </a:t>
                  </a:r>
                  <a:r>
                    <a:rPr lang="pt-BR" i="1" dirty="0"/>
                    <a:t>X</a:t>
                  </a:r>
                  <a:r>
                    <a:rPr lang="pt-BR" dirty="0"/>
                    <a:t> e </a:t>
                  </a:r>
                  <a:r>
                    <a:rPr lang="pt-BR" i="1" dirty="0"/>
                    <a:t>Y</a:t>
                  </a:r>
                  <a:r>
                    <a:rPr lang="pt-BR" dirty="0"/>
                    <a:t> são estatisticamente independentes</a:t>
                  </a: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84" y="1945296"/>
                  <a:ext cx="880302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554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714" y="2651066"/>
              <a:ext cx="2038635" cy="371527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4287078" y="2600174"/>
              <a:ext cx="4263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X</a:t>
              </a:r>
              <a:r>
                <a:rPr lang="pt-BR" dirty="0"/>
                <a:t> e </a:t>
              </a:r>
              <a:r>
                <a:rPr lang="pt-BR" i="1" dirty="0"/>
                <a:t>Y</a:t>
              </a:r>
              <a:r>
                <a:rPr lang="pt-BR" dirty="0"/>
                <a:t> estatisticamente independentes</a:t>
              </a:r>
            </a:p>
          </p:txBody>
        </p:sp>
        <p:sp>
          <p:nvSpPr>
            <p:cNvPr id="11" name="Seta para a Esquerda e para a Direita 10"/>
            <p:cNvSpPr/>
            <p:nvPr/>
          </p:nvSpPr>
          <p:spPr>
            <a:xfrm>
              <a:off x="3417127" y="2709940"/>
              <a:ext cx="679173" cy="195631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1001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331304" y="1781622"/>
            <a:ext cx="7944678" cy="864276"/>
            <a:chOff x="331304" y="1781622"/>
            <a:chExt cx="7944678" cy="864276"/>
          </a:xfrm>
        </p:grpSpPr>
        <p:sp>
          <p:nvSpPr>
            <p:cNvPr id="13" name="CaixaDeTexto 12"/>
            <p:cNvSpPr txBox="1"/>
            <p:nvPr/>
          </p:nvSpPr>
          <p:spPr>
            <a:xfrm>
              <a:off x="331304" y="1781622"/>
              <a:ext cx="7891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Os valores esperados e variâncias seguem a definição geral, por exemplo:</a:t>
              </a:r>
            </a:p>
          </p:txBody>
        </p:sp>
        <p:pic>
          <p:nvPicPr>
            <p:cNvPr id="14" name="Imagem 13" descr="Recorte de Tel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3" b="984"/>
            <a:stretch/>
          </p:blipFill>
          <p:spPr>
            <a:xfrm>
              <a:off x="428132" y="2122448"/>
              <a:ext cx="3534268" cy="496957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4045225" y="2161080"/>
              <a:ext cx="204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equivalente a</a:t>
              </a:r>
            </a:p>
          </p:txBody>
        </p:sp>
        <p:pic>
          <p:nvPicPr>
            <p:cNvPr id="16" name="Imagem 15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399" y="2083845"/>
              <a:ext cx="2743583" cy="562053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172279" y="2626960"/>
            <a:ext cx="8653669" cy="1116611"/>
            <a:chOff x="172279" y="2717670"/>
            <a:chExt cx="8653669" cy="1116611"/>
          </a:xfrm>
        </p:grpSpPr>
        <p:sp>
          <p:nvSpPr>
            <p:cNvPr id="17" name="CaixaDeTexto 16"/>
            <p:cNvSpPr txBox="1"/>
            <p:nvPr/>
          </p:nvSpPr>
          <p:spPr>
            <a:xfrm>
              <a:off x="258417" y="2717670"/>
              <a:ext cx="8176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Na Mecânica, o movimento em 2D tem propriedades que não tem em 1D; aqui, duas variáveis aleatórias podem depender uma da outra. A grandeza</a:t>
              </a:r>
            </a:p>
          </p:txBody>
        </p:sp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79" y="3300807"/>
              <a:ext cx="5449060" cy="533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5824330" y="3364001"/>
                  <a:ext cx="3001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solidFill>
                        <a:srgbClr val="0070C0"/>
                      </a:solidFill>
                    </a:rPr>
                    <a:t>é a covariância,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pt-B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cov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330" y="3364001"/>
                  <a:ext cx="300161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23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8229600" cy="327553"/>
          </a:xfrm>
        </p:spPr>
        <p:txBody>
          <a:bodyPr>
            <a:noAutofit/>
          </a:bodyPr>
          <a:lstStyle/>
          <a:p>
            <a:r>
              <a:rPr lang="pt-BR" sz="2400" dirty="0"/>
              <a:t>O coeficiente de correlação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7639" y="1084117"/>
            <a:ext cx="4451509" cy="307086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0EEF7D89-08F5-05FE-7841-0CE164E81931}"/>
              </a:ext>
            </a:extLst>
          </p:cNvPr>
          <p:cNvGrpSpPr/>
          <p:nvPr/>
        </p:nvGrpSpPr>
        <p:grpSpPr>
          <a:xfrm>
            <a:off x="4100945" y="1683327"/>
            <a:ext cx="4978761" cy="1482620"/>
            <a:chOff x="4100945" y="1683327"/>
            <a:chExt cx="4978761" cy="1482620"/>
          </a:xfrm>
        </p:grpSpPr>
        <p:sp>
          <p:nvSpPr>
            <p:cNvPr id="5" name="CaixaDeTexto 4"/>
            <p:cNvSpPr txBox="1"/>
            <p:nvPr/>
          </p:nvSpPr>
          <p:spPr>
            <a:xfrm>
              <a:off x="4100945" y="1683327"/>
              <a:ext cx="4620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Define-se o coeficiente de correlação como</a:t>
              </a:r>
            </a:p>
          </p:txBody>
        </p:sp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501" y="2176584"/>
              <a:ext cx="2110180" cy="5515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4100945" y="2796615"/>
                  <a:ext cx="497876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adimensional e com a propriedade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0945" y="2796615"/>
                  <a:ext cx="497876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03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174820" y="3574039"/>
                <a:ext cx="45536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Note a diferença de largura entre a </a:t>
                </a:r>
              </a:p>
              <a:p>
                <a:r>
                  <a:rPr lang="pt-BR" dirty="0" err="1"/>
                  <a:t>f.d</a:t>
                </a:r>
                <a:r>
                  <a:rPr lang="pt-BR" dirty="0"/>
                  <a:t>. probabilidade marginal e a</a:t>
                </a:r>
              </a:p>
              <a:p>
                <a:r>
                  <a:rPr lang="pt-BR" dirty="0" err="1"/>
                  <a:t>f.d</a:t>
                </a:r>
                <a:r>
                  <a:rPr lang="pt-BR" dirty="0"/>
                  <a:t>. probabilidade condicional</a:t>
                </a:r>
              </a:p>
              <a:p>
                <a:r>
                  <a:rPr lang="pt-BR" dirty="0">
                    <a:solidFill>
                      <a:srgbClr val="FF0000"/>
                    </a:solidFill>
                  </a:rPr>
                  <a:t>sempre que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20" y="3574039"/>
                <a:ext cx="4553628" cy="1200329"/>
              </a:xfrm>
              <a:prstGeom prst="rect">
                <a:avLst/>
              </a:prstGeom>
              <a:blipFill>
                <a:blip r:embed="rId5"/>
                <a:stretch>
                  <a:fillRect l="-1205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F76F65AB-546F-4086-63CC-8580361F8B13}"/>
              </a:ext>
            </a:extLst>
          </p:cNvPr>
          <p:cNvSpPr/>
          <p:nvPr/>
        </p:nvSpPr>
        <p:spPr>
          <a:xfrm>
            <a:off x="4014787" y="492899"/>
            <a:ext cx="4022363" cy="644870"/>
          </a:xfrm>
          <a:prstGeom prst="wedgeRectCallout">
            <a:avLst>
              <a:gd name="adj1" fmla="val -61648"/>
              <a:gd name="adj2" fmla="val 172721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/>
              <a:t>Binormal</a:t>
            </a:r>
            <a:r>
              <a:rPr lang="pt-BR" dirty="0"/>
              <a:t> de médias 0, desvios-padrões 1</a:t>
            </a:r>
          </a:p>
          <a:p>
            <a:r>
              <a:rPr lang="pt-BR" dirty="0"/>
              <a:t>e coeficiente de correlação 0,75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9D883D15-0263-6D08-4E6B-77C8D924DEB9}"/>
              </a:ext>
            </a:extLst>
          </p:cNvPr>
          <p:cNvSpPr/>
          <p:nvPr/>
        </p:nvSpPr>
        <p:spPr>
          <a:xfrm>
            <a:off x="607219" y="1293019"/>
            <a:ext cx="842962" cy="285750"/>
          </a:xfrm>
          <a:prstGeom prst="wedgeRectCallout">
            <a:avLst>
              <a:gd name="adj1" fmla="val 54209"/>
              <a:gd name="adj2" fmla="val 83782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marginal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alão de Fala: Retângulo 13">
                <a:extLst>
                  <a:ext uri="{FF2B5EF4-FFF2-40B4-BE49-F238E27FC236}">
                    <a16:creationId xmlns:a16="http://schemas.microsoft.com/office/drawing/2014/main" id="{31661502-D870-B7E0-5765-8882EB5513F3}"/>
                  </a:ext>
                </a:extLst>
              </p:cNvPr>
              <p:cNvSpPr/>
              <p:nvPr/>
            </p:nvSpPr>
            <p:spPr>
              <a:xfrm>
                <a:off x="695325" y="438166"/>
                <a:ext cx="1119188" cy="397324"/>
              </a:xfrm>
              <a:prstGeom prst="wedgeRectCallout">
                <a:avLst>
                  <a:gd name="adj1" fmla="val 56026"/>
                  <a:gd name="adj2" fmla="val 100888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/>
                  <a:t>Condicional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" name="Balão de Fala: Retângulo 13">
                <a:extLst>
                  <a:ext uri="{FF2B5EF4-FFF2-40B4-BE49-F238E27FC236}">
                    <a16:creationId xmlns:a16="http://schemas.microsoft.com/office/drawing/2014/main" id="{31661502-D870-B7E0-5765-8882EB55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38166"/>
                <a:ext cx="1119188" cy="397324"/>
              </a:xfrm>
              <a:prstGeom prst="wedgeRectCallout">
                <a:avLst>
                  <a:gd name="adj1" fmla="val 56026"/>
                  <a:gd name="adj2" fmla="val 10088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C922349B-DC48-C522-2704-FD4B25E6D7A3}"/>
              </a:ext>
            </a:extLst>
          </p:cNvPr>
          <p:cNvSpPr txBox="1"/>
          <p:nvPr/>
        </p:nvSpPr>
        <p:spPr>
          <a:xfrm>
            <a:off x="556022" y="3357563"/>
            <a:ext cx="111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Condicional</a:t>
            </a:r>
          </a:p>
        </p:txBody>
      </p: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BEF81-DE79-49E3-7132-3E8AC47B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" y="59404"/>
            <a:ext cx="7100888" cy="269209"/>
          </a:xfrm>
        </p:spPr>
        <p:txBody>
          <a:bodyPr>
            <a:noAutofit/>
          </a:bodyPr>
          <a:lstStyle/>
          <a:p>
            <a:r>
              <a:rPr lang="pt-BR" sz="2800" dirty="0"/>
              <a:t>Média, mediana e moda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73E4EDF-69A2-B147-0360-FC1E369A12FB}"/>
              </a:ext>
            </a:extLst>
          </p:cNvPr>
          <p:cNvGrpSpPr/>
          <p:nvPr/>
        </p:nvGrpSpPr>
        <p:grpSpPr>
          <a:xfrm>
            <a:off x="221455" y="414338"/>
            <a:ext cx="8729664" cy="1942993"/>
            <a:chOff x="221455" y="550069"/>
            <a:chExt cx="8729664" cy="1942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11FCC744-F346-5A0C-3E5F-EA76F8BF6160}"/>
                    </a:ext>
                  </a:extLst>
                </p:cNvPr>
                <p:cNvSpPr txBox="1"/>
                <p:nvPr/>
              </p:nvSpPr>
              <p:spPr>
                <a:xfrm>
                  <a:off x="221455" y="550069"/>
                  <a:ext cx="87296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Considere uma função densidade de probabilidade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pt-BR" dirty="0"/>
                    <a:t>.</a:t>
                  </a:r>
                </a:p>
                <a:p>
                  <a:r>
                    <a:rPr lang="pt-BR" dirty="0"/>
                    <a:t>A </a:t>
                  </a:r>
                  <a:r>
                    <a:rPr lang="pt-BR" b="1" dirty="0">
                      <a:solidFill>
                        <a:srgbClr val="FF0000"/>
                      </a:solidFill>
                    </a:rPr>
                    <a:t>moda</a:t>
                  </a:r>
                  <a:r>
                    <a:rPr lang="pt-BR" dirty="0"/>
                    <a:t> é o valor da variável aleatória,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𝑚𝑜𝑑𝑎</m:t>
                          </m:r>
                        </m:sub>
                      </m:sSub>
                    </m:oMath>
                  </a14:m>
                  <a:r>
                    <a:rPr lang="pt-BR" dirty="0"/>
                    <a:t>, que maximiza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pt-BR" dirty="0"/>
                    <a:t>: </a:t>
                  </a:r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11FCC744-F346-5A0C-3E5F-EA76F8BF6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55" y="550069"/>
                  <a:ext cx="8729664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559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2F0A131-F9E7-9E62-E872-E3FAAD4BF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102" y="1182148"/>
              <a:ext cx="6547551" cy="407158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B2C48A8-4149-D4FC-05D4-66B02A22B280}"/>
                </a:ext>
              </a:extLst>
            </p:cNvPr>
            <p:cNvSpPr txBox="1"/>
            <p:nvPr/>
          </p:nvSpPr>
          <p:spPr>
            <a:xfrm>
              <a:off x="221455" y="1569732"/>
              <a:ext cx="81367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Uma </a:t>
              </a:r>
              <a:r>
                <a:rPr lang="pt-BR" dirty="0" err="1"/>
                <a:t>f.d.p</a:t>
              </a:r>
              <a:r>
                <a:rPr lang="pt-BR" dirty="0"/>
                <a:t>. pode ter mais de um máximo, caso em que ela é </a:t>
              </a:r>
              <a:r>
                <a:rPr lang="pt-BR" i="1" dirty="0">
                  <a:solidFill>
                    <a:srgbClr val="FF0000"/>
                  </a:solidFill>
                </a:rPr>
                <a:t>multimodal</a:t>
              </a:r>
              <a:r>
                <a:rPr lang="pt-BR" dirty="0"/>
                <a:t>;</a:t>
              </a:r>
            </a:p>
            <a:p>
              <a:r>
                <a:rPr lang="pt-BR" dirty="0"/>
                <a:t>Com um único máximo, ela é </a:t>
              </a:r>
              <a:r>
                <a:rPr lang="pt-BR" i="1" dirty="0">
                  <a:solidFill>
                    <a:srgbClr val="FF0000"/>
                  </a:solidFill>
                </a:rPr>
                <a:t>unimodal</a:t>
              </a:r>
              <a:r>
                <a:rPr lang="pt-BR" dirty="0"/>
                <a:t>.</a:t>
              </a:r>
            </a:p>
            <a:p>
              <a:r>
                <a:rPr lang="pt-BR" dirty="0">
                  <a:solidFill>
                    <a:srgbClr val="00B0F0"/>
                  </a:solidFill>
                </a:rPr>
                <a:t>Exemplo: A </a:t>
              </a:r>
              <a:r>
                <a:rPr lang="pt-BR" dirty="0" err="1">
                  <a:solidFill>
                    <a:srgbClr val="00B0F0"/>
                  </a:solidFill>
                </a:rPr>
                <a:t>f.d.p</a:t>
              </a:r>
              <a:r>
                <a:rPr lang="pt-BR" dirty="0">
                  <a:solidFill>
                    <a:srgbClr val="00B0F0"/>
                  </a:solidFill>
                </a:rPr>
                <a:t>. de tamanho dos grãos de poeira é bimodal</a:t>
              </a:r>
              <a:r>
                <a:rPr lang="pt-BR" dirty="0"/>
                <a:t>.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F483AD7-7250-CC98-FC54-C46A0F5DA2CF}"/>
              </a:ext>
            </a:extLst>
          </p:cNvPr>
          <p:cNvGrpSpPr/>
          <p:nvPr/>
        </p:nvGrpSpPr>
        <p:grpSpPr>
          <a:xfrm>
            <a:off x="221455" y="2313166"/>
            <a:ext cx="8193881" cy="1019662"/>
            <a:chOff x="221455" y="2268998"/>
            <a:chExt cx="8193881" cy="1019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AB6C4C05-F582-DF81-F71C-3A83D686C3FB}"/>
                    </a:ext>
                  </a:extLst>
                </p:cNvPr>
                <p:cNvSpPr txBox="1"/>
                <p:nvPr/>
              </p:nvSpPr>
              <p:spPr>
                <a:xfrm>
                  <a:off x="221455" y="2268998"/>
                  <a:ext cx="81938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mediana é o valor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pt-BR" dirty="0"/>
                    <a:t> que divide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pt-BR" dirty="0"/>
                    <a:t> em duas partes de mesma probabilidade:</a:t>
                  </a:r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AB6C4C05-F582-DF81-F71C-3A83D686C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55" y="2268998"/>
                  <a:ext cx="819388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95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67C7874-3522-0009-503F-036DAD59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55" y="2734664"/>
              <a:ext cx="2989822" cy="461664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8892A6F-ED8B-B8FE-770E-4592CDE7C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1999" y="2661903"/>
              <a:ext cx="3544422" cy="626757"/>
            </a:xfrm>
            <a:prstGeom prst="rect">
              <a:avLst/>
            </a:prstGeom>
          </p:spPr>
        </p:pic>
        <p:sp>
          <p:nvSpPr>
            <p:cNvPr id="13" name="Seta: da Esquerda para a Direita 12">
              <a:extLst>
                <a:ext uri="{FF2B5EF4-FFF2-40B4-BE49-F238E27FC236}">
                  <a16:creationId xmlns:a16="http://schemas.microsoft.com/office/drawing/2014/main" id="{E2C6D42C-FC81-7500-96F3-F9D74325FDBC}"/>
                </a:ext>
              </a:extLst>
            </p:cNvPr>
            <p:cNvSpPr/>
            <p:nvPr/>
          </p:nvSpPr>
          <p:spPr>
            <a:xfrm>
              <a:off x="3471863" y="2826996"/>
              <a:ext cx="1150143" cy="280535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4AD21E5-503D-B39E-1E9F-17C3274DEFBB}"/>
              </a:ext>
            </a:extLst>
          </p:cNvPr>
          <p:cNvGrpSpPr/>
          <p:nvPr/>
        </p:nvGrpSpPr>
        <p:grpSpPr>
          <a:xfrm>
            <a:off x="221455" y="3395927"/>
            <a:ext cx="5811777" cy="626756"/>
            <a:chOff x="407193" y="3388829"/>
            <a:chExt cx="5811777" cy="6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1BC08BBA-DC89-FA45-6599-26F7CFAD6781}"/>
                    </a:ext>
                  </a:extLst>
                </p:cNvPr>
                <p:cNvSpPr txBox="1"/>
                <p:nvPr/>
              </p:nvSpPr>
              <p:spPr>
                <a:xfrm>
                  <a:off x="407193" y="3517494"/>
                  <a:ext cx="35444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A média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é definida pela integral: </a:t>
                  </a:r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1BC08BBA-DC89-FA45-6599-26F7CFAD6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93" y="3517494"/>
                  <a:ext cx="3544423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75" t="-8197" r="-859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586426B-37BD-22CE-6712-BBB9D352A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6934" y="3388829"/>
              <a:ext cx="2172036" cy="626756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93BD0C6-E8F6-24D6-222C-E89C1D9025DE}"/>
              </a:ext>
            </a:extLst>
          </p:cNvPr>
          <p:cNvGrpSpPr/>
          <p:nvPr/>
        </p:nvGrpSpPr>
        <p:grpSpPr>
          <a:xfrm>
            <a:off x="221455" y="4237354"/>
            <a:ext cx="7568340" cy="427287"/>
            <a:chOff x="321469" y="4252715"/>
            <a:chExt cx="7568340" cy="427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E20FAFBF-AAEE-6325-867F-9F914919D862}"/>
                    </a:ext>
                  </a:extLst>
                </p:cNvPr>
                <p:cNvSpPr txBox="1"/>
                <p:nvPr/>
              </p:nvSpPr>
              <p:spPr>
                <a:xfrm>
                  <a:off x="321469" y="4307681"/>
                  <a:ext cx="30646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Se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pt-BR" dirty="0"/>
                    <a:t> é unimodal, então</a:t>
                  </a:r>
                </a:p>
              </p:txBody>
            </p:sp>
          </mc:Choice>
          <mc:Fallback xmlns=""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E20FAFBF-AAEE-6325-867F-9F914919D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69" y="4307681"/>
                  <a:ext cx="306466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590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E52CE055-2926-3FCE-D32A-1435608F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15618" y="4295484"/>
              <a:ext cx="1871996" cy="384518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16E4C8D-830D-4B81-CCC9-E5A9ADF1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31531" y="4252715"/>
              <a:ext cx="2158278" cy="369331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A416B56-E78B-1BBD-3E4A-164D1F5061BC}"/>
                </a:ext>
              </a:extLst>
            </p:cNvPr>
            <p:cNvSpPr txBox="1"/>
            <p:nvPr/>
          </p:nvSpPr>
          <p:spPr>
            <a:xfrm>
              <a:off x="5186363" y="4286249"/>
              <a:ext cx="55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48DC-7B57-34C3-E6E7-A6F5FD0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3685"/>
            <a:ext cx="8229600" cy="354934"/>
          </a:xfrm>
        </p:spPr>
        <p:txBody>
          <a:bodyPr>
            <a:noAutofit/>
          </a:bodyPr>
          <a:lstStyle/>
          <a:p>
            <a:r>
              <a:rPr lang="pt-BR" sz="2800" dirty="0"/>
              <a:t>Média, mediana e moda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9DE21E-7F66-C9DE-A0B1-6DD65B2F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" y="572827"/>
            <a:ext cx="5136721" cy="39705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698236-7134-E8C9-520A-9AFE50478439}"/>
              </a:ext>
            </a:extLst>
          </p:cNvPr>
          <p:cNvSpPr txBox="1"/>
          <p:nvPr/>
        </p:nvSpPr>
        <p:spPr>
          <a:xfrm>
            <a:off x="5629275" y="1222908"/>
            <a:ext cx="311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Média, mediana e moda são medidas de localização da grandeza.</a:t>
            </a:r>
          </a:p>
          <a:p>
            <a:endParaRPr lang="pt-BR" dirty="0"/>
          </a:p>
          <a:p>
            <a:r>
              <a:rPr lang="pt-BR" dirty="0"/>
              <a:t>O desvio-padrão é medida da dispersão dos valores</a:t>
            </a:r>
          </a:p>
        </p:txBody>
      </p:sp>
    </p:spTree>
    <p:extLst>
      <p:ext uri="{BB962C8B-B14F-4D97-AF65-F5344CB8AC3E}">
        <p14:creationId xmlns:p14="http://schemas.microsoft.com/office/powerpoint/2010/main" val="315197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C27-A02B-39DF-165C-76FFD191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2" y="30828"/>
            <a:ext cx="7579518" cy="283497"/>
          </a:xfrm>
        </p:spPr>
        <p:txBody>
          <a:bodyPr>
            <a:noAutofit/>
          </a:bodyPr>
          <a:lstStyle/>
          <a:p>
            <a:r>
              <a:rPr lang="pt-BR" sz="2800" dirty="0"/>
              <a:t>Estimativa paramétrica do valor verdadeiro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6F4DB47-8C3C-1C3D-350D-1DC7E57C3955}"/>
                  </a:ext>
                </a:extLst>
              </p:cNvPr>
              <p:cNvSpPr txBox="1"/>
              <p:nvPr/>
            </p:nvSpPr>
            <p:spPr>
              <a:xfrm>
                <a:off x="264319" y="585788"/>
                <a:ext cx="842910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Vimos que há mais de um parâmetro de localização da grandeza que </a:t>
                </a:r>
                <a:r>
                  <a:rPr lang="pt-BR" dirty="0" smtClean="0"/>
                  <a:t>pode </a:t>
                </a:r>
                <a:r>
                  <a:rPr lang="pt-BR" dirty="0"/>
                  <a:t>ser </a:t>
                </a:r>
                <a:r>
                  <a:rPr lang="pt-BR" dirty="0" smtClean="0"/>
                  <a:t>estimada, </a:t>
                </a:r>
                <a:r>
                  <a:rPr lang="pt-BR" dirty="0"/>
                  <a:t>assim há mais de uma forma de </a:t>
                </a:r>
                <a:r>
                  <a:rPr lang="pt-BR" i="1" dirty="0" smtClean="0">
                    <a:solidFill>
                      <a:srgbClr val="0070C0"/>
                    </a:solidFill>
                  </a:rPr>
                  <a:t>fazer inferência estatística</a:t>
                </a:r>
                <a:r>
                  <a:rPr lang="pt-BR" dirty="0" smtClean="0"/>
                  <a:t>.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Em física, habitualmente usa-se a média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para o valor e </a:t>
                </a:r>
              </a:p>
              <a:p>
                <a:r>
                  <a:rPr lang="pt-BR" dirty="0"/>
                  <a:t>o desvio-padrão da média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/>
                  <a:t> para a dispersão. </a:t>
                </a:r>
              </a:p>
              <a:p>
                <a:r>
                  <a:rPr lang="pt-BR" dirty="0"/>
                  <a:t>Interpretar o significado probabilístico desses valores é o assunto das próximas aulas. Em resumo, quando a </a:t>
                </a:r>
                <a:r>
                  <a:rPr lang="pt-BR" dirty="0" err="1"/>
                  <a:t>f.d.p</a:t>
                </a:r>
                <a:r>
                  <a:rPr lang="pt-BR" dirty="0"/>
                  <a:t>. dos dados for </a:t>
                </a:r>
                <a:r>
                  <a:rPr lang="pt-BR" dirty="0">
                    <a:solidFill>
                      <a:srgbClr val="FF0000"/>
                    </a:solidFill>
                  </a:rPr>
                  <a:t>normal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6F4DB47-8C3C-1C3D-350D-1DC7E57C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9" y="585788"/>
                <a:ext cx="8429107" cy="2031325"/>
              </a:xfrm>
              <a:prstGeom prst="rect">
                <a:avLst/>
              </a:prstGeom>
              <a:blipFill>
                <a:blip r:embed="rId2"/>
                <a:stretch>
                  <a:fillRect l="-578" t="-1502" b="-39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D75DAAD-F4A2-BB12-6EEF-7B6346A0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8" y="2734985"/>
            <a:ext cx="4690040" cy="861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13C692-C415-DA13-B72D-0F27F8DA0976}"/>
                  </a:ext>
                </a:extLst>
              </p:cNvPr>
              <p:cNvSpPr txBox="1"/>
              <p:nvPr/>
            </p:nvSpPr>
            <p:spPr>
              <a:xfrm>
                <a:off x="314325" y="3714750"/>
                <a:ext cx="83791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Uma boa parte do curso consistirá em entender o quanto essas porcentagens são aproximadas para as condições em que a medida foi efetuada, </a:t>
                </a:r>
              </a:p>
              <a:p>
                <a:r>
                  <a:rPr lang="pt-BR" dirty="0"/>
                  <a:t>envolvendo as hipóteses sobre a </a:t>
                </a:r>
                <a:r>
                  <a:rPr lang="pt-BR" dirty="0" err="1"/>
                  <a:t>f.d.p</a:t>
                </a:r>
                <a:r>
                  <a:rPr lang="pt-BR" dirty="0"/>
                  <a:t>.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pt-BR" dirty="0"/>
                  <a:t> a quantidade de dados obtidos, </a:t>
                </a:r>
              </a:p>
              <a:p>
                <a:r>
                  <a:rPr lang="pt-BR" dirty="0"/>
                  <a:t>e como essas hipóteses podem ser verificadas e testadas na prática.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C13C692-C415-DA13-B72D-0F27F8DA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3714750"/>
                <a:ext cx="8379101" cy="1200329"/>
              </a:xfrm>
              <a:prstGeom prst="rect">
                <a:avLst/>
              </a:prstGeom>
              <a:blipFill>
                <a:blip r:embed="rId4"/>
                <a:stretch>
                  <a:fillRect l="-655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C27-A02B-39DF-165C-76FFD191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2" y="30828"/>
            <a:ext cx="7579518" cy="283497"/>
          </a:xfrm>
        </p:spPr>
        <p:txBody>
          <a:bodyPr>
            <a:noAutofit/>
          </a:bodyPr>
          <a:lstStyle/>
          <a:p>
            <a:r>
              <a:rPr lang="pt-BR" sz="2400" dirty="0"/>
              <a:t>Estimativa não-paramétrica do valor da grandeza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18052" y="350603"/>
            <a:ext cx="8668578" cy="2708896"/>
            <a:chOff x="318052" y="485711"/>
            <a:chExt cx="8668578" cy="270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318052" y="485711"/>
                  <a:ext cx="62889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 smtClean="0"/>
                    <a:t>Considere uma medida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 smtClean="0"/>
                    <a:t>.</a:t>
                  </a:r>
                </a:p>
                <a:p>
                  <a:r>
                    <a:rPr lang="pt-BR" dirty="0" smtClean="0"/>
                    <a:t>O primeiro passo é ordenar os dados em ordem crescente: 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52" y="485711"/>
                  <a:ext cx="6288901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775" t="-5660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583635" y="1137527"/>
                  <a:ext cx="3102260" cy="304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[1]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pt-BR" dirty="0" smtClean="0"/>
                    <a:t>...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635" y="1137527"/>
                  <a:ext cx="3102260" cy="304186"/>
                </a:xfrm>
                <a:prstGeom prst="rect">
                  <a:avLst/>
                </a:prstGeom>
                <a:blipFill>
                  <a:blip r:embed="rId3"/>
                  <a:stretch>
                    <a:fillRect l="-1965" t="-26000" b="-3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397564" y="1480606"/>
              <a:ext cx="2582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 </a:t>
              </a:r>
              <a:r>
                <a:rPr lang="pt-BR" b="1" dirty="0" smtClean="0">
                  <a:solidFill>
                    <a:srgbClr val="FF0000"/>
                  </a:solidFill>
                </a:rPr>
                <a:t>mediana</a:t>
              </a:r>
              <a:r>
                <a:rPr lang="pt-BR" dirty="0" smtClean="0"/>
                <a:t> estimada é </a:t>
              </a:r>
              <a:endParaRPr lang="pt-BR" dirty="0"/>
            </a:p>
          </p:txBody>
        </p:sp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415" y="1855423"/>
              <a:ext cx="4270230" cy="13391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329570" y="1994571"/>
                  <a:ext cx="26570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pt-BR" dirty="0" smtClean="0"/>
                    <a:t>estimativa</a:t>
                  </a:r>
                </a:p>
                <a:p>
                  <a:endParaRPr lang="pt-BR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pt-BR" dirty="0" smtClean="0"/>
                    <a:t>valor verdadeiro</a:t>
                  </a:r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9570" y="1994571"/>
                  <a:ext cx="2657060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3311" b="-993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/>
          <p:cNvGrpSpPr/>
          <p:nvPr/>
        </p:nvGrpSpPr>
        <p:grpSpPr>
          <a:xfrm>
            <a:off x="397564" y="3136549"/>
            <a:ext cx="7997074" cy="1611572"/>
            <a:chOff x="397564" y="3136549"/>
            <a:chExt cx="7997074" cy="1611572"/>
          </a:xfrm>
        </p:grpSpPr>
        <p:sp>
          <p:nvSpPr>
            <p:cNvPr id="8" name="CaixaDeTexto 7"/>
            <p:cNvSpPr txBox="1"/>
            <p:nvPr/>
          </p:nvSpPr>
          <p:spPr>
            <a:xfrm>
              <a:off x="449959" y="3136549"/>
              <a:ext cx="7944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Os limites dos intervalos são dados, e o número de ordem vai determinar a probabilidade associada ao intervalo. Por exemplo:</a:t>
              </a:r>
              <a:endParaRPr lang="pt-BR" dirty="0"/>
            </a:p>
          </p:txBody>
        </p:sp>
        <p:pic>
          <p:nvPicPr>
            <p:cNvPr id="10" name="Imagem 9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4" y="3728804"/>
              <a:ext cx="3067478" cy="523948"/>
            </a:xfrm>
            <a:prstGeom prst="rect">
              <a:avLst/>
            </a:prstGeom>
          </p:spPr>
        </p:pic>
        <p:pic>
          <p:nvPicPr>
            <p:cNvPr id="11" name="Imagem 10" descr="Recorte de Te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59" y="4252752"/>
              <a:ext cx="2962688" cy="495369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3617524" y="3822977"/>
            <a:ext cx="5172097" cy="874919"/>
            <a:chOff x="3617524" y="3822977"/>
            <a:chExt cx="5172097" cy="874919"/>
          </a:xfrm>
        </p:grpSpPr>
        <p:pic>
          <p:nvPicPr>
            <p:cNvPr id="12" name="Imagem 11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246" y="4052535"/>
              <a:ext cx="4658375" cy="447737"/>
            </a:xfrm>
            <a:prstGeom prst="rect">
              <a:avLst/>
            </a:prstGeom>
          </p:spPr>
        </p:pic>
        <p:sp>
          <p:nvSpPr>
            <p:cNvPr id="13" name="Chave Direita 12"/>
            <p:cNvSpPr/>
            <p:nvPr/>
          </p:nvSpPr>
          <p:spPr>
            <a:xfrm>
              <a:off x="3617524" y="3822977"/>
              <a:ext cx="384633" cy="874919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89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901</Words>
  <Application>Microsoft Office PowerPoint</Application>
  <PresentationFormat>Apresentação na tela (16:9)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Cambria Math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Função densidade de probabilidade normal bivariada</vt:lpstr>
      <vt:lpstr>Função de probabilidade marginal</vt:lpstr>
      <vt:lpstr>O coeficiente de correlação</vt:lpstr>
      <vt:lpstr>Média, mediana e moda</vt:lpstr>
      <vt:lpstr>Média, mediana e moda</vt:lpstr>
      <vt:lpstr>Estimativa paramétrica do valor verdadeiro</vt:lpstr>
      <vt:lpstr>Estimativa não-paramétrica do valor da grandeza</vt:lpstr>
      <vt:lpstr>Ensaio de Bernoulli</vt:lpstr>
      <vt:lpstr>A f.p. Binomial</vt:lpstr>
      <vt:lpstr>Atividade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67</cp:revision>
  <dcterms:created xsi:type="dcterms:W3CDTF">2016-03-09T00:36:12Z</dcterms:created>
  <dcterms:modified xsi:type="dcterms:W3CDTF">2023-03-20T22:57:19Z</dcterms:modified>
</cp:coreProperties>
</file>