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40"/>
  </p:notesMasterIdLst>
  <p:sldIdLst>
    <p:sldId id="646" r:id="rId2"/>
    <p:sldId id="621" r:id="rId3"/>
    <p:sldId id="338" r:id="rId4"/>
    <p:sldId id="381" r:id="rId5"/>
    <p:sldId id="640" r:id="rId6"/>
    <p:sldId id="641" r:id="rId7"/>
    <p:sldId id="565" r:id="rId8"/>
    <p:sldId id="572" r:id="rId9"/>
    <p:sldId id="537" r:id="rId10"/>
    <p:sldId id="534" r:id="rId11"/>
    <p:sldId id="535" r:id="rId12"/>
    <p:sldId id="536" r:id="rId13"/>
    <p:sldId id="566" r:id="rId14"/>
    <p:sldId id="538" r:id="rId15"/>
    <p:sldId id="539" r:id="rId16"/>
    <p:sldId id="541" r:id="rId17"/>
    <p:sldId id="614" r:id="rId18"/>
    <p:sldId id="567" r:id="rId19"/>
    <p:sldId id="542" r:id="rId20"/>
    <p:sldId id="543" r:id="rId21"/>
    <p:sldId id="568" r:id="rId22"/>
    <p:sldId id="544" r:id="rId23"/>
    <p:sldId id="545" r:id="rId24"/>
    <p:sldId id="546" r:id="rId25"/>
    <p:sldId id="547" r:id="rId26"/>
    <p:sldId id="548" r:id="rId27"/>
    <p:sldId id="549" r:id="rId28"/>
    <p:sldId id="569" r:id="rId29"/>
    <p:sldId id="552" r:id="rId30"/>
    <p:sldId id="553" r:id="rId31"/>
    <p:sldId id="554" r:id="rId32"/>
    <p:sldId id="555" r:id="rId33"/>
    <p:sldId id="556" r:id="rId34"/>
    <p:sldId id="558" r:id="rId35"/>
    <p:sldId id="570" r:id="rId36"/>
    <p:sldId id="563" r:id="rId37"/>
    <p:sldId id="645" r:id="rId38"/>
    <p:sldId id="647" r:id="rId39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3333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9" autoAdjust="0"/>
    <p:restoredTop sz="86191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858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0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7" Type="http://schemas.openxmlformats.org/officeDocument/2006/relationships/slide" Target="slides/slide35.xml"/><Relationship Id="rId2" Type="http://schemas.openxmlformats.org/officeDocument/2006/relationships/slide" Target="slides/slide7.xml"/><Relationship Id="rId1" Type="http://schemas.openxmlformats.org/officeDocument/2006/relationships/slide" Target="slides/slide4.xml"/><Relationship Id="rId6" Type="http://schemas.openxmlformats.org/officeDocument/2006/relationships/slide" Target="slides/slide28.xml"/><Relationship Id="rId5" Type="http://schemas.openxmlformats.org/officeDocument/2006/relationships/slide" Target="slides/slide21.xml"/><Relationship Id="rId4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838D51A2-FC3D-4AD6-942F-7E1CBCFBC257}" type="datetimeFigureOut">
              <a:rPr lang="pt-BR"/>
              <a:pPr/>
              <a:t>12/09/2017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8350"/>
            <a:ext cx="51181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3CCB230D-ACAF-4D11-9DFC-CAA2D134624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6141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998050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5A993C1-33AA-43BB-A632-5892A81D9AC4}" type="slidenum">
              <a:rPr lang="en-GB" altLang="pt-BR"/>
              <a:pPr/>
              <a:t>11</a:t>
            </a:fld>
            <a:endParaRPr lang="en-GB" altLang="pt-BR"/>
          </a:p>
        </p:txBody>
      </p:sp>
      <p:sp>
        <p:nvSpPr>
          <p:cNvPr id="108547" name="Text Box 1"/>
          <p:cNvSpPr txBox="1">
            <a:spLocks noChangeArrowheads="1"/>
          </p:cNvSpPr>
          <p:nvPr/>
        </p:nvSpPr>
        <p:spPr bwMode="auto">
          <a:xfrm>
            <a:off x="990600" y="685800"/>
            <a:ext cx="4875213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0854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848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86402" tIns="44863" rIns="86402" bIns="44863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6000"/>
              </a:lnSpc>
              <a:spcBef>
                <a:spcPts val="413"/>
              </a:spcBef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</a:pPr>
            <a:r>
              <a:rPr lang="en-GB" altLang="pt-BR" smtClean="0">
                <a:ea typeface="MS Gothic" panose="020B0609070205080204" pitchFamily="49" charset="-128"/>
              </a:rPr>
              <a:t>Definições sobre tabelas</a:t>
            </a:r>
          </a:p>
        </p:txBody>
      </p:sp>
    </p:spTree>
    <p:extLst>
      <p:ext uri="{BB962C8B-B14F-4D97-AF65-F5344CB8AC3E}">
        <p14:creationId xmlns:p14="http://schemas.microsoft.com/office/powerpoint/2010/main" val="937878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173654A-F41F-4C70-94AC-EF6D476A9BBB}" type="slidenum">
              <a:rPr lang="en-GB" altLang="pt-BR"/>
              <a:pPr/>
              <a:t>12</a:t>
            </a:fld>
            <a:endParaRPr lang="en-GB" altLang="pt-BR"/>
          </a:p>
        </p:txBody>
      </p:sp>
      <p:sp>
        <p:nvSpPr>
          <p:cNvPr id="111619" name="Text Box 1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1162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76875" cy="4113212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36669255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2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402339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C1B6728-489A-4B10-9BEE-131F1874E7DE}" type="slidenum">
              <a:rPr lang="en-GB" altLang="pt-BR"/>
              <a:pPr/>
              <a:t>14</a:t>
            </a:fld>
            <a:endParaRPr lang="en-GB" altLang="pt-BR"/>
          </a:p>
        </p:txBody>
      </p:sp>
      <p:sp>
        <p:nvSpPr>
          <p:cNvPr id="132099" name="Text Box 1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3210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848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86402" tIns="44863" rIns="86402" bIns="44863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6000"/>
              </a:lnSpc>
              <a:spcBef>
                <a:spcPts val="413"/>
              </a:spcBef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</a:pPr>
            <a:r>
              <a:rPr lang="en-GB" altLang="pt-BR" smtClean="0">
                <a:ea typeface="MS Gothic" panose="020B0609070205080204" pitchFamily="49" charset="-128"/>
              </a:rPr>
              <a:t>Poderia até atualizar com Access</a:t>
            </a:r>
          </a:p>
        </p:txBody>
      </p:sp>
    </p:spTree>
    <p:extLst>
      <p:ext uri="{BB962C8B-B14F-4D97-AF65-F5344CB8AC3E}">
        <p14:creationId xmlns:p14="http://schemas.microsoft.com/office/powerpoint/2010/main" val="2315523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E940B5C7-CB92-466F-83DE-70AB817F0BF5}" type="slidenum">
              <a:rPr lang="en-GB" altLang="pt-BR"/>
              <a:pPr/>
              <a:t>15</a:t>
            </a:fld>
            <a:endParaRPr lang="en-GB" altLang="pt-BR"/>
          </a:p>
        </p:txBody>
      </p:sp>
      <p:sp>
        <p:nvSpPr>
          <p:cNvPr id="134147" name="Text Box 1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3414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848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86402" tIns="44863" rIns="86402" bIns="44863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6000"/>
              </a:lnSpc>
              <a:spcBef>
                <a:spcPts val="413"/>
              </a:spcBef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</a:pPr>
            <a:r>
              <a:rPr lang="en-GB" altLang="pt-BR" smtClean="0">
                <a:ea typeface="MS Gothic" panose="020B0609070205080204" pitchFamily="49" charset="-128"/>
              </a:rPr>
              <a:t>Revisar capacidades ...</a:t>
            </a:r>
          </a:p>
        </p:txBody>
      </p:sp>
    </p:spTree>
    <p:extLst>
      <p:ext uri="{BB962C8B-B14F-4D97-AF65-F5344CB8AC3E}">
        <p14:creationId xmlns:p14="http://schemas.microsoft.com/office/powerpoint/2010/main" val="2571474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74CAFA4-9BB4-417E-8BE3-E9FE8CDF1963}" type="slidenum">
              <a:rPr lang="en-GB" altLang="pt-BR"/>
              <a:pPr/>
              <a:t>16</a:t>
            </a:fld>
            <a:endParaRPr lang="en-GB" altLang="pt-BR"/>
          </a:p>
        </p:txBody>
      </p:sp>
      <p:sp>
        <p:nvSpPr>
          <p:cNvPr id="142339" name="Text Box 1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234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84813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02" tIns="44863" rIns="86402" bIns="44863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6000"/>
              </a:lnSpc>
              <a:spcBef>
                <a:spcPts val="413"/>
              </a:spcBef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</a:pPr>
            <a:r>
              <a:rPr lang="en-GB" altLang="pt-BR" smtClean="0">
                <a:ea typeface="MS Gothic" panose="020B0609070205080204" pitchFamily="49" charset="-128"/>
              </a:rPr>
              <a:t>Procurar a parte de Abstração dos dados </a:t>
            </a:r>
          </a:p>
        </p:txBody>
      </p:sp>
    </p:spTree>
    <p:extLst>
      <p:ext uri="{BB962C8B-B14F-4D97-AF65-F5344CB8AC3E}">
        <p14:creationId xmlns:p14="http://schemas.microsoft.com/office/powerpoint/2010/main" val="29499912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1964C36-17DD-4CB4-A822-BE7B3BB16D1E}" type="slidenum">
              <a:rPr lang="en-GB" altLang="pt-BR"/>
              <a:pPr/>
              <a:t>17</a:t>
            </a:fld>
            <a:endParaRPr lang="en-GB" altLang="pt-BR"/>
          </a:p>
        </p:txBody>
      </p:sp>
      <p:sp>
        <p:nvSpPr>
          <p:cNvPr id="136195" name="Text Box 1"/>
          <p:cNvSpPr txBox="1">
            <a:spLocks noChangeArrowheads="1"/>
          </p:cNvSpPr>
          <p:nvPr/>
        </p:nvSpPr>
        <p:spPr bwMode="auto">
          <a:xfrm>
            <a:off x="990600" y="685800"/>
            <a:ext cx="4875213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3619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848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86402" tIns="44863" rIns="86402" bIns="44863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6000"/>
              </a:lnSpc>
              <a:spcBef>
                <a:spcPts val="413"/>
              </a:spcBef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</a:pPr>
            <a:r>
              <a:rPr lang="en-GB" altLang="pt-BR" smtClean="0">
                <a:ea typeface="MS Gothic" panose="020B0609070205080204" pitchFamily="49" charset="-128"/>
              </a:rPr>
              <a:t>Revisar capacidades ...</a:t>
            </a:r>
          </a:p>
          <a:p>
            <a:pPr>
              <a:lnSpc>
                <a:spcPct val="86000"/>
              </a:lnSpc>
              <a:spcBef>
                <a:spcPts val="413"/>
              </a:spcBef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</a:pPr>
            <a:endParaRPr lang="en-GB" altLang="pt-BR" smtClean="0"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28393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2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28946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EC73C03-751E-4769-A13E-BAD7F2EEE817}" type="slidenum">
              <a:rPr lang="en-GB" altLang="pt-BR"/>
              <a:pPr/>
              <a:t>19</a:t>
            </a:fld>
            <a:endParaRPr lang="en-GB" altLang="pt-BR"/>
          </a:p>
        </p:txBody>
      </p:sp>
      <p:sp>
        <p:nvSpPr>
          <p:cNvPr id="140291" name="Text Box 1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029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848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86402" tIns="44863" rIns="86402" bIns="44863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6000"/>
              </a:lnSpc>
              <a:spcBef>
                <a:spcPts val="413"/>
              </a:spcBef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</a:pPr>
            <a:r>
              <a:rPr lang="en-GB" altLang="pt-BR" smtClean="0">
                <a:ea typeface="MS Gothic" panose="020B0609070205080204" pitchFamily="49" charset="-128"/>
              </a:rPr>
              <a:t>Ver como va a quedar el numero de items</a:t>
            </a:r>
          </a:p>
        </p:txBody>
      </p:sp>
    </p:spTree>
    <p:extLst>
      <p:ext uri="{BB962C8B-B14F-4D97-AF65-F5344CB8AC3E}">
        <p14:creationId xmlns:p14="http://schemas.microsoft.com/office/powerpoint/2010/main" val="21802296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FC4C991-A1B7-48C7-BCAE-CE6D45E849C4}" type="slidenum">
              <a:rPr lang="en-GB" altLang="pt-BR"/>
              <a:pPr/>
              <a:t>20</a:t>
            </a:fld>
            <a:endParaRPr lang="en-GB" altLang="pt-BR"/>
          </a:p>
        </p:txBody>
      </p:sp>
      <p:sp>
        <p:nvSpPr>
          <p:cNvPr id="146435" name="Text Box 1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643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84813" cy="41132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6402" tIns="44863" rIns="86402" bIns="44863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6000"/>
              </a:lnSpc>
              <a:spcBef>
                <a:spcPts val="413"/>
              </a:spcBef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</a:pPr>
            <a:r>
              <a:rPr lang="en-GB" altLang="pt-BR" smtClean="0">
                <a:ea typeface="MS Gothic" panose="020B0609070205080204" pitchFamily="49" charset="-128"/>
              </a:rPr>
              <a:t>Não está claro</a:t>
            </a:r>
          </a:p>
        </p:txBody>
      </p:sp>
    </p:spTree>
    <p:extLst>
      <p:ext uri="{BB962C8B-B14F-4D97-AF65-F5344CB8AC3E}">
        <p14:creationId xmlns:p14="http://schemas.microsoft.com/office/powerpoint/2010/main" val="2187751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8" tIns="49520" rIns="99038" bIns="49520"/>
          <a:lstStyle/>
          <a:p>
            <a:pPr eaLnBrk="1" hangingPunct="1">
              <a:spcBef>
                <a:spcPct val="0"/>
              </a:spcBef>
            </a:pPr>
            <a:endParaRPr lang="pt-BR" altLang="pt-BR" dirty="0" smtClean="0"/>
          </a:p>
        </p:txBody>
      </p:sp>
      <p:sp>
        <p:nvSpPr>
          <p:cNvPr id="135172" name="Espaço Reservado para Número de Slid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8" tIns="49520" rIns="99038" bIns="49520" anchor="b"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A57D93E-06BA-42D0-A483-81E41D9E52C2}" type="slidenum">
              <a:rPr lang="pt-BR" altLang="pt-BR" sz="1300"/>
              <a:pPr algn="r" eaLnBrk="1" hangingPunct="1"/>
              <a:t>2</a:t>
            </a:fld>
            <a:endParaRPr lang="pt-BR" altLang="pt-BR" sz="1300"/>
          </a:p>
        </p:txBody>
      </p:sp>
    </p:spTree>
    <p:extLst>
      <p:ext uri="{BB962C8B-B14F-4D97-AF65-F5344CB8AC3E}">
        <p14:creationId xmlns:p14="http://schemas.microsoft.com/office/powerpoint/2010/main" val="22336019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2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49243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C9DFA8D-AC43-4AD9-BB4B-0AD4425DEBD3}" type="slidenum">
              <a:rPr lang="en-GB" altLang="pt-BR"/>
              <a:pPr/>
              <a:t>22</a:t>
            </a:fld>
            <a:endParaRPr lang="en-GB" altLang="pt-BR"/>
          </a:p>
        </p:txBody>
      </p:sp>
      <p:sp>
        <p:nvSpPr>
          <p:cNvPr id="156675" name="Text Box 2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56676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848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86402" tIns="44863" rIns="86402" bIns="44863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6000"/>
              </a:lnSpc>
              <a:spcBef>
                <a:spcPts val="413"/>
              </a:spcBef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</a:pPr>
            <a:r>
              <a:rPr lang="en-GB" altLang="pt-BR" smtClean="0">
                <a:ea typeface="MS Gothic" panose="020B0609070205080204" pitchFamily="49" charset="-128"/>
              </a:rPr>
              <a:t>Ver como va a quedar el numero de items</a:t>
            </a:r>
          </a:p>
        </p:txBody>
      </p:sp>
    </p:spTree>
    <p:extLst>
      <p:ext uri="{BB962C8B-B14F-4D97-AF65-F5344CB8AC3E}">
        <p14:creationId xmlns:p14="http://schemas.microsoft.com/office/powerpoint/2010/main" val="29158645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760A183-3B61-4E91-AD0F-911A520053AC}" type="slidenum">
              <a:rPr lang="en-GB" altLang="pt-BR"/>
              <a:pPr/>
              <a:t>23</a:t>
            </a:fld>
            <a:endParaRPr lang="en-GB" altLang="pt-BR"/>
          </a:p>
        </p:txBody>
      </p:sp>
      <p:sp>
        <p:nvSpPr>
          <p:cNvPr id="158723" name="Text Box 1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5872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76875" cy="4113212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31841962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052C1E-BD73-481A-82B3-8DAB2E9CAB9A}" type="slidenum">
              <a:rPr lang="en-GB" altLang="pt-BR"/>
              <a:pPr/>
              <a:t>24</a:t>
            </a:fld>
            <a:endParaRPr lang="en-GB" altLang="pt-BR"/>
          </a:p>
        </p:txBody>
      </p:sp>
      <p:sp>
        <p:nvSpPr>
          <p:cNvPr id="160771" name="Text Box 1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6077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76875" cy="4113212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16168598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E29384-566C-4C02-99CD-3EA5525E0A7F}" type="slidenum">
              <a:rPr lang="en-GB" altLang="pt-BR"/>
              <a:pPr/>
              <a:t>25</a:t>
            </a:fld>
            <a:endParaRPr lang="en-GB" altLang="pt-BR"/>
          </a:p>
        </p:txBody>
      </p:sp>
      <p:sp>
        <p:nvSpPr>
          <p:cNvPr id="162819" name="Text Box 1"/>
          <p:cNvSpPr txBox="1">
            <a:spLocks noChangeArrowheads="1"/>
          </p:cNvSpPr>
          <p:nvPr/>
        </p:nvSpPr>
        <p:spPr bwMode="auto">
          <a:xfrm>
            <a:off x="990600" y="685800"/>
            <a:ext cx="4875213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6282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76875" cy="4113212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168056875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6E17730-FD26-4186-B163-42D698EFAF9C}" type="slidenum">
              <a:rPr lang="en-GB" altLang="pt-BR"/>
              <a:pPr/>
              <a:t>26</a:t>
            </a:fld>
            <a:endParaRPr lang="en-GB" altLang="pt-BR"/>
          </a:p>
        </p:txBody>
      </p:sp>
      <p:sp>
        <p:nvSpPr>
          <p:cNvPr id="164867" name="Text Box 1"/>
          <p:cNvSpPr txBox="1">
            <a:spLocks noChangeArrowheads="1"/>
          </p:cNvSpPr>
          <p:nvPr/>
        </p:nvSpPr>
        <p:spPr bwMode="auto">
          <a:xfrm>
            <a:off x="990600" y="685800"/>
            <a:ext cx="4875213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6486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76875" cy="4113212"/>
          </a:xfrm>
          <a:solidFill>
            <a:srgbClr val="FFFFFF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18965219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980975C-4A3C-4BB7-90EF-726A216FF9E9}" type="slidenum">
              <a:rPr lang="en-GB" altLang="pt-BR"/>
              <a:pPr/>
              <a:t>27</a:t>
            </a:fld>
            <a:endParaRPr lang="en-GB" altLang="pt-BR"/>
          </a:p>
        </p:txBody>
      </p:sp>
      <p:sp>
        <p:nvSpPr>
          <p:cNvPr id="166915" name="Text Box 1"/>
          <p:cNvSpPr txBox="1">
            <a:spLocks noChangeArrowheads="1"/>
          </p:cNvSpPr>
          <p:nvPr/>
        </p:nvSpPr>
        <p:spPr bwMode="auto">
          <a:xfrm>
            <a:off x="990600" y="685800"/>
            <a:ext cx="4875213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6493" tIns="43247" rIns="86493" bIns="43247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6691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16388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424469950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2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70158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7C8AB92-5BAB-419B-9C68-C44FA2B47BBC}" type="slidenum">
              <a:rPr lang="en-GB" altLang="pt-BR"/>
              <a:pPr/>
              <a:t>29</a:t>
            </a:fld>
            <a:endParaRPr lang="en-GB" altLang="pt-BR"/>
          </a:p>
        </p:txBody>
      </p:sp>
      <p:sp>
        <p:nvSpPr>
          <p:cNvPr id="181251" name="Text Box 2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81252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848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86402" tIns="44863" rIns="86402" bIns="44863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6000"/>
              </a:lnSpc>
              <a:spcBef>
                <a:spcPts val="413"/>
              </a:spcBef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</a:pPr>
            <a:r>
              <a:rPr lang="en-GB" altLang="pt-BR" smtClean="0">
                <a:ea typeface="MS Gothic" panose="020B0609070205080204" pitchFamily="49" charset="-128"/>
              </a:rPr>
              <a:t>Ver como va a quedar el numero de items</a:t>
            </a:r>
          </a:p>
        </p:txBody>
      </p:sp>
    </p:spTree>
    <p:extLst>
      <p:ext uri="{BB962C8B-B14F-4D97-AF65-F5344CB8AC3E}">
        <p14:creationId xmlns:p14="http://schemas.microsoft.com/office/powerpoint/2010/main" val="32777942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06EB134-5C59-440C-9463-8D6BE6B3AFDB}" type="slidenum">
              <a:rPr lang="en-GB" altLang="pt-BR"/>
              <a:pPr/>
              <a:t>30</a:t>
            </a:fld>
            <a:endParaRPr lang="en-GB" altLang="pt-BR"/>
          </a:p>
        </p:txBody>
      </p:sp>
      <p:sp>
        <p:nvSpPr>
          <p:cNvPr id="183299" name="Text Box 1"/>
          <p:cNvSpPr txBox="1">
            <a:spLocks noChangeArrowheads="1"/>
          </p:cNvSpPr>
          <p:nvPr/>
        </p:nvSpPr>
        <p:spPr bwMode="auto">
          <a:xfrm>
            <a:off x="958850" y="685800"/>
            <a:ext cx="4932363" cy="3422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8330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76875" cy="4105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2722232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68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948674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EA75C86-7966-46D9-B2B7-FAC5636DAD3F}" type="slidenum">
              <a:rPr lang="en-GB" altLang="pt-BR"/>
              <a:pPr/>
              <a:t>31</a:t>
            </a:fld>
            <a:endParaRPr lang="en-GB" altLang="pt-BR"/>
          </a:p>
        </p:txBody>
      </p:sp>
      <p:sp>
        <p:nvSpPr>
          <p:cNvPr id="185347" name="Text Box 1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8534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76875" cy="4113212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9610075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4873EB8-DD2C-4E34-BF54-70D2D70AEDF0}" type="slidenum">
              <a:rPr lang="en-GB" altLang="pt-BR"/>
              <a:pPr/>
              <a:t>32</a:t>
            </a:fld>
            <a:endParaRPr lang="en-GB" altLang="pt-BR"/>
          </a:p>
        </p:txBody>
      </p:sp>
      <p:sp>
        <p:nvSpPr>
          <p:cNvPr id="187395" name="Text Box 1"/>
          <p:cNvSpPr txBox="1">
            <a:spLocks noChangeArrowheads="1"/>
          </p:cNvSpPr>
          <p:nvPr/>
        </p:nvSpPr>
        <p:spPr bwMode="auto">
          <a:xfrm>
            <a:off x="990600" y="685800"/>
            <a:ext cx="4875213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8739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76875" cy="4113212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121452485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C8758C9-3A49-4C63-A998-F05AC8F44A2E}" type="slidenum">
              <a:rPr lang="pt-BR" altLang="pt-BR"/>
              <a:pPr/>
              <a:t>33</a:t>
            </a:fld>
            <a:endParaRPr lang="pt-BR" altLang="pt-BR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39653419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8D45B66-9B1F-4AB3-9C70-7D81618D09DB}" type="slidenum">
              <a:rPr lang="en-GB" altLang="pt-BR"/>
              <a:pPr/>
              <a:t>34</a:t>
            </a:fld>
            <a:endParaRPr lang="en-GB" altLang="pt-BR"/>
          </a:p>
        </p:txBody>
      </p:sp>
      <p:sp>
        <p:nvSpPr>
          <p:cNvPr id="193539" name="Text Box 1"/>
          <p:cNvSpPr txBox="1">
            <a:spLocks noChangeArrowheads="1"/>
          </p:cNvSpPr>
          <p:nvPr/>
        </p:nvSpPr>
        <p:spPr bwMode="auto">
          <a:xfrm>
            <a:off x="987425" y="641350"/>
            <a:ext cx="4867275" cy="32083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9354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76875" cy="4113212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366554675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2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779222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09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BE923C3-4711-4482-936A-DDE549FF8245}" type="slidenum">
              <a:rPr lang="en-GB" altLang="pt-BR"/>
              <a:pPr/>
              <a:t>36</a:t>
            </a:fld>
            <a:endParaRPr lang="en-GB" altLang="pt-BR"/>
          </a:p>
        </p:txBody>
      </p:sp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56133366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2707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pt-BR" smtClean="0"/>
          </a:p>
        </p:txBody>
      </p:sp>
      <p:sp>
        <p:nvSpPr>
          <p:cNvPr id="712708" name="Espaço Reservado para Número de Slide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CC24FF25-C617-4551-BCD0-27908E8FFBC3}" type="slidenum">
              <a:rPr lang="pt-BR" sz="1300"/>
              <a:pPr algn="r" defTabSz="990600"/>
              <a:t>37</a:t>
            </a:fld>
            <a:endParaRPr lang="pt-BR" sz="1300"/>
          </a:p>
        </p:txBody>
      </p:sp>
    </p:spTree>
    <p:extLst>
      <p:ext uri="{BB962C8B-B14F-4D97-AF65-F5344CB8AC3E}">
        <p14:creationId xmlns:p14="http://schemas.microsoft.com/office/powerpoint/2010/main" val="197250121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203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182924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2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5375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33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408353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052C1E-BD73-481A-82B3-8DAB2E9CAB9A}" type="slidenum">
              <a:rPr lang="en-GB" altLang="pt-BR"/>
              <a:pPr/>
              <a:t>6</a:t>
            </a:fld>
            <a:endParaRPr lang="en-GB" altLang="pt-BR"/>
          </a:p>
        </p:txBody>
      </p:sp>
      <p:sp>
        <p:nvSpPr>
          <p:cNvPr id="160771" name="Text Box 1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6077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76875" cy="4113212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PT" altLang="pt-BR" smtClean="0"/>
          </a:p>
        </p:txBody>
      </p:sp>
    </p:spTree>
    <p:extLst>
      <p:ext uri="{BB962C8B-B14F-4D97-AF65-F5344CB8AC3E}">
        <p14:creationId xmlns:p14="http://schemas.microsoft.com/office/powerpoint/2010/main" val="3387328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23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0926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4863" indent="-309563" defTabSz="990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238250" indent="-247650" defTabSz="990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733550" indent="-247650" defTabSz="990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228850" indent="-247650" defTabSz="990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860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1432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6004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0576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43CAB1C-CB4B-4554-97D7-4CC9E84A27CD}" type="slidenum">
              <a:rPr lang="pt-BR" altLang="pt-BR">
                <a:latin typeface="Verdana" panose="020B0604030504040204" pitchFamily="34" charset="0"/>
              </a:rPr>
              <a:pPr/>
              <a:t>9</a:t>
            </a:fld>
            <a:endParaRPr lang="pt-BR" altLang="pt-BR">
              <a:latin typeface="Verdana" panose="020B0604030504040204" pitchFamily="34" charset="0"/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690094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2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6391508-2D18-4493-9F59-A707805DD9DB}" type="slidenum">
              <a:rPr lang="en-GB" altLang="pt-BR"/>
              <a:pPr/>
              <a:t>10</a:t>
            </a:fld>
            <a:endParaRPr lang="en-GB" altLang="pt-BR"/>
          </a:p>
        </p:txBody>
      </p:sp>
      <p:sp>
        <p:nvSpPr>
          <p:cNvPr id="106499" name="Text Box 1"/>
          <p:cNvSpPr txBox="1">
            <a:spLocks noChangeArrowheads="1"/>
          </p:cNvSpPr>
          <p:nvPr/>
        </p:nvSpPr>
        <p:spPr bwMode="auto">
          <a:xfrm>
            <a:off x="989013" y="685800"/>
            <a:ext cx="4878387" cy="34305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4408" tIns="42204" rIns="84408" bIns="42204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0650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4988"/>
            <a:ext cx="54848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square" lIns="86402" tIns="44863" rIns="86402" bIns="44863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86000"/>
              </a:lnSpc>
              <a:spcBef>
                <a:spcPts val="413"/>
              </a:spcBef>
              <a:tabLst>
                <a:tab pos="0" algn="l"/>
                <a:tab pos="420688" algn="l"/>
                <a:tab pos="842963" algn="l"/>
                <a:tab pos="1265238" algn="l"/>
                <a:tab pos="1687513" algn="l"/>
                <a:tab pos="2109788" algn="l"/>
                <a:tab pos="2532063" algn="l"/>
                <a:tab pos="2952750" algn="l"/>
                <a:tab pos="3375025" algn="l"/>
                <a:tab pos="3797300" algn="l"/>
                <a:tab pos="4219575" algn="l"/>
                <a:tab pos="4641850" algn="l"/>
                <a:tab pos="5064125" algn="l"/>
                <a:tab pos="5486400" algn="l"/>
                <a:tab pos="5907088" algn="l"/>
                <a:tab pos="6329363" algn="l"/>
                <a:tab pos="6751638" algn="l"/>
                <a:tab pos="7173913" algn="l"/>
                <a:tab pos="7596188" algn="l"/>
                <a:tab pos="8018463" algn="l"/>
                <a:tab pos="8440738" algn="l"/>
              </a:tabLst>
            </a:pPr>
            <a:r>
              <a:rPr lang="en-GB" altLang="pt-BR" smtClean="0">
                <a:ea typeface="MS Gothic" panose="020B0609070205080204" pitchFamily="49" charset="-128"/>
              </a:rPr>
              <a:t>Melhorar o exemplo</a:t>
            </a:r>
          </a:p>
        </p:txBody>
      </p:sp>
    </p:spTree>
    <p:extLst>
      <p:ext uri="{BB962C8B-B14F-4D97-AF65-F5344CB8AC3E}">
        <p14:creationId xmlns:p14="http://schemas.microsoft.com/office/powerpoint/2010/main" val="312598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7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6F6C85-52D5-4A20-B292-78147FF24A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3405B-00E0-409F-BA28-2FF9C45D8B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6794BF-68FD-47E4-BB8F-9B4CBE4A1F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3919CB-9567-4722-B0D8-A9A032E53A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0075" cy="11334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3838" cy="45164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164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24075" cy="466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86075" cy="466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24075" cy="466725"/>
          </a:xfrm>
        </p:spPr>
        <p:txBody>
          <a:bodyPr/>
          <a:lstStyle>
            <a:lvl1pPr>
              <a:defRPr/>
            </a:lvl1pPr>
          </a:lstStyle>
          <a:p>
            <a:fld id="{CBBCA597-C791-463E-9D1B-BA69345F4D50}" type="slidenum">
              <a:rPr lang="en-GB" altLang="pt-BR"/>
              <a:pPr/>
              <a:t>‹nº›</a:t>
            </a:fld>
            <a:endParaRPr lang="en-GB" altLang="pt-BR"/>
          </a:p>
        </p:txBody>
      </p:sp>
    </p:spTree>
    <p:extLst>
      <p:ext uri="{BB962C8B-B14F-4D97-AF65-F5344CB8AC3E}">
        <p14:creationId xmlns:p14="http://schemas.microsoft.com/office/powerpoint/2010/main" val="3343038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0D9E9-3D0D-4C10-9FA8-C4E51E3B049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1233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E002D-E7FF-4798-90C2-7EC6781A60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7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F572EC-E8A0-477C-9CA5-8DC36B52A8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4DC54C-E750-4674-94B7-E2B138DB5C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Espaço Reservado para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14E9FF-6571-4084-9586-93F699572E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E24E2-963C-4F4A-9C36-F480560AC5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78346-8DAD-495D-8937-2DC70D500E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5858228-38A1-4644-AF9E-84D37D4D37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F6B74-6661-411C-A593-5F637D00CE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38915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F1F430-E40B-4B01-A514-2ED1357705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68" r:id="rId2"/>
    <p:sldLayoutId id="2147483872" r:id="rId3"/>
    <p:sldLayoutId id="2147483873" r:id="rId4"/>
    <p:sldLayoutId id="2147483874" r:id="rId5"/>
    <p:sldLayoutId id="2147483867" r:id="rId6"/>
    <p:sldLayoutId id="2147483866" r:id="rId7"/>
    <p:sldLayoutId id="2147483875" r:id="rId8"/>
    <p:sldLayoutId id="2147483865" r:id="rId9"/>
    <p:sldLayoutId id="2147483876" r:id="rId10"/>
    <p:sldLayoutId id="2147483869" r:id="rId11"/>
    <p:sldLayoutId id="2147483870" r:id="rId12"/>
    <p:sldLayoutId id="2147483877" r:id="rId13"/>
    <p:sldLayoutId id="2147483878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mailto:caioffontana@unifesp.br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ryoshioka@gmail.com" TargetMode="External"/><Relationship Id="rId4" Type="http://schemas.openxmlformats.org/officeDocument/2006/relationships/hyperlink" Target="mailto:claudio.marte@poli.usp.b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/>
          </p:cNvSpPr>
          <p:nvPr>
            <p:ph type="ctrTitle"/>
          </p:nvPr>
        </p:nvSpPr>
        <p:spPr>
          <a:xfrm>
            <a:off x="395536" y="0"/>
            <a:ext cx="8352928" cy="1470025"/>
          </a:xfrm>
        </p:spPr>
        <p:txBody>
          <a:bodyPr/>
          <a:lstStyle/>
          <a:p>
            <a:pPr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PTR 5917 – ITS</a:t>
            </a:r>
          </a:p>
        </p:txBody>
      </p:sp>
      <p:sp>
        <p:nvSpPr>
          <p:cNvPr id="154627" name="Rectangle 3"/>
          <p:cNvSpPr>
            <a:spLocks noGrp="1"/>
          </p:cNvSpPr>
          <p:nvPr>
            <p:ph type="subTitle" idx="1"/>
          </p:nvPr>
        </p:nvSpPr>
        <p:spPr>
          <a:xfrm>
            <a:off x="1371600" y="1989138"/>
            <a:ext cx="6400800" cy="3816350"/>
          </a:xfrm>
        </p:spPr>
        <p:txBody>
          <a:bodyPr/>
          <a:lstStyle/>
          <a:p>
            <a:pPr>
              <a:defRPr/>
            </a:pPr>
            <a:endParaRPr lang="pt-BR" sz="3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3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Sistemas “Inteligentes” de Transportes (ITS)</a:t>
            </a:r>
          </a:p>
          <a:p>
            <a:pPr>
              <a:defRPr/>
            </a:pPr>
            <a:r>
              <a:rPr lang="pt-BR" sz="3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pt-BR" sz="33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Intelligent</a:t>
            </a:r>
            <a:r>
              <a:rPr lang="pt-BR" sz="3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t-BR" sz="33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Transport</a:t>
            </a:r>
            <a:r>
              <a:rPr lang="pt-BR" sz="33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Systems]</a:t>
            </a:r>
          </a:p>
          <a:p>
            <a:pPr>
              <a:defRPr/>
            </a:pPr>
            <a:endParaRPr lang="pt-BR" sz="33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85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05582"/>
            <a:ext cx="8229600" cy="919162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BASE DE </a:t>
            </a:r>
            <a:r>
              <a:rPr lang="en-GB" alt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DADOS (</a:t>
            </a:r>
            <a:r>
              <a:rPr lang="en-GB" altLang="pt-BR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Exemplo</a:t>
            </a:r>
            <a:r>
              <a:rPr lang="en-GB" alt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GB" alt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86880"/>
            <a:ext cx="8229600" cy="5082480"/>
          </a:xfrm>
        </p:spPr>
        <p:txBody>
          <a:bodyPr lIns="90000" tIns="46800" rIns="90000" bIns="46800"/>
          <a:lstStyle/>
          <a:p>
            <a:pPr marL="0" indent="0">
              <a:lnSpc>
                <a:spcPct val="102000"/>
              </a:lnSpc>
              <a:buFont typeface="Verdana" panose="020B0604030504040204" pitchFamily="34" charset="0"/>
              <a:buNone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sz="2800" dirty="0" smtClean="0"/>
              <a:t>É uma coleção de dados logicamente relacionados com algum propósito.</a:t>
            </a:r>
          </a:p>
          <a:p>
            <a:pPr marL="0" indent="0">
              <a:lnSpc>
                <a:spcPct val="102000"/>
              </a:lnSpc>
              <a:buFont typeface="Verdana" panose="020B0604030504040204" pitchFamily="34" charset="0"/>
              <a:buNone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endParaRPr lang="pt-BR" altLang="pt-BR" sz="1500" dirty="0" smtClean="0"/>
          </a:p>
          <a:p>
            <a:pPr lvl="1">
              <a:lnSpc>
                <a:spcPct val="94000"/>
              </a:lnSpc>
              <a:buFont typeface="Verdana" panose="020B0604030504040204" pitchFamily="34" charset="0"/>
              <a:buChar char="•"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sz="2400" b="1" dirty="0" smtClean="0"/>
              <a:t>Universidades</a:t>
            </a:r>
          </a:p>
          <a:p>
            <a:pPr lvl="2">
              <a:lnSpc>
                <a:spcPct val="94000"/>
              </a:lnSpc>
              <a:buFont typeface="Verdana" panose="020B0604030504040204" pitchFamily="34" charset="0"/>
              <a:buChar char="–"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sz="2000" dirty="0" smtClean="0"/>
              <a:t>Estudantes, docentes, disciplinas, salas;</a:t>
            </a:r>
          </a:p>
          <a:p>
            <a:pPr lvl="2">
              <a:lnSpc>
                <a:spcPct val="94000"/>
              </a:lnSpc>
              <a:buFont typeface="Verdana" panose="020B0604030504040204" pitchFamily="34" charset="0"/>
              <a:buChar char="–"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sz="2000" dirty="0" smtClean="0"/>
              <a:t>Inscrições em disciplinas, ocupação de salas;</a:t>
            </a:r>
          </a:p>
          <a:p>
            <a:pPr lvl="1">
              <a:lnSpc>
                <a:spcPct val="94000"/>
              </a:lnSpc>
              <a:buFont typeface="Verdana" panose="020B0604030504040204" pitchFamily="34" charset="0"/>
              <a:buChar char="•"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sz="2400" b="1" dirty="0" smtClean="0"/>
              <a:t>Banco</a:t>
            </a:r>
          </a:p>
          <a:p>
            <a:pPr lvl="2">
              <a:lnSpc>
                <a:spcPct val="94000"/>
              </a:lnSpc>
              <a:buFont typeface="Verdana" panose="020B0604030504040204" pitchFamily="34" charset="0"/>
              <a:buChar char="–"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sz="2000" dirty="0" smtClean="0"/>
              <a:t>Clientes, contas, transações;</a:t>
            </a:r>
          </a:p>
          <a:p>
            <a:pPr lvl="1">
              <a:lnSpc>
                <a:spcPct val="94000"/>
              </a:lnSpc>
              <a:buFont typeface="Verdana" panose="020B0604030504040204" pitchFamily="34" charset="0"/>
              <a:buChar char="•"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sz="2400" b="1" dirty="0" smtClean="0"/>
              <a:t>Vendas</a:t>
            </a:r>
          </a:p>
          <a:p>
            <a:pPr lvl="2">
              <a:lnSpc>
                <a:spcPct val="94000"/>
              </a:lnSpc>
              <a:buFont typeface="Verdana" panose="020B0604030504040204" pitchFamily="34" charset="0"/>
              <a:buChar char="–"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sz="2000" dirty="0" smtClean="0"/>
              <a:t>Clientes, fornecedores, produtos, vendas;</a:t>
            </a:r>
          </a:p>
          <a:p>
            <a:pPr lvl="1">
              <a:lnSpc>
                <a:spcPct val="94000"/>
              </a:lnSpc>
              <a:buFont typeface="Verdana" panose="020B0604030504040204" pitchFamily="34" charset="0"/>
              <a:buChar char="•"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sz="2400" b="1" dirty="0" smtClean="0"/>
              <a:t>Companhias aéreas</a:t>
            </a:r>
          </a:p>
          <a:p>
            <a:pPr lvl="2">
              <a:lnSpc>
                <a:spcPct val="94000"/>
              </a:lnSpc>
              <a:buFont typeface="Verdana" panose="020B0604030504040204" pitchFamily="34" charset="0"/>
              <a:buChar char="–"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sz="2000" dirty="0" smtClean="0"/>
              <a:t>Passageiros, aviões, reservas, </a:t>
            </a:r>
            <a:r>
              <a:rPr lang="pt-BR" altLang="pt-BR" sz="2000" dirty="0" err="1" smtClean="0"/>
              <a:t>vôos</a:t>
            </a:r>
            <a:r>
              <a:rPr lang="pt-BR" altLang="pt-BR" sz="2000" dirty="0" smtClean="0"/>
              <a:t>;</a:t>
            </a:r>
          </a:p>
          <a:p>
            <a:pPr marL="0" indent="0">
              <a:lnSpc>
                <a:spcPct val="94000"/>
              </a:lnSpc>
              <a:buFont typeface="Verdana" panose="020B0604030504040204" pitchFamily="34" charset="0"/>
              <a:buNone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43297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8125"/>
            <a:ext cx="8229600" cy="904875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BASE DE </a:t>
            </a:r>
            <a:r>
              <a:rPr lang="en-GB" alt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DADOS (</a:t>
            </a:r>
            <a:r>
              <a:rPr lang="en-GB" altLang="pt-BR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Exemplo</a:t>
            </a:r>
            <a:r>
              <a:rPr lang="en-GB" alt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GB" alt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65424"/>
            <a:ext cx="8229600" cy="4887912"/>
          </a:xfrm>
        </p:spPr>
        <p:txBody>
          <a:bodyPr lIns="90000" tIns="46800" rIns="90000" bIns="46800"/>
          <a:lstStyle/>
          <a:p>
            <a:pPr marL="0" indent="0">
              <a:lnSpc>
                <a:spcPct val="102000"/>
              </a:lnSpc>
              <a:buFont typeface="Verdana" panose="020B0604030504040204" pitchFamily="34" charset="0"/>
              <a:buNone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b="1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Tabelas</a:t>
            </a:r>
            <a:r>
              <a:rPr lang="pt-BR" altLang="pt-BR" b="1" dirty="0" smtClean="0">
                <a:solidFill>
                  <a:srgbClr val="280099"/>
                </a:solidFill>
                <a:cs typeface="Times New Roman" panose="02020603050405020304" pitchFamily="18" charset="0"/>
              </a:rPr>
              <a:t>:</a:t>
            </a:r>
            <a:r>
              <a:rPr lang="pt-BR" altLang="pt-BR" sz="2800" dirty="0" smtClean="0">
                <a:solidFill>
                  <a:srgbClr val="280099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dirty="0" smtClean="0">
                <a:solidFill>
                  <a:srgbClr val="280099"/>
                </a:solidFill>
                <a:cs typeface="Times New Roman" panose="02020603050405020304" pitchFamily="18" charset="0"/>
              </a:rPr>
              <a:t>São objetos criados para armazenar os dados fisicamente. Os dados são armazenados em </a:t>
            </a:r>
            <a:r>
              <a:rPr lang="pt-BR" altLang="pt-BR" b="1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linhas</a:t>
            </a:r>
            <a:r>
              <a:rPr lang="pt-BR" altLang="pt-BR" b="1" dirty="0" smtClean="0">
                <a:solidFill>
                  <a:srgbClr val="280099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dirty="0" smtClean="0">
                <a:solidFill>
                  <a:srgbClr val="280099"/>
                </a:solidFill>
                <a:cs typeface="Times New Roman" panose="02020603050405020304" pitchFamily="18" charset="0"/>
              </a:rPr>
              <a:t>(</a:t>
            </a:r>
            <a:r>
              <a:rPr lang="pt-BR" altLang="pt-BR" dirty="0" err="1" smtClean="0">
                <a:solidFill>
                  <a:srgbClr val="FF3300"/>
                </a:solidFill>
                <a:cs typeface="Times New Roman" panose="02020603050405020304" pitchFamily="18" charset="0"/>
              </a:rPr>
              <a:t>tupla</a:t>
            </a:r>
            <a:r>
              <a:rPr lang="pt-BR" altLang="pt-BR" dirty="0" smtClean="0">
                <a:solidFill>
                  <a:srgbClr val="280099"/>
                </a:solidFill>
                <a:cs typeface="Times New Roman" panose="02020603050405020304" pitchFamily="18" charset="0"/>
              </a:rPr>
              <a:t>) e </a:t>
            </a:r>
            <a:r>
              <a:rPr lang="pt-BR" altLang="pt-BR" b="1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colunas</a:t>
            </a:r>
            <a:r>
              <a:rPr lang="pt-BR" altLang="pt-BR" b="1" dirty="0" smtClean="0">
                <a:solidFill>
                  <a:srgbClr val="280099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dirty="0" smtClean="0">
                <a:solidFill>
                  <a:srgbClr val="280099"/>
                </a:solidFill>
                <a:cs typeface="Times New Roman" panose="02020603050405020304" pitchFamily="18" charset="0"/>
              </a:rPr>
              <a:t>(</a:t>
            </a:r>
            <a:r>
              <a:rPr lang="pt-BR" altLang="pt-BR" dirty="0" smtClean="0">
                <a:solidFill>
                  <a:srgbClr val="FF3300"/>
                </a:solidFill>
                <a:cs typeface="Times New Roman" panose="02020603050405020304" pitchFamily="18" charset="0"/>
              </a:rPr>
              <a:t>atributo</a:t>
            </a:r>
            <a:r>
              <a:rPr lang="pt-BR" altLang="pt-BR" dirty="0" smtClean="0">
                <a:solidFill>
                  <a:srgbClr val="280099"/>
                </a:solidFill>
                <a:cs typeface="Times New Roman" panose="02020603050405020304" pitchFamily="18" charset="0"/>
              </a:rPr>
              <a:t>).</a:t>
            </a:r>
          </a:p>
          <a:p>
            <a:pPr marL="0" indent="0">
              <a:buFont typeface="Verdana" panose="020B0604030504040204" pitchFamily="34" charset="0"/>
              <a:buNone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pt-BR" altLang="pt-BR" dirty="0" smtClean="0">
                <a:solidFill>
                  <a:srgbClr val="280099"/>
                </a:solidFill>
                <a:cs typeface="Times New Roman" panose="02020603050405020304" pitchFamily="18" charset="0"/>
              </a:rPr>
              <a:t> </a:t>
            </a:r>
          </a:p>
          <a:p>
            <a:pPr marL="0" indent="0">
              <a:buFont typeface="Verdana" panose="020B0604030504040204" pitchFamily="34" charset="0"/>
              <a:buNone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endParaRPr lang="pt-BR" altLang="pt-BR" dirty="0" smtClean="0">
              <a:solidFill>
                <a:srgbClr val="280099"/>
              </a:solidFill>
              <a:cs typeface="Times New Roman" panose="02020603050405020304" pitchFamily="18" charset="0"/>
            </a:endParaRP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0" y="240030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pic>
        <p:nvPicPr>
          <p:cNvPr id="1075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50" y="3867150"/>
            <a:ext cx="640080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071563" y="3128963"/>
            <a:ext cx="32004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BR" sz="2200" b="1">
                <a:solidFill>
                  <a:srgbClr val="000099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Tabela Clientes</a:t>
            </a:r>
          </a:p>
        </p:txBody>
      </p:sp>
    </p:spTree>
    <p:extLst>
      <p:ext uri="{BB962C8B-B14F-4D97-AF65-F5344CB8AC3E}">
        <p14:creationId xmlns:p14="http://schemas.microsoft.com/office/powerpoint/2010/main" val="33657235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38125"/>
            <a:ext cx="8229600" cy="1214438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BASE DE </a:t>
            </a:r>
            <a:r>
              <a:rPr lang="en-GB" alt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DADOS (</a:t>
            </a:r>
            <a:r>
              <a:rPr lang="en-GB" altLang="pt-BR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Exemplo</a:t>
            </a:r>
            <a:r>
              <a:rPr lang="en-GB" alt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GB" alt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67601" name="Object 17"/>
          <p:cNvGraphicFramePr>
            <a:graphicFrameLocks noChangeAspect="1"/>
          </p:cNvGraphicFramePr>
          <p:nvPr/>
        </p:nvGraphicFramePr>
        <p:xfrm>
          <a:off x="684213" y="2363788"/>
          <a:ext cx="7848600" cy="351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59" r:id="rId4" imgW="6190476" imgH="2771429" progId="PBrush">
                  <p:embed/>
                </p:oleObj>
              </mc:Choice>
              <mc:Fallback>
                <p:oleObj r:id="rId4" imgW="6190476" imgH="277142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363788"/>
                        <a:ext cx="7848600" cy="351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03" name="Text Box 3"/>
          <p:cNvSpPr txBox="1">
            <a:spLocks noChangeArrowheads="1"/>
          </p:cNvSpPr>
          <p:nvPr/>
        </p:nvSpPr>
        <p:spPr bwMode="auto">
          <a:xfrm>
            <a:off x="323850" y="1557338"/>
            <a:ext cx="7921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500"/>
              </a:spcBef>
            </a:pPr>
            <a:r>
              <a:rPr lang="en-GB" altLang="pt-BR" sz="2400" b="1">
                <a:solidFill>
                  <a:srgbClr val="000099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Exemplo: Uma  coleção de CDs de música</a:t>
            </a:r>
          </a:p>
        </p:txBody>
      </p:sp>
      <p:sp>
        <p:nvSpPr>
          <p:cNvPr id="67604" name="Text Box 4"/>
          <p:cNvSpPr txBox="1">
            <a:spLocks noChangeArrowheads="1"/>
          </p:cNvSpPr>
          <p:nvPr/>
        </p:nvSpPr>
        <p:spPr bwMode="auto">
          <a:xfrm>
            <a:off x="950913" y="2020888"/>
            <a:ext cx="15033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BR" b="1">
                <a:solidFill>
                  <a:srgbClr val="280099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Gravadora</a:t>
            </a:r>
          </a:p>
        </p:txBody>
      </p:sp>
      <p:sp>
        <p:nvSpPr>
          <p:cNvPr id="67605" name="Text Box 5"/>
          <p:cNvSpPr txBox="1">
            <a:spLocks noChangeArrowheads="1"/>
          </p:cNvSpPr>
          <p:nvPr/>
        </p:nvSpPr>
        <p:spPr bwMode="auto">
          <a:xfrm>
            <a:off x="5391150" y="1993900"/>
            <a:ext cx="781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BR" b="1">
                <a:solidFill>
                  <a:srgbClr val="280099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Tipo</a:t>
            </a:r>
          </a:p>
        </p:txBody>
      </p:sp>
      <p:sp>
        <p:nvSpPr>
          <p:cNvPr id="67606" name="Text Box 6"/>
          <p:cNvSpPr txBox="1">
            <a:spLocks noChangeArrowheads="1"/>
          </p:cNvSpPr>
          <p:nvPr/>
        </p:nvSpPr>
        <p:spPr bwMode="auto">
          <a:xfrm>
            <a:off x="1776413" y="3678238"/>
            <a:ext cx="685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BR" b="1">
                <a:solidFill>
                  <a:srgbClr val="280099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CD</a:t>
            </a:r>
          </a:p>
        </p:txBody>
      </p:sp>
    </p:spTree>
    <p:extLst>
      <p:ext uri="{BB962C8B-B14F-4D97-AF65-F5344CB8AC3E}">
        <p14:creationId xmlns:p14="http://schemas.microsoft.com/office/powerpoint/2010/main" val="12169605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Sistema Gerenciador de Banco de Dados (SGBD)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Modelos Lógicos para Bancos de Dados</a:t>
            </a:r>
            <a:endParaRPr lang="pt-BR" sz="28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 Relacional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en-GB" alt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Linguagem</a:t>
            </a:r>
            <a:r>
              <a:rPr lang="en-GB" alt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SQL (</a:t>
            </a: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Structured</a:t>
            </a: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Query </a:t>
            </a: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Language</a:t>
            </a:r>
            <a:r>
              <a:rPr lang="en-GB" alt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Bibliografia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69325" cy="792162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/>
        </p:spPr>
        <p:txBody>
          <a:bodyPr/>
          <a:lstStyle/>
          <a:p>
            <a:r>
              <a:rPr lang="pt-BR" sz="4000" dirty="0" smtClean="0"/>
              <a:t>AGENDA 2</a:t>
            </a:r>
          </a:p>
        </p:txBody>
      </p:sp>
    </p:spTree>
    <p:extLst>
      <p:ext uri="{BB962C8B-B14F-4D97-AF65-F5344CB8AC3E}">
        <p14:creationId xmlns:p14="http://schemas.microsoft.com/office/powerpoint/2010/main" val="404166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73360" y="85626"/>
            <a:ext cx="8839200" cy="1327150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SISTEMA GERENCIADOR DE BANCO DE </a:t>
            </a:r>
            <a:r>
              <a:rPr lang="en-GB" altLang="pt-BR" sz="2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DADOS (SGBD)</a:t>
            </a:r>
            <a:endParaRPr lang="en-GB" altLang="pt-BR" sz="2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0038" y="1603771"/>
            <a:ext cx="8534400" cy="5281613"/>
          </a:xfrm>
        </p:spPr>
        <p:txBody>
          <a:bodyPr lIns="90000" tIns="46800" rIns="90000" bIns="46800"/>
          <a:lstStyle/>
          <a:p>
            <a:pPr lvl="1"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2400" dirty="0" smtClean="0"/>
          </a:p>
          <a:p>
            <a:pPr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dirty="0" smtClean="0"/>
              <a:t>Sobre uma Base de Dados um SGBD permite: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smtClean="0"/>
              <a:t>Definir</a:t>
            </a:r>
            <a:r>
              <a:rPr lang="pt-BR" altLang="pt-BR" sz="2400" dirty="0" smtClean="0"/>
              <a:t>: especificar os tipos de dados a serem armazenados;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smtClean="0"/>
              <a:t>Construir</a:t>
            </a:r>
            <a:r>
              <a:rPr lang="pt-BR" altLang="pt-BR" sz="2400" dirty="0" smtClean="0"/>
              <a:t>: armazenamento dos dados em um meio físico;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smtClean="0"/>
              <a:t>Manipular</a:t>
            </a:r>
            <a:r>
              <a:rPr lang="pt-BR" altLang="pt-BR" sz="2400" dirty="0" smtClean="0"/>
              <a:t>: funções de consulta, modificação e exclusão de dados, assim como geração de relatórios.</a:t>
            </a:r>
          </a:p>
          <a:p>
            <a:pPr lvl="1"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343842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06896" y="260350"/>
            <a:ext cx="8229600" cy="814388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Capacidades</a:t>
            </a:r>
            <a:r>
              <a:rPr lang="en-GB" alt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um </a:t>
            </a:r>
            <a:r>
              <a:rPr lang="en-GB" alt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SGBD (1)</a:t>
            </a:r>
            <a:endParaRPr lang="en-GB" alt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40346"/>
            <a:ext cx="8229600" cy="4552950"/>
          </a:xfrm>
        </p:spPr>
        <p:txBody>
          <a:bodyPr lIns="90000" tIns="46800" rIns="90000" bIns="46800"/>
          <a:lstStyle/>
          <a:p>
            <a:pPr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smtClean="0">
                <a:solidFill>
                  <a:srgbClr val="FF0000"/>
                </a:solidFill>
              </a:rPr>
              <a:t>Controle de </a:t>
            </a:r>
            <a:r>
              <a:rPr lang="pt-BR" altLang="pt-BR" sz="2400" b="1" dirty="0" smtClean="0">
                <a:solidFill>
                  <a:srgbClr val="FF3300"/>
                </a:solidFill>
              </a:rPr>
              <a:t>Redundâncias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dirty="0" smtClean="0">
                <a:solidFill>
                  <a:srgbClr val="FF3300"/>
                </a:solidFill>
              </a:rPr>
              <a:t>Evita duplicação</a:t>
            </a:r>
            <a:r>
              <a:rPr lang="pt-BR" altLang="pt-BR" sz="2400" dirty="0" smtClean="0"/>
              <a:t> de dados e </a:t>
            </a:r>
            <a:r>
              <a:rPr lang="pt-BR" altLang="pt-BR" sz="2400" dirty="0" err="1" smtClean="0"/>
              <a:t>conseqüentemente</a:t>
            </a:r>
            <a:r>
              <a:rPr lang="pt-BR" altLang="pt-BR" sz="2400" dirty="0" smtClean="0"/>
              <a:t> desperdício de espaço.</a:t>
            </a:r>
          </a:p>
          <a:p>
            <a:pPr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2400" dirty="0" smtClean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smtClean="0">
                <a:solidFill>
                  <a:srgbClr val="FF3300"/>
                </a:solidFill>
              </a:rPr>
              <a:t>Compartilhamento de Dados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dirty="0" smtClean="0"/>
              <a:t>Fornece ferramentas para que </a:t>
            </a:r>
            <a:r>
              <a:rPr lang="pt-BR" altLang="pt-BR" sz="2400" dirty="0" smtClean="0">
                <a:solidFill>
                  <a:srgbClr val="FF3300"/>
                </a:solidFill>
              </a:rPr>
              <a:t>atualizações simultâneas</a:t>
            </a:r>
            <a:r>
              <a:rPr lang="pt-BR" altLang="pt-BR" sz="2400" dirty="0" smtClean="0"/>
              <a:t> </a:t>
            </a:r>
            <a:r>
              <a:rPr lang="pt-BR" altLang="pt-BR" sz="2400" dirty="0" smtClean="0">
                <a:solidFill>
                  <a:srgbClr val="FF3300"/>
                </a:solidFill>
              </a:rPr>
              <a:t>ocorram de forma correta</a:t>
            </a:r>
            <a:r>
              <a:rPr lang="pt-BR" altLang="pt-BR" sz="2400" dirty="0" smtClean="0"/>
              <a:t>, ou seja, implementa o conceito de </a:t>
            </a:r>
            <a:r>
              <a:rPr lang="pt-BR" altLang="pt-BR" sz="2400" b="1" dirty="0" smtClean="0">
                <a:solidFill>
                  <a:srgbClr val="FF3300"/>
                </a:solidFill>
              </a:rPr>
              <a:t>transação</a:t>
            </a:r>
            <a:r>
              <a:rPr lang="pt-BR" altLang="pt-BR" sz="2400" dirty="0" smtClean="0"/>
              <a:t>.</a:t>
            </a:r>
          </a:p>
          <a:p>
            <a:pPr lvl="1">
              <a:spcBef>
                <a:spcPts val="175"/>
              </a:spcBef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800" dirty="0" smtClean="0"/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dirty="0" smtClean="0"/>
              <a:t>Fornece ferramentas para a definição de </a:t>
            </a:r>
            <a:r>
              <a:rPr lang="pt-BR" altLang="pt-BR" sz="2400" b="1" dirty="0" smtClean="0">
                <a:solidFill>
                  <a:srgbClr val="FF3300"/>
                </a:solidFill>
              </a:rPr>
              <a:t>visões para usuários</a:t>
            </a:r>
            <a:r>
              <a:rPr lang="pt-BR" altLang="pt-BR" sz="2400" dirty="0" smtClean="0"/>
              <a:t>, ou seja a definição de uma porção da Base que será visível, e também manipulável, para o usuário (</a:t>
            </a:r>
            <a:r>
              <a:rPr lang="pt-BR" altLang="pt-BR" sz="2400" i="1" dirty="0" smtClean="0">
                <a:solidFill>
                  <a:srgbClr val="FF3300"/>
                </a:solidFill>
              </a:rPr>
              <a:t>check-in e </a:t>
            </a:r>
            <a:r>
              <a:rPr lang="pt-BR" altLang="pt-BR" sz="2400" i="1" dirty="0" err="1" smtClean="0">
                <a:solidFill>
                  <a:srgbClr val="FF3300"/>
                </a:solidFill>
              </a:rPr>
              <a:t>check</a:t>
            </a:r>
            <a:r>
              <a:rPr lang="pt-BR" altLang="pt-BR" sz="2400" i="1" dirty="0" smtClean="0">
                <a:solidFill>
                  <a:srgbClr val="FF3300"/>
                </a:solidFill>
              </a:rPr>
              <a:t>-out</a:t>
            </a:r>
            <a:r>
              <a:rPr lang="pt-BR" altLang="pt-BR" sz="24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1932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68275"/>
            <a:ext cx="8001000" cy="957263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SGBD - </a:t>
            </a:r>
            <a:r>
              <a:rPr lang="en-GB" altLang="pt-BR" sz="2800" b="1">
                <a:solidFill>
                  <a:srgbClr val="FF3300"/>
                </a:solidFill>
              </a:rPr>
              <a:t>Abstração dos Dados</a:t>
            </a:r>
          </a:p>
        </p:txBody>
      </p:sp>
      <p:grpSp>
        <p:nvGrpSpPr>
          <p:cNvPr id="141315" name="Group 2"/>
          <p:cNvGrpSpPr>
            <a:grpSpLocks/>
          </p:cNvGrpSpPr>
          <p:nvPr/>
        </p:nvGrpSpPr>
        <p:grpSpPr bwMode="auto">
          <a:xfrm>
            <a:off x="2667000" y="5257800"/>
            <a:ext cx="5630863" cy="982663"/>
            <a:chOff x="1680" y="3312"/>
            <a:chExt cx="3547" cy="619"/>
          </a:xfrm>
        </p:grpSpPr>
        <p:sp>
          <p:nvSpPr>
            <p:cNvPr id="141339" name="Rectangle 3"/>
            <p:cNvSpPr>
              <a:spLocks noChangeArrowheads="1"/>
            </p:cNvSpPr>
            <p:nvPr/>
          </p:nvSpPr>
          <p:spPr bwMode="auto">
            <a:xfrm>
              <a:off x="1680" y="3312"/>
              <a:ext cx="3548" cy="620"/>
            </a:xfrm>
            <a:prstGeom prst="rect">
              <a:avLst/>
            </a:prstGeom>
            <a:solidFill>
              <a:srgbClr val="CC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41340" name="AutoShape 4"/>
            <p:cNvSpPr>
              <a:spLocks noChangeArrowheads="1"/>
            </p:cNvSpPr>
            <p:nvPr/>
          </p:nvSpPr>
          <p:spPr bwMode="auto">
            <a:xfrm>
              <a:off x="2955" y="3395"/>
              <a:ext cx="455" cy="495"/>
            </a:xfrm>
            <a:prstGeom prst="can">
              <a:avLst>
                <a:gd name="adj" fmla="val 27198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41341" name="AutoShape 5"/>
            <p:cNvSpPr>
              <a:spLocks noChangeArrowheads="1"/>
            </p:cNvSpPr>
            <p:nvPr/>
          </p:nvSpPr>
          <p:spPr bwMode="auto">
            <a:xfrm>
              <a:off x="3498" y="3395"/>
              <a:ext cx="455" cy="495"/>
            </a:xfrm>
            <a:prstGeom prst="can">
              <a:avLst>
                <a:gd name="adj" fmla="val 27198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41342" name="AutoShape 6"/>
            <p:cNvSpPr>
              <a:spLocks noChangeArrowheads="1"/>
            </p:cNvSpPr>
            <p:nvPr/>
          </p:nvSpPr>
          <p:spPr bwMode="auto">
            <a:xfrm>
              <a:off x="4590" y="3395"/>
              <a:ext cx="455" cy="495"/>
            </a:xfrm>
            <a:prstGeom prst="can">
              <a:avLst>
                <a:gd name="adj" fmla="val 27198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41343" name="AutoShape 7"/>
            <p:cNvSpPr>
              <a:spLocks noChangeArrowheads="1"/>
            </p:cNvSpPr>
            <p:nvPr/>
          </p:nvSpPr>
          <p:spPr bwMode="auto">
            <a:xfrm>
              <a:off x="4044" y="3395"/>
              <a:ext cx="455" cy="495"/>
            </a:xfrm>
            <a:prstGeom prst="can">
              <a:avLst>
                <a:gd name="adj" fmla="val 27198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41344" name="AutoShape 8"/>
            <p:cNvSpPr>
              <a:spLocks noChangeArrowheads="1"/>
            </p:cNvSpPr>
            <p:nvPr/>
          </p:nvSpPr>
          <p:spPr bwMode="auto">
            <a:xfrm>
              <a:off x="2409" y="3395"/>
              <a:ext cx="455" cy="495"/>
            </a:xfrm>
            <a:prstGeom prst="can">
              <a:avLst>
                <a:gd name="adj" fmla="val 27198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BR" altLang="pt-BR"/>
            </a:p>
          </p:txBody>
        </p:sp>
        <p:sp>
          <p:nvSpPr>
            <p:cNvPr id="141345" name="AutoShape 9"/>
            <p:cNvSpPr>
              <a:spLocks noChangeArrowheads="1"/>
            </p:cNvSpPr>
            <p:nvPr/>
          </p:nvSpPr>
          <p:spPr bwMode="auto">
            <a:xfrm>
              <a:off x="1862" y="3395"/>
              <a:ext cx="455" cy="495"/>
            </a:xfrm>
            <a:prstGeom prst="can">
              <a:avLst>
                <a:gd name="adj" fmla="val 27198"/>
              </a:avLst>
            </a:prstGeom>
            <a:solidFill>
              <a:srgbClr val="CC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BR" altLang="pt-BR"/>
            </a:p>
          </p:txBody>
        </p:sp>
      </p:grpSp>
      <p:sp>
        <p:nvSpPr>
          <p:cNvPr id="141316" name="Text Box 10"/>
          <p:cNvSpPr txBox="1">
            <a:spLocks noChangeArrowheads="1"/>
          </p:cNvSpPr>
          <p:nvPr/>
        </p:nvSpPr>
        <p:spPr bwMode="auto">
          <a:xfrm>
            <a:off x="4495800" y="5729288"/>
            <a:ext cx="1946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750"/>
              </a:spcBef>
            </a:pPr>
            <a:r>
              <a:rPr lang="en-GB" altLang="pt-BR" b="1">
                <a:solidFill>
                  <a:srgbClr val="000099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Bases de Dados</a:t>
            </a:r>
          </a:p>
        </p:txBody>
      </p:sp>
      <p:sp>
        <p:nvSpPr>
          <p:cNvPr id="141317" name="Rectangle 11"/>
          <p:cNvSpPr>
            <a:spLocks noChangeArrowheads="1"/>
          </p:cNvSpPr>
          <p:nvPr/>
        </p:nvSpPr>
        <p:spPr bwMode="auto">
          <a:xfrm>
            <a:off x="3167063" y="2438400"/>
            <a:ext cx="4800600" cy="2347913"/>
          </a:xfrm>
          <a:prstGeom prst="rect">
            <a:avLst/>
          </a:prstGeom>
          <a:solidFill>
            <a:srgbClr val="BBE0E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1318" name="Rectangle 12"/>
          <p:cNvSpPr>
            <a:spLocks noChangeArrowheads="1"/>
          </p:cNvSpPr>
          <p:nvPr/>
        </p:nvSpPr>
        <p:spPr bwMode="auto">
          <a:xfrm>
            <a:off x="3429000" y="2620963"/>
            <a:ext cx="4267200" cy="346075"/>
          </a:xfrm>
          <a:prstGeom prst="rect">
            <a:avLst/>
          </a:prstGeom>
          <a:solidFill>
            <a:srgbClr val="EAEAE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pt-BR" altLang="pt-BR" sz="16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Cliente (Cod, </a:t>
            </a:r>
            <a:r>
              <a:rPr lang="pt-BR" altLang="pt-BR" sz="1600" b="1">
                <a:solidFill>
                  <a:srgbClr val="FF33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Nome</a:t>
            </a:r>
            <a:r>
              <a:rPr lang="pt-BR" altLang="pt-BR" sz="16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, Tel, Endereço)</a:t>
            </a:r>
            <a:r>
              <a:rPr lang="ar-SA" altLang="pt-BR" sz="16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‏</a:t>
            </a:r>
            <a:endParaRPr lang="pt-BR" altLang="pt-BR" sz="1600" b="1">
              <a:solidFill>
                <a:srgbClr val="000000"/>
              </a:solidFill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41319" name="Rectangle 13"/>
          <p:cNvSpPr>
            <a:spLocks noChangeArrowheads="1"/>
          </p:cNvSpPr>
          <p:nvPr/>
        </p:nvSpPr>
        <p:spPr bwMode="auto">
          <a:xfrm>
            <a:off x="3429000" y="3154363"/>
            <a:ext cx="4267200" cy="346075"/>
          </a:xfrm>
          <a:prstGeom prst="rect">
            <a:avLst/>
          </a:prstGeom>
          <a:solidFill>
            <a:srgbClr val="EAEAE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pt-BR" altLang="pt-BR" sz="1600" b="1">
                <a:solidFill>
                  <a:srgbClr val="FF33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Conta</a:t>
            </a:r>
            <a:r>
              <a:rPr lang="pt-BR" altLang="pt-BR" sz="16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 (Num, Agência, Cliente, </a:t>
            </a:r>
            <a:r>
              <a:rPr lang="pt-BR" altLang="pt-BR" sz="1600" b="1">
                <a:solidFill>
                  <a:srgbClr val="FF33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Saldo</a:t>
            </a:r>
            <a:r>
              <a:rPr lang="pt-BR" altLang="pt-BR" sz="16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)</a:t>
            </a:r>
            <a:r>
              <a:rPr lang="ar-SA" altLang="pt-BR" sz="16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‏</a:t>
            </a:r>
            <a:endParaRPr lang="pt-BR" altLang="pt-BR" sz="1600" b="1">
              <a:solidFill>
                <a:srgbClr val="000000"/>
              </a:solidFill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41320" name="Rectangle 14"/>
          <p:cNvSpPr>
            <a:spLocks noChangeArrowheads="1"/>
          </p:cNvSpPr>
          <p:nvPr/>
        </p:nvSpPr>
        <p:spPr bwMode="auto">
          <a:xfrm>
            <a:off x="3429000" y="3687763"/>
            <a:ext cx="4267200" cy="346075"/>
          </a:xfrm>
          <a:prstGeom prst="rect">
            <a:avLst/>
          </a:prstGeom>
          <a:solidFill>
            <a:srgbClr val="EAEAE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pt-BR" altLang="pt-BR" sz="16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Agência (Num, Endereço)</a:t>
            </a:r>
            <a:r>
              <a:rPr lang="ar-SA" altLang="pt-BR" sz="16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‏</a:t>
            </a:r>
            <a:endParaRPr lang="pt-BR" altLang="pt-BR" sz="1600" b="1">
              <a:solidFill>
                <a:srgbClr val="000000"/>
              </a:solidFill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41321" name="Rectangle 15"/>
          <p:cNvSpPr>
            <a:spLocks noChangeArrowheads="1"/>
          </p:cNvSpPr>
          <p:nvPr/>
        </p:nvSpPr>
        <p:spPr bwMode="auto">
          <a:xfrm>
            <a:off x="2517775" y="1481138"/>
            <a:ext cx="1638300" cy="306387"/>
          </a:xfrm>
          <a:prstGeom prst="rect">
            <a:avLst/>
          </a:prstGeom>
          <a:solidFill>
            <a:srgbClr val="EAEAE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875"/>
              </a:spcBef>
            </a:pPr>
            <a:r>
              <a:rPr lang="en-GB" altLang="pt-BR" sz="14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Visão 1 - Gerente</a:t>
            </a:r>
          </a:p>
        </p:txBody>
      </p:sp>
      <p:sp>
        <p:nvSpPr>
          <p:cNvPr id="141322" name="Rectangle 16"/>
          <p:cNvSpPr>
            <a:spLocks noChangeArrowheads="1"/>
          </p:cNvSpPr>
          <p:nvPr/>
        </p:nvSpPr>
        <p:spPr bwMode="auto">
          <a:xfrm>
            <a:off x="4797425" y="1452563"/>
            <a:ext cx="1560513" cy="306387"/>
          </a:xfrm>
          <a:prstGeom prst="rect">
            <a:avLst/>
          </a:prstGeom>
          <a:solidFill>
            <a:srgbClr val="EAEAE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875"/>
              </a:spcBef>
            </a:pPr>
            <a:r>
              <a:rPr lang="en-GB" altLang="pt-BR" sz="14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Visão 2 - Cliente</a:t>
            </a:r>
          </a:p>
        </p:txBody>
      </p:sp>
      <p:sp>
        <p:nvSpPr>
          <p:cNvPr id="141323" name="Rectangle 17"/>
          <p:cNvSpPr>
            <a:spLocks noChangeArrowheads="1"/>
          </p:cNvSpPr>
          <p:nvPr/>
        </p:nvSpPr>
        <p:spPr bwMode="auto">
          <a:xfrm>
            <a:off x="7115175" y="1481138"/>
            <a:ext cx="1220788" cy="306387"/>
          </a:xfrm>
          <a:prstGeom prst="rect">
            <a:avLst/>
          </a:prstGeom>
          <a:solidFill>
            <a:srgbClr val="EAEAE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875"/>
              </a:spcBef>
            </a:pPr>
            <a:r>
              <a:rPr lang="en-GB" altLang="pt-BR" sz="14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Visão 3 - RH</a:t>
            </a:r>
          </a:p>
        </p:txBody>
      </p:sp>
      <p:cxnSp>
        <p:nvCxnSpPr>
          <p:cNvPr id="141324" name="AutoShape 18"/>
          <p:cNvCxnSpPr>
            <a:cxnSpLocks noChangeShapeType="1"/>
            <a:stCxn id="141317" idx="0"/>
            <a:endCxn id="141321" idx="2"/>
          </p:cNvCxnSpPr>
          <p:nvPr/>
        </p:nvCxnSpPr>
        <p:spPr bwMode="auto">
          <a:xfrm flipH="1" flipV="1">
            <a:off x="3336925" y="1787525"/>
            <a:ext cx="2230438" cy="650875"/>
          </a:xfrm>
          <a:prstGeom prst="straightConnector1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325" name="AutoShape 19"/>
          <p:cNvCxnSpPr>
            <a:cxnSpLocks noChangeShapeType="1"/>
            <a:stCxn id="141317" idx="0"/>
            <a:endCxn id="141323" idx="2"/>
          </p:cNvCxnSpPr>
          <p:nvPr/>
        </p:nvCxnSpPr>
        <p:spPr bwMode="auto">
          <a:xfrm flipV="1">
            <a:off x="5567363" y="1787525"/>
            <a:ext cx="2159000" cy="650875"/>
          </a:xfrm>
          <a:prstGeom prst="straightConnector1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1326" name="Rectangle 20"/>
          <p:cNvSpPr>
            <a:spLocks noChangeArrowheads="1"/>
          </p:cNvSpPr>
          <p:nvPr/>
        </p:nvSpPr>
        <p:spPr bwMode="auto">
          <a:xfrm>
            <a:off x="3429000" y="4221163"/>
            <a:ext cx="4267200" cy="346075"/>
          </a:xfrm>
          <a:prstGeom prst="rect">
            <a:avLst/>
          </a:prstGeom>
          <a:solidFill>
            <a:srgbClr val="EAEAE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000"/>
              </a:spcBef>
            </a:pPr>
            <a:r>
              <a:rPr lang="pt-BR" altLang="pt-BR" sz="16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Funcionário (Nome, Salário, Admissão)</a:t>
            </a:r>
            <a:r>
              <a:rPr lang="ar-SA" altLang="pt-BR" sz="1600" b="1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‏</a:t>
            </a:r>
            <a:endParaRPr lang="pt-BR" altLang="pt-BR" sz="1600" b="1">
              <a:solidFill>
                <a:srgbClr val="000000"/>
              </a:solidFill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41327" name="AutoShape 21"/>
          <p:cNvSpPr>
            <a:spLocks/>
          </p:cNvSpPr>
          <p:nvPr/>
        </p:nvSpPr>
        <p:spPr bwMode="auto">
          <a:xfrm>
            <a:off x="2057400" y="137160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1328" name="AutoShape 22"/>
          <p:cNvSpPr>
            <a:spLocks/>
          </p:cNvSpPr>
          <p:nvPr/>
        </p:nvSpPr>
        <p:spPr bwMode="auto">
          <a:xfrm>
            <a:off x="2057400" y="2438400"/>
            <a:ext cx="228600" cy="2362200"/>
          </a:xfrm>
          <a:prstGeom prst="leftBrace">
            <a:avLst>
              <a:gd name="adj1" fmla="val 86111"/>
              <a:gd name="adj2" fmla="val 50000"/>
            </a:avLst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1329" name="AutoShape 23"/>
          <p:cNvSpPr>
            <a:spLocks/>
          </p:cNvSpPr>
          <p:nvPr/>
        </p:nvSpPr>
        <p:spPr bwMode="auto">
          <a:xfrm>
            <a:off x="2057400" y="5181600"/>
            <a:ext cx="228600" cy="1066800"/>
          </a:xfrm>
          <a:prstGeom prst="leftBrace">
            <a:avLst>
              <a:gd name="adj1" fmla="val 38889"/>
              <a:gd name="adj2" fmla="val 50000"/>
            </a:avLst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1330" name="Text Box 24"/>
          <p:cNvSpPr txBox="1">
            <a:spLocks noChangeArrowheads="1"/>
          </p:cNvSpPr>
          <p:nvPr/>
        </p:nvSpPr>
        <p:spPr bwMode="auto">
          <a:xfrm>
            <a:off x="3175" y="3200400"/>
            <a:ext cx="19589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pt-BR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         Nível lógico</a:t>
            </a:r>
          </a:p>
          <a:p>
            <a:pPr>
              <a:spcBef>
                <a:spcPts val="1125"/>
              </a:spcBef>
            </a:pPr>
            <a:r>
              <a:rPr lang="en-GB" altLang="pt-BR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(dados e relação)</a:t>
            </a:r>
            <a:endParaRPr lang="en-GB" altLang="pt-BR">
              <a:solidFill>
                <a:srgbClr val="000000"/>
              </a:solidFill>
              <a:latin typeface="Arial" panose="020B0604020202020204" pitchFamily="34" charset="0"/>
              <a:ea typeface="MS Gothic" panose="020B0609070205080204" pitchFamily="49" charset="-128"/>
              <a:cs typeface="Arial" panose="020B0604020202020204" pitchFamily="34" charset="0"/>
            </a:endParaRPr>
          </a:p>
        </p:txBody>
      </p:sp>
      <p:sp>
        <p:nvSpPr>
          <p:cNvPr id="141331" name="Text Box 25"/>
          <p:cNvSpPr txBox="1">
            <a:spLocks noChangeArrowheads="1"/>
          </p:cNvSpPr>
          <p:nvPr/>
        </p:nvSpPr>
        <p:spPr bwMode="auto">
          <a:xfrm>
            <a:off x="762000" y="1447800"/>
            <a:ext cx="12192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BR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Nível de</a:t>
            </a:r>
          </a:p>
          <a:p>
            <a:r>
              <a:rPr lang="en-GB" altLang="pt-BR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 usuário</a:t>
            </a:r>
          </a:p>
        </p:txBody>
      </p:sp>
      <p:sp>
        <p:nvSpPr>
          <p:cNvPr id="141332" name="AutoShape 26"/>
          <p:cNvSpPr>
            <a:spLocks noChangeArrowheads="1"/>
          </p:cNvSpPr>
          <p:nvPr/>
        </p:nvSpPr>
        <p:spPr bwMode="auto">
          <a:xfrm>
            <a:off x="685800" y="381000"/>
            <a:ext cx="8153400" cy="762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1333" name="Text Box 27"/>
          <p:cNvSpPr txBox="1">
            <a:spLocks noChangeArrowheads="1"/>
          </p:cNvSpPr>
          <p:nvPr/>
        </p:nvSpPr>
        <p:spPr bwMode="auto">
          <a:xfrm>
            <a:off x="611188" y="5562600"/>
            <a:ext cx="1298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pt-BR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Nível físico</a:t>
            </a:r>
          </a:p>
        </p:txBody>
      </p:sp>
      <p:sp>
        <p:nvSpPr>
          <p:cNvPr id="141334" name="Line 28"/>
          <p:cNvSpPr>
            <a:spLocks noChangeShapeType="1"/>
          </p:cNvSpPr>
          <p:nvPr/>
        </p:nvSpPr>
        <p:spPr bwMode="auto">
          <a:xfrm>
            <a:off x="609600" y="2209800"/>
            <a:ext cx="8229600" cy="1588"/>
          </a:xfrm>
          <a:prstGeom prst="line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1335" name="Line 29"/>
          <p:cNvSpPr>
            <a:spLocks noChangeShapeType="1"/>
          </p:cNvSpPr>
          <p:nvPr/>
        </p:nvSpPr>
        <p:spPr bwMode="auto">
          <a:xfrm>
            <a:off x="609600" y="5105400"/>
            <a:ext cx="8229600" cy="1588"/>
          </a:xfrm>
          <a:prstGeom prst="line">
            <a:avLst/>
          </a:prstGeom>
          <a:noFill/>
          <a:ln w="1260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1336" name="Text Box 30"/>
          <p:cNvSpPr txBox="1">
            <a:spLocks noChangeArrowheads="1"/>
          </p:cNvSpPr>
          <p:nvPr/>
        </p:nvSpPr>
        <p:spPr bwMode="auto">
          <a:xfrm>
            <a:off x="536575" y="6489700"/>
            <a:ext cx="1524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BR">
                <a:solidFill>
                  <a:srgbClr val="000099"/>
                </a:solidFill>
                <a:latin typeface="Verdana" panose="020B0604030504040204" pitchFamily="34" charset="0"/>
                <a:ea typeface="MS Gothic" panose="020B0609070205080204" pitchFamily="49" charset="-128"/>
              </a:rPr>
              <a:t>Fonte: Inpe</a:t>
            </a:r>
          </a:p>
        </p:txBody>
      </p:sp>
      <p:sp>
        <p:nvSpPr>
          <p:cNvPr id="141337" name="Line 31"/>
          <p:cNvSpPr>
            <a:spLocks noChangeShapeType="1"/>
          </p:cNvSpPr>
          <p:nvPr/>
        </p:nvSpPr>
        <p:spPr bwMode="auto">
          <a:xfrm>
            <a:off x="5486400" y="4800600"/>
            <a:ext cx="1588" cy="4572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1338" name="Line 32"/>
          <p:cNvSpPr>
            <a:spLocks noChangeShapeType="1"/>
          </p:cNvSpPr>
          <p:nvPr/>
        </p:nvSpPr>
        <p:spPr bwMode="auto">
          <a:xfrm flipV="1">
            <a:off x="5562600" y="1746250"/>
            <a:ext cx="1588" cy="698500"/>
          </a:xfrm>
          <a:prstGeom prst="line">
            <a:avLst/>
          </a:prstGeom>
          <a:noFill/>
          <a:ln w="2844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3593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10965"/>
            <a:ext cx="8229600" cy="5386387"/>
          </a:xfrm>
        </p:spPr>
        <p:txBody>
          <a:bodyPr lIns="90000" tIns="46800" rIns="90000" bIns="46800"/>
          <a:lstStyle/>
          <a:p>
            <a:pPr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b="1" dirty="0" smtClean="0">
                <a:solidFill>
                  <a:srgbClr val="FF3300"/>
                </a:solidFill>
              </a:rPr>
              <a:t>Restrições de Acesso</a:t>
            </a:r>
            <a:r>
              <a:rPr lang="pt-BR" altLang="pt-BR" sz="2000" b="1" dirty="0" smtClean="0"/>
              <a:t> Multiusuário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dirty="0" smtClean="0"/>
              <a:t>Através de </a:t>
            </a:r>
            <a:r>
              <a:rPr lang="pt-BR" altLang="pt-BR" sz="2000" b="1" dirty="0" smtClean="0"/>
              <a:t>senhas</a:t>
            </a:r>
            <a:r>
              <a:rPr lang="pt-BR" altLang="pt-BR" sz="2000" dirty="0" smtClean="0"/>
              <a:t> e contas de acesso, se </a:t>
            </a:r>
            <a:r>
              <a:rPr lang="pt-BR" altLang="pt-BR" sz="2000" b="1" dirty="0" smtClean="0"/>
              <a:t>restringe o acesso</a:t>
            </a:r>
            <a:r>
              <a:rPr lang="pt-BR" altLang="pt-BR" sz="2000" dirty="0" smtClean="0"/>
              <a:t> a determinados dados, por diferentes usuários.</a:t>
            </a:r>
          </a:p>
          <a:p>
            <a:pPr>
              <a:lnSpc>
                <a:spcPct val="93000"/>
              </a:lnSpc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2000" u="sng" dirty="0" smtClean="0"/>
          </a:p>
          <a:p>
            <a:pPr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b="1" dirty="0" smtClean="0">
                <a:solidFill>
                  <a:srgbClr val="FF3300"/>
                </a:solidFill>
              </a:rPr>
              <a:t>Restrições de Integridade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b="1" dirty="0" smtClean="0"/>
              <a:t>Controla</a:t>
            </a:r>
            <a:r>
              <a:rPr lang="pt-BR" altLang="pt-BR" sz="2000" dirty="0" smtClean="0"/>
              <a:t> o valor a ser armazenado em relação ao </a:t>
            </a:r>
            <a:r>
              <a:rPr lang="pt-BR" altLang="pt-BR" sz="2000" b="1" dirty="0" smtClean="0"/>
              <a:t>tipo de dado definido ou permitido</a:t>
            </a:r>
            <a:r>
              <a:rPr lang="pt-BR" altLang="pt-BR" sz="2000" dirty="0" smtClean="0"/>
              <a:t>. 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>
                <a:cs typeface="Times New Roman" panose="02020603050405020304" pitchFamily="18" charset="0"/>
              </a:rPr>
              <a:t>Um valor para telefone de uma pessoa não pode ser um número negativo.</a:t>
            </a:r>
            <a:r>
              <a:rPr lang="pt-BR" altLang="pt-BR" sz="1800" dirty="0" smtClean="0"/>
              <a:t> </a:t>
            </a:r>
          </a:p>
          <a:p>
            <a:pPr>
              <a:lnSpc>
                <a:spcPct val="93000"/>
              </a:lnSpc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2000" u="sng" dirty="0" smtClean="0"/>
          </a:p>
          <a:p>
            <a:pPr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b="1" dirty="0" smtClean="0">
                <a:solidFill>
                  <a:srgbClr val="FF3300"/>
                </a:solidFill>
              </a:rPr>
              <a:t>Backup e Recuperação</a:t>
            </a:r>
          </a:p>
          <a:p>
            <a:pPr lvl="1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dirty="0" smtClean="0"/>
              <a:t>Fornece mecanismos de </a:t>
            </a:r>
            <a:r>
              <a:rPr lang="pt-BR" altLang="pt-BR" sz="2000" b="1" dirty="0" smtClean="0"/>
              <a:t>restauração</a:t>
            </a:r>
            <a:r>
              <a:rPr lang="pt-BR" altLang="pt-BR" sz="2000" dirty="0" smtClean="0"/>
              <a:t> em caso de falhas. </a:t>
            </a:r>
          </a:p>
          <a:p>
            <a:pPr lvl="2">
              <a:lnSpc>
                <a:spcPct val="93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/>
              <a:t>Se o computador falhar no meio de uma ação de alteração o SGBD irá restaurar o dado ao estado inicial - anterior ao inicio da modificação.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06896" y="260350"/>
            <a:ext cx="8229600" cy="814388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Capacidades</a:t>
            </a:r>
            <a:r>
              <a:rPr lang="en-GB" altLang="pt-BR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 um </a:t>
            </a:r>
            <a:r>
              <a:rPr lang="en-GB" altLang="pt-BR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SGBD (2)</a:t>
            </a:r>
            <a:endParaRPr lang="en-GB" altLang="pt-BR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5428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8229600" cy="48244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 Gerenciador de Banco de Dados (SGBD)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pt-BR" sz="28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Modelos Lógicos para Bancos de Dados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 Relacional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en-GB" alt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Linguagem</a:t>
            </a:r>
            <a:r>
              <a:rPr lang="en-GB" alt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SQL (</a:t>
            </a: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Structured</a:t>
            </a: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Query </a:t>
            </a: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Language</a:t>
            </a:r>
            <a:r>
              <a:rPr lang="en-GB" alt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Bibliografia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69325" cy="792162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/>
        </p:spPr>
        <p:txBody>
          <a:bodyPr/>
          <a:lstStyle/>
          <a:p>
            <a:r>
              <a:rPr lang="pt-BR" sz="4000" dirty="0" smtClean="0"/>
              <a:t>AGENDA 2</a:t>
            </a:r>
          </a:p>
        </p:txBody>
      </p:sp>
    </p:spTree>
    <p:extLst>
      <p:ext uri="{BB962C8B-B14F-4D97-AF65-F5344CB8AC3E}">
        <p14:creationId xmlns:p14="http://schemas.microsoft.com/office/powerpoint/2010/main" val="174962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MODELOS LÓGICOS PARA BANCO DE DADOS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611687"/>
          </a:xfrm>
        </p:spPr>
        <p:txBody>
          <a:bodyPr lIns="90000" tIns="46800" rIns="90000" bIns="46800"/>
          <a:lstStyle/>
          <a:p>
            <a:pPr>
              <a:lnSpc>
                <a:spcPct val="102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smtClean="0">
                <a:solidFill>
                  <a:srgbClr val="000080"/>
                </a:solidFill>
              </a:rPr>
              <a:t>Sistema Gerenciador de Banco de Dados</a:t>
            </a:r>
          </a:p>
          <a:p>
            <a:pPr lvl="1"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smtClean="0">
                <a:solidFill>
                  <a:srgbClr val="000080"/>
                </a:solidFill>
              </a:rPr>
              <a:t>Abstração dos Dados</a:t>
            </a:r>
          </a:p>
          <a:p>
            <a:pPr lvl="1">
              <a:lnSpc>
                <a:spcPct val="102000"/>
              </a:lnSpc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1600" smtClean="0">
              <a:solidFill>
                <a:srgbClr val="000080"/>
              </a:solidFill>
            </a:endParaRPr>
          </a:p>
          <a:p>
            <a:pPr>
              <a:lnSpc>
                <a:spcPct val="102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smtClean="0">
                <a:solidFill>
                  <a:srgbClr val="000080"/>
                </a:solidFill>
              </a:rPr>
              <a:t>Modelos Lógicos de Dados</a:t>
            </a:r>
          </a:p>
          <a:p>
            <a:pPr lvl="1"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smtClean="0">
                <a:solidFill>
                  <a:srgbClr val="000080"/>
                </a:solidFill>
              </a:rPr>
              <a:t>Modelo Hierárquico</a:t>
            </a:r>
          </a:p>
          <a:p>
            <a:pPr lvl="1"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smtClean="0">
                <a:solidFill>
                  <a:srgbClr val="000080"/>
                </a:solidFill>
              </a:rPr>
              <a:t>Modelo de Rede</a:t>
            </a:r>
          </a:p>
          <a:p>
            <a:pPr lvl="1"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smtClean="0">
                <a:solidFill>
                  <a:srgbClr val="FF3300"/>
                </a:solidFill>
              </a:rPr>
              <a:t>Modelo Relacional</a:t>
            </a:r>
          </a:p>
          <a:p>
            <a:pPr lvl="1"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smtClean="0">
                <a:solidFill>
                  <a:srgbClr val="000080"/>
                </a:solidFill>
              </a:rPr>
              <a:t>Modelo Orientado a Objetos</a:t>
            </a:r>
          </a:p>
          <a:p>
            <a:pPr lvl="1">
              <a:lnSpc>
                <a:spcPct val="102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smtClean="0">
                <a:solidFill>
                  <a:srgbClr val="FF3300"/>
                </a:solidFill>
              </a:rPr>
              <a:t>Modelo Objeto Relacional</a:t>
            </a:r>
          </a:p>
          <a:p>
            <a:pPr>
              <a:lnSpc>
                <a:spcPct val="102000"/>
              </a:lnSpc>
              <a:spcBef>
                <a:spcPts val="500"/>
              </a:spcBef>
              <a:buSzPct val="45000"/>
              <a:buFont typeface="Wingdings" panose="05000000000000000000" pitchFamily="2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2400" smtClean="0">
              <a:solidFill>
                <a:srgbClr val="0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74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Text Box 1130"/>
          <p:cNvSpPr txBox="1">
            <a:spLocks noChangeArrowheads="1"/>
          </p:cNvSpPr>
          <p:nvPr/>
        </p:nvSpPr>
        <p:spPr bwMode="auto">
          <a:xfrm>
            <a:off x="395288" y="381000"/>
            <a:ext cx="835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800" b="1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Macro-Programação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4147" name="Line 1131"/>
          <p:cNvSpPr>
            <a:spLocks noChangeShapeType="1"/>
          </p:cNvSpPr>
          <p:nvPr/>
        </p:nvSpPr>
        <p:spPr bwMode="auto">
          <a:xfrm>
            <a:off x="1524000" y="9906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t-BR"/>
          </a:p>
        </p:txBody>
      </p:sp>
      <p:graphicFrame>
        <p:nvGraphicFramePr>
          <p:cNvPr id="285722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592433"/>
              </p:ext>
            </p:extLst>
          </p:nvPr>
        </p:nvGraphicFramePr>
        <p:xfrm>
          <a:off x="323850" y="1268413"/>
          <a:ext cx="8569325" cy="5486400"/>
        </p:xfrm>
        <a:graphic>
          <a:graphicData uri="http://schemas.openxmlformats.org/drawingml/2006/table">
            <a:tbl>
              <a:tblPr/>
              <a:tblGrid>
                <a:gridCol w="1800225"/>
                <a:gridCol w="1911350"/>
                <a:gridCol w="4857750"/>
              </a:tblGrid>
              <a:tr h="935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1</a:t>
                      </a: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Introdução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Planejamento da Disciplina. Pacotes de Serviços (e Funções) ITS.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Arcabouço Conceitual e Metodológico - Arquiteturas ITS.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Informações ao Usuário [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ITIS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7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2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Gerenciamento de Tráfego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IHS / ITMS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]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Cenário Interurbano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-  Supervisão Aplicada as Rodovias. Fiscalização do cumprimento de regras de trânsito. Serviços de Apoio aos Usuários (SAU).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Cenário Urbano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- Gerenciamento de Incidentes.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Controle do Fluxo e 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da Demanda.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Parte 3</a:t>
                      </a: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   Gerenciamento de Frotas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[</a:t>
                      </a:r>
                      <a:r>
                        <a:rPr kumimoji="0" lang="pt-B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IPTS, CVO</a:t>
                      </a: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Cenário Urbano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Operação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do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Transporte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Público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(TP) de “Rota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Fixa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”.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Gestão de Frotas e dos Serviços Prestados. Prevenção e Segurança.  Coordenação Multimodos.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BRTs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(Bus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Rapid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 Transit)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imes New Roman" pitchFamily="18" charset="0"/>
                        </a:rPr>
                        <a:t>Transporte sob Demanda. Processos relacionados ao Veículo Comercial (Baldeações Modais). Gerenciamento de Frotas para o Transporte de Cargas.</a:t>
                      </a: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9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09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normAutofit fontScale="85000" lnSpcReduction="20000"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48D3476-6C82-4C6F-9240-7E9CFEFAB763}" type="slidenum">
              <a:rPr lang="en-GB" altLang="pt-BR">
                <a:solidFill>
                  <a:srgbClr val="FFFFFF"/>
                </a:solidFill>
              </a:rPr>
              <a:pPr/>
              <a:t>20</a:t>
            </a:fld>
            <a:endParaRPr lang="en-GB" altLang="pt-BR">
              <a:solidFill>
                <a:srgbClr val="FFFFFF"/>
              </a:solidFill>
            </a:endParaRPr>
          </a:p>
        </p:txBody>
      </p:sp>
      <p:sp>
        <p:nvSpPr>
          <p:cNvPr id="145410" name="Rectangle 1"/>
          <p:cNvSpPr>
            <a:spLocks noChangeArrowheads="1"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5411" name="Rectangle 2"/>
          <p:cNvSpPr>
            <a:spLocks noChangeArrowheads="1"/>
          </p:cNvSpPr>
          <p:nvPr/>
        </p:nvSpPr>
        <p:spPr bwMode="auto">
          <a:xfrm>
            <a:off x="1104900" y="4287838"/>
            <a:ext cx="4789488" cy="215900"/>
          </a:xfrm>
          <a:prstGeom prst="rect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5412" name="Text Box 3"/>
          <p:cNvSpPr txBox="1">
            <a:spLocks noChangeArrowheads="1"/>
          </p:cNvSpPr>
          <p:nvPr/>
        </p:nvSpPr>
        <p:spPr bwMode="auto">
          <a:xfrm>
            <a:off x="179388" y="3933825"/>
            <a:ext cx="1492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BR">
                <a:solidFill>
                  <a:srgbClr val="000000"/>
                </a:solidFill>
                <a:latin typeface="Verdana" panose="020B0604030504040204" pitchFamily="34" charset="0"/>
                <a:ea typeface="MS Gothic" panose="020B0609070205080204" pitchFamily="49" charset="-128"/>
              </a:rPr>
              <a:t>Hierárquico</a:t>
            </a:r>
          </a:p>
        </p:txBody>
      </p:sp>
      <p:sp>
        <p:nvSpPr>
          <p:cNvPr id="145413" name="Rectangle 4"/>
          <p:cNvSpPr>
            <a:spLocks noChangeArrowheads="1"/>
          </p:cNvSpPr>
          <p:nvPr/>
        </p:nvSpPr>
        <p:spPr bwMode="auto">
          <a:xfrm>
            <a:off x="5924550" y="4262438"/>
            <a:ext cx="2332038" cy="25876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5414" name="Line 5"/>
          <p:cNvSpPr>
            <a:spLocks noChangeShapeType="1"/>
          </p:cNvSpPr>
          <p:nvPr/>
        </p:nvSpPr>
        <p:spPr bwMode="auto">
          <a:xfrm>
            <a:off x="971550" y="4643438"/>
            <a:ext cx="769143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5415" name="Line 6"/>
          <p:cNvSpPr>
            <a:spLocks noChangeShapeType="1"/>
          </p:cNvSpPr>
          <p:nvPr/>
        </p:nvSpPr>
        <p:spPr bwMode="auto">
          <a:xfrm>
            <a:off x="2617788" y="4576763"/>
            <a:ext cx="1587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5416" name="Line 7"/>
          <p:cNvSpPr>
            <a:spLocks noChangeShapeType="1"/>
          </p:cNvSpPr>
          <p:nvPr/>
        </p:nvSpPr>
        <p:spPr bwMode="auto">
          <a:xfrm>
            <a:off x="4311650" y="4567238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5417" name="Line 8"/>
          <p:cNvSpPr>
            <a:spLocks noChangeShapeType="1"/>
          </p:cNvSpPr>
          <p:nvPr/>
        </p:nvSpPr>
        <p:spPr bwMode="auto">
          <a:xfrm>
            <a:off x="5988050" y="4567238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5418" name="Line 9"/>
          <p:cNvSpPr>
            <a:spLocks noChangeShapeType="1"/>
          </p:cNvSpPr>
          <p:nvPr/>
        </p:nvSpPr>
        <p:spPr bwMode="auto">
          <a:xfrm>
            <a:off x="7664450" y="4567238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5419" name="Text Box 10"/>
          <p:cNvSpPr txBox="1">
            <a:spLocks noChangeArrowheads="1"/>
          </p:cNvSpPr>
          <p:nvPr/>
        </p:nvSpPr>
        <p:spPr bwMode="auto">
          <a:xfrm>
            <a:off x="666750" y="4745038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pt-BR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1960</a:t>
            </a:r>
          </a:p>
        </p:txBody>
      </p:sp>
      <p:sp>
        <p:nvSpPr>
          <p:cNvPr id="145420" name="Text Box 11"/>
          <p:cNvSpPr txBox="1">
            <a:spLocks noChangeArrowheads="1"/>
          </p:cNvSpPr>
          <p:nvPr/>
        </p:nvSpPr>
        <p:spPr bwMode="auto">
          <a:xfrm>
            <a:off x="2330450" y="4792663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pt-BR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1970</a:t>
            </a:r>
          </a:p>
        </p:txBody>
      </p:sp>
      <p:sp>
        <p:nvSpPr>
          <p:cNvPr id="145421" name="Text Box 12"/>
          <p:cNvSpPr txBox="1">
            <a:spLocks noChangeArrowheads="1"/>
          </p:cNvSpPr>
          <p:nvPr/>
        </p:nvSpPr>
        <p:spPr bwMode="auto">
          <a:xfrm>
            <a:off x="3997325" y="4797425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pt-BR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1980</a:t>
            </a:r>
          </a:p>
        </p:txBody>
      </p:sp>
      <p:sp>
        <p:nvSpPr>
          <p:cNvPr id="145422" name="Text Box 13"/>
          <p:cNvSpPr txBox="1">
            <a:spLocks noChangeArrowheads="1"/>
          </p:cNvSpPr>
          <p:nvPr/>
        </p:nvSpPr>
        <p:spPr bwMode="auto">
          <a:xfrm>
            <a:off x="5673725" y="4797425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pt-BR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1990</a:t>
            </a:r>
          </a:p>
        </p:txBody>
      </p:sp>
      <p:sp>
        <p:nvSpPr>
          <p:cNvPr id="145423" name="Text Box 14"/>
          <p:cNvSpPr txBox="1">
            <a:spLocks noChangeArrowheads="1"/>
          </p:cNvSpPr>
          <p:nvPr/>
        </p:nvSpPr>
        <p:spPr bwMode="auto">
          <a:xfrm>
            <a:off x="7350125" y="4797425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125"/>
              </a:spcBef>
            </a:pPr>
            <a:r>
              <a:rPr lang="en-GB" altLang="pt-BR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2000</a:t>
            </a:r>
          </a:p>
        </p:txBody>
      </p:sp>
      <p:sp>
        <p:nvSpPr>
          <p:cNvPr id="145424" name="Rectangle 15"/>
          <p:cNvSpPr>
            <a:spLocks noChangeArrowheads="1"/>
          </p:cNvSpPr>
          <p:nvPr/>
        </p:nvSpPr>
        <p:spPr bwMode="auto">
          <a:xfrm>
            <a:off x="2724150" y="3881438"/>
            <a:ext cx="3276600" cy="228600"/>
          </a:xfrm>
          <a:prstGeom prst="rect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5425" name="Rectangle 16"/>
          <p:cNvSpPr>
            <a:spLocks noChangeArrowheads="1"/>
          </p:cNvSpPr>
          <p:nvPr/>
        </p:nvSpPr>
        <p:spPr bwMode="auto">
          <a:xfrm>
            <a:off x="5924550" y="3881438"/>
            <a:ext cx="2332038" cy="258762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5426" name="Text Box 17"/>
          <p:cNvSpPr txBox="1">
            <a:spLocks noChangeArrowheads="1"/>
          </p:cNvSpPr>
          <p:nvPr/>
        </p:nvSpPr>
        <p:spPr bwMode="auto">
          <a:xfrm>
            <a:off x="1966913" y="3779838"/>
            <a:ext cx="752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BR">
                <a:solidFill>
                  <a:srgbClr val="000000"/>
                </a:solidFill>
                <a:latin typeface="Verdana" panose="020B0604030504040204" pitchFamily="34" charset="0"/>
                <a:ea typeface="MS Gothic" panose="020B0609070205080204" pitchFamily="49" charset="-128"/>
              </a:rPr>
              <a:t>Rede</a:t>
            </a:r>
          </a:p>
        </p:txBody>
      </p:sp>
      <p:sp>
        <p:nvSpPr>
          <p:cNvPr id="145427" name="Text Box 18"/>
          <p:cNvSpPr txBox="1">
            <a:spLocks noChangeArrowheads="1"/>
          </p:cNvSpPr>
          <p:nvPr/>
        </p:nvSpPr>
        <p:spPr bwMode="auto">
          <a:xfrm>
            <a:off x="2876550" y="3424238"/>
            <a:ext cx="1343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BR">
                <a:solidFill>
                  <a:srgbClr val="000000"/>
                </a:solidFill>
                <a:latin typeface="Verdana" panose="020B0604030504040204" pitchFamily="34" charset="0"/>
                <a:ea typeface="MS Gothic" panose="020B0609070205080204" pitchFamily="49" charset="-128"/>
              </a:rPr>
              <a:t>Relacional</a:t>
            </a:r>
          </a:p>
        </p:txBody>
      </p:sp>
      <p:sp>
        <p:nvSpPr>
          <p:cNvPr id="145428" name="AutoShape 19"/>
          <p:cNvSpPr>
            <a:spLocks noChangeArrowheads="1"/>
          </p:cNvSpPr>
          <p:nvPr/>
        </p:nvSpPr>
        <p:spPr bwMode="auto">
          <a:xfrm>
            <a:off x="4248150" y="3424238"/>
            <a:ext cx="3886200" cy="381000"/>
          </a:xfrm>
          <a:prstGeom prst="rightArrow">
            <a:avLst>
              <a:gd name="adj1" fmla="val 50000"/>
              <a:gd name="adj2" fmla="val 85992"/>
            </a:avLst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5429" name="AutoShape 20"/>
          <p:cNvSpPr>
            <a:spLocks noChangeArrowheads="1"/>
          </p:cNvSpPr>
          <p:nvPr/>
        </p:nvSpPr>
        <p:spPr bwMode="auto">
          <a:xfrm>
            <a:off x="6000750" y="2420938"/>
            <a:ext cx="2133600" cy="381000"/>
          </a:xfrm>
          <a:prstGeom prst="rightArrow">
            <a:avLst>
              <a:gd name="adj1" fmla="val 50000"/>
              <a:gd name="adj2" fmla="val 47211"/>
            </a:avLst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5430" name="Text Box 21"/>
          <p:cNvSpPr txBox="1">
            <a:spLocks noChangeArrowheads="1"/>
          </p:cNvSpPr>
          <p:nvPr/>
        </p:nvSpPr>
        <p:spPr bwMode="auto">
          <a:xfrm>
            <a:off x="3562350" y="2416175"/>
            <a:ext cx="2432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BR">
                <a:solidFill>
                  <a:srgbClr val="000000"/>
                </a:solidFill>
                <a:latin typeface="Verdana" panose="020B0604030504040204" pitchFamily="34" charset="0"/>
                <a:ea typeface="MS Gothic" panose="020B0609070205080204" pitchFamily="49" charset="-128"/>
              </a:rPr>
              <a:t>Objeto - relacionais</a:t>
            </a:r>
          </a:p>
        </p:txBody>
      </p:sp>
      <p:sp>
        <p:nvSpPr>
          <p:cNvPr id="145431" name="AutoShape 22"/>
          <p:cNvSpPr>
            <a:spLocks noChangeArrowheads="1"/>
          </p:cNvSpPr>
          <p:nvPr/>
        </p:nvSpPr>
        <p:spPr bwMode="auto">
          <a:xfrm>
            <a:off x="5219700" y="2924175"/>
            <a:ext cx="2925763" cy="381000"/>
          </a:xfrm>
          <a:prstGeom prst="rightArrow">
            <a:avLst>
              <a:gd name="adj1" fmla="val 50000"/>
              <a:gd name="adj2" fmla="val 64740"/>
            </a:avLst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t-BR" altLang="pt-BR"/>
          </a:p>
        </p:txBody>
      </p:sp>
      <p:sp>
        <p:nvSpPr>
          <p:cNvPr id="145432" name="Text Box 23"/>
          <p:cNvSpPr txBox="1">
            <a:spLocks noChangeArrowheads="1"/>
          </p:cNvSpPr>
          <p:nvPr/>
        </p:nvSpPr>
        <p:spPr bwMode="auto">
          <a:xfrm>
            <a:off x="2843213" y="2924175"/>
            <a:ext cx="23733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pt-BR">
                <a:solidFill>
                  <a:srgbClr val="000000"/>
                </a:solidFill>
                <a:latin typeface="Verdana" panose="020B0604030504040204" pitchFamily="34" charset="0"/>
                <a:ea typeface="MS Gothic" panose="020B0609070205080204" pitchFamily="49" charset="-128"/>
              </a:rPr>
              <a:t>Orientado a Objeto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468313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pitchFamily="49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pt-BR" sz="32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Histórico dos Modelos Lógicos de Dados</a:t>
            </a:r>
          </a:p>
        </p:txBody>
      </p:sp>
      <p:sp>
        <p:nvSpPr>
          <p:cNvPr id="145434" name="Line 25"/>
          <p:cNvSpPr>
            <a:spLocks noChangeShapeType="1"/>
          </p:cNvSpPr>
          <p:nvPr/>
        </p:nvSpPr>
        <p:spPr bwMode="auto">
          <a:xfrm>
            <a:off x="1092200" y="4554538"/>
            <a:ext cx="1588" cy="228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5581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 Gerenciador de Banco de Dados (SGBD)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Modelos Lógicos para Bancos de Dados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pt-BR" sz="28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 Relacional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en-GB" alt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Linguagem</a:t>
            </a:r>
            <a:r>
              <a:rPr lang="en-GB" alt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SQL (</a:t>
            </a: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Structured</a:t>
            </a: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Query </a:t>
            </a: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Language</a:t>
            </a:r>
            <a:r>
              <a:rPr lang="en-GB" alt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Bibliografia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69325" cy="792162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/>
        </p:spPr>
        <p:txBody>
          <a:bodyPr/>
          <a:lstStyle/>
          <a:p>
            <a:r>
              <a:rPr lang="pt-BR" sz="4000" dirty="0" smtClean="0"/>
              <a:t>AGENDA 2</a:t>
            </a:r>
          </a:p>
        </p:txBody>
      </p:sp>
    </p:spTree>
    <p:extLst>
      <p:ext uri="{BB962C8B-B14F-4D97-AF65-F5344CB8AC3E}">
        <p14:creationId xmlns:p14="http://schemas.microsoft.com/office/powerpoint/2010/main" val="39699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62880" y="287561"/>
            <a:ext cx="8229600" cy="765175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 </a:t>
            </a:r>
            <a:r>
              <a:rPr lang="en-GB" alt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RELACIONAL</a:t>
            </a:r>
          </a:p>
        </p:txBody>
      </p:sp>
      <p:sp>
        <p:nvSpPr>
          <p:cNvPr id="155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1436886"/>
            <a:ext cx="8229600" cy="6024562"/>
          </a:xfrm>
        </p:spPr>
        <p:txBody>
          <a:bodyPr lIns="90000" tIns="46800" rIns="90000" bIns="46800"/>
          <a:lstStyle/>
          <a:p>
            <a:pPr>
              <a:lnSpc>
                <a:spcPct val="101000"/>
              </a:lnSpc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2800" dirty="0" smtClean="0"/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b="1" dirty="0" smtClean="0">
                <a:solidFill>
                  <a:srgbClr val="FF3300"/>
                </a:solidFill>
              </a:rPr>
              <a:t>MODELO LÓGICO</a:t>
            </a:r>
            <a:r>
              <a:rPr lang="pt-BR" altLang="pt-BR" sz="2800" dirty="0" smtClean="0"/>
              <a:t> PARA BANCO DE DADOS RELACIONAL</a:t>
            </a:r>
          </a:p>
          <a:p>
            <a:pPr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dirty="0" smtClean="0">
                <a:solidFill>
                  <a:srgbClr val="FF3300"/>
                </a:solidFill>
              </a:rPr>
              <a:t>CONCEITOS RELACIONADOS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dirty="0" smtClean="0"/>
              <a:t>Relação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dirty="0" err="1" smtClean="0"/>
              <a:t>Tupla</a:t>
            </a:r>
            <a:endParaRPr lang="pt-BR" altLang="pt-BR" sz="2800" dirty="0" smtClean="0"/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dirty="0" smtClean="0"/>
              <a:t>Atributo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dirty="0" smtClean="0"/>
              <a:t>Chave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dirty="0" smtClean="0"/>
              <a:t>Restrição de Integridade</a:t>
            </a:r>
            <a:r>
              <a:rPr lang="pt-BR" altLang="pt-BR" sz="2400" dirty="0" smtClean="0"/>
              <a:t>	</a:t>
            </a:r>
            <a:endParaRPr lang="pt-BR" altLang="pt-BR" sz="2800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794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62880" y="130175"/>
            <a:ext cx="8229600" cy="777875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 </a:t>
            </a:r>
            <a:r>
              <a:rPr lang="en-GB" altLang="pt-BR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RELACIONAL</a:t>
            </a: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41897"/>
            <a:ext cx="8229600" cy="5043487"/>
          </a:xfrm>
        </p:spPr>
        <p:txBody>
          <a:bodyPr lIns="90000" tIns="46800" rIns="90000" bIns="46800" rtlCol="0">
            <a:normAutofit/>
          </a:bodyPr>
          <a:lstStyle/>
          <a:p>
            <a:pPr fontAlgn="auto">
              <a:lnSpc>
                <a:spcPct val="102000"/>
              </a:lnSpc>
              <a:spcAft>
                <a:spcPts val="0"/>
              </a:spcAft>
              <a:buFont typeface="Verdana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altLang="pt-BR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CONCEITOS RELACIONADOS</a:t>
            </a:r>
          </a:p>
          <a:p>
            <a:pPr fontAlgn="auto">
              <a:lnSpc>
                <a:spcPct val="102000"/>
              </a:lnSpc>
              <a:spcAft>
                <a:spcPts val="0"/>
              </a:spcAft>
              <a:buFont typeface="Verdana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pt-BR" altLang="pt-BR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altLang="pt-BR" sz="2400" b="1" dirty="0">
                <a:solidFill>
                  <a:srgbClr val="FF3300"/>
                </a:solidFill>
              </a:rPr>
              <a:t>Relação</a:t>
            </a:r>
          </a:p>
          <a:p>
            <a:pPr marL="640080" lvl="1" fontAlgn="auto">
              <a:spcAft>
                <a:spcPts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altLang="pt-BR" sz="2400" dirty="0"/>
              <a:t>É a estrutura básica do modelo relacional. </a:t>
            </a:r>
          </a:p>
          <a:p>
            <a:pPr marL="640080" lvl="1" fontAlgn="auto">
              <a:spcAft>
                <a:spcPts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altLang="pt-BR" sz="2400" dirty="0"/>
              <a:t>Uma relação é uma </a:t>
            </a:r>
            <a:r>
              <a:rPr lang="pt-BR" altLang="pt-BR" sz="2400" b="1" dirty="0">
                <a:solidFill>
                  <a:srgbClr val="FF3300"/>
                </a:solidFill>
              </a:rPr>
              <a:t>tabela</a:t>
            </a:r>
            <a:r>
              <a:rPr lang="pt-BR" altLang="pt-BR" sz="2400" dirty="0"/>
              <a:t> composta por campos, os quais armazenam valores.</a:t>
            </a:r>
          </a:p>
          <a:p>
            <a:pPr marL="640080" lvl="1" fontAlgn="auto">
              <a:spcAft>
                <a:spcPts val="0"/>
              </a:spcAft>
              <a:buFont typeface="Verdana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pt-BR" altLang="pt-BR" sz="2400" dirty="0"/>
          </a:p>
          <a:p>
            <a:pPr fontAlgn="auto">
              <a:spcAft>
                <a:spcPts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altLang="pt-BR" sz="2400" b="1" dirty="0" err="1">
                <a:solidFill>
                  <a:srgbClr val="FF3300"/>
                </a:solidFill>
              </a:rPr>
              <a:t>Tupla</a:t>
            </a:r>
            <a:endParaRPr lang="pt-BR" altLang="pt-BR" sz="2400" b="1" dirty="0">
              <a:solidFill>
                <a:srgbClr val="FF3300"/>
              </a:solidFill>
            </a:endParaRPr>
          </a:p>
          <a:p>
            <a:pPr marL="640080" lvl="1" fontAlgn="auto">
              <a:spcAft>
                <a:spcPts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r>
              <a:rPr lang="pt-BR" altLang="pt-BR" sz="2400" dirty="0"/>
              <a:t>É o nome dado a cada </a:t>
            </a:r>
            <a:r>
              <a:rPr lang="pt-BR" altLang="pt-BR" sz="2400" b="1" dirty="0">
                <a:solidFill>
                  <a:srgbClr val="FF3300"/>
                </a:solidFill>
              </a:rPr>
              <a:t>linha</a:t>
            </a:r>
            <a:r>
              <a:rPr lang="pt-BR" altLang="pt-BR" sz="2400" dirty="0"/>
              <a:t> de uma tabela na base de dados relacional.</a:t>
            </a:r>
          </a:p>
        </p:txBody>
      </p:sp>
    </p:spTree>
    <p:extLst>
      <p:ext uri="{BB962C8B-B14F-4D97-AF65-F5344CB8AC3E}">
        <p14:creationId xmlns:p14="http://schemas.microsoft.com/office/powerpoint/2010/main" val="612478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7000"/>
            <a:ext cx="8229600" cy="854075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 </a:t>
            </a:r>
            <a:r>
              <a:rPr lang="en-GB" altLang="pt-BR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RELACIONAL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908720"/>
            <a:ext cx="8569325" cy="3956050"/>
          </a:xfrm>
        </p:spPr>
        <p:txBody>
          <a:bodyPr lIns="90000" tIns="46800" rIns="90000" bIns="46800"/>
          <a:lstStyle/>
          <a:p>
            <a:pPr marL="0" indent="0">
              <a:lnSpc>
                <a:spcPct val="102000"/>
              </a:lnSpc>
              <a:spcBef>
                <a:spcPts val="500"/>
              </a:spcBef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b="1" dirty="0">
                <a:solidFill>
                  <a:srgbClr val="FF3300"/>
                </a:solidFill>
              </a:rPr>
              <a:t> </a:t>
            </a:r>
            <a:r>
              <a:rPr lang="pt-BR" altLang="pt-BR" sz="2800" b="1" dirty="0" smtClean="0">
                <a:solidFill>
                  <a:srgbClr val="FF3300"/>
                </a:solidFill>
              </a:rPr>
              <a:t>  Atributo</a:t>
            </a:r>
          </a:p>
          <a:p>
            <a:pPr lvl="1">
              <a:lnSpc>
                <a:spcPct val="124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dirty="0" smtClean="0"/>
              <a:t>É o</a:t>
            </a:r>
            <a:r>
              <a:rPr lang="pt-BR" altLang="pt-BR" sz="2400" b="1" dirty="0" smtClean="0"/>
              <a:t> </a:t>
            </a:r>
            <a:r>
              <a:rPr lang="pt-BR" altLang="pt-BR" sz="2400" dirty="0" smtClean="0"/>
              <a:t>nome</a:t>
            </a:r>
            <a:r>
              <a:rPr lang="pt-BR" altLang="pt-BR" sz="2400" b="1" dirty="0" smtClean="0"/>
              <a:t> </a:t>
            </a:r>
            <a:r>
              <a:rPr lang="pt-BR" altLang="pt-BR" sz="2400" dirty="0" smtClean="0"/>
              <a:t>dado a cada</a:t>
            </a:r>
            <a:r>
              <a:rPr lang="pt-BR" altLang="pt-BR" sz="2400" b="1" dirty="0" smtClean="0"/>
              <a:t> </a:t>
            </a:r>
            <a:r>
              <a:rPr lang="pt-BR" altLang="pt-BR" sz="2400" b="1" dirty="0" smtClean="0">
                <a:solidFill>
                  <a:srgbClr val="FF3300"/>
                </a:solidFill>
              </a:rPr>
              <a:t>coluna</a:t>
            </a:r>
            <a:r>
              <a:rPr lang="pt-BR" altLang="pt-BR" sz="2400" b="1" dirty="0" smtClean="0"/>
              <a:t> </a:t>
            </a:r>
            <a:r>
              <a:rPr lang="pt-BR" altLang="pt-BR" sz="2400" dirty="0" smtClean="0"/>
              <a:t>de uma tabela.</a:t>
            </a:r>
          </a:p>
          <a:p>
            <a:pPr lvl="1">
              <a:lnSpc>
                <a:spcPct val="124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dirty="0" smtClean="0"/>
              <a:t>Pode estar sujeito a um </a:t>
            </a:r>
            <a:r>
              <a:rPr lang="pt-BR" altLang="pt-BR" sz="2400" b="1" dirty="0" smtClean="0">
                <a:solidFill>
                  <a:srgbClr val="FF3300"/>
                </a:solidFill>
              </a:rPr>
              <a:t>domínio</a:t>
            </a:r>
            <a:r>
              <a:rPr lang="pt-BR" altLang="pt-BR" sz="2400" b="1" dirty="0" smtClean="0"/>
              <a:t> de valores.</a:t>
            </a:r>
          </a:p>
          <a:p>
            <a:pPr lvl="2">
              <a:lnSpc>
                <a:spcPct val="124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dirty="0" smtClean="0"/>
              <a:t>Exemplo: para um atributo sexo, os valores serão M ou F.</a:t>
            </a:r>
          </a:p>
          <a:p>
            <a:pPr lvl="1">
              <a:lnSpc>
                <a:spcPct val="124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dirty="0" smtClean="0">
                <a:solidFill>
                  <a:srgbClr val="FF3300"/>
                </a:solidFill>
              </a:rPr>
              <a:t>É comum a definição de atributos para os quais determinadas </a:t>
            </a:r>
            <a:r>
              <a:rPr lang="pt-BR" altLang="pt-BR" sz="2400" dirty="0" err="1" smtClean="0">
                <a:solidFill>
                  <a:srgbClr val="FF3300"/>
                </a:solidFill>
              </a:rPr>
              <a:t>tuplas</a:t>
            </a:r>
            <a:r>
              <a:rPr lang="pt-BR" altLang="pt-BR" sz="2400" dirty="0" smtClean="0">
                <a:solidFill>
                  <a:srgbClr val="FF3300"/>
                </a:solidFill>
              </a:rPr>
              <a:t> não tenham um valor associado</a:t>
            </a:r>
            <a:r>
              <a:rPr lang="pt-BR" altLang="pt-BR" sz="2400" dirty="0" smtClean="0"/>
              <a:t>.</a:t>
            </a:r>
          </a:p>
          <a:p>
            <a:pPr lvl="2">
              <a:lnSpc>
                <a:spcPct val="124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dirty="0" smtClean="0"/>
              <a:t>Para representar a ausência de valor ou que o atributo não se aplica a </a:t>
            </a:r>
            <a:r>
              <a:rPr lang="pt-BR" altLang="pt-BR" sz="2000" dirty="0" err="1" smtClean="0"/>
              <a:t>tupla</a:t>
            </a:r>
            <a:r>
              <a:rPr lang="pt-BR" altLang="pt-BR" sz="2000" dirty="0" smtClean="0"/>
              <a:t> utiliza-se o </a:t>
            </a:r>
            <a:r>
              <a:rPr lang="pt-BR" altLang="pt-BR" sz="2000" dirty="0" smtClean="0">
                <a:solidFill>
                  <a:srgbClr val="FF3300"/>
                </a:solidFill>
              </a:rPr>
              <a:t>valor NULL</a:t>
            </a:r>
            <a:r>
              <a:rPr lang="pt-BR" altLang="pt-BR" sz="2000" dirty="0" smtClean="0"/>
              <a:t>.</a:t>
            </a:r>
          </a:p>
          <a:p>
            <a:pPr lvl="3">
              <a:lnSpc>
                <a:spcPct val="124000"/>
              </a:lnSpc>
              <a:spcBef>
                <a:spcPts val="350"/>
              </a:spcBef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1800" dirty="0" smtClean="0"/>
          </a:p>
        </p:txBody>
      </p:sp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144" y="4581128"/>
            <a:ext cx="61214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033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712787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 </a:t>
            </a:r>
            <a:r>
              <a:rPr lang="en-GB" altLang="pt-BR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RELACIONAL</a:t>
            </a:r>
            <a:r>
              <a:rPr lang="en-GB" altLang="pt-BR" dirty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836613"/>
            <a:ext cx="8353425" cy="3240087"/>
          </a:xfrm>
        </p:spPr>
        <p:txBody>
          <a:bodyPr lIns="90000" tIns="46800" rIns="90000" bIns="46800"/>
          <a:lstStyle/>
          <a:p>
            <a:pPr>
              <a:lnSpc>
                <a:spcPct val="101000"/>
              </a:lnSpc>
              <a:spcBef>
                <a:spcPts val="400"/>
              </a:spcBef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b="1" dirty="0" smtClean="0">
                <a:solidFill>
                  <a:srgbClr val="FF0000"/>
                </a:solidFill>
              </a:rPr>
              <a:t>Chave Primária</a:t>
            </a:r>
          </a:p>
          <a:p>
            <a:pPr>
              <a:lnSpc>
                <a:spcPct val="101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dirty="0" smtClean="0"/>
              <a:t>É uma ou mais </a:t>
            </a:r>
            <a:r>
              <a:rPr lang="pt-BR" altLang="pt-BR" sz="2000" b="1" dirty="0" smtClean="0">
                <a:solidFill>
                  <a:srgbClr val="FF3300"/>
                </a:solidFill>
              </a:rPr>
              <a:t>colunas</a:t>
            </a:r>
            <a:r>
              <a:rPr lang="pt-BR" altLang="pt-BR" sz="2000" dirty="0" smtClean="0"/>
              <a:t> de uma tabela (relação) utilizada para </a:t>
            </a:r>
            <a:r>
              <a:rPr lang="pt-BR" altLang="pt-BR" sz="2000" dirty="0" smtClean="0">
                <a:solidFill>
                  <a:srgbClr val="FF3300"/>
                </a:solidFill>
              </a:rPr>
              <a:t>identificar uma </a:t>
            </a:r>
            <a:r>
              <a:rPr lang="pt-BR" altLang="pt-BR" sz="2000" dirty="0" err="1" smtClean="0">
                <a:solidFill>
                  <a:srgbClr val="FF3300"/>
                </a:solidFill>
              </a:rPr>
              <a:t>tupla</a:t>
            </a:r>
            <a:r>
              <a:rPr lang="pt-BR" altLang="pt-BR" sz="2000" dirty="0" smtClean="0"/>
              <a:t> de forma única e permitir o relacionamento entre </a:t>
            </a:r>
            <a:r>
              <a:rPr lang="pt-BR" altLang="pt-BR" sz="2000" dirty="0" err="1" smtClean="0"/>
              <a:t>tuplas</a:t>
            </a:r>
            <a:r>
              <a:rPr lang="pt-BR" altLang="pt-BR" sz="2000" dirty="0" smtClean="0"/>
              <a:t> de tabelas diferentes.</a:t>
            </a:r>
          </a:p>
          <a:p>
            <a:pPr>
              <a:lnSpc>
                <a:spcPct val="101000"/>
              </a:lnSpc>
              <a:spcBef>
                <a:spcPts val="400"/>
              </a:spcBef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400" dirty="0" smtClean="0"/>
              <a:t> </a:t>
            </a:r>
          </a:p>
          <a:p>
            <a:pPr>
              <a:lnSpc>
                <a:spcPct val="84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dirty="0" smtClean="0"/>
              <a:t>A cada </a:t>
            </a:r>
            <a:r>
              <a:rPr lang="pt-BR" altLang="pt-BR" sz="2000" dirty="0" smtClean="0">
                <a:solidFill>
                  <a:srgbClr val="FF3300"/>
                </a:solidFill>
              </a:rPr>
              <a:t>atributo-chave</a:t>
            </a:r>
            <a:r>
              <a:rPr lang="pt-BR" altLang="pt-BR" sz="2000" dirty="0" smtClean="0"/>
              <a:t> chamamos de </a:t>
            </a:r>
            <a:r>
              <a:rPr lang="pt-BR" altLang="pt-BR" sz="2000" dirty="0" smtClean="0">
                <a:solidFill>
                  <a:srgbClr val="FF3300"/>
                </a:solidFill>
              </a:rPr>
              <a:t>chave-candidata</a:t>
            </a:r>
            <a:r>
              <a:rPr lang="pt-BR" altLang="pt-BR" sz="2000" dirty="0" smtClean="0"/>
              <a:t>.</a:t>
            </a:r>
          </a:p>
          <a:p>
            <a:pPr lvl="1">
              <a:lnSpc>
                <a:spcPct val="84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/>
              <a:t>É comum escolher uma chave candidata para ser a </a:t>
            </a:r>
            <a:r>
              <a:rPr lang="pt-BR" altLang="pt-BR" sz="1800" b="1" dirty="0" smtClean="0"/>
              <a:t>chave-primária</a:t>
            </a:r>
            <a:r>
              <a:rPr lang="pt-BR" altLang="pt-BR" sz="1800" dirty="0" smtClean="0"/>
              <a:t> (</a:t>
            </a:r>
            <a:r>
              <a:rPr lang="pt-BR" altLang="pt-BR" sz="1800" i="1" dirty="0" err="1" smtClean="0">
                <a:solidFill>
                  <a:srgbClr val="FF3300"/>
                </a:solidFill>
              </a:rPr>
              <a:t>Primary</a:t>
            </a:r>
            <a:r>
              <a:rPr lang="pt-BR" altLang="pt-BR" sz="1800" i="1" dirty="0" smtClean="0">
                <a:solidFill>
                  <a:srgbClr val="FF3300"/>
                </a:solidFill>
              </a:rPr>
              <a:t> Key</a:t>
            </a:r>
            <a:r>
              <a:rPr lang="pt-BR" altLang="pt-BR" sz="1800" i="1" dirty="0" smtClean="0"/>
              <a:t> </a:t>
            </a:r>
            <a:r>
              <a:rPr lang="pt-BR" altLang="pt-BR" sz="1800" dirty="0" smtClean="0"/>
              <a:t>ou PK) de uma tabela.</a:t>
            </a:r>
          </a:p>
          <a:p>
            <a:pPr lvl="1">
              <a:lnSpc>
                <a:spcPct val="84000"/>
              </a:lnSpc>
              <a:spcBef>
                <a:spcPts val="3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/>
              <a:t>Na representação como </a:t>
            </a:r>
            <a:r>
              <a:rPr lang="pt-BR" altLang="pt-BR" sz="1800" dirty="0" smtClean="0">
                <a:solidFill>
                  <a:srgbClr val="FF3300"/>
                </a:solidFill>
              </a:rPr>
              <a:t>tabela a chave-primária aparece sublinhada</a:t>
            </a:r>
            <a:r>
              <a:rPr lang="pt-BR" altLang="pt-BR" sz="1800" dirty="0" smtClean="0"/>
              <a:t>.</a:t>
            </a:r>
          </a:p>
        </p:txBody>
      </p:sp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005263"/>
            <a:ext cx="5616575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722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712787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 </a:t>
            </a:r>
            <a:r>
              <a:rPr lang="en-GB" alt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RELACIONAL</a:t>
            </a:r>
            <a:r>
              <a:rPr lang="en-GB" altLang="pt-B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836613"/>
            <a:ext cx="8353425" cy="3887787"/>
          </a:xfrm>
        </p:spPr>
        <p:txBody>
          <a:bodyPr lIns="90000" tIns="46800" rIns="90000" bIns="46800"/>
          <a:lstStyle/>
          <a:p>
            <a:pPr>
              <a:lnSpc>
                <a:spcPct val="101000"/>
              </a:lnSpc>
              <a:spcBef>
                <a:spcPts val="400"/>
              </a:spcBef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b="1" dirty="0" err="1" smtClean="0">
                <a:solidFill>
                  <a:srgbClr val="FF3300"/>
                </a:solidFill>
              </a:rPr>
              <a:t>Super-chave</a:t>
            </a:r>
            <a:endParaRPr lang="pt-BR" altLang="pt-BR" b="1" dirty="0" smtClean="0"/>
          </a:p>
          <a:p>
            <a:pPr>
              <a:lnSpc>
                <a:spcPct val="134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dirty="0" smtClean="0"/>
              <a:t>É o conjunto de atributos usados para distinguir uma </a:t>
            </a:r>
            <a:r>
              <a:rPr lang="pt-BR" altLang="pt-BR" sz="2000" dirty="0" err="1" smtClean="0"/>
              <a:t>tupla</a:t>
            </a:r>
            <a:r>
              <a:rPr lang="pt-BR" altLang="pt-BR" sz="2000" dirty="0" smtClean="0"/>
              <a:t> de outra.</a:t>
            </a:r>
          </a:p>
          <a:p>
            <a:pPr>
              <a:lnSpc>
                <a:spcPct val="134000"/>
              </a:lnSpc>
              <a:spcBef>
                <a:spcPts val="400"/>
              </a:spcBef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1000" dirty="0" smtClean="0"/>
          </a:p>
          <a:p>
            <a:pPr>
              <a:lnSpc>
                <a:spcPct val="134000"/>
              </a:lnSpc>
              <a:spcBef>
                <a:spcPts val="4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dirty="0" smtClean="0"/>
              <a:t>Uma </a:t>
            </a:r>
            <a:r>
              <a:rPr lang="pt-BR" altLang="pt-BR" sz="2000" b="1" dirty="0" smtClean="0"/>
              <a:t>chave </a:t>
            </a:r>
            <a:r>
              <a:rPr lang="pt-BR" altLang="pt-BR" sz="2000" dirty="0" smtClean="0"/>
              <a:t>é uma </a:t>
            </a:r>
            <a:r>
              <a:rPr lang="pt-BR" altLang="pt-BR" sz="2000" dirty="0" err="1" smtClean="0"/>
              <a:t>super-chave</a:t>
            </a:r>
            <a:r>
              <a:rPr lang="pt-BR" altLang="pt-BR" sz="2000" dirty="0" smtClean="0"/>
              <a:t> (conjunto) da qual não se pode tirar nenhum atributo (principal).</a:t>
            </a:r>
          </a:p>
          <a:p>
            <a:pPr lvl="1">
              <a:lnSpc>
                <a:spcPct val="134000"/>
              </a:lnSpc>
              <a:spcBef>
                <a:spcPts val="3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/>
              <a:t>Na tabela Lote o conjunto de atributos {Setor, Quadra, Lote} é uma </a:t>
            </a:r>
            <a:r>
              <a:rPr lang="pt-BR" altLang="pt-BR" sz="1800" dirty="0" err="1" smtClean="0"/>
              <a:t>super-chave</a:t>
            </a:r>
            <a:r>
              <a:rPr lang="pt-BR" altLang="pt-BR" sz="1800" dirty="0" smtClean="0"/>
              <a:t>.</a:t>
            </a:r>
          </a:p>
        </p:txBody>
      </p:sp>
      <p:grpSp>
        <p:nvGrpSpPr>
          <p:cNvPr id="163843" name="Group 4"/>
          <p:cNvGrpSpPr>
            <a:grpSpLocks/>
          </p:cNvGrpSpPr>
          <p:nvPr/>
        </p:nvGrpSpPr>
        <p:grpSpPr bwMode="auto">
          <a:xfrm>
            <a:off x="755650" y="3716338"/>
            <a:ext cx="6911975" cy="2592387"/>
            <a:chOff x="1156" y="2840"/>
            <a:chExt cx="3719" cy="1269"/>
          </a:xfrm>
        </p:grpSpPr>
        <p:grpSp>
          <p:nvGrpSpPr>
            <p:cNvPr id="163844" name="Group 5"/>
            <p:cNvGrpSpPr>
              <a:grpSpLocks/>
            </p:cNvGrpSpPr>
            <p:nvPr/>
          </p:nvGrpSpPr>
          <p:grpSpPr bwMode="auto">
            <a:xfrm>
              <a:off x="1160" y="2841"/>
              <a:ext cx="3704" cy="1261"/>
              <a:chOff x="1160" y="2841"/>
              <a:chExt cx="3704" cy="1261"/>
            </a:xfrm>
          </p:grpSpPr>
          <p:grpSp>
            <p:nvGrpSpPr>
              <p:cNvPr id="163846" name="Group 6"/>
              <p:cNvGrpSpPr>
                <a:grpSpLocks/>
              </p:cNvGrpSpPr>
              <p:nvPr/>
            </p:nvGrpSpPr>
            <p:grpSpPr bwMode="auto">
              <a:xfrm>
                <a:off x="1160" y="2841"/>
                <a:ext cx="658" cy="225"/>
                <a:chOff x="1160" y="2841"/>
                <a:chExt cx="658" cy="225"/>
              </a:xfrm>
            </p:grpSpPr>
            <p:sp>
              <p:nvSpPr>
                <p:cNvPr id="163928" name="Rectangle 7"/>
                <p:cNvSpPr>
                  <a:spLocks noChangeArrowheads="1"/>
                </p:cNvSpPr>
                <p:nvPr/>
              </p:nvSpPr>
              <p:spPr bwMode="auto">
                <a:xfrm>
                  <a:off x="1202" y="2841"/>
                  <a:ext cx="575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400" b="1" u="sng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SETOR</a:t>
                  </a:r>
                </a:p>
                <a:p>
                  <a:pPr algn="ctr" eaLnBrk="0" hangingPunct="0"/>
                  <a:endParaRPr lang="en-GB" altLang="pt-BR" sz="1400" b="1" u="sng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29" name="Rectangle 8"/>
                <p:cNvSpPr>
                  <a:spLocks noChangeArrowheads="1"/>
                </p:cNvSpPr>
                <p:nvPr/>
              </p:nvSpPr>
              <p:spPr bwMode="auto">
                <a:xfrm>
                  <a:off x="1160" y="2841"/>
                  <a:ext cx="659" cy="226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47" name="Group 9"/>
              <p:cNvGrpSpPr>
                <a:grpSpLocks/>
              </p:cNvGrpSpPr>
              <p:nvPr/>
            </p:nvGrpSpPr>
            <p:grpSpPr bwMode="auto">
              <a:xfrm>
                <a:off x="1823" y="2841"/>
                <a:ext cx="832" cy="225"/>
                <a:chOff x="1823" y="2841"/>
                <a:chExt cx="832" cy="225"/>
              </a:xfrm>
            </p:grpSpPr>
            <p:sp>
              <p:nvSpPr>
                <p:cNvPr id="163926" name="Rectangle 10"/>
                <p:cNvSpPr>
                  <a:spLocks noChangeArrowheads="1"/>
                </p:cNvSpPr>
                <p:nvPr/>
              </p:nvSpPr>
              <p:spPr bwMode="auto">
                <a:xfrm>
                  <a:off x="1863" y="2841"/>
                  <a:ext cx="749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400" b="1" u="sng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QUADRA</a:t>
                  </a:r>
                </a:p>
                <a:p>
                  <a:pPr algn="ctr" eaLnBrk="0" hangingPunct="0"/>
                  <a:endParaRPr lang="en-GB" altLang="pt-BR" sz="1400" b="1" u="sng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27" name="Rectangle 11"/>
                <p:cNvSpPr>
                  <a:spLocks noChangeArrowheads="1"/>
                </p:cNvSpPr>
                <p:nvPr/>
              </p:nvSpPr>
              <p:spPr bwMode="auto">
                <a:xfrm>
                  <a:off x="1823" y="2841"/>
                  <a:ext cx="833" cy="226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48" name="Group 12"/>
              <p:cNvGrpSpPr>
                <a:grpSpLocks/>
              </p:cNvGrpSpPr>
              <p:nvPr/>
            </p:nvGrpSpPr>
            <p:grpSpPr bwMode="auto">
              <a:xfrm>
                <a:off x="2658" y="2841"/>
                <a:ext cx="530" cy="225"/>
                <a:chOff x="2658" y="2841"/>
                <a:chExt cx="530" cy="225"/>
              </a:xfrm>
            </p:grpSpPr>
            <p:sp>
              <p:nvSpPr>
                <p:cNvPr id="163924" name="Rectangle 13"/>
                <p:cNvSpPr>
                  <a:spLocks noChangeArrowheads="1"/>
                </p:cNvSpPr>
                <p:nvPr/>
              </p:nvSpPr>
              <p:spPr bwMode="auto">
                <a:xfrm>
                  <a:off x="2700" y="2841"/>
                  <a:ext cx="447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400" b="1" u="sng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LOTE</a:t>
                  </a:r>
                </a:p>
                <a:p>
                  <a:pPr algn="ctr" eaLnBrk="0" hangingPunct="0"/>
                  <a:endParaRPr lang="en-GB" altLang="pt-BR" sz="1400" b="1" u="sng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25" name="Rectangle 14"/>
                <p:cNvSpPr>
                  <a:spLocks noChangeArrowheads="1"/>
                </p:cNvSpPr>
                <p:nvPr/>
              </p:nvSpPr>
              <p:spPr bwMode="auto">
                <a:xfrm>
                  <a:off x="2658" y="2841"/>
                  <a:ext cx="531" cy="226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49" name="Group 15"/>
              <p:cNvGrpSpPr>
                <a:grpSpLocks/>
              </p:cNvGrpSpPr>
              <p:nvPr/>
            </p:nvGrpSpPr>
            <p:grpSpPr bwMode="auto">
              <a:xfrm>
                <a:off x="3194" y="2841"/>
                <a:ext cx="1671" cy="225"/>
                <a:chOff x="3194" y="2841"/>
                <a:chExt cx="1671" cy="225"/>
              </a:xfrm>
            </p:grpSpPr>
            <p:sp>
              <p:nvSpPr>
                <p:cNvPr id="163922" name="Rectangle 16"/>
                <p:cNvSpPr>
                  <a:spLocks noChangeArrowheads="1"/>
                </p:cNvSpPr>
                <p:nvPr/>
              </p:nvSpPr>
              <p:spPr bwMode="auto">
                <a:xfrm>
                  <a:off x="3236" y="2841"/>
                  <a:ext cx="1588" cy="2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400" b="1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PROPRIETÁRIO</a:t>
                  </a:r>
                </a:p>
                <a:p>
                  <a:pPr algn="ctr" eaLnBrk="0" hangingPunct="0"/>
                  <a:endParaRPr lang="en-GB" altLang="pt-BR" sz="1400" b="1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23" name="Rectangle 17"/>
                <p:cNvSpPr>
                  <a:spLocks noChangeArrowheads="1"/>
                </p:cNvSpPr>
                <p:nvPr/>
              </p:nvSpPr>
              <p:spPr bwMode="auto">
                <a:xfrm>
                  <a:off x="3194" y="2841"/>
                  <a:ext cx="1672" cy="226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50" name="Group 18"/>
              <p:cNvGrpSpPr>
                <a:grpSpLocks/>
              </p:cNvGrpSpPr>
              <p:nvPr/>
            </p:nvGrpSpPr>
            <p:grpSpPr bwMode="auto">
              <a:xfrm>
                <a:off x="1160" y="3072"/>
                <a:ext cx="658" cy="167"/>
                <a:chOff x="1160" y="3072"/>
                <a:chExt cx="658" cy="167"/>
              </a:xfrm>
            </p:grpSpPr>
            <p:sp>
              <p:nvSpPr>
                <p:cNvPr id="163920" name="Rectangle 19"/>
                <p:cNvSpPr>
                  <a:spLocks noChangeArrowheads="1"/>
                </p:cNvSpPr>
                <p:nvPr/>
              </p:nvSpPr>
              <p:spPr bwMode="auto">
                <a:xfrm>
                  <a:off x="1202" y="3072"/>
                  <a:ext cx="575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1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21" name="Rectangle 20"/>
                <p:cNvSpPr>
                  <a:spLocks noChangeArrowheads="1"/>
                </p:cNvSpPr>
                <p:nvPr/>
              </p:nvSpPr>
              <p:spPr bwMode="auto">
                <a:xfrm>
                  <a:off x="1160" y="3072"/>
                  <a:ext cx="659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51" name="Group 21"/>
              <p:cNvGrpSpPr>
                <a:grpSpLocks/>
              </p:cNvGrpSpPr>
              <p:nvPr/>
            </p:nvGrpSpPr>
            <p:grpSpPr bwMode="auto">
              <a:xfrm>
                <a:off x="1823" y="3072"/>
                <a:ext cx="832" cy="167"/>
                <a:chOff x="1823" y="3072"/>
                <a:chExt cx="832" cy="167"/>
              </a:xfrm>
            </p:grpSpPr>
            <p:sp>
              <p:nvSpPr>
                <p:cNvPr id="163918" name="Rectangle 22"/>
                <p:cNvSpPr>
                  <a:spLocks noChangeArrowheads="1"/>
                </p:cNvSpPr>
                <p:nvPr/>
              </p:nvSpPr>
              <p:spPr bwMode="auto">
                <a:xfrm>
                  <a:off x="1863" y="3072"/>
                  <a:ext cx="749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A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19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3" y="3072"/>
                  <a:ext cx="833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52" name="Group 24"/>
              <p:cNvGrpSpPr>
                <a:grpSpLocks/>
              </p:cNvGrpSpPr>
              <p:nvPr/>
            </p:nvGrpSpPr>
            <p:grpSpPr bwMode="auto">
              <a:xfrm>
                <a:off x="2658" y="3072"/>
                <a:ext cx="530" cy="167"/>
                <a:chOff x="2658" y="3072"/>
                <a:chExt cx="530" cy="167"/>
              </a:xfrm>
            </p:grpSpPr>
            <p:sp>
              <p:nvSpPr>
                <p:cNvPr id="163916" name="Rectangle 25"/>
                <p:cNvSpPr>
                  <a:spLocks noChangeArrowheads="1"/>
                </p:cNvSpPr>
                <p:nvPr/>
              </p:nvSpPr>
              <p:spPr bwMode="auto">
                <a:xfrm>
                  <a:off x="2700" y="3072"/>
                  <a:ext cx="447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25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17" name="Rectangle 26"/>
                <p:cNvSpPr>
                  <a:spLocks noChangeArrowheads="1"/>
                </p:cNvSpPr>
                <p:nvPr/>
              </p:nvSpPr>
              <p:spPr bwMode="auto">
                <a:xfrm>
                  <a:off x="2658" y="3072"/>
                  <a:ext cx="531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53" name="Group 27"/>
              <p:cNvGrpSpPr>
                <a:grpSpLocks/>
              </p:cNvGrpSpPr>
              <p:nvPr/>
            </p:nvGrpSpPr>
            <p:grpSpPr bwMode="auto">
              <a:xfrm>
                <a:off x="3194" y="3072"/>
                <a:ext cx="1671" cy="167"/>
                <a:chOff x="3194" y="3072"/>
                <a:chExt cx="1671" cy="167"/>
              </a:xfrm>
            </p:grpSpPr>
            <p:sp>
              <p:nvSpPr>
                <p:cNvPr id="163914" name="Rectangle 28"/>
                <p:cNvSpPr>
                  <a:spLocks noChangeArrowheads="1"/>
                </p:cNvSpPr>
                <p:nvPr/>
              </p:nvSpPr>
              <p:spPr bwMode="auto">
                <a:xfrm>
                  <a:off x="3236" y="3072"/>
                  <a:ext cx="158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ANTONIO CARLOS</a:t>
                  </a:r>
                </a:p>
                <a:p>
                  <a:pPr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15" name="Rectangle 29"/>
                <p:cNvSpPr>
                  <a:spLocks noChangeArrowheads="1"/>
                </p:cNvSpPr>
                <p:nvPr/>
              </p:nvSpPr>
              <p:spPr bwMode="auto">
                <a:xfrm>
                  <a:off x="3194" y="3072"/>
                  <a:ext cx="1672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54" name="Group 30"/>
              <p:cNvGrpSpPr>
                <a:grpSpLocks/>
              </p:cNvGrpSpPr>
              <p:nvPr/>
            </p:nvGrpSpPr>
            <p:grpSpPr bwMode="auto">
              <a:xfrm>
                <a:off x="1160" y="3242"/>
                <a:ext cx="658" cy="167"/>
                <a:chOff x="1160" y="3242"/>
                <a:chExt cx="658" cy="167"/>
              </a:xfrm>
            </p:grpSpPr>
            <p:sp>
              <p:nvSpPr>
                <p:cNvPr id="163912" name="Rectangle 31"/>
                <p:cNvSpPr>
                  <a:spLocks noChangeArrowheads="1"/>
                </p:cNvSpPr>
                <p:nvPr/>
              </p:nvSpPr>
              <p:spPr bwMode="auto">
                <a:xfrm>
                  <a:off x="1202" y="3242"/>
                  <a:ext cx="575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1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13" name="Rectangle 32"/>
                <p:cNvSpPr>
                  <a:spLocks noChangeArrowheads="1"/>
                </p:cNvSpPr>
                <p:nvPr/>
              </p:nvSpPr>
              <p:spPr bwMode="auto">
                <a:xfrm>
                  <a:off x="1160" y="3242"/>
                  <a:ext cx="659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55" name="Group 33"/>
              <p:cNvGrpSpPr>
                <a:grpSpLocks/>
              </p:cNvGrpSpPr>
              <p:nvPr/>
            </p:nvGrpSpPr>
            <p:grpSpPr bwMode="auto">
              <a:xfrm>
                <a:off x="1823" y="3242"/>
                <a:ext cx="832" cy="167"/>
                <a:chOff x="1823" y="3242"/>
                <a:chExt cx="832" cy="167"/>
              </a:xfrm>
            </p:grpSpPr>
            <p:sp>
              <p:nvSpPr>
                <p:cNvPr id="163910" name="Rectangle 34"/>
                <p:cNvSpPr>
                  <a:spLocks noChangeArrowheads="1"/>
                </p:cNvSpPr>
                <p:nvPr/>
              </p:nvSpPr>
              <p:spPr bwMode="auto">
                <a:xfrm>
                  <a:off x="1863" y="3242"/>
                  <a:ext cx="749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A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11" name="Rectangle 35"/>
                <p:cNvSpPr>
                  <a:spLocks noChangeArrowheads="1"/>
                </p:cNvSpPr>
                <p:nvPr/>
              </p:nvSpPr>
              <p:spPr bwMode="auto">
                <a:xfrm>
                  <a:off x="1823" y="3242"/>
                  <a:ext cx="833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56" name="Group 36"/>
              <p:cNvGrpSpPr>
                <a:grpSpLocks/>
              </p:cNvGrpSpPr>
              <p:nvPr/>
            </p:nvGrpSpPr>
            <p:grpSpPr bwMode="auto">
              <a:xfrm>
                <a:off x="2658" y="3242"/>
                <a:ext cx="530" cy="167"/>
                <a:chOff x="2658" y="3242"/>
                <a:chExt cx="530" cy="167"/>
              </a:xfrm>
            </p:grpSpPr>
            <p:sp>
              <p:nvSpPr>
                <p:cNvPr id="163908" name="Rectangle 37"/>
                <p:cNvSpPr>
                  <a:spLocks noChangeArrowheads="1"/>
                </p:cNvSpPr>
                <p:nvPr/>
              </p:nvSpPr>
              <p:spPr bwMode="auto">
                <a:xfrm>
                  <a:off x="2700" y="3242"/>
                  <a:ext cx="447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26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09" name="Rectangle 38"/>
                <p:cNvSpPr>
                  <a:spLocks noChangeArrowheads="1"/>
                </p:cNvSpPr>
                <p:nvPr/>
              </p:nvSpPr>
              <p:spPr bwMode="auto">
                <a:xfrm>
                  <a:off x="2658" y="3242"/>
                  <a:ext cx="531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57" name="Group 39"/>
              <p:cNvGrpSpPr>
                <a:grpSpLocks/>
              </p:cNvGrpSpPr>
              <p:nvPr/>
            </p:nvGrpSpPr>
            <p:grpSpPr bwMode="auto">
              <a:xfrm>
                <a:off x="3194" y="3242"/>
                <a:ext cx="1671" cy="167"/>
                <a:chOff x="3194" y="3242"/>
                <a:chExt cx="1671" cy="167"/>
              </a:xfrm>
            </p:grpSpPr>
            <p:sp>
              <p:nvSpPr>
                <p:cNvPr id="163906" name="Rectangle 40"/>
                <p:cNvSpPr>
                  <a:spLocks noChangeArrowheads="1"/>
                </p:cNvSpPr>
                <p:nvPr/>
              </p:nvSpPr>
              <p:spPr bwMode="auto">
                <a:xfrm>
                  <a:off x="3236" y="3242"/>
                  <a:ext cx="158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MARIA BENEDITA</a:t>
                  </a:r>
                </a:p>
                <a:p>
                  <a:pPr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07" name="Rectangle 41"/>
                <p:cNvSpPr>
                  <a:spLocks noChangeArrowheads="1"/>
                </p:cNvSpPr>
                <p:nvPr/>
              </p:nvSpPr>
              <p:spPr bwMode="auto">
                <a:xfrm>
                  <a:off x="3194" y="3242"/>
                  <a:ext cx="1672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58" name="Group 42"/>
              <p:cNvGrpSpPr>
                <a:grpSpLocks/>
              </p:cNvGrpSpPr>
              <p:nvPr/>
            </p:nvGrpSpPr>
            <p:grpSpPr bwMode="auto">
              <a:xfrm>
                <a:off x="1160" y="3415"/>
                <a:ext cx="658" cy="167"/>
                <a:chOff x="1160" y="3415"/>
                <a:chExt cx="658" cy="167"/>
              </a:xfrm>
            </p:grpSpPr>
            <p:sp>
              <p:nvSpPr>
                <p:cNvPr id="163904" name="Rectangle 43"/>
                <p:cNvSpPr>
                  <a:spLocks noChangeArrowheads="1"/>
                </p:cNvSpPr>
                <p:nvPr/>
              </p:nvSpPr>
              <p:spPr bwMode="auto">
                <a:xfrm>
                  <a:off x="1202" y="3415"/>
                  <a:ext cx="575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1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05" name="Rectangle 44"/>
                <p:cNvSpPr>
                  <a:spLocks noChangeArrowheads="1"/>
                </p:cNvSpPr>
                <p:nvPr/>
              </p:nvSpPr>
              <p:spPr bwMode="auto">
                <a:xfrm>
                  <a:off x="1160" y="3415"/>
                  <a:ext cx="659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59" name="Group 45"/>
              <p:cNvGrpSpPr>
                <a:grpSpLocks/>
              </p:cNvGrpSpPr>
              <p:nvPr/>
            </p:nvGrpSpPr>
            <p:grpSpPr bwMode="auto">
              <a:xfrm>
                <a:off x="1823" y="3415"/>
                <a:ext cx="832" cy="167"/>
                <a:chOff x="1823" y="3415"/>
                <a:chExt cx="832" cy="167"/>
              </a:xfrm>
            </p:grpSpPr>
            <p:sp>
              <p:nvSpPr>
                <p:cNvPr id="163902" name="Rectangle 46"/>
                <p:cNvSpPr>
                  <a:spLocks noChangeArrowheads="1"/>
                </p:cNvSpPr>
                <p:nvPr/>
              </p:nvSpPr>
              <p:spPr bwMode="auto">
                <a:xfrm>
                  <a:off x="1863" y="3415"/>
                  <a:ext cx="749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B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03" name="Rectangle 47"/>
                <p:cNvSpPr>
                  <a:spLocks noChangeArrowheads="1"/>
                </p:cNvSpPr>
                <p:nvPr/>
              </p:nvSpPr>
              <p:spPr bwMode="auto">
                <a:xfrm>
                  <a:off x="1823" y="3415"/>
                  <a:ext cx="833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60" name="Group 48"/>
              <p:cNvGrpSpPr>
                <a:grpSpLocks/>
              </p:cNvGrpSpPr>
              <p:nvPr/>
            </p:nvGrpSpPr>
            <p:grpSpPr bwMode="auto">
              <a:xfrm>
                <a:off x="2658" y="3415"/>
                <a:ext cx="530" cy="167"/>
                <a:chOff x="2658" y="3415"/>
                <a:chExt cx="530" cy="167"/>
              </a:xfrm>
            </p:grpSpPr>
            <p:sp>
              <p:nvSpPr>
                <p:cNvPr id="163900" name="Rectangle 49"/>
                <p:cNvSpPr>
                  <a:spLocks noChangeArrowheads="1"/>
                </p:cNvSpPr>
                <p:nvPr/>
              </p:nvSpPr>
              <p:spPr bwMode="auto">
                <a:xfrm>
                  <a:off x="2700" y="3415"/>
                  <a:ext cx="447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29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901" name="Rectangle 50"/>
                <p:cNvSpPr>
                  <a:spLocks noChangeArrowheads="1"/>
                </p:cNvSpPr>
                <p:nvPr/>
              </p:nvSpPr>
              <p:spPr bwMode="auto">
                <a:xfrm>
                  <a:off x="2658" y="3415"/>
                  <a:ext cx="531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61" name="Group 51"/>
              <p:cNvGrpSpPr>
                <a:grpSpLocks/>
              </p:cNvGrpSpPr>
              <p:nvPr/>
            </p:nvGrpSpPr>
            <p:grpSpPr bwMode="auto">
              <a:xfrm>
                <a:off x="3194" y="3415"/>
                <a:ext cx="1671" cy="167"/>
                <a:chOff x="3194" y="3415"/>
                <a:chExt cx="1671" cy="167"/>
              </a:xfrm>
            </p:grpSpPr>
            <p:sp>
              <p:nvSpPr>
                <p:cNvPr id="163898" name="Rectangle 52"/>
                <p:cNvSpPr>
                  <a:spLocks noChangeArrowheads="1"/>
                </p:cNvSpPr>
                <p:nvPr/>
              </p:nvSpPr>
              <p:spPr bwMode="auto">
                <a:xfrm>
                  <a:off x="3236" y="3415"/>
                  <a:ext cx="158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HENRIQUE</a:t>
                  </a:r>
                </a:p>
              </p:txBody>
            </p:sp>
            <p:sp>
              <p:nvSpPr>
                <p:cNvPr id="163899" name="Rectangle 53"/>
                <p:cNvSpPr>
                  <a:spLocks noChangeArrowheads="1"/>
                </p:cNvSpPr>
                <p:nvPr/>
              </p:nvSpPr>
              <p:spPr bwMode="auto">
                <a:xfrm>
                  <a:off x="3194" y="3415"/>
                  <a:ext cx="1672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62" name="Group 54"/>
              <p:cNvGrpSpPr>
                <a:grpSpLocks/>
              </p:cNvGrpSpPr>
              <p:nvPr/>
            </p:nvGrpSpPr>
            <p:grpSpPr bwMode="auto">
              <a:xfrm>
                <a:off x="1160" y="3588"/>
                <a:ext cx="658" cy="168"/>
                <a:chOff x="1160" y="3588"/>
                <a:chExt cx="658" cy="168"/>
              </a:xfrm>
            </p:grpSpPr>
            <p:sp>
              <p:nvSpPr>
                <p:cNvPr id="163896" name="Rectangle 55"/>
                <p:cNvSpPr>
                  <a:spLocks noChangeArrowheads="1"/>
                </p:cNvSpPr>
                <p:nvPr/>
              </p:nvSpPr>
              <p:spPr bwMode="auto">
                <a:xfrm>
                  <a:off x="1202" y="3588"/>
                  <a:ext cx="575" cy="1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2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97" name="Rectangle 56"/>
                <p:cNvSpPr>
                  <a:spLocks noChangeArrowheads="1"/>
                </p:cNvSpPr>
                <p:nvPr/>
              </p:nvSpPr>
              <p:spPr bwMode="auto">
                <a:xfrm>
                  <a:off x="1160" y="3588"/>
                  <a:ext cx="659" cy="169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63" name="Group 57"/>
              <p:cNvGrpSpPr>
                <a:grpSpLocks/>
              </p:cNvGrpSpPr>
              <p:nvPr/>
            </p:nvGrpSpPr>
            <p:grpSpPr bwMode="auto">
              <a:xfrm>
                <a:off x="1823" y="3588"/>
                <a:ext cx="832" cy="168"/>
                <a:chOff x="1823" y="3588"/>
                <a:chExt cx="832" cy="168"/>
              </a:xfrm>
            </p:grpSpPr>
            <p:sp>
              <p:nvSpPr>
                <p:cNvPr id="163894" name="Rectangle 58"/>
                <p:cNvSpPr>
                  <a:spLocks noChangeArrowheads="1"/>
                </p:cNvSpPr>
                <p:nvPr/>
              </p:nvSpPr>
              <p:spPr bwMode="auto">
                <a:xfrm>
                  <a:off x="1863" y="3588"/>
                  <a:ext cx="749" cy="1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C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95" name="Rectangle 59"/>
                <p:cNvSpPr>
                  <a:spLocks noChangeArrowheads="1"/>
                </p:cNvSpPr>
                <p:nvPr/>
              </p:nvSpPr>
              <p:spPr bwMode="auto">
                <a:xfrm>
                  <a:off x="1823" y="3588"/>
                  <a:ext cx="833" cy="169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64" name="Group 60"/>
              <p:cNvGrpSpPr>
                <a:grpSpLocks/>
              </p:cNvGrpSpPr>
              <p:nvPr/>
            </p:nvGrpSpPr>
            <p:grpSpPr bwMode="auto">
              <a:xfrm>
                <a:off x="2658" y="3588"/>
                <a:ext cx="530" cy="168"/>
                <a:chOff x="2658" y="3588"/>
                <a:chExt cx="530" cy="168"/>
              </a:xfrm>
            </p:grpSpPr>
            <p:sp>
              <p:nvSpPr>
                <p:cNvPr id="163892" name="Rectangle 61"/>
                <p:cNvSpPr>
                  <a:spLocks noChangeArrowheads="1"/>
                </p:cNvSpPr>
                <p:nvPr/>
              </p:nvSpPr>
              <p:spPr bwMode="auto">
                <a:xfrm>
                  <a:off x="2700" y="3588"/>
                  <a:ext cx="447" cy="1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32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93" name="Rectangle 62"/>
                <p:cNvSpPr>
                  <a:spLocks noChangeArrowheads="1"/>
                </p:cNvSpPr>
                <p:nvPr/>
              </p:nvSpPr>
              <p:spPr bwMode="auto">
                <a:xfrm>
                  <a:off x="2658" y="3588"/>
                  <a:ext cx="531" cy="169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65" name="Group 63"/>
              <p:cNvGrpSpPr>
                <a:grpSpLocks/>
              </p:cNvGrpSpPr>
              <p:nvPr/>
            </p:nvGrpSpPr>
            <p:grpSpPr bwMode="auto">
              <a:xfrm>
                <a:off x="3194" y="3588"/>
                <a:ext cx="1671" cy="168"/>
                <a:chOff x="3194" y="3588"/>
                <a:chExt cx="1671" cy="168"/>
              </a:xfrm>
            </p:grpSpPr>
            <p:sp>
              <p:nvSpPr>
                <p:cNvPr id="163890" name="Rectangle 64"/>
                <p:cNvSpPr>
                  <a:spLocks noChangeArrowheads="1"/>
                </p:cNvSpPr>
                <p:nvPr/>
              </p:nvSpPr>
              <p:spPr bwMode="auto">
                <a:xfrm>
                  <a:off x="3236" y="3588"/>
                  <a:ext cx="1588" cy="1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0" hangingPunct="0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CARLOS ALBERTO</a:t>
                  </a:r>
                </a:p>
                <a:p>
                  <a:pPr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91" name="Rectangle 65"/>
                <p:cNvSpPr>
                  <a:spLocks noChangeArrowheads="1"/>
                </p:cNvSpPr>
                <p:nvPr/>
              </p:nvSpPr>
              <p:spPr bwMode="auto">
                <a:xfrm>
                  <a:off x="3194" y="3588"/>
                  <a:ext cx="1672" cy="169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66" name="Group 66"/>
              <p:cNvGrpSpPr>
                <a:grpSpLocks/>
              </p:cNvGrpSpPr>
              <p:nvPr/>
            </p:nvGrpSpPr>
            <p:grpSpPr bwMode="auto">
              <a:xfrm>
                <a:off x="1160" y="3761"/>
                <a:ext cx="658" cy="168"/>
                <a:chOff x="1160" y="3761"/>
                <a:chExt cx="658" cy="168"/>
              </a:xfrm>
            </p:grpSpPr>
            <p:sp>
              <p:nvSpPr>
                <p:cNvPr id="163888" name="Rectangle 67"/>
                <p:cNvSpPr>
                  <a:spLocks noChangeArrowheads="1"/>
                </p:cNvSpPr>
                <p:nvPr/>
              </p:nvSpPr>
              <p:spPr bwMode="auto">
                <a:xfrm>
                  <a:off x="1202" y="3761"/>
                  <a:ext cx="575" cy="1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2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89" name="Rectangle 68"/>
                <p:cNvSpPr>
                  <a:spLocks noChangeArrowheads="1"/>
                </p:cNvSpPr>
                <p:nvPr/>
              </p:nvSpPr>
              <p:spPr bwMode="auto">
                <a:xfrm>
                  <a:off x="1160" y="3761"/>
                  <a:ext cx="659" cy="169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67" name="Group 69"/>
              <p:cNvGrpSpPr>
                <a:grpSpLocks/>
              </p:cNvGrpSpPr>
              <p:nvPr/>
            </p:nvGrpSpPr>
            <p:grpSpPr bwMode="auto">
              <a:xfrm>
                <a:off x="1823" y="3761"/>
                <a:ext cx="832" cy="168"/>
                <a:chOff x="1823" y="3761"/>
                <a:chExt cx="832" cy="168"/>
              </a:xfrm>
            </p:grpSpPr>
            <p:sp>
              <p:nvSpPr>
                <p:cNvPr id="163886" name="Rectangle 70"/>
                <p:cNvSpPr>
                  <a:spLocks noChangeArrowheads="1"/>
                </p:cNvSpPr>
                <p:nvPr/>
              </p:nvSpPr>
              <p:spPr bwMode="auto">
                <a:xfrm>
                  <a:off x="1863" y="3761"/>
                  <a:ext cx="749" cy="1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C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87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3" y="3761"/>
                  <a:ext cx="833" cy="169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68" name="Group 72"/>
              <p:cNvGrpSpPr>
                <a:grpSpLocks/>
              </p:cNvGrpSpPr>
              <p:nvPr/>
            </p:nvGrpSpPr>
            <p:grpSpPr bwMode="auto">
              <a:xfrm>
                <a:off x="2658" y="3761"/>
                <a:ext cx="530" cy="168"/>
                <a:chOff x="2658" y="3761"/>
                <a:chExt cx="530" cy="168"/>
              </a:xfrm>
            </p:grpSpPr>
            <p:sp>
              <p:nvSpPr>
                <p:cNvPr id="163884" name="Rectangle 73"/>
                <p:cNvSpPr>
                  <a:spLocks noChangeArrowheads="1"/>
                </p:cNvSpPr>
                <p:nvPr/>
              </p:nvSpPr>
              <p:spPr bwMode="auto">
                <a:xfrm>
                  <a:off x="2700" y="3761"/>
                  <a:ext cx="447" cy="1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30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85" name="Rectangle 74"/>
                <p:cNvSpPr>
                  <a:spLocks noChangeArrowheads="1"/>
                </p:cNvSpPr>
                <p:nvPr/>
              </p:nvSpPr>
              <p:spPr bwMode="auto">
                <a:xfrm>
                  <a:off x="2658" y="3761"/>
                  <a:ext cx="531" cy="169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69" name="Group 75"/>
              <p:cNvGrpSpPr>
                <a:grpSpLocks/>
              </p:cNvGrpSpPr>
              <p:nvPr/>
            </p:nvGrpSpPr>
            <p:grpSpPr bwMode="auto">
              <a:xfrm>
                <a:off x="3194" y="3761"/>
                <a:ext cx="1671" cy="168"/>
                <a:chOff x="3194" y="3761"/>
                <a:chExt cx="1671" cy="168"/>
              </a:xfrm>
            </p:grpSpPr>
            <p:sp>
              <p:nvSpPr>
                <p:cNvPr id="163882" name="Rectangle 76"/>
                <p:cNvSpPr>
                  <a:spLocks noChangeArrowheads="1"/>
                </p:cNvSpPr>
                <p:nvPr/>
              </p:nvSpPr>
              <p:spPr bwMode="auto">
                <a:xfrm>
                  <a:off x="3236" y="3761"/>
                  <a:ext cx="1588" cy="16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CARLOS ALBERTO</a:t>
                  </a:r>
                </a:p>
                <a:p>
                  <a:pPr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83" name="Rectangle 77"/>
                <p:cNvSpPr>
                  <a:spLocks noChangeArrowheads="1"/>
                </p:cNvSpPr>
                <p:nvPr/>
              </p:nvSpPr>
              <p:spPr bwMode="auto">
                <a:xfrm>
                  <a:off x="3194" y="3761"/>
                  <a:ext cx="1672" cy="169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70" name="Group 78"/>
              <p:cNvGrpSpPr>
                <a:grpSpLocks/>
              </p:cNvGrpSpPr>
              <p:nvPr/>
            </p:nvGrpSpPr>
            <p:grpSpPr bwMode="auto">
              <a:xfrm>
                <a:off x="1160" y="3935"/>
                <a:ext cx="658" cy="167"/>
                <a:chOff x="1160" y="3935"/>
                <a:chExt cx="658" cy="167"/>
              </a:xfrm>
            </p:grpSpPr>
            <p:sp>
              <p:nvSpPr>
                <p:cNvPr id="163880" name="Rectangle 79"/>
                <p:cNvSpPr>
                  <a:spLocks noChangeArrowheads="1"/>
                </p:cNvSpPr>
                <p:nvPr/>
              </p:nvSpPr>
              <p:spPr bwMode="auto">
                <a:xfrm>
                  <a:off x="1202" y="3935"/>
                  <a:ext cx="575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2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81" name="Rectangle 80"/>
                <p:cNvSpPr>
                  <a:spLocks noChangeArrowheads="1"/>
                </p:cNvSpPr>
                <p:nvPr/>
              </p:nvSpPr>
              <p:spPr bwMode="auto">
                <a:xfrm>
                  <a:off x="1160" y="3935"/>
                  <a:ext cx="659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71" name="Group 81"/>
              <p:cNvGrpSpPr>
                <a:grpSpLocks/>
              </p:cNvGrpSpPr>
              <p:nvPr/>
            </p:nvGrpSpPr>
            <p:grpSpPr bwMode="auto">
              <a:xfrm>
                <a:off x="1823" y="3935"/>
                <a:ext cx="832" cy="167"/>
                <a:chOff x="1823" y="3935"/>
                <a:chExt cx="832" cy="167"/>
              </a:xfrm>
            </p:grpSpPr>
            <p:sp>
              <p:nvSpPr>
                <p:cNvPr id="163878" name="Rectangle 82"/>
                <p:cNvSpPr>
                  <a:spLocks noChangeArrowheads="1"/>
                </p:cNvSpPr>
                <p:nvPr/>
              </p:nvSpPr>
              <p:spPr bwMode="auto">
                <a:xfrm>
                  <a:off x="1863" y="3935"/>
                  <a:ext cx="749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B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79" name="Rectangle 83"/>
                <p:cNvSpPr>
                  <a:spLocks noChangeArrowheads="1"/>
                </p:cNvSpPr>
                <p:nvPr/>
              </p:nvSpPr>
              <p:spPr bwMode="auto">
                <a:xfrm>
                  <a:off x="1823" y="3935"/>
                  <a:ext cx="833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72" name="Group 84"/>
              <p:cNvGrpSpPr>
                <a:grpSpLocks/>
              </p:cNvGrpSpPr>
              <p:nvPr/>
            </p:nvGrpSpPr>
            <p:grpSpPr bwMode="auto">
              <a:xfrm>
                <a:off x="2658" y="3935"/>
                <a:ext cx="530" cy="167"/>
                <a:chOff x="2658" y="3935"/>
                <a:chExt cx="530" cy="167"/>
              </a:xfrm>
            </p:grpSpPr>
            <p:sp>
              <p:nvSpPr>
                <p:cNvPr id="163876" name="Rectangle 85"/>
                <p:cNvSpPr>
                  <a:spLocks noChangeArrowheads="1"/>
                </p:cNvSpPr>
                <p:nvPr/>
              </p:nvSpPr>
              <p:spPr bwMode="auto">
                <a:xfrm>
                  <a:off x="2700" y="3935"/>
                  <a:ext cx="447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/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26</a:t>
                  </a:r>
                </a:p>
                <a:p>
                  <a:pPr algn="ctr"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77" name="Rectangle 86"/>
                <p:cNvSpPr>
                  <a:spLocks noChangeArrowheads="1"/>
                </p:cNvSpPr>
                <p:nvPr/>
              </p:nvSpPr>
              <p:spPr bwMode="auto">
                <a:xfrm>
                  <a:off x="2658" y="3935"/>
                  <a:ext cx="531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  <p:grpSp>
            <p:nvGrpSpPr>
              <p:cNvPr id="163873" name="Group 87"/>
              <p:cNvGrpSpPr>
                <a:grpSpLocks/>
              </p:cNvGrpSpPr>
              <p:nvPr/>
            </p:nvGrpSpPr>
            <p:grpSpPr bwMode="auto">
              <a:xfrm>
                <a:off x="3194" y="3935"/>
                <a:ext cx="1671" cy="167"/>
                <a:chOff x="3194" y="3935"/>
                <a:chExt cx="1671" cy="167"/>
              </a:xfrm>
            </p:grpSpPr>
            <p:sp>
              <p:nvSpPr>
                <p:cNvPr id="163874" name="Rectangle 88"/>
                <p:cNvSpPr>
                  <a:spLocks noChangeArrowheads="1"/>
                </p:cNvSpPr>
                <p:nvPr/>
              </p:nvSpPr>
              <p:spPr bwMode="auto">
                <a:xfrm>
                  <a:off x="3236" y="3935"/>
                  <a:ext cx="1588" cy="1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0000" tIns="46800" rIns="90000" bIns="46800"/>
                <a:lstStyle>
                  <a:lvl1pPr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r>
                    <a:rPr lang="en-GB" altLang="pt-BR" sz="1200">
                      <a:solidFill>
                        <a:srgbClr val="000000"/>
                      </a:solidFill>
                      <a:latin typeface="Arial" panose="020B0604020202020204" pitchFamily="34" charset="0"/>
                      <a:ea typeface="MS Gothic" panose="020B0609070205080204" pitchFamily="49" charset="-128"/>
                      <a:cs typeface="Times New Roman" panose="02020603050405020304" pitchFamily="18" charset="0"/>
                    </a:rPr>
                    <a:t> ANTONIO CARLOS</a:t>
                  </a:r>
                </a:p>
                <a:p>
                  <a:pPr eaLnBrk="0" hangingPunct="0"/>
                  <a:endParaRPr lang="en-GB" altLang="pt-BR" sz="1200">
                    <a:solidFill>
                      <a:srgbClr val="000000"/>
                    </a:solidFill>
                    <a:latin typeface="Arial" panose="020B0604020202020204" pitchFamily="34" charset="0"/>
                    <a:ea typeface="MS Gothic" panose="020B0609070205080204" pitchFamily="49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3875" name="Rectangle 89"/>
                <p:cNvSpPr>
                  <a:spLocks noChangeArrowheads="1"/>
                </p:cNvSpPr>
                <p:nvPr/>
              </p:nvSpPr>
              <p:spPr bwMode="auto">
                <a:xfrm>
                  <a:off x="3194" y="3935"/>
                  <a:ext cx="1672" cy="168"/>
                </a:xfrm>
                <a:prstGeom prst="rect">
                  <a:avLst/>
                </a:prstGeom>
                <a:noFill/>
                <a:ln w="9360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endParaRPr lang="pt-BR" altLang="pt-BR"/>
                </a:p>
              </p:txBody>
            </p:sp>
          </p:grpSp>
        </p:grpSp>
        <p:sp>
          <p:nvSpPr>
            <p:cNvPr id="163845" name="Rectangle 90"/>
            <p:cNvSpPr>
              <a:spLocks noChangeArrowheads="1"/>
            </p:cNvSpPr>
            <p:nvPr/>
          </p:nvSpPr>
          <p:spPr bwMode="auto">
            <a:xfrm>
              <a:off x="1156" y="2840"/>
              <a:ext cx="3720" cy="1270"/>
            </a:xfrm>
            <a:prstGeom prst="rect">
              <a:avLst/>
            </a:prstGeom>
            <a:noFill/>
            <a:ln w="9360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endParaRPr lang="pt-BR" altLang="pt-BR"/>
            </a:p>
          </p:txBody>
        </p:sp>
      </p:grpSp>
    </p:spTree>
    <p:extLst>
      <p:ext uri="{BB962C8B-B14F-4D97-AF65-F5344CB8AC3E}">
        <p14:creationId xmlns:p14="http://schemas.microsoft.com/office/powerpoint/2010/main" val="21398342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Espaço Reservado para Número de Slid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24075" cy="466725"/>
          </a:xfrm>
          <a:prstGeom prst="rect">
            <a:avLst/>
          </a:prstGeom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F31CC06-00B5-4F62-88CB-45CBDFDECC66}" type="slidenum">
              <a:rPr lang="en-GB" altLang="pt-BR">
                <a:solidFill>
                  <a:srgbClr val="FFFFFF"/>
                </a:solidFill>
              </a:rPr>
              <a:pPr/>
              <a:t>27</a:t>
            </a:fld>
            <a:endParaRPr lang="en-GB" altLang="pt-BR">
              <a:solidFill>
                <a:srgbClr val="FFFFFF"/>
              </a:solidFill>
            </a:endParaRPr>
          </a:p>
        </p:txBody>
      </p:sp>
      <p:pic>
        <p:nvPicPr>
          <p:cNvPr id="1658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076700"/>
            <a:ext cx="70866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781050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 </a:t>
            </a:r>
            <a:r>
              <a:rPr lang="en-GB" altLang="pt-BR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RELACIONAL</a:t>
            </a:r>
          </a:p>
        </p:txBody>
      </p:sp>
      <p:sp>
        <p:nvSpPr>
          <p:cNvPr id="1658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6856" y="836712"/>
            <a:ext cx="8229600" cy="5343525"/>
          </a:xfrm>
        </p:spPr>
        <p:txBody>
          <a:bodyPr lIns="90000" tIns="46800" rIns="90000" bIns="46800"/>
          <a:lstStyle/>
          <a:p>
            <a:pPr>
              <a:lnSpc>
                <a:spcPct val="102000"/>
              </a:lnSpc>
              <a:spcBef>
                <a:spcPts val="450"/>
              </a:spcBef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b="1" dirty="0" smtClean="0">
                <a:solidFill>
                  <a:srgbClr val="FF0000"/>
                </a:solidFill>
              </a:rPr>
              <a:t>Chave-Estrangeira</a:t>
            </a:r>
          </a:p>
          <a:p>
            <a:pPr>
              <a:lnSpc>
                <a:spcPct val="13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/>
              <a:t>Uma </a:t>
            </a:r>
            <a:r>
              <a:rPr lang="pt-BR" altLang="pt-BR" sz="1800" b="1" dirty="0" smtClean="0"/>
              <a:t>chave-estrangeira</a:t>
            </a:r>
            <a:r>
              <a:rPr lang="pt-BR" altLang="pt-BR" sz="1800" dirty="0" smtClean="0"/>
              <a:t> (</a:t>
            </a:r>
            <a:r>
              <a:rPr lang="pt-BR" altLang="pt-BR" sz="1800" i="1" dirty="0" err="1" smtClean="0">
                <a:solidFill>
                  <a:srgbClr val="FF3300"/>
                </a:solidFill>
              </a:rPr>
              <a:t>Foreign</a:t>
            </a:r>
            <a:r>
              <a:rPr lang="pt-BR" altLang="pt-BR" sz="1800" i="1" dirty="0" smtClean="0">
                <a:solidFill>
                  <a:srgbClr val="FF3300"/>
                </a:solidFill>
              </a:rPr>
              <a:t> Key</a:t>
            </a:r>
            <a:r>
              <a:rPr lang="pt-BR" altLang="pt-BR" sz="1800" dirty="0" smtClean="0"/>
              <a:t> ou FK), é um atributo que </a:t>
            </a:r>
            <a:r>
              <a:rPr lang="pt-BR" altLang="pt-BR" sz="1800" dirty="0" smtClean="0">
                <a:solidFill>
                  <a:srgbClr val="FF0000"/>
                </a:solidFill>
              </a:rPr>
              <a:t>relaciona uma </a:t>
            </a:r>
            <a:r>
              <a:rPr lang="pt-BR" altLang="pt-BR" sz="1800" dirty="0" err="1" smtClean="0">
                <a:solidFill>
                  <a:srgbClr val="FF0000"/>
                </a:solidFill>
              </a:rPr>
              <a:t>tupla</a:t>
            </a:r>
            <a:r>
              <a:rPr lang="pt-BR" altLang="pt-BR" sz="1800" dirty="0" smtClean="0">
                <a:solidFill>
                  <a:srgbClr val="FF0000"/>
                </a:solidFill>
              </a:rPr>
              <a:t> de uma tabela com outra;</a:t>
            </a:r>
          </a:p>
          <a:p>
            <a:pPr>
              <a:lnSpc>
                <a:spcPct val="130000"/>
              </a:lnSpc>
              <a:spcBef>
                <a:spcPts val="500"/>
              </a:spcBef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1200" dirty="0" smtClean="0"/>
          </a:p>
          <a:p>
            <a:pPr>
              <a:lnSpc>
                <a:spcPct val="13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/>
              <a:t>No exemplo a seguir a coluna TEL_FUN_CODIGO relaciona um número de telefone em </a:t>
            </a:r>
            <a:r>
              <a:rPr lang="pt-BR" altLang="pt-BR" sz="1800" b="1" dirty="0" smtClean="0"/>
              <a:t>Telefone</a:t>
            </a:r>
            <a:r>
              <a:rPr lang="pt-BR" altLang="pt-BR" sz="1800" dirty="0" smtClean="0"/>
              <a:t> com um funcionário em </a:t>
            </a:r>
            <a:r>
              <a:rPr lang="pt-BR" altLang="pt-BR" sz="1800" b="1" dirty="0" smtClean="0"/>
              <a:t>Funcionário. </a:t>
            </a:r>
          </a:p>
        </p:txBody>
      </p:sp>
      <p:sp>
        <p:nvSpPr>
          <p:cNvPr id="165893" name="Text Box 4"/>
          <p:cNvSpPr txBox="1">
            <a:spLocks noChangeArrowheads="1"/>
          </p:cNvSpPr>
          <p:nvPr/>
        </p:nvSpPr>
        <p:spPr bwMode="auto">
          <a:xfrm>
            <a:off x="4068763" y="3814763"/>
            <a:ext cx="2447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pt-BR" b="1">
                <a:solidFill>
                  <a:srgbClr val="000000"/>
                </a:solidFill>
                <a:latin typeface="Verdana" panose="020B0604030504040204" pitchFamily="34" charset="0"/>
                <a:ea typeface="MS Gothic" panose="020B0609070205080204" pitchFamily="49" charset="-128"/>
              </a:rPr>
              <a:t>Telefone</a:t>
            </a:r>
          </a:p>
        </p:txBody>
      </p:sp>
      <p:sp>
        <p:nvSpPr>
          <p:cNvPr id="165894" name="Text Box 5"/>
          <p:cNvSpPr txBox="1">
            <a:spLocks noChangeArrowheads="1"/>
          </p:cNvSpPr>
          <p:nvPr/>
        </p:nvSpPr>
        <p:spPr bwMode="auto">
          <a:xfrm>
            <a:off x="827088" y="3886200"/>
            <a:ext cx="2447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1125"/>
              </a:spcBef>
            </a:pPr>
            <a:r>
              <a:rPr lang="en-GB" altLang="pt-BR" b="1">
                <a:solidFill>
                  <a:srgbClr val="000000"/>
                </a:solidFill>
                <a:latin typeface="Verdana" panose="020B0604030504040204" pitchFamily="34" charset="0"/>
                <a:ea typeface="MS Gothic" panose="020B0609070205080204" pitchFamily="49" charset="-128"/>
              </a:rPr>
              <a:t>Funcionario</a:t>
            </a:r>
          </a:p>
        </p:txBody>
      </p:sp>
      <p:sp>
        <p:nvSpPr>
          <p:cNvPr id="165895" name="Line 6"/>
          <p:cNvSpPr>
            <a:spLocks noChangeShapeType="1"/>
          </p:cNvSpPr>
          <p:nvPr/>
        </p:nvSpPr>
        <p:spPr bwMode="auto">
          <a:xfrm flipH="1">
            <a:off x="898525" y="4508500"/>
            <a:ext cx="434975" cy="1588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5896" name="Line 7"/>
          <p:cNvSpPr>
            <a:spLocks noChangeShapeType="1"/>
          </p:cNvSpPr>
          <p:nvPr/>
        </p:nvSpPr>
        <p:spPr bwMode="auto">
          <a:xfrm flipH="1">
            <a:off x="4498975" y="4437063"/>
            <a:ext cx="219075" cy="1587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5897" name="Line 8"/>
          <p:cNvSpPr>
            <a:spLocks noChangeShapeType="1"/>
          </p:cNvSpPr>
          <p:nvPr/>
        </p:nvSpPr>
        <p:spPr bwMode="auto">
          <a:xfrm>
            <a:off x="4500563" y="4437063"/>
            <a:ext cx="1587" cy="2087562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5898" name="Line 9"/>
          <p:cNvSpPr>
            <a:spLocks noChangeShapeType="1"/>
          </p:cNvSpPr>
          <p:nvPr/>
        </p:nvSpPr>
        <p:spPr bwMode="auto">
          <a:xfrm>
            <a:off x="900113" y="4508500"/>
            <a:ext cx="1587" cy="2016125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5899" name="Line 10"/>
          <p:cNvSpPr>
            <a:spLocks noChangeShapeType="1"/>
          </p:cNvSpPr>
          <p:nvPr/>
        </p:nvSpPr>
        <p:spPr bwMode="auto">
          <a:xfrm>
            <a:off x="900113" y="6524625"/>
            <a:ext cx="3600450" cy="1588"/>
          </a:xfrm>
          <a:prstGeom prst="line">
            <a:avLst/>
          </a:prstGeom>
          <a:noFill/>
          <a:ln w="28440">
            <a:solidFill>
              <a:srgbClr val="3333CC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520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 Gerenciador de Banco de Dados (SGBD)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Modelos Lógicos para Bancos de Dados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 Relacional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en-GB" altLang="pt-BR" sz="280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Linguagem</a:t>
            </a:r>
            <a:r>
              <a:rPr lang="en-GB" altLang="pt-BR" sz="28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SQL (</a:t>
            </a:r>
            <a:r>
              <a:rPr lang="pt-BR" sz="280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Structured</a:t>
            </a:r>
            <a:r>
              <a:rPr lang="pt-BR" sz="28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Query </a:t>
            </a:r>
            <a:r>
              <a:rPr lang="pt-BR" sz="280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Language</a:t>
            </a:r>
            <a:r>
              <a:rPr lang="en-GB" altLang="pt-BR" sz="28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Bibliografia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69325" cy="792162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/>
        </p:spPr>
        <p:txBody>
          <a:bodyPr/>
          <a:lstStyle/>
          <a:p>
            <a:r>
              <a:rPr lang="pt-BR" sz="4000" dirty="0" smtClean="0"/>
              <a:t>AGENDA 2</a:t>
            </a:r>
          </a:p>
        </p:txBody>
      </p:sp>
    </p:spTree>
    <p:extLst>
      <p:ext uri="{BB962C8B-B14F-4D97-AF65-F5344CB8AC3E}">
        <p14:creationId xmlns:p14="http://schemas.microsoft.com/office/powerpoint/2010/main" val="4209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806896" y="332656"/>
            <a:ext cx="8229600" cy="765175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LINGUAGEM SQL (</a:t>
            </a:r>
            <a:r>
              <a:rPr lang="pt-BR" sz="2800" dirty="0" err="1">
                <a:latin typeface="Tahoma" pitchFamily="34" charset="0"/>
              </a:rPr>
              <a:t>Structured</a:t>
            </a:r>
            <a:r>
              <a:rPr lang="pt-BR" sz="2800" dirty="0">
                <a:latin typeface="Tahoma" pitchFamily="34" charset="0"/>
              </a:rPr>
              <a:t> Query </a:t>
            </a:r>
            <a:r>
              <a:rPr lang="pt-BR" sz="2800" dirty="0" err="1" smtClean="0">
                <a:latin typeface="Tahoma" pitchFamily="34" charset="0"/>
              </a:rPr>
              <a:t>Language</a:t>
            </a:r>
            <a:r>
              <a:rPr lang="en-GB" altLang="pt-B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en-GB" altLang="pt-BR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0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0688" y="1076846"/>
            <a:ext cx="8229600" cy="6024562"/>
          </a:xfrm>
        </p:spPr>
        <p:txBody>
          <a:bodyPr lIns="90000" tIns="46800" rIns="90000" bIns="46800"/>
          <a:lstStyle/>
          <a:p>
            <a:pPr>
              <a:lnSpc>
                <a:spcPct val="101000"/>
              </a:lnSpc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3200" dirty="0" smtClean="0"/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3200" dirty="0" smtClean="0"/>
              <a:t>Data </a:t>
            </a:r>
            <a:r>
              <a:rPr lang="pt-BR" altLang="pt-BR" sz="3200" dirty="0" err="1" smtClean="0"/>
              <a:t>Definition</a:t>
            </a:r>
            <a:r>
              <a:rPr lang="pt-BR" altLang="pt-BR" sz="3200" dirty="0" smtClean="0"/>
              <a:t> </a:t>
            </a:r>
            <a:r>
              <a:rPr lang="pt-BR" altLang="pt-BR" sz="3200" dirty="0" err="1" smtClean="0"/>
              <a:t>Language</a:t>
            </a:r>
            <a:r>
              <a:rPr lang="pt-BR" altLang="pt-BR" sz="3200" dirty="0" smtClean="0"/>
              <a:t> (DDL)</a:t>
            </a:r>
          </a:p>
          <a:p>
            <a:pPr lvl="2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3200" dirty="0"/>
              <a:t> </a:t>
            </a:r>
            <a:r>
              <a:rPr lang="pt-BR" altLang="pt-BR" sz="3200" dirty="0" smtClean="0"/>
              <a:t>Estruturas </a:t>
            </a:r>
            <a:r>
              <a:rPr lang="pt-BR" altLang="pt-BR" sz="3200" dirty="0"/>
              <a:t>Básicas </a:t>
            </a:r>
          </a:p>
          <a:p>
            <a:pPr marL="685800" lvl="2" indent="0"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900" dirty="0" smtClean="0"/>
              <a:t>	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3200" dirty="0" smtClean="0"/>
              <a:t>Data </a:t>
            </a:r>
            <a:r>
              <a:rPr lang="pt-BR" altLang="pt-BR" sz="3200" dirty="0" err="1" smtClean="0"/>
              <a:t>Manipulation</a:t>
            </a:r>
            <a:r>
              <a:rPr lang="pt-BR" altLang="pt-BR" sz="3200" dirty="0" smtClean="0"/>
              <a:t> </a:t>
            </a:r>
            <a:r>
              <a:rPr lang="pt-BR" altLang="pt-BR" sz="3200" dirty="0" err="1" smtClean="0"/>
              <a:t>Language</a:t>
            </a:r>
            <a:r>
              <a:rPr lang="pt-BR" altLang="pt-BR" sz="3200" dirty="0" smtClean="0"/>
              <a:t> (DML).	</a:t>
            </a:r>
          </a:p>
          <a:p>
            <a:pPr lvl="2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3200" dirty="0" smtClean="0">
                <a:solidFill>
                  <a:srgbClr val="FF3300"/>
                </a:solidFill>
              </a:rPr>
              <a:t> Consultas em SQL</a:t>
            </a:r>
          </a:p>
        </p:txBody>
      </p:sp>
    </p:spTree>
    <p:extLst>
      <p:ext uri="{BB962C8B-B14F-4D97-AF65-F5344CB8AC3E}">
        <p14:creationId xmlns:p14="http://schemas.microsoft.com/office/powerpoint/2010/main" val="27558377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pt-BR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Fundamentos de ITS</a:t>
            </a:r>
          </a:p>
        </p:txBody>
      </p:sp>
      <p:sp>
        <p:nvSpPr>
          <p:cNvPr id="205827" name="Rectangle 3"/>
          <p:cNvSpPr>
            <a:spLocks noGrp="1"/>
          </p:cNvSpPr>
          <p:nvPr>
            <p:ph type="subTitle" idx="1"/>
          </p:nvPr>
        </p:nvSpPr>
        <p:spPr>
          <a:xfrm>
            <a:off x="1371600" y="1989138"/>
            <a:ext cx="6400800" cy="3816350"/>
          </a:xfrm>
        </p:spPr>
        <p:txBody>
          <a:bodyPr/>
          <a:lstStyle/>
          <a:p>
            <a:endParaRPr lang="pt-BR" sz="6100" dirty="0" smtClean="0">
              <a:solidFill>
                <a:srgbClr val="006666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Arcabouço Conceitual e Metodológico –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sz="3200" b="1" dirty="0" smtClean="0">
              <a:solidFill>
                <a:srgbClr val="0066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sz="3200" b="1" dirty="0" smtClean="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Arquiteturas ITS</a:t>
            </a:r>
            <a:endParaRPr lang="pt-BR" sz="6100" dirty="0" smtClean="0">
              <a:solidFill>
                <a:srgbClr val="0066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13246" y="332582"/>
            <a:ext cx="8223250" cy="792162"/>
          </a:xfrm>
        </p:spPr>
        <p:txBody>
          <a:bodyPr/>
          <a:lstStyle/>
          <a:p>
            <a:pPr fontAlgn="auto">
              <a:lnSpc>
                <a:spcPct val="101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LINGUAGEM SQL</a:t>
            </a:r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858"/>
            <a:ext cx="8223250" cy="5543550"/>
          </a:xfrm>
        </p:spPr>
        <p:txBody>
          <a:bodyPr/>
          <a:lstStyle/>
          <a:p>
            <a:pPr>
              <a:lnSpc>
                <a:spcPct val="101000"/>
              </a:lnSpc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b="1" dirty="0" smtClean="0"/>
              <a:t>DDL – </a:t>
            </a:r>
            <a:r>
              <a:rPr lang="pt-BR" altLang="pt-BR" sz="1800" b="1" dirty="0" smtClean="0">
                <a:solidFill>
                  <a:srgbClr val="FF3300"/>
                </a:solidFill>
              </a:rPr>
              <a:t>Data </a:t>
            </a:r>
            <a:r>
              <a:rPr lang="pt-BR" altLang="pt-BR" sz="1800" b="1" dirty="0" err="1" smtClean="0">
                <a:solidFill>
                  <a:srgbClr val="FF3300"/>
                </a:solidFill>
              </a:rPr>
              <a:t>Definition</a:t>
            </a:r>
            <a:r>
              <a:rPr lang="pt-BR" altLang="pt-BR" sz="1800" b="1" dirty="0" smtClean="0">
                <a:solidFill>
                  <a:srgbClr val="FF3300"/>
                </a:solidFill>
              </a:rPr>
              <a:t> </a:t>
            </a:r>
            <a:r>
              <a:rPr lang="pt-BR" altLang="pt-BR" sz="1800" b="1" dirty="0" err="1" smtClean="0">
                <a:solidFill>
                  <a:srgbClr val="FF3300"/>
                </a:solidFill>
              </a:rPr>
              <a:t>Language</a:t>
            </a:r>
            <a:endParaRPr lang="pt-BR" altLang="pt-BR" sz="1800" b="1" dirty="0" smtClean="0">
              <a:solidFill>
                <a:srgbClr val="FF3300"/>
              </a:solidFill>
            </a:endParaRPr>
          </a:p>
          <a:p>
            <a:pPr lvl="1">
              <a:lnSpc>
                <a:spcPct val="101000"/>
              </a:lnSpc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/>
              <a:t>Linguagem para criação das estruturas da Base de Dados, definição de usuários, privilégios, etc.;</a:t>
            </a:r>
          </a:p>
          <a:p>
            <a:pPr lvl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/>
              <a:t>A seguir é mostrado um conjunto de sentenças SQL, utilizando o ambiente do </a:t>
            </a:r>
            <a:r>
              <a:rPr lang="pt-BR" altLang="pt-BR" sz="1800" dirty="0" smtClean="0">
                <a:solidFill>
                  <a:schemeClr val="accent1"/>
                </a:solidFill>
              </a:rPr>
              <a:t>Oracle SQL*PLUS</a:t>
            </a:r>
            <a:r>
              <a:rPr lang="pt-BR" altLang="pt-BR" sz="1800" dirty="0" smtClean="0"/>
              <a:t> para:</a:t>
            </a:r>
          </a:p>
          <a:p>
            <a:pPr lvl="2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>
                <a:solidFill>
                  <a:srgbClr val="FF3300"/>
                </a:solidFill>
              </a:rPr>
              <a:t>Criar a tabela</a:t>
            </a:r>
            <a:r>
              <a:rPr lang="pt-BR" altLang="pt-BR" sz="1800" dirty="0" smtClean="0"/>
              <a:t> Funcionário;</a:t>
            </a:r>
          </a:p>
          <a:p>
            <a:pPr lvl="2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>
                <a:solidFill>
                  <a:srgbClr val="FF3300"/>
                </a:solidFill>
              </a:rPr>
              <a:t>Criar uma chave-primária</a:t>
            </a:r>
            <a:r>
              <a:rPr lang="pt-BR" altLang="pt-BR" sz="1800" dirty="0" smtClean="0"/>
              <a:t> para a tabela Funcionário (FUN_PK);</a:t>
            </a:r>
          </a:p>
          <a:p>
            <a:pPr lvl="2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>
                <a:solidFill>
                  <a:srgbClr val="FF3300"/>
                </a:solidFill>
              </a:rPr>
              <a:t>Criar uma chave-estrangeira</a:t>
            </a:r>
            <a:r>
              <a:rPr lang="pt-BR" altLang="pt-BR" sz="1800" dirty="0" smtClean="0"/>
              <a:t>, FUN_CIA_FK, que relaciona os funcionários às companhias de ônibus através das colunas FUN_CIA_CODIGO e CIA_CODIGO;</a:t>
            </a:r>
          </a:p>
          <a:p>
            <a:pPr lvl="3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400" dirty="0" smtClean="0"/>
              <a:t>Vale a observação de que as colunas poderiam ter qualquer nome.</a:t>
            </a:r>
          </a:p>
          <a:p>
            <a:pPr lvl="2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>
                <a:solidFill>
                  <a:srgbClr val="FF3300"/>
                </a:solidFill>
              </a:rPr>
              <a:t>Criar um domínio</a:t>
            </a:r>
            <a:r>
              <a:rPr lang="pt-BR" altLang="pt-BR" sz="1800" dirty="0" smtClean="0"/>
              <a:t> para o atributo sexo. FUN_SEXO_FK permite somente valores no conjunto {M,F};</a:t>
            </a:r>
          </a:p>
          <a:p>
            <a:pPr lvl="2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1800" dirty="0" smtClean="0"/>
              <a:t>Define que </a:t>
            </a:r>
            <a:r>
              <a:rPr lang="pt-BR" altLang="pt-BR" sz="1800" dirty="0" smtClean="0">
                <a:solidFill>
                  <a:srgbClr val="FF3300"/>
                </a:solidFill>
              </a:rPr>
              <a:t>é obrigatório que o funcionário possua: </a:t>
            </a:r>
            <a:r>
              <a:rPr lang="pt-BR" altLang="pt-BR" sz="1800" b="1" dirty="0" smtClean="0">
                <a:solidFill>
                  <a:srgbClr val="FF3300"/>
                </a:solidFill>
              </a:rPr>
              <a:t>NOME, DATA DE NASCIMENTO, DATA DE ADMISSÃO, SEXO E COMPANHIA.</a:t>
            </a:r>
            <a:endParaRPr lang="pt-BR" altLang="pt-BR" sz="1800" dirty="0" smtClean="0"/>
          </a:p>
          <a:p>
            <a:pPr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1400" dirty="0" smtClean="0"/>
          </a:p>
        </p:txBody>
      </p:sp>
    </p:spTree>
    <p:extLst>
      <p:ext uri="{BB962C8B-B14F-4D97-AF65-F5344CB8AC3E}">
        <p14:creationId xmlns:p14="http://schemas.microsoft.com/office/powerpoint/2010/main" val="3811412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8864" y="260648"/>
            <a:ext cx="8229600" cy="792162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LINGUAGEM SQL</a:t>
            </a:r>
            <a:r>
              <a:rPr lang="en-GB" altLang="pt-BR" sz="28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843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916113"/>
            <a:ext cx="7404100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396875" y="1085850"/>
            <a:ext cx="669607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354013" indent="-354013">
              <a:tabLst>
                <a:tab pos="354013" algn="l"/>
                <a:tab pos="811213" algn="l"/>
                <a:tab pos="1268413" algn="l"/>
                <a:tab pos="1725613" algn="l"/>
                <a:tab pos="2182813" algn="l"/>
                <a:tab pos="2640013" algn="l"/>
                <a:tab pos="3097213" algn="l"/>
                <a:tab pos="3554413" algn="l"/>
                <a:tab pos="4011613" algn="l"/>
                <a:tab pos="4468813" algn="l"/>
                <a:tab pos="4926013" algn="l"/>
                <a:tab pos="5383213" algn="l"/>
                <a:tab pos="5840413" algn="l"/>
                <a:tab pos="6297613" algn="l"/>
                <a:tab pos="6754813" algn="l"/>
                <a:tab pos="7212013" algn="l"/>
                <a:tab pos="7669213" algn="l"/>
                <a:tab pos="8126413" algn="l"/>
                <a:tab pos="8583613" algn="l"/>
                <a:tab pos="9040813" algn="l"/>
                <a:tab pos="9498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354013" algn="l"/>
                <a:tab pos="811213" algn="l"/>
                <a:tab pos="1268413" algn="l"/>
                <a:tab pos="1725613" algn="l"/>
                <a:tab pos="2182813" algn="l"/>
                <a:tab pos="2640013" algn="l"/>
                <a:tab pos="3097213" algn="l"/>
                <a:tab pos="3554413" algn="l"/>
                <a:tab pos="4011613" algn="l"/>
                <a:tab pos="4468813" algn="l"/>
                <a:tab pos="4926013" algn="l"/>
                <a:tab pos="5383213" algn="l"/>
                <a:tab pos="5840413" algn="l"/>
                <a:tab pos="6297613" algn="l"/>
                <a:tab pos="6754813" algn="l"/>
                <a:tab pos="7212013" algn="l"/>
                <a:tab pos="7669213" algn="l"/>
                <a:tab pos="8126413" algn="l"/>
                <a:tab pos="8583613" algn="l"/>
                <a:tab pos="9040813" algn="l"/>
                <a:tab pos="9498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354013" algn="l"/>
                <a:tab pos="811213" algn="l"/>
                <a:tab pos="1268413" algn="l"/>
                <a:tab pos="1725613" algn="l"/>
                <a:tab pos="2182813" algn="l"/>
                <a:tab pos="2640013" algn="l"/>
                <a:tab pos="3097213" algn="l"/>
                <a:tab pos="3554413" algn="l"/>
                <a:tab pos="4011613" algn="l"/>
                <a:tab pos="4468813" algn="l"/>
                <a:tab pos="4926013" algn="l"/>
                <a:tab pos="5383213" algn="l"/>
                <a:tab pos="5840413" algn="l"/>
                <a:tab pos="6297613" algn="l"/>
                <a:tab pos="6754813" algn="l"/>
                <a:tab pos="7212013" algn="l"/>
                <a:tab pos="7669213" algn="l"/>
                <a:tab pos="8126413" algn="l"/>
                <a:tab pos="8583613" algn="l"/>
                <a:tab pos="9040813" algn="l"/>
                <a:tab pos="9498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354013" algn="l"/>
                <a:tab pos="811213" algn="l"/>
                <a:tab pos="1268413" algn="l"/>
                <a:tab pos="1725613" algn="l"/>
                <a:tab pos="2182813" algn="l"/>
                <a:tab pos="2640013" algn="l"/>
                <a:tab pos="3097213" algn="l"/>
                <a:tab pos="3554413" algn="l"/>
                <a:tab pos="4011613" algn="l"/>
                <a:tab pos="4468813" algn="l"/>
                <a:tab pos="4926013" algn="l"/>
                <a:tab pos="5383213" algn="l"/>
                <a:tab pos="5840413" algn="l"/>
                <a:tab pos="6297613" algn="l"/>
                <a:tab pos="6754813" algn="l"/>
                <a:tab pos="7212013" algn="l"/>
                <a:tab pos="7669213" algn="l"/>
                <a:tab pos="8126413" algn="l"/>
                <a:tab pos="8583613" algn="l"/>
                <a:tab pos="9040813" algn="l"/>
                <a:tab pos="9498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354013" algn="l"/>
                <a:tab pos="811213" algn="l"/>
                <a:tab pos="1268413" algn="l"/>
                <a:tab pos="1725613" algn="l"/>
                <a:tab pos="2182813" algn="l"/>
                <a:tab pos="2640013" algn="l"/>
                <a:tab pos="3097213" algn="l"/>
                <a:tab pos="3554413" algn="l"/>
                <a:tab pos="4011613" algn="l"/>
                <a:tab pos="4468813" algn="l"/>
                <a:tab pos="4926013" algn="l"/>
                <a:tab pos="5383213" algn="l"/>
                <a:tab pos="5840413" algn="l"/>
                <a:tab pos="6297613" algn="l"/>
                <a:tab pos="6754813" algn="l"/>
                <a:tab pos="7212013" algn="l"/>
                <a:tab pos="7669213" algn="l"/>
                <a:tab pos="8126413" algn="l"/>
                <a:tab pos="8583613" algn="l"/>
                <a:tab pos="9040813" algn="l"/>
                <a:tab pos="9498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811213" algn="l"/>
                <a:tab pos="1268413" algn="l"/>
                <a:tab pos="1725613" algn="l"/>
                <a:tab pos="2182813" algn="l"/>
                <a:tab pos="2640013" algn="l"/>
                <a:tab pos="3097213" algn="l"/>
                <a:tab pos="3554413" algn="l"/>
                <a:tab pos="4011613" algn="l"/>
                <a:tab pos="4468813" algn="l"/>
                <a:tab pos="4926013" algn="l"/>
                <a:tab pos="5383213" algn="l"/>
                <a:tab pos="5840413" algn="l"/>
                <a:tab pos="6297613" algn="l"/>
                <a:tab pos="6754813" algn="l"/>
                <a:tab pos="7212013" algn="l"/>
                <a:tab pos="7669213" algn="l"/>
                <a:tab pos="8126413" algn="l"/>
                <a:tab pos="8583613" algn="l"/>
                <a:tab pos="9040813" algn="l"/>
                <a:tab pos="9498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811213" algn="l"/>
                <a:tab pos="1268413" algn="l"/>
                <a:tab pos="1725613" algn="l"/>
                <a:tab pos="2182813" algn="l"/>
                <a:tab pos="2640013" algn="l"/>
                <a:tab pos="3097213" algn="l"/>
                <a:tab pos="3554413" algn="l"/>
                <a:tab pos="4011613" algn="l"/>
                <a:tab pos="4468813" algn="l"/>
                <a:tab pos="4926013" algn="l"/>
                <a:tab pos="5383213" algn="l"/>
                <a:tab pos="5840413" algn="l"/>
                <a:tab pos="6297613" algn="l"/>
                <a:tab pos="6754813" algn="l"/>
                <a:tab pos="7212013" algn="l"/>
                <a:tab pos="7669213" algn="l"/>
                <a:tab pos="8126413" algn="l"/>
                <a:tab pos="8583613" algn="l"/>
                <a:tab pos="9040813" algn="l"/>
                <a:tab pos="9498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811213" algn="l"/>
                <a:tab pos="1268413" algn="l"/>
                <a:tab pos="1725613" algn="l"/>
                <a:tab pos="2182813" algn="l"/>
                <a:tab pos="2640013" algn="l"/>
                <a:tab pos="3097213" algn="l"/>
                <a:tab pos="3554413" algn="l"/>
                <a:tab pos="4011613" algn="l"/>
                <a:tab pos="4468813" algn="l"/>
                <a:tab pos="4926013" algn="l"/>
                <a:tab pos="5383213" algn="l"/>
                <a:tab pos="5840413" algn="l"/>
                <a:tab pos="6297613" algn="l"/>
                <a:tab pos="6754813" algn="l"/>
                <a:tab pos="7212013" algn="l"/>
                <a:tab pos="7669213" algn="l"/>
                <a:tab pos="8126413" algn="l"/>
                <a:tab pos="8583613" algn="l"/>
                <a:tab pos="9040813" algn="l"/>
                <a:tab pos="9498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354013" algn="l"/>
                <a:tab pos="811213" algn="l"/>
                <a:tab pos="1268413" algn="l"/>
                <a:tab pos="1725613" algn="l"/>
                <a:tab pos="2182813" algn="l"/>
                <a:tab pos="2640013" algn="l"/>
                <a:tab pos="3097213" algn="l"/>
                <a:tab pos="3554413" algn="l"/>
                <a:tab pos="4011613" algn="l"/>
                <a:tab pos="4468813" algn="l"/>
                <a:tab pos="4926013" algn="l"/>
                <a:tab pos="5383213" algn="l"/>
                <a:tab pos="5840413" algn="l"/>
                <a:tab pos="6297613" algn="l"/>
                <a:tab pos="6754813" algn="l"/>
                <a:tab pos="7212013" algn="l"/>
                <a:tab pos="7669213" algn="l"/>
                <a:tab pos="8126413" algn="l"/>
                <a:tab pos="8583613" algn="l"/>
                <a:tab pos="9040813" algn="l"/>
                <a:tab pos="9498013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4000"/>
              </a:lnSpc>
              <a:spcBef>
                <a:spcPts val="1500"/>
              </a:spcBef>
              <a:buClr>
                <a:srgbClr val="000099"/>
              </a:buClr>
              <a:buFont typeface="Verdana" panose="020B0604030504040204" pitchFamily="34" charset="0"/>
              <a:buNone/>
            </a:pPr>
            <a:r>
              <a:rPr lang="en-GB" altLang="pt-BR" sz="2400" b="1">
                <a:solidFill>
                  <a:srgbClr val="000099"/>
                </a:solidFill>
                <a:latin typeface="Verdana" panose="020B0604030504040204" pitchFamily="34" charset="0"/>
                <a:ea typeface="MS Gothic" panose="020B0609070205080204" pitchFamily="49" charset="-128"/>
              </a:rPr>
              <a:t>DDL – Data Definition Language</a:t>
            </a:r>
          </a:p>
        </p:txBody>
      </p:sp>
    </p:spTree>
    <p:extLst>
      <p:ext uri="{BB962C8B-B14F-4D97-AF65-F5344CB8AC3E}">
        <p14:creationId xmlns:p14="http://schemas.microsoft.com/office/powerpoint/2010/main" val="37228476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734888" y="333028"/>
            <a:ext cx="8229600" cy="647700"/>
          </a:xfrm>
          <a:extLst/>
        </p:spPr>
        <p:txBody>
          <a:bodyPr/>
          <a:lstStyle/>
          <a:p>
            <a:pPr fontAlgn="auto">
              <a:lnSpc>
                <a:spcPct val="101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LINGUAGEM SQL</a:t>
            </a:r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7584"/>
            <a:ext cx="8229600" cy="5257800"/>
          </a:xfrm>
        </p:spPr>
        <p:txBody>
          <a:bodyPr lIns="90000" tIns="46800" rIns="90000" bIns="46800"/>
          <a:lstStyle/>
          <a:p>
            <a:pPr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b="1" dirty="0" smtClean="0"/>
              <a:t>DML - </a:t>
            </a:r>
            <a:r>
              <a:rPr lang="pt-BR" altLang="pt-BR" sz="2800" b="1" dirty="0" smtClean="0">
                <a:solidFill>
                  <a:srgbClr val="FF3300"/>
                </a:solidFill>
              </a:rPr>
              <a:t>Data </a:t>
            </a:r>
            <a:r>
              <a:rPr lang="pt-BR" altLang="pt-BR" sz="2800" b="1" dirty="0" err="1" smtClean="0">
                <a:solidFill>
                  <a:srgbClr val="FF3300"/>
                </a:solidFill>
              </a:rPr>
              <a:t>Manipulation</a:t>
            </a:r>
            <a:r>
              <a:rPr lang="pt-BR" altLang="pt-BR" sz="2800" b="1" dirty="0" smtClean="0">
                <a:solidFill>
                  <a:srgbClr val="FF3300"/>
                </a:solidFill>
              </a:rPr>
              <a:t> </a:t>
            </a:r>
            <a:r>
              <a:rPr lang="pt-BR" altLang="pt-BR" sz="2800" b="1" dirty="0" err="1" smtClean="0">
                <a:solidFill>
                  <a:srgbClr val="FF3300"/>
                </a:solidFill>
              </a:rPr>
              <a:t>Language</a:t>
            </a:r>
            <a:endParaRPr lang="pt-BR" altLang="pt-BR" sz="2800" b="1" dirty="0" smtClean="0">
              <a:solidFill>
                <a:srgbClr val="FF3300"/>
              </a:solidFill>
            </a:endParaRPr>
          </a:p>
          <a:p>
            <a:pPr lvl="1">
              <a:buFontTx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dirty="0" smtClean="0"/>
              <a:t>Os </a:t>
            </a:r>
            <a:r>
              <a:rPr lang="pt-BR" altLang="pt-BR" sz="2800" b="1" u="sng" dirty="0" smtClean="0">
                <a:solidFill>
                  <a:srgbClr val="FF3300"/>
                </a:solidFill>
              </a:rPr>
              <a:t>comandos </a:t>
            </a:r>
            <a:r>
              <a:rPr lang="pt-BR" altLang="pt-BR" sz="2800" dirty="0" smtClean="0"/>
              <a:t>DML são constituídos por trechos chamados cláusulas</a:t>
            </a:r>
          </a:p>
          <a:p>
            <a:pPr lvl="1">
              <a:buFontTx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800" dirty="0" smtClean="0"/>
              <a:t>As cláusulas DML são:</a:t>
            </a:r>
          </a:p>
          <a:p>
            <a:pPr lvl="2">
              <a:buFont typeface="Verdana" panose="020B0604030504040204" pitchFamily="34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err="1" smtClean="0">
                <a:solidFill>
                  <a:srgbClr val="FF3300"/>
                </a:solidFill>
              </a:rPr>
              <a:t>Select</a:t>
            </a:r>
            <a:endParaRPr lang="pt-BR" altLang="pt-BR" sz="2400" b="1" dirty="0" smtClean="0">
              <a:solidFill>
                <a:srgbClr val="FF3300"/>
              </a:solidFill>
            </a:endParaRPr>
          </a:p>
          <a:p>
            <a:pPr lvl="2">
              <a:buFont typeface="Verdana" panose="020B0604030504040204" pitchFamily="34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err="1" smtClean="0">
                <a:solidFill>
                  <a:srgbClr val="FF3300"/>
                </a:solidFill>
              </a:rPr>
              <a:t>From</a:t>
            </a:r>
            <a:endParaRPr lang="pt-BR" altLang="pt-BR" sz="2400" b="1" dirty="0" smtClean="0">
              <a:solidFill>
                <a:srgbClr val="FF3300"/>
              </a:solidFill>
            </a:endParaRPr>
          </a:p>
          <a:p>
            <a:pPr lvl="2">
              <a:buFont typeface="Verdana" panose="020B0604030504040204" pitchFamily="34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err="1" smtClean="0">
                <a:solidFill>
                  <a:srgbClr val="FF3300"/>
                </a:solidFill>
              </a:rPr>
              <a:t>Where</a:t>
            </a:r>
            <a:endParaRPr lang="pt-BR" altLang="pt-BR" sz="2400" b="1" dirty="0" smtClean="0">
              <a:solidFill>
                <a:srgbClr val="FF3300"/>
              </a:solidFill>
            </a:endParaRPr>
          </a:p>
          <a:p>
            <a:pPr lvl="2">
              <a:buFont typeface="Verdana" panose="020B0604030504040204" pitchFamily="34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err="1" smtClean="0">
                <a:solidFill>
                  <a:srgbClr val="FF3300"/>
                </a:solidFill>
              </a:rPr>
              <a:t>Order</a:t>
            </a:r>
            <a:r>
              <a:rPr lang="pt-BR" altLang="pt-BR" sz="2400" b="1" dirty="0" smtClean="0">
                <a:solidFill>
                  <a:srgbClr val="FF3300"/>
                </a:solidFill>
              </a:rPr>
              <a:t> </a:t>
            </a:r>
            <a:r>
              <a:rPr lang="pt-BR" altLang="pt-BR" sz="2400" b="1" dirty="0" err="1" smtClean="0">
                <a:solidFill>
                  <a:srgbClr val="FF3300"/>
                </a:solidFill>
              </a:rPr>
              <a:t>by</a:t>
            </a:r>
            <a:endParaRPr lang="pt-BR" altLang="pt-BR" sz="2400" b="1" dirty="0" smtClean="0">
              <a:solidFill>
                <a:srgbClr val="FF3300"/>
              </a:solidFill>
            </a:endParaRPr>
          </a:p>
          <a:p>
            <a:pPr lvl="2">
              <a:buFont typeface="Verdana" panose="020B0604030504040204" pitchFamily="34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err="1" smtClean="0">
                <a:solidFill>
                  <a:srgbClr val="FF3300"/>
                </a:solidFill>
              </a:rPr>
              <a:t>Insert</a:t>
            </a:r>
            <a:endParaRPr lang="pt-BR" altLang="pt-BR" sz="2400" b="1" dirty="0" smtClean="0">
              <a:solidFill>
                <a:srgbClr val="FF3300"/>
              </a:solidFill>
            </a:endParaRPr>
          </a:p>
          <a:p>
            <a:pPr lvl="2">
              <a:buFont typeface="Verdana" panose="020B0604030504040204" pitchFamily="34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smtClean="0">
                <a:solidFill>
                  <a:srgbClr val="FF3300"/>
                </a:solidFill>
              </a:rPr>
              <a:t>Delete</a:t>
            </a:r>
          </a:p>
        </p:txBody>
      </p:sp>
    </p:spTree>
    <p:extLst>
      <p:ext uri="{BB962C8B-B14F-4D97-AF65-F5344CB8AC3E}">
        <p14:creationId xmlns:p14="http://schemas.microsoft.com/office/powerpoint/2010/main" val="3125861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Espaço Reservado para Número de Slid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4E7A9E7-95A3-4E48-8739-78A7653079E3}" type="slidenum">
              <a:rPr lang="pt-BR" altLang="pt-BR">
                <a:solidFill>
                  <a:srgbClr val="FFFFFF"/>
                </a:solidFill>
              </a:rPr>
              <a:pPr/>
              <a:t>33</a:t>
            </a:fld>
            <a:endParaRPr lang="pt-BR" altLang="pt-BR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4000" dirty="0" smtClean="0">
                <a:latin typeface="Tahoma" pitchFamily="34" charset="0"/>
              </a:rPr>
              <a:t>SQL – </a:t>
            </a:r>
            <a:r>
              <a:rPr lang="pt-BR" sz="4000" dirty="0" err="1" smtClean="0">
                <a:latin typeface="Tahoma" pitchFamily="34" charset="0"/>
              </a:rPr>
              <a:t>Structured</a:t>
            </a:r>
            <a:r>
              <a:rPr lang="pt-BR" sz="4000" dirty="0" smtClean="0">
                <a:latin typeface="Tahoma" pitchFamily="34" charset="0"/>
              </a:rPr>
              <a:t> Query </a:t>
            </a:r>
            <a:r>
              <a:rPr lang="pt-BR" sz="4000" dirty="0" err="1" smtClean="0">
                <a:latin typeface="Tahoma" pitchFamily="34" charset="0"/>
              </a:rPr>
              <a:t>Language</a:t>
            </a:r>
            <a:endParaRPr lang="pt-BR" sz="40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88419" name="CaixaDeTexto 4"/>
          <p:cNvSpPr txBox="1">
            <a:spLocks noChangeArrowheads="1"/>
          </p:cNvSpPr>
          <p:nvPr/>
        </p:nvSpPr>
        <p:spPr bwMode="auto">
          <a:xfrm>
            <a:off x="6850063" y="6446838"/>
            <a:ext cx="2259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/>
              <a:t>Fonte: DPI/INPE, 2012</a:t>
            </a:r>
          </a:p>
        </p:txBody>
      </p:sp>
      <p:pic>
        <p:nvPicPr>
          <p:cNvPr id="1884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803400"/>
            <a:ext cx="804862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5738"/>
            <a:ext cx="8231188" cy="722312"/>
          </a:xfrm>
        </p:spPr>
        <p:txBody>
          <a:bodyPr lIns="90000" tIns="46800" rIns="90000" bIns="46800"/>
          <a:lstStyle/>
          <a:p>
            <a:pPr fontAlgn="auto">
              <a:lnSpc>
                <a:spcPct val="101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DATA MANIPULATION LANGUAGE</a:t>
            </a:r>
            <a:r>
              <a:rPr lang="en-GB" altLang="pt-BR" b="1"/>
              <a:t> </a:t>
            </a: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125538"/>
            <a:ext cx="8154988" cy="1289050"/>
          </a:xfrm>
        </p:spPr>
        <p:txBody>
          <a:bodyPr lIns="90000" tIns="46800" rIns="90000" bIns="46800"/>
          <a:lstStyle/>
          <a:p>
            <a:pPr marL="0" indent="0">
              <a:lnSpc>
                <a:spcPct val="101000"/>
              </a:lnSpc>
              <a:spcBef>
                <a:spcPts val="800"/>
              </a:spcBef>
              <a:buFont typeface="Verdana" panose="020B0604030504040204" pitchFamily="34" charset="0"/>
              <a:buNone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r>
              <a:rPr lang="en-GB" altLang="pt-BR" smtClean="0"/>
              <a:t>Exemplo de consulta SQL, utilizando o Oracle  SQL*PLUS</a:t>
            </a:r>
          </a:p>
          <a:p>
            <a:pPr marL="0" indent="0">
              <a:buFont typeface="Verdana" panose="020B0604030504040204" pitchFamily="34" charset="0"/>
              <a:buNone/>
              <a:tabLst>
                <a:tab pos="120650" algn="l"/>
                <a:tab pos="577850" algn="l"/>
                <a:tab pos="1035050" algn="l"/>
                <a:tab pos="1492250" algn="l"/>
                <a:tab pos="1949450" algn="l"/>
                <a:tab pos="2406650" algn="l"/>
                <a:tab pos="2863850" algn="l"/>
                <a:tab pos="3321050" algn="l"/>
                <a:tab pos="3778250" algn="l"/>
                <a:tab pos="4235450" algn="l"/>
                <a:tab pos="4692650" algn="l"/>
                <a:tab pos="5149850" algn="l"/>
                <a:tab pos="5607050" algn="l"/>
                <a:tab pos="6064250" algn="l"/>
                <a:tab pos="6521450" algn="l"/>
                <a:tab pos="6978650" algn="l"/>
                <a:tab pos="7435850" algn="l"/>
                <a:tab pos="7893050" algn="l"/>
                <a:tab pos="8350250" algn="l"/>
                <a:tab pos="8807450" algn="l"/>
              </a:tabLst>
            </a:pPr>
            <a:endParaRPr lang="en-GB" altLang="pt-BR" smtClean="0"/>
          </a:p>
        </p:txBody>
      </p:sp>
      <p:pic>
        <p:nvPicPr>
          <p:cNvPr id="192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205038"/>
            <a:ext cx="648176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368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 Gerenciador de Banco de Dados (SGBD)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Modelos Lógicos para Bancos de Dados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 Relacional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en-GB" alt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Linguagem</a:t>
            </a:r>
            <a:r>
              <a:rPr lang="en-GB" alt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SQL (</a:t>
            </a: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Structured</a:t>
            </a: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Query </a:t>
            </a: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Language</a:t>
            </a:r>
            <a:r>
              <a:rPr lang="en-GB" alt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pt-BR" sz="28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Bibliografia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69325" cy="792162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/>
        </p:spPr>
        <p:txBody>
          <a:bodyPr/>
          <a:lstStyle/>
          <a:p>
            <a:r>
              <a:rPr lang="pt-BR" sz="4000" dirty="0" smtClean="0"/>
              <a:t>AGENDA 2</a:t>
            </a:r>
          </a:p>
        </p:txBody>
      </p:sp>
    </p:spTree>
    <p:extLst>
      <p:ext uri="{BB962C8B-B14F-4D97-AF65-F5344CB8AC3E}">
        <p14:creationId xmlns:p14="http://schemas.microsoft.com/office/powerpoint/2010/main" val="350944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6752"/>
            <a:ext cx="8147050" cy="4800600"/>
          </a:xfrm>
        </p:spPr>
        <p:txBody>
          <a:bodyPr/>
          <a:lstStyle/>
          <a:p>
            <a:pPr>
              <a:lnSpc>
                <a:spcPct val="84000"/>
              </a:lnSpc>
            </a:pPr>
            <a:r>
              <a:rPr lang="pt-BR" altLang="pt-BR" sz="2800" dirty="0" smtClean="0">
                <a:solidFill>
                  <a:srgbClr val="FF3300"/>
                </a:solidFill>
              </a:rPr>
              <a:t>DATE, C. J. </a:t>
            </a:r>
            <a:r>
              <a:rPr lang="pt-BR" altLang="pt-BR" sz="2800" b="1" dirty="0" smtClean="0">
                <a:solidFill>
                  <a:srgbClr val="FF0000"/>
                </a:solidFill>
              </a:rPr>
              <a:t>Introdução a Sistemas de Bancos de Dados</a:t>
            </a:r>
            <a:r>
              <a:rPr lang="pt-BR" altLang="pt-BR" sz="2800" b="1" dirty="0" smtClean="0"/>
              <a:t>.</a:t>
            </a:r>
            <a:r>
              <a:rPr lang="pt-BR" altLang="pt-BR" sz="2800" dirty="0" smtClean="0"/>
              <a:t> 8ª Edição. Rio de Janeiro: Campus, 2004. ISBN: 8535212736.</a:t>
            </a:r>
          </a:p>
          <a:p>
            <a:pPr>
              <a:lnSpc>
                <a:spcPct val="84000"/>
              </a:lnSpc>
            </a:pPr>
            <a:r>
              <a:rPr lang="pt-BR" altLang="pt-BR" sz="2800" dirty="0" smtClean="0">
                <a:solidFill>
                  <a:srgbClr val="FF3300"/>
                </a:solidFill>
              </a:rPr>
              <a:t>SILBERCHATZ</a:t>
            </a:r>
            <a:r>
              <a:rPr lang="pt-BR" altLang="pt-BR" sz="2800" dirty="0" smtClean="0"/>
              <a:t>, A.; KORTH, H.F.; SUDARSHAN, S. </a:t>
            </a:r>
            <a:r>
              <a:rPr lang="pt-BR" altLang="pt-BR" sz="2800" b="1" dirty="0" smtClean="0">
                <a:solidFill>
                  <a:srgbClr val="FF0000"/>
                </a:solidFill>
              </a:rPr>
              <a:t>Sistemas de Banco de Dados</a:t>
            </a:r>
            <a:r>
              <a:rPr lang="pt-BR" altLang="pt-BR" sz="2800" dirty="0" smtClean="0"/>
              <a:t>. 3 ed., São Paulo: Makron Books, 1999.</a:t>
            </a:r>
          </a:p>
          <a:p>
            <a:pPr>
              <a:lnSpc>
                <a:spcPct val="84000"/>
              </a:lnSpc>
            </a:pPr>
            <a:r>
              <a:rPr lang="pt-BR" altLang="pt-BR" sz="2800" dirty="0" smtClean="0"/>
              <a:t>GÜTING, Ralf Hartmut; SCHNEIDER, </a:t>
            </a:r>
            <a:r>
              <a:rPr lang="pt-BR" altLang="pt-BR" sz="2800" dirty="0" err="1" smtClean="0"/>
              <a:t>Markus</a:t>
            </a:r>
            <a:r>
              <a:rPr lang="pt-BR" altLang="pt-BR" sz="2800" dirty="0" smtClean="0"/>
              <a:t>. </a:t>
            </a:r>
            <a:r>
              <a:rPr lang="pt-BR" altLang="pt-BR" sz="2800" b="1" dirty="0" err="1" smtClean="0">
                <a:solidFill>
                  <a:srgbClr val="FF0000"/>
                </a:solidFill>
              </a:rPr>
              <a:t>Moving</a:t>
            </a:r>
            <a:r>
              <a:rPr lang="pt-BR" altLang="pt-BR" sz="2800" b="1" dirty="0" smtClean="0">
                <a:solidFill>
                  <a:srgbClr val="FF0000"/>
                </a:solidFill>
              </a:rPr>
              <a:t> </a:t>
            </a:r>
            <a:r>
              <a:rPr lang="pt-BR" altLang="pt-BR" sz="2800" b="1" dirty="0" err="1" smtClean="0">
                <a:solidFill>
                  <a:srgbClr val="FF3300"/>
                </a:solidFill>
              </a:rPr>
              <a:t>Objects</a:t>
            </a:r>
            <a:r>
              <a:rPr lang="pt-BR" altLang="pt-BR" sz="2800" b="1" dirty="0" smtClean="0">
                <a:solidFill>
                  <a:srgbClr val="FF3300"/>
                </a:solidFill>
              </a:rPr>
              <a:t> </a:t>
            </a:r>
            <a:r>
              <a:rPr lang="pt-BR" altLang="pt-BR" sz="2800" b="1" dirty="0" err="1" smtClean="0">
                <a:solidFill>
                  <a:srgbClr val="FF3300"/>
                </a:solidFill>
              </a:rPr>
              <a:t>Databases</a:t>
            </a:r>
            <a:r>
              <a:rPr lang="pt-BR" altLang="pt-BR" sz="2800" dirty="0" smtClean="0"/>
              <a:t>. Editora </a:t>
            </a:r>
            <a:r>
              <a:rPr lang="pt-BR" altLang="pt-BR" sz="2800" dirty="0" err="1" smtClean="0"/>
              <a:t>Elsevier</a:t>
            </a:r>
            <a:r>
              <a:rPr lang="pt-BR" altLang="pt-BR" sz="2800" dirty="0" smtClean="0"/>
              <a:t>, 2005.</a:t>
            </a:r>
          </a:p>
        </p:txBody>
      </p:sp>
      <p:sp>
        <p:nvSpPr>
          <p:cNvPr id="4515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altLang="pt-BR" dirty="0">
                <a:solidFill>
                  <a:srgbClr val="FF0000"/>
                </a:solidFill>
              </a:rPr>
              <a:t>Referências Bibliográficas</a:t>
            </a:r>
          </a:p>
        </p:txBody>
      </p:sp>
    </p:spTree>
    <p:extLst>
      <p:ext uri="{BB962C8B-B14F-4D97-AF65-F5344CB8AC3E}">
        <p14:creationId xmlns:p14="http://schemas.microsoft.com/office/powerpoint/2010/main" val="383307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pt-B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Leitura </a:t>
            </a:r>
            <a:r>
              <a:rPr lang="pt-B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Recomendada </a:t>
            </a:r>
            <a:r>
              <a:rPr lang="pt-B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 Aula 2</a:t>
            </a:r>
            <a:endParaRPr lang="en-US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16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defRPr/>
            </a:pPr>
            <a:r>
              <a:rPr lang="pt-BR" sz="2500" dirty="0">
                <a:solidFill>
                  <a:srgbClr val="33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ABNT / ISO 14813-2006  – Parte 2</a:t>
            </a:r>
          </a:p>
          <a:p>
            <a:pPr>
              <a:buFont typeface="Wingdings" pitchFamily="2" charset="2"/>
              <a:buNone/>
            </a:pPr>
            <a:endParaRPr lang="pt-BR" sz="2500" dirty="0" smtClean="0">
              <a:solidFill>
                <a:srgbClr val="33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ANTP – Associação Nacional de Transportes Públicos. </a:t>
            </a:r>
            <a:r>
              <a:rPr lang="pt-B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Sistemas Inteligentes de Transportes</a:t>
            </a:r>
            <a:r>
              <a:rPr lang="pt-BR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rPr>
              <a:t>. Série Cadernos Técnicos – Volume 8. São Paulo. Maio de 2012.</a:t>
            </a:r>
          </a:p>
          <a:p>
            <a:pPr lvl="1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Artigo 7: Informações aos </a:t>
            </a: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Usuários</a:t>
            </a:r>
            <a:endParaRPr lang="pt-BR" sz="280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endParaRPr lang="pt-BR" sz="2800" dirty="0" smtClean="0">
              <a:solidFill>
                <a:srgbClr val="33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endParaRPr lang="pt-BR" sz="2800" dirty="0" smtClean="0">
              <a:solidFill>
                <a:srgbClr val="33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pt-BR" sz="2500" dirty="0" smtClean="0">
              <a:solidFill>
                <a:srgbClr val="33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1684" name="Line 4"/>
          <p:cNvSpPr>
            <a:spLocks noChangeShapeType="1"/>
          </p:cNvSpPr>
          <p:nvPr/>
        </p:nvSpPr>
        <p:spPr bwMode="auto">
          <a:xfrm>
            <a:off x="1524000" y="1295400"/>
            <a:ext cx="6172200" cy="0"/>
          </a:xfrm>
          <a:prstGeom prst="line">
            <a:avLst/>
          </a:prstGeom>
          <a:noFill/>
          <a:ln w="38100">
            <a:pattFill prst="pct50">
              <a:fgClr>
                <a:schemeClr val="accent2"/>
              </a:fgClr>
              <a:bgClr>
                <a:srgbClr val="FFFFFF"/>
              </a:bgClr>
            </a:patt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3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/>
          </p:cNvSpPr>
          <p:nvPr>
            <p:ph type="title"/>
          </p:nvPr>
        </p:nvSpPr>
        <p:spPr>
          <a:xfrm>
            <a:off x="395536" y="228600"/>
            <a:ext cx="8367464" cy="990600"/>
          </a:xfrm>
        </p:spPr>
        <p:txBody>
          <a:bodyPr/>
          <a:lstStyle/>
          <a:p>
            <a:pPr>
              <a:defRPr/>
            </a:pPr>
            <a:r>
              <a:rPr lang="pt-BR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PTR5917 – ITS</a:t>
            </a:r>
          </a:p>
        </p:txBody>
      </p:sp>
      <p:sp>
        <p:nvSpPr>
          <p:cNvPr id="185347" name="Rectangle 3"/>
          <p:cNvSpPr>
            <a:spLocks noGrp="1"/>
          </p:cNvSpPr>
          <p:nvPr>
            <p:ph type="body" idx="1"/>
          </p:nvPr>
        </p:nvSpPr>
        <p:spPr>
          <a:xfrm>
            <a:off x="609600" y="1484784"/>
            <a:ext cx="8153400" cy="4525963"/>
          </a:xfrm>
        </p:spPr>
        <p:txBody>
          <a:bodyPr/>
          <a:lstStyle/>
          <a:p>
            <a:pPr>
              <a:defRPr/>
            </a:pP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Profº</a:t>
            </a: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Caio Fernando Fontana </a:t>
            </a:r>
          </a:p>
          <a:p>
            <a:pPr lvl="1">
              <a:defRPr/>
            </a:pP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hlinkClick r:id="rId3"/>
              </a:rPr>
              <a:t>caioffontana@unifesp.br</a:t>
            </a: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Profº</a:t>
            </a: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Claudio </a:t>
            </a: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L. Marte</a:t>
            </a:r>
          </a:p>
          <a:p>
            <a:pPr lvl="1">
              <a:defRPr/>
            </a:pPr>
            <a:r>
              <a:rPr lang="pt-BR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</a:t>
            </a:r>
            <a:r>
              <a:rPr lang="pt-B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(Poli): [11] 3091-9983</a:t>
            </a:r>
          </a:p>
          <a:p>
            <a:pPr lvl="1">
              <a:defRPr/>
            </a:pPr>
            <a:r>
              <a:rPr lang="pt-BR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pt-BR" sz="2400" dirty="0">
                <a:effectLst>
                  <a:outerShdw blurRad="38100" dist="38100" dir="2700000" algn="tl">
                    <a:srgbClr val="C0C0C0"/>
                  </a:outerShdw>
                </a:effectLst>
                <a:hlinkClick r:id="rId4"/>
              </a:rPr>
              <a:t>claudio.marte@usp.br</a:t>
            </a:r>
            <a:endParaRPr lang="pt-B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Profº</a:t>
            </a: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Leopoldo </a:t>
            </a: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R. </a:t>
            </a:r>
            <a:r>
              <a:rPr lang="pt-BR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Yoshioka</a:t>
            </a: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defRPr/>
            </a:pPr>
            <a:r>
              <a:rPr lang="pt-BR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Tel</a:t>
            </a:r>
            <a:r>
              <a:rPr lang="pt-B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(Poli): [11] 3091-5536</a:t>
            </a:r>
          </a:p>
          <a:p>
            <a:pPr lvl="1">
              <a:defRPr/>
            </a:pPr>
            <a:r>
              <a:rPr lang="pt-BR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E-mail: </a:t>
            </a:r>
            <a:r>
              <a:rPr lang="pt-BR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5"/>
              </a:rPr>
              <a:t>lryoshioka@gmail.com</a:t>
            </a:r>
            <a:endParaRPr lang="pt-BR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sz="27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STOA:</a:t>
            </a:r>
          </a:p>
          <a:p>
            <a:pPr lvl="1">
              <a:defRPr/>
            </a:pPr>
            <a:r>
              <a:rPr lang="pt-B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PTR5917_2017</a:t>
            </a:r>
            <a:endParaRPr lang="pt-BR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sz="27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47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pt-BR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Modelos</a:t>
            </a:r>
          </a:p>
          <a:p>
            <a:pPr algn="ctr">
              <a:buFont typeface="Wingdings" pitchFamily="2" charset="2"/>
              <a:buNone/>
            </a:pPr>
            <a:endParaRPr lang="pt-BR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Arquiteturas ITS </a:t>
            </a:r>
          </a:p>
          <a:p>
            <a:pPr algn="ctr">
              <a:buFont typeface="Wingdings" pitchFamily="2" charset="2"/>
              <a:buNone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 Orientado a Objetos (MOO)</a:t>
            </a:r>
          </a:p>
          <a:p>
            <a:pPr algn="ctr">
              <a:buFont typeface="Wingdings" pitchFamily="2" charset="2"/>
              <a:buNone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Unified Modeling Language</a:t>
            </a: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(UML)</a:t>
            </a:r>
          </a:p>
          <a:p>
            <a:pPr algn="ctr">
              <a:buFont typeface="Wingdings" pitchFamily="2" charset="2"/>
              <a:buNone/>
            </a:pPr>
            <a:endParaRPr lang="pt-BR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Bibliografia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69325" cy="792162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/>
        </p:spPr>
        <p:txBody>
          <a:bodyPr/>
          <a:lstStyle/>
          <a:p>
            <a:r>
              <a:rPr lang="pt-BR" sz="4000" dirty="0" smtClean="0"/>
              <a:t>AGENDA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77875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/>
        </p:spPr>
        <p:txBody>
          <a:bodyPr/>
          <a:lstStyle/>
          <a:p>
            <a:r>
              <a:rPr lang="pt-BR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MOO – </a:t>
            </a:r>
            <a:r>
              <a:rPr lang="pt-BR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Atributos</a:t>
            </a:r>
            <a:endParaRPr lang="pt-BR" sz="4000" dirty="0" smtClean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pic>
        <p:nvPicPr>
          <p:cNvPr id="482307" name="Picture 3" descr="fig_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575" y="2276475"/>
            <a:ext cx="5400675" cy="2016125"/>
          </a:xfrm>
          <a:prstGeom prst="rect">
            <a:avLst/>
          </a:prstGeom>
          <a:noFill/>
        </p:spPr>
      </p:pic>
      <p:sp>
        <p:nvSpPr>
          <p:cNvPr id="482309" name="Rectangle 5"/>
          <p:cNvSpPr>
            <a:spLocks noChangeArrowheads="1"/>
          </p:cNvSpPr>
          <p:nvPr/>
        </p:nvSpPr>
        <p:spPr bwMode="auto">
          <a:xfrm>
            <a:off x="468313" y="2347913"/>
            <a:ext cx="2016125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pt-BR" sz="1400" dirty="0">
                <a:latin typeface="Verdana" pitchFamily="34" charset="0"/>
              </a:rPr>
              <a:t>NOME DA CLASSE</a:t>
            </a:r>
            <a:endParaRPr lang="en-US" sz="1400" dirty="0">
              <a:latin typeface="Verdana" pitchFamily="34" charset="0"/>
            </a:endParaRPr>
          </a:p>
        </p:txBody>
      </p:sp>
      <p:sp>
        <p:nvSpPr>
          <p:cNvPr id="482310" name="Rectangle 6"/>
          <p:cNvSpPr>
            <a:spLocks noChangeArrowheads="1"/>
          </p:cNvSpPr>
          <p:nvPr/>
        </p:nvSpPr>
        <p:spPr bwMode="auto">
          <a:xfrm>
            <a:off x="468313" y="3284538"/>
            <a:ext cx="2016125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pt-BR" sz="1400" dirty="0">
                <a:solidFill>
                  <a:srgbClr val="FF0000"/>
                </a:solidFill>
                <a:latin typeface="Verdana" pitchFamily="34" charset="0"/>
              </a:rPr>
              <a:t>ATRIBUTO 1: TIPO 1</a:t>
            </a:r>
          </a:p>
          <a:p>
            <a:pPr algn="ctr">
              <a:buNone/>
            </a:pPr>
            <a:r>
              <a:rPr lang="pt-BR" sz="1400" dirty="0">
                <a:solidFill>
                  <a:srgbClr val="FF0000"/>
                </a:solidFill>
                <a:latin typeface="Verdana" pitchFamily="34" charset="0"/>
              </a:rPr>
              <a:t>ATRIBUTO 2: TIPO 2</a:t>
            </a:r>
          </a:p>
          <a:p>
            <a:pPr algn="ctr">
              <a:buNone/>
            </a:pPr>
            <a:r>
              <a:rPr lang="pt-BR" sz="1400" dirty="0">
                <a:solidFill>
                  <a:srgbClr val="FF0000"/>
                </a:solidFill>
                <a:latin typeface="Verdana" pitchFamily="34" charset="0"/>
              </a:rPr>
              <a:t>ATRIBUTO 3: TIPO 3</a:t>
            </a:r>
            <a:endParaRPr lang="en-US" sz="14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82311" name="Rectangle 7"/>
          <p:cNvSpPr>
            <a:spLocks noChangeArrowheads="1"/>
          </p:cNvSpPr>
          <p:nvPr/>
        </p:nvSpPr>
        <p:spPr bwMode="auto">
          <a:xfrm>
            <a:off x="468313" y="4221163"/>
            <a:ext cx="2016125" cy="9144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pt-BR" sz="1400" dirty="0">
                <a:latin typeface="Verdana" pitchFamily="34" charset="0"/>
              </a:rPr>
              <a:t>OPERAÇÃO 1()</a:t>
            </a:r>
          </a:p>
          <a:p>
            <a:pPr algn="ctr">
              <a:buNone/>
            </a:pPr>
            <a:r>
              <a:rPr lang="pt-BR" sz="1400" dirty="0">
                <a:latin typeface="Verdana" pitchFamily="34" charset="0"/>
              </a:rPr>
              <a:t>OPERAÇÃO 2()</a:t>
            </a:r>
            <a:endParaRPr lang="en-US" sz="1400" dirty="0">
              <a:latin typeface="Verdana" pitchFamily="34" charset="0"/>
            </a:endParaRPr>
          </a:p>
        </p:txBody>
      </p:sp>
      <p:sp>
        <p:nvSpPr>
          <p:cNvPr id="482312" name="Text Box 8"/>
          <p:cNvSpPr txBox="1">
            <a:spLocks noChangeArrowheads="1"/>
          </p:cNvSpPr>
          <p:nvPr/>
        </p:nvSpPr>
        <p:spPr bwMode="auto">
          <a:xfrm>
            <a:off x="842963" y="1628775"/>
            <a:ext cx="1938351" cy="4770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pt-BR" dirty="0" smtClean="0">
                <a:latin typeface="Verdana" pitchFamily="34" charset="0"/>
              </a:rPr>
              <a:t>Modelo OO</a:t>
            </a:r>
            <a:endParaRPr lang="en-US" dirty="0">
              <a:latin typeface="Verdana" pitchFamily="34" charset="0"/>
            </a:endParaRPr>
          </a:p>
        </p:txBody>
      </p:sp>
      <p:sp>
        <p:nvSpPr>
          <p:cNvPr id="482313" name="Text Box 9"/>
          <p:cNvSpPr txBox="1">
            <a:spLocks noChangeArrowheads="1"/>
          </p:cNvSpPr>
          <p:nvPr/>
        </p:nvSpPr>
        <p:spPr bwMode="auto">
          <a:xfrm>
            <a:off x="5148263" y="1700213"/>
            <a:ext cx="1557862" cy="4770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None/>
            </a:pPr>
            <a:r>
              <a:rPr lang="pt-BR" dirty="0" smtClean="0">
                <a:latin typeface="Verdana" pitchFamily="34" charset="0"/>
              </a:rPr>
              <a:t>Exemplo</a:t>
            </a:r>
            <a:endParaRPr lang="en-US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5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7000"/>
            <a:ext cx="8229600" cy="854075"/>
          </a:xfrm>
        </p:spPr>
        <p:txBody>
          <a:bodyPr lIns="90000" tIns="46800" rIns="90000" bIns="46800"/>
          <a:lstStyle/>
          <a:p>
            <a:pPr fontAlgn="auto">
              <a:lnSpc>
                <a:spcPct val="102000"/>
              </a:lnSpc>
              <a:spcAft>
                <a:spcPts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altLang="pt-BR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Banco de Dados: </a:t>
            </a:r>
            <a:r>
              <a:rPr lang="en-GB" altLang="pt-BR" sz="2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</a:t>
            </a:r>
            <a:r>
              <a:rPr lang="en-GB" altLang="pt-BR" sz="28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pt-BR" sz="28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Relacional</a:t>
            </a:r>
            <a:endParaRPr lang="en-GB" altLang="pt-BR" sz="28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23155" y="1700808"/>
            <a:ext cx="8569325" cy="2088232"/>
          </a:xfrm>
        </p:spPr>
        <p:txBody>
          <a:bodyPr lIns="90000" tIns="46800" rIns="90000" bIns="46800"/>
          <a:lstStyle/>
          <a:p>
            <a:pPr>
              <a:lnSpc>
                <a:spcPct val="102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400" b="1" dirty="0" smtClean="0">
                <a:solidFill>
                  <a:srgbClr val="FF3300"/>
                </a:solidFill>
              </a:rPr>
              <a:t>Atributo</a:t>
            </a:r>
          </a:p>
          <a:p>
            <a:pPr lvl="1">
              <a:lnSpc>
                <a:spcPct val="124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dirty="0" smtClean="0"/>
              <a:t>É o</a:t>
            </a:r>
            <a:r>
              <a:rPr lang="pt-BR" altLang="pt-BR" sz="2000" b="1" dirty="0" smtClean="0"/>
              <a:t> </a:t>
            </a:r>
            <a:r>
              <a:rPr lang="pt-BR" altLang="pt-BR" sz="2000" dirty="0" smtClean="0"/>
              <a:t>nome</a:t>
            </a:r>
            <a:r>
              <a:rPr lang="pt-BR" altLang="pt-BR" sz="2000" b="1" dirty="0" smtClean="0"/>
              <a:t> </a:t>
            </a:r>
            <a:r>
              <a:rPr lang="pt-BR" altLang="pt-BR" sz="2000" dirty="0" smtClean="0"/>
              <a:t>dado a cada</a:t>
            </a:r>
            <a:r>
              <a:rPr lang="pt-BR" altLang="pt-BR" sz="2000" b="1" dirty="0" smtClean="0"/>
              <a:t> </a:t>
            </a:r>
            <a:r>
              <a:rPr lang="pt-BR" altLang="pt-BR" sz="2000" b="1" dirty="0" smtClean="0">
                <a:solidFill>
                  <a:srgbClr val="FF3300"/>
                </a:solidFill>
              </a:rPr>
              <a:t>coluna</a:t>
            </a:r>
            <a:r>
              <a:rPr lang="pt-BR" altLang="pt-BR" sz="2000" b="1" dirty="0" smtClean="0"/>
              <a:t> </a:t>
            </a:r>
            <a:r>
              <a:rPr lang="pt-BR" altLang="pt-BR" sz="2000" dirty="0" smtClean="0"/>
              <a:t>de uma tabela.</a:t>
            </a:r>
          </a:p>
          <a:p>
            <a:pPr lvl="1">
              <a:lnSpc>
                <a:spcPct val="124000"/>
              </a:lnSpc>
              <a:spcBef>
                <a:spcPts val="4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pt-BR" altLang="pt-BR" sz="2000" dirty="0" smtClean="0"/>
              <a:t>Pode estar sujeito a um </a:t>
            </a:r>
            <a:r>
              <a:rPr lang="pt-BR" altLang="pt-BR" sz="2000" b="1" dirty="0" smtClean="0">
                <a:solidFill>
                  <a:srgbClr val="FF3300"/>
                </a:solidFill>
              </a:rPr>
              <a:t>domínio</a:t>
            </a:r>
            <a:r>
              <a:rPr lang="pt-BR" altLang="pt-BR" sz="2000" b="1" dirty="0" smtClean="0"/>
              <a:t> de valores.</a:t>
            </a:r>
          </a:p>
          <a:p>
            <a:pPr lvl="3">
              <a:lnSpc>
                <a:spcPct val="124000"/>
              </a:lnSpc>
              <a:spcBef>
                <a:spcPts val="350"/>
              </a:spcBef>
              <a:buFont typeface="Verdana" panose="020B0604030504040204" pitchFamily="34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pt-BR" altLang="pt-BR" sz="1600" dirty="0" smtClean="0"/>
          </a:p>
        </p:txBody>
      </p:sp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3284984"/>
            <a:ext cx="7586417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3696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8229600" cy="48244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Sistema Gerenciador de Banco de Dados (SGBD)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Modelos Lógicos para Bancos de Dados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Modelo Relacional</a:t>
            </a: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None/>
            </a:pPr>
            <a:r>
              <a:rPr lang="en-GB" alt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Linguagem</a:t>
            </a:r>
            <a:r>
              <a:rPr lang="en-GB" alt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SQL (</a:t>
            </a: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Structured</a:t>
            </a:r>
            <a:r>
              <a:rPr 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Query </a:t>
            </a:r>
            <a:r>
              <a:rPr lang="pt-BR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Language</a:t>
            </a:r>
            <a:r>
              <a:rPr lang="en-GB" altLang="pt-BR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pt-BR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endParaRPr lang="pt-BR" sz="2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pt-BR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Bibliografia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569325" cy="792162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  <a:ln/>
        </p:spPr>
        <p:txBody>
          <a:bodyPr/>
          <a:lstStyle/>
          <a:p>
            <a:r>
              <a:rPr lang="pt-BR" sz="4000" dirty="0" smtClean="0"/>
              <a:t>AGENDA 2</a:t>
            </a:r>
          </a:p>
        </p:txBody>
      </p:sp>
    </p:spTree>
    <p:extLst>
      <p:ext uri="{BB962C8B-B14F-4D97-AF65-F5344CB8AC3E}">
        <p14:creationId xmlns:p14="http://schemas.microsoft.com/office/powerpoint/2010/main" val="38747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 flipV="1">
            <a:off x="-154293" y="2636910"/>
            <a:ext cx="134392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667649" name="Picture 2" descr="w0098-n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76" y="1727466"/>
            <a:ext cx="6551640" cy="4871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188913"/>
            <a:ext cx="8713787" cy="863600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pt-BR" altLang="pt-BR" sz="3200" b="1" dirty="0" smtClean="0">
                <a:cs typeface="Times New Roman" pitchFamily="18" charset="0"/>
              </a:rPr>
              <a:t>Os processos (estágios) da </a:t>
            </a:r>
            <a:br>
              <a:rPr lang="pt-BR" altLang="pt-BR" sz="3200" b="1" dirty="0" smtClean="0">
                <a:cs typeface="Times New Roman" pitchFamily="18" charset="0"/>
              </a:rPr>
            </a:br>
            <a:r>
              <a:rPr lang="pt-BR" altLang="pt-BR" sz="3200" b="1" dirty="0" smtClean="0">
                <a:cs typeface="Times New Roman" pitchFamily="18" charset="0"/>
              </a:rPr>
              <a:t>Modelagem de Dados</a:t>
            </a:r>
          </a:p>
        </p:txBody>
      </p:sp>
    </p:spTree>
    <p:extLst>
      <p:ext uri="{BB962C8B-B14F-4D97-AF65-F5344CB8AC3E}">
        <p14:creationId xmlns:p14="http://schemas.microsoft.com/office/powerpoint/2010/main" val="125277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22263" y="188913"/>
            <a:ext cx="8713787" cy="863600"/>
          </a:xfrm>
          <a:gradFill rotWithShape="1">
            <a:gsLst>
              <a:gs pos="0">
                <a:schemeClr val="bg1"/>
              </a:gs>
              <a:gs pos="100000">
                <a:schemeClr val="folHlink"/>
              </a:gs>
            </a:gsLst>
            <a:lin ang="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pt-BR" altLang="pt-BR" sz="3200" b="1" dirty="0" smtClean="0">
                <a:cs typeface="Times New Roman" pitchFamily="18" charset="0"/>
              </a:rPr>
              <a:t>Os processos (estágios) da </a:t>
            </a:r>
            <a:br>
              <a:rPr lang="pt-BR" altLang="pt-BR" sz="3200" b="1" dirty="0" smtClean="0">
                <a:cs typeface="Times New Roman" pitchFamily="18" charset="0"/>
              </a:rPr>
            </a:br>
            <a:r>
              <a:rPr lang="pt-BR" altLang="pt-BR" sz="3200" b="1" dirty="0" smtClean="0">
                <a:cs typeface="Times New Roman" pitchFamily="18" charset="0"/>
              </a:rPr>
              <a:t>Modelagem de Dados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5" y="1124744"/>
            <a:ext cx="8675687" cy="4525963"/>
          </a:xfrm>
          <a:extLst/>
        </p:spPr>
        <p:txBody>
          <a:bodyPr/>
          <a:lstStyle/>
          <a:p>
            <a:pPr marL="261938" indent="-261938" algn="ctr" eaLnBrk="1" hangingPunct="1">
              <a:defRPr/>
            </a:pPr>
            <a:endParaRPr lang="pt-BR" altLang="pt-BR" sz="3200" dirty="0" smtClean="0"/>
          </a:p>
          <a:p>
            <a:pPr marL="1681163" lvl="3" indent="-688975" eaLnBrk="1" hangingPunct="1">
              <a:buFontTx/>
              <a:buAutoNum type="arabicPeriod"/>
              <a:defRPr/>
            </a:pPr>
            <a:r>
              <a:rPr lang="pt-BR" altLang="pt-BR" sz="2800" dirty="0" smtClean="0"/>
              <a:t>Modelagem de Dados Conceitual</a:t>
            </a:r>
            <a:r>
              <a:rPr lang="pt-BR" altLang="pt-BR" dirty="0" smtClean="0"/>
              <a:t> </a:t>
            </a:r>
          </a:p>
          <a:p>
            <a:pPr lvl="7">
              <a:buFont typeface="Wingdings" panose="05000000000000000000" pitchFamily="2" charset="2"/>
              <a:buChar char="ü"/>
              <a:defRPr/>
            </a:pPr>
            <a:r>
              <a:rPr lang="pt-BR" altLang="pt-BR" sz="2000" b="1" dirty="0" smtClean="0"/>
              <a:t>Modelos </a:t>
            </a:r>
            <a:r>
              <a:rPr lang="pt-BR" altLang="pt-BR" sz="2000" b="1" u="sng" dirty="0" smtClean="0"/>
              <a:t>Conceituais</a:t>
            </a:r>
            <a:r>
              <a:rPr lang="pt-BR" altLang="pt-BR" sz="2000" u="sng" dirty="0" smtClean="0"/>
              <a:t> </a:t>
            </a:r>
            <a:r>
              <a:rPr lang="pt-BR" altLang="pt-BR" sz="2000" dirty="0" smtClean="0"/>
              <a:t>Fundamentais </a:t>
            </a:r>
          </a:p>
          <a:p>
            <a:pPr lvl="8">
              <a:buFont typeface="Courier New" panose="02070309020205020404" pitchFamily="49" charset="0"/>
              <a:buChar char="o"/>
              <a:defRPr/>
            </a:pPr>
            <a:r>
              <a:rPr lang="pt-BR" altLang="pt-BR" sz="2000" dirty="0" smtClean="0"/>
              <a:t>Arquitetura de Referência (</a:t>
            </a:r>
            <a:r>
              <a:rPr lang="pt-BR" altLang="pt-BR" sz="2000" dirty="0" smtClean="0">
                <a:solidFill>
                  <a:srgbClr val="FF0000"/>
                </a:solidFill>
              </a:rPr>
              <a:t>Visões – RMODP</a:t>
            </a:r>
            <a:r>
              <a:rPr lang="pt-BR" altLang="pt-BR" sz="2000" dirty="0" smtClean="0"/>
              <a:t>)</a:t>
            </a:r>
            <a:endParaRPr lang="pt-BR" altLang="pt-BR" sz="2000" dirty="0"/>
          </a:p>
          <a:p>
            <a:pPr marL="1681163" lvl="3" indent="-688975" algn="ctr" eaLnBrk="1" hangingPunct="1">
              <a:defRPr/>
            </a:pPr>
            <a:endParaRPr lang="pt-BR" altLang="pt-BR" sz="2800" dirty="0" smtClean="0"/>
          </a:p>
          <a:p>
            <a:pPr marL="1681163" lvl="3" indent="-688975" eaLnBrk="1" hangingPunct="1">
              <a:buFontTx/>
              <a:buAutoNum type="arabicPeriod" startAt="2"/>
              <a:defRPr/>
            </a:pPr>
            <a:r>
              <a:rPr lang="pt-BR" altLang="pt-BR" sz="2800" dirty="0" smtClean="0"/>
              <a:t>Modelagem de Dados Lógica</a:t>
            </a:r>
            <a:r>
              <a:rPr lang="pt-BR" altLang="pt-BR" dirty="0" smtClean="0"/>
              <a:t> </a:t>
            </a:r>
            <a:endParaRPr lang="pt-BR" altLang="pt-BR" dirty="0"/>
          </a:p>
          <a:p>
            <a:pPr lvl="7">
              <a:buFont typeface="Wingdings" panose="05000000000000000000" pitchFamily="2" charset="2"/>
              <a:buChar char="ü"/>
              <a:defRPr/>
            </a:pPr>
            <a:r>
              <a:rPr lang="pt-BR" altLang="pt-BR" sz="2000" b="1" dirty="0"/>
              <a:t>Técnicas de Modelagem</a:t>
            </a:r>
          </a:p>
          <a:p>
            <a:pPr lvl="8">
              <a:buFont typeface="Courier New" panose="02070309020205020404" pitchFamily="49" charset="0"/>
              <a:buChar char="o"/>
              <a:defRPr/>
            </a:pPr>
            <a:r>
              <a:rPr lang="pt-BR" altLang="pt-BR" sz="2000" dirty="0" smtClean="0"/>
              <a:t>MOO e OMT </a:t>
            </a:r>
            <a:r>
              <a:rPr lang="pt-BR" altLang="pt-BR" sz="2000" dirty="0"/>
              <a:t>(</a:t>
            </a:r>
            <a:r>
              <a:rPr lang="pt-BR" altLang="pt-BR" sz="2000" dirty="0">
                <a:solidFill>
                  <a:srgbClr val="FF0000"/>
                </a:solidFill>
              </a:rPr>
              <a:t>UML</a:t>
            </a:r>
            <a:r>
              <a:rPr lang="pt-BR" altLang="pt-BR" sz="2000" dirty="0" smtClean="0"/>
              <a:t>)</a:t>
            </a:r>
            <a:endParaRPr lang="pt-BR" altLang="pt-BR" sz="3200" dirty="0"/>
          </a:p>
          <a:p>
            <a:pPr marL="1681163" lvl="3" indent="-688975" algn="ctr" eaLnBrk="1" hangingPunct="1">
              <a:defRPr/>
            </a:pPr>
            <a:endParaRPr lang="pt-BR" altLang="pt-BR" sz="2800" dirty="0" smtClean="0"/>
          </a:p>
          <a:p>
            <a:pPr marL="1681163" lvl="3" indent="-688975" eaLnBrk="1" hangingPunct="1">
              <a:buFontTx/>
              <a:buAutoNum type="arabicPeriod" startAt="3"/>
              <a:defRPr/>
            </a:pPr>
            <a:r>
              <a:rPr lang="pt-BR" altLang="pt-BR" sz="2800" dirty="0" smtClean="0"/>
              <a:t>Modelagem de Dados Física</a:t>
            </a:r>
          </a:p>
          <a:p>
            <a:pPr lvl="7">
              <a:buFont typeface="Wingdings" panose="05000000000000000000" pitchFamily="2" charset="2"/>
              <a:buChar char="ü"/>
              <a:defRPr/>
            </a:pPr>
            <a:r>
              <a:rPr lang="pt-BR" altLang="pt-BR" sz="2000" b="1" dirty="0"/>
              <a:t>Banco de </a:t>
            </a:r>
            <a:r>
              <a:rPr lang="pt-BR" altLang="pt-BR" sz="2000" b="1" dirty="0" smtClean="0"/>
              <a:t>Dados (</a:t>
            </a:r>
            <a:r>
              <a:rPr lang="pt-BR" altLang="pt-BR" sz="2000" b="1" dirty="0" smtClean="0">
                <a:solidFill>
                  <a:srgbClr val="FF0000"/>
                </a:solidFill>
              </a:rPr>
              <a:t>SQL Server</a:t>
            </a:r>
            <a:r>
              <a:rPr lang="pt-BR" altLang="pt-BR" sz="2000" b="1" dirty="0" smtClean="0"/>
              <a:t>)</a:t>
            </a:r>
            <a:endParaRPr lang="pt-BR" altLang="pt-BR" sz="2000" b="1" dirty="0"/>
          </a:p>
          <a:p>
            <a:pPr marL="1681163" lvl="3" indent="-688975" eaLnBrk="1" hangingPunct="1">
              <a:buFontTx/>
              <a:buNone/>
              <a:defRPr/>
            </a:pPr>
            <a:endParaRPr lang="pt-BR" alt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355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13921</TotalTime>
  <Words>1740</Words>
  <Application>Microsoft Office PowerPoint</Application>
  <PresentationFormat>Apresentação na tela (4:3)</PresentationFormat>
  <Paragraphs>379</Paragraphs>
  <Slides>38</Slides>
  <Notes>37</Notes>
  <HiddenSlides>0</HiddenSlides>
  <MMClips>0</MMClips>
  <ScaleCrop>false</ScaleCrop>
  <HeadingPairs>
    <vt:vector size="8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38</vt:i4>
      </vt:variant>
    </vt:vector>
  </HeadingPairs>
  <TitlesOfParts>
    <vt:vector size="49" baseType="lpstr">
      <vt:lpstr>MS Gothic</vt:lpstr>
      <vt:lpstr>Arial</vt:lpstr>
      <vt:lpstr>Calibri</vt:lpstr>
      <vt:lpstr>Courier New</vt:lpstr>
      <vt:lpstr>Tahoma</vt:lpstr>
      <vt:lpstr>Times New Roman</vt:lpstr>
      <vt:lpstr>Tw Cen MT</vt:lpstr>
      <vt:lpstr>Verdana</vt:lpstr>
      <vt:lpstr>Wingdings</vt:lpstr>
      <vt:lpstr>Wingdings 2</vt:lpstr>
      <vt:lpstr>Mediano</vt:lpstr>
      <vt:lpstr>PTR 5917 – ITS</vt:lpstr>
      <vt:lpstr>Apresentação do PowerPoint</vt:lpstr>
      <vt:lpstr>Fundamentos de ITS</vt:lpstr>
      <vt:lpstr>AGENDA 1</vt:lpstr>
      <vt:lpstr>MOO – Atributos</vt:lpstr>
      <vt:lpstr>Banco de Dados: Modelo Relacional</vt:lpstr>
      <vt:lpstr>AGENDA 2</vt:lpstr>
      <vt:lpstr>Os processos (estágios) da  Modelagem de Dados</vt:lpstr>
      <vt:lpstr>Os processos (estágios) da  Modelagem de Dados</vt:lpstr>
      <vt:lpstr>BASE DE DADOS (Exemplo)</vt:lpstr>
      <vt:lpstr>BASE DE DADOS (Exemplo)</vt:lpstr>
      <vt:lpstr>BASE DE DADOS (Exemplo)</vt:lpstr>
      <vt:lpstr>AGENDA 2</vt:lpstr>
      <vt:lpstr>SISTEMA GERENCIADOR DE BANCO DE DADOS (SGBD)</vt:lpstr>
      <vt:lpstr>Capacidades de um SGBD (1)</vt:lpstr>
      <vt:lpstr>SGBD - Abstração dos Dados</vt:lpstr>
      <vt:lpstr>Capacidades de um SGBD (2)</vt:lpstr>
      <vt:lpstr>AGENDA 2</vt:lpstr>
      <vt:lpstr>MODELOS LÓGICOS PARA BANCO DE DADOS</vt:lpstr>
      <vt:lpstr>Apresentação do PowerPoint</vt:lpstr>
      <vt:lpstr>AGENDA 2</vt:lpstr>
      <vt:lpstr>MODELO RELACIONAL</vt:lpstr>
      <vt:lpstr>MODELO RELACIONAL</vt:lpstr>
      <vt:lpstr>MODELO RELACIONAL</vt:lpstr>
      <vt:lpstr>MODELO RELACIONAL </vt:lpstr>
      <vt:lpstr>MODELO RELACIONAL </vt:lpstr>
      <vt:lpstr>MODELO RELACIONAL</vt:lpstr>
      <vt:lpstr>AGENDA 2</vt:lpstr>
      <vt:lpstr>LINGUAGEM SQL (Structured Query Language)</vt:lpstr>
      <vt:lpstr>LINGUAGEM SQL</vt:lpstr>
      <vt:lpstr>LINGUAGEM SQL </vt:lpstr>
      <vt:lpstr>LINGUAGEM SQL</vt:lpstr>
      <vt:lpstr>SQL – Structured Query Language</vt:lpstr>
      <vt:lpstr>DATA MANIPULATION LANGUAGE </vt:lpstr>
      <vt:lpstr>AGENDA 2</vt:lpstr>
      <vt:lpstr>Referências Bibliográficas</vt:lpstr>
      <vt:lpstr>Leitura Recomendada – Aula 2</vt:lpstr>
      <vt:lpstr>PTR5917 – ITS</vt:lpstr>
    </vt:vector>
  </TitlesOfParts>
  <Company>***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***</dc:creator>
  <cp:lastModifiedBy>User</cp:lastModifiedBy>
  <cp:revision>118</cp:revision>
  <dcterms:created xsi:type="dcterms:W3CDTF">2005-03-07T11:25:49Z</dcterms:created>
  <dcterms:modified xsi:type="dcterms:W3CDTF">2017-09-12T16:15:25Z</dcterms:modified>
</cp:coreProperties>
</file>