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9DA524-332B-8F6D-ABE8-7E49348D93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407022-FBBB-16FD-8F6B-20E7E8B265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96F0320-7883-52E7-E5FA-73FD7F9A1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8CC0E-2E51-4E5F-842A-2A487234CDD9}" type="datetimeFigureOut">
              <a:rPr lang="pt-BR" smtClean="0"/>
              <a:t>08/03/2023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3828719-9CF8-E77A-C118-F2DA0E1F9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35D8A21-D9E4-9845-4989-245534270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29E30-EE50-4457-96BC-7A0068833C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9849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5C6E27-1245-3AF8-F168-88010C505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89A6228-189F-9CF2-CB03-B55CB175F4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D5D5CEA-4F2B-F47C-7413-3CBF19BD0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8CC0E-2E51-4E5F-842A-2A487234CDD9}" type="datetimeFigureOut">
              <a:rPr lang="pt-BR" smtClean="0"/>
              <a:t>08/03/2023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FA7CD8B-1CBF-048B-701E-1888A3A1F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2A9265D-10B0-7D03-960F-0CF22169A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29E30-EE50-4457-96BC-7A0068833C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2381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AEE605A-4D3A-BE1E-C95D-F4931DC553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E5B09E6-4268-5324-6DDB-C6C02150CC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A95652F-982A-1BAA-41B9-182C7B606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8CC0E-2E51-4E5F-842A-2A487234CDD9}" type="datetimeFigureOut">
              <a:rPr lang="pt-BR" smtClean="0"/>
              <a:t>08/03/2023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1E4DDB4-AEFC-95F5-8AEB-9559C7D6F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6213883-4354-588F-3267-27333EBC5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29E30-EE50-4457-96BC-7A0068833C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0605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9D1CFB-A973-485E-3F6F-1F9AE9C6D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526CDC7-39D6-E424-26CA-67AA590657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77FE20-7FFE-DECC-F5BE-867DFBCE7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8CC0E-2E51-4E5F-842A-2A487234CDD9}" type="datetimeFigureOut">
              <a:rPr lang="pt-BR" smtClean="0"/>
              <a:t>08/03/2023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D5AD01D-7853-078C-DC3F-E64D19586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16F5C8-0432-7C78-4D7F-606A1390A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29E30-EE50-4457-96BC-7A0068833C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3115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1747FD-AFC7-52BD-6BF4-59FF08828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C356D2B-513F-E8A3-FD22-EDA98DC6CA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363FB0F-9BC2-4487-857B-653A7A096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8CC0E-2E51-4E5F-842A-2A487234CDD9}" type="datetimeFigureOut">
              <a:rPr lang="pt-BR" smtClean="0"/>
              <a:t>08/03/2023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25E6E36-B691-70FB-2CE3-AC7B2D363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818D222-C97D-36EE-C2B2-B435AC95E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29E30-EE50-4457-96BC-7A0068833C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9815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64BB1B-BE79-D0D0-688D-FD06E847F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C37F7EB-37A5-1ECC-9878-406DFE39A9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BF8990C-36D8-48F5-4076-AF8DD09ABA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8B8466E-2965-46E3-678B-5D69B56FE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8CC0E-2E51-4E5F-842A-2A487234CDD9}" type="datetimeFigureOut">
              <a:rPr lang="pt-BR" smtClean="0"/>
              <a:t>08/03/2023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697A96A-AE0A-49BB-1ECA-A2C0B0166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AAC4E03-0C19-9BCF-78D3-463D23B16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29E30-EE50-4457-96BC-7A0068833C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0760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002423-4AE2-FEFC-30FB-AFF50C4F8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E98BB55-280A-FD88-31AD-812E95CEDD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ECB63ED-9BEE-8E77-6642-79D2D8F792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C5E8073-9D8E-0F2A-A0EA-B831414EE6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4834E5C-4FEB-3FEC-E7D2-7B0D414BD2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469BFAB-5EE7-613A-0410-7CB94AB32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8CC0E-2E51-4E5F-842A-2A487234CDD9}" type="datetimeFigureOut">
              <a:rPr lang="pt-BR" smtClean="0"/>
              <a:t>08/03/2023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A4289BF-8B27-3B91-0372-AD3A90380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C7010C0-1C1E-2761-F3CC-373ABD8E3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29E30-EE50-4457-96BC-7A0068833C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9182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3391A1-9DB0-F452-386F-EBC1C547C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4BA3C89-261F-F3DE-5279-0A9129AE3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8CC0E-2E51-4E5F-842A-2A487234CDD9}" type="datetimeFigureOut">
              <a:rPr lang="pt-BR" smtClean="0"/>
              <a:t>08/03/2023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A47CF78-4DB1-7D62-7706-06B5CC96F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3408DAC-24C3-1232-0E19-27422E6C1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29E30-EE50-4457-96BC-7A0068833C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7700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5D90FE4-F802-D7BC-22FF-E8295CBB6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8CC0E-2E51-4E5F-842A-2A487234CDD9}" type="datetimeFigureOut">
              <a:rPr lang="pt-BR" smtClean="0"/>
              <a:t>08/03/2023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6EC03EE-F908-0663-2285-C199FDFFE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2E3E289-551A-4411-6E50-4C64BA5F7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29E30-EE50-4457-96BC-7A0068833C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8018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68FBE6-6A92-E4E4-DFBC-5414389BF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5DFF931-483F-488B-3115-15E6CE0EE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798720F-862F-DF9D-3EF5-93CA77EF2A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ABCFC37-9797-19AB-53FE-E86AEE1DB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8CC0E-2E51-4E5F-842A-2A487234CDD9}" type="datetimeFigureOut">
              <a:rPr lang="pt-BR" smtClean="0"/>
              <a:t>08/03/2023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63CAC5B-CA8F-636C-2ACE-5AF2C65C5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F8BB6BA-9F91-0E1E-8F70-B2F479A8E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29E30-EE50-4457-96BC-7A0068833C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3440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7BA47D-DFA5-BE77-24F6-8BBD7BB28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2941B6E-973B-D8F5-8070-BF4EA296AB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2B8912A-7B3D-F94D-8ABE-5F299A5C71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953D2D2-2376-6C88-2291-687B74547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8CC0E-2E51-4E5F-842A-2A487234CDD9}" type="datetimeFigureOut">
              <a:rPr lang="pt-BR" smtClean="0"/>
              <a:t>08/03/2023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C1CC97F-FA83-5E17-A53F-0E06C1E36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3B1B40B-CB64-12FD-053A-69CDC972C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29E30-EE50-4457-96BC-7A0068833C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0557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DD054D6-142F-CF21-A9CF-1104469C2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9419F8B-A834-7F89-29AC-FB0A1E75BB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1A1F2A6-CD07-C8DA-B1CF-E4360BE5A6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8CC0E-2E51-4E5F-842A-2A487234CDD9}" type="datetimeFigureOut">
              <a:rPr lang="pt-BR" smtClean="0"/>
              <a:t>08/03/2023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D8F6BE8-BC1E-9324-10EB-57EB43D7D0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95DB20B-200E-520E-923F-6379CECD05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29E30-EE50-4457-96BC-7A0068833C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4869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9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8.emf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3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11E7D0-A102-006E-6647-7DFD8A1AAF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RESPOSTA TRANSITÓRIA</a:t>
            </a:r>
            <a:br>
              <a:rPr lang="pt-BR" dirty="0"/>
            </a:br>
            <a:r>
              <a:rPr lang="pt-BR" dirty="0"/>
              <a:t>CARACTERIZAÇÃO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E866634-E8A6-0928-1063-59ACB961D4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4710" y="4152544"/>
            <a:ext cx="9144000" cy="1655762"/>
          </a:xfrm>
        </p:spPr>
        <p:txBody>
          <a:bodyPr/>
          <a:lstStyle/>
          <a:p>
            <a:pPr algn="l"/>
            <a:r>
              <a:rPr lang="pt-BR" dirty="0"/>
              <a:t>Ettore A. de Barros</a:t>
            </a:r>
          </a:p>
        </p:txBody>
      </p:sp>
    </p:spTree>
    <p:extLst>
      <p:ext uri="{BB962C8B-B14F-4D97-AF65-F5344CB8AC3E}">
        <p14:creationId xmlns:p14="http://schemas.microsoft.com/office/powerpoint/2010/main" val="3389526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9D051C28-63C2-7960-8A1F-3A2C8B484E4C}"/>
              </a:ext>
            </a:extLst>
          </p:cNvPr>
          <p:cNvSpPr txBox="1"/>
          <p:nvPr/>
        </p:nvSpPr>
        <p:spPr>
          <a:xfrm flipH="1">
            <a:off x="2247899" y="2171700"/>
            <a:ext cx="7696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PARTE B- AMORTECIMENTO CRÍTICO</a:t>
            </a:r>
          </a:p>
        </p:txBody>
      </p:sp>
    </p:spTree>
    <p:extLst>
      <p:ext uri="{BB962C8B-B14F-4D97-AF65-F5344CB8AC3E}">
        <p14:creationId xmlns:p14="http://schemas.microsoft.com/office/powerpoint/2010/main" val="3226590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3531B6AB-7E49-E3F0-4F8C-55AACAD44473}"/>
                  </a:ext>
                </a:extLst>
              </p:cNvPr>
              <p:cNvSpPr txBox="1"/>
              <p:nvPr/>
            </p:nvSpPr>
            <p:spPr>
              <a:xfrm flipH="1">
                <a:off x="1311475" y="1569063"/>
                <a:ext cx="9717530" cy="27108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pt-BR" sz="2800" dirty="0"/>
                  <a:t>Não se define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pt-BR" sz="2800" dirty="0"/>
                  <a:t> ou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pt-BR" sz="2800" dirty="0"/>
                  <a:t> pois a resposta não apresenta sobressinal 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pt-BR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sz="2800" b="0" i="0" smtClean="0">
                        <a:latin typeface="Cambria Math" panose="02040503050406030204" pitchFamily="18" charset="0"/>
                      </a:rPr>
                      <m:t>é </m:t>
                    </m:r>
                    <m:r>
                      <m:rPr>
                        <m:sty m:val="p"/>
                      </m:rPr>
                      <a:rPr lang="pt-BR" sz="2800" b="0" i="0" smtClean="0">
                        <a:latin typeface="Cambria Math" panose="02040503050406030204" pitchFamily="18" charset="0"/>
                      </a:rPr>
                      <m:t>definido</m:t>
                    </m:r>
                    <m:r>
                      <a:rPr lang="pt-BR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pt-BR" sz="2800" b="0" i="0" smtClean="0">
                        <a:latin typeface="Cambria Math" panose="02040503050406030204" pitchFamily="18" charset="0"/>
                      </a:rPr>
                      <m:t>para</m:t>
                    </m:r>
                    <m:r>
                      <a:rPr lang="pt-BR" sz="2800" b="0" i="0" smtClean="0">
                        <a:latin typeface="Cambria Math" panose="02040503050406030204" pitchFamily="18" charset="0"/>
                      </a:rPr>
                      <m:t> 90% </m:t>
                    </m:r>
                    <m:r>
                      <m:rPr>
                        <m:sty m:val="p"/>
                      </m:rPr>
                      <a:rPr lang="pt-BR" sz="2800" b="0" i="0" smtClean="0">
                        <a:latin typeface="Cambria Math" panose="02040503050406030204" pitchFamily="18" charset="0"/>
                      </a:rPr>
                      <m:t>do</m:t>
                    </m:r>
                    <m:r>
                      <a:rPr lang="pt-BR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pt-BR" sz="2800" b="0" i="0" smtClean="0">
                        <a:latin typeface="Cambria Math" panose="02040503050406030204" pitchFamily="18" charset="0"/>
                      </a:rPr>
                      <m:t>valor</m:t>
                    </m:r>
                    <m:r>
                      <a:rPr lang="pt-BR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pt-BR" sz="2800" b="0" i="0" smtClean="0">
                        <a:latin typeface="Cambria Math" panose="02040503050406030204" pitchFamily="18" charset="0"/>
                      </a:rPr>
                      <m:t>de</m:t>
                    </m:r>
                    <m:r>
                      <a:rPr lang="pt-BR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pt-BR" sz="2800" b="0" i="0" smtClean="0">
                        <a:latin typeface="Cambria Math" panose="02040503050406030204" pitchFamily="18" charset="0"/>
                      </a:rPr>
                      <m:t>regime</m:t>
                    </m:r>
                  </m:oMath>
                </a14:m>
                <a:endParaRPr lang="pt-BR" sz="2800" b="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pt-BR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sz="2800" b="0" i="0" smtClean="0">
                        <a:latin typeface="Cambria Math" panose="02040503050406030204" pitchFamily="18" charset="0"/>
                      </a:rPr>
                      <m:t>é </m:t>
                    </m:r>
                    <m:r>
                      <m:rPr>
                        <m:sty m:val="p"/>
                      </m:rPr>
                      <a:rPr lang="pt-BR" sz="2800" b="0" i="0" smtClean="0">
                        <a:latin typeface="Cambria Math" panose="02040503050406030204" pitchFamily="18" charset="0"/>
                      </a:rPr>
                      <m:t>m</m:t>
                    </m:r>
                    <m:r>
                      <a:rPr lang="pt-BR" sz="2800" b="0" i="0" smtClean="0">
                        <a:latin typeface="Cambria Math" panose="02040503050406030204" pitchFamily="18" charset="0"/>
                      </a:rPr>
                      <m:t>á</m:t>
                    </m:r>
                    <m:r>
                      <m:rPr>
                        <m:sty m:val="p"/>
                      </m:rPr>
                      <a:rPr lang="pt-BR" sz="2800" b="0" i="0" smtClean="0">
                        <a:latin typeface="Cambria Math" panose="02040503050406030204" pitchFamily="18" charset="0"/>
                      </a:rPr>
                      <m:t>ximo</m:t>
                    </m:r>
                    <m:r>
                      <a:rPr lang="pt-BR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pt-BR" sz="2800" b="0" i="0" smtClean="0">
                        <a:latin typeface="Cambria Math" panose="02040503050406030204" pitchFamily="18" charset="0"/>
                      </a:rPr>
                      <m:t>quando</m:t>
                    </m:r>
                    <m:r>
                      <a:rPr lang="pt-BR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pt-BR" sz="2800" b="0" i="0" smtClean="0">
                        <a:latin typeface="Cambria Math" panose="02040503050406030204" pitchFamily="18" charset="0"/>
                      </a:rPr>
                      <m:t>comparado</m:t>
                    </m:r>
                    <m:r>
                      <a:rPr lang="pt-BR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pt-BR" sz="2800" b="0" i="0" smtClean="0">
                        <a:latin typeface="Cambria Math" panose="02040503050406030204" pitchFamily="18" charset="0"/>
                      </a:rPr>
                      <m:t>ao</m:t>
                    </m:r>
                    <m:r>
                      <a:rPr lang="pt-BR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pt-BR" sz="2800" b="0" i="0" smtClean="0">
                        <a:latin typeface="Cambria Math" panose="02040503050406030204" pitchFamily="18" charset="0"/>
                      </a:rPr>
                      <m:t>caso</m:t>
                    </m:r>
                    <m:r>
                      <a:rPr lang="pt-BR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pt-BR" sz="2800" b="0" i="0" smtClean="0">
                        <a:latin typeface="Cambria Math" panose="02040503050406030204" pitchFamily="18" charset="0"/>
                      </a:rPr>
                      <m:t>subamortecido</m:t>
                    </m:r>
                  </m:oMath>
                </a14:m>
                <a:endParaRPr lang="pt-BR" sz="2800" b="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pt-BR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sz="2800" b="0" i="0" smtClean="0">
                        <a:latin typeface="Cambria Math" panose="02040503050406030204" pitchFamily="18" charset="0"/>
                      </a:rPr>
                      <m:t>é </m:t>
                    </m:r>
                    <m:r>
                      <m:rPr>
                        <m:sty m:val="p"/>
                      </m:rPr>
                      <a:rPr lang="pt-BR" sz="2800" b="0" i="0" smtClean="0">
                        <a:latin typeface="Cambria Math" panose="02040503050406030204" pitchFamily="18" charset="0"/>
                      </a:rPr>
                      <m:t>m</m:t>
                    </m:r>
                    <m:r>
                      <a:rPr lang="pt-BR" sz="2800" b="0" i="0" smtClean="0">
                        <a:latin typeface="Cambria Math" panose="02040503050406030204" pitchFamily="18" charset="0"/>
                      </a:rPr>
                      <m:t>í</m:t>
                    </m:r>
                    <m:r>
                      <m:rPr>
                        <m:sty m:val="p"/>
                      </m:rPr>
                      <a:rPr lang="pt-BR" sz="2800" b="0" i="0" smtClean="0">
                        <a:latin typeface="Cambria Math" panose="02040503050406030204" pitchFamily="18" charset="0"/>
                      </a:rPr>
                      <m:t>nimo</m:t>
                    </m:r>
                    <m:r>
                      <a:rPr lang="pt-BR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pt-BR" sz="2800" b="0" i="0" smtClean="0">
                        <a:latin typeface="Cambria Math" panose="02040503050406030204" pitchFamily="18" charset="0"/>
                      </a:rPr>
                      <m:t>quando</m:t>
                    </m:r>
                    <m:r>
                      <a:rPr lang="pt-BR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pt-BR" sz="2800" b="0" i="0" smtClean="0">
                        <a:latin typeface="Cambria Math" panose="02040503050406030204" pitchFamily="18" charset="0"/>
                      </a:rPr>
                      <m:t>comparado</m:t>
                    </m:r>
                    <m:r>
                      <a:rPr lang="pt-BR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pt-BR" sz="2800" b="0" i="0" smtClean="0">
                        <a:latin typeface="Cambria Math" panose="02040503050406030204" pitchFamily="18" charset="0"/>
                      </a:rPr>
                      <m:t>ao</m:t>
                    </m:r>
                    <m:r>
                      <a:rPr lang="pt-BR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pt-BR" sz="2800" b="0" i="0" smtClean="0">
                        <a:latin typeface="Cambria Math" panose="02040503050406030204" pitchFamily="18" charset="0"/>
                      </a:rPr>
                      <m:t>caso</m:t>
                    </m:r>
                    <m:r>
                      <a:rPr lang="pt-BR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pt-BR" sz="2800" b="0" i="0" smtClean="0">
                        <a:latin typeface="Cambria Math" panose="02040503050406030204" pitchFamily="18" charset="0"/>
                      </a:rPr>
                      <m:t>sobreamortecido</m:t>
                    </m:r>
                  </m:oMath>
                </a14:m>
                <a:endParaRPr lang="pt-BR" sz="2800" b="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pt-BR" sz="2800" dirty="0"/>
              </a:p>
            </p:txBody>
          </p:sp>
        </mc:Choice>
        <mc:Fallback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3531B6AB-7E49-E3F0-4F8C-55AACAD444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311475" y="1569063"/>
                <a:ext cx="9717530" cy="2710870"/>
              </a:xfrm>
              <a:prstGeom prst="rect">
                <a:avLst/>
              </a:prstGeom>
              <a:blipFill>
                <a:blip r:embed="rId2"/>
                <a:stretch>
                  <a:fillRect l="-1175" t="-186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aixaDeTexto 2">
            <a:extLst>
              <a:ext uri="{FF2B5EF4-FFF2-40B4-BE49-F238E27FC236}">
                <a16:creationId xmlns:a16="http://schemas.microsoft.com/office/drawing/2014/main" id="{F8D7F064-CD0B-9CE1-1DF4-F34CEB66BD1B}"/>
              </a:ext>
            </a:extLst>
          </p:cNvPr>
          <p:cNvSpPr txBox="1"/>
          <p:nvPr/>
        </p:nvSpPr>
        <p:spPr>
          <a:xfrm flipH="1">
            <a:off x="809334" y="5090011"/>
            <a:ext cx="10721813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A condição com amortecimento crítico apresenta a resposta mais rápida sem sobressinal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B64FB843-21CE-1E44-4028-5D15ED074009}"/>
                  </a:ext>
                </a:extLst>
              </p:cNvPr>
              <p:cNvSpPr txBox="1"/>
              <p:nvPr/>
            </p:nvSpPr>
            <p:spPr>
              <a:xfrm>
                <a:off x="3258364" y="813882"/>
                <a:ext cx="5589094" cy="7712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800" b="0" i="1" smtClean="0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pt-BR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pt-BR" sz="2800" b="0" i="1" smtClean="0">
                        <a:latin typeface="Cambria Math" panose="02040503050406030204" pitchFamily="18" charset="0"/>
                      </a:rPr>
                      <m:t>=1−</m:t>
                    </m:r>
                    <m:sSup>
                      <m:sSupPr>
                        <m:ctrlPr>
                          <a:rPr lang="pt-BR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pt-BR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pt-BR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pt-BR" sz="2800" b="0" i="1" smtClean="0">
                        <a:latin typeface="Cambria Math" panose="02040503050406030204" pitchFamily="18" charset="0"/>
                      </a:rPr>
                      <m:t>(1+</m:t>
                    </m:r>
                  </m:oMath>
                </a14:m>
                <a:r>
                  <a:rPr lang="pt-BR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pt-BR" sz="28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pt-BR" sz="2800" dirty="0"/>
                  <a:t>), </a:t>
                </a:r>
                <a14:m>
                  <m:oMath xmlns:m="http://schemas.openxmlformats.org/officeDocument/2006/math">
                    <m:r>
                      <a:rPr lang="pt-BR" sz="28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pt-BR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pt-BR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pt-BR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den>
                    </m:f>
                  </m:oMath>
                </a14:m>
                <a:endParaRPr lang="pt-BR" sz="2800" dirty="0"/>
              </a:p>
            </p:txBody>
          </p:sp>
        </mc:Choice>
        <mc:Fallback xmlns="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B64FB843-21CE-1E44-4028-5D15ED0740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8364" y="813882"/>
                <a:ext cx="5589094" cy="771237"/>
              </a:xfrm>
              <a:prstGeom prst="rect">
                <a:avLst/>
              </a:prstGeom>
              <a:blipFill>
                <a:blip r:embed="rId3"/>
                <a:stretch>
                  <a:fillRect l="-68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0461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9D051C28-63C2-7960-8A1F-3A2C8B484E4C}"/>
              </a:ext>
            </a:extLst>
          </p:cNvPr>
          <p:cNvSpPr txBox="1"/>
          <p:nvPr/>
        </p:nvSpPr>
        <p:spPr>
          <a:xfrm flipH="1">
            <a:off x="2247899" y="2171700"/>
            <a:ext cx="7696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PARTE B- CASO SOBREAMORTECIDO</a:t>
            </a:r>
          </a:p>
        </p:txBody>
      </p:sp>
    </p:spTree>
    <p:extLst>
      <p:ext uri="{BB962C8B-B14F-4D97-AF65-F5344CB8AC3E}">
        <p14:creationId xmlns:p14="http://schemas.microsoft.com/office/powerpoint/2010/main" val="3657443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AB07A70B-FB9E-3835-F4E0-D8AD0E4181CD}"/>
                  </a:ext>
                </a:extLst>
              </p:cNvPr>
              <p:cNvSpPr txBox="1"/>
              <p:nvPr/>
            </p:nvSpPr>
            <p:spPr>
              <a:xfrm flipH="1">
                <a:off x="270964" y="913081"/>
                <a:ext cx="11066270" cy="2953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pt-BR" sz="2800" dirty="0"/>
                  <a:t>Caso de pouco interesse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pt-BR" sz="2800" dirty="0"/>
                  <a:t>Não se define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pt-BR" sz="2800" dirty="0"/>
                  <a:t> ou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pt-BR" sz="2800" dirty="0"/>
                  <a:t> pois a resposta não apresenta sobressinal 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pt-B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r>
                      <a:rPr lang="pt-B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𝑘𝑇</m:t>
                    </m:r>
                    <m:r>
                      <a:rPr lang="pt-B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sSub>
                          <m:sSubPr>
                            <m:ctrlPr>
                              <a:rPr lang="pt-BR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den>
                    </m:f>
                    <m:r>
                      <a:rPr lang="pt-BR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sSub>
                          <m:sSubPr>
                            <m:ctrlPr>
                              <a:rPr lang="pt-BR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pt-BR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den>
                    </m:f>
                    <m:r>
                      <a:rPr lang="pt-B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B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𝑝𝑎𝑟𝑎</m:t>
                    </m:r>
                    <m:r>
                      <a:rPr lang="pt-B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B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𝑜</m:t>
                    </m:r>
                    <m:r>
                      <a:rPr lang="pt-B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B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𝑚𝑎𝑖𝑜𝑟</m:t>
                    </m:r>
                    <m:r>
                      <a:rPr lang="pt-B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B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pt-B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pt-B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𝑠𝑒</m:t>
                    </m:r>
                    <m:r>
                      <a:rPr lang="pt-B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B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𝑢𝑚𝑎</m:t>
                    </m:r>
                    <m:r>
                      <a:rPr lang="pt-B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B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𝑐𝑜𝑛𝑠𝑡𝑎𝑛𝑡𝑒</m:t>
                    </m:r>
                    <m:r>
                      <a:rPr lang="pt-B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B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𝑑𝑒</m:t>
                    </m:r>
                    <m:r>
                      <a:rPr lang="pt-B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pt-B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𝑡𝑒𝑚𝑝𝑜</m:t>
                    </m:r>
                    <m:r>
                      <a:rPr lang="pt-B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é </m:t>
                    </m:r>
                  </m:oMath>
                </a14:m>
                <a:endParaRPr lang="pt-BR" sz="28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𝑏𝑒𝑚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𝑚𝑎𝑖𝑜𝑟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𝑑𝑜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𝑞𝑢𝑒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𝑜𝑢𝑡𝑟𝑎</m:t>
                      </m:r>
                    </m:oMath>
                  </m:oMathPara>
                </a14:m>
                <a:endParaRPr lang="pt-BR" sz="28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pt-BR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sz="2800" b="0" i="0" smtClean="0">
                        <a:latin typeface="Cambria Math" panose="02040503050406030204" pitchFamily="18" charset="0"/>
                      </a:rPr>
                      <m:t>é </m:t>
                    </m:r>
                    <m:r>
                      <m:rPr>
                        <m:sty m:val="p"/>
                      </m:rPr>
                      <a:rPr lang="pt-BR" sz="2800" b="0" i="0" smtClean="0">
                        <a:latin typeface="Cambria Math" panose="02040503050406030204" pitchFamily="18" charset="0"/>
                      </a:rPr>
                      <m:t>definido</m:t>
                    </m:r>
                    <m:r>
                      <a:rPr lang="pt-BR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pt-BR" sz="2800" b="0" i="0" smtClean="0">
                        <a:latin typeface="Cambria Math" panose="02040503050406030204" pitchFamily="18" charset="0"/>
                      </a:rPr>
                      <m:t>no</m:t>
                    </m:r>
                    <m:r>
                      <a:rPr lang="pt-BR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pt-BR" sz="2800" b="0" i="0" smtClean="0">
                        <a:latin typeface="Cambria Math" panose="02040503050406030204" pitchFamily="18" charset="0"/>
                      </a:rPr>
                      <m:t>percurso</m:t>
                    </m:r>
                    <m:r>
                      <a:rPr lang="pt-BR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pt-BR" sz="2800" b="0" i="0" smtClean="0">
                        <a:latin typeface="Cambria Math" panose="02040503050406030204" pitchFamily="18" charset="0"/>
                      </a:rPr>
                      <m:t>de</m:t>
                    </m:r>
                    <m:r>
                      <a:rPr lang="pt-BR" sz="2800" b="0" i="0" smtClean="0">
                        <a:latin typeface="Cambria Math" panose="02040503050406030204" pitchFamily="18" charset="0"/>
                      </a:rPr>
                      <m:t> 10% </m:t>
                    </m:r>
                    <m:r>
                      <m:rPr>
                        <m:sty m:val="p"/>
                      </m:rPr>
                      <a:rPr lang="pt-BR" sz="2800" b="0" i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pt-BR" sz="2800" b="0" i="0" smtClean="0">
                        <a:latin typeface="Cambria Math" panose="02040503050406030204" pitchFamily="18" charset="0"/>
                      </a:rPr>
                      <m:t> 90% </m:t>
                    </m:r>
                    <m:r>
                      <m:rPr>
                        <m:sty m:val="p"/>
                      </m:rPr>
                      <a:rPr lang="pt-BR" sz="2800" b="0" i="0" smtClean="0">
                        <a:latin typeface="Cambria Math" panose="02040503050406030204" pitchFamily="18" charset="0"/>
                      </a:rPr>
                      <m:t>do</m:t>
                    </m:r>
                    <m:r>
                      <a:rPr lang="pt-BR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pt-BR" sz="2800" b="0" i="0" smtClean="0">
                        <a:latin typeface="Cambria Math" panose="02040503050406030204" pitchFamily="18" charset="0"/>
                      </a:rPr>
                      <m:t>valor</m:t>
                    </m:r>
                    <m:r>
                      <a:rPr lang="pt-BR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pt-BR" sz="2800" b="0" i="0" smtClean="0">
                        <a:latin typeface="Cambria Math" panose="02040503050406030204" pitchFamily="18" charset="0"/>
                      </a:rPr>
                      <m:t>de</m:t>
                    </m:r>
                    <m:r>
                      <a:rPr lang="pt-BR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pt-BR" sz="2800" b="0" i="0" smtClean="0">
                        <a:latin typeface="Cambria Math" panose="02040503050406030204" pitchFamily="18" charset="0"/>
                      </a:rPr>
                      <m:t>regime</m:t>
                    </m:r>
                  </m:oMath>
                </a14:m>
                <a:endParaRPr lang="pt-BR" sz="2800" b="0" dirty="0"/>
              </a:p>
              <a:p>
                <a:endParaRPr lang="pt-BR" sz="2800" dirty="0"/>
              </a:p>
            </p:txBody>
          </p:sp>
        </mc:Choice>
        <mc:Fallback xmlns="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AB07A70B-FB9E-3835-F4E0-D8AD0E4181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70964" y="913081"/>
                <a:ext cx="11066270" cy="2953822"/>
              </a:xfrm>
              <a:prstGeom prst="rect">
                <a:avLst/>
              </a:prstGeom>
              <a:blipFill>
                <a:blip r:embed="rId2"/>
                <a:stretch>
                  <a:fillRect l="-1032" t="-257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9627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1679A9A1-ED31-EDF1-9596-8EA7C9EB96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8880" y="647723"/>
            <a:ext cx="5811308" cy="3693224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D93B67AB-BDCE-DFB3-C25E-36DDBFA936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952" y="3993502"/>
            <a:ext cx="3416899" cy="2783269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079492BC-502A-9F0D-B32D-8934CB4E9E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98496" y="4172992"/>
            <a:ext cx="3963551" cy="2519888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7C166524-0FE8-B063-5758-33D165B2165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08264" y="5842335"/>
            <a:ext cx="3234266" cy="353191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695346BB-9870-49C6-D2E5-D7575C2C108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45377" y="4486063"/>
            <a:ext cx="2590600" cy="496483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5EC4EAAB-EEFE-2AC6-8E65-C154175BC9F9}"/>
              </a:ext>
            </a:extLst>
          </p:cNvPr>
          <p:cNvSpPr txBox="1"/>
          <p:nvPr/>
        </p:nvSpPr>
        <p:spPr>
          <a:xfrm>
            <a:off x="3742793" y="4219645"/>
            <a:ext cx="2926239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pt-BR" sz="2400" dirty="0"/>
              <a:t>DEGRAU UNITÁRIO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848D2B0C-3244-F14B-72F9-32EDA1ACDD6F}"/>
              </a:ext>
            </a:extLst>
          </p:cNvPr>
          <p:cNvSpPr txBox="1"/>
          <p:nvPr/>
        </p:nvSpPr>
        <p:spPr>
          <a:xfrm>
            <a:off x="991809" y="3614472"/>
            <a:ext cx="1255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RAMPA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09EB2D44-EBEC-970F-6B4D-7BA3C3D631AE}"/>
              </a:ext>
            </a:extLst>
          </p:cNvPr>
          <p:cNvSpPr txBox="1"/>
          <p:nvPr/>
        </p:nvSpPr>
        <p:spPr>
          <a:xfrm>
            <a:off x="8720666" y="3637030"/>
            <a:ext cx="27284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IMPULSO UNITÁRIO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2E140C32-A4BD-E7DB-12CE-5DCDD4853E05}"/>
              </a:ext>
            </a:extLst>
          </p:cNvPr>
          <p:cNvSpPr txBox="1"/>
          <p:nvPr/>
        </p:nvSpPr>
        <p:spPr>
          <a:xfrm>
            <a:off x="6854780" y="1631661"/>
            <a:ext cx="533722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sz="2400" dirty="0"/>
              <a:t>ADMITE-SE QUE A RESPOSTA ATINGE O REGIME PERMANENTE APÓS 4T (ERRO</a:t>
            </a:r>
          </a:p>
          <a:p>
            <a:r>
              <a:rPr lang="pt-BR" sz="2400" dirty="0"/>
              <a:t>MENOR DO QUE 2%)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B135042D-1241-92A1-7159-22370396465F}"/>
              </a:ext>
            </a:extLst>
          </p:cNvPr>
          <p:cNvSpPr txBox="1"/>
          <p:nvPr/>
        </p:nvSpPr>
        <p:spPr>
          <a:xfrm>
            <a:off x="107296" y="46095"/>
            <a:ext cx="52352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SISTEMA DE PRIMEIRA ORDEM</a:t>
            </a:r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6D67E133-2FB4-DD50-D7D0-1B9D39E0E47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4664" y="859665"/>
            <a:ext cx="2114648" cy="771996"/>
          </a:xfrm>
          <a:prstGeom prst="rect">
            <a:avLst/>
          </a:prstGeom>
          <a:solidFill>
            <a:srgbClr val="00B0F0"/>
          </a:solidFill>
        </p:spPr>
      </p:pic>
    </p:spTree>
    <p:extLst>
      <p:ext uri="{BB962C8B-B14F-4D97-AF65-F5344CB8AC3E}">
        <p14:creationId xmlns:p14="http://schemas.microsoft.com/office/powerpoint/2010/main" val="2081445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17562827-554C-05C5-D962-A996759714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0927" y="840374"/>
            <a:ext cx="6105230" cy="5523108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FC91F71E-07A3-443B-11C7-BEB691FBB29F}"/>
              </a:ext>
            </a:extLst>
          </p:cNvPr>
          <p:cNvSpPr txBox="1"/>
          <p:nvPr/>
        </p:nvSpPr>
        <p:spPr>
          <a:xfrm>
            <a:off x="107296" y="46095"/>
            <a:ext cx="52352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SISTEMA DE SEGUNDA ORDEM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E60A8DF-888E-7C7E-751E-512ADD5392AE}"/>
              </a:ext>
            </a:extLst>
          </p:cNvPr>
          <p:cNvSpPr txBox="1"/>
          <p:nvPr/>
        </p:nvSpPr>
        <p:spPr>
          <a:xfrm>
            <a:off x="7189998" y="447660"/>
            <a:ext cx="2926239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pt-BR" sz="2400" dirty="0"/>
              <a:t>DEGRAU UNITÁRIO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D5729A7C-2239-25E9-74A4-750D2770C712}"/>
                  </a:ext>
                </a:extLst>
              </p:cNvPr>
              <p:cNvSpPr txBox="1"/>
              <p:nvPr/>
            </p:nvSpPr>
            <p:spPr>
              <a:xfrm>
                <a:off x="447861" y="1065187"/>
                <a:ext cx="3107102" cy="704937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p>
                            <m:sSup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𝜁</m:t>
                          </m:r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D5729A7C-2239-25E9-74A4-750D2770C7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861" y="1065187"/>
                <a:ext cx="3107102" cy="70493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9E1A222B-9E5B-5FA1-2E42-9A286D62A16C}"/>
                  </a:ext>
                </a:extLst>
              </p:cNvPr>
              <p:cNvSpPr txBox="1"/>
              <p:nvPr/>
            </p:nvSpPr>
            <p:spPr>
              <a:xfrm>
                <a:off x="8705459" y="6163427"/>
                <a:ext cx="774440" cy="400110"/>
              </a:xfrm>
              <a:prstGeom prst="rect">
                <a:avLst/>
              </a:prstGeom>
              <a:solidFill>
                <a:srgbClr val="00B050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𝝎</m:t>
                        </m:r>
                      </m:e>
                      <m:sub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pt-BR" sz="2000" b="1" dirty="0"/>
                  <a:t>t</a:t>
                </a:r>
              </a:p>
            </p:txBody>
          </p:sp>
        </mc:Choice>
        <mc:Fallback xmlns="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9E1A222B-9E5B-5FA1-2E42-9A286D62A1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5459" y="6163427"/>
                <a:ext cx="774440" cy="400110"/>
              </a:xfrm>
              <a:prstGeom prst="rect">
                <a:avLst/>
              </a:prstGeom>
              <a:blipFill>
                <a:blip r:embed="rId4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EA60567C-96A3-30FA-5228-A7A46039760A}"/>
                  </a:ext>
                </a:extLst>
              </p:cNvPr>
              <p:cNvSpPr txBox="1"/>
              <p:nvPr/>
            </p:nvSpPr>
            <p:spPr>
              <a:xfrm>
                <a:off x="0" y="2651177"/>
                <a:ext cx="4170785" cy="41120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d>
                            <m:dPr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=(1−</m:t>
                          </m:r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𝐾𝑒</m:t>
                          </m:r>
                        </m:e>
                        <m:sup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𝜁</m:t>
                          </m:r>
                          <m:sSub>
                            <m:sSubPr>
                              <m:ctrlPr>
                                <a:rPr lang="pt-B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𝑠𝑒𝑛</m:t>
                      </m:r>
                      <m:d>
                        <m:d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e>
                      </m:d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EA60567C-96A3-30FA-5228-A7A4603976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651177"/>
                <a:ext cx="4170785" cy="411203"/>
              </a:xfrm>
              <a:prstGeom prst="rect">
                <a:avLst/>
              </a:prstGeom>
              <a:blipFill>
                <a:blip r:embed="rId5"/>
                <a:stretch>
                  <a:fillRect b="-1492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5929DF78-B667-0BAE-995C-5E2262F29697}"/>
                  </a:ext>
                </a:extLst>
              </p:cNvPr>
              <p:cNvSpPr txBox="1"/>
              <p:nvPr/>
            </p:nvSpPr>
            <p:spPr>
              <a:xfrm>
                <a:off x="-15653" y="3078561"/>
                <a:ext cx="6363478" cy="64447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pt-BR" sz="2000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pt-B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pt-B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pt-B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  <m:rad>
                      <m:radPr>
                        <m:degHide m:val="on"/>
                        <m:ctrlPr>
                          <a:rPr lang="pt-B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pt-B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pt-BR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𝜁</m:t>
                            </m:r>
                          </m:e>
                          <m:sup>
                            <m:r>
                              <a:rPr lang="pt-BR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pt-BR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pt-BR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𝐾</m:t>
                    </m:r>
                    <m:r>
                      <a:rPr lang="pt-BR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=1/</m:t>
                    </m:r>
                    <m:rad>
                      <m:radPr>
                        <m:degHide m:val="on"/>
                        <m:ctrlPr>
                          <a:rPr lang="pt-B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pt-B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pt-BR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𝜁</m:t>
                            </m:r>
                          </m:e>
                          <m:sup>
                            <m:r>
                              <a:rPr lang="pt-BR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pt-B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rad>
                  </m:oMath>
                </a14:m>
                <a:r>
                  <a:rPr lang="pt-BR" sz="2000" dirty="0"/>
                  <a:t>  </a:t>
                </a:r>
                <a14:m>
                  <m:oMath xmlns:m="http://schemas.openxmlformats.org/officeDocument/2006/math">
                    <m:r>
                      <a:rPr lang="pt-BR" sz="2000" b="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pt-BR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  <m:r>
                      <a:rPr lang="pt-BR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pt-BR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𝑡𝑔</m:t>
                        </m:r>
                      </m:e>
                      <m:sup>
                        <m:r>
                          <a:rPr lang="pt-BR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pt-BR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pt-BR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pt-BR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pt-BR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pt-BR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BR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𝜁</m:t>
                                </m:r>
                              </m:e>
                              <m:sup>
                                <m:r>
                                  <a:rPr lang="pt-BR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pt-BR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</m:e>
                        </m:rad>
                      </m:num>
                      <m:den>
                        <m:r>
                          <m:rPr>
                            <m:sty m:val="p"/>
                          </m:rPr>
                          <a:rPr lang="el-G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ζ</m:t>
                        </m:r>
                      </m:den>
                    </m:f>
                    <m:r>
                      <a:rPr lang="pt-BR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pt-BR" sz="2000" dirty="0"/>
              </a:p>
            </p:txBody>
          </p:sp>
        </mc:Choice>
        <mc:Fallback xmlns=""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5929DF78-B667-0BAE-995C-5E2262F296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5653" y="3078561"/>
                <a:ext cx="6363478" cy="64447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B0595D8B-511E-23F1-20ED-A7165B981001}"/>
                  </a:ext>
                </a:extLst>
              </p:cNvPr>
              <p:cNvSpPr txBox="1"/>
              <p:nvPr/>
            </p:nvSpPr>
            <p:spPr>
              <a:xfrm>
                <a:off x="107296" y="2043868"/>
                <a:ext cx="662940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800" u="sng" dirty="0"/>
                  <a:t>SISTEMA SUB-AMORTECIDO (</a:t>
                </a:r>
                <a14:m>
                  <m:oMath xmlns:m="http://schemas.openxmlformats.org/officeDocument/2006/math">
                    <m:r>
                      <a:rPr lang="pt-BR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𝜁</m:t>
                    </m:r>
                    <m:r>
                      <a:rPr lang="pt-BR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sz="2800" u="sng" dirty="0"/>
                  <a:t>&lt;1):</a:t>
                </a:r>
              </a:p>
            </p:txBody>
          </p:sp>
        </mc:Choice>
        <mc:Fallback xmlns=""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B0595D8B-511E-23F1-20ED-A7165B9810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96" y="2043868"/>
                <a:ext cx="6629406" cy="523220"/>
              </a:xfrm>
              <a:prstGeom prst="rect">
                <a:avLst/>
              </a:prstGeom>
              <a:blipFill>
                <a:blip r:embed="rId7"/>
                <a:stretch>
                  <a:fillRect l="-1932" t="-10465" b="-3255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7FC14649-B018-26CD-A440-9D844C7F93F6}"/>
                  </a:ext>
                </a:extLst>
              </p:cNvPr>
              <p:cNvSpPr txBox="1"/>
              <p:nvPr/>
            </p:nvSpPr>
            <p:spPr>
              <a:xfrm>
                <a:off x="1119665" y="4484001"/>
                <a:ext cx="4737496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d>
                            <m:d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=1−</m:t>
                          </m:r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d>
                        <m:d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pt-B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≽0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7FC14649-B018-26CD-A440-9D844C7F93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665" y="4484001"/>
                <a:ext cx="4737496" cy="461665"/>
              </a:xfrm>
              <a:prstGeom prst="rect">
                <a:avLst/>
              </a:prstGeom>
              <a:blipFill>
                <a:blip r:embed="rId8"/>
                <a:stretch>
                  <a:fillRect b="-10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2AFC64B4-F850-FC25-9503-914E9F1AC31B}"/>
                  </a:ext>
                </a:extLst>
              </p:cNvPr>
              <p:cNvSpPr txBox="1"/>
              <p:nvPr/>
            </p:nvSpPr>
            <p:spPr>
              <a:xfrm>
                <a:off x="-55987" y="3677390"/>
                <a:ext cx="6764696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800" u="sng" dirty="0"/>
                  <a:t>SISTEMA CRITICAMENTE-AMORTECIDO</a:t>
                </a:r>
                <a:r>
                  <a:rPr lang="pt-BR" sz="2800" dirty="0">
                    <a:ea typeface="Cambria Math" panose="02040503050406030204" pitchFamily="18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pt-BR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pt-B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𝜁</m:t>
                    </m:r>
                    <m:r>
                      <a:rPr lang="pt-BR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2400" u="sng" dirty="0"/>
                  <a:t>1):</a:t>
                </a:r>
                <a:r>
                  <a:rPr lang="pt-BR" sz="2800" u="sng" dirty="0"/>
                  <a:t> </a:t>
                </a:r>
              </a:p>
            </p:txBody>
          </p:sp>
        </mc:Choice>
        <mc:Fallback xmlns="">
          <p:sp>
            <p:nvSpPr>
              <p:cNvPr id="16" name="CaixaDeTexto 15">
                <a:extLst>
                  <a:ext uri="{FF2B5EF4-FFF2-40B4-BE49-F238E27FC236}">
                    <a16:creationId xmlns:a16="http://schemas.microsoft.com/office/drawing/2014/main" id="{2AFC64B4-F850-FC25-9503-914E9F1AC3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5987" y="3677390"/>
                <a:ext cx="6764696" cy="954107"/>
              </a:xfrm>
              <a:prstGeom prst="rect">
                <a:avLst/>
              </a:prstGeom>
              <a:blipFill>
                <a:blip r:embed="rId9"/>
                <a:stretch>
                  <a:fillRect l="-1892" t="-5732" b="-1210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Imagem 17">
            <a:extLst>
              <a:ext uri="{FF2B5EF4-FFF2-40B4-BE49-F238E27FC236}">
                <a16:creationId xmlns:a16="http://schemas.microsoft.com/office/drawing/2014/main" id="{E65D8561-8D09-91F8-D855-1DDB872EC45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82555" y="5385724"/>
            <a:ext cx="5595909" cy="79449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3B3BFD17-CB6F-A446-601C-AD875377C621}"/>
                  </a:ext>
                </a:extLst>
              </p:cNvPr>
              <p:cNvSpPr txBox="1"/>
              <p:nvPr/>
            </p:nvSpPr>
            <p:spPr>
              <a:xfrm>
                <a:off x="0" y="4833282"/>
                <a:ext cx="589694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800" u="sng" dirty="0"/>
                  <a:t>SISTEMA SOBRE-AMORTECIDO</a:t>
                </a:r>
                <a:r>
                  <a:rPr lang="pt-BR" sz="2800" b="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BR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pt-BR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𝜁</m:t>
                    </m:r>
                    <m:r>
                      <a:rPr lang="pt-BR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pt-BR" sz="2800" u="sng" dirty="0"/>
                  <a:t>1)</a:t>
                </a:r>
                <a:r>
                  <a:rPr lang="pt-BR" sz="3200" u="sng" dirty="0"/>
                  <a:t> </a:t>
                </a:r>
                <a:r>
                  <a:rPr lang="pt-BR" sz="2800" u="sng" dirty="0"/>
                  <a:t>:</a:t>
                </a:r>
              </a:p>
            </p:txBody>
          </p:sp>
        </mc:Choice>
        <mc:Fallback xmlns="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3B3BFD17-CB6F-A446-601C-AD875377C6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833282"/>
                <a:ext cx="5896946" cy="584775"/>
              </a:xfrm>
              <a:prstGeom prst="rect">
                <a:avLst/>
              </a:prstGeom>
              <a:blipFill>
                <a:blip r:embed="rId11"/>
                <a:stretch>
                  <a:fillRect l="-2068" t="-3125" r="-1551" b="-2604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Imagem 20">
            <a:extLst>
              <a:ext uri="{FF2B5EF4-FFF2-40B4-BE49-F238E27FC236}">
                <a16:creationId xmlns:a16="http://schemas.microsoft.com/office/drawing/2014/main" id="{A7A7E0A6-ED72-257D-D3E1-9DC9D6FBA71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52498" y="6209573"/>
            <a:ext cx="6027176" cy="42765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aixaDeTexto 22">
                <a:extLst>
                  <a:ext uri="{FF2B5EF4-FFF2-40B4-BE49-F238E27FC236}">
                    <a16:creationId xmlns:a16="http://schemas.microsoft.com/office/drawing/2014/main" id="{DC6BA5CA-58D2-9EB9-33DC-23002DD3914A}"/>
                  </a:ext>
                </a:extLst>
              </p:cNvPr>
              <p:cNvSpPr txBox="1"/>
              <p:nvPr/>
            </p:nvSpPr>
            <p:spPr>
              <a:xfrm>
                <a:off x="0" y="5517201"/>
                <a:ext cx="50219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800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pt-BR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3" name="CaixaDeTexto 22">
                <a:extLst>
                  <a:ext uri="{FF2B5EF4-FFF2-40B4-BE49-F238E27FC236}">
                    <a16:creationId xmlns:a16="http://schemas.microsoft.com/office/drawing/2014/main" id="{DC6BA5CA-58D2-9EB9-33DC-23002DD391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517201"/>
                <a:ext cx="502190" cy="369332"/>
              </a:xfrm>
              <a:prstGeom prst="rect">
                <a:avLst/>
              </a:prstGeom>
              <a:blipFill>
                <a:blip r:embed="rId1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4597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65FD374D-7B62-E138-78A9-0EAFC41C63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1966" y="427300"/>
            <a:ext cx="6811260" cy="374857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2E0A10FA-57B5-9AC7-8D22-9C2E3DD97C58}"/>
                  </a:ext>
                </a:extLst>
              </p:cNvPr>
              <p:cNvSpPr txBox="1"/>
              <p:nvPr/>
            </p:nvSpPr>
            <p:spPr>
              <a:xfrm>
                <a:off x="536511" y="4399384"/>
                <a:ext cx="308071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𝑇𝑒𝑚𝑝𝑜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𝑎𝑡𝑟𝑎𝑠𝑜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2E0A10FA-57B5-9AC7-8D22-9C2E3DD97C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511" y="4399384"/>
                <a:ext cx="3080715" cy="369332"/>
              </a:xfrm>
              <a:prstGeom prst="rect">
                <a:avLst/>
              </a:prstGeom>
              <a:blipFill>
                <a:blip r:embed="rId3"/>
                <a:stretch>
                  <a:fillRect l="-1386" r="-1584" b="-35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1785DF53-E4B5-2671-19A1-1A0C43157000}"/>
                  </a:ext>
                </a:extLst>
              </p:cNvPr>
              <p:cNvSpPr txBox="1"/>
              <p:nvPr/>
            </p:nvSpPr>
            <p:spPr>
              <a:xfrm>
                <a:off x="536511" y="4906348"/>
                <a:ext cx="307186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𝑇𝑒𝑚𝑝𝑜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𝑠𝑢𝑏𝑖𝑑𝑎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1785DF53-E4B5-2671-19A1-1A0C431570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511" y="4906348"/>
                <a:ext cx="3071867" cy="369332"/>
              </a:xfrm>
              <a:prstGeom prst="rect">
                <a:avLst/>
              </a:prstGeom>
              <a:blipFill>
                <a:blip r:embed="rId4"/>
                <a:stretch>
                  <a:fillRect l="-1389" r="-1786" b="-350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6256ED42-D932-614C-AB1A-68E033074F02}"/>
                  </a:ext>
                </a:extLst>
              </p:cNvPr>
              <p:cNvSpPr txBox="1"/>
              <p:nvPr/>
            </p:nvSpPr>
            <p:spPr>
              <a:xfrm>
                <a:off x="536510" y="5515948"/>
                <a:ext cx="2730106" cy="3978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𝑇𝑒𝑚𝑝𝑜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𝑝𝑖𝑐𝑜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6256ED42-D932-614C-AB1A-68E033074F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510" y="5515948"/>
                <a:ext cx="2730106" cy="397866"/>
              </a:xfrm>
              <a:prstGeom prst="rect">
                <a:avLst/>
              </a:prstGeom>
              <a:blipFill>
                <a:blip r:embed="rId5"/>
                <a:stretch>
                  <a:fillRect l="-1563" r="-3348" b="-2615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BBF8FAD5-C4DC-7AF2-FDDE-E3A8849AAB92}"/>
                  </a:ext>
                </a:extLst>
              </p:cNvPr>
              <p:cNvSpPr txBox="1"/>
              <p:nvPr/>
            </p:nvSpPr>
            <p:spPr>
              <a:xfrm>
                <a:off x="536510" y="6047404"/>
                <a:ext cx="382361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𝑇𝑒𝑚𝑝𝑜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𝑎𝑐𝑜𝑚𝑜𝑑𝑎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çã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𝑜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BBF8FAD5-C4DC-7AF2-FDDE-E3A8849AAB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510" y="6047404"/>
                <a:ext cx="3823611" cy="369332"/>
              </a:xfrm>
              <a:prstGeom prst="rect">
                <a:avLst/>
              </a:prstGeom>
              <a:blipFill>
                <a:blip r:embed="rId6"/>
                <a:stretch>
                  <a:fillRect l="-957" r="-2392" b="-3442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DFE4C3E4-4D32-35F5-4996-D7E1B97E8B54}"/>
                  </a:ext>
                </a:extLst>
              </p:cNvPr>
              <p:cNvSpPr txBox="1"/>
              <p:nvPr/>
            </p:nvSpPr>
            <p:spPr>
              <a:xfrm>
                <a:off x="4604658" y="4384457"/>
                <a:ext cx="2499339" cy="3978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𝑆𝑜𝑏𝑟𝑒𝑠𝑠𝑖𝑛𝑎𝑙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DFE4C3E4-4D32-35F5-4996-D7E1B97E8B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4658" y="4384457"/>
                <a:ext cx="2499339" cy="397866"/>
              </a:xfrm>
              <a:prstGeom prst="rect">
                <a:avLst/>
              </a:prstGeom>
              <a:blipFill>
                <a:blip r:embed="rId7"/>
                <a:stretch>
                  <a:fillRect l="-2195" r="-2439" b="-1818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aixaDeTexto 9">
            <a:extLst>
              <a:ext uri="{FF2B5EF4-FFF2-40B4-BE49-F238E27FC236}">
                <a16:creationId xmlns:a16="http://schemas.microsoft.com/office/drawing/2014/main" id="{C058EDA4-E0E7-35DF-61D0-6886E5E05AF0}"/>
              </a:ext>
            </a:extLst>
          </p:cNvPr>
          <p:cNvSpPr txBox="1"/>
          <p:nvPr/>
        </p:nvSpPr>
        <p:spPr>
          <a:xfrm>
            <a:off x="107296" y="46095"/>
            <a:ext cx="3071867" cy="95410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pt-BR" sz="2800" b="1" dirty="0"/>
              <a:t>CARACTERIZAÇÃO DA RESPOSTA</a:t>
            </a:r>
          </a:p>
        </p:txBody>
      </p:sp>
    </p:spTree>
    <p:extLst>
      <p:ext uri="{BB962C8B-B14F-4D97-AF65-F5344CB8AC3E}">
        <p14:creationId xmlns:p14="http://schemas.microsoft.com/office/powerpoint/2010/main" val="3525097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87683486-A087-8402-E3FF-B743A8F404F9}"/>
              </a:ext>
            </a:extLst>
          </p:cNvPr>
          <p:cNvSpPr txBox="1"/>
          <p:nvPr/>
        </p:nvSpPr>
        <p:spPr>
          <a:xfrm flipH="1">
            <a:off x="3383278" y="2103120"/>
            <a:ext cx="67132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PARTE A- CASO SUBAMORTECIDO</a:t>
            </a:r>
          </a:p>
        </p:txBody>
      </p:sp>
    </p:spTree>
    <p:extLst>
      <p:ext uri="{BB962C8B-B14F-4D97-AF65-F5344CB8AC3E}">
        <p14:creationId xmlns:p14="http://schemas.microsoft.com/office/powerpoint/2010/main" val="3048109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F6CAEC2E-E6C0-D527-81B6-041084256457}"/>
                  </a:ext>
                </a:extLst>
              </p:cNvPr>
              <p:cNvSpPr txBox="1"/>
              <p:nvPr/>
            </p:nvSpPr>
            <p:spPr>
              <a:xfrm>
                <a:off x="530871" y="943098"/>
                <a:ext cx="9172965" cy="4749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d>
                            <m:d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4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pt-BR" sz="240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</m:e>
                          </m:d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=(1−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𝐾𝑒</m:t>
                          </m:r>
                        </m:e>
                        <m:sup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𝜁</m:t>
                          </m:r>
                          <m:sSub>
                            <m:sSubPr>
                              <m:ctrlPr>
                                <a:rPr lang="pt-B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pt-BR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𝑠𝑒𝑛</m:t>
                      </m:r>
                      <m:d>
                        <m:d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e>
                      </m:d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)=1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𝑠𝑒𝑛</m:t>
                      </m:r>
                      <m:d>
                        <m:d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e>
                      </m:d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F6CAEC2E-E6C0-D527-81B6-0410842564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871" y="943098"/>
                <a:ext cx="9172965" cy="474938"/>
              </a:xfrm>
              <a:prstGeom prst="rect">
                <a:avLst/>
              </a:prstGeom>
              <a:blipFill>
                <a:blip r:embed="rId2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4B1B8687-833E-A890-7B2A-5A94160B4CF5}"/>
                  </a:ext>
                </a:extLst>
              </p:cNvPr>
              <p:cNvSpPr txBox="1"/>
              <p:nvPr/>
            </p:nvSpPr>
            <p:spPr>
              <a:xfrm>
                <a:off x="530871" y="1658130"/>
                <a:ext cx="4591635" cy="6618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0&lt;</m:t>
                      </m:r>
                      <m:d>
                        <m:dPr>
                          <m:ctrlPr>
                            <a:rPr lang="pt-BR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sz="18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1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pt-BR" sz="18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r>
                            <a:rPr lang="pt-BR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e>
                      </m:d>
                      <m:r>
                        <a:rPr lang="pt-BR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pt-B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pt-BR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num>
                        <m:den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4B1B8687-833E-A890-7B2A-5A94160B4C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871" y="1658130"/>
                <a:ext cx="4591635" cy="66184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361B60A9-28E3-9BB2-A201-22BC3C2C993A}"/>
                  </a:ext>
                </a:extLst>
              </p:cNvPr>
              <p:cNvSpPr txBox="1"/>
              <p:nvPr/>
            </p:nvSpPr>
            <p:spPr>
              <a:xfrm>
                <a:off x="4982546" y="1618504"/>
                <a:ext cx="4591635" cy="7411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8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pt-BR" sz="1800" b="0" i="1" smtClean="0">
                          <a:latin typeface="Cambria Math" panose="02040503050406030204" pitchFamily="18" charset="0"/>
                        </a:rPr>
                        <m:t>𝑜𝑛𝑑𝑒</m:t>
                      </m:r>
                      <m:r>
                        <a:rPr lang="pt-BR" sz="1800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pt-BR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pt-BR" sz="1800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pt-BR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pt-B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ad>
                        <m:radPr>
                          <m:degHide m:val="on"/>
                          <m:ctrlPr>
                            <a:rPr lang="pt-B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pt-BR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pt-BR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𝜁</m:t>
                              </m:r>
                            </m:e>
                            <m:sup>
                              <m:r>
                                <a:rPr lang="pt-BR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pt-BR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pt-BR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𝜙</m:t>
                      </m:r>
                      <m:r>
                        <a:rPr lang="pt-BR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𝑡𝑔</m:t>
                          </m:r>
                        </m:e>
                        <m:sup>
                          <m:r>
                            <a:rPr lang="pt-BR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pt-BR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pt-BR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𝜁</m:t>
                                  </m:r>
                                </m:e>
                                <m:sup>
                                  <m:r>
                                    <a:rPr lang="pt-B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e>
                          </m:rad>
                        </m:num>
                        <m:den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ζ</m:t>
                          </m:r>
                        </m:den>
                      </m:f>
                      <m:r>
                        <a:rPr lang="pt-B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361B60A9-28E3-9BB2-A201-22BC3C2C99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2546" y="1618504"/>
                <a:ext cx="4591635" cy="7411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715E4EE2-157B-9A2D-B9C2-1F2C8BCFEE1E}"/>
                  </a:ext>
                </a:extLst>
              </p:cNvPr>
              <p:cNvSpPr txBox="1"/>
              <p:nvPr/>
            </p:nvSpPr>
            <p:spPr>
              <a:xfrm flipH="1">
                <a:off x="894800" y="3023118"/>
                <a:ext cx="7773338" cy="138499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pt-BR" sz="2800" dirty="0"/>
                  <a:t>Sendo assim: </a:t>
                </a:r>
              </a:p>
              <a:p>
                <a:pPr marL="514350" indent="-514350">
                  <a:buAutoNum type="alphaLcParenR"/>
                </a:pPr>
                <a:r>
                  <a:rPr lang="pt-BR" sz="2800" dirty="0"/>
                  <a:t>para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ζ</m:t>
                    </m:r>
                  </m:oMath>
                </a14:m>
                <a:r>
                  <a:rPr lang="pt-BR" sz="2800" dirty="0"/>
                  <a:t> constante, aumentando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pt-BR" sz="28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pt-BR" sz="2800" dirty="0"/>
                  <a:t> diminui </a:t>
                </a:r>
              </a:p>
              <a:p>
                <a:pPr marL="514350" indent="-514350">
                  <a:buAutoNum type="alphaLcParenR"/>
                </a:pPr>
                <a:r>
                  <a:rPr lang="pt-BR" sz="2800" dirty="0"/>
                  <a:t>para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pt-BR" sz="2800" dirty="0"/>
                  <a:t> constante, aumentando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ζ</m:t>
                    </m:r>
                  </m:oMath>
                </a14:m>
                <a:r>
                  <a:rPr lang="pt-BR" sz="28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pt-BR" sz="2800" dirty="0"/>
                  <a:t> aumenta  </a:t>
                </a:r>
              </a:p>
            </p:txBody>
          </p:sp>
        </mc:Choice>
        <mc:Fallback xmlns="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715E4EE2-157B-9A2D-B9C2-1F2C8BCFEE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94800" y="3023118"/>
                <a:ext cx="7773338" cy="1384995"/>
              </a:xfrm>
              <a:prstGeom prst="rect">
                <a:avLst/>
              </a:prstGeom>
              <a:blipFill>
                <a:blip r:embed="rId5"/>
                <a:stretch>
                  <a:fillRect l="-1631" t="-5455" b="-1090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aixaDeTexto 7">
            <a:extLst>
              <a:ext uri="{FF2B5EF4-FFF2-40B4-BE49-F238E27FC236}">
                <a16:creationId xmlns:a16="http://schemas.microsoft.com/office/drawing/2014/main" id="{6A16628A-9709-1FA4-7C97-D71837F95BAF}"/>
              </a:ext>
            </a:extLst>
          </p:cNvPr>
          <p:cNvSpPr txBox="1"/>
          <p:nvPr/>
        </p:nvSpPr>
        <p:spPr>
          <a:xfrm flipH="1">
            <a:off x="894800" y="4960795"/>
            <a:ext cx="77733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O mesmo vale para o tempo de atraso, pois o mesmo é proporcional ao tempo de subida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C9D2466-8BE2-5971-E366-BAE4AE77D62E}"/>
              </a:ext>
            </a:extLst>
          </p:cNvPr>
          <p:cNvSpPr txBox="1"/>
          <p:nvPr/>
        </p:nvSpPr>
        <p:spPr>
          <a:xfrm>
            <a:off x="407504" y="208722"/>
            <a:ext cx="2986330" cy="523220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pt-BR" sz="2800" b="1" dirty="0"/>
              <a:t>TEMPO DE SUBIDA</a:t>
            </a:r>
          </a:p>
        </p:txBody>
      </p:sp>
    </p:spTree>
    <p:extLst>
      <p:ext uri="{BB962C8B-B14F-4D97-AF65-F5344CB8AC3E}">
        <p14:creationId xmlns:p14="http://schemas.microsoft.com/office/powerpoint/2010/main" val="3172181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37F2352A-F7BE-0932-A0BD-45907F1B44B3}"/>
                  </a:ext>
                </a:extLst>
              </p:cNvPr>
              <p:cNvSpPr txBox="1"/>
              <p:nvPr/>
            </p:nvSpPr>
            <p:spPr>
              <a:xfrm>
                <a:off x="876104" y="625857"/>
                <a:ext cx="9835439" cy="267958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2400" i="1">
                                  <a:latin typeface="Cambria Math" panose="02040503050406030204" pitchFamily="18" charset="0"/>
                                </a:rPr>
                                <m:t>𝑑𝑦</m:t>
                              </m:r>
                              <m:d>
                                <m:dPr>
                                  <m:ctrlPr>
                                    <a:rPr lang="pt-BR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pt-BR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sz="24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pt-BR" sz="2400" i="1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den>
                          </m:f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pt-BR" sz="240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𝜁</m:t>
                          </m:r>
                          <m:sSub>
                            <m:sSubPr>
                              <m:ctrlPr>
                                <a:rPr lang="pt-B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sup>
                      </m:sSup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 [−</m:t>
                      </m:r>
                      <m:r>
                        <a:rPr lang="pt-B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𝜁</m:t>
                      </m:r>
                      <m:sSub>
                        <m:sSubPr>
                          <m:ctrlP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𝑠𝑒𝑛</m:t>
                      </m:r>
                      <m:d>
                        <m:d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e>
                      </m:d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e>
                      </m:d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]=0</m:t>
                      </m:r>
                    </m:oMath>
                  </m:oMathPara>
                </a14:m>
                <a:endParaRPr lang="pt-BR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 [</m:t>
                      </m:r>
                      <m:r>
                        <a:rPr lang="pt-BR" sz="24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𝜁</m:t>
                      </m:r>
                      <m:sSub>
                        <m:sSubPr>
                          <m:ctrlP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𝑠𝑒𝑛</m:t>
                      </m:r>
                      <m:d>
                        <m:d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e>
                      </m:d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e>
                      </m:d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]=</m:t>
                      </m:r>
                    </m:oMath>
                  </m:oMathPara>
                </a14:m>
                <a:endParaRPr lang="pt-BR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𝜁</m:t>
                          </m:r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𝑠𝑒𝑛</m:t>
                          </m:r>
                          <m:d>
                            <m:d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pt-BR" sz="2400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pt-B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4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pt-BR" sz="24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𝜙</m:t>
                              </m:r>
                            </m:e>
                          </m:d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pt-BR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pt-BR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𝜁</m:t>
                                  </m:r>
                                </m:e>
                                <m:sup>
                                  <m:r>
                                    <a:rPr lang="pt-BR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pt-BR" sz="2400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pt-B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4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pt-BR" sz="2400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𝜙</m:t>
                              </m:r>
                            </m:e>
                          </m:d>
                        </m:e>
                      </m:d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b="0" dirty="0"/>
              </a:p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𝑐𝑜𝑠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𝑠𝑒𝑛</m:t>
                        </m:r>
                        <m:d>
                          <m:dPr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pt-BR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pt-BR" sz="2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pt-BR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24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pt-BR" sz="24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sub>
                            </m:sSub>
                            <m:r>
                              <a:rPr lang="pt-BR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𝜙</m:t>
                            </m:r>
                          </m:e>
                        </m:d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𝑠𝑒𝑛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𝑐𝑜𝑠</m:t>
                        </m:r>
                        <m:d>
                          <m:dPr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pt-BR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pt-BR" sz="2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pt-BR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t-BR" sz="24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pt-BR" sz="24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sub>
                            </m:sSub>
                            <m:r>
                              <a:rPr lang="pt-BR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𝜙</m:t>
                            </m:r>
                          </m:e>
                        </m:d>
                      </m:e>
                    </m:d>
                  </m:oMath>
                </a14:m>
                <a:r>
                  <a:rPr lang="pt-BR" sz="2400" dirty="0"/>
                  <a:t>=</a:t>
                </a:r>
                <a:r>
                  <a:rPr lang="pt-BR" sz="2400" b="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𝑠𝑒𝑛</m:t>
                    </m:r>
                    <m:d>
                      <m:dPr>
                        <m:ctrlPr>
                          <a:rPr lang="pt-BR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pt-BR" sz="24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  <m:sSub>
                          <m:sSubPr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pt-BR" sz="24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</m:e>
                    </m:d>
                    <m:r>
                      <a:rPr lang="pt-BR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pt-BR" sz="2400" b="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𝑠𝑒𝑛</m:t>
                      </m:r>
                      <m:d>
                        <m:d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e>
                      </m:d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37F2352A-F7BE-0932-A0BD-45907F1B44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104" y="625857"/>
                <a:ext cx="9835439" cy="2679580"/>
              </a:xfrm>
              <a:prstGeom prst="rect">
                <a:avLst/>
              </a:prstGeom>
              <a:blipFill>
                <a:blip r:embed="rId2"/>
                <a:stretch>
                  <a:fillRect b="-47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9C75C500-21E0-7533-ACDB-D7461EF65BBC}"/>
                  </a:ext>
                </a:extLst>
              </p:cNvPr>
              <p:cNvSpPr txBox="1"/>
              <p:nvPr/>
            </p:nvSpPr>
            <p:spPr>
              <a:xfrm flipH="1">
                <a:off x="2415655" y="3429000"/>
                <a:ext cx="4330378" cy="5166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𝑠𝑒𝑛</m:t>
                      </m:r>
                      <m:d>
                        <m:d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  <m:sSub>
                            <m:sSub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e>
                      </m:d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  <m:r>
                        <a:rPr lang="pt-BR" sz="2400" dirty="0"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sSub>
                        <m:sSub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3" name="CaixaDeTexto 2">
                <a:extLst>
                  <a:ext uri="{FF2B5EF4-FFF2-40B4-BE49-F238E27FC236}">
                    <a16:creationId xmlns:a16="http://schemas.microsoft.com/office/drawing/2014/main" id="{9C75C500-21E0-7533-ACDB-D7461EF65B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415655" y="3429000"/>
                <a:ext cx="4330378" cy="51661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aixaDeTexto 3">
            <a:extLst>
              <a:ext uri="{FF2B5EF4-FFF2-40B4-BE49-F238E27FC236}">
                <a16:creationId xmlns:a16="http://schemas.microsoft.com/office/drawing/2014/main" id="{D0385574-2FB5-11F7-8917-D39429F71359}"/>
              </a:ext>
            </a:extLst>
          </p:cNvPr>
          <p:cNvSpPr txBox="1"/>
          <p:nvPr/>
        </p:nvSpPr>
        <p:spPr>
          <a:xfrm flipH="1">
            <a:off x="633507" y="4152122"/>
            <a:ext cx="1643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Portanto,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89C59485-1E4A-4167-60D5-DF9EBBC8217A}"/>
                  </a:ext>
                </a:extLst>
              </p:cNvPr>
              <p:cNvSpPr txBox="1"/>
              <p:nvPr/>
            </p:nvSpPr>
            <p:spPr>
              <a:xfrm>
                <a:off x="2600908" y="4385109"/>
                <a:ext cx="4145125" cy="8773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sSub>
                            <m:sSubPr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sz="24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</m:den>
                      </m:f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sSub>
                            <m:sSubPr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ad>
                            <m:radPr>
                              <m:degHide m:val="on"/>
                              <m:ctrlPr>
                                <a:rPr lang="pt-BR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pt-BR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𝜁</m:t>
                                  </m:r>
                                </m:e>
                                <m:sup>
                                  <m:r>
                                    <a:rPr lang="pt-BR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89C59485-1E4A-4167-60D5-DF9EBBC821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0908" y="4385109"/>
                <a:ext cx="4145125" cy="87735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5CACDA16-72EE-35C5-8E2F-CB9F77BC7118}"/>
                  </a:ext>
                </a:extLst>
              </p:cNvPr>
              <p:cNvSpPr txBox="1"/>
              <p:nvPr/>
            </p:nvSpPr>
            <p:spPr>
              <a:xfrm flipH="1">
                <a:off x="428270" y="5262465"/>
                <a:ext cx="7773338" cy="1451423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pt-BR" sz="2800" dirty="0"/>
                  <a:t>Sendo assim: </a:t>
                </a:r>
              </a:p>
              <a:p>
                <a:pPr marL="514350" indent="-514350">
                  <a:buAutoNum type="alphaLcParenR"/>
                </a:pPr>
                <a:r>
                  <a:rPr lang="pt-BR" sz="2800" dirty="0"/>
                  <a:t>para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ζ</m:t>
                    </m:r>
                  </m:oMath>
                </a14:m>
                <a:r>
                  <a:rPr lang="pt-BR" sz="2800" dirty="0"/>
                  <a:t> constante, aumentando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pt-BR" sz="28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pt-BR" sz="2800" dirty="0"/>
                  <a:t> diminui </a:t>
                </a:r>
              </a:p>
              <a:p>
                <a:pPr marL="514350" indent="-514350">
                  <a:buAutoNum type="alphaLcParenR"/>
                </a:pPr>
                <a:r>
                  <a:rPr lang="pt-BR" sz="2800" dirty="0"/>
                  <a:t>para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pt-BR" sz="2800" dirty="0"/>
                  <a:t> constante, aumentando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ζ</m:t>
                    </m:r>
                  </m:oMath>
                </a14:m>
                <a:r>
                  <a:rPr lang="pt-BR" sz="28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pt-BR" sz="2800" dirty="0"/>
                  <a:t> aumenta  </a:t>
                </a:r>
              </a:p>
            </p:txBody>
          </p:sp>
        </mc:Choice>
        <mc:Fallback xmlns="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5CACDA16-72EE-35C5-8E2F-CB9F77BC71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28270" y="5262465"/>
                <a:ext cx="7773338" cy="1451423"/>
              </a:xfrm>
              <a:prstGeom prst="rect">
                <a:avLst/>
              </a:prstGeom>
              <a:blipFill>
                <a:blip r:embed="rId5"/>
                <a:stretch>
                  <a:fillRect l="-1631" t="-4348" b="-956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aixaDeTexto 4">
            <a:extLst>
              <a:ext uri="{FF2B5EF4-FFF2-40B4-BE49-F238E27FC236}">
                <a16:creationId xmlns:a16="http://schemas.microsoft.com/office/drawing/2014/main" id="{C69C68A4-67A7-B920-AFB4-964FD2873E94}"/>
              </a:ext>
            </a:extLst>
          </p:cNvPr>
          <p:cNvSpPr txBox="1"/>
          <p:nvPr/>
        </p:nvSpPr>
        <p:spPr>
          <a:xfrm>
            <a:off x="69574" y="38734"/>
            <a:ext cx="2565702" cy="523220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pt-BR" sz="2800" b="1" dirty="0"/>
              <a:t>TEMPO DE PICO</a:t>
            </a:r>
          </a:p>
        </p:txBody>
      </p:sp>
    </p:spTree>
    <p:extLst>
      <p:ext uri="{BB962C8B-B14F-4D97-AF65-F5344CB8AC3E}">
        <p14:creationId xmlns:p14="http://schemas.microsoft.com/office/powerpoint/2010/main" val="1046934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8513BBBF-9E5D-9C70-990F-C348F7A2C61A}"/>
                  </a:ext>
                </a:extLst>
              </p:cNvPr>
              <p:cNvSpPr txBox="1"/>
              <p:nvPr/>
            </p:nvSpPr>
            <p:spPr>
              <a:xfrm>
                <a:off x="2489410" y="620341"/>
                <a:ext cx="8457890" cy="587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800" dirty="0"/>
                  <a:t>Sobressinal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pt-BR" sz="2800" b="0" i="1" smtClean="0">
                        <a:latin typeface="Cambria Math" panose="02040503050406030204" pitchFamily="18" charset="0"/>
                      </a:rPr>
                      <m:t>):</m:t>
                    </m:r>
                  </m:oMath>
                </a14:m>
                <a:r>
                  <a:rPr lang="pt-BR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pt-B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pt-B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8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pt-BR" sz="28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</m:e>
                    </m:d>
                    <m:r>
                      <a:rPr lang="pt-BR" sz="2800" b="0" i="0" smtClean="0">
                        <a:latin typeface="Cambria Math" panose="02040503050406030204" pitchFamily="18" charset="0"/>
                      </a:rPr>
                      <m:t>−1 (</m:t>
                    </m:r>
                    <m:r>
                      <m:rPr>
                        <m:sty m:val="p"/>
                      </m:rPr>
                      <a:rPr lang="pt-BR" sz="2800" b="0" i="0" smtClean="0">
                        <a:latin typeface="Cambria Math" panose="02040503050406030204" pitchFamily="18" charset="0"/>
                      </a:rPr>
                      <m:t>em</m:t>
                    </m:r>
                    <m:r>
                      <a:rPr lang="pt-BR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pt-BR" sz="2800" b="0" i="0" smtClean="0">
                        <a:latin typeface="Cambria Math" panose="02040503050406030204" pitchFamily="18" charset="0"/>
                      </a:rPr>
                      <m:t>porcentagem</m:t>
                    </m:r>
                    <m:r>
                      <a:rPr lang="pt-BR" sz="2800" b="0" i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endParaRPr lang="pt-BR" sz="2800" dirty="0"/>
              </a:p>
            </p:txBody>
          </p:sp>
        </mc:Choice>
        <mc:Fallback xmlns="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8513BBBF-9E5D-9C70-990F-C348F7A2C6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9410" y="620341"/>
                <a:ext cx="8457890" cy="587277"/>
              </a:xfrm>
              <a:prstGeom prst="rect">
                <a:avLst/>
              </a:prstGeom>
              <a:blipFill>
                <a:blip r:embed="rId2"/>
                <a:stretch>
                  <a:fillRect l="-1497" t="-4167" b="-208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53E6ABBF-3A04-C1EC-F642-0F92E7664905}"/>
                  </a:ext>
                </a:extLst>
              </p:cNvPr>
              <p:cNvSpPr txBox="1"/>
              <p:nvPr/>
            </p:nvSpPr>
            <p:spPr>
              <a:xfrm>
                <a:off x="389553" y="1207878"/>
                <a:ext cx="10844503" cy="356302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e>
                      </m:d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=1−</m:t>
                      </m:r>
                      <m:f>
                        <m:fPr>
                          <m:ctrlP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pt-BR" sz="240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pt-B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𝜁</m:t>
                              </m:r>
                              <m:sSub>
                                <m:sSubPr>
                                  <m:ctrlPr>
                                    <a:rPr lang="pt-BR" sz="2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pt-BR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pt-BR" sz="2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pt-B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</m:sup>
                          </m:sSup>
                        </m:num>
                        <m:den>
                          <m:rad>
                            <m:radPr>
                              <m:degHide m:val="on"/>
                              <m:ctrlPr>
                                <a:rPr lang="pt-BR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pt-B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pt-BR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𝜁</m:t>
                                  </m:r>
                                </m:e>
                                <m:sup>
                                  <m:r>
                                    <a:rPr lang="pt-BR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𝑠𝑒𝑛</m:t>
                          </m:r>
                          <m:d>
                            <m:dPr>
                              <m:ctrlPr>
                                <a:rPr lang="pt-B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pt-BR" sz="2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pt-B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pt-BR" sz="2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pt-B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𝜙</m:t>
                              </m:r>
                            </m:e>
                          </m:d>
                        </m:e>
                      </m:d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pt-BR" sz="2400" b="0" dirty="0"/>
              </a:p>
              <a:p>
                <a:endParaRPr lang="pt-BR" sz="2400" b="0" dirty="0"/>
              </a:p>
              <a:p>
                <a:r>
                  <a:rPr lang="pt-BR" sz="2400" dirty="0"/>
                  <a:t>			</a:t>
                </a:r>
                <a14:m>
                  <m:oMath xmlns:m="http://schemas.openxmlformats.org/officeDocument/2006/math">
                    <m:r>
                      <a:rPr lang="pt-B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pt-B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1−</m:t>
                    </m:r>
                    <m:f>
                      <m:fPr>
                        <m:ctrlP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pt-BR" sz="240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pt-B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𝜁</m:t>
                            </m:r>
                            <m:f>
                              <m:fPr>
                                <m:ctrlPr>
                                  <a:rPr lang="pt-B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pt-BR" sz="2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𝜔</m:t>
                                    </m:r>
                                  </m:e>
                                  <m:sub>
                                    <m:r>
                                      <a:rPr lang="pt-B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pt-BR" sz="2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pt-BR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𝑝</m:t>
                                    </m:r>
                                  </m:sub>
                                </m:sSub>
                              </m:num>
                              <m:den>
                                <m:rad>
                                  <m:radPr>
                                    <m:degHide m:val="on"/>
                                    <m:ctrlPr>
                                      <a:rPr lang="pt-BR" sz="2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pt-B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1−</m:t>
                                    </m:r>
                                    <m:sSup>
                                      <m:sSupPr>
                                        <m:ctrlPr>
                                          <a:rPr lang="pt-BR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pt-BR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𝜁</m:t>
                                        </m:r>
                                      </m:e>
                                      <m:sup>
                                        <m:r>
                                          <a:rPr lang="pt-BR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rad>
                              </m:den>
                            </m:f>
                          </m:sup>
                        </m:sSup>
                      </m:num>
                      <m:den>
                        <m:rad>
                          <m:radPr>
                            <m:degHide m:val="on"/>
                            <m:ctrlPr>
                              <a:rPr lang="pt-BR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pt-B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pt-B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B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𝜁</m:t>
                                </m:r>
                              </m:e>
                              <m:sup>
                                <m:r>
                                  <a:rPr lang="pt-B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𝑠𝑒𝑛</m:t>
                        </m:r>
                        <m:d>
                          <m:dPr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𝜙</m:t>
                            </m:r>
                          </m:e>
                        </m:d>
                      </m:e>
                    </m:d>
                  </m:oMath>
                </a14:m>
                <a:r>
                  <a:rPr lang="pt-BR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B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pt-B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1+</m:t>
                    </m:r>
                    <m:f>
                      <m:fPr>
                        <m:ctrlP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pt-BR" sz="240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pt-B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𝜁</m:t>
                            </m:r>
                            <m:f>
                              <m:fPr>
                                <m:ctrlPr>
                                  <a:rPr lang="pt-B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ad>
                                  <m:radPr>
                                    <m:degHide m:val="on"/>
                                    <m:ctrlPr>
                                      <a:rPr lang="pt-BR" sz="24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pt-BR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1−</m:t>
                                    </m:r>
                                    <m:sSup>
                                      <m:sSupPr>
                                        <m:ctrlPr>
                                          <a:rPr lang="pt-BR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pt-BR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𝜁</m:t>
                                        </m:r>
                                      </m:e>
                                      <m:sup>
                                        <m:r>
                                          <a:rPr lang="pt-BR" sz="2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rad>
                              </m:den>
                            </m:f>
                          </m:sup>
                        </m:sSup>
                      </m:num>
                      <m:den>
                        <m:rad>
                          <m:radPr>
                            <m:degHide m:val="on"/>
                            <m:ctrlPr>
                              <a:rPr lang="pt-BR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pt-B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pt-B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B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𝜁</m:t>
                                </m:r>
                              </m:e>
                              <m:sup>
                                <m:r>
                                  <a:rPr lang="pt-B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𝑠𝑒𝑛</m:t>
                        </m:r>
                        <m:d>
                          <m:dPr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𝜙</m:t>
                            </m:r>
                          </m:e>
                        </m:d>
                      </m:e>
                    </m:d>
                    <m:r>
                      <a:rPr lang="pt-B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pt-BR" sz="2400" b="0" dirty="0">
                  <a:ea typeface="Cambria Math" panose="02040503050406030204" pitchFamily="18" charset="0"/>
                </a:endParaRPr>
              </a:p>
              <a:p>
                <a:endParaRPr lang="pt-BR" sz="2400" dirty="0"/>
              </a:p>
              <a:p>
                <a:r>
                  <a:rPr lang="pt-BR" sz="2400" dirty="0"/>
                  <a:t>			</a:t>
                </a:r>
                <a14:m>
                  <m:oMath xmlns:m="http://schemas.openxmlformats.org/officeDocument/2006/math">
                    <m:r>
                      <a:rPr lang="pt-B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pt-B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1+</m:t>
                    </m:r>
                    <m:f>
                      <m:fPr>
                        <m:ctrlP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pt-BR" sz="240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pt-BR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pt-BR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𝑐𝑜𝑡𝑔</m:t>
                            </m:r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𝜙</m:t>
                            </m:r>
                          </m:sup>
                        </m:sSup>
                      </m:num>
                      <m:den>
                        <m:rad>
                          <m:radPr>
                            <m:degHide m:val="on"/>
                            <m:ctrlPr>
                              <a:rPr lang="pt-BR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pt-B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pt-B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B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𝜁</m:t>
                                </m:r>
                              </m:e>
                              <m:sup>
                                <m:r>
                                  <a:rPr lang="pt-BR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𝑠𝑒𝑛</m:t>
                    </m:r>
                    <m:r>
                      <a:rPr lang="pt-B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  <m:r>
                      <a:rPr lang="pt-B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pt-BR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1+</m:t>
                    </m:r>
                    <m:sSup>
                      <m:sSupPr>
                        <m:ctrlP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pt-BR" sz="240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pt-B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pt-B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𝑐𝑜𝑡𝑔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</m:sup>
                    </m:sSup>
                  </m:oMath>
                </a14:m>
                <a:endParaRPr lang="pt-BR" sz="2400" dirty="0"/>
              </a:p>
            </p:txBody>
          </p:sp>
        </mc:Choice>
        <mc:Fallback xmlns="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53E6ABBF-3A04-C1EC-F642-0F92E76649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553" y="1207878"/>
                <a:ext cx="10844503" cy="35630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D17A9047-7372-2BA2-36BA-BC176A306211}"/>
                  </a:ext>
                </a:extLst>
              </p:cNvPr>
              <p:cNvSpPr txBox="1"/>
              <p:nvPr/>
            </p:nvSpPr>
            <p:spPr>
              <a:xfrm>
                <a:off x="5010538" y="4770905"/>
                <a:ext cx="4585994" cy="88434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=1+</m:t>
                      </m:r>
                      <m:sSup>
                        <m:sSupPr>
                          <m:ctrlPr>
                            <a:rPr lang="pt-B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𝜁</m:t>
                          </m:r>
                          <m:f>
                            <m:fPr>
                              <m:ctrlPr>
                                <a:rPr lang="pt-BR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pt-BR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pt-BR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1−</m:t>
                                  </m:r>
                                  <m:sSup>
                                    <m:sSupPr>
                                      <m:ctrlPr>
                                        <a:rPr lang="pt-BR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𝜁</m:t>
                                      </m:r>
                                    </m:e>
                                    <m:sup>
                                      <m:r>
                                        <a:rPr lang="pt-BR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sup>
                      </m:sSup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D17A9047-7372-2BA2-36BA-BC176A3062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0538" y="4770905"/>
                <a:ext cx="4585994" cy="88434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0999314D-C600-5D01-F9C3-85DAF7E1FFDD}"/>
                  </a:ext>
                </a:extLst>
              </p:cNvPr>
              <p:cNvSpPr txBox="1"/>
              <p:nvPr/>
            </p:nvSpPr>
            <p:spPr>
              <a:xfrm flipH="1">
                <a:off x="389553" y="5488123"/>
                <a:ext cx="4199714" cy="98732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pt-BR" sz="2800" dirty="0"/>
                  <a:t>Sendo assim: </a:t>
                </a:r>
              </a:p>
              <a:p>
                <a:r>
                  <a:rPr lang="pt-BR" sz="2800" dirty="0"/>
                  <a:t>aumentando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ζ</m:t>
                    </m:r>
                  </m:oMath>
                </a14:m>
                <a:r>
                  <a:rPr lang="pt-BR" sz="28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pt-BR" sz="28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pt-BR" sz="2800" dirty="0"/>
                  <a:t> diminui  </a:t>
                </a:r>
              </a:p>
            </p:txBody>
          </p:sp>
        </mc:Choice>
        <mc:Fallback xmlns="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0999314D-C600-5D01-F9C3-85DAF7E1FF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89553" y="5488123"/>
                <a:ext cx="4199714" cy="987322"/>
              </a:xfrm>
              <a:prstGeom prst="rect">
                <a:avLst/>
              </a:prstGeom>
              <a:blipFill>
                <a:blip r:embed="rId5"/>
                <a:stretch>
                  <a:fillRect l="-3048" t="-5556" r="-3338" b="-1358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DC5A8085-C4B6-9472-6792-15BE2EB03A0D}"/>
                  </a:ext>
                </a:extLst>
              </p:cNvPr>
              <p:cNvSpPr txBox="1"/>
              <p:nvPr/>
            </p:nvSpPr>
            <p:spPr>
              <a:xfrm>
                <a:off x="5203837" y="5753675"/>
                <a:ext cx="6652883" cy="884345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pt-BR" sz="28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𝜁</m:t>
                          </m:r>
                          <m:f>
                            <m:fPr>
                              <m:ctrlPr>
                                <a:rPr lang="pt-BR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pt-BR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pt-BR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1−</m:t>
                                  </m:r>
                                  <m:sSup>
                                    <m:sSupPr>
                                      <m:ctrlPr>
                                        <a:rPr lang="pt-BR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t-BR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𝜁</m:t>
                                      </m:r>
                                    </m:e>
                                    <m:sup>
                                      <m:r>
                                        <a:rPr lang="pt-BR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sup>
                      </m:sSup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(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𝑒𝑚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𝑝𝑜𝑟𝑐𝑒𝑛𝑡𝑎𝑔𝑒𝑚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DC5A8085-C4B6-9472-6792-15BE2EB03A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3837" y="5753675"/>
                <a:ext cx="6652883" cy="88434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aixaDeTexto 7">
            <a:extLst>
              <a:ext uri="{FF2B5EF4-FFF2-40B4-BE49-F238E27FC236}">
                <a16:creationId xmlns:a16="http://schemas.microsoft.com/office/drawing/2014/main" id="{6DFB9D9E-3FBE-2429-FB39-FEBE72879033}"/>
              </a:ext>
            </a:extLst>
          </p:cNvPr>
          <p:cNvSpPr txBox="1"/>
          <p:nvPr/>
        </p:nvSpPr>
        <p:spPr>
          <a:xfrm>
            <a:off x="69574" y="38734"/>
            <a:ext cx="2215350" cy="523220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pt-BR" sz="2800" b="1" dirty="0"/>
              <a:t>SOBRESSINAL</a:t>
            </a:r>
          </a:p>
        </p:txBody>
      </p:sp>
    </p:spTree>
    <p:extLst>
      <p:ext uri="{BB962C8B-B14F-4D97-AF65-F5344CB8AC3E}">
        <p14:creationId xmlns:p14="http://schemas.microsoft.com/office/powerpoint/2010/main" val="343227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93CA0CFC-8269-3C5C-DD23-EE5A90F7FADB}"/>
                  </a:ext>
                </a:extLst>
              </p:cNvPr>
              <p:cNvSpPr txBox="1"/>
              <p:nvPr/>
            </p:nvSpPr>
            <p:spPr>
              <a:xfrm>
                <a:off x="689102" y="917419"/>
                <a:ext cx="382361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𝑇𝑒𝑚𝑝𝑜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𝑎𝑐𝑜𝑚𝑜𝑑𝑎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çã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𝑜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2" name="CaixaDeTexto 1">
                <a:extLst>
                  <a:ext uri="{FF2B5EF4-FFF2-40B4-BE49-F238E27FC236}">
                    <a16:creationId xmlns:a16="http://schemas.microsoft.com/office/drawing/2014/main" id="{93CA0CFC-8269-3C5C-DD23-EE5A90F7FA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102" y="917419"/>
                <a:ext cx="3823611" cy="369332"/>
              </a:xfrm>
              <a:prstGeom prst="rect">
                <a:avLst/>
              </a:prstGeom>
              <a:blipFill>
                <a:blip r:embed="rId2"/>
                <a:stretch>
                  <a:fillRect l="-993" t="-6667" r="-1987" b="-3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aixaDeTexto 2">
            <a:extLst>
              <a:ext uri="{FF2B5EF4-FFF2-40B4-BE49-F238E27FC236}">
                <a16:creationId xmlns:a16="http://schemas.microsoft.com/office/drawing/2014/main" id="{CFC246FF-855D-EAAB-B939-5EA40DD32442}"/>
              </a:ext>
            </a:extLst>
          </p:cNvPr>
          <p:cNvSpPr txBox="1"/>
          <p:nvPr/>
        </p:nvSpPr>
        <p:spPr>
          <a:xfrm flipH="1">
            <a:off x="1240031" y="1331187"/>
            <a:ext cx="107218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Assim como no sistema de primeira ordem, o tempo de acomodação é um múltiplo k (k= 4), da constante de tempo do sistema, definida pela parte exponencial da resposta, ou seja: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EFD10123-0137-2F4C-B141-5A741A114148}"/>
                  </a:ext>
                </a:extLst>
              </p:cNvPr>
              <p:cNvSpPr txBox="1"/>
              <p:nvPr/>
            </p:nvSpPr>
            <p:spPr>
              <a:xfrm>
                <a:off x="2600908" y="3125476"/>
                <a:ext cx="5903012" cy="8560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pt-BR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𝑘𝑇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pt-B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𝜁</m:t>
                          </m:r>
                          <m:sSub>
                            <m:sSubPr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  <m:r>
                        <a:rPr lang="pt-B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pt-B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𝜁</m:t>
                          </m:r>
                          <m:sSub>
                            <m:sSubPr>
                              <m:ctrlPr>
                                <a:rPr lang="pt-B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𝑐𝑟𝑖𝑡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é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𝑟𝑖𝑜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𝑑𝑒</m:t>
                      </m:r>
                      <m:r>
                        <a:rPr lang="pt-B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2%)</m:t>
                      </m:r>
                    </m:oMath>
                  </m:oMathPara>
                </a14:m>
                <a:endParaRPr lang="pt-BR" sz="2400" dirty="0"/>
              </a:p>
            </p:txBody>
          </p:sp>
        </mc:Choice>
        <mc:Fallback xmlns="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EFD10123-0137-2F4C-B141-5A741A1141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0908" y="3125476"/>
                <a:ext cx="5903012" cy="8560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aixaDeTexto 4">
            <a:extLst>
              <a:ext uri="{FF2B5EF4-FFF2-40B4-BE49-F238E27FC236}">
                <a16:creationId xmlns:a16="http://schemas.microsoft.com/office/drawing/2014/main" id="{21BD1014-85C4-4F7D-9F1F-34C1622DD5EF}"/>
              </a:ext>
            </a:extLst>
          </p:cNvPr>
          <p:cNvSpPr txBox="1"/>
          <p:nvPr/>
        </p:nvSpPr>
        <p:spPr>
          <a:xfrm>
            <a:off x="69574" y="38734"/>
            <a:ext cx="4126066" cy="523220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pt-BR" sz="2800" b="1" dirty="0"/>
              <a:t>TEMPO DE ACOMODAÇÃO</a:t>
            </a:r>
          </a:p>
        </p:txBody>
      </p:sp>
    </p:spTree>
    <p:extLst>
      <p:ext uri="{BB962C8B-B14F-4D97-AF65-F5344CB8AC3E}">
        <p14:creationId xmlns:p14="http://schemas.microsoft.com/office/powerpoint/2010/main" val="29101156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543</Words>
  <Application>Microsoft Macintosh PowerPoint</Application>
  <PresentationFormat>Widescreen</PresentationFormat>
  <Paragraphs>75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Tema do Office</vt:lpstr>
      <vt:lpstr>RESPOSTA TRANSITÓRIA CARACTERIZAÇÃO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RESPOSTA TRANSITÓRIA CARACTERIZAÇÃO</dc:title>
  <dc:creator>eabarrosmac@gmail.com</dc:creator>
  <cp:lastModifiedBy>eabarrosmac@gmail.com</cp:lastModifiedBy>
  <cp:revision>12</cp:revision>
  <dcterms:created xsi:type="dcterms:W3CDTF">2023-03-08T01:56:25Z</dcterms:created>
  <dcterms:modified xsi:type="dcterms:W3CDTF">2023-03-08T14:55:06Z</dcterms:modified>
</cp:coreProperties>
</file>