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31"/>
  </p:notesMasterIdLst>
  <p:sldIdLst>
    <p:sldId id="256" r:id="rId2"/>
    <p:sldId id="276" r:id="rId3"/>
    <p:sldId id="279" r:id="rId4"/>
    <p:sldId id="258" r:id="rId5"/>
    <p:sldId id="278" r:id="rId6"/>
    <p:sldId id="259" r:id="rId7"/>
    <p:sldId id="260" r:id="rId8"/>
    <p:sldId id="277" r:id="rId9"/>
    <p:sldId id="261" r:id="rId10"/>
    <p:sldId id="280" r:id="rId11"/>
    <p:sldId id="262" r:id="rId12"/>
    <p:sldId id="257" r:id="rId13"/>
    <p:sldId id="263" r:id="rId14"/>
    <p:sldId id="264" r:id="rId15"/>
    <p:sldId id="281" r:id="rId16"/>
    <p:sldId id="265" r:id="rId17"/>
    <p:sldId id="266" r:id="rId18"/>
    <p:sldId id="267" r:id="rId19"/>
    <p:sldId id="282" r:id="rId20"/>
    <p:sldId id="268" r:id="rId21"/>
    <p:sldId id="269" r:id="rId22"/>
    <p:sldId id="270" r:id="rId23"/>
    <p:sldId id="283" r:id="rId24"/>
    <p:sldId id="271" r:id="rId25"/>
    <p:sldId id="285" r:id="rId26"/>
    <p:sldId id="284" r:id="rId27"/>
    <p:sldId id="273" r:id="rId28"/>
    <p:sldId id="275" r:id="rId29"/>
    <p:sldId id="274" r:id="rId3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3"/>
  </p:normalViewPr>
  <p:slideViewPr>
    <p:cSldViewPr>
      <p:cViewPr varScale="1">
        <p:scale>
          <a:sx n="117" d="100"/>
          <a:sy n="117" d="100"/>
        </p:scale>
        <p:origin x="1480" y="17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4" d="100"/>
          <a:sy n="84" d="100"/>
        </p:scale>
        <p:origin x="-3880"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534EDE-8C30-794D-A658-D294894F08F1}" type="datetimeFigureOut">
              <a:rPr lang="en-US" smtClean="0"/>
              <a:t>4/1/20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B8B93E-E127-2A40-A188-3FAE930C728B}" type="slidenum">
              <a:rPr lang="en-US" smtClean="0"/>
              <a:t>‹nº›</a:t>
            </a:fld>
            <a:endParaRPr lang="en-US"/>
          </a:p>
        </p:txBody>
      </p:sp>
    </p:spTree>
    <p:extLst>
      <p:ext uri="{BB962C8B-B14F-4D97-AF65-F5344CB8AC3E}">
        <p14:creationId xmlns:p14="http://schemas.microsoft.com/office/powerpoint/2010/main" val="36433396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B8B93E-E127-2A40-A188-3FAE930C728B}" type="slidenum">
              <a:rPr lang="en-US" smtClean="0"/>
              <a:t>20</a:t>
            </a:fld>
            <a:endParaRPr lang="en-US"/>
          </a:p>
        </p:txBody>
      </p:sp>
    </p:spTree>
    <p:extLst>
      <p:ext uri="{BB962C8B-B14F-4D97-AF65-F5344CB8AC3E}">
        <p14:creationId xmlns:p14="http://schemas.microsoft.com/office/powerpoint/2010/main" val="3898770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3">
        <a:schemeClr val="bg1"/>
      </p:bgRef>
    </p:bg>
    <p:spTree>
      <p:nvGrpSpPr>
        <p:cNvPr id="1" name=""/>
        <p:cNvGrpSpPr/>
        <p:nvPr/>
      </p:nvGrpSpPr>
      <p:grpSpPr>
        <a:xfrm>
          <a:off x="0" y="0"/>
          <a:ext cx="0" cy="0"/>
          <a:chOff x="0" y="0"/>
          <a:chExt cx="0" cy="0"/>
        </a:xfrm>
      </p:grpSpPr>
      <p:sp>
        <p:nvSpPr>
          <p:cNvPr id="12" name="Retângu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ângulo de cantos arredondado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ítu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p:txBody>
          <a:bodyPr/>
          <a:lstStyle/>
          <a:p>
            <a:fld id="{3F762D20-517C-4D17-B9F0-EE75CAD2BDFE}" type="datetimeFigureOut">
              <a:rPr lang="pt-BR" smtClean="0"/>
              <a:pPr/>
              <a:t>01/04/2020</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29" name="Espaço Reservado para Número de Slide 28"/>
          <p:cNvSpPr>
            <a:spLocks noGrp="1"/>
          </p:cNvSpPr>
          <p:nvPr>
            <p:ph type="sldNum" sz="quarter" idx="12"/>
          </p:nvPr>
        </p:nvSpPr>
        <p:spPr/>
        <p:txBody>
          <a:bodyPr lIns="0" tIns="0" rIns="0" bIns="0">
            <a:noAutofit/>
          </a:bodyPr>
          <a:lstStyle>
            <a:lvl1pPr>
              <a:defRPr sz="1400">
                <a:solidFill>
                  <a:srgbClr val="FFFFFF"/>
                </a:solidFill>
              </a:defRPr>
            </a:lvl1pPr>
          </a:lstStyle>
          <a:p>
            <a:fld id="{5763A96B-A0CB-4667-8BD6-677D42089CBF}" type="slidenum">
              <a:rPr lang="pt-BR" smtClean="0"/>
              <a:pPr/>
              <a:t>‹nº›</a:t>
            </a:fld>
            <a:endParaRPr lang="pt-BR"/>
          </a:p>
        </p:txBody>
      </p:sp>
      <p:sp>
        <p:nvSpPr>
          <p:cNvPr id="7" name="Retângu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t-BR"/>
              <a:t>Clique para editar o estilo do título mestre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3F762D20-517C-4D17-B9F0-EE75CAD2BDFE}" type="datetimeFigureOut">
              <a:rPr lang="pt-BR" smtClean="0"/>
              <a:pPr/>
              <a:t>01/04/2020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763A96B-A0CB-4667-8BD6-677D42089CBF}"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1"/>
            <a:ext cx="2011680" cy="5851525"/>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914400" y="274640"/>
            <a:ext cx="5562600" cy="5851525"/>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3F762D20-517C-4D17-B9F0-EE75CAD2BDFE}" type="datetimeFigureOut">
              <a:rPr lang="pt-BR" smtClean="0"/>
              <a:pPr/>
              <a:t>01/04/2020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763A96B-A0CB-4667-8BD6-677D42089CBF}"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4" name="Espaço Reservado para Data 3"/>
          <p:cNvSpPr>
            <a:spLocks noGrp="1"/>
          </p:cNvSpPr>
          <p:nvPr>
            <p:ph type="dt" sz="half" idx="10"/>
          </p:nvPr>
        </p:nvSpPr>
        <p:spPr/>
        <p:txBody>
          <a:bodyPr/>
          <a:lstStyle/>
          <a:p>
            <a:fld id="{3F762D20-517C-4D17-B9F0-EE75CAD2BDFE}" type="datetimeFigureOut">
              <a:rPr lang="pt-BR" smtClean="0"/>
              <a:pPr/>
              <a:t>01/04/2020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763A96B-A0CB-4667-8BD6-677D42089CBF}" type="slidenum">
              <a:rPr lang="pt-BR" smtClean="0"/>
              <a:pPr/>
              <a:t>‹nº›</a:t>
            </a:fld>
            <a:endParaRPr lang="pt-BR"/>
          </a:p>
        </p:txBody>
      </p:sp>
      <p:sp>
        <p:nvSpPr>
          <p:cNvPr id="8" name="Espaço Reservado para Conteúdo 7"/>
          <p:cNvSpPr>
            <a:spLocks noGrp="1"/>
          </p:cNvSpPr>
          <p:nvPr>
            <p:ph sz="quarter" idx="1"/>
          </p:nvPr>
        </p:nvSpPr>
        <p:spPr>
          <a:xfrm>
            <a:off x="914400" y="1447800"/>
            <a:ext cx="7772400" cy="4572000"/>
          </a:xfrm>
        </p:spPr>
        <p:txBody>
          <a:bodyPr vert="horz"/>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11" name="Retângu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ângulo de cantos arredondado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fld id="{3F762D20-517C-4D17-B9F0-EE75CAD2BDFE}" type="datetimeFigureOut">
              <a:rPr lang="pt-BR" smtClean="0"/>
              <a:pPr/>
              <a:t>01/04/2020</a:t>
            </a:fld>
            <a:endParaRPr lang="pt-BR"/>
          </a:p>
        </p:txBody>
      </p:sp>
      <p:sp>
        <p:nvSpPr>
          <p:cNvPr id="5" name="Espaço Reservado para Rodapé 4"/>
          <p:cNvSpPr>
            <a:spLocks noGrp="1"/>
          </p:cNvSpPr>
          <p:nvPr>
            <p:ph type="ftr" sz="quarter" idx="11"/>
          </p:nvPr>
        </p:nvSpPr>
        <p:spPr>
          <a:xfrm>
            <a:off x="800100" y="6172200"/>
            <a:ext cx="4000500" cy="457200"/>
          </a:xfrm>
        </p:spPr>
        <p:txBody>
          <a:bodyPr/>
          <a:lstStyle/>
          <a:p>
            <a:endParaRPr lang="pt-BR"/>
          </a:p>
        </p:txBody>
      </p:sp>
      <p:sp>
        <p:nvSpPr>
          <p:cNvPr id="7" name="Retângu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a:off x="146304" y="6208776"/>
            <a:ext cx="457200" cy="457200"/>
          </a:xfrm>
        </p:spPr>
        <p:txBody>
          <a:bodyPr/>
          <a:lstStyle/>
          <a:p>
            <a:fld id="{5763A96B-A0CB-4667-8BD6-677D42089CBF}"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5" name="Espaço Reservado para Data 4"/>
          <p:cNvSpPr>
            <a:spLocks noGrp="1"/>
          </p:cNvSpPr>
          <p:nvPr>
            <p:ph type="dt" sz="half" idx="10"/>
          </p:nvPr>
        </p:nvSpPr>
        <p:spPr/>
        <p:txBody>
          <a:bodyPr/>
          <a:lstStyle/>
          <a:p>
            <a:fld id="{3F762D20-517C-4D17-B9F0-EE75CAD2BDFE}" type="datetimeFigureOut">
              <a:rPr lang="pt-BR" smtClean="0"/>
              <a:pPr/>
              <a:t>01/04/2020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763A96B-A0CB-4667-8BD6-677D42089CBF}" type="slidenum">
              <a:rPr lang="pt-BR" smtClean="0"/>
              <a:pPr/>
              <a:t>‹nº›</a:t>
            </a:fld>
            <a:endParaRPr lang="pt-BR"/>
          </a:p>
        </p:txBody>
      </p:sp>
      <p:sp>
        <p:nvSpPr>
          <p:cNvPr id="9" name="Espaço Reservado para Conteúdo 8"/>
          <p:cNvSpPr>
            <a:spLocks noGrp="1"/>
          </p:cNvSpPr>
          <p:nvPr>
            <p:ph sz="quarter" idx="1"/>
          </p:nvPr>
        </p:nvSpPr>
        <p:spPr>
          <a:xfrm>
            <a:off x="914400" y="1447800"/>
            <a:ext cx="3749040" cy="4572000"/>
          </a:xfrm>
        </p:spPr>
        <p:txBody>
          <a:bodyPr vert="horz"/>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1" name="Espaço Reservado para Conteúdo 10"/>
          <p:cNvSpPr>
            <a:spLocks noGrp="1"/>
          </p:cNvSpPr>
          <p:nvPr>
            <p:ph sz="quarter" idx="2"/>
          </p:nvPr>
        </p:nvSpPr>
        <p:spPr>
          <a:xfrm>
            <a:off x="4933950" y="1447800"/>
            <a:ext cx="3749040" cy="4572000"/>
          </a:xfrm>
        </p:spPr>
        <p:txBody>
          <a:bodyPr vert="horz"/>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3050"/>
            <a:ext cx="7772400" cy="1143000"/>
          </a:xfrm>
        </p:spPr>
        <p:txBody>
          <a:bodyPr anchor="b" anchorCtr="0"/>
          <a:lstStyle>
            <a:lvl1pPr>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7" name="Espaço Reservado para Data 6"/>
          <p:cNvSpPr>
            <a:spLocks noGrp="1"/>
          </p:cNvSpPr>
          <p:nvPr>
            <p:ph type="dt" sz="half" idx="10"/>
          </p:nvPr>
        </p:nvSpPr>
        <p:spPr/>
        <p:txBody>
          <a:bodyPr/>
          <a:lstStyle/>
          <a:p>
            <a:fld id="{3F762D20-517C-4D17-B9F0-EE75CAD2BDFE}" type="datetimeFigureOut">
              <a:rPr lang="pt-BR" smtClean="0"/>
              <a:pPr/>
              <a:t>01/04/2020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763A96B-A0CB-4667-8BD6-677D42089CBF}" type="slidenum">
              <a:rPr lang="pt-BR" smtClean="0"/>
              <a:pPr/>
              <a:t>‹nº›</a:t>
            </a:fld>
            <a:endParaRPr lang="pt-BR"/>
          </a:p>
        </p:txBody>
      </p:sp>
      <p:sp>
        <p:nvSpPr>
          <p:cNvPr id="11" name="Espaço Reservado para Conteúdo 10"/>
          <p:cNvSpPr>
            <a:spLocks noGrp="1"/>
          </p:cNvSpPr>
          <p:nvPr>
            <p:ph sz="half" idx="2"/>
          </p:nvPr>
        </p:nvSpPr>
        <p:spPr>
          <a:xfrm>
            <a:off x="914400" y="2247900"/>
            <a:ext cx="3733800" cy="3886200"/>
          </a:xfrm>
        </p:spPr>
        <p:txBody>
          <a:bodyPr vert="horz"/>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half" idx="4"/>
          </p:nvPr>
        </p:nvSpPr>
        <p:spPr>
          <a:xfrm>
            <a:off x="4953000" y="2247900"/>
            <a:ext cx="3733800" cy="3886200"/>
          </a:xfrm>
        </p:spPr>
        <p:txBody>
          <a:bodyPr vert="horz"/>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3F762D20-517C-4D17-B9F0-EE75CAD2BDFE}" type="datetimeFigureOut">
              <a:rPr lang="pt-BR" smtClean="0"/>
              <a:pPr/>
              <a:t>01/04/2020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763A96B-A0CB-4667-8BD6-677D42089CBF}"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F762D20-517C-4D17-B9F0-EE75CAD2BDFE}" type="datetimeFigureOut">
              <a:rPr lang="pt-BR" smtClean="0"/>
              <a:pPr/>
              <a:t>01/04/2020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763A96B-A0CB-4667-8BD6-677D42089CBF}"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Retângu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ângulo de cantos arredondado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914400" y="273050"/>
            <a:ext cx="7772400" cy="1143000"/>
          </a:xfrm>
        </p:spPr>
        <p:txBody>
          <a:bodyPr anchor="b" anchorCtr="0"/>
          <a:lstStyle>
            <a:lvl1pPr algn="l">
              <a:buNone/>
              <a:defRPr sz="4000" b="0"/>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5" name="Espaço Reservado para Data 4"/>
          <p:cNvSpPr>
            <a:spLocks noGrp="1"/>
          </p:cNvSpPr>
          <p:nvPr>
            <p:ph type="dt" sz="half" idx="10"/>
          </p:nvPr>
        </p:nvSpPr>
        <p:spPr/>
        <p:txBody>
          <a:bodyPr/>
          <a:lstStyle/>
          <a:p>
            <a:fld id="{3F762D20-517C-4D17-B9F0-EE75CAD2BDFE}" type="datetimeFigureOut">
              <a:rPr lang="pt-BR" smtClean="0"/>
              <a:pPr/>
              <a:t>01/04/2020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763A96B-A0CB-4667-8BD6-677D42089CBF}" type="slidenum">
              <a:rPr lang="pt-BR" smtClean="0"/>
              <a:pPr/>
              <a:t>‹nº›</a:t>
            </a:fld>
            <a:endParaRPr lang="pt-BR"/>
          </a:p>
        </p:txBody>
      </p:sp>
      <p:sp>
        <p:nvSpPr>
          <p:cNvPr id="11" name="Espaço Reservado para Conteúdo 10"/>
          <p:cNvSpPr>
            <a:spLocks noGrp="1"/>
          </p:cNvSpPr>
          <p:nvPr>
            <p:ph sz="quarter" idx="1"/>
          </p:nvPr>
        </p:nvSpPr>
        <p:spPr>
          <a:xfrm>
            <a:off x="2971800" y="1600200"/>
            <a:ext cx="5715000" cy="4495800"/>
          </a:xfrm>
        </p:spPr>
        <p:txBody>
          <a:bodyPr vert="horz"/>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t-BR"/>
              <a:t>Clique para editar o estilo do título mestre</a:t>
            </a:r>
            <a:endParaRPr kumimoji="0" lang="en-US"/>
          </a:p>
        </p:txBody>
      </p:sp>
      <p:sp>
        <p:nvSpPr>
          <p:cNvPr id="4" name="Espaço Reservado para Tex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5" name="Espaço Reservado para Data 4"/>
          <p:cNvSpPr>
            <a:spLocks noGrp="1"/>
          </p:cNvSpPr>
          <p:nvPr>
            <p:ph type="dt" sz="half" idx="10"/>
          </p:nvPr>
        </p:nvSpPr>
        <p:spPr/>
        <p:txBody>
          <a:bodyPr/>
          <a:lstStyle/>
          <a:p>
            <a:fld id="{3F762D20-517C-4D17-B9F0-EE75CAD2BDFE}" type="datetimeFigureOut">
              <a:rPr lang="pt-BR" smtClean="0"/>
              <a:pPr/>
              <a:t>01/04/2020</a:t>
            </a:fld>
            <a:endParaRPr lang="pt-BR"/>
          </a:p>
        </p:txBody>
      </p:sp>
      <p:sp>
        <p:nvSpPr>
          <p:cNvPr id="6" name="Espaço Reservado para Rodapé 5"/>
          <p:cNvSpPr>
            <a:spLocks noGrp="1"/>
          </p:cNvSpPr>
          <p:nvPr>
            <p:ph type="ftr" sz="quarter" idx="11"/>
          </p:nvPr>
        </p:nvSpPr>
        <p:spPr>
          <a:xfrm>
            <a:off x="914400" y="6172200"/>
            <a:ext cx="3886200" cy="457200"/>
          </a:xfrm>
        </p:spPr>
        <p:txBody>
          <a:bodyPr/>
          <a:lstStyle/>
          <a:p>
            <a:endParaRPr lang="pt-BR"/>
          </a:p>
        </p:txBody>
      </p:sp>
      <p:sp>
        <p:nvSpPr>
          <p:cNvPr id="7" name="Espaço Reservado para Número de Slide 6"/>
          <p:cNvSpPr>
            <a:spLocks noGrp="1"/>
          </p:cNvSpPr>
          <p:nvPr>
            <p:ph type="sldNum" sz="quarter" idx="12"/>
          </p:nvPr>
        </p:nvSpPr>
        <p:spPr>
          <a:xfrm>
            <a:off x="146304" y="6208776"/>
            <a:ext cx="457200" cy="457200"/>
          </a:xfrm>
        </p:spPr>
        <p:txBody>
          <a:bodyPr/>
          <a:lstStyle/>
          <a:p>
            <a:fld id="{5763A96B-A0CB-4667-8BD6-677D42089CBF}" type="slidenum">
              <a:rPr lang="pt-BR" smtClean="0"/>
              <a:pPr/>
              <a:t>‹nº›</a:t>
            </a:fld>
            <a:endParaRPr lang="pt-BR"/>
          </a:p>
        </p:txBody>
      </p:sp>
      <p:sp>
        <p:nvSpPr>
          <p:cNvPr id="11" name="Retângu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ângu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ço Reservado para Imagem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t-BR"/>
              <a:t>Clique no ícone para adicionar uma imagem</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ângu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ângulo de cantos arredondado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ço Reservado para Títu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t-BR"/>
              <a:t>Clique para editar o estilo do título mestre</a:t>
            </a:r>
            <a:endParaRPr kumimoji="0" lang="en-US"/>
          </a:p>
        </p:txBody>
      </p:sp>
      <p:sp>
        <p:nvSpPr>
          <p:cNvPr id="13" name="Espaço Reservado para Tex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F762D20-517C-4D17-B9F0-EE75CAD2BDFE}" type="datetimeFigureOut">
              <a:rPr lang="pt-BR" smtClean="0"/>
              <a:pPr/>
              <a:t>01/04/2020</a:t>
            </a:fld>
            <a:endParaRPr lang="pt-BR"/>
          </a:p>
        </p:txBody>
      </p:sp>
      <p:sp>
        <p:nvSpPr>
          <p:cNvPr id="3" name="Espaço Reservado para Rodapé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763A96B-A0CB-4667-8BD6-677D42089CBF}"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fY22F_AnZyM" TargetMode="External"/><Relationship Id="rId2" Type="http://schemas.openxmlformats.org/officeDocument/2006/relationships/hyperlink" Target="https://www.youtube.com/watch?v=IEUPH1A7Yk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TydS5dBWf94" TargetMode="External"/><Relationship Id="rId2" Type="http://schemas.openxmlformats.org/officeDocument/2006/relationships/hyperlink" Target="http://www.youtube.com/watch?v=K9txKoejK_w"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youtube.com/watch?v=bKRr2zKxKXs" TargetMode="External"/><Relationship Id="rId2" Type="http://schemas.openxmlformats.org/officeDocument/2006/relationships/hyperlink" Target="https://www.youtube.com/watch?v=EDQ4coYj7M8" TargetMode="External"/><Relationship Id="rId1" Type="http://schemas.openxmlformats.org/officeDocument/2006/relationships/slideLayout" Target="../slideLayouts/slideLayout2.xml"/><Relationship Id="rId4" Type="http://schemas.openxmlformats.org/officeDocument/2006/relationships/hyperlink" Target="http://video36.mais.uol.com.br/14552802.mp3"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JS91p-vmSf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r>
              <a:rPr lang="pt-BR" dirty="0" err="1"/>
              <a:t>Profa</a:t>
            </a:r>
            <a:r>
              <a:rPr lang="pt-BR" dirty="0"/>
              <a:t>. Susana Cecília Igayara</a:t>
            </a:r>
          </a:p>
          <a:p>
            <a:r>
              <a:rPr lang="pt-BR" dirty="0"/>
              <a:t>USP</a:t>
            </a:r>
          </a:p>
          <a:p>
            <a:r>
              <a:rPr lang="pt-BR" dirty="0"/>
              <a:t>Repertório Coral e Literatura. 2020</a:t>
            </a:r>
          </a:p>
          <a:p>
            <a:endParaRPr lang="pt-BR" dirty="0"/>
          </a:p>
        </p:txBody>
      </p:sp>
      <p:sp>
        <p:nvSpPr>
          <p:cNvPr id="2" name="Título 1"/>
          <p:cNvSpPr>
            <a:spLocks noGrp="1"/>
          </p:cNvSpPr>
          <p:nvPr>
            <p:ph type="ctrTitle"/>
          </p:nvPr>
        </p:nvSpPr>
        <p:spPr/>
        <p:txBody>
          <a:bodyPr>
            <a:noAutofit/>
          </a:bodyPr>
          <a:lstStyle/>
          <a:p>
            <a:r>
              <a:rPr lang="pt-BR" sz="3600" dirty="0"/>
              <a:t>Análise de obras do repertório coral a partir da estilística funcional de Jakobson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err="1"/>
              <a:t>É</a:t>
            </a:r>
            <a:r>
              <a:rPr lang="en-US" dirty="0"/>
              <a:t> </a:t>
            </a:r>
            <a:r>
              <a:rPr lang="en-US" dirty="0" err="1"/>
              <a:t>apenas</a:t>
            </a:r>
            <a:r>
              <a:rPr lang="en-US" dirty="0"/>
              <a:t> </a:t>
            </a:r>
            <a:r>
              <a:rPr lang="en-US" dirty="0" err="1"/>
              <a:t>uma</a:t>
            </a:r>
            <a:r>
              <a:rPr lang="en-US" dirty="0"/>
              <a:t> </a:t>
            </a:r>
            <a:r>
              <a:rPr lang="en-US" dirty="0" err="1"/>
              <a:t>sonoridade</a:t>
            </a:r>
            <a:r>
              <a:rPr lang="en-US" dirty="0"/>
              <a:t> </a:t>
            </a:r>
            <a:r>
              <a:rPr lang="en-US" dirty="0" err="1"/>
              <a:t>parecida</a:t>
            </a:r>
            <a:r>
              <a:rPr lang="en-US" dirty="0"/>
              <a:t>!</a:t>
            </a:r>
          </a:p>
        </p:txBody>
      </p:sp>
      <p:sp>
        <p:nvSpPr>
          <p:cNvPr id="5" name="Text Placeholder 4"/>
          <p:cNvSpPr>
            <a:spLocks noGrp="1"/>
          </p:cNvSpPr>
          <p:nvPr>
            <p:ph type="body" idx="1"/>
          </p:nvPr>
        </p:nvSpPr>
        <p:spPr/>
        <p:txBody>
          <a:bodyPr/>
          <a:lstStyle/>
          <a:p>
            <a:r>
              <a:rPr lang="pt-BR" dirty="0" err="1"/>
              <a:t>conação</a:t>
            </a:r>
            <a:endParaRPr lang="pt-BR" dirty="0"/>
          </a:p>
          <a:p>
            <a:endParaRPr lang="en-US" dirty="0"/>
          </a:p>
        </p:txBody>
      </p:sp>
      <p:sp>
        <p:nvSpPr>
          <p:cNvPr id="7" name="Text Placeholder 6"/>
          <p:cNvSpPr>
            <a:spLocks noGrp="1"/>
          </p:cNvSpPr>
          <p:nvPr>
            <p:ph type="body" sz="half" idx="3"/>
          </p:nvPr>
        </p:nvSpPr>
        <p:spPr/>
        <p:txBody>
          <a:bodyPr/>
          <a:lstStyle/>
          <a:p>
            <a:r>
              <a:rPr lang="pt-BR" dirty="0"/>
              <a:t>conotação</a:t>
            </a:r>
          </a:p>
          <a:p>
            <a:endParaRPr lang="en-US" dirty="0"/>
          </a:p>
        </p:txBody>
      </p:sp>
      <p:sp>
        <p:nvSpPr>
          <p:cNvPr id="6" name="Content Placeholder 5"/>
          <p:cNvSpPr>
            <a:spLocks noGrp="1"/>
          </p:cNvSpPr>
          <p:nvPr>
            <p:ph sz="half" idx="2"/>
          </p:nvPr>
        </p:nvSpPr>
        <p:spPr/>
        <p:txBody>
          <a:bodyPr>
            <a:normAutofit fontScale="70000" lnSpcReduction="20000"/>
          </a:bodyPr>
          <a:lstStyle/>
          <a:p>
            <a:r>
              <a:rPr lang="pt-BR" i="1" dirty="0"/>
              <a:t>substantivo feminino</a:t>
            </a:r>
            <a:endParaRPr lang="pt-BR" dirty="0"/>
          </a:p>
          <a:p>
            <a:r>
              <a:rPr lang="pt-BR" cap="all" dirty="0"/>
              <a:t>PSIC</a:t>
            </a:r>
            <a:endParaRPr lang="pt-BR" dirty="0"/>
          </a:p>
          <a:p>
            <a:pPr lvl="0"/>
            <a:r>
              <a:rPr lang="pt-BR" b="1" dirty="0"/>
              <a:t>1</a:t>
            </a:r>
            <a:r>
              <a:rPr lang="pt-BR" dirty="0"/>
              <a:t>.aspecto do processo mental e/ou do comportamento que faz com que estes tendam a se transformar.</a:t>
            </a:r>
          </a:p>
          <a:p>
            <a:pPr lvl="0"/>
            <a:r>
              <a:rPr lang="pt-BR" b="1" dirty="0"/>
              <a:t>2</a:t>
            </a:r>
            <a:r>
              <a:rPr lang="pt-BR" dirty="0"/>
              <a:t>.tendência intrínseca que o organismo apresenta para o movimento.</a:t>
            </a:r>
          </a:p>
          <a:p>
            <a:pPr lvl="0"/>
            <a:r>
              <a:rPr lang="pt-BR" b="1" dirty="0"/>
              <a:t>3</a:t>
            </a:r>
            <a:r>
              <a:rPr lang="pt-BR" dirty="0"/>
              <a:t>.ato de se esforçar conscientemente; tendência consciente para a ação.</a:t>
            </a:r>
          </a:p>
          <a:p>
            <a:r>
              <a:rPr lang="pt-BR" dirty="0"/>
              <a:t>Origem</a:t>
            </a:r>
          </a:p>
          <a:p>
            <a:r>
              <a:rPr lang="pt-BR" dirty="0"/>
              <a:t>⊙ ETIM lat. </a:t>
            </a:r>
            <a:r>
              <a:rPr lang="pt-BR" i="1" dirty="0" err="1"/>
              <a:t>conatĭo,ōnis</a:t>
            </a:r>
            <a:r>
              <a:rPr lang="pt-BR" dirty="0"/>
              <a:t> 'esforço, empenho’ </a:t>
            </a:r>
          </a:p>
          <a:p>
            <a:endParaRPr lang="en-US" dirty="0"/>
          </a:p>
        </p:txBody>
      </p:sp>
      <p:sp>
        <p:nvSpPr>
          <p:cNvPr id="8" name="Content Placeholder 7"/>
          <p:cNvSpPr>
            <a:spLocks noGrp="1"/>
          </p:cNvSpPr>
          <p:nvPr>
            <p:ph sz="half" idx="4"/>
          </p:nvPr>
        </p:nvSpPr>
        <p:spPr/>
        <p:txBody>
          <a:bodyPr>
            <a:normAutofit fontScale="62500" lnSpcReduction="20000"/>
          </a:bodyPr>
          <a:lstStyle/>
          <a:p>
            <a:r>
              <a:rPr lang="pt-BR" i="1" dirty="0"/>
              <a:t>substantivo feminino</a:t>
            </a:r>
            <a:endParaRPr lang="pt-BR" dirty="0"/>
          </a:p>
          <a:p>
            <a:pPr lvl="0"/>
            <a:r>
              <a:rPr lang="pt-BR" b="1" dirty="0"/>
              <a:t>1</a:t>
            </a:r>
            <a:r>
              <a:rPr lang="pt-BR" dirty="0"/>
              <a:t>.algo que uma palavra ou coisa sugere.</a:t>
            </a:r>
          </a:p>
          <a:p>
            <a:pPr lvl="0"/>
            <a:r>
              <a:rPr lang="pt-BR" b="1" dirty="0"/>
              <a:t>2</a:t>
            </a:r>
            <a:r>
              <a:rPr lang="pt-BR" dirty="0"/>
              <a:t>.</a:t>
            </a:r>
            <a:r>
              <a:rPr lang="pt-BR" i="1" dirty="0"/>
              <a:t>lóg</a:t>
            </a:r>
            <a:r>
              <a:rPr lang="pt-BR" dirty="0"/>
              <a:t> na filosofia medieval e moderna, propriedade por meio da qual um nome designa uma série de atributos implícitos em seu significado, para além do vínculo direto e imediato que mantém com os objetos da realidade.</a:t>
            </a:r>
          </a:p>
          <a:p>
            <a:pPr lvl="0"/>
            <a:r>
              <a:rPr lang="pt-BR" b="1" dirty="0"/>
              <a:t>3</a:t>
            </a:r>
            <a:r>
              <a:rPr lang="pt-BR" dirty="0"/>
              <a:t>.</a:t>
            </a:r>
            <a:r>
              <a:rPr lang="pt-BR" i="1" dirty="0"/>
              <a:t>ling</a:t>
            </a:r>
            <a:r>
              <a:rPr lang="pt-BR" dirty="0"/>
              <a:t> conjunto de alterações ou ampliações que uma palavra agrega ao seu sentido literal (denotativo), por associações linguísticas de diversos tipos (estilísticas, fonéticas, semânticas), ou por identificação com algum dos atributos de coisas, pessoas e seres da natureza.</a:t>
            </a:r>
          </a:p>
          <a:p>
            <a:r>
              <a:rPr lang="pt-BR" dirty="0"/>
              <a:t>Origem</a:t>
            </a:r>
          </a:p>
          <a:p>
            <a:r>
              <a:rPr lang="pt-BR" dirty="0"/>
              <a:t>⊙ ETIM </a:t>
            </a:r>
            <a:r>
              <a:rPr lang="pt-BR" dirty="0" err="1"/>
              <a:t>lat.medv</a:t>
            </a:r>
            <a:r>
              <a:rPr lang="pt-BR" dirty="0"/>
              <a:t>. </a:t>
            </a:r>
            <a:r>
              <a:rPr lang="pt-BR" i="1" dirty="0" err="1"/>
              <a:t>connotatĭo,ōnis</a:t>
            </a:r>
            <a:r>
              <a:rPr lang="pt-BR" dirty="0"/>
              <a:t> 'id.’ </a:t>
            </a:r>
          </a:p>
          <a:p>
            <a:endParaRPr lang="en-US" dirty="0"/>
          </a:p>
        </p:txBody>
      </p:sp>
    </p:spTree>
    <p:extLst>
      <p:ext uri="{BB962C8B-B14F-4D97-AF65-F5344CB8AC3E}">
        <p14:creationId xmlns:p14="http://schemas.microsoft.com/office/powerpoint/2010/main" val="2709618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Exemplos em obras corais</a:t>
            </a:r>
          </a:p>
        </p:txBody>
      </p:sp>
      <p:sp>
        <p:nvSpPr>
          <p:cNvPr id="3" name="Espaço Reservado para Conteúdo 2"/>
          <p:cNvSpPr>
            <a:spLocks noGrp="1"/>
          </p:cNvSpPr>
          <p:nvPr>
            <p:ph sz="quarter" idx="1"/>
          </p:nvPr>
        </p:nvSpPr>
        <p:spPr/>
        <p:txBody>
          <a:bodyPr/>
          <a:lstStyle/>
          <a:p>
            <a:r>
              <a:rPr lang="pt-BR" dirty="0"/>
              <a:t>Gilberto Mendes/ Décio Pignatari - Beba coca cola (analisar, no entanto, a busca da crítica, através do uso da linguagem publicitária, e os recursos musicais escolhidos)</a:t>
            </a:r>
          </a:p>
          <a:p>
            <a:endParaRPr lang="pt-BR" dirty="0"/>
          </a:p>
          <a:p>
            <a:r>
              <a:rPr lang="pt-BR" dirty="0"/>
              <a:t>Canção de amor: apelo `a/ao  amado (pode vir misturada com a função expressiva)</a:t>
            </a:r>
          </a:p>
          <a:p>
            <a:endParaRPr lang="pt-BR" dirty="0"/>
          </a:p>
          <a:p>
            <a:r>
              <a:rPr lang="pt-BR" dirty="0"/>
              <a:t>Ravel: Ronde (não vá ao bosque de </a:t>
            </a:r>
            <a:r>
              <a:rPr lang="pt-BR" dirty="0" err="1"/>
              <a:t>Ormonde</a:t>
            </a:r>
            <a:r>
              <a:rPr lang="pt-BR" dirty="0"/>
              <a:t>), espécie de conselho, também com função crítica.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600" b="1" dirty="0"/>
              <a:t>Beba coca cola (1957)</a:t>
            </a:r>
            <a:br>
              <a:rPr lang="pt-BR" sz="3600" b="1" dirty="0"/>
            </a:br>
            <a:r>
              <a:rPr lang="pt-BR" sz="3600" dirty="0"/>
              <a:t>Décio Pignatari</a:t>
            </a:r>
            <a:endParaRPr lang="pt-BR" dirty="0"/>
          </a:p>
        </p:txBody>
      </p:sp>
      <p:pic>
        <p:nvPicPr>
          <p:cNvPr id="4" name="Espaço Reservado para Conteúdo 3" descr="http://www.avepalavra.kit.net/poesia/dp_bebacoca.jpg"/>
          <p:cNvPicPr>
            <a:picLocks noGrp="1"/>
          </p:cNvPicPr>
          <p:nvPr>
            <p:ph sz="quarter" idx="1"/>
          </p:nvPr>
        </p:nvPicPr>
        <p:blipFill>
          <a:blip r:embed="rId2" cstate="print"/>
          <a:srcRect/>
          <a:stretch>
            <a:fillRect/>
          </a:stretch>
        </p:blipFill>
        <p:spPr bwMode="auto">
          <a:xfrm>
            <a:off x="1187624" y="1628800"/>
            <a:ext cx="5472608" cy="432048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Função fática</a:t>
            </a:r>
          </a:p>
        </p:txBody>
      </p:sp>
      <p:sp>
        <p:nvSpPr>
          <p:cNvPr id="3" name="Espaço Reservado para Conteúdo 2"/>
          <p:cNvSpPr>
            <a:spLocks noGrp="1"/>
          </p:cNvSpPr>
          <p:nvPr>
            <p:ph sz="quarter" idx="1"/>
          </p:nvPr>
        </p:nvSpPr>
        <p:spPr/>
        <p:txBody>
          <a:bodyPr/>
          <a:lstStyle/>
          <a:p>
            <a:r>
              <a:rPr lang="pt-BR" sz="2800" dirty="0"/>
              <a:t>Centrada no CONTATO entre emissor e receptor</a:t>
            </a:r>
          </a:p>
          <a:p>
            <a:endParaRPr lang="pt-BR" sz="2800" dirty="0"/>
          </a:p>
          <a:p>
            <a:r>
              <a:rPr lang="pt-BR" dirty="0"/>
              <a:t>Na linguagem comum, é representada pelas expressões que visam verificar se a comunicação está operante, iniciar ou terminar o contato. Ex: alô, você está aí? Não é mesmo? </a:t>
            </a:r>
            <a:r>
              <a:rPr lang="pt-BR" dirty="0" err="1"/>
              <a:t>né</a:t>
            </a:r>
            <a:r>
              <a:rPr lang="pt-BR" dirty="0"/>
              <a:t>?, Não acha? Bom dia, até logo, então vou desligar. </a:t>
            </a:r>
          </a:p>
          <a:p>
            <a:endParaRPr lang="pt-BR" dirty="0"/>
          </a:p>
          <a:p>
            <a:r>
              <a:rPr lang="pt-BR" dirty="0"/>
              <a:t>É usada em conjunto com outras funções.</a:t>
            </a:r>
          </a:p>
          <a:p>
            <a:endParaRPr lang="pt-BR" dirty="0"/>
          </a:p>
          <a:p>
            <a:r>
              <a:rPr lang="pt-BR" dirty="0"/>
              <a:t>Discutir a função fática na comunicação eletrônica. </a:t>
            </a:r>
          </a:p>
          <a:p>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260648"/>
            <a:ext cx="7772400" cy="1143000"/>
          </a:xfrm>
        </p:spPr>
        <p:txBody>
          <a:bodyPr/>
          <a:lstStyle/>
          <a:p>
            <a:r>
              <a:rPr lang="pt-BR" dirty="0"/>
              <a:t>Exemplos em obras corais</a:t>
            </a:r>
          </a:p>
        </p:txBody>
      </p:sp>
      <p:sp>
        <p:nvSpPr>
          <p:cNvPr id="3" name="Espaço Reservado para Conteúdo 2"/>
          <p:cNvSpPr>
            <a:spLocks noGrp="1"/>
          </p:cNvSpPr>
          <p:nvPr>
            <p:ph sz="quarter" idx="1"/>
          </p:nvPr>
        </p:nvSpPr>
        <p:spPr/>
        <p:txBody>
          <a:bodyPr>
            <a:normAutofit/>
          </a:bodyPr>
          <a:lstStyle/>
          <a:p>
            <a:r>
              <a:rPr lang="pt-BR" dirty="0"/>
              <a:t>Pode aparecer no uso repetitivo do refrão, como retomada da atenção.</a:t>
            </a:r>
          </a:p>
          <a:p>
            <a:r>
              <a:rPr lang="pt-BR" dirty="0"/>
              <a:t>Pode aparecer musicalmente, quando um elemento musical qualquer busca iniciar, manter ou romper o contato.</a:t>
            </a:r>
          </a:p>
          <a:p>
            <a:r>
              <a:rPr lang="pt-BR" dirty="0"/>
              <a:t>MPB: Paulinho da Viola:  Sinal fechado - “olá, como vai, eu vou indo e você, tudo bem?” (uso da função fática com caráter crítico ou reflexivo)</a:t>
            </a:r>
          </a:p>
          <a:p>
            <a:r>
              <a:rPr lang="pt-BR" dirty="0"/>
              <a:t>Pode ser usada musicalmente como uma quebra para verificar a atenção do público, </a:t>
            </a:r>
            <a:r>
              <a:rPr lang="pt-BR" dirty="0" err="1"/>
              <a:t>p.ex</a:t>
            </a:r>
            <a:r>
              <a:rPr lang="pt-BR" dirty="0"/>
              <a:t>: mudanças de dinâmica, pausas súbitas, solos súbitos, textos falados, efeitos </a:t>
            </a:r>
            <a:r>
              <a:rPr lang="pt-BR" dirty="0" err="1"/>
              <a:t>cômicos,etc</a:t>
            </a:r>
            <a:r>
              <a:rPr lang="pt-BR" dirty="0"/>
              <a:t>. </a:t>
            </a:r>
          </a:p>
          <a:p>
            <a:pPr marL="0" indent="0">
              <a:buNone/>
            </a:pPr>
            <a:endParaRPr lang="pt-BR" dirty="0"/>
          </a:p>
          <a:p>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err="1"/>
              <a:t>Exemplos</a:t>
            </a:r>
            <a:r>
              <a:rPr lang="en-US" dirty="0"/>
              <a:t> – </a:t>
            </a:r>
            <a:r>
              <a:rPr lang="en-US" dirty="0" err="1"/>
              <a:t>função</a:t>
            </a:r>
            <a:r>
              <a:rPr lang="en-US" dirty="0"/>
              <a:t> </a:t>
            </a:r>
            <a:r>
              <a:rPr lang="en-US" dirty="0" err="1"/>
              <a:t>fática</a:t>
            </a:r>
            <a:endParaRPr lang="en-US" dirty="0"/>
          </a:p>
        </p:txBody>
      </p:sp>
      <p:sp>
        <p:nvSpPr>
          <p:cNvPr id="3" name="Content Placeholder 2"/>
          <p:cNvSpPr>
            <a:spLocks noGrp="1"/>
          </p:cNvSpPr>
          <p:nvPr>
            <p:ph sz="quarter" idx="1"/>
          </p:nvPr>
        </p:nvSpPr>
        <p:spPr/>
        <p:txBody>
          <a:bodyPr/>
          <a:lstStyle/>
          <a:p>
            <a:r>
              <a:rPr lang="en-US" dirty="0" err="1"/>
              <a:t>Sinal</a:t>
            </a:r>
            <a:r>
              <a:rPr lang="en-US" dirty="0"/>
              <a:t> </a:t>
            </a:r>
            <a:r>
              <a:rPr lang="en-US" dirty="0" err="1"/>
              <a:t>Fechado</a:t>
            </a:r>
            <a:r>
              <a:rPr lang="en-US" dirty="0"/>
              <a:t>: </a:t>
            </a:r>
            <a:r>
              <a:rPr lang="en-US" dirty="0" err="1"/>
              <a:t>comentário</a:t>
            </a:r>
            <a:r>
              <a:rPr lang="en-US" dirty="0"/>
              <a:t> </a:t>
            </a:r>
            <a:r>
              <a:rPr lang="en-US" dirty="0" err="1"/>
              <a:t>ao</a:t>
            </a:r>
            <a:r>
              <a:rPr lang="en-US" dirty="0"/>
              <a:t> “</a:t>
            </a:r>
            <a:r>
              <a:rPr lang="en-US" dirty="0" err="1"/>
              <a:t>contato</a:t>
            </a:r>
            <a:r>
              <a:rPr lang="en-US" dirty="0"/>
              <a:t>”</a:t>
            </a:r>
          </a:p>
          <a:p>
            <a:r>
              <a:rPr lang="en-US" dirty="0">
                <a:hlinkClick r:id="rId2"/>
              </a:rPr>
              <a:t>https://www.youtube.com/watch?v=IEUPH1A7YkM</a:t>
            </a:r>
            <a:endParaRPr lang="en-US" dirty="0"/>
          </a:p>
          <a:p>
            <a:endParaRPr lang="en-US" dirty="0"/>
          </a:p>
          <a:p>
            <a:r>
              <a:rPr lang="en-US" dirty="0" err="1"/>
              <a:t>Bandinha</a:t>
            </a:r>
            <a:r>
              <a:rPr lang="en-US" dirty="0"/>
              <a:t> </a:t>
            </a:r>
            <a:r>
              <a:rPr lang="en-US" dirty="0" err="1"/>
              <a:t>na</a:t>
            </a:r>
            <a:r>
              <a:rPr lang="en-US" dirty="0"/>
              <a:t> </a:t>
            </a:r>
            <a:r>
              <a:rPr lang="en-US" dirty="0" err="1"/>
              <a:t>roça</a:t>
            </a:r>
            <a:r>
              <a:rPr lang="en-US" dirty="0"/>
              <a:t> – </a:t>
            </a:r>
            <a:r>
              <a:rPr lang="en-US" dirty="0" err="1"/>
              <a:t>Fabiano</a:t>
            </a:r>
            <a:r>
              <a:rPr lang="en-US" dirty="0"/>
              <a:t> Lozano</a:t>
            </a:r>
          </a:p>
          <a:p>
            <a:r>
              <a:rPr lang="en-US" dirty="0">
                <a:hlinkClick r:id="rId3"/>
              </a:rPr>
              <a:t>https://www.youtube.com/watch?v=fY22F_AnZyM</a:t>
            </a:r>
            <a:endParaRPr lang="en-US" dirty="0"/>
          </a:p>
          <a:p>
            <a:endParaRPr lang="en-US" dirty="0"/>
          </a:p>
          <a:p>
            <a:r>
              <a:rPr lang="en-US" dirty="0"/>
              <a:t>Como </a:t>
            </a:r>
            <a:r>
              <a:rPr lang="en-US" dirty="0" err="1"/>
              <a:t>verificar</a:t>
            </a:r>
            <a:r>
              <a:rPr lang="en-US" dirty="0"/>
              <a:t> a </a:t>
            </a:r>
            <a:r>
              <a:rPr lang="en-US" dirty="0" err="1"/>
              <a:t>função</a:t>
            </a:r>
            <a:r>
              <a:rPr lang="en-US" dirty="0"/>
              <a:t> </a:t>
            </a:r>
            <a:r>
              <a:rPr lang="en-US" dirty="0" err="1"/>
              <a:t>fática</a:t>
            </a:r>
            <a:r>
              <a:rPr lang="en-US" dirty="0"/>
              <a:t> </a:t>
            </a:r>
            <a:r>
              <a:rPr lang="en-US" dirty="0" err="1"/>
              <a:t>nessa</a:t>
            </a:r>
            <a:r>
              <a:rPr lang="en-US" dirty="0"/>
              <a:t> </a:t>
            </a:r>
            <a:r>
              <a:rPr lang="en-US" dirty="0" err="1"/>
              <a:t>música</a:t>
            </a:r>
            <a:r>
              <a:rPr lang="en-US" dirty="0"/>
              <a:t> </a:t>
            </a:r>
            <a:r>
              <a:rPr lang="en-US" dirty="0" err="1"/>
              <a:t>sem</a:t>
            </a:r>
            <a:r>
              <a:rPr lang="en-US" dirty="0"/>
              <a:t> </a:t>
            </a:r>
            <a:r>
              <a:rPr lang="en-US" dirty="0" err="1"/>
              <a:t>texto</a:t>
            </a:r>
            <a:r>
              <a:rPr lang="en-US" dirty="0"/>
              <a:t>?</a:t>
            </a:r>
          </a:p>
        </p:txBody>
      </p:sp>
    </p:spTree>
    <p:extLst>
      <p:ext uri="{BB962C8B-B14F-4D97-AF65-F5344CB8AC3E}">
        <p14:creationId xmlns:p14="http://schemas.microsoft.com/office/powerpoint/2010/main" val="2126370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Função referencial</a:t>
            </a:r>
          </a:p>
        </p:txBody>
      </p:sp>
      <p:sp>
        <p:nvSpPr>
          <p:cNvPr id="3" name="Espaço Reservado para Conteúdo 2"/>
          <p:cNvSpPr>
            <a:spLocks noGrp="1"/>
          </p:cNvSpPr>
          <p:nvPr>
            <p:ph sz="quarter" idx="1"/>
          </p:nvPr>
        </p:nvSpPr>
        <p:spPr/>
        <p:txBody>
          <a:bodyPr>
            <a:normAutofit/>
          </a:bodyPr>
          <a:lstStyle/>
          <a:p>
            <a:r>
              <a:rPr lang="pt-BR" sz="2800" dirty="0"/>
              <a:t>Centrada no CONTEXTO</a:t>
            </a:r>
          </a:p>
          <a:p>
            <a:pPr>
              <a:buNone/>
            </a:pPr>
            <a:r>
              <a:rPr lang="pt-BR" sz="2800" dirty="0"/>
              <a:t>	</a:t>
            </a:r>
          </a:p>
          <a:p>
            <a:r>
              <a:rPr lang="pt-BR" dirty="0"/>
              <a:t>É a função mais comum da linguagem, a de transmitir alguma informação. </a:t>
            </a:r>
          </a:p>
          <a:p>
            <a:r>
              <a:rPr lang="pt-BR" dirty="0"/>
              <a:t>Também chamada denotativa, cognitiva, nocional, intelectiva, ideacional.</a:t>
            </a:r>
          </a:p>
          <a:p>
            <a:r>
              <a:rPr lang="pt-BR" dirty="0"/>
              <a:t>Texto em prosa, com caráter objetivo, centrado “no que se quer dizer”.</a:t>
            </a:r>
          </a:p>
          <a:p>
            <a:r>
              <a:rPr lang="pt-BR" dirty="0"/>
              <a:t>Textos narrativos</a:t>
            </a:r>
          </a:p>
          <a:p>
            <a:r>
              <a:rPr lang="pt-BR" dirty="0"/>
              <a:t>Recitativos  (centrados na ação)</a:t>
            </a:r>
          </a:p>
          <a:p>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Exemplos em obras corais</a:t>
            </a:r>
          </a:p>
        </p:txBody>
      </p:sp>
      <p:sp>
        <p:nvSpPr>
          <p:cNvPr id="3" name="Espaço Reservado para Conteúdo 2"/>
          <p:cNvSpPr>
            <a:spLocks noGrp="1"/>
          </p:cNvSpPr>
          <p:nvPr>
            <p:ph sz="quarter" idx="1"/>
          </p:nvPr>
        </p:nvSpPr>
        <p:spPr/>
        <p:txBody>
          <a:bodyPr/>
          <a:lstStyle/>
          <a:p>
            <a:r>
              <a:rPr lang="pt-BR" dirty="0"/>
              <a:t>Osvaldo Lacerda/Drummond: Quadrilha</a:t>
            </a:r>
          </a:p>
          <a:p>
            <a:r>
              <a:rPr lang="pt-BR" dirty="0">
                <a:hlinkClick r:id="rId2"/>
              </a:rPr>
              <a:t>http://www.youtube.com/watch?v=K9txKoejK_w</a:t>
            </a:r>
            <a:endParaRPr lang="pt-BR" dirty="0"/>
          </a:p>
          <a:p>
            <a:r>
              <a:rPr lang="pt-BR" dirty="0"/>
              <a:t>Uso da prosa, textos circunstanciais</a:t>
            </a:r>
          </a:p>
          <a:p>
            <a:r>
              <a:rPr lang="pt-BR" dirty="0"/>
              <a:t>Osvaldo Lacerda – Fuga proverbial</a:t>
            </a:r>
          </a:p>
          <a:p>
            <a:r>
              <a:rPr lang="pt-BR" dirty="0">
                <a:hlinkClick r:id="rId3"/>
              </a:rPr>
              <a:t>https://www.youtube.com/watch?v=FgYXiPdKvoI</a:t>
            </a:r>
          </a:p>
          <a:p>
            <a:r>
              <a:rPr lang="pt-BR" dirty="0"/>
              <a:t>(Discutir a presença das funções referencial e fática)</a:t>
            </a:r>
          </a:p>
          <a:p>
            <a:endParaRPr lang="pt-BR" dirty="0"/>
          </a:p>
          <a:p>
            <a:r>
              <a:rPr lang="pt-BR" dirty="0"/>
              <a:t>Gilberto Gil/ A. Sanches (</a:t>
            </a:r>
            <a:r>
              <a:rPr lang="pt-BR" dirty="0" err="1"/>
              <a:t>arr</a:t>
            </a:r>
            <a:r>
              <a:rPr lang="pt-BR" dirty="0"/>
              <a:t>) – Domingo no parque</a:t>
            </a:r>
          </a:p>
          <a:p>
            <a:endParaRPr lang="pt-BR" dirty="0"/>
          </a:p>
          <a:p>
            <a:endParaRPr lang="pt-BR" dirty="0"/>
          </a:p>
          <a:p>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Função </a:t>
            </a:r>
            <a:r>
              <a:rPr lang="pt-BR" dirty="0" err="1"/>
              <a:t>metalinguística</a:t>
            </a:r>
            <a:endParaRPr lang="pt-BR" dirty="0"/>
          </a:p>
        </p:txBody>
      </p:sp>
      <p:sp>
        <p:nvSpPr>
          <p:cNvPr id="3" name="Espaço Reservado para Conteúdo 2"/>
          <p:cNvSpPr>
            <a:spLocks noGrp="1"/>
          </p:cNvSpPr>
          <p:nvPr>
            <p:ph sz="quarter" idx="1"/>
          </p:nvPr>
        </p:nvSpPr>
        <p:spPr/>
        <p:txBody>
          <a:bodyPr>
            <a:normAutofit/>
          </a:bodyPr>
          <a:lstStyle/>
          <a:p>
            <a:r>
              <a:rPr lang="pt-BR" sz="2800" dirty="0"/>
              <a:t>Voltada para a própria LINGUAGEM (no caso, poética e musical)</a:t>
            </a:r>
          </a:p>
          <a:p>
            <a:endParaRPr lang="pt-BR" sz="2800" dirty="0"/>
          </a:p>
          <a:p>
            <a:r>
              <a:rPr lang="pt-BR" dirty="0"/>
              <a:t>Aparece quando é demonstrada uma preocupação com a escolha de um meio de expressão que se volte para a própria linguagem, como uma espécie de um comentário implícito.</a:t>
            </a:r>
          </a:p>
          <a:p>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dirty="0"/>
              <a:t>metalinguagem</a:t>
            </a:r>
            <a:endParaRPr lang="en-US" dirty="0"/>
          </a:p>
        </p:txBody>
      </p:sp>
      <p:sp>
        <p:nvSpPr>
          <p:cNvPr id="3" name="Content Placeholder 2"/>
          <p:cNvSpPr>
            <a:spLocks noGrp="1"/>
          </p:cNvSpPr>
          <p:nvPr>
            <p:ph sz="quarter" idx="1"/>
          </p:nvPr>
        </p:nvSpPr>
        <p:spPr/>
        <p:txBody>
          <a:bodyPr/>
          <a:lstStyle/>
          <a:p>
            <a:pPr lvl="0"/>
            <a:r>
              <a:rPr lang="pt-BR" i="1" dirty="0"/>
              <a:t>substantivo feminino</a:t>
            </a:r>
            <a:endParaRPr lang="pt-BR" dirty="0"/>
          </a:p>
          <a:p>
            <a:r>
              <a:rPr lang="pt-BR" i="1" dirty="0" err="1"/>
              <a:t>ling</a:t>
            </a:r>
            <a:r>
              <a:rPr lang="pt-BR" dirty="0"/>
              <a:t> linguagem (natural ou formalizada) que serve para descrever ou falar sobre uma outra linguagem, natural ou artificial [As línguas naturais podem ser us. como sua própria metalinguagem.].</a:t>
            </a:r>
          </a:p>
          <a:p>
            <a:r>
              <a:rPr lang="pt-BR" dirty="0"/>
              <a:t>Origem</a:t>
            </a:r>
          </a:p>
          <a:p>
            <a:r>
              <a:rPr lang="pt-BR" dirty="0"/>
              <a:t>⊙ ETIM </a:t>
            </a:r>
            <a:r>
              <a:rPr lang="pt-BR" i="1" dirty="0" err="1"/>
              <a:t>met</a:t>
            </a:r>
            <a:r>
              <a:rPr lang="pt-BR" i="1" dirty="0"/>
              <a:t>(a)-</a:t>
            </a:r>
            <a:r>
              <a:rPr lang="pt-BR" dirty="0"/>
              <a:t> + </a:t>
            </a:r>
            <a:r>
              <a:rPr lang="pt-BR" i="1" dirty="0"/>
              <a:t>linguagem</a:t>
            </a:r>
            <a:r>
              <a:rPr lang="pt-BR" dirty="0"/>
              <a:t>, por infl. do fr. </a:t>
            </a:r>
            <a:r>
              <a:rPr lang="pt-BR" i="1" dirty="0" err="1"/>
              <a:t>métalangage</a:t>
            </a:r>
            <a:r>
              <a:rPr lang="pt-BR" dirty="0"/>
              <a:t> 'id.', voc. us. por Roman Jakobson</a:t>
            </a:r>
          </a:p>
          <a:p>
            <a:r>
              <a:rPr lang="pt-BR" dirty="0"/>
              <a:t> </a:t>
            </a:r>
          </a:p>
          <a:p>
            <a:endParaRPr lang="en-US" dirty="0"/>
          </a:p>
        </p:txBody>
      </p:sp>
    </p:spTree>
    <p:extLst>
      <p:ext uri="{BB962C8B-B14F-4D97-AF65-F5344CB8AC3E}">
        <p14:creationId xmlns:p14="http://schemas.microsoft.com/office/powerpoint/2010/main" val="3000779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FUNÇÃO POÉTICA</a:t>
            </a:r>
          </a:p>
        </p:txBody>
      </p:sp>
      <p:sp>
        <p:nvSpPr>
          <p:cNvPr id="3" name="Espaço Reservado para Conteúdo 2"/>
          <p:cNvSpPr>
            <a:spLocks noGrp="1"/>
          </p:cNvSpPr>
          <p:nvPr>
            <p:ph sz="quarter" idx="1"/>
          </p:nvPr>
        </p:nvSpPr>
        <p:spPr/>
        <p:txBody>
          <a:bodyPr/>
          <a:lstStyle/>
          <a:p>
            <a:r>
              <a:rPr lang="pt-BR" dirty="0"/>
              <a:t>COMO AVALIAR O VALOR ESTÉTICO DE UMA CANÇÃO ?</a:t>
            </a:r>
          </a:p>
          <a:p>
            <a:endParaRPr lang="pt-BR" dirty="0"/>
          </a:p>
          <a:p>
            <a:r>
              <a:rPr lang="pt-BR" dirty="0"/>
              <a:t>COMO ESTUDAR A FUNÇÃO POÉTICA?</a:t>
            </a:r>
          </a:p>
          <a:p>
            <a:endParaRPr lang="pt-BR" dirty="0"/>
          </a:p>
          <a:p>
            <a:r>
              <a:rPr lang="pt-BR" dirty="0"/>
              <a:t>QUAL A RELAÇÃO ENTRE A FUNÇÃO POÉTICA E AS OUTRAS FUNÇÕES ESTRUTURAIS DA LINGUAGEM?</a:t>
            </a:r>
          </a:p>
          <a:p>
            <a:endParaRPr lang="pt-BR" dirty="0"/>
          </a:p>
          <a:p>
            <a:r>
              <a:rPr lang="pt-BR" dirty="0"/>
              <a:t>COMO ANALISAR A FUNÇÃO POÉTICA NA RELAÇÃO TEXTO-MÚSICA?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Exemplos em obras corais</a:t>
            </a:r>
          </a:p>
        </p:txBody>
      </p:sp>
      <p:sp>
        <p:nvSpPr>
          <p:cNvPr id="3" name="Espaço Reservado para Conteúdo 2"/>
          <p:cNvSpPr>
            <a:spLocks noGrp="1"/>
          </p:cNvSpPr>
          <p:nvPr>
            <p:ph sz="quarter" idx="1"/>
          </p:nvPr>
        </p:nvSpPr>
        <p:spPr/>
        <p:txBody>
          <a:bodyPr/>
          <a:lstStyle/>
          <a:p>
            <a:r>
              <a:rPr lang="pt-BR" dirty="0"/>
              <a:t>Obras que fazem citações, ou que comentam o próprio texto.</a:t>
            </a:r>
          </a:p>
          <a:p>
            <a:pPr lvl="1"/>
            <a:r>
              <a:rPr lang="pt-BR" dirty="0"/>
              <a:t>Tom Jobim: samba de uma nota só</a:t>
            </a:r>
          </a:p>
          <a:p>
            <a:pPr lvl="1"/>
            <a:endParaRPr lang="pt-BR" dirty="0"/>
          </a:p>
          <a:p>
            <a:r>
              <a:rPr lang="pt-BR" dirty="0"/>
              <a:t>Comentários musicais </a:t>
            </a:r>
          </a:p>
          <a:p>
            <a:pPr lvl="1"/>
            <a:r>
              <a:rPr lang="pt-BR" dirty="0"/>
              <a:t>Ricardo </a:t>
            </a:r>
            <a:r>
              <a:rPr lang="pt-BR" dirty="0" err="1"/>
              <a:t>Tacuchian</a:t>
            </a:r>
            <a:r>
              <a:rPr lang="pt-BR" dirty="0"/>
              <a:t> – </a:t>
            </a:r>
            <a:r>
              <a:rPr lang="pt-BR" dirty="0" err="1"/>
              <a:t>Conducting</a:t>
            </a:r>
            <a:r>
              <a:rPr lang="pt-BR" dirty="0"/>
              <a:t> </a:t>
            </a:r>
            <a:r>
              <a:rPr lang="pt-BR" dirty="0" err="1"/>
              <a:t>class</a:t>
            </a:r>
            <a:endParaRPr lang="pt-BR" dirty="0"/>
          </a:p>
          <a:p>
            <a:pPr lvl="1"/>
            <a:endParaRPr lang="pt-BR" dirty="0"/>
          </a:p>
          <a:p>
            <a:r>
              <a:rPr lang="pt-BR" dirty="0"/>
              <a:t>Vanguardas do séc. XX – centrada na materialidade sonora. </a:t>
            </a:r>
          </a:p>
          <a:p>
            <a:pPr lvl="1"/>
            <a:r>
              <a:rPr lang="pt-BR" dirty="0" err="1"/>
              <a:t>Lindembergue</a:t>
            </a:r>
            <a:r>
              <a:rPr lang="pt-BR" dirty="0"/>
              <a:t> Cardoso – Caleidoscópio.</a:t>
            </a:r>
          </a:p>
          <a:p>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Função poética</a:t>
            </a:r>
          </a:p>
        </p:txBody>
      </p:sp>
      <p:sp>
        <p:nvSpPr>
          <p:cNvPr id="3" name="Espaço Reservado para Conteúdo 2"/>
          <p:cNvSpPr>
            <a:spLocks noGrp="1"/>
          </p:cNvSpPr>
          <p:nvPr>
            <p:ph sz="quarter" idx="1"/>
          </p:nvPr>
        </p:nvSpPr>
        <p:spPr/>
        <p:txBody>
          <a:bodyPr>
            <a:normAutofit/>
          </a:bodyPr>
          <a:lstStyle/>
          <a:p>
            <a:r>
              <a:rPr lang="pt-BR" sz="2800" dirty="0"/>
              <a:t>Voltada para a própria MENSAGEM</a:t>
            </a:r>
          </a:p>
          <a:p>
            <a:endParaRPr lang="pt-BR" sz="2800" dirty="0"/>
          </a:p>
          <a:p>
            <a:r>
              <a:rPr lang="pt-BR" dirty="0"/>
              <a:t>Função principal em qualquer obra artística. Engloba o uso artístico de todas as outras funções.</a:t>
            </a:r>
          </a:p>
          <a:p>
            <a:r>
              <a:rPr lang="pt-BR" dirty="0"/>
              <a:t>Importância para a estruturação da mensagem </a:t>
            </a:r>
          </a:p>
          <a:p>
            <a:r>
              <a:rPr lang="pt-BR" dirty="0"/>
              <a:t>Seleção (eixo paradigmático) e combinação (eixo sintagmático)</a:t>
            </a:r>
          </a:p>
          <a:p>
            <a:r>
              <a:rPr lang="pt-BR" dirty="0"/>
              <a:t>Cria a polissemia (vários sentidos), dependendo das escolhas feitas no uso do texto e da música.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Exemplos em obras corais</a:t>
            </a:r>
          </a:p>
        </p:txBody>
      </p:sp>
      <p:sp>
        <p:nvSpPr>
          <p:cNvPr id="3" name="Espaço Reservado para Conteúdo 2"/>
          <p:cNvSpPr>
            <a:spLocks noGrp="1"/>
          </p:cNvSpPr>
          <p:nvPr>
            <p:ph sz="quarter" idx="1"/>
          </p:nvPr>
        </p:nvSpPr>
        <p:spPr/>
        <p:txBody>
          <a:bodyPr/>
          <a:lstStyle/>
          <a:p>
            <a:r>
              <a:rPr lang="pt-BR" dirty="0"/>
              <a:t>Em qualquer música, estará presente a função poética.</a:t>
            </a:r>
          </a:p>
          <a:p>
            <a:r>
              <a:rPr lang="pt-BR" dirty="0"/>
              <a:t>Nas análises, é importante, justamente, entender com que elementos o compositor/arranjador trabalhou,na criação de sua mensagem poética.</a:t>
            </a:r>
          </a:p>
          <a:p>
            <a:r>
              <a:rPr lang="pt-BR" dirty="0"/>
              <a:t>O principal objetivo de Jakobson, em sua estilística funcional, é analisar a função poética.</a:t>
            </a:r>
          </a:p>
          <a:p>
            <a:r>
              <a:rPr lang="pt-BR" dirty="0"/>
              <a:t>“A função poética projeta o princípio da equivalência do eixo da seleção sobre o eixo da combinação” (Jakobson)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Dois</a:t>
            </a:r>
            <a:r>
              <a:rPr lang="en-US" dirty="0"/>
              <a:t> </a:t>
            </a:r>
            <a:r>
              <a:rPr lang="en-US" dirty="0" err="1"/>
              <a:t>modos</a:t>
            </a:r>
            <a:r>
              <a:rPr lang="en-US" dirty="0"/>
              <a:t> de </a:t>
            </a:r>
            <a:r>
              <a:rPr lang="en-US" dirty="0" err="1"/>
              <a:t>arranjo</a:t>
            </a:r>
            <a:r>
              <a:rPr lang="en-US" dirty="0"/>
              <a:t> verbal</a:t>
            </a:r>
          </a:p>
        </p:txBody>
      </p:sp>
      <p:sp>
        <p:nvSpPr>
          <p:cNvPr id="5" name="Text Placeholder 4"/>
          <p:cNvSpPr>
            <a:spLocks noGrp="1"/>
          </p:cNvSpPr>
          <p:nvPr>
            <p:ph type="body" idx="1"/>
          </p:nvPr>
        </p:nvSpPr>
        <p:spPr/>
        <p:txBody>
          <a:bodyPr/>
          <a:lstStyle/>
          <a:p>
            <a:r>
              <a:rPr lang="en-US" dirty="0" err="1"/>
              <a:t>Seleção</a:t>
            </a:r>
            <a:r>
              <a:rPr lang="en-US" dirty="0"/>
              <a:t> </a:t>
            </a:r>
          </a:p>
        </p:txBody>
      </p:sp>
      <p:sp>
        <p:nvSpPr>
          <p:cNvPr id="7" name="Text Placeholder 6"/>
          <p:cNvSpPr>
            <a:spLocks noGrp="1"/>
          </p:cNvSpPr>
          <p:nvPr>
            <p:ph type="body" sz="half" idx="3"/>
          </p:nvPr>
        </p:nvSpPr>
        <p:spPr/>
        <p:txBody>
          <a:bodyPr/>
          <a:lstStyle/>
          <a:p>
            <a:r>
              <a:rPr lang="en-US" dirty="0" err="1"/>
              <a:t>Combinação</a:t>
            </a:r>
            <a:endParaRPr lang="en-US" dirty="0"/>
          </a:p>
        </p:txBody>
      </p:sp>
      <p:sp>
        <p:nvSpPr>
          <p:cNvPr id="6" name="Content Placeholder 5"/>
          <p:cNvSpPr>
            <a:spLocks noGrp="1"/>
          </p:cNvSpPr>
          <p:nvPr>
            <p:ph sz="half" idx="2"/>
          </p:nvPr>
        </p:nvSpPr>
        <p:spPr/>
        <p:txBody>
          <a:bodyPr/>
          <a:lstStyle/>
          <a:p>
            <a:r>
              <a:rPr lang="en-US" dirty="0" err="1"/>
              <a:t>Equivalência</a:t>
            </a:r>
            <a:endParaRPr lang="en-US" dirty="0"/>
          </a:p>
          <a:p>
            <a:r>
              <a:rPr lang="en-US" dirty="0" err="1"/>
              <a:t>Semelhança</a:t>
            </a:r>
            <a:endParaRPr lang="en-US" dirty="0"/>
          </a:p>
          <a:p>
            <a:r>
              <a:rPr lang="en-US" dirty="0" err="1"/>
              <a:t>Dessemelhança</a:t>
            </a:r>
            <a:endParaRPr lang="en-US" dirty="0"/>
          </a:p>
          <a:p>
            <a:r>
              <a:rPr lang="en-US" dirty="0" err="1"/>
              <a:t>Sinonímia</a:t>
            </a:r>
            <a:endParaRPr lang="en-US" dirty="0"/>
          </a:p>
          <a:p>
            <a:r>
              <a:rPr lang="en-US" dirty="0" err="1"/>
              <a:t>Antonímia</a:t>
            </a:r>
            <a:endParaRPr lang="en-US" dirty="0"/>
          </a:p>
        </p:txBody>
      </p:sp>
      <p:sp>
        <p:nvSpPr>
          <p:cNvPr id="8" name="Content Placeholder 7"/>
          <p:cNvSpPr>
            <a:spLocks noGrp="1"/>
          </p:cNvSpPr>
          <p:nvPr>
            <p:ph sz="half" idx="4"/>
          </p:nvPr>
        </p:nvSpPr>
        <p:spPr/>
        <p:txBody>
          <a:bodyPr/>
          <a:lstStyle/>
          <a:p>
            <a:r>
              <a:rPr lang="en-US" dirty="0" err="1"/>
              <a:t>Contiguidade</a:t>
            </a:r>
            <a:endParaRPr lang="en-US" dirty="0"/>
          </a:p>
          <a:p>
            <a:r>
              <a:rPr lang="en-US" dirty="0"/>
              <a:t>(</a:t>
            </a:r>
            <a:r>
              <a:rPr lang="en-US" dirty="0" err="1"/>
              <a:t>construção</a:t>
            </a:r>
            <a:r>
              <a:rPr lang="en-US" dirty="0"/>
              <a:t> da </a:t>
            </a:r>
            <a:r>
              <a:rPr lang="en-US" dirty="0" err="1"/>
              <a:t>sequência</a:t>
            </a:r>
            <a:r>
              <a:rPr lang="en-US" dirty="0"/>
              <a:t>)</a:t>
            </a:r>
          </a:p>
          <a:p>
            <a:endParaRPr lang="en-US" dirty="0"/>
          </a:p>
          <a:p>
            <a:r>
              <a:rPr lang="pt-BR" i="1" dirty="0">
                <a:solidFill>
                  <a:srgbClr val="FF0000"/>
                </a:solidFill>
              </a:rPr>
              <a:t>A função poética projeta o princípio da equivalência do eixo da seleção sobre o eixo da combinação</a:t>
            </a:r>
            <a:r>
              <a:rPr lang="pt-BR" dirty="0">
                <a:solidFill>
                  <a:srgbClr val="FF0000"/>
                </a:solidFill>
              </a:rPr>
              <a:t> </a:t>
            </a:r>
          </a:p>
          <a:p>
            <a:pPr marL="0" indent="0">
              <a:buNone/>
            </a:pPr>
            <a:r>
              <a:rPr lang="pt-BR" dirty="0"/>
              <a:t>   </a:t>
            </a:r>
            <a:r>
              <a:rPr lang="pt-BR" sz="2000" dirty="0"/>
              <a:t>(</a:t>
            </a:r>
            <a:r>
              <a:rPr lang="pt-BR" sz="2000" dirty="0" err="1"/>
              <a:t>Jakobson,p</a:t>
            </a:r>
            <a:r>
              <a:rPr lang="pt-BR" sz="2000" dirty="0"/>
              <a:t>. 130)</a:t>
            </a:r>
            <a:endParaRPr lang="en-US" sz="2000" dirty="0"/>
          </a:p>
        </p:txBody>
      </p:sp>
    </p:spTree>
    <p:extLst>
      <p:ext uri="{BB962C8B-B14F-4D97-AF65-F5344CB8AC3E}">
        <p14:creationId xmlns:p14="http://schemas.microsoft.com/office/powerpoint/2010/main" val="964270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Função poética e estilística</a:t>
            </a:r>
          </a:p>
        </p:txBody>
      </p:sp>
      <p:sp>
        <p:nvSpPr>
          <p:cNvPr id="3" name="Espaço Reservado para Conteúdo 2"/>
          <p:cNvSpPr>
            <a:spLocks noGrp="1"/>
          </p:cNvSpPr>
          <p:nvPr>
            <p:ph sz="quarter" idx="1"/>
          </p:nvPr>
        </p:nvSpPr>
        <p:spPr/>
        <p:txBody>
          <a:bodyPr/>
          <a:lstStyle/>
          <a:p>
            <a:r>
              <a:rPr lang="pt-BR" dirty="0"/>
              <a:t>A análise estilística fornecerá elementos para o entendimento da função poética, por exemplo:</a:t>
            </a:r>
          </a:p>
          <a:p>
            <a:r>
              <a:rPr lang="pt-BR" dirty="0"/>
              <a:t>Repetição de fonemas em palavras diversas (rima, aliteração)</a:t>
            </a:r>
          </a:p>
          <a:p>
            <a:r>
              <a:rPr lang="pt-BR" dirty="0"/>
              <a:t>Uso de mesmo padrão vocabular (palavras com número de sílabas e posição de acento equivalentes)</a:t>
            </a:r>
          </a:p>
          <a:p>
            <a:r>
              <a:rPr lang="pt-BR" dirty="0"/>
              <a:t>Série sinonímica, antônimos</a:t>
            </a:r>
          </a:p>
          <a:p>
            <a:r>
              <a:rPr lang="pt-BR" dirty="0"/>
              <a:t>Repetição de pés métricos e versos</a:t>
            </a:r>
          </a:p>
          <a:p>
            <a:r>
              <a:rPr lang="pt-BR" dirty="0"/>
              <a:t>Simetria, paralelismo</a:t>
            </a:r>
          </a:p>
          <a:p>
            <a:r>
              <a:rPr lang="pt-BR" dirty="0"/>
              <a:t>Etc...</a:t>
            </a:r>
          </a:p>
          <a:p>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Níveis</a:t>
            </a:r>
            <a:r>
              <a:rPr lang="en-US" dirty="0"/>
              <a:t> </a:t>
            </a:r>
            <a:r>
              <a:rPr lang="en-US" dirty="0" err="1"/>
              <a:t>linguísticos</a:t>
            </a:r>
            <a:endParaRPr lang="en-US" dirty="0"/>
          </a:p>
        </p:txBody>
      </p:sp>
      <p:sp>
        <p:nvSpPr>
          <p:cNvPr id="3" name="Content Placeholder 2"/>
          <p:cNvSpPr>
            <a:spLocks noGrp="1"/>
          </p:cNvSpPr>
          <p:nvPr>
            <p:ph sz="quarter" idx="1"/>
          </p:nvPr>
        </p:nvSpPr>
        <p:spPr/>
        <p:txBody>
          <a:bodyPr>
            <a:normAutofit/>
          </a:bodyPr>
          <a:lstStyle/>
          <a:p>
            <a:r>
              <a:rPr lang="en-US" sz="3600" dirty="0" err="1"/>
              <a:t>Fonológico</a:t>
            </a:r>
            <a:endParaRPr lang="en-US" sz="3600" dirty="0"/>
          </a:p>
          <a:p>
            <a:r>
              <a:rPr lang="en-US" sz="3600" dirty="0" err="1"/>
              <a:t>Morfológico</a:t>
            </a:r>
            <a:endParaRPr lang="en-US" sz="3600" dirty="0"/>
          </a:p>
          <a:p>
            <a:r>
              <a:rPr lang="en-US" sz="3600" dirty="0" err="1"/>
              <a:t>Sintático</a:t>
            </a:r>
            <a:endParaRPr lang="en-US" sz="3600" dirty="0"/>
          </a:p>
          <a:p>
            <a:r>
              <a:rPr lang="en-US" sz="3600" dirty="0" err="1"/>
              <a:t>Léxico</a:t>
            </a:r>
            <a:endParaRPr lang="en-US" sz="3600" dirty="0"/>
          </a:p>
        </p:txBody>
      </p:sp>
    </p:spTree>
    <p:extLst>
      <p:ext uri="{BB962C8B-B14F-4D97-AF65-F5344CB8AC3E}">
        <p14:creationId xmlns:p14="http://schemas.microsoft.com/office/powerpoint/2010/main" val="37805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Sobre</a:t>
            </a:r>
            <a:r>
              <a:rPr lang="en-US" dirty="0"/>
              <a:t> a </a:t>
            </a:r>
            <a:r>
              <a:rPr lang="en-US" dirty="0" err="1"/>
              <a:t>realização</a:t>
            </a:r>
            <a:r>
              <a:rPr lang="en-US" dirty="0"/>
              <a:t> </a:t>
            </a:r>
            <a:r>
              <a:rPr lang="en-US" dirty="0" err="1"/>
              <a:t>sonora</a:t>
            </a:r>
            <a:r>
              <a:rPr lang="en-US" dirty="0"/>
              <a:t> de um </a:t>
            </a:r>
            <a:r>
              <a:rPr lang="en-US" dirty="0" err="1"/>
              <a:t>poema</a:t>
            </a:r>
            <a:endParaRPr lang="en-US" dirty="0"/>
          </a:p>
        </p:txBody>
      </p:sp>
      <p:sp>
        <p:nvSpPr>
          <p:cNvPr id="3" name="Content Placeholder 2"/>
          <p:cNvSpPr>
            <a:spLocks noGrp="1"/>
          </p:cNvSpPr>
          <p:nvPr>
            <p:ph sz="quarter" idx="1"/>
          </p:nvPr>
        </p:nvSpPr>
        <p:spPr/>
        <p:txBody>
          <a:bodyPr>
            <a:normAutofit lnSpcReduction="10000"/>
          </a:bodyPr>
          <a:lstStyle/>
          <a:p>
            <a:r>
              <a:rPr lang="en-US" dirty="0"/>
              <a:t>A </a:t>
            </a:r>
            <a:r>
              <a:rPr lang="en-US" dirty="0" err="1"/>
              <a:t>configuração</a:t>
            </a:r>
            <a:r>
              <a:rPr lang="en-US" dirty="0"/>
              <a:t> de verso de um </a:t>
            </a:r>
            <a:r>
              <a:rPr lang="en-US" dirty="0" err="1"/>
              <a:t>poema</a:t>
            </a:r>
            <a:r>
              <a:rPr lang="en-US" dirty="0"/>
              <a:t> </a:t>
            </a:r>
            <a:r>
              <a:rPr lang="en-US" dirty="0" err="1"/>
              <a:t>permanece</a:t>
            </a:r>
            <a:r>
              <a:rPr lang="en-US" dirty="0"/>
              <a:t> </a:t>
            </a:r>
            <a:r>
              <a:rPr lang="en-US" dirty="0" err="1"/>
              <a:t>completamente</a:t>
            </a:r>
            <a:r>
              <a:rPr lang="en-US" dirty="0"/>
              <a:t> </a:t>
            </a:r>
            <a:r>
              <a:rPr lang="en-US" dirty="0" err="1"/>
              <a:t>independente</a:t>
            </a:r>
            <a:r>
              <a:rPr lang="en-US" dirty="0"/>
              <a:t> de </a:t>
            </a:r>
            <a:r>
              <a:rPr lang="en-US" dirty="0" err="1"/>
              <a:t>sua</a:t>
            </a:r>
            <a:r>
              <a:rPr lang="en-US" dirty="0"/>
              <a:t> </a:t>
            </a:r>
            <a:r>
              <a:rPr lang="en-US" dirty="0" err="1"/>
              <a:t>variável</a:t>
            </a:r>
            <a:r>
              <a:rPr lang="en-US" dirty="0"/>
              <a:t> </a:t>
            </a:r>
            <a:r>
              <a:rPr lang="en-US" dirty="0" err="1"/>
              <a:t>declamação</a:t>
            </a:r>
            <a:r>
              <a:rPr lang="en-US" dirty="0"/>
              <a:t>.</a:t>
            </a:r>
          </a:p>
          <a:p>
            <a:endParaRPr lang="en-US" dirty="0"/>
          </a:p>
          <a:p>
            <a:r>
              <a:rPr lang="en-US" dirty="0"/>
              <a:t>O verso </a:t>
            </a:r>
            <a:r>
              <a:rPr lang="en-US" dirty="0" err="1"/>
              <a:t>é</a:t>
            </a:r>
            <a:r>
              <a:rPr lang="en-US" dirty="0"/>
              <a:t> </a:t>
            </a:r>
            <a:r>
              <a:rPr lang="en-US" dirty="0" err="1"/>
              <a:t>fundamentalmente</a:t>
            </a:r>
            <a:r>
              <a:rPr lang="en-US" dirty="0"/>
              <a:t> </a:t>
            </a:r>
            <a:r>
              <a:rPr lang="en-US" dirty="0" err="1"/>
              <a:t>uma</a:t>
            </a:r>
            <a:r>
              <a:rPr lang="en-US" dirty="0"/>
              <a:t> “</a:t>
            </a:r>
            <a:r>
              <a:rPr lang="en-US" dirty="0" err="1"/>
              <a:t>figura</a:t>
            </a:r>
            <a:r>
              <a:rPr lang="en-US" dirty="0"/>
              <a:t> de </a:t>
            </a:r>
            <a:r>
              <a:rPr lang="en-US" dirty="0" err="1"/>
              <a:t>som</a:t>
            </a:r>
            <a:r>
              <a:rPr lang="en-US" dirty="0"/>
              <a:t>” </a:t>
            </a:r>
            <a:r>
              <a:rPr lang="en-US" dirty="0" err="1"/>
              <a:t>recorrente</a:t>
            </a:r>
            <a:r>
              <a:rPr lang="en-US" dirty="0"/>
              <a:t>. </a:t>
            </a:r>
            <a:r>
              <a:rPr lang="en-US" dirty="0" err="1"/>
              <a:t>Fundamentalmente</a:t>
            </a:r>
            <a:r>
              <a:rPr lang="en-US" dirty="0"/>
              <a:t>, </a:t>
            </a:r>
            <a:r>
              <a:rPr lang="en-US" dirty="0" err="1"/>
              <a:t>sempre</a:t>
            </a:r>
            <a:r>
              <a:rPr lang="en-US" dirty="0"/>
              <a:t>, mas </a:t>
            </a:r>
            <a:r>
              <a:rPr lang="en-US" dirty="0" err="1"/>
              <a:t>nunca</a:t>
            </a:r>
            <a:r>
              <a:rPr lang="en-US" dirty="0"/>
              <a:t> </a:t>
            </a:r>
            <a:r>
              <a:rPr lang="en-US" dirty="0" err="1"/>
              <a:t>unicamente</a:t>
            </a:r>
            <a:r>
              <a:rPr lang="en-US" dirty="0"/>
              <a:t>. </a:t>
            </a:r>
            <a:r>
              <a:rPr lang="en-US" dirty="0" err="1"/>
              <a:t>Todas</a:t>
            </a:r>
            <a:r>
              <a:rPr lang="en-US" dirty="0"/>
              <a:t> as </a:t>
            </a:r>
            <a:r>
              <a:rPr lang="en-US" dirty="0" err="1"/>
              <a:t>tentativas</a:t>
            </a:r>
            <a:r>
              <a:rPr lang="en-US" dirty="0"/>
              <a:t> de </a:t>
            </a:r>
            <a:r>
              <a:rPr lang="en-US" dirty="0" err="1"/>
              <a:t>confinar</a:t>
            </a:r>
            <a:r>
              <a:rPr lang="en-US" dirty="0"/>
              <a:t> </a:t>
            </a:r>
            <a:r>
              <a:rPr lang="en-US" dirty="0" err="1"/>
              <a:t>convenções</a:t>
            </a:r>
            <a:r>
              <a:rPr lang="en-US" dirty="0"/>
              <a:t> </a:t>
            </a:r>
            <a:r>
              <a:rPr lang="en-US" dirty="0" err="1"/>
              <a:t>poéticas</a:t>
            </a:r>
            <a:r>
              <a:rPr lang="en-US" dirty="0"/>
              <a:t> </a:t>
            </a:r>
            <a:r>
              <a:rPr lang="en-US" dirty="0" err="1"/>
              <a:t>como</a:t>
            </a:r>
            <a:r>
              <a:rPr lang="en-US" dirty="0"/>
              <a:t> metro, </a:t>
            </a:r>
            <a:r>
              <a:rPr lang="en-US" dirty="0" err="1"/>
              <a:t>aliteração</a:t>
            </a:r>
            <a:r>
              <a:rPr lang="en-US" dirty="0"/>
              <a:t> </a:t>
            </a:r>
            <a:r>
              <a:rPr lang="en-US" dirty="0" err="1"/>
              <a:t>ou</a:t>
            </a:r>
            <a:r>
              <a:rPr lang="en-US" dirty="0"/>
              <a:t> </a:t>
            </a:r>
            <a:r>
              <a:rPr lang="en-US" dirty="0" err="1"/>
              <a:t>rima</a:t>
            </a:r>
            <a:r>
              <a:rPr lang="en-US" dirty="0"/>
              <a:t>, </a:t>
            </a:r>
            <a:r>
              <a:rPr lang="en-US" dirty="0" err="1"/>
              <a:t>ao</a:t>
            </a:r>
            <a:r>
              <a:rPr lang="en-US" dirty="0"/>
              <a:t> </a:t>
            </a:r>
            <a:r>
              <a:rPr lang="en-US" dirty="0" err="1"/>
              <a:t>plano</a:t>
            </a:r>
            <a:r>
              <a:rPr lang="en-US" dirty="0"/>
              <a:t> </a:t>
            </a:r>
            <a:r>
              <a:rPr lang="en-US" dirty="0" err="1"/>
              <a:t>sonoro</a:t>
            </a:r>
            <a:r>
              <a:rPr lang="en-US" dirty="0"/>
              <a:t> </a:t>
            </a:r>
            <a:r>
              <a:rPr lang="en-US" dirty="0" err="1"/>
              <a:t>são</a:t>
            </a:r>
            <a:r>
              <a:rPr lang="en-US" dirty="0"/>
              <a:t> </a:t>
            </a:r>
            <a:r>
              <a:rPr lang="en-US" dirty="0" err="1"/>
              <a:t>meros</a:t>
            </a:r>
            <a:r>
              <a:rPr lang="en-US" dirty="0"/>
              <a:t> </a:t>
            </a:r>
            <a:r>
              <a:rPr lang="en-US" dirty="0" err="1"/>
              <a:t>racioncínios</a:t>
            </a:r>
            <a:r>
              <a:rPr lang="en-US" dirty="0"/>
              <a:t> </a:t>
            </a:r>
            <a:r>
              <a:rPr lang="en-US" dirty="0" err="1"/>
              <a:t>especulativos</a:t>
            </a:r>
            <a:r>
              <a:rPr lang="en-US" dirty="0"/>
              <a:t>, </a:t>
            </a:r>
            <a:r>
              <a:rPr lang="en-US" dirty="0" err="1"/>
              <a:t>sem</a:t>
            </a:r>
            <a:r>
              <a:rPr lang="en-US" dirty="0"/>
              <a:t> </a:t>
            </a:r>
            <a:r>
              <a:rPr lang="en-US" dirty="0" err="1"/>
              <a:t>nenhuma</a:t>
            </a:r>
            <a:r>
              <a:rPr lang="en-US" dirty="0"/>
              <a:t> </a:t>
            </a:r>
            <a:r>
              <a:rPr lang="en-US" dirty="0" err="1"/>
              <a:t>justificação</a:t>
            </a:r>
            <a:r>
              <a:rPr lang="en-US" dirty="0"/>
              <a:t> </a:t>
            </a:r>
            <a:r>
              <a:rPr lang="en-US" dirty="0" err="1"/>
              <a:t>empírica</a:t>
            </a:r>
            <a:r>
              <a:rPr lang="en-US" dirty="0"/>
              <a:t>. A </a:t>
            </a:r>
            <a:r>
              <a:rPr lang="en-US" dirty="0" err="1"/>
              <a:t>projeção</a:t>
            </a:r>
            <a:r>
              <a:rPr lang="en-US" dirty="0"/>
              <a:t> do </a:t>
            </a:r>
            <a:r>
              <a:rPr lang="en-US" dirty="0" err="1"/>
              <a:t>princípio</a:t>
            </a:r>
            <a:r>
              <a:rPr lang="en-US" dirty="0"/>
              <a:t> de </a:t>
            </a:r>
            <a:r>
              <a:rPr lang="en-US" dirty="0" err="1"/>
              <a:t>equivalência</a:t>
            </a:r>
            <a:r>
              <a:rPr lang="en-US" dirty="0"/>
              <a:t> </a:t>
            </a:r>
            <a:r>
              <a:rPr lang="en-US" dirty="0" err="1"/>
              <a:t>na</a:t>
            </a:r>
            <a:r>
              <a:rPr lang="en-US" dirty="0"/>
              <a:t> </a:t>
            </a:r>
            <a:r>
              <a:rPr lang="en-US" dirty="0" err="1"/>
              <a:t>sequência</a:t>
            </a:r>
            <a:r>
              <a:rPr lang="en-US" dirty="0"/>
              <a:t> tem </a:t>
            </a:r>
            <a:r>
              <a:rPr lang="en-US" dirty="0" err="1"/>
              <a:t>significação</a:t>
            </a:r>
            <a:r>
              <a:rPr lang="en-US" dirty="0"/>
              <a:t> </a:t>
            </a:r>
            <a:r>
              <a:rPr lang="en-US" dirty="0" err="1"/>
              <a:t>muito</a:t>
            </a:r>
            <a:r>
              <a:rPr lang="en-US" dirty="0"/>
              <a:t> </a:t>
            </a:r>
            <a:r>
              <a:rPr lang="en-US" dirty="0" err="1"/>
              <a:t>mais</a:t>
            </a:r>
            <a:r>
              <a:rPr lang="en-US" dirty="0"/>
              <a:t> </a:t>
            </a:r>
            <a:r>
              <a:rPr lang="en-US" dirty="0" err="1"/>
              <a:t>vasta</a:t>
            </a:r>
            <a:r>
              <a:rPr lang="en-US" dirty="0"/>
              <a:t> e </a:t>
            </a:r>
            <a:r>
              <a:rPr lang="en-US" dirty="0" err="1"/>
              <a:t>profunda</a:t>
            </a:r>
            <a:r>
              <a:rPr lang="en-US" dirty="0"/>
              <a:t>. </a:t>
            </a:r>
          </a:p>
          <a:p>
            <a:r>
              <a:rPr lang="en-US" dirty="0"/>
              <a:t>(p. 144)</a:t>
            </a:r>
          </a:p>
        </p:txBody>
      </p:sp>
    </p:spTree>
    <p:extLst>
      <p:ext uri="{BB962C8B-B14F-4D97-AF65-F5344CB8AC3E}">
        <p14:creationId xmlns:p14="http://schemas.microsoft.com/office/powerpoint/2010/main" val="113430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Função poética para Jakobson</a:t>
            </a:r>
          </a:p>
        </p:txBody>
      </p:sp>
      <p:sp>
        <p:nvSpPr>
          <p:cNvPr id="3" name="Espaço Reservado para Conteúdo 2"/>
          <p:cNvSpPr>
            <a:spLocks noGrp="1"/>
          </p:cNvSpPr>
          <p:nvPr>
            <p:ph sz="quarter" idx="1"/>
          </p:nvPr>
        </p:nvSpPr>
        <p:spPr/>
        <p:txBody>
          <a:bodyPr/>
          <a:lstStyle/>
          <a:p>
            <a:r>
              <a:rPr lang="pt-BR" dirty="0"/>
              <a:t>Considera que as questões do verso, da matéria sonora e a problemática gramatical são indissolúveis e de igual importância.</a:t>
            </a:r>
          </a:p>
          <a:p>
            <a:r>
              <a:rPr lang="pt-BR" dirty="0"/>
              <a:t>A partir da leitura de Jakobson, podemos considerar que, nas obras corais, tanto o texto como a música (com seus recursos de construção, evocação, representação, </a:t>
            </a:r>
            <a:r>
              <a:rPr lang="pt-BR" dirty="0" err="1"/>
              <a:t>etc</a:t>
            </a:r>
            <a:r>
              <a:rPr lang="pt-BR" dirty="0"/>
              <a:t>), são também indissolúveis e de igual importância. </a:t>
            </a:r>
          </a:p>
          <a:p>
            <a:r>
              <a:rPr lang="pt-BR" dirty="0"/>
              <a:t>A aliança entre texto e música é uma das chaves da função poética nas obras vocais. Nas obras corais, soma-se a isso a exploração das texturas e timbres do conjunto de vozes.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Exemplo para análise</a:t>
            </a:r>
          </a:p>
        </p:txBody>
      </p:sp>
      <p:sp>
        <p:nvSpPr>
          <p:cNvPr id="3" name="Espaço Reservado para Conteúdo 2"/>
          <p:cNvSpPr>
            <a:spLocks noGrp="1"/>
          </p:cNvSpPr>
          <p:nvPr>
            <p:ph sz="quarter" idx="1"/>
          </p:nvPr>
        </p:nvSpPr>
        <p:spPr/>
        <p:txBody>
          <a:bodyPr/>
          <a:lstStyle/>
          <a:p>
            <a:r>
              <a:rPr lang="pt-BR" dirty="0"/>
              <a:t>Suíte dos pescadores (versão cênica)</a:t>
            </a:r>
          </a:p>
          <a:p>
            <a:r>
              <a:rPr lang="pt-BR" dirty="0">
                <a:hlinkClick r:id="rId2"/>
              </a:rPr>
              <a:t>https://www.youtube.com/watch?v=EDQ4coYj7M8</a:t>
            </a:r>
            <a:endParaRPr lang="pt-BR" dirty="0"/>
          </a:p>
          <a:p>
            <a:pPr marL="0" indent="0">
              <a:buNone/>
            </a:pPr>
            <a:endParaRPr lang="pt-BR" dirty="0"/>
          </a:p>
          <a:p>
            <a:r>
              <a:rPr lang="pt-BR" dirty="0"/>
              <a:t>Jobim e Caymmi  - Suíte dos pescadores</a:t>
            </a:r>
          </a:p>
          <a:p>
            <a:r>
              <a:rPr lang="pt-BR" dirty="0">
                <a:hlinkClick r:id="rId3"/>
              </a:rPr>
              <a:t>https://www.youtube.com/watch?v=bKRr2zKxKXs</a:t>
            </a:r>
            <a:endParaRPr lang="pt-BR" dirty="0"/>
          </a:p>
          <a:p>
            <a:endParaRPr lang="pt-BR" dirty="0"/>
          </a:p>
          <a:p>
            <a:r>
              <a:rPr lang="pt-BR" dirty="0"/>
              <a:t>Caymmi sobre a composição da Suíte (2:00)</a:t>
            </a:r>
          </a:p>
          <a:p>
            <a:r>
              <a:rPr lang="pt-BR" dirty="0">
                <a:hlinkClick r:id="rId4"/>
              </a:rPr>
              <a:t>http://video36.mais.uol.com.br/14552802.mp3</a:t>
            </a:r>
            <a:endParaRPr lang="pt-BR" dirty="0"/>
          </a:p>
          <a:p>
            <a:endParaRPr lang="pt-BR" dirty="0"/>
          </a:p>
          <a:p>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Referências bibliográficas</a:t>
            </a:r>
          </a:p>
        </p:txBody>
      </p:sp>
      <p:sp>
        <p:nvSpPr>
          <p:cNvPr id="3" name="Espaço Reservado para Conteúdo 2"/>
          <p:cNvSpPr>
            <a:spLocks noGrp="1"/>
          </p:cNvSpPr>
          <p:nvPr>
            <p:ph sz="quarter" idx="1"/>
          </p:nvPr>
        </p:nvSpPr>
        <p:spPr/>
        <p:txBody>
          <a:bodyPr/>
          <a:lstStyle/>
          <a:p>
            <a:r>
              <a:rPr lang="pt-BR" dirty="0"/>
              <a:t>Nilce </a:t>
            </a:r>
            <a:r>
              <a:rPr lang="pt-BR" dirty="0" err="1"/>
              <a:t>Sant’Anna</a:t>
            </a:r>
            <a:r>
              <a:rPr lang="pt-BR" dirty="0"/>
              <a:t> Martins. </a:t>
            </a:r>
            <a:r>
              <a:rPr lang="pt-BR" b="1" dirty="0"/>
              <a:t>Introdução à estilística. </a:t>
            </a:r>
            <a:r>
              <a:rPr lang="pt-BR" dirty="0"/>
              <a:t>São Paulo: Edusp, 2005. (capítulo 1, p. 17-44)</a:t>
            </a:r>
          </a:p>
          <a:p>
            <a:r>
              <a:rPr lang="pt-BR" dirty="0"/>
              <a:t>Roman Jakobson. </a:t>
            </a:r>
            <a:r>
              <a:rPr lang="pt-BR" b="1" dirty="0" err="1"/>
              <a:t>Linguística</a:t>
            </a:r>
            <a:r>
              <a:rPr lang="pt-BR" b="1" dirty="0"/>
              <a:t> e Comunicação</a:t>
            </a:r>
            <a:r>
              <a:rPr lang="pt-BR" dirty="0"/>
              <a:t>. São Paulo: </a:t>
            </a:r>
            <a:r>
              <a:rPr lang="pt-BR" dirty="0" err="1"/>
              <a:t>Cultrix</a:t>
            </a:r>
            <a:r>
              <a:rPr lang="pt-BR" dirty="0"/>
              <a:t>, s,d.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Funções</a:t>
            </a:r>
            <a:r>
              <a:rPr lang="en-US" dirty="0"/>
              <a:t> da </a:t>
            </a:r>
            <a:r>
              <a:rPr lang="en-US" dirty="0" err="1"/>
              <a:t>linguagem</a:t>
            </a:r>
            <a:endParaRPr lang="en-US" dirty="0"/>
          </a:p>
        </p:txBody>
      </p:sp>
      <p:sp>
        <p:nvSpPr>
          <p:cNvPr id="3" name="Content Placeholder 2"/>
          <p:cNvSpPr>
            <a:spLocks noGrp="1"/>
          </p:cNvSpPr>
          <p:nvPr>
            <p:ph sz="quarter" idx="1"/>
          </p:nvPr>
        </p:nvSpPr>
        <p:spPr/>
        <p:txBody>
          <a:bodyPr>
            <a:normAutofit/>
          </a:bodyPr>
          <a:lstStyle/>
          <a:p>
            <a:r>
              <a:rPr lang="en-US" sz="3600" dirty="0"/>
              <a:t>A </a:t>
            </a:r>
            <a:r>
              <a:rPr lang="en-US" sz="3600" dirty="0" err="1"/>
              <a:t>linguagem</a:t>
            </a:r>
            <a:r>
              <a:rPr lang="en-US" sz="3600" dirty="0"/>
              <a:t> </a:t>
            </a:r>
            <a:r>
              <a:rPr lang="en-US" sz="3600" dirty="0" err="1"/>
              <a:t>deve</a:t>
            </a:r>
            <a:r>
              <a:rPr lang="en-US" sz="3600" dirty="0"/>
              <a:t> </a:t>
            </a:r>
            <a:r>
              <a:rPr lang="en-US" sz="3600" dirty="0" err="1"/>
              <a:t>ser</a:t>
            </a:r>
            <a:r>
              <a:rPr lang="en-US" sz="3600" dirty="0"/>
              <a:t> </a:t>
            </a:r>
            <a:r>
              <a:rPr lang="en-US" sz="3600" dirty="0" err="1"/>
              <a:t>estudada</a:t>
            </a:r>
            <a:r>
              <a:rPr lang="en-US" sz="3600" dirty="0"/>
              <a:t> </a:t>
            </a:r>
            <a:r>
              <a:rPr lang="en-US" sz="3600" dirty="0" err="1"/>
              <a:t>em</a:t>
            </a:r>
            <a:r>
              <a:rPr lang="en-US" sz="3600" dirty="0"/>
              <a:t> </a:t>
            </a:r>
            <a:r>
              <a:rPr lang="en-US" sz="3600" dirty="0" err="1"/>
              <a:t>toda</a:t>
            </a:r>
            <a:r>
              <a:rPr lang="en-US" sz="3600" dirty="0"/>
              <a:t> a </a:t>
            </a:r>
            <a:r>
              <a:rPr lang="en-US" sz="3600" dirty="0" err="1"/>
              <a:t>variedade</a:t>
            </a:r>
            <a:r>
              <a:rPr lang="en-US" sz="3600" dirty="0"/>
              <a:t> de </a:t>
            </a:r>
            <a:r>
              <a:rPr lang="en-US" sz="3600" dirty="0" err="1"/>
              <a:t>suas</a:t>
            </a:r>
            <a:r>
              <a:rPr lang="en-US" sz="3600" dirty="0"/>
              <a:t> </a:t>
            </a:r>
            <a:r>
              <a:rPr lang="en-US" sz="3600" dirty="0" err="1"/>
              <a:t>funções</a:t>
            </a:r>
            <a:r>
              <a:rPr lang="en-US" sz="3600" dirty="0"/>
              <a:t>. Antes de </a:t>
            </a:r>
            <a:r>
              <a:rPr lang="en-US" sz="3600" dirty="0" err="1"/>
              <a:t>discutir</a:t>
            </a:r>
            <a:r>
              <a:rPr lang="en-US" sz="3600" dirty="0"/>
              <a:t> a </a:t>
            </a:r>
            <a:r>
              <a:rPr lang="en-US" sz="3600" dirty="0" err="1"/>
              <a:t>função</a:t>
            </a:r>
            <a:r>
              <a:rPr lang="en-US" sz="3600" dirty="0"/>
              <a:t> </a:t>
            </a:r>
            <a:r>
              <a:rPr lang="en-US" sz="3600" dirty="0" err="1"/>
              <a:t>poética</a:t>
            </a:r>
            <a:r>
              <a:rPr lang="en-US" sz="3600" dirty="0"/>
              <a:t>, </a:t>
            </a:r>
            <a:r>
              <a:rPr lang="en-US" sz="3600" dirty="0" err="1"/>
              <a:t>devemos</a:t>
            </a:r>
            <a:r>
              <a:rPr lang="en-US" sz="3600" dirty="0"/>
              <a:t> </a:t>
            </a:r>
            <a:r>
              <a:rPr lang="en-US" sz="3600" dirty="0" err="1"/>
              <a:t>definir-lhe</a:t>
            </a:r>
            <a:r>
              <a:rPr lang="en-US" sz="3600" dirty="0"/>
              <a:t> o </a:t>
            </a:r>
            <a:r>
              <a:rPr lang="en-US" sz="3600" dirty="0" err="1"/>
              <a:t>lugar</a:t>
            </a:r>
            <a:r>
              <a:rPr lang="en-US" sz="3600" dirty="0"/>
              <a:t> entre as </a:t>
            </a:r>
            <a:r>
              <a:rPr lang="en-US" sz="3600" dirty="0" err="1"/>
              <a:t>outras</a:t>
            </a:r>
            <a:r>
              <a:rPr lang="en-US" sz="3600" dirty="0"/>
              <a:t> </a:t>
            </a:r>
            <a:r>
              <a:rPr lang="en-US" sz="3600" dirty="0" err="1"/>
              <a:t>funções</a:t>
            </a:r>
            <a:r>
              <a:rPr lang="en-US" sz="3600" dirty="0"/>
              <a:t> da </a:t>
            </a:r>
            <a:r>
              <a:rPr lang="en-US" sz="3600" dirty="0" err="1"/>
              <a:t>linguagem</a:t>
            </a:r>
            <a:r>
              <a:rPr lang="en-US" sz="3600" dirty="0"/>
              <a:t>. Para se </a:t>
            </a:r>
            <a:r>
              <a:rPr lang="en-US" sz="3600" dirty="0" err="1"/>
              <a:t>ter</a:t>
            </a:r>
            <a:r>
              <a:rPr lang="en-US" sz="3600" dirty="0"/>
              <a:t> </a:t>
            </a:r>
            <a:r>
              <a:rPr lang="en-US" sz="3600" dirty="0" err="1"/>
              <a:t>uma</a:t>
            </a:r>
            <a:r>
              <a:rPr lang="en-US" sz="3600" dirty="0"/>
              <a:t> </a:t>
            </a:r>
            <a:r>
              <a:rPr lang="en-US" sz="3600" dirty="0" err="1"/>
              <a:t>ideia</a:t>
            </a:r>
            <a:r>
              <a:rPr lang="en-US" sz="3600" dirty="0"/>
              <a:t> </a:t>
            </a:r>
            <a:r>
              <a:rPr lang="en-US" sz="3600" dirty="0" err="1"/>
              <a:t>geral</a:t>
            </a:r>
            <a:r>
              <a:rPr lang="en-US" sz="3600" dirty="0"/>
              <a:t> </a:t>
            </a:r>
            <a:r>
              <a:rPr lang="en-US" sz="3600" dirty="0" err="1"/>
              <a:t>dessas</a:t>
            </a:r>
            <a:r>
              <a:rPr lang="en-US" sz="3600" dirty="0"/>
              <a:t> </a:t>
            </a:r>
            <a:r>
              <a:rPr lang="en-US" sz="3600" dirty="0" err="1"/>
              <a:t>funções</a:t>
            </a:r>
            <a:r>
              <a:rPr lang="en-US" sz="3600" dirty="0"/>
              <a:t>, </a:t>
            </a:r>
            <a:r>
              <a:rPr lang="en-US" sz="3600" dirty="0" err="1"/>
              <a:t>é</a:t>
            </a:r>
            <a:r>
              <a:rPr lang="en-US" sz="3600" dirty="0"/>
              <a:t> mister </a:t>
            </a:r>
            <a:r>
              <a:rPr lang="en-US" sz="3600" dirty="0" err="1"/>
              <a:t>uma</a:t>
            </a:r>
            <a:r>
              <a:rPr lang="en-US" sz="3600" dirty="0"/>
              <a:t> </a:t>
            </a:r>
            <a:r>
              <a:rPr lang="en-US" sz="3600" dirty="0" err="1"/>
              <a:t>perspectiva</a:t>
            </a:r>
            <a:r>
              <a:rPr lang="en-US" sz="3600" dirty="0"/>
              <a:t> </a:t>
            </a:r>
            <a:r>
              <a:rPr lang="en-US" sz="3600" dirty="0" err="1"/>
              <a:t>sumária</a:t>
            </a:r>
            <a:r>
              <a:rPr lang="en-US" sz="3600" dirty="0"/>
              <a:t> dos </a:t>
            </a:r>
            <a:r>
              <a:rPr lang="en-US" sz="3600" dirty="0" err="1"/>
              <a:t>fatores</a:t>
            </a:r>
            <a:r>
              <a:rPr lang="en-US" sz="3600" dirty="0"/>
              <a:t> </a:t>
            </a:r>
            <a:r>
              <a:rPr lang="en-US" sz="3600" dirty="0" err="1"/>
              <a:t>constitutivos</a:t>
            </a:r>
            <a:r>
              <a:rPr lang="en-US" sz="3600" dirty="0"/>
              <a:t> de </a:t>
            </a:r>
            <a:r>
              <a:rPr lang="en-US" sz="3600" dirty="0" err="1"/>
              <a:t>todo</a:t>
            </a:r>
            <a:r>
              <a:rPr lang="en-US" sz="3600" dirty="0"/>
              <a:t> o </a:t>
            </a:r>
            <a:r>
              <a:rPr lang="en-US" sz="3600" dirty="0" err="1"/>
              <a:t>processo</a:t>
            </a:r>
            <a:r>
              <a:rPr lang="en-US" sz="3600" dirty="0"/>
              <a:t> </a:t>
            </a:r>
            <a:r>
              <a:rPr lang="en-US" sz="3600" dirty="0" err="1"/>
              <a:t>linguístico</a:t>
            </a:r>
            <a:r>
              <a:rPr lang="en-US" sz="3600" dirty="0"/>
              <a:t>, de </a:t>
            </a:r>
            <a:r>
              <a:rPr lang="en-US" sz="3600" dirty="0" err="1"/>
              <a:t>todo</a:t>
            </a:r>
            <a:r>
              <a:rPr lang="en-US" sz="3600" dirty="0"/>
              <a:t> </a:t>
            </a:r>
            <a:r>
              <a:rPr lang="en-US" sz="3600" dirty="0" err="1"/>
              <a:t>ato</a:t>
            </a:r>
            <a:r>
              <a:rPr lang="en-US" sz="3600" dirty="0"/>
              <a:t> de </a:t>
            </a:r>
            <a:r>
              <a:rPr lang="en-US" sz="3600" dirty="0" err="1"/>
              <a:t>comunicação</a:t>
            </a:r>
            <a:r>
              <a:rPr lang="en-US" sz="3600" dirty="0"/>
              <a:t> verbal. (p. 123)</a:t>
            </a:r>
          </a:p>
        </p:txBody>
      </p:sp>
    </p:spTree>
    <p:extLst>
      <p:ext uri="{BB962C8B-B14F-4D97-AF65-F5344CB8AC3E}">
        <p14:creationId xmlns:p14="http://schemas.microsoft.com/office/powerpoint/2010/main" val="221614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Processo de comunicação, segundo Jakobson</a:t>
            </a:r>
          </a:p>
        </p:txBody>
      </p:sp>
      <p:sp>
        <p:nvSpPr>
          <p:cNvPr id="3" name="Espaço Reservado para Conteúdo 2"/>
          <p:cNvSpPr>
            <a:spLocks noGrp="1"/>
          </p:cNvSpPr>
          <p:nvPr>
            <p:ph sz="quarter" idx="1"/>
          </p:nvPr>
        </p:nvSpPr>
        <p:spPr/>
        <p:txBody>
          <a:bodyPr/>
          <a:lstStyle/>
          <a:p>
            <a:endParaRPr lang="pt-BR" dirty="0"/>
          </a:p>
          <a:p>
            <a:pPr lvl="8"/>
            <a:r>
              <a:rPr lang="pt-BR" sz="2400" dirty="0"/>
              <a:t>    </a:t>
            </a:r>
            <a:r>
              <a:rPr lang="pt-BR" sz="2400" dirty="0">
                <a:solidFill>
                  <a:srgbClr val="00B050"/>
                </a:solidFill>
              </a:rPr>
              <a:t>Contexto</a:t>
            </a:r>
          </a:p>
          <a:p>
            <a:pPr lvl="8"/>
            <a:r>
              <a:rPr lang="pt-BR" sz="2400" dirty="0"/>
              <a:t>    </a:t>
            </a:r>
            <a:r>
              <a:rPr lang="pt-BR" sz="2400" dirty="0">
                <a:solidFill>
                  <a:srgbClr val="FF0000"/>
                </a:solidFill>
              </a:rPr>
              <a:t>Contato</a:t>
            </a:r>
          </a:p>
          <a:p>
            <a:pPr lvl="8"/>
            <a:r>
              <a:rPr lang="pt-BR" sz="2400" dirty="0"/>
              <a:t>    </a:t>
            </a:r>
            <a:r>
              <a:rPr lang="pt-BR" sz="2400" dirty="0">
                <a:solidFill>
                  <a:srgbClr val="00B0F0"/>
                </a:solidFill>
              </a:rPr>
              <a:t>Código </a:t>
            </a:r>
          </a:p>
          <a:p>
            <a:pPr>
              <a:buNone/>
            </a:pPr>
            <a:r>
              <a:rPr lang="pt-BR" dirty="0"/>
              <a:t>                                                      </a:t>
            </a:r>
          </a:p>
          <a:p>
            <a:pPr>
              <a:buNone/>
            </a:pPr>
            <a:r>
              <a:rPr lang="pt-BR" dirty="0"/>
              <a:t>	Emissor</a:t>
            </a:r>
          </a:p>
          <a:p>
            <a:endParaRPr lang="pt-BR" dirty="0"/>
          </a:p>
          <a:p>
            <a:pPr>
              <a:buNone/>
            </a:pPr>
            <a:r>
              <a:rPr lang="pt-BR" dirty="0"/>
              <a:t>                                                                          Destinatário</a:t>
            </a:r>
          </a:p>
          <a:p>
            <a:pPr>
              <a:buNone/>
            </a:pPr>
            <a:endParaRPr lang="pt-BR" dirty="0"/>
          </a:p>
        </p:txBody>
      </p:sp>
      <p:sp>
        <p:nvSpPr>
          <p:cNvPr id="4" name="Seta para a direita 3"/>
          <p:cNvSpPr/>
          <p:nvPr/>
        </p:nvSpPr>
        <p:spPr>
          <a:xfrm>
            <a:off x="2195736" y="386104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Elipse 4"/>
          <p:cNvSpPr/>
          <p:nvPr/>
        </p:nvSpPr>
        <p:spPr>
          <a:xfrm>
            <a:off x="3347864" y="3429000"/>
            <a:ext cx="2088232" cy="144016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chemeClr val="tx1"/>
                </a:solidFill>
              </a:rPr>
              <a:t>MENSAGEM </a:t>
            </a:r>
            <a:endParaRPr lang="pt-BR" dirty="0"/>
          </a:p>
        </p:txBody>
      </p:sp>
      <p:sp>
        <p:nvSpPr>
          <p:cNvPr id="6" name="Seta para a direita 5"/>
          <p:cNvSpPr/>
          <p:nvPr/>
        </p:nvSpPr>
        <p:spPr>
          <a:xfrm>
            <a:off x="5436096" y="458112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Jakobson</a:t>
            </a:r>
            <a:r>
              <a:rPr lang="en-US" dirty="0"/>
              <a:t> (</a:t>
            </a:r>
            <a:r>
              <a:rPr lang="en-US" dirty="0" err="1"/>
              <a:t>Linguística</a:t>
            </a:r>
            <a:r>
              <a:rPr lang="en-US" dirty="0"/>
              <a:t> e </a:t>
            </a:r>
            <a:r>
              <a:rPr lang="en-US" dirty="0" err="1"/>
              <a:t>poética</a:t>
            </a:r>
            <a:r>
              <a:rPr lang="en-US" dirty="0"/>
              <a:t>)</a:t>
            </a:r>
          </a:p>
        </p:txBody>
      </p:sp>
      <p:sp>
        <p:nvSpPr>
          <p:cNvPr id="3" name="Content Placeholder 2"/>
          <p:cNvSpPr>
            <a:spLocks noGrp="1"/>
          </p:cNvSpPr>
          <p:nvPr>
            <p:ph sz="quarter" idx="1"/>
          </p:nvPr>
        </p:nvSpPr>
        <p:spPr/>
        <p:txBody>
          <a:bodyPr>
            <a:normAutofit/>
          </a:bodyPr>
          <a:lstStyle/>
          <a:p>
            <a:r>
              <a:rPr lang="en-US" sz="3200" dirty="0" err="1"/>
              <a:t>Em</a:t>
            </a:r>
            <a:r>
              <a:rPr lang="en-US" sz="3200" dirty="0"/>
              <a:t> </a:t>
            </a:r>
            <a:r>
              <a:rPr lang="en-US" sz="3200" dirty="0" err="1"/>
              <a:t>suma</a:t>
            </a:r>
            <a:r>
              <a:rPr lang="en-US" sz="3200" dirty="0"/>
              <a:t>, </a:t>
            </a:r>
            <a:r>
              <a:rPr lang="en-US" sz="3200" dirty="0" err="1"/>
              <a:t>numerosos</a:t>
            </a:r>
            <a:r>
              <a:rPr lang="en-US" sz="3200" dirty="0"/>
              <a:t> </a:t>
            </a:r>
            <a:r>
              <a:rPr lang="en-US" sz="3200" dirty="0" err="1"/>
              <a:t>traços</a:t>
            </a:r>
            <a:r>
              <a:rPr lang="en-US" sz="3200" dirty="0"/>
              <a:t> </a:t>
            </a:r>
            <a:r>
              <a:rPr lang="en-US" sz="3200" dirty="0" err="1"/>
              <a:t>poéticos</a:t>
            </a:r>
            <a:r>
              <a:rPr lang="en-US" sz="3200" dirty="0"/>
              <a:t> </a:t>
            </a:r>
            <a:r>
              <a:rPr lang="en-US" sz="3200" dirty="0" err="1"/>
              <a:t>pertencem</a:t>
            </a:r>
            <a:r>
              <a:rPr lang="en-US" sz="3200" dirty="0"/>
              <a:t> </a:t>
            </a:r>
            <a:r>
              <a:rPr lang="en-US" sz="3200" dirty="0" err="1"/>
              <a:t>não</a:t>
            </a:r>
            <a:r>
              <a:rPr lang="en-US" sz="3200" dirty="0"/>
              <a:t> </a:t>
            </a:r>
            <a:r>
              <a:rPr lang="en-US" sz="3200" dirty="0" err="1"/>
              <a:t>apenas</a:t>
            </a:r>
            <a:r>
              <a:rPr lang="en-US" sz="3200" dirty="0"/>
              <a:t> </a:t>
            </a:r>
            <a:r>
              <a:rPr lang="en-US" sz="3200" dirty="0" err="1"/>
              <a:t>à</a:t>
            </a:r>
            <a:r>
              <a:rPr lang="en-US" sz="3200" dirty="0"/>
              <a:t> </a:t>
            </a:r>
            <a:r>
              <a:rPr lang="en-US" sz="3200" dirty="0" err="1"/>
              <a:t>ciência</a:t>
            </a:r>
            <a:r>
              <a:rPr lang="en-US" sz="3200" dirty="0"/>
              <a:t> da </a:t>
            </a:r>
            <a:r>
              <a:rPr lang="en-US" sz="3200" dirty="0" err="1"/>
              <a:t>linguagem</a:t>
            </a:r>
            <a:r>
              <a:rPr lang="en-US" sz="3200" dirty="0"/>
              <a:t>, mas a </a:t>
            </a:r>
            <a:r>
              <a:rPr lang="en-US" sz="3200" dirty="0" err="1"/>
              <a:t>toda</a:t>
            </a:r>
            <a:r>
              <a:rPr lang="en-US" sz="3200" dirty="0"/>
              <a:t> a </a:t>
            </a:r>
            <a:r>
              <a:rPr lang="en-US" sz="3200" dirty="0" err="1"/>
              <a:t>teoria</a:t>
            </a:r>
            <a:r>
              <a:rPr lang="en-US" sz="3200" dirty="0"/>
              <a:t> dos </a:t>
            </a:r>
            <a:r>
              <a:rPr lang="en-US" sz="3200" dirty="0" err="1"/>
              <a:t>signos</a:t>
            </a:r>
            <a:r>
              <a:rPr lang="en-US" sz="3200" dirty="0"/>
              <a:t>, vale </a:t>
            </a:r>
            <a:r>
              <a:rPr lang="en-US" sz="3200" dirty="0" err="1"/>
              <a:t>dizer</a:t>
            </a:r>
            <a:r>
              <a:rPr lang="en-US" sz="3200" dirty="0"/>
              <a:t>, </a:t>
            </a:r>
            <a:r>
              <a:rPr lang="en-US" sz="3200" dirty="0" err="1"/>
              <a:t>à</a:t>
            </a:r>
            <a:r>
              <a:rPr lang="en-US" sz="3200" dirty="0"/>
              <a:t> </a:t>
            </a:r>
            <a:r>
              <a:rPr lang="en-US" sz="3200" dirty="0" err="1"/>
              <a:t>Semiótica</a:t>
            </a:r>
            <a:r>
              <a:rPr lang="en-US" sz="3200" dirty="0"/>
              <a:t> </a:t>
            </a:r>
            <a:r>
              <a:rPr lang="en-US" sz="3200" dirty="0" err="1"/>
              <a:t>geral</a:t>
            </a:r>
            <a:r>
              <a:rPr lang="en-US" sz="3200" dirty="0"/>
              <a:t>. </a:t>
            </a:r>
            <a:r>
              <a:rPr lang="en-US" sz="3200" dirty="0" err="1"/>
              <a:t>Esta</a:t>
            </a:r>
            <a:r>
              <a:rPr lang="en-US" sz="3200" dirty="0"/>
              <a:t> </a:t>
            </a:r>
            <a:r>
              <a:rPr lang="en-US" sz="3200" dirty="0" err="1"/>
              <a:t>afirmativa</a:t>
            </a:r>
            <a:r>
              <a:rPr lang="en-US" sz="3200" dirty="0"/>
              <a:t>, </a:t>
            </a:r>
            <a:r>
              <a:rPr lang="en-US" sz="3200" dirty="0" err="1"/>
              <a:t>contudo</a:t>
            </a:r>
            <a:r>
              <a:rPr lang="en-US" sz="3200" dirty="0"/>
              <a:t>, </a:t>
            </a:r>
            <a:r>
              <a:rPr lang="en-US" sz="3200" dirty="0" err="1"/>
              <a:t>é</a:t>
            </a:r>
            <a:r>
              <a:rPr lang="en-US" sz="3200" dirty="0"/>
              <a:t> </a:t>
            </a:r>
            <a:r>
              <a:rPr lang="en-US" sz="3200" dirty="0" err="1"/>
              <a:t>válida</a:t>
            </a:r>
            <a:r>
              <a:rPr lang="en-US" sz="3200" dirty="0"/>
              <a:t> </a:t>
            </a:r>
            <a:r>
              <a:rPr lang="en-US" sz="3200" dirty="0" err="1"/>
              <a:t>tanto</a:t>
            </a:r>
            <a:r>
              <a:rPr lang="en-US" sz="3200" dirty="0"/>
              <a:t> </a:t>
            </a:r>
            <a:r>
              <a:rPr lang="en-US" sz="3200" dirty="0" err="1"/>
              <a:t>para</a:t>
            </a:r>
            <a:r>
              <a:rPr lang="en-US" sz="3200" dirty="0"/>
              <a:t> a arte verbal </a:t>
            </a:r>
            <a:r>
              <a:rPr lang="en-US" sz="3200" dirty="0" err="1"/>
              <a:t>como</a:t>
            </a:r>
            <a:r>
              <a:rPr lang="en-US" sz="3200" dirty="0"/>
              <a:t> </a:t>
            </a:r>
            <a:r>
              <a:rPr lang="en-US" sz="3200" dirty="0" err="1"/>
              <a:t>para</a:t>
            </a:r>
            <a:r>
              <a:rPr lang="en-US" sz="3200" dirty="0"/>
              <a:t> </a:t>
            </a:r>
            <a:r>
              <a:rPr lang="en-US" sz="3200" dirty="0" err="1"/>
              <a:t>todas</a:t>
            </a:r>
            <a:r>
              <a:rPr lang="en-US" sz="3200" dirty="0"/>
              <a:t> as </a:t>
            </a:r>
            <a:r>
              <a:rPr lang="en-US" sz="3200" dirty="0" err="1"/>
              <a:t>variedades</a:t>
            </a:r>
            <a:r>
              <a:rPr lang="en-US" sz="3200" dirty="0"/>
              <a:t> de </a:t>
            </a:r>
            <a:r>
              <a:rPr lang="en-US" sz="3200" dirty="0" err="1"/>
              <a:t>lingugagem</a:t>
            </a:r>
            <a:r>
              <a:rPr lang="en-US" sz="3200" dirty="0"/>
              <a:t>, de </a:t>
            </a:r>
            <a:r>
              <a:rPr lang="en-US" sz="3200" dirty="0" err="1"/>
              <a:t>vez</a:t>
            </a:r>
            <a:r>
              <a:rPr lang="en-US" sz="3200" dirty="0"/>
              <a:t> </a:t>
            </a:r>
            <a:r>
              <a:rPr lang="en-US" sz="3200" dirty="0" err="1"/>
              <a:t>que</a:t>
            </a:r>
            <a:r>
              <a:rPr lang="en-US" sz="3200" dirty="0"/>
              <a:t> a </a:t>
            </a:r>
            <a:r>
              <a:rPr lang="en-US" sz="3200" dirty="0" err="1"/>
              <a:t>lingugagem</a:t>
            </a:r>
            <a:r>
              <a:rPr lang="en-US" sz="3200" dirty="0"/>
              <a:t> </a:t>
            </a:r>
            <a:r>
              <a:rPr lang="en-US" sz="3200" dirty="0" err="1"/>
              <a:t>compartilha</a:t>
            </a:r>
            <a:r>
              <a:rPr lang="en-US" sz="3200" dirty="0"/>
              <a:t> </a:t>
            </a:r>
            <a:r>
              <a:rPr lang="en-US" sz="3200" dirty="0" err="1"/>
              <a:t>muitas</a:t>
            </a:r>
            <a:r>
              <a:rPr lang="en-US" sz="3200" dirty="0"/>
              <a:t> </a:t>
            </a:r>
            <a:r>
              <a:rPr lang="en-US" sz="3200" dirty="0" err="1"/>
              <a:t>propriedades</a:t>
            </a:r>
            <a:r>
              <a:rPr lang="en-US" sz="3200" dirty="0"/>
              <a:t> com </a:t>
            </a:r>
            <a:r>
              <a:rPr lang="en-US" sz="3200" dirty="0" err="1"/>
              <a:t>alguns</a:t>
            </a:r>
            <a:r>
              <a:rPr lang="en-US" sz="3200" dirty="0"/>
              <a:t> outros </a:t>
            </a:r>
            <a:r>
              <a:rPr lang="en-US" sz="3200" dirty="0" err="1"/>
              <a:t>sistemas</a:t>
            </a:r>
            <a:r>
              <a:rPr lang="en-US" sz="3200" dirty="0"/>
              <a:t> de </a:t>
            </a:r>
            <a:r>
              <a:rPr lang="en-US" sz="3200" dirty="0" err="1"/>
              <a:t>signos</a:t>
            </a:r>
            <a:r>
              <a:rPr lang="en-US" sz="3200" dirty="0"/>
              <a:t> </a:t>
            </a:r>
            <a:r>
              <a:rPr lang="en-US" sz="3200" dirty="0" err="1"/>
              <a:t>ou</a:t>
            </a:r>
            <a:r>
              <a:rPr lang="en-US" sz="3200" dirty="0"/>
              <a:t> </a:t>
            </a:r>
            <a:r>
              <a:rPr lang="en-US" sz="3200" dirty="0" err="1"/>
              <a:t>mesmo</a:t>
            </a:r>
            <a:r>
              <a:rPr lang="en-US" sz="3200" dirty="0"/>
              <a:t> com </a:t>
            </a:r>
            <a:r>
              <a:rPr lang="en-US" sz="3200" dirty="0" err="1"/>
              <a:t>todos</a:t>
            </a:r>
            <a:r>
              <a:rPr lang="en-US" sz="3200" dirty="0"/>
              <a:t> </a:t>
            </a:r>
            <a:r>
              <a:rPr lang="en-US" sz="3200" dirty="0" err="1"/>
              <a:t>eles</a:t>
            </a:r>
            <a:r>
              <a:rPr lang="en-US" sz="3200" dirty="0"/>
              <a:t> (</a:t>
            </a:r>
            <a:r>
              <a:rPr lang="en-US" sz="3200" dirty="0" err="1"/>
              <a:t>traços</a:t>
            </a:r>
            <a:r>
              <a:rPr lang="en-US" sz="3200" dirty="0"/>
              <a:t> </a:t>
            </a:r>
            <a:r>
              <a:rPr lang="en-US" sz="3200" dirty="0" err="1"/>
              <a:t>pansemióticos</a:t>
            </a:r>
            <a:r>
              <a:rPr lang="en-US" sz="3200" dirty="0"/>
              <a:t>). (p. 119)</a:t>
            </a:r>
          </a:p>
        </p:txBody>
      </p:sp>
    </p:spTree>
    <p:extLst>
      <p:ext uri="{BB962C8B-B14F-4D97-AF65-F5344CB8AC3E}">
        <p14:creationId xmlns:p14="http://schemas.microsoft.com/office/powerpoint/2010/main" val="1864041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Função emotiva ou expressiva</a:t>
            </a:r>
          </a:p>
        </p:txBody>
      </p:sp>
      <p:sp>
        <p:nvSpPr>
          <p:cNvPr id="3" name="Espaço Reservado para Conteúdo 2"/>
          <p:cNvSpPr>
            <a:spLocks noGrp="1"/>
          </p:cNvSpPr>
          <p:nvPr>
            <p:ph sz="quarter" idx="1"/>
          </p:nvPr>
        </p:nvSpPr>
        <p:spPr/>
        <p:txBody>
          <a:bodyPr/>
          <a:lstStyle/>
          <a:p>
            <a:r>
              <a:rPr lang="pt-BR" sz="3200" dirty="0"/>
              <a:t>Centrada no EMISSOR</a:t>
            </a:r>
          </a:p>
          <a:p>
            <a:pPr>
              <a:buNone/>
            </a:pPr>
            <a:endParaRPr lang="pt-BR" sz="3200" dirty="0"/>
          </a:p>
          <a:p>
            <a:r>
              <a:rPr lang="pt-BR" dirty="0"/>
              <a:t>Demonstra o estado emocional de quem transmite a mensagem.</a:t>
            </a:r>
          </a:p>
          <a:p>
            <a:r>
              <a:rPr lang="pt-BR" dirty="0"/>
              <a:t>Ênfase nos pronomes pessoais</a:t>
            </a:r>
          </a:p>
          <a:p>
            <a:r>
              <a:rPr lang="pt-BR" dirty="0"/>
              <a:t>Interjeições</a:t>
            </a:r>
          </a:p>
          <a:p>
            <a:r>
              <a:rPr lang="pt-BR" dirty="0"/>
              <a:t>Manifestação do “eu”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Exemplos em obras corais</a:t>
            </a:r>
          </a:p>
        </p:txBody>
      </p:sp>
      <p:sp>
        <p:nvSpPr>
          <p:cNvPr id="3" name="Espaço Reservado para Conteúdo 2"/>
          <p:cNvSpPr>
            <a:spLocks noGrp="1"/>
          </p:cNvSpPr>
          <p:nvPr>
            <p:ph sz="quarter" idx="1"/>
          </p:nvPr>
        </p:nvSpPr>
        <p:spPr/>
        <p:txBody>
          <a:bodyPr/>
          <a:lstStyle/>
          <a:p>
            <a:r>
              <a:rPr lang="pt-BR" dirty="0"/>
              <a:t>Inúmeros exemplos da canção popular: interjeições como ah, oh, ai.</a:t>
            </a:r>
          </a:p>
          <a:p>
            <a:r>
              <a:rPr lang="pt-BR" dirty="0"/>
              <a:t>Expressões de alegria: “</a:t>
            </a:r>
            <a:r>
              <a:rPr lang="pt-BR" dirty="0" err="1"/>
              <a:t>laralaiá</a:t>
            </a:r>
            <a:r>
              <a:rPr lang="pt-BR" dirty="0"/>
              <a:t>”, “</a:t>
            </a:r>
            <a:r>
              <a:rPr lang="pt-BR" dirty="0" err="1"/>
              <a:t>leleô</a:t>
            </a:r>
            <a:r>
              <a:rPr lang="pt-BR" dirty="0"/>
              <a:t>”</a:t>
            </a:r>
          </a:p>
          <a:p>
            <a:r>
              <a:rPr lang="pt-BR" dirty="0"/>
              <a:t>Transformações musicais que buscam representar ou destacar o emissor (ex: mudanças métricas, mudanças de tonalidade ou de textura)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Exemplos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Chico </a:t>
            </a:r>
            <a:r>
              <a:rPr lang="en-US" dirty="0" err="1"/>
              <a:t>Buarque</a:t>
            </a:r>
            <a:r>
              <a:rPr lang="en-US" dirty="0"/>
              <a:t> – </a:t>
            </a:r>
            <a:r>
              <a:rPr lang="en-US" dirty="0" err="1"/>
              <a:t>vários</a:t>
            </a:r>
            <a:r>
              <a:rPr lang="en-US" dirty="0"/>
              <a:t> </a:t>
            </a:r>
            <a:r>
              <a:rPr lang="en-US" dirty="0" err="1"/>
              <a:t>exemplos</a:t>
            </a:r>
            <a:r>
              <a:rPr lang="en-US" dirty="0"/>
              <a:t> </a:t>
            </a:r>
            <a:r>
              <a:rPr lang="en-US" dirty="0" err="1"/>
              <a:t>centrados</a:t>
            </a:r>
            <a:r>
              <a:rPr lang="en-US" dirty="0"/>
              <a:t> no </a:t>
            </a:r>
            <a:r>
              <a:rPr lang="en-US" dirty="0" err="1"/>
              <a:t>sentimento</a:t>
            </a:r>
            <a:r>
              <a:rPr lang="en-US" dirty="0"/>
              <a:t> do </a:t>
            </a:r>
            <a:r>
              <a:rPr lang="en-US" dirty="0" err="1"/>
              <a:t>emissor</a:t>
            </a:r>
            <a:r>
              <a:rPr lang="en-US" dirty="0"/>
              <a:t>. </a:t>
            </a:r>
            <a:r>
              <a:rPr lang="en-US" dirty="0" err="1"/>
              <a:t>Identificar</a:t>
            </a:r>
            <a:r>
              <a:rPr lang="en-US" dirty="0"/>
              <a:t> </a:t>
            </a:r>
            <a:r>
              <a:rPr lang="en-US" dirty="0" err="1"/>
              <a:t>como</a:t>
            </a:r>
            <a:r>
              <a:rPr lang="en-US" dirty="0"/>
              <a:t> </a:t>
            </a:r>
            <a:r>
              <a:rPr lang="en-US" dirty="0" err="1"/>
              <a:t>esse</a:t>
            </a:r>
            <a:r>
              <a:rPr lang="en-US" dirty="0"/>
              <a:t> </a:t>
            </a:r>
            <a:r>
              <a:rPr lang="en-US" dirty="0" err="1"/>
              <a:t>efeito</a:t>
            </a:r>
            <a:r>
              <a:rPr lang="en-US" dirty="0"/>
              <a:t> </a:t>
            </a:r>
            <a:r>
              <a:rPr lang="en-US" dirty="0" err="1"/>
              <a:t>é</a:t>
            </a:r>
            <a:r>
              <a:rPr lang="en-US" dirty="0"/>
              <a:t> </a:t>
            </a:r>
            <a:r>
              <a:rPr lang="en-US" dirty="0" err="1"/>
              <a:t>conseguido</a:t>
            </a:r>
            <a:r>
              <a:rPr lang="en-US" dirty="0"/>
              <a:t>, com </a:t>
            </a:r>
            <a:r>
              <a:rPr lang="en-US" dirty="0" err="1"/>
              <a:t>que</a:t>
            </a:r>
            <a:r>
              <a:rPr lang="en-US" dirty="0"/>
              <a:t> </a:t>
            </a:r>
            <a:r>
              <a:rPr lang="en-US" dirty="0" err="1"/>
              <a:t>recursos</a:t>
            </a:r>
            <a:r>
              <a:rPr lang="en-US" dirty="0"/>
              <a:t> </a:t>
            </a:r>
            <a:r>
              <a:rPr lang="en-US" dirty="0" err="1"/>
              <a:t>linguísticos</a:t>
            </a:r>
            <a:r>
              <a:rPr lang="en-US" dirty="0"/>
              <a:t> e </a:t>
            </a:r>
            <a:r>
              <a:rPr lang="en-US" dirty="0" err="1"/>
              <a:t>musicais</a:t>
            </a:r>
            <a:r>
              <a:rPr lang="en-US" dirty="0"/>
              <a:t> </a:t>
            </a:r>
            <a:r>
              <a:rPr lang="en-US" dirty="0" err="1"/>
              <a:t>ele</a:t>
            </a:r>
            <a:r>
              <a:rPr lang="en-US" dirty="0"/>
              <a:t> </a:t>
            </a:r>
            <a:r>
              <a:rPr lang="en-US" dirty="0" err="1"/>
              <a:t>trabalha</a:t>
            </a:r>
            <a:r>
              <a:rPr lang="en-US" dirty="0"/>
              <a:t> o </a:t>
            </a:r>
            <a:r>
              <a:rPr lang="en-US" dirty="0" err="1"/>
              <a:t>personagem</a:t>
            </a:r>
            <a:r>
              <a:rPr lang="en-US" dirty="0"/>
              <a:t> a </a:t>
            </a:r>
            <a:r>
              <a:rPr lang="en-US" dirty="0" err="1"/>
              <a:t>partir</a:t>
            </a:r>
            <a:r>
              <a:rPr lang="en-US" dirty="0"/>
              <a:t> da </a:t>
            </a:r>
            <a:r>
              <a:rPr lang="en-US" dirty="0" err="1"/>
              <a:t>função</a:t>
            </a:r>
            <a:r>
              <a:rPr lang="en-US" dirty="0"/>
              <a:t> </a:t>
            </a:r>
            <a:r>
              <a:rPr lang="en-US" dirty="0" err="1"/>
              <a:t>emotiva</a:t>
            </a:r>
            <a:r>
              <a:rPr lang="en-US" dirty="0"/>
              <a:t>. </a:t>
            </a:r>
          </a:p>
          <a:p>
            <a:pPr lvl="1"/>
            <a:r>
              <a:rPr lang="en-US" dirty="0"/>
              <a:t>Ex: </a:t>
            </a:r>
            <a:r>
              <a:rPr lang="en-US" dirty="0" err="1"/>
              <a:t>Pedaço</a:t>
            </a:r>
            <a:r>
              <a:rPr lang="en-US" dirty="0"/>
              <a:t> de </a:t>
            </a:r>
            <a:r>
              <a:rPr lang="en-US" dirty="0" err="1"/>
              <a:t>mim</a:t>
            </a:r>
            <a:r>
              <a:rPr lang="en-US" dirty="0"/>
              <a:t>. </a:t>
            </a:r>
          </a:p>
          <a:p>
            <a:endParaRPr lang="en-US" dirty="0"/>
          </a:p>
          <a:p>
            <a:r>
              <a:rPr lang="en-US" dirty="0" err="1"/>
              <a:t>Carinhoso</a:t>
            </a:r>
            <a:r>
              <a:rPr lang="en-US" dirty="0"/>
              <a:t> (</a:t>
            </a:r>
            <a:r>
              <a:rPr lang="en-US" dirty="0" err="1"/>
              <a:t>exemplo</a:t>
            </a:r>
            <a:r>
              <a:rPr lang="en-US" dirty="0"/>
              <a:t> de </a:t>
            </a:r>
            <a:r>
              <a:rPr lang="en-US" dirty="0" err="1"/>
              <a:t>letra</a:t>
            </a:r>
            <a:r>
              <a:rPr lang="en-US" dirty="0"/>
              <a:t> </a:t>
            </a:r>
            <a:r>
              <a:rPr lang="en-US" dirty="0" err="1"/>
              <a:t>adaptada</a:t>
            </a:r>
            <a:r>
              <a:rPr lang="en-US" dirty="0"/>
              <a:t> </a:t>
            </a:r>
            <a:r>
              <a:rPr lang="en-US" dirty="0" err="1"/>
              <a:t>à</a:t>
            </a:r>
            <a:r>
              <a:rPr lang="en-US" dirty="0"/>
              <a:t> </a:t>
            </a:r>
            <a:r>
              <a:rPr lang="en-US" dirty="0" err="1"/>
              <a:t>melodia</a:t>
            </a:r>
            <a:r>
              <a:rPr lang="en-US" dirty="0"/>
              <a:t> </a:t>
            </a:r>
            <a:r>
              <a:rPr lang="en-US" dirty="0" err="1"/>
              <a:t>já</a:t>
            </a:r>
            <a:r>
              <a:rPr lang="en-US" dirty="0"/>
              <a:t> </a:t>
            </a:r>
            <a:r>
              <a:rPr lang="en-US" dirty="0" err="1"/>
              <a:t>existente</a:t>
            </a:r>
            <a:r>
              <a:rPr lang="en-US" dirty="0"/>
              <a:t>). </a:t>
            </a:r>
            <a:r>
              <a:rPr lang="en-US" dirty="0" err="1"/>
              <a:t>Uso</a:t>
            </a:r>
            <a:r>
              <a:rPr lang="en-US" dirty="0"/>
              <a:t> de </a:t>
            </a:r>
            <a:r>
              <a:rPr lang="en-US" dirty="0" err="1"/>
              <a:t>interjeições</a:t>
            </a:r>
            <a:r>
              <a:rPr lang="en-US" dirty="0"/>
              <a:t>, </a:t>
            </a:r>
            <a:r>
              <a:rPr lang="en-US" dirty="0" err="1"/>
              <a:t>reiterações</a:t>
            </a:r>
            <a:r>
              <a:rPr lang="en-US" dirty="0"/>
              <a:t>, </a:t>
            </a:r>
            <a:r>
              <a:rPr lang="en-US" dirty="0" err="1"/>
              <a:t>advérbios</a:t>
            </a:r>
            <a:r>
              <a:rPr lang="en-US" dirty="0"/>
              <a:t>, etc. </a:t>
            </a:r>
          </a:p>
          <a:p>
            <a:endParaRPr lang="en-US" dirty="0"/>
          </a:p>
          <a:p>
            <a:r>
              <a:rPr lang="en-US" dirty="0"/>
              <a:t>Schubert – Der </a:t>
            </a:r>
            <a:r>
              <a:rPr lang="en-US" dirty="0" err="1"/>
              <a:t>Erlkönig</a:t>
            </a:r>
            <a:r>
              <a:rPr lang="en-US" dirty="0"/>
              <a:t> – </a:t>
            </a:r>
            <a:r>
              <a:rPr lang="en-US" dirty="0" err="1"/>
              <a:t>Mudança</a:t>
            </a:r>
            <a:r>
              <a:rPr lang="en-US" dirty="0"/>
              <a:t> de </a:t>
            </a:r>
            <a:r>
              <a:rPr lang="en-US" dirty="0" err="1"/>
              <a:t>foco</a:t>
            </a:r>
            <a:r>
              <a:rPr lang="en-US" dirty="0"/>
              <a:t> </a:t>
            </a:r>
            <a:r>
              <a:rPr lang="en-US" dirty="0" err="1"/>
              <a:t>emotivo</a:t>
            </a:r>
            <a:r>
              <a:rPr lang="en-US" dirty="0"/>
              <a:t>/</a:t>
            </a:r>
            <a:r>
              <a:rPr lang="en-US" dirty="0" err="1"/>
              <a:t>expressivo</a:t>
            </a:r>
            <a:r>
              <a:rPr lang="en-US" dirty="0"/>
              <a:t> </a:t>
            </a:r>
            <a:r>
              <a:rPr lang="en-US" dirty="0" err="1"/>
              <a:t>em</a:t>
            </a:r>
            <a:r>
              <a:rPr lang="en-US" dirty="0"/>
              <a:t> </a:t>
            </a:r>
            <a:r>
              <a:rPr lang="en-US" dirty="0" err="1"/>
              <a:t>diversos</a:t>
            </a:r>
            <a:r>
              <a:rPr lang="en-US" dirty="0"/>
              <a:t> </a:t>
            </a:r>
            <a:r>
              <a:rPr lang="en-US" dirty="0" err="1"/>
              <a:t>personagens</a:t>
            </a:r>
            <a:r>
              <a:rPr lang="en-US" dirty="0"/>
              <a:t> (</a:t>
            </a:r>
            <a:r>
              <a:rPr lang="en-US" dirty="0" err="1"/>
              <a:t>relacionada</a:t>
            </a:r>
            <a:r>
              <a:rPr lang="en-US" dirty="0"/>
              <a:t> </a:t>
            </a:r>
            <a:r>
              <a:rPr lang="en-US" dirty="0" err="1"/>
              <a:t>também</a:t>
            </a:r>
            <a:r>
              <a:rPr lang="en-US" dirty="0"/>
              <a:t> </a:t>
            </a:r>
            <a:r>
              <a:rPr lang="en-US" dirty="0" err="1"/>
              <a:t>à</a:t>
            </a:r>
            <a:r>
              <a:rPr lang="en-US" dirty="0"/>
              <a:t> </a:t>
            </a:r>
            <a:r>
              <a:rPr lang="en-US" dirty="0" err="1"/>
              <a:t>discussão</a:t>
            </a:r>
            <a:r>
              <a:rPr lang="en-US" dirty="0"/>
              <a:t> </a:t>
            </a:r>
            <a:r>
              <a:rPr lang="en-US" dirty="0" err="1"/>
              <a:t>sobre</a:t>
            </a:r>
            <a:r>
              <a:rPr lang="en-US" dirty="0"/>
              <a:t> o </a:t>
            </a:r>
            <a:r>
              <a:rPr lang="en-US" dirty="0" err="1"/>
              <a:t>narrador</a:t>
            </a:r>
            <a:r>
              <a:rPr lang="en-US" dirty="0"/>
              <a:t>)</a:t>
            </a:r>
          </a:p>
          <a:p>
            <a:r>
              <a:rPr lang="en-US" dirty="0">
                <a:hlinkClick r:id="rId2"/>
              </a:rPr>
              <a:t>https://www.youtube.com/watch?v=JS91p-vmSf0</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142728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Função conativa (ou apelativa)</a:t>
            </a:r>
          </a:p>
        </p:txBody>
      </p:sp>
      <p:sp>
        <p:nvSpPr>
          <p:cNvPr id="3" name="Espaço Reservado para Conteúdo 2"/>
          <p:cNvSpPr>
            <a:spLocks noGrp="1"/>
          </p:cNvSpPr>
          <p:nvPr>
            <p:ph sz="quarter" idx="1"/>
          </p:nvPr>
        </p:nvSpPr>
        <p:spPr/>
        <p:txBody>
          <a:bodyPr/>
          <a:lstStyle/>
          <a:p>
            <a:r>
              <a:rPr lang="pt-BR" sz="2800" dirty="0"/>
              <a:t>Centrada no DESTINATÁRIO</a:t>
            </a:r>
          </a:p>
          <a:p>
            <a:endParaRPr lang="pt-BR" sz="2800" dirty="0"/>
          </a:p>
          <a:p>
            <a:r>
              <a:rPr lang="pt-BR" dirty="0"/>
              <a:t>Busca chamara a atenção, modificar o comportamento, interferir na decisão do destinatário.</a:t>
            </a:r>
          </a:p>
          <a:p>
            <a:r>
              <a:rPr lang="pt-BR" dirty="0"/>
              <a:t>Uso de vocativos (apelos) ou do verbo no imperativo (imposição, mando)</a:t>
            </a:r>
          </a:p>
          <a:p>
            <a:r>
              <a:rPr lang="pt-BR" dirty="0"/>
              <a:t>O foco da linguagem é o convencimento (comum, por exemplo, na linguagem publicitária)</a:t>
            </a:r>
          </a:p>
          <a:p>
            <a:endParaRPr lang="pt-BR" dirty="0"/>
          </a:p>
          <a:p>
            <a:r>
              <a:rPr lang="pt-BR" i="1" dirty="0"/>
              <a:t>Atenção: não é conotativa!! Discutir os termos. </a:t>
            </a:r>
          </a:p>
          <a:p>
            <a:endParaRPr lang="pt-BR" dirty="0"/>
          </a:p>
          <a:p>
            <a:endParaRPr lang="pt-B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trimônio Líquido">
  <a:themeElements>
    <a:clrScheme name="Origem">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atrimônio Líquid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trimônio Líquid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396</TotalTime>
  <Words>1819</Words>
  <Application>Microsoft Macintosh PowerPoint</Application>
  <PresentationFormat>Apresentação na tela (4:3)</PresentationFormat>
  <Paragraphs>201</Paragraphs>
  <Slides>29</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29</vt:i4>
      </vt:variant>
    </vt:vector>
  </HeadingPairs>
  <TitlesOfParts>
    <vt:vector size="34" baseType="lpstr">
      <vt:lpstr>Calibri</vt:lpstr>
      <vt:lpstr>Franklin Gothic Book</vt:lpstr>
      <vt:lpstr>Perpetua</vt:lpstr>
      <vt:lpstr>Wingdings 2</vt:lpstr>
      <vt:lpstr>Patrimônio Líquido</vt:lpstr>
      <vt:lpstr>Análise de obras do repertório coral a partir da estilística funcional de Jakobson</vt:lpstr>
      <vt:lpstr>FUNÇÃO POÉTICA</vt:lpstr>
      <vt:lpstr>Funções da linguagem</vt:lpstr>
      <vt:lpstr>Processo de comunicação, segundo Jakobson</vt:lpstr>
      <vt:lpstr>Jakobson (Linguística e poética)</vt:lpstr>
      <vt:lpstr>Função emotiva ou expressiva</vt:lpstr>
      <vt:lpstr>Exemplos em obras corais</vt:lpstr>
      <vt:lpstr>Exemplos</vt:lpstr>
      <vt:lpstr>Função conativa (ou apelativa)</vt:lpstr>
      <vt:lpstr>É apenas uma sonoridade parecida!</vt:lpstr>
      <vt:lpstr>Exemplos em obras corais</vt:lpstr>
      <vt:lpstr>Beba coca cola (1957) Décio Pignatari</vt:lpstr>
      <vt:lpstr>Função fática</vt:lpstr>
      <vt:lpstr>Exemplos em obras corais</vt:lpstr>
      <vt:lpstr> Exemplos – função fática</vt:lpstr>
      <vt:lpstr>Função referencial</vt:lpstr>
      <vt:lpstr>Exemplos em obras corais</vt:lpstr>
      <vt:lpstr>Função metalinguística</vt:lpstr>
      <vt:lpstr>metalinguagem</vt:lpstr>
      <vt:lpstr>Exemplos em obras corais</vt:lpstr>
      <vt:lpstr>Função poética</vt:lpstr>
      <vt:lpstr>Exemplos em obras corais</vt:lpstr>
      <vt:lpstr>Dois modos de arranjo verbal</vt:lpstr>
      <vt:lpstr>Função poética e estilística</vt:lpstr>
      <vt:lpstr>Níveis linguísticos</vt:lpstr>
      <vt:lpstr>Sobre a realização sonora de um poema</vt:lpstr>
      <vt:lpstr>Função poética para Jakobson</vt:lpstr>
      <vt:lpstr>Exemplo para análise</vt:lpstr>
      <vt:lpstr>Referências bibliográficas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Análise de obras do repertório coral a partir da estilística funcional de Jakobson</dc:title>
  <dc:creator>User</dc:creator>
  <cp:lastModifiedBy>Susana Igayara</cp:lastModifiedBy>
  <cp:revision>38</cp:revision>
  <dcterms:created xsi:type="dcterms:W3CDTF">2011-03-29T20:14:05Z</dcterms:created>
  <dcterms:modified xsi:type="dcterms:W3CDTF">2020-04-01T03:26:14Z</dcterms:modified>
</cp:coreProperties>
</file>