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3" r:id="rId67"/>
    <p:sldId id="322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3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56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7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4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73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7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1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465804-0EFD-43B7-8CE7-2E4A94192FE1}" type="datetimeFigureOut">
              <a:rPr lang="pt-BR" smtClean="0"/>
              <a:t>10/10/2018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19F2EE-A1D0-4756-AA0D-BA9CE6EEEE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Métodos de Conservação de Alimentos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5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Pasteurização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 descr="Resultado de imagem para Pasteur pasteuriz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85" y="269012"/>
            <a:ext cx="3658495" cy="27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5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Pasteurização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600" dirty="0"/>
              <a:t>Processo térmico (brando) criado por Pasteur, em 1864, que elimina a grande maioria dos microrganismos existentes no alimento.</a:t>
            </a:r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A </a:t>
            </a:r>
            <a:r>
              <a:rPr lang="pt-BR" sz="2600" dirty="0"/>
              <a:t>temperatura não ultrapassa 100 </a:t>
            </a:r>
            <a:r>
              <a:rPr lang="pt-BR" sz="2600" dirty="0" err="1"/>
              <a:t>ºC</a:t>
            </a:r>
            <a:r>
              <a:rPr lang="pt-BR" sz="2600" dirty="0"/>
              <a:t>. Esta temperatura pode ser obtida por água quente, calor seco, vapor e corrente elétrica, e sempre com o rápido resfriamento depois do aquecimento.</a:t>
            </a:r>
          </a:p>
          <a:p>
            <a:pPr lvl="1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9654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cs typeface="Arial" panose="020B0604020202020204" pitchFamily="34" charset="0"/>
              </a:rPr>
              <a:t>Recomendações da utilização</a:t>
            </a:r>
            <a:r>
              <a:rPr lang="pt-BR" altLang="pt-BR" b="1" dirty="0" smtClean="0"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/>
            <a:endParaRPr lang="pt-BR" altLang="pt-BR" sz="2400" b="1" dirty="0" smtClean="0"/>
          </a:p>
          <a:p>
            <a:pPr lvl="1" algn="just"/>
            <a:r>
              <a:rPr lang="pt-BR" altLang="pt-BR" sz="2200" dirty="0" smtClean="0"/>
              <a:t>em </a:t>
            </a:r>
            <a:r>
              <a:rPr lang="pt-BR" altLang="pt-BR" sz="2200" dirty="0"/>
              <a:t>produtos que possuem substrato favoráveis para microrganismos mesófilos, os quais tem atividade ideal à 35 </a:t>
            </a:r>
            <a:r>
              <a:rPr lang="pt-BR" altLang="pt-BR" sz="2200" dirty="0" err="1"/>
              <a:t>ºC</a:t>
            </a:r>
            <a:r>
              <a:rPr lang="pt-BR" altLang="pt-BR" sz="2200" dirty="0"/>
              <a:t> e não suportam calor superior a 65 </a:t>
            </a:r>
            <a:r>
              <a:rPr lang="pt-BR" altLang="pt-BR" sz="2200" dirty="0" err="1"/>
              <a:t>ºC</a:t>
            </a:r>
            <a:r>
              <a:rPr lang="pt-BR" altLang="pt-BR" sz="2200" dirty="0"/>
              <a:t>. (</a:t>
            </a:r>
            <a:r>
              <a:rPr lang="pt-BR" altLang="pt-BR" sz="2200" dirty="0" err="1"/>
              <a:t>Ex</a:t>
            </a:r>
            <a:r>
              <a:rPr lang="pt-BR" altLang="pt-BR" sz="2200" dirty="0"/>
              <a:t>: </a:t>
            </a:r>
            <a:r>
              <a:rPr lang="pt-BR" altLang="pt-BR" sz="2200" dirty="0" smtClean="0"/>
              <a:t>leite)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 smtClean="0"/>
              <a:t>em </a:t>
            </a:r>
            <a:r>
              <a:rPr lang="pt-BR" altLang="pt-BR" sz="2200" dirty="0"/>
              <a:t>alimentos com pH ácido. (</a:t>
            </a:r>
            <a:r>
              <a:rPr lang="pt-BR" altLang="pt-BR" sz="2200" dirty="0" err="1"/>
              <a:t>Ex</a:t>
            </a:r>
            <a:r>
              <a:rPr lang="pt-BR" altLang="pt-BR" sz="2200" dirty="0"/>
              <a:t>: vinho, suco de frutas</a:t>
            </a:r>
            <a:r>
              <a:rPr lang="pt-BR" altLang="pt-BR" sz="2200" dirty="0" smtClean="0"/>
              <a:t>);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 smtClean="0"/>
              <a:t>alimentos </a:t>
            </a:r>
            <a:r>
              <a:rPr lang="pt-BR" altLang="pt-BR" sz="2200" dirty="0"/>
              <a:t>com pH neutro. (</a:t>
            </a:r>
            <a:r>
              <a:rPr lang="pt-BR" altLang="pt-BR" sz="2200" dirty="0" err="1"/>
              <a:t>Ex</a:t>
            </a:r>
            <a:r>
              <a:rPr lang="pt-BR" altLang="pt-BR" sz="2200" dirty="0"/>
              <a:t>: leite</a:t>
            </a:r>
            <a:r>
              <a:rPr lang="pt-BR" altLang="pt-BR" sz="2200" dirty="0" smtClean="0"/>
              <a:t>);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/>
              <a:t>em produtos que há necessidade de destruição de agentes competitivos, facilitando as fermentações benéficas. (</a:t>
            </a:r>
            <a:r>
              <a:rPr lang="pt-BR" altLang="pt-BR" sz="2200" dirty="0" err="1"/>
              <a:t>Ex</a:t>
            </a:r>
            <a:r>
              <a:rPr lang="pt-BR" altLang="pt-BR" sz="2200" dirty="0"/>
              <a:t>: o fermento colocado no queijo</a:t>
            </a:r>
            <a:r>
              <a:rPr lang="pt-BR" altLang="pt-BR" sz="2200" dirty="0" smtClean="0"/>
              <a:t>);</a:t>
            </a:r>
          </a:p>
          <a:p>
            <a:pPr lvl="1" algn="just"/>
            <a:endParaRPr lang="pt-BR" altLang="pt-BR" sz="2200" dirty="0" smtClean="0"/>
          </a:p>
          <a:p>
            <a:pPr lvl="1" algn="just"/>
            <a:r>
              <a:rPr lang="pt-BR" altLang="pt-BR" sz="2200" dirty="0" smtClean="0"/>
              <a:t>em </a:t>
            </a:r>
            <a:r>
              <a:rPr lang="pt-BR" altLang="pt-BR" sz="2200" dirty="0"/>
              <a:t>alimentos que podem ser prejudiciais temperaturas mais elevadas</a:t>
            </a:r>
            <a:r>
              <a:rPr lang="pt-BR" altLang="pt-BR" sz="2200" dirty="0" smtClean="0"/>
              <a:t>. (</a:t>
            </a:r>
            <a:r>
              <a:rPr lang="pt-BR" altLang="pt-BR" sz="2200" dirty="0" err="1"/>
              <a:t>Ex</a:t>
            </a:r>
            <a:r>
              <a:rPr lang="pt-BR" altLang="pt-BR" sz="2200" dirty="0"/>
              <a:t> cerveja, suco de frutas).</a:t>
            </a:r>
          </a:p>
          <a:p>
            <a:pPr lvl="2" algn="just"/>
            <a:endParaRPr lang="pt-BR" altLang="pt-BR" sz="2000" b="1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68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cs typeface="Arial" panose="020B0604020202020204" pitchFamily="34" charset="0"/>
              </a:rPr>
              <a:t>Tipos de </a:t>
            </a:r>
            <a:r>
              <a:rPr lang="pt-BR" altLang="pt-BR" b="1" dirty="0" smtClean="0">
                <a:cs typeface="Arial" panose="020B0604020202020204" pitchFamily="34" charset="0"/>
              </a:rPr>
              <a:t>Pasteurização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As condições de pasteurização podem ser otimizadas para se manter a qualidade sensorial e nutricional pela utilização do binômio tempo x Temperatura (altas temperaturas x curto tempo) e ainda pela continuidade ou descontinuidade do processo.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Pasteurização </a:t>
            </a:r>
            <a:r>
              <a:rPr lang="pt-BR" sz="2000" dirty="0"/>
              <a:t>Lenta</a:t>
            </a:r>
            <a:r>
              <a:rPr lang="pt-BR" sz="2000" dirty="0" smtClean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Pasteurização </a:t>
            </a:r>
            <a:r>
              <a:rPr lang="pt-BR" sz="2000" dirty="0"/>
              <a:t>Rápida.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3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cs typeface="Arial" panose="020B0604020202020204" pitchFamily="34" charset="0"/>
              </a:rPr>
              <a:t>Pasteurização Lenta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altLang="pt-BR" sz="2400" dirty="0"/>
              <a:t>Conhecido como LTLT (baixas temperaturas e longo tempo), utiliza-se temperatura de 62,8 </a:t>
            </a:r>
            <a:r>
              <a:rPr lang="pt-BR" altLang="pt-BR" sz="2400" dirty="0" err="1"/>
              <a:t>ºC</a:t>
            </a:r>
            <a:r>
              <a:rPr lang="pt-BR" altLang="pt-BR" sz="2400" dirty="0"/>
              <a:t> por 30 minutos.</a:t>
            </a:r>
          </a:p>
          <a:p>
            <a:pPr algn="just"/>
            <a:r>
              <a:rPr lang="pt-BR" altLang="pt-BR" sz="2400" dirty="0"/>
              <a:t>	</a:t>
            </a:r>
          </a:p>
          <a:p>
            <a:pPr algn="just"/>
            <a:r>
              <a:rPr lang="pt-BR" altLang="pt-BR" sz="2400" dirty="0"/>
              <a:t>É um processo descontínuo, considerado caro e requer muita mão-de-obra.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 smtClean="0"/>
              <a:t>É </a:t>
            </a:r>
            <a:r>
              <a:rPr lang="pt-BR" altLang="pt-BR" sz="2400" dirty="0"/>
              <a:t>realizada em tanques de parede dupla. Entre as paredes circulam água quente e para resfriar o produto utiliza-se água gelada.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dirty="0" smtClean="0"/>
              <a:t>A </a:t>
            </a:r>
            <a:r>
              <a:rPr lang="pt-BR" altLang="pt-BR" sz="2400" dirty="0"/>
              <a:t>pasteurização lenta é utilizada para a fabricação por exemplo, de queijos, sorvetes</a:t>
            </a:r>
            <a:r>
              <a:rPr lang="pt-BR" altLang="pt-BR" sz="2400" dirty="0" smtClean="0"/>
              <a:t>.</a:t>
            </a:r>
            <a:endParaRPr lang="pt-BR" altLang="pt-BR" sz="2400" dirty="0"/>
          </a:p>
        </p:txBody>
      </p:sp>
      <p:pic>
        <p:nvPicPr>
          <p:cNvPr id="6146" name="Picture 2" descr="Resultado de imagem para pasteurizacao l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30" y="1584477"/>
            <a:ext cx="60579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Pasteurização Rápida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dirty="0"/>
              <a:t>Conhecida como HTST (alta temperaturas e curto tempo), utiliza-se temperatura de 71,1 </a:t>
            </a:r>
            <a:r>
              <a:rPr lang="pt-BR" altLang="pt-BR" dirty="0" err="1"/>
              <a:t>ºC</a:t>
            </a:r>
            <a:r>
              <a:rPr lang="pt-BR" altLang="pt-BR" dirty="0"/>
              <a:t> por 15 segundos.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 smtClean="0"/>
              <a:t>É </a:t>
            </a:r>
            <a:r>
              <a:rPr lang="pt-BR" altLang="pt-BR" dirty="0"/>
              <a:t>um método contínuo, utilizado para grandes quantidades de líquidos. (</a:t>
            </a:r>
            <a:r>
              <a:rPr lang="pt-BR" altLang="pt-BR" dirty="0" err="1"/>
              <a:t>Ex</a:t>
            </a:r>
            <a:r>
              <a:rPr lang="pt-BR" altLang="pt-BR" dirty="0"/>
              <a:t>: leite)</a:t>
            </a:r>
          </a:p>
          <a:p>
            <a:pPr algn="just"/>
            <a:endParaRPr lang="pt-BR" altLang="pt-BR" dirty="0" smtClean="0"/>
          </a:p>
          <a:p>
            <a:pPr algn="just"/>
            <a:endParaRPr lang="pt-BR" altLang="pt-BR" dirty="0"/>
          </a:p>
          <a:p>
            <a:pPr algn="just"/>
            <a:r>
              <a:rPr lang="pt-BR" altLang="pt-BR" dirty="0" smtClean="0"/>
              <a:t>Obs.: Para </a:t>
            </a:r>
            <a:r>
              <a:rPr lang="pt-BR" altLang="pt-BR" dirty="0"/>
              <a:t>ambos os métodos é muito importante o RESFRIAMENTO logo após o processamento térmico, utilizando temperatura de 4 a 2 </a:t>
            </a:r>
            <a:r>
              <a:rPr lang="pt-BR" altLang="pt-BR" dirty="0" err="1"/>
              <a:t>ºC</a:t>
            </a:r>
            <a:r>
              <a:rPr lang="pt-BR" altLang="pt-BR" dirty="0"/>
              <a:t> para impedir que bactérias </a:t>
            </a:r>
            <a:r>
              <a:rPr lang="pt-BR" altLang="pt-BR" dirty="0" err="1"/>
              <a:t>termofílicas</a:t>
            </a:r>
            <a:r>
              <a:rPr lang="pt-BR" altLang="pt-BR" dirty="0"/>
              <a:t> e </a:t>
            </a:r>
            <a:r>
              <a:rPr lang="pt-BR" altLang="pt-BR" dirty="0" err="1"/>
              <a:t>mesofílicas</a:t>
            </a:r>
            <a:r>
              <a:rPr lang="pt-BR" altLang="pt-BR" dirty="0"/>
              <a:t> sobreviventes possam se desenvolver. </a:t>
            </a:r>
          </a:p>
          <a:p>
            <a:endParaRPr lang="pt-BR" dirty="0"/>
          </a:p>
        </p:txBody>
      </p:sp>
      <p:pic>
        <p:nvPicPr>
          <p:cNvPr id="6" name="Picture 8" descr="Plumix%2520esqu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24" y="1275352"/>
            <a:ext cx="417671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Esterilização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22" name="Picture 6" descr="Resultado de imagem para esteriliz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0" y="365761"/>
            <a:ext cx="36865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Destruição completa dos microrganismos (flora normal e patogênica) para prevenir deterioração e eliminar agentes nocivos.</a:t>
            </a:r>
          </a:p>
          <a:p>
            <a:endParaRPr lang="pt-BR" sz="2400" dirty="0" smtClean="0"/>
          </a:p>
          <a:p>
            <a:r>
              <a:rPr lang="pt-BR" sz="2400" dirty="0" smtClean="0"/>
              <a:t>A </a:t>
            </a:r>
            <a:r>
              <a:rPr lang="pt-BR" sz="2400" dirty="0"/>
              <a:t>temperatura de esterilização é suficiente para conseguir a morte térmica de microrganismos.</a:t>
            </a:r>
          </a:p>
          <a:p>
            <a:r>
              <a:rPr lang="pt-BR" sz="2400" dirty="0"/>
              <a:t>	</a:t>
            </a:r>
          </a:p>
          <a:p>
            <a:r>
              <a:rPr lang="pt-BR" sz="2400" dirty="0" smtClean="0"/>
              <a:t>A </a:t>
            </a:r>
            <a:r>
              <a:rPr lang="pt-BR" sz="2400" dirty="0"/>
              <a:t>temperatura é determinada para destruir o Clostridium </a:t>
            </a:r>
            <a:r>
              <a:rPr lang="pt-BR" sz="2400" dirty="0" err="1"/>
              <a:t>botulinum</a:t>
            </a:r>
            <a:r>
              <a:rPr lang="pt-BR" sz="2400" dirty="0"/>
              <a:t>, as temperaturas variam de 110 a 140 </a:t>
            </a:r>
            <a:r>
              <a:rPr lang="pt-BR" sz="2400" dirty="0" err="1"/>
              <a:t>ºC</a:t>
            </a:r>
            <a:r>
              <a:rPr lang="pt-BR" sz="2400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1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da </a:t>
            </a:r>
            <a:r>
              <a:rPr lang="en-US" dirty="0" err="1" smtClean="0"/>
              <a:t>esterilização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800" dirty="0" smtClean="0"/>
              <a:t>Alimentos </a:t>
            </a:r>
            <a:r>
              <a:rPr lang="pt-BR" sz="2800" dirty="0"/>
              <a:t>com pH menor que 4,5: o aquecimento é em torno de 100 </a:t>
            </a:r>
            <a:r>
              <a:rPr lang="pt-BR" sz="2800" dirty="0" err="1"/>
              <a:t>ºC</a:t>
            </a:r>
            <a:r>
              <a:rPr lang="pt-BR" sz="2800" dirty="0"/>
              <a:t> por ± 20 minutos. </a:t>
            </a:r>
            <a:endParaRPr lang="pt-BR" sz="2800" dirty="0" smtClean="0"/>
          </a:p>
          <a:p>
            <a:pPr lvl="2"/>
            <a:r>
              <a:rPr lang="pt-BR" sz="2400" dirty="0" smtClean="0"/>
              <a:t>Devido </a:t>
            </a:r>
            <a:r>
              <a:rPr lang="pt-BR" sz="2400" dirty="0"/>
              <a:t>a acidez do alimento os microrganismos não suportam o meio. (</a:t>
            </a:r>
            <a:r>
              <a:rPr lang="pt-BR" sz="2400" dirty="0" err="1"/>
              <a:t>Ex</a:t>
            </a:r>
            <a:r>
              <a:rPr lang="pt-BR" sz="2400" dirty="0"/>
              <a:t>: conservas de frutas</a:t>
            </a:r>
            <a:r>
              <a:rPr lang="pt-BR" sz="2400" dirty="0" smtClean="0"/>
              <a:t>).</a:t>
            </a:r>
          </a:p>
          <a:p>
            <a:pPr lvl="1"/>
            <a:endParaRPr lang="pt-BR" sz="2800" dirty="0" smtClean="0"/>
          </a:p>
          <a:p>
            <a:pPr lvl="1"/>
            <a:r>
              <a:rPr lang="pt-BR" sz="2800" dirty="0" smtClean="0"/>
              <a:t>Alimentos </a:t>
            </a:r>
            <a:r>
              <a:rPr lang="pt-BR" sz="2800" dirty="0"/>
              <a:t>com pH maior que 4,5: aquecimento acima de 100 </a:t>
            </a:r>
            <a:r>
              <a:rPr lang="pt-BR" sz="2800" dirty="0" err="1"/>
              <a:t>ºC</a:t>
            </a:r>
            <a:r>
              <a:rPr lang="pt-BR" sz="2800" dirty="0"/>
              <a:t> (110 a 140) por 2 a 8 segundos, destrói esporos de bactérias. (</a:t>
            </a:r>
            <a:r>
              <a:rPr lang="pt-BR" sz="2800" dirty="0" err="1"/>
              <a:t>Ex</a:t>
            </a:r>
            <a:r>
              <a:rPr lang="pt-BR" sz="2800" dirty="0"/>
              <a:t>: leite, milho, feijão)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0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tratamento térmico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pt-BR" dirty="0"/>
              <a:t>Por alta pressão:</a:t>
            </a:r>
          </a:p>
          <a:p>
            <a:r>
              <a:rPr lang="pt-BR" dirty="0"/>
              <a:t>	</a:t>
            </a:r>
            <a:r>
              <a:rPr lang="pt-BR" dirty="0" err="1"/>
              <a:t>Auto-claves</a:t>
            </a:r>
            <a:r>
              <a:rPr lang="pt-BR" dirty="0"/>
              <a:t> (câmaras pressurizadas).</a:t>
            </a:r>
          </a:p>
          <a:p>
            <a:endParaRPr lang="pt-BR" dirty="0"/>
          </a:p>
          <a:p>
            <a:pPr lvl="1"/>
            <a:r>
              <a:rPr lang="pt-BR" dirty="0" smtClean="0"/>
              <a:t>Por </a:t>
            </a:r>
            <a:r>
              <a:rPr lang="pt-BR" dirty="0"/>
              <a:t>pressão atmosférica:</a:t>
            </a:r>
          </a:p>
          <a:p>
            <a:r>
              <a:rPr lang="pt-BR" dirty="0"/>
              <a:t>	“spin-</a:t>
            </a:r>
            <a:r>
              <a:rPr lang="pt-BR" dirty="0" err="1"/>
              <a:t>cooker</a:t>
            </a:r>
            <a:r>
              <a:rPr lang="pt-BR" dirty="0"/>
              <a:t>” (</a:t>
            </a:r>
            <a:r>
              <a:rPr lang="pt-BR" dirty="0" err="1"/>
              <a:t>cozinhador</a:t>
            </a:r>
            <a:r>
              <a:rPr lang="pt-BR" dirty="0"/>
              <a:t> contínuo e rotativo).</a:t>
            </a:r>
          </a:p>
          <a:p>
            <a:endParaRPr lang="pt-BR" dirty="0"/>
          </a:p>
          <a:p>
            <a:pPr lvl="1"/>
            <a:r>
              <a:rPr lang="pt-BR" dirty="0" smtClean="0"/>
              <a:t>Por </a:t>
            </a:r>
            <a:r>
              <a:rPr lang="pt-BR" dirty="0"/>
              <a:t>alta temperatura:</a:t>
            </a:r>
          </a:p>
          <a:p>
            <a:r>
              <a:rPr lang="pt-BR" dirty="0"/>
              <a:t>	UHT (ultra high </a:t>
            </a:r>
            <a:r>
              <a:rPr lang="pt-BR" dirty="0" err="1"/>
              <a:t>temperature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Obs.: A sigla UHT (temperatura ultra elevada) indica que o alimento foi aquecido a temperatura superior a 105 </a:t>
            </a:r>
            <a:r>
              <a:rPr lang="pt-BR" dirty="0" err="1" smtClean="0"/>
              <a:t>ºC</a:t>
            </a:r>
            <a:r>
              <a:rPr lang="pt-BR" dirty="0" smtClean="0"/>
              <a:t> por injeção de vapor seguido da evaporação instantânea do que se há condensado e de um resfriamento rápido.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4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400" dirty="0" smtClean="0"/>
              <a:t>Maioria dos </a:t>
            </a:r>
            <a:r>
              <a:rPr lang="pt-BR" sz="2400" dirty="0"/>
              <a:t>alimentos </a:t>
            </a:r>
            <a:r>
              <a:rPr lang="pt-BR" sz="2400" dirty="0" smtClean="0"/>
              <a:t>-&gt; deteriorar-se. Por que? Fatores </a:t>
            </a:r>
            <a:r>
              <a:rPr lang="pt-BR" sz="2400" dirty="0"/>
              <a:t>como origem, composição química e física, entre </a:t>
            </a:r>
            <a:r>
              <a:rPr lang="pt-BR" sz="2400" dirty="0" smtClean="0"/>
              <a:t>outros.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No </a:t>
            </a:r>
            <a:r>
              <a:rPr lang="pt-BR" sz="2400" dirty="0"/>
              <a:t>decorrer dos séculos, sempre existiram técnicas empíricas de preservação de alimentos. </a:t>
            </a:r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Parte </a:t>
            </a:r>
            <a:r>
              <a:rPr lang="pt-BR" sz="2400" dirty="0"/>
              <a:t>destas técnicas ainda é utilizada nos dias de hoje como a secagem, defumação e o emprego do sal.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2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Equipamentos utilizados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sz="2800" b="1" dirty="0" err="1">
                <a:cs typeface="Arial" panose="020B0604020202020204" pitchFamily="34" charset="0"/>
              </a:rPr>
              <a:t>Auto-claves</a:t>
            </a:r>
            <a:r>
              <a:rPr lang="pt-BR" altLang="pt-BR" sz="2800" b="1" dirty="0">
                <a:cs typeface="Arial" panose="020B0604020202020204" pitchFamily="34" charset="0"/>
              </a:rPr>
              <a:t> (câmaras </a:t>
            </a:r>
            <a:r>
              <a:rPr lang="pt-BR" altLang="pt-BR" sz="2800" b="1" dirty="0" smtClean="0">
                <a:cs typeface="Arial" panose="020B0604020202020204" pitchFamily="34" charset="0"/>
              </a:rPr>
              <a:t>pressurizadas de </a:t>
            </a:r>
            <a:r>
              <a:rPr lang="pt-BR" altLang="pt-BR" sz="2800" b="1" dirty="0">
                <a:cs typeface="Arial" panose="020B0604020202020204" pitchFamily="34" charset="0"/>
              </a:rPr>
              <a:t>túnel ou </a:t>
            </a:r>
            <a:r>
              <a:rPr lang="pt-BR" altLang="pt-BR" sz="2800" b="1" dirty="0" smtClean="0">
                <a:cs typeface="Arial" panose="020B0604020202020204" pitchFamily="34" charset="0"/>
              </a:rPr>
              <a:t>rotativa)</a:t>
            </a:r>
            <a:endParaRPr lang="pt-BR" altLang="pt-BR" sz="2800" b="1" dirty="0">
              <a:cs typeface="Arial" panose="020B0604020202020204" pitchFamily="34" charset="0"/>
            </a:endParaRPr>
          </a:p>
          <a:p>
            <a:pPr lvl="1" algn="just"/>
            <a:endParaRPr lang="pt-BR" altLang="pt-BR" sz="2400" b="1" dirty="0" smtClean="0">
              <a:cs typeface="Arial" panose="020B0604020202020204" pitchFamily="34" charset="0"/>
            </a:endParaRPr>
          </a:p>
          <a:p>
            <a:pPr lvl="1" algn="just"/>
            <a:r>
              <a:rPr lang="pt-BR" altLang="pt-BR" sz="2400" b="1" dirty="0" smtClean="0">
                <a:cs typeface="Arial" panose="020B0604020202020204" pitchFamily="34" charset="0"/>
              </a:rPr>
              <a:t>Vantagem:</a:t>
            </a:r>
          </a:p>
          <a:p>
            <a:pPr lvl="2" algn="just"/>
            <a:r>
              <a:rPr lang="pt-BR" altLang="pt-BR" sz="1800" b="1" dirty="0" smtClean="0">
                <a:cs typeface="Arial" panose="020B0604020202020204" pitchFamily="34" charset="0"/>
              </a:rPr>
              <a:t>vida </a:t>
            </a:r>
            <a:r>
              <a:rPr lang="pt-BR" altLang="pt-BR" sz="1800" b="1" dirty="0">
                <a:cs typeface="Arial" panose="020B0604020202020204" pitchFamily="34" charset="0"/>
              </a:rPr>
              <a:t>de prateleira mínima de 6 meses sem </a:t>
            </a:r>
            <a:r>
              <a:rPr lang="pt-BR" altLang="pt-BR" sz="1800" b="1" dirty="0" smtClean="0">
                <a:cs typeface="Arial" panose="020B0604020202020204" pitchFamily="34" charset="0"/>
              </a:rPr>
              <a:t>refrigeração;</a:t>
            </a:r>
          </a:p>
          <a:p>
            <a:pPr lvl="2" algn="just"/>
            <a:r>
              <a:rPr lang="pt-BR" altLang="pt-BR" sz="1800" b="1" dirty="0" smtClean="0">
                <a:cs typeface="Arial" panose="020B0604020202020204" pitchFamily="34" charset="0"/>
              </a:rPr>
              <a:t>Ex</a:t>
            </a:r>
            <a:r>
              <a:rPr lang="pt-BR" altLang="pt-BR" sz="1800" b="1" dirty="0">
                <a:cs typeface="Arial" panose="020B0604020202020204" pitchFamily="34" charset="0"/>
              </a:rPr>
              <a:t>. de esterilização: 140°C por 5s</a:t>
            </a:r>
          </a:p>
          <a:p>
            <a:pPr algn="just"/>
            <a:endParaRPr lang="pt-BR" altLang="pt-BR" sz="2800" b="1" dirty="0">
              <a:cs typeface="Arial" panose="020B0604020202020204" pitchFamily="34" charset="0"/>
            </a:endParaRPr>
          </a:p>
          <a:p>
            <a:pPr lvl="1" algn="just"/>
            <a:r>
              <a:rPr lang="pt-BR" altLang="pt-BR" sz="2400" b="1" dirty="0" smtClean="0">
                <a:cs typeface="Arial" panose="020B0604020202020204" pitchFamily="34" charset="0"/>
              </a:rPr>
              <a:t>Limitações:</a:t>
            </a:r>
          </a:p>
          <a:p>
            <a:pPr lvl="2" algn="just"/>
            <a:r>
              <a:rPr lang="pt-BR" altLang="pt-BR" sz="1800" b="1" dirty="0" smtClean="0">
                <a:cs typeface="Arial" panose="020B0604020202020204" pitchFamily="34" charset="0"/>
              </a:rPr>
              <a:t>custo </a:t>
            </a:r>
            <a:r>
              <a:rPr lang="pt-BR" altLang="pt-BR" sz="1800" b="1" dirty="0">
                <a:cs typeface="Arial" panose="020B0604020202020204" pitchFamily="34" charset="0"/>
              </a:rPr>
              <a:t>e complexidade das plantas (materiais de embalagem, tubulações e tanques </a:t>
            </a:r>
            <a:r>
              <a:rPr lang="pt-BR" altLang="pt-BR" sz="1800" b="1" dirty="0" smtClean="0">
                <a:cs typeface="Arial" panose="020B0604020202020204" pitchFamily="34" charset="0"/>
              </a:rPr>
              <a:t>estéreis), </a:t>
            </a:r>
            <a:r>
              <a:rPr lang="pt-BR" altLang="pt-BR" sz="1800" b="1" dirty="0">
                <a:cs typeface="Arial" panose="020B0604020202020204" pitchFamily="34" charset="0"/>
              </a:rPr>
              <a:t>além de pessoal especializado.</a:t>
            </a:r>
          </a:p>
          <a:p>
            <a:endParaRPr lang="pt-BR" sz="2800" dirty="0"/>
          </a:p>
        </p:txBody>
      </p:sp>
      <p:pic>
        <p:nvPicPr>
          <p:cNvPr id="10244" name="Picture 4" descr="Resultado de imagem para autoclave rot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3" y="2495006"/>
            <a:ext cx="2832464" cy="21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>
                <a:cs typeface="Arial" panose="020B0604020202020204" pitchFamily="34" charset="0"/>
              </a:rPr>
              <a:t>Tempo necessário para se esterilizar um alimento é influenciado</a:t>
            </a:r>
            <a:r>
              <a:rPr lang="pt-BR" altLang="pt-BR" dirty="0" smtClean="0">
                <a:cs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altLang="pt-BR" b="1" dirty="0">
              <a:cs typeface="Arial" panose="020B0604020202020204" pitchFamily="34" charset="0"/>
            </a:endParaRPr>
          </a:p>
          <a:p>
            <a:pPr algn="just"/>
            <a:r>
              <a:rPr lang="pt-BR" altLang="pt-BR" dirty="0">
                <a:cs typeface="Arial" panose="020B0604020202020204" pitchFamily="34" charset="0"/>
              </a:rPr>
              <a:t>- Pela resistência ao calor dos </a:t>
            </a:r>
            <a:r>
              <a:rPr lang="pt-BR" altLang="pt-BR" dirty="0" err="1" smtClean="0">
                <a:cs typeface="Arial" panose="020B0604020202020204" pitchFamily="34" charset="0"/>
              </a:rPr>
              <a:t>microorganismos</a:t>
            </a:r>
            <a:r>
              <a:rPr lang="pt-BR" altLang="pt-BR" dirty="0" smtClean="0">
                <a:cs typeface="Arial" panose="020B0604020202020204" pitchFamily="34" charset="0"/>
              </a:rPr>
              <a:t> </a:t>
            </a:r>
            <a:r>
              <a:rPr lang="pt-BR" altLang="pt-BR" dirty="0">
                <a:cs typeface="Arial" panose="020B0604020202020204" pitchFamily="34" charset="0"/>
              </a:rPr>
              <a:t>ou enzimas que podem estar presentes no alimento;</a:t>
            </a:r>
          </a:p>
          <a:p>
            <a:pPr algn="just"/>
            <a:endParaRPr lang="pt-BR" altLang="pt-BR" dirty="0">
              <a:cs typeface="Arial" panose="020B0604020202020204" pitchFamily="34" charset="0"/>
            </a:endParaRPr>
          </a:p>
          <a:p>
            <a:pPr algn="just"/>
            <a:r>
              <a:rPr lang="pt-BR" altLang="pt-BR" dirty="0">
                <a:cs typeface="Arial" panose="020B0604020202020204" pitchFamily="34" charset="0"/>
              </a:rPr>
              <a:t>- Pelas condições no aquecimento;</a:t>
            </a:r>
          </a:p>
          <a:p>
            <a:pPr algn="just"/>
            <a:endParaRPr lang="pt-BR" altLang="pt-BR" dirty="0">
              <a:cs typeface="Arial" panose="020B0604020202020204" pitchFamily="34" charset="0"/>
            </a:endParaRPr>
          </a:p>
          <a:p>
            <a:pPr algn="just"/>
            <a:r>
              <a:rPr lang="pt-BR" altLang="pt-BR" dirty="0">
                <a:cs typeface="Arial" panose="020B0604020202020204" pitchFamily="34" charset="0"/>
              </a:rPr>
              <a:t>- Pelo pH do alimento;</a:t>
            </a:r>
          </a:p>
          <a:p>
            <a:pPr algn="just"/>
            <a:endParaRPr lang="pt-BR" altLang="pt-BR" dirty="0">
              <a:cs typeface="Arial" panose="020B0604020202020204" pitchFamily="34" charset="0"/>
            </a:endParaRPr>
          </a:p>
          <a:p>
            <a:pPr algn="just"/>
            <a:r>
              <a:rPr lang="pt-BR" altLang="pt-BR" dirty="0">
                <a:cs typeface="Arial" panose="020B0604020202020204" pitchFamily="34" charset="0"/>
              </a:rPr>
              <a:t>- Pelo tamanho do recipiente;</a:t>
            </a:r>
          </a:p>
          <a:p>
            <a:pPr algn="just"/>
            <a:endParaRPr lang="pt-BR" altLang="pt-BR" dirty="0">
              <a:cs typeface="Arial" panose="020B0604020202020204" pitchFamily="34" charset="0"/>
            </a:endParaRPr>
          </a:p>
          <a:p>
            <a:pPr algn="just"/>
            <a:r>
              <a:rPr lang="pt-BR" altLang="pt-BR" dirty="0">
                <a:cs typeface="Arial" panose="020B0604020202020204" pitchFamily="34" charset="0"/>
              </a:rPr>
              <a:t>- Pelo estado físico do alimento.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8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608" lvl="1" indent="0">
              <a:buNone/>
            </a:pPr>
            <a:r>
              <a:rPr lang="pt-BR" sz="2600" dirty="0"/>
              <a:t>O quadro a seguir, mostra as diferenças básicas de tempo e temperatura a entre os métodos: </a:t>
            </a:r>
            <a:endParaRPr lang="en-US" sz="2600" dirty="0" smtClean="0"/>
          </a:p>
        </p:txBody>
      </p:sp>
      <p:graphicFrame>
        <p:nvGraphicFramePr>
          <p:cNvPr id="4" name="Group 175">
            <a:extLst>
              <a:ext uri="{FF2B5EF4-FFF2-40B4-BE49-F238E27FC236}">
                <a16:creationId xmlns:a16="http://schemas.microsoft.com/office/drawing/2014/main" id="{668F9B22-71E0-44E0-A763-19791B7A2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06031"/>
              </p:ext>
            </p:extLst>
          </p:nvPr>
        </p:nvGraphicFramePr>
        <p:xfrm>
          <a:off x="1665605" y="3127074"/>
          <a:ext cx="8921750" cy="1984375"/>
        </p:xfrm>
        <a:graphic>
          <a:graphicData uri="http://schemas.openxmlformats.org/drawingml/2006/table">
            <a:tbl>
              <a:tblPr/>
              <a:tblGrid>
                <a:gridCol w="3448050">
                  <a:extLst>
                    <a:ext uri="{9D8B030D-6E8A-4147-A177-3AD203B41FA5}">
                      <a16:colId xmlns:a16="http://schemas.microsoft.com/office/drawing/2014/main" val="201845778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2887730830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333786507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03124807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Sistema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kumimoji="0" lang="pt-BR" altLang="pt-BR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t-BR" altLang="pt-B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Tempo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Destruição (%)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880675"/>
                  </a:ext>
                </a:extLst>
              </a:tr>
              <a:tr h="3968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Pasteurização lenta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62,8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 min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95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31195"/>
                  </a:ext>
                </a:extLst>
              </a:tr>
              <a:tr h="3968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Pasteurização rápida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71,1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 seg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220147"/>
                  </a:ext>
                </a:extLst>
              </a:tr>
              <a:tr h="3968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Esterilização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 min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99,9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723110"/>
                  </a:ext>
                </a:extLst>
              </a:tr>
              <a:tr h="3968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Esterilização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110-140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 a 8 seg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pt-BR" alt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64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9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Branqueamento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Resultado de imagem para branque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58" y="182880"/>
            <a:ext cx="4065722" cy="30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Etapa essencial para a manutenção da qualidade do produto durante o período de armazenamento a frio.</a:t>
            </a:r>
          </a:p>
          <a:p>
            <a:endParaRPr lang="pt-BR" dirty="0"/>
          </a:p>
          <a:p>
            <a:r>
              <a:rPr lang="pt-BR" dirty="0" smtClean="0"/>
              <a:t>Utilizado em algumas </a:t>
            </a:r>
            <a:r>
              <a:rPr lang="pt-BR" dirty="0"/>
              <a:t>hortaliças e </a:t>
            </a:r>
            <a:r>
              <a:rPr lang="pt-BR" dirty="0" smtClean="0"/>
              <a:t>frutas </a:t>
            </a:r>
            <a:r>
              <a:rPr lang="pt-BR" dirty="0"/>
              <a:t>destinadas ao congelamento</a:t>
            </a:r>
            <a:r>
              <a:rPr lang="pt-BR" dirty="0" smtClean="0"/>
              <a:t>.</a:t>
            </a:r>
          </a:p>
          <a:p>
            <a:endParaRPr lang="en-US" dirty="0"/>
          </a:p>
          <a:p>
            <a:r>
              <a:rPr lang="pt-BR" dirty="0" smtClean="0"/>
              <a:t>A temperatura máxima no congelamento e na desidratação não é insuficiente para inativar enzimas.</a:t>
            </a:r>
          </a:p>
          <a:p>
            <a:endParaRPr lang="pt-BR" dirty="0"/>
          </a:p>
          <a:p>
            <a:r>
              <a:rPr lang="pt-BR" dirty="0" smtClean="0"/>
              <a:t>Se </a:t>
            </a:r>
            <a:r>
              <a:rPr lang="pt-BR" dirty="0"/>
              <a:t>o alimento não for branqueado, acontecem mudanças indesejáveis nas características sensoriais e nas propriedades nutricionais durante a estocagem.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8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 smtClean="0"/>
              <a:t>Tem </a:t>
            </a:r>
            <a:r>
              <a:rPr lang="pt-BR" sz="2400" dirty="0"/>
              <a:t>por finalidade destruir, pelo calor, todos os sistemas enzímicos das hortaliças, permitindo assim, reduzir fortemente as perdas de qualidade durante o armazenamento (-18 </a:t>
            </a:r>
            <a:r>
              <a:rPr lang="pt-BR" sz="2400" dirty="0" err="1"/>
              <a:t>ºC</a:t>
            </a:r>
            <a:r>
              <a:rPr lang="pt-BR" sz="2400" dirty="0"/>
              <a:t>). </a:t>
            </a:r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5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pt-BR" sz="2000" dirty="0" smtClean="0"/>
              <a:t>destruição </a:t>
            </a:r>
            <a:r>
              <a:rPr lang="pt-BR" sz="2000" dirty="0"/>
              <a:t>das formas vegetativas de microrganismos presentes na superfície dos produtos;</a:t>
            </a:r>
          </a:p>
          <a:p>
            <a:pPr lvl="1"/>
            <a:endParaRPr lang="pt-BR" sz="2000" u="sng" dirty="0" smtClean="0">
              <a:solidFill>
                <a:schemeClr val="tx1"/>
              </a:solidFill>
            </a:endParaRPr>
          </a:p>
          <a:p>
            <a:pPr lvl="1"/>
            <a:r>
              <a:rPr lang="pt-BR" sz="2000" u="sng" dirty="0" smtClean="0">
                <a:solidFill>
                  <a:schemeClr val="tx1"/>
                </a:solidFill>
              </a:rPr>
              <a:t>torna </a:t>
            </a:r>
            <a:r>
              <a:rPr lang="pt-BR" sz="2000" u="sng" dirty="0">
                <a:solidFill>
                  <a:schemeClr val="tx1"/>
                </a:solidFill>
              </a:rPr>
              <a:t>os produtos mais plásticos, facilitando e preenchimento da embalagens</a:t>
            </a:r>
            <a:r>
              <a:rPr lang="pt-BR" sz="2000" dirty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evidencia </a:t>
            </a:r>
            <a:r>
              <a:rPr lang="pt-BR" sz="2000" dirty="0"/>
              <a:t>a cor das hortaliças verdes e das cenouras, quando praticado em água, </a:t>
            </a:r>
            <a:r>
              <a:rPr lang="pt-BR" sz="2000" dirty="0" smtClean="0"/>
              <a:t>pela expulsão </a:t>
            </a:r>
            <a:r>
              <a:rPr lang="pt-BR" sz="2000" dirty="0"/>
              <a:t>do ar ocluso nos tecidos;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libera </a:t>
            </a:r>
            <a:r>
              <a:rPr lang="pt-BR" sz="2000" dirty="0"/>
              <a:t>o produto de certas substâncias indesejáveis (“gosto picante” de certas hortaliças cruas; pelo “gosto verde” adquirido pelas ervilhas mal manuseadas; “gosto de terra” de cenouras e pela coloração violácea das pontas de aspargos).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No </a:t>
            </a:r>
            <a:r>
              <a:rPr lang="pt-BR" sz="2000" dirty="0"/>
              <a:t>caso de batatas destinadas à produção de fritas congeladas, o branqueamento em água contribui para melhorar a homogeneidade da cor e para uma melhor consistência do produto final, além de reduzir o consumo de óleo durante a fritura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33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Desvantagens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 smtClean="0"/>
              <a:t>agrava </a:t>
            </a:r>
            <a:r>
              <a:rPr lang="pt-BR" sz="2400" dirty="0"/>
              <a:t>as alterações de textura consecutivas às operações  de congelamento, descongelamento e cocção;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pode </a:t>
            </a:r>
            <a:r>
              <a:rPr lang="pt-BR" sz="2400" dirty="0"/>
              <a:t>associar sabor de cozido ao produto e perda de produtos solúveis sobretudo quando o resfriamento subsequente é feito por imersão em água.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03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Operações de branqueamento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dirty="0"/>
              <a:t>Realizadas com água quente e vapor. O processo consiste na imersão das frutas ou hortaliças por um tempo relativamente curto (1 a 10 minutos) em água à temperatura de 85 a 100 </a:t>
            </a:r>
            <a:r>
              <a:rPr lang="pt-BR" dirty="0" err="1"/>
              <a:t>ºC</a:t>
            </a:r>
            <a:r>
              <a:rPr lang="pt-BR" dirty="0"/>
              <a:t> ou ainda em vapor de água a temperatura de 100 </a:t>
            </a:r>
            <a:r>
              <a:rPr lang="pt-BR" dirty="0" err="1"/>
              <a:t>ºC</a:t>
            </a:r>
            <a:r>
              <a:rPr lang="pt-BR" dirty="0"/>
              <a:t>. </a:t>
            </a:r>
            <a:endParaRPr lang="pt-BR" dirty="0" smtClean="0"/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Tempo </a:t>
            </a:r>
            <a:r>
              <a:rPr lang="pt-BR" dirty="0"/>
              <a:t>e grau de temperatura dependem do </a:t>
            </a:r>
            <a:r>
              <a:rPr lang="pt-BR" dirty="0" smtClean="0"/>
              <a:t>produto;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u="sng" dirty="0" smtClean="0"/>
              <a:t>Vegetais </a:t>
            </a:r>
            <a:r>
              <a:rPr lang="pt-BR" u="sng" dirty="0"/>
              <a:t>a serem submetidos à desidratação e congelamento devem ser tratados por correntes de ar frio, após branqueamento (evitar cozimento demasiado e assegurar melhores condições de manuseio). </a:t>
            </a:r>
          </a:p>
          <a:p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9510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Fatores que influenciam o tempo de branqueamento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Tipo </a:t>
            </a:r>
            <a:r>
              <a:rPr lang="pt-BR" dirty="0"/>
              <a:t>de fruta ou hortaliça;</a:t>
            </a:r>
          </a:p>
          <a:p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</a:t>
            </a:r>
            <a:r>
              <a:rPr lang="pt-BR" dirty="0"/>
              <a:t>Tamanho dos pedaços dos </a:t>
            </a:r>
            <a:r>
              <a:rPr lang="pt-BR" dirty="0" smtClean="0"/>
              <a:t>alimentos;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Temperatura </a:t>
            </a:r>
            <a:r>
              <a:rPr lang="pt-BR" dirty="0"/>
              <a:t>de </a:t>
            </a:r>
            <a:r>
              <a:rPr lang="pt-BR" dirty="0" smtClean="0"/>
              <a:t>branqueamento;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 smtClean="0"/>
              <a:t> Método </a:t>
            </a:r>
            <a:r>
              <a:rPr lang="pt-BR" dirty="0"/>
              <a:t>de aquecimento.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7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371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t-BR" sz="2400" dirty="0" smtClean="0"/>
              <a:t>No século </a:t>
            </a:r>
            <a:r>
              <a:rPr lang="pt-BR" sz="2400" dirty="0"/>
              <a:t>XIX que surgiu a moderna técnica de conservação de alimentos, com o uso da conservação pelo uso do calor em recipientes hermeticamente fechados (enlatados</a:t>
            </a:r>
            <a:r>
              <a:rPr lang="pt-BR" sz="2400" dirty="0" smtClean="0"/>
              <a:t>).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Nicolás </a:t>
            </a:r>
            <a:r>
              <a:rPr lang="pt-BR" sz="2400" dirty="0" err="1"/>
              <a:t>Appert</a:t>
            </a:r>
            <a:r>
              <a:rPr lang="pt-BR" sz="2400" dirty="0"/>
              <a:t> (1794</a:t>
            </a:r>
            <a:r>
              <a:rPr lang="pt-BR" sz="2400" dirty="0" smtClean="0"/>
              <a:t>), </a:t>
            </a:r>
            <a:r>
              <a:rPr lang="pt-BR" sz="2400" dirty="0"/>
              <a:t>confeiteiro </a:t>
            </a:r>
            <a:r>
              <a:rPr lang="pt-BR" sz="2400" dirty="0" smtClean="0"/>
              <a:t>francês, </a:t>
            </a:r>
            <a:r>
              <a:rPr lang="pt-BR" sz="2400" dirty="0"/>
              <a:t>implanta </a:t>
            </a:r>
            <a:r>
              <a:rPr lang="pt-BR" sz="2400" dirty="0" smtClean="0"/>
              <a:t>na fábrica </a:t>
            </a:r>
            <a:r>
              <a:rPr lang="pt-BR" sz="2400" dirty="0"/>
              <a:t>de alimentos </a:t>
            </a:r>
            <a:r>
              <a:rPr lang="pt-BR" sz="2400" dirty="0" smtClean="0"/>
              <a:t>a  conservação do </a:t>
            </a:r>
            <a:r>
              <a:rPr lang="pt-BR" sz="2400" dirty="0"/>
              <a:t>alimento mantendo-os sob ebulição prolongada em recipientes de vidro e de boca larga fechando-os hermeticamente com tampa de cortiça e cera </a:t>
            </a:r>
            <a:r>
              <a:rPr lang="pt-BR" sz="2400" dirty="0" smtClean="0"/>
              <a:t>vegetal.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Para </a:t>
            </a:r>
            <a:r>
              <a:rPr lang="pt-BR" sz="2400" dirty="0"/>
              <a:t>conservar os alimentos, os métodos devem inativar ou impedir qualquer modificação de ordem biológica, física e </a:t>
            </a:r>
            <a:r>
              <a:rPr lang="pt-BR" sz="2400" dirty="0" smtClean="0"/>
              <a:t>química.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Muitas </a:t>
            </a:r>
            <a:r>
              <a:rPr lang="pt-BR" sz="2400" dirty="0"/>
              <a:t>vezes, há necessidade de aplicação de mais de um processo em uma ação combinada.</a:t>
            </a:r>
          </a:p>
          <a:p>
            <a:pPr lvl="1"/>
            <a:endParaRPr lang="pt-BR" sz="2400" dirty="0" smtClean="0"/>
          </a:p>
          <a:p>
            <a:endParaRPr lang="pt-BR" dirty="0"/>
          </a:p>
        </p:txBody>
      </p:sp>
      <p:pic>
        <p:nvPicPr>
          <p:cNvPr id="1026" name="Picture 2" descr="Resultado de imagem para NicolÃ¡s Appert recip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1" y="79249"/>
            <a:ext cx="2328909" cy="17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/>
              <a:t>O branqueamento amolece os tecidos vegetais, facilitando o enchimento dos recipientes, e;</a:t>
            </a:r>
          </a:p>
          <a:p>
            <a:endParaRPr lang="pt-BR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1600" dirty="0"/>
              <a:t> </a:t>
            </a:r>
            <a:r>
              <a:rPr lang="pt-BR" sz="1600" dirty="0" smtClean="0"/>
              <a:t>Remove </a:t>
            </a:r>
            <a:r>
              <a:rPr lang="pt-BR" sz="1600" dirty="0"/>
              <a:t>o ar dos espaços intracelulares, o que aumenta a densidade do alimento e ajuda na formação do vácuo no espaço livre das latas.</a:t>
            </a:r>
          </a:p>
          <a:p>
            <a:endParaRPr lang="en-US" sz="1800" dirty="0" smtClean="0"/>
          </a:p>
          <a:p>
            <a:r>
              <a:rPr lang="pt-BR" sz="1800" u="sng" dirty="0" err="1"/>
              <a:t>Blanching</a:t>
            </a:r>
            <a:r>
              <a:rPr lang="pt-BR" sz="1800" u="sng" dirty="0"/>
              <a:t> ou escaldado:</a:t>
            </a:r>
          </a:p>
          <a:p>
            <a:endParaRPr lang="pt-BR" sz="1800" u="sng" dirty="0"/>
          </a:p>
          <a:p>
            <a:pPr lvl="1"/>
            <a:r>
              <a:rPr lang="pt-BR" sz="1600" u="sng" dirty="0"/>
              <a:t>Processo térmico de curto tempo de aplicação;</a:t>
            </a:r>
          </a:p>
          <a:p>
            <a:endParaRPr lang="pt-BR" sz="1800" u="sng" dirty="0"/>
          </a:p>
          <a:p>
            <a:pPr lvl="1"/>
            <a:r>
              <a:rPr lang="pt-BR" sz="1600" u="sng" dirty="0"/>
              <a:t>Característica de </a:t>
            </a:r>
            <a:r>
              <a:rPr lang="pt-BR" sz="1600" u="sng" dirty="0" err="1"/>
              <a:t>pré</a:t>
            </a:r>
            <a:r>
              <a:rPr lang="pt-BR" sz="1600" u="sng" dirty="0"/>
              <a:t>-tratamento (precede outros);</a:t>
            </a:r>
          </a:p>
          <a:p>
            <a:endParaRPr lang="pt-BR" sz="1800" u="sng" dirty="0"/>
          </a:p>
          <a:p>
            <a:pPr lvl="1"/>
            <a:r>
              <a:rPr lang="pt-BR" sz="1600" u="sng" dirty="0"/>
              <a:t>Comumente empregado para inativar enzimas.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395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Resfriamento após Branqueamento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400" dirty="0" smtClean="0"/>
              <a:t>Absolutamente </a:t>
            </a:r>
            <a:r>
              <a:rPr lang="pt-BR" sz="2400" dirty="0"/>
              <a:t>indispensável o resfriamento rápido e imediato na saída do processo de branqueamento.</a:t>
            </a:r>
          </a:p>
          <a:p>
            <a:r>
              <a:rPr lang="pt-BR" sz="2400" dirty="0"/>
              <a:t>Esta operação visa:</a:t>
            </a:r>
          </a:p>
          <a:p>
            <a:endParaRPr lang="pt-BR" sz="2400" dirty="0"/>
          </a:p>
          <a:p>
            <a:pPr lvl="1"/>
            <a:r>
              <a:rPr lang="pt-BR" sz="2000" dirty="0" smtClean="0"/>
              <a:t>interromper </a:t>
            </a:r>
            <a:r>
              <a:rPr lang="pt-BR" sz="2000" dirty="0"/>
              <a:t>a ação do calor permitindo controlar melhor a duração do tratamento,</a:t>
            </a:r>
          </a:p>
          <a:p>
            <a:endParaRPr lang="pt-BR" sz="2400" dirty="0"/>
          </a:p>
          <a:p>
            <a:pPr lvl="1"/>
            <a:r>
              <a:rPr lang="pt-BR" sz="2000" dirty="0" smtClean="0"/>
              <a:t>a </a:t>
            </a:r>
            <a:r>
              <a:rPr lang="pt-BR" sz="2000" dirty="0"/>
              <a:t>redução do consumo de energia durante o processo de congelamento.</a:t>
            </a:r>
          </a:p>
          <a:p>
            <a:endParaRPr lang="en-US" dirty="0" smtClean="0"/>
          </a:p>
          <a:p>
            <a:r>
              <a:rPr lang="pt-BR" dirty="0"/>
              <a:t>Este resfriamento é feito normalmente em água corrente, exigindo pouco investimento mas pode provocar uma perda considerável de sólidos solúveis do produto.</a:t>
            </a:r>
          </a:p>
          <a:p>
            <a:endParaRPr lang="pt-BR" dirty="0"/>
          </a:p>
          <a:p>
            <a:r>
              <a:rPr lang="pt-BR" dirty="0" smtClean="0"/>
              <a:t>Pode-se </a:t>
            </a:r>
            <a:r>
              <a:rPr lang="pt-BR" dirty="0"/>
              <a:t>ainda utilizar outras técnicas para o rápido resfriamento tais como: circulação de ar seco ou ainda uma associação de ar seco seguida de imersão em água resfriada.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1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Perdas</a:t>
            </a:r>
            <a:r>
              <a:rPr lang="en-US" dirty="0" smtClean="0"/>
              <a:t> </a:t>
            </a:r>
            <a:r>
              <a:rPr lang="en-US" dirty="0" err="1" smtClean="0"/>
              <a:t>Nutricionais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13"/>
          <p:cNvSpPr>
            <a:spLocks noChangeArrowheads="1"/>
          </p:cNvSpPr>
          <p:nvPr/>
        </p:nvSpPr>
        <p:spPr bwMode="auto">
          <a:xfrm>
            <a:off x="2202180" y="1737360"/>
            <a:ext cx="7848600" cy="4819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77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Conservação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frio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Resultado de imagem para f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94" y="470262"/>
            <a:ext cx="2420786" cy="17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temperaturas baixas, em seus diversos graus, exercem </a:t>
            </a:r>
            <a:endParaRPr lang="pt-BR" dirty="0" smtClean="0"/>
          </a:p>
          <a:p>
            <a:pPr lvl="1"/>
            <a:r>
              <a:rPr lang="pt-BR" dirty="0" smtClean="0"/>
              <a:t>ação </a:t>
            </a:r>
            <a:r>
              <a:rPr lang="pt-BR" dirty="0"/>
              <a:t>direta sobre os microrganismos, que em sua temperatura sensível, ficam inibidos ou destruídos, </a:t>
            </a:r>
            <a:endParaRPr lang="pt-BR" dirty="0" smtClean="0"/>
          </a:p>
          <a:p>
            <a:pPr lvl="1"/>
            <a:r>
              <a:rPr lang="pt-BR" dirty="0" smtClean="0"/>
              <a:t>retardar </a:t>
            </a:r>
            <a:r>
              <a:rPr lang="pt-BR" dirty="0"/>
              <a:t>ou anular as atividades enzimáticas e as reações químicas.</a:t>
            </a:r>
          </a:p>
          <a:p>
            <a:endParaRPr lang="pt-BR" dirty="0"/>
          </a:p>
          <a:p>
            <a:r>
              <a:rPr lang="pt-BR" dirty="0" smtClean="0"/>
              <a:t>Quanto </a:t>
            </a:r>
            <a:r>
              <a:rPr lang="pt-BR" dirty="0"/>
              <a:t>mais baixa for a temperatura, mais eficiente é a sua ação conservadora.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indicação de diferentes processos do frio é feita de acordo com o tipo, constituição e composição química do alimento, alterando o menos possível as características nutritivas e sensoriais.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8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 quadro mostra o tempo de vida útil (em dias) dos alimentos nas diferentes temperaturas.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2" y="3034409"/>
            <a:ext cx="871803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Refrigeração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344859"/>
            <a:ext cx="4083141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usada como meio de conservação básica ou como meio de conservação temporária até que se aplique outro método de conservação.</a:t>
            </a:r>
          </a:p>
          <a:p>
            <a:endParaRPr lang="pt-BR" dirty="0"/>
          </a:p>
          <a:p>
            <a:r>
              <a:rPr lang="pt-BR" dirty="0" smtClean="0"/>
              <a:t>Utiliza </a:t>
            </a:r>
            <a:r>
              <a:rPr lang="pt-BR" dirty="0"/>
              <a:t>temperaturas de -1 a 10 </a:t>
            </a:r>
            <a:r>
              <a:rPr lang="pt-BR" dirty="0" err="1" smtClean="0"/>
              <a:t>ºC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maior parte dos alimentos alteráveis podem ser conservados por refrigeração por tempo limitado, onde não se evitam, porém retardam as atividades microbianas e enzimáticas.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refrigeração deve ser feita imediatamente após a colheita de vegetais ou abate dos animais.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1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566386" y="2419139"/>
            <a:ext cx="9120188" cy="2876550"/>
            <a:chOff x="0" y="1575"/>
            <a:chExt cx="5745" cy="181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7CF0DCD-360C-4965-8715-46F8C01C257F}"/>
                </a:ext>
              </a:extLst>
            </p:cNvPr>
            <p:cNvSpPr txBox="1"/>
            <p:nvPr/>
          </p:nvSpPr>
          <p:spPr>
            <a:xfrm>
              <a:off x="78" y="2314"/>
              <a:ext cx="2565" cy="9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200" b="1">
                  <a:latin typeface="Verdana" panose="020B0604030504040204" pitchFamily="34" charset="0"/>
                  <a:cs typeface="Arial" panose="020B0604020202020204" pitchFamily="34" charset="0"/>
                </a:rPr>
                <a:t>Mudanças mínimas nas características sensoriais e nutricionais dos alimentos</a:t>
              </a:r>
            </a:p>
          </p:txBody>
        </p:sp>
        <p:sp>
          <p:nvSpPr>
            <p:cNvPr id="6" name="Seta em curva para baixo 4">
              <a:extLst>
                <a:ext uri="{FF2B5EF4-FFF2-40B4-BE49-F238E27FC236}">
                  <a16:creationId xmlns:a16="http://schemas.microsoft.com/office/drawing/2014/main" id="{04B4550B-084E-4137-8141-E2C9C08CB834}"/>
                </a:ext>
              </a:extLst>
            </p:cNvPr>
            <p:cNvSpPr/>
            <p:nvPr/>
          </p:nvSpPr>
          <p:spPr>
            <a:xfrm>
              <a:off x="2385" y="1575"/>
              <a:ext cx="1215" cy="40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schemeClr val="tx1"/>
                </a:solidFill>
              </a:endParaRPr>
            </a:p>
          </p:txBody>
        </p:sp>
        <p:sp>
          <p:nvSpPr>
            <p:cNvPr id="7" name="CaixaDeTexto 5"/>
            <p:cNvSpPr txBox="1">
              <a:spLocks noChangeArrowheads="1"/>
            </p:cNvSpPr>
            <p:nvPr/>
          </p:nvSpPr>
          <p:spPr bwMode="auto">
            <a:xfrm>
              <a:off x="90" y="1935"/>
              <a:ext cx="246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2600" b="1">
                  <a:latin typeface="Arial" panose="020B0604020202020204" pitchFamily="34" charset="0"/>
                  <a:cs typeface="Arial" panose="020B0604020202020204" pitchFamily="34" charset="0"/>
                </a:rPr>
                <a:t>Alimentos Refrigerados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987133F-C22D-4E39-A896-3E1C77E3674D}"/>
                </a:ext>
              </a:extLst>
            </p:cNvPr>
            <p:cNvSpPr txBox="1"/>
            <p:nvPr/>
          </p:nvSpPr>
          <p:spPr>
            <a:xfrm>
              <a:off x="2790" y="2326"/>
              <a:ext cx="2880" cy="98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200" b="1">
                  <a:latin typeface="Verdana" panose="020B0604030504040204" pitchFamily="34" charset="0"/>
                  <a:cs typeface="Arial" panose="020B0604020202020204" pitchFamily="34" charset="0"/>
                </a:rPr>
                <a:t>Convenientes, Alta Qualidade, Fáceis de preparar, “Saudáveis”, “Naturais”, “Frescos”</a:t>
              </a:r>
            </a:p>
          </p:txBody>
        </p:sp>
        <p:sp>
          <p:nvSpPr>
            <p:cNvPr id="9" name="CaixaDeTexto 7"/>
            <p:cNvSpPr txBox="1">
              <a:spLocks noChangeArrowheads="1"/>
            </p:cNvSpPr>
            <p:nvPr/>
          </p:nvSpPr>
          <p:spPr bwMode="auto">
            <a:xfrm>
              <a:off x="3330" y="1920"/>
              <a:ext cx="16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2800" b="1">
                  <a:latin typeface="Arial" panose="020B0604020202020204" pitchFamily="34" charset="0"/>
                  <a:cs typeface="Arial" panose="020B0604020202020204" pitchFamily="34" charset="0"/>
                </a:rPr>
                <a:t>Consumidores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0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que interferem na refrigeração de alimentos: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Temperatura:</a:t>
            </a:r>
          </a:p>
          <a:p>
            <a:endParaRPr lang="pt-BR" dirty="0"/>
          </a:p>
          <a:p>
            <a:pPr lvl="1"/>
            <a:r>
              <a:rPr lang="pt-BR" dirty="0" smtClean="0"/>
              <a:t>Depende </a:t>
            </a:r>
            <a:r>
              <a:rPr lang="pt-BR" dirty="0"/>
              <a:t>do produto, tempo e condições de armazenamento. </a:t>
            </a:r>
            <a:endParaRPr lang="pt-BR" dirty="0" smtClean="0"/>
          </a:p>
          <a:p>
            <a:pPr lvl="1"/>
            <a:r>
              <a:rPr lang="pt-BR" dirty="0" smtClean="0"/>
              <a:t>As </a:t>
            </a:r>
            <a:r>
              <a:rPr lang="pt-BR" dirty="0"/>
              <a:t>câmaras não devem ter oscilações maiores que 1 </a:t>
            </a:r>
            <a:r>
              <a:rPr lang="pt-BR" dirty="0" err="1"/>
              <a:t>ºC</a:t>
            </a:r>
            <a:r>
              <a:rPr lang="pt-BR" dirty="0"/>
              <a:t>. </a:t>
            </a:r>
            <a:endParaRPr lang="pt-BR" dirty="0" smtClean="0"/>
          </a:p>
          <a:p>
            <a:pPr lvl="1"/>
            <a:r>
              <a:rPr lang="pt-BR" dirty="0" smtClean="0"/>
              <a:t>Quanto </a:t>
            </a:r>
            <a:r>
              <a:rPr lang="pt-BR" dirty="0"/>
              <a:t>menor a temperatura maior o custo.</a:t>
            </a:r>
          </a:p>
          <a:p>
            <a:endParaRPr lang="pt-BR" dirty="0" smtClean="0"/>
          </a:p>
          <a:p>
            <a:r>
              <a:rPr lang="pt-BR" u="sng" dirty="0" smtClean="0"/>
              <a:t>Umidade </a:t>
            </a:r>
            <a:r>
              <a:rPr lang="pt-BR" u="sng" dirty="0"/>
              <a:t>Relativa:</a:t>
            </a:r>
          </a:p>
          <a:p>
            <a:endParaRPr lang="pt-BR" u="sng" dirty="0"/>
          </a:p>
          <a:p>
            <a:r>
              <a:rPr lang="pt-BR" u="sng" dirty="0"/>
              <a:t>	Quando a umidade relativa estiver baixa ocorre perda de água no alimento (</a:t>
            </a:r>
            <a:r>
              <a:rPr lang="pt-BR" u="sng" dirty="0" err="1"/>
              <a:t>murchamento</a:t>
            </a:r>
            <a:r>
              <a:rPr lang="pt-BR" u="sng" dirty="0"/>
              <a:t>); e se a umidade relativa estiver alta ocorre deterioração dos alimentos por microrganismos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3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075025"/>
            <a:ext cx="10058400" cy="402336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Os </a:t>
            </a:r>
            <a:r>
              <a:rPr lang="pt-BR" dirty="0"/>
              <a:t>métodos de conservação de alimentos se agrupam da seguinte maneira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</a:t>
            </a:r>
          </a:p>
        </p:txBody>
      </p:sp>
      <p:graphicFrame>
        <p:nvGraphicFramePr>
          <p:cNvPr id="4" name="Group 56">
            <a:extLst>
              <a:ext uri="{FF2B5EF4-FFF2-40B4-BE49-F238E27FC236}">
                <a16:creationId xmlns:a16="http://schemas.microsoft.com/office/drawing/2014/main" id="{9D075ED5-ACD1-46B2-8BA9-55C98861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60625"/>
              </p:ext>
            </p:extLst>
          </p:nvPr>
        </p:nvGraphicFramePr>
        <p:xfrm>
          <a:off x="2647701" y="2476843"/>
          <a:ext cx="6957558" cy="3516204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3551681672"/>
                    </a:ext>
                  </a:extLst>
                </a:gridCol>
                <a:gridCol w="4273889">
                  <a:extLst>
                    <a:ext uri="{9D8B030D-6E8A-4147-A177-3AD203B41FA5}">
                      <a16:colId xmlns:a16="http://schemas.microsoft.com/office/drawing/2014/main" val="2546558779"/>
                    </a:ext>
                  </a:extLst>
                </a:gridCol>
              </a:tblGrid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Métodos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Tipos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584392"/>
                  </a:ext>
                </a:extLst>
              </a:tr>
              <a:tr h="513419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Calor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Pasteurização, Esterilização,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Branqueamento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67533"/>
                  </a:ext>
                </a:extLst>
              </a:tr>
              <a:tr h="513419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Frio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Refrigeração, Congelamento, Liofilização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898891"/>
                  </a:ext>
                </a:extLst>
              </a:tr>
              <a:tr h="346220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Controle de Umidade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Secagem, desidratação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341976"/>
                  </a:ext>
                </a:extLst>
              </a:tr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Irradiação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Radulização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334007"/>
                  </a:ext>
                </a:extLst>
              </a:tr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Adição de Soluto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Açúcar, Sal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039783"/>
                  </a:ext>
                </a:extLst>
              </a:tr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Defumação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342900"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685800"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028700"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1371600"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18288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2860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27432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2004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anose="02020603050405020304" pitchFamily="18" charset="0"/>
                        <a:buNone/>
                        <a:tabLst/>
                      </a:pP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62061"/>
                  </a:ext>
                </a:extLst>
              </a:tr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Adição de Elementos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Aditivos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04370"/>
                  </a:ext>
                </a:extLst>
              </a:tr>
              <a:tr h="29724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Fermentação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algn="just">
                        <a:spcBef>
                          <a:spcPct val="20000"/>
                        </a:spcBef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Láctica, Acética, Alcoólica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40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refrigeração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/>
              <a:t>por agentes naturais: gelo, água refrigerada;</a:t>
            </a:r>
          </a:p>
          <a:p>
            <a:endParaRPr lang="pt-BR" dirty="0"/>
          </a:p>
          <a:p>
            <a:r>
              <a:rPr lang="pt-BR" dirty="0"/>
              <a:t>- refrigeração por processo mecânico.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7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Faixas médias de Temperaturas de Estocagem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A894B0-F2F5-4702-8468-71949C46FA05}"/>
              </a:ext>
            </a:extLst>
          </p:cNvPr>
          <p:cNvSpPr txBox="1"/>
          <p:nvPr/>
        </p:nvSpPr>
        <p:spPr>
          <a:xfrm>
            <a:off x="4389119" y="1234204"/>
            <a:ext cx="717150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-1 até + 1°C</a:t>
            </a:r>
          </a:p>
          <a:p>
            <a:pPr algn="just" eaLnBrk="1" hangingPunct="1">
              <a:defRPr/>
            </a:pPr>
            <a:r>
              <a:rPr lang="pt-BR" altLang="pt-BR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Peixes, carnes, salsichas, carnes moídas frescas, carnes defumadas e peixe assado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9F8257-AE2E-4051-ADB6-B20229A1F516}"/>
              </a:ext>
            </a:extLst>
          </p:cNvPr>
          <p:cNvSpPr txBox="1"/>
          <p:nvPr/>
        </p:nvSpPr>
        <p:spPr>
          <a:xfrm>
            <a:off x="4366894" y="3026908"/>
            <a:ext cx="717150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 até 5 °C</a:t>
            </a:r>
          </a:p>
          <a:p>
            <a:pPr algn="just" eaLnBrk="1" hangingPunct="1">
              <a:defRPr/>
            </a:pPr>
            <a:r>
              <a:rPr lang="pt-BR" altLang="pt-BR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Leite, creme de leite, iogurte, saladas prontas, sanduíches, alimentos assados, massa fresca, sopas e molhos frescos, pizzas e tortas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720585-48F2-4F4A-BF95-C0A62E18E5DF}"/>
              </a:ext>
            </a:extLst>
          </p:cNvPr>
          <p:cNvSpPr txBox="1"/>
          <p:nvPr/>
        </p:nvSpPr>
        <p:spPr>
          <a:xfrm>
            <a:off x="4389119" y="5037854"/>
            <a:ext cx="717150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 até +8 °C</a:t>
            </a:r>
          </a:p>
          <a:p>
            <a:pPr algn="just" eaLnBrk="1" hangingPunct="1">
              <a:defRPr/>
            </a:pPr>
            <a:r>
              <a:rPr lang="pt-BR" altLang="pt-BR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Carnes curadas cozidas ou não, manteiga, margarina, queijo, sucos de frutas e frutas macias</a:t>
            </a:r>
          </a:p>
        </p:txBody>
      </p:sp>
    </p:spTree>
    <p:extLst>
      <p:ext uri="{BB962C8B-B14F-4D97-AF65-F5344CB8AC3E}">
        <p14:creationId xmlns:p14="http://schemas.microsoft.com/office/powerpoint/2010/main" val="41872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Temperaturas de armazenagem, umidade relativa ideais e tempo de armazenamentos estimados: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32714" y="1845734"/>
            <a:ext cx="8154987" cy="4973637"/>
            <a:chOff x="337" y="981"/>
            <a:chExt cx="5137" cy="313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AFFD2ED-110E-4B58-AE65-E5199A109668}"/>
                </a:ext>
              </a:extLst>
            </p:cNvPr>
            <p:cNvSpPr txBox="1"/>
            <p:nvPr/>
          </p:nvSpPr>
          <p:spPr>
            <a:xfrm>
              <a:off x="390" y="1033"/>
              <a:ext cx="989" cy="3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Alimentos</a:t>
              </a:r>
            </a:p>
            <a:p>
              <a:pPr eaLnBrk="1" hangingPunct="1">
                <a:defRPr/>
              </a:pPr>
              <a:endParaRPr lang="pt-BR" sz="1800" b="1" i="1" dirty="0"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Brócolis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Cenoura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Aipo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Cereja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Pepino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Berinjela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Limão galego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Alface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Pêssego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Ameixa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Batata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Espinafre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Morango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Tomate</a:t>
              </a:r>
            </a:p>
            <a:p>
              <a:pPr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Melancia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F0F8917-5D32-41E5-8188-B45DF0637F8B}"/>
                </a:ext>
              </a:extLst>
            </p:cNvPr>
            <p:cNvSpPr txBox="1"/>
            <p:nvPr/>
          </p:nvSpPr>
          <p:spPr>
            <a:xfrm>
              <a:off x="1740" y="1033"/>
              <a:ext cx="990" cy="30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Temperatura</a:t>
              </a:r>
            </a:p>
            <a:p>
              <a:pPr algn="ctr" eaLnBrk="1" hangingPunct="1">
                <a:defRPr/>
              </a:pPr>
              <a:endParaRPr lang="pt-BR" sz="1800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-1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10-15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7-10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9-10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0-1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-0,5-0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-1-0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3-10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-0,5-0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4-10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4-10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FCEE847-A623-4304-A140-A4846F449822}"/>
                </a:ext>
              </a:extLst>
            </p:cNvPr>
            <p:cNvSpPr txBox="1"/>
            <p:nvPr/>
          </p:nvSpPr>
          <p:spPr>
            <a:xfrm>
              <a:off x="3090" y="1035"/>
              <a:ext cx="990" cy="30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Umidade</a:t>
              </a:r>
            </a:p>
            <a:p>
              <a:pPr algn="ctr"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Relativa (%)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98-100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85-90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95-100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90-95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85-90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80-90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31A1360-C99D-4A43-B55E-863F04795703}"/>
                </a:ext>
              </a:extLst>
            </p:cNvPr>
            <p:cNvSpPr txBox="1"/>
            <p:nvPr/>
          </p:nvSpPr>
          <p:spPr>
            <a:xfrm>
              <a:off x="4476" y="1035"/>
              <a:ext cx="945" cy="30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Tempo </a:t>
              </a:r>
            </a:p>
            <a:p>
              <a:pPr algn="ctr" eaLnBrk="1" hangingPunct="1">
                <a:defRPr/>
              </a:pPr>
              <a:r>
                <a:rPr lang="pt-BR" sz="1800" b="1" i="1" dirty="0">
                  <a:latin typeface="Arial" pitchFamily="34" charset="0"/>
                  <a:cs typeface="Arial" pitchFamily="34" charset="0"/>
                </a:rPr>
                <a:t>(dias) 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10-14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28-42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30-60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14-20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10-14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7-10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40-140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14-20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14-30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14-30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150-240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10-14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5-7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4-7</a:t>
              </a:r>
            </a:p>
            <a:p>
              <a:pPr algn="ctr" eaLnBrk="1" hangingPunct="1">
                <a:defRPr/>
              </a:pPr>
              <a:r>
                <a:rPr lang="pt-BR" sz="1800" dirty="0">
                  <a:latin typeface="Arial" pitchFamily="34" charset="0"/>
                  <a:cs typeface="Arial" pitchFamily="34" charset="0"/>
                </a:rPr>
                <a:t>14-20</a:t>
              </a:r>
            </a:p>
          </p:txBody>
        </p:sp>
      </p:grpSp>
      <p:sp>
        <p:nvSpPr>
          <p:cNvPr id="9" name="CaixaDeTexto 11"/>
          <p:cNvSpPr txBox="1">
            <a:spLocks noChangeArrowheads="1"/>
          </p:cNvSpPr>
          <p:nvPr/>
        </p:nvSpPr>
        <p:spPr bwMode="auto">
          <a:xfrm>
            <a:off x="10251757" y="5991211"/>
            <a:ext cx="2188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Fellows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2950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Categorias de microrganismos baseadas na faixa de temperatura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err="1"/>
              <a:t>Termófilos</a:t>
            </a:r>
            <a:r>
              <a:rPr lang="pt-BR" dirty="0"/>
              <a:t>: (mínimo: 30 a 40°C, ótimo: 55 a 65°C).</a:t>
            </a:r>
          </a:p>
          <a:p>
            <a:endParaRPr lang="pt-BR" dirty="0"/>
          </a:p>
          <a:p>
            <a:pPr lvl="1"/>
            <a:r>
              <a:rPr lang="pt-BR" dirty="0"/>
              <a:t>Mesófilos: (mínimo: 5 a 10°C, ótimo: 30 a 40°C).</a:t>
            </a:r>
          </a:p>
          <a:p>
            <a:endParaRPr lang="pt-BR" dirty="0"/>
          </a:p>
          <a:p>
            <a:pPr lvl="1"/>
            <a:r>
              <a:rPr lang="pt-BR" dirty="0" err="1"/>
              <a:t>Psicrotrópicos</a:t>
            </a:r>
            <a:r>
              <a:rPr lang="pt-BR" dirty="0"/>
              <a:t>: (mínimo: &lt;0 a 5°C, ótimo: 20 a 30°C).</a:t>
            </a:r>
          </a:p>
          <a:p>
            <a:endParaRPr lang="pt-BR" dirty="0"/>
          </a:p>
          <a:p>
            <a:pPr lvl="1"/>
            <a:r>
              <a:rPr lang="pt-BR" dirty="0" err="1"/>
              <a:t>Psicrófilos</a:t>
            </a:r>
            <a:r>
              <a:rPr lang="pt-BR" dirty="0"/>
              <a:t>: (mínimo: &lt;0 a 5°C, ótimo: 12 a 18°C).</a:t>
            </a:r>
          </a:p>
          <a:p>
            <a:endParaRPr lang="pt-BR" dirty="0" smtClean="0"/>
          </a:p>
          <a:p>
            <a:r>
              <a:rPr lang="pt-BR" dirty="0" smtClean="0"/>
              <a:t>OBS.: O </a:t>
            </a:r>
            <a:r>
              <a:rPr lang="pt-BR" dirty="0"/>
              <a:t>resfriamento evita o crescimento de microrganismos </a:t>
            </a:r>
            <a:r>
              <a:rPr lang="pt-BR" dirty="0" err="1"/>
              <a:t>Termófilos</a:t>
            </a:r>
            <a:r>
              <a:rPr lang="pt-BR" dirty="0"/>
              <a:t> e muitos Mesófilos.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 vida de Prateleira de alimentos processados resfriados é determinada pelos seguintes aspectos: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Tipo de alimento;</a:t>
            </a:r>
          </a:p>
          <a:p>
            <a:endParaRPr lang="pt-BR" dirty="0"/>
          </a:p>
          <a:p>
            <a:r>
              <a:rPr lang="pt-BR" dirty="0"/>
              <a:t>- Grau de destruição microbiana ou inativação enzimática obtido pelo processamento;</a:t>
            </a:r>
          </a:p>
          <a:p>
            <a:endParaRPr lang="pt-BR" dirty="0"/>
          </a:p>
          <a:p>
            <a:r>
              <a:rPr lang="pt-BR" dirty="0"/>
              <a:t>- Controle de higiene durante o processamento e embalagem;</a:t>
            </a:r>
          </a:p>
          <a:p>
            <a:endParaRPr lang="pt-BR" dirty="0"/>
          </a:p>
          <a:p>
            <a:r>
              <a:rPr lang="pt-BR" dirty="0"/>
              <a:t>- Propriedades de barreira das embalagens;</a:t>
            </a:r>
          </a:p>
          <a:p>
            <a:endParaRPr lang="pt-BR" dirty="0"/>
          </a:p>
          <a:p>
            <a:r>
              <a:rPr lang="pt-BR" dirty="0"/>
              <a:t>- Temperaturas durante o processamento, distribuição e armazenagem;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57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Congelamento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a operação unitária na qual a temperatura de um alimento é reduzida abaixo do seu ponto de congelamento e uma porção da água sofre uma mudança no seu estado formando cristais de gelo.</a:t>
            </a:r>
          </a:p>
          <a:p>
            <a:endParaRPr lang="pt-BR" dirty="0"/>
          </a:p>
          <a:p>
            <a:r>
              <a:rPr lang="pt-BR" dirty="0"/>
              <a:t>	A  preservação das qualidades nutricionais e sensoriais dos alimentos, acontece pela associação de baixas temperaturas e pela redução da atividade de água.</a:t>
            </a:r>
          </a:p>
          <a:p>
            <a:endParaRPr lang="pt-BR" dirty="0"/>
          </a:p>
          <a:p>
            <a:r>
              <a:rPr lang="pt-BR" dirty="0"/>
              <a:t>	Quanto menor a temperatura mais lenta será a atividade enzimática, até a paralisação total. Em média usam-se temperatura de -10 a -45 </a:t>
            </a:r>
            <a:r>
              <a:rPr lang="pt-BR" dirty="0" err="1"/>
              <a:t>ºC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6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etapas do processo de congelamento dividem-se da seguinte maneira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- </a:t>
            </a:r>
            <a:r>
              <a:rPr lang="pt-BR" dirty="0"/>
              <a:t>resfriamento do produto até o ponto de congelamento;</a:t>
            </a:r>
          </a:p>
          <a:p>
            <a:endParaRPr lang="pt-BR" dirty="0"/>
          </a:p>
          <a:p>
            <a:r>
              <a:rPr lang="pt-BR" dirty="0"/>
              <a:t>- extração de calor por solidificação;</a:t>
            </a:r>
          </a:p>
          <a:p>
            <a:endParaRPr lang="pt-BR" dirty="0"/>
          </a:p>
          <a:p>
            <a:r>
              <a:rPr lang="pt-BR" dirty="0"/>
              <a:t>- aplicação do frio até o ponto de congelamento final do produto.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Maiores grupos de alimentos congelados comercialmente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1254039" y="1845734"/>
            <a:ext cx="5473337" cy="440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- Frutas inteiras ou como polpa ou sucos concentrados:</a:t>
            </a:r>
          </a:p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	Morangos, laranjas, framboesas e groselhas.</a:t>
            </a:r>
          </a:p>
          <a:p>
            <a:pPr algn="just" eaLnBrk="1" hangingPunct="1">
              <a:buFontTx/>
              <a:buChar char="-"/>
            </a:pPr>
            <a:endParaRPr lang="pt-BR" altLang="pt-BR" sz="2000" b="1" dirty="0"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- Vegetais:</a:t>
            </a:r>
          </a:p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	Ervilhas, vagens, milho, espinafre, brotos e batatas.</a:t>
            </a:r>
          </a:p>
          <a:p>
            <a:pPr algn="just" eaLnBrk="1" hangingPunct="1"/>
            <a:endParaRPr lang="pt-BR" altLang="pt-BR" sz="2000" b="1" dirty="0"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- Peixes frutos do mar:</a:t>
            </a:r>
          </a:p>
          <a:p>
            <a:pPr algn="just" eaLnBrk="1" hangingPunct="1"/>
            <a:r>
              <a:rPr lang="pt-BR" altLang="pt-BR" sz="2000" b="1" dirty="0">
                <a:cs typeface="Arial" panose="020B0604020202020204" pitchFamily="34" charset="0"/>
              </a:rPr>
              <a:t>	Bacalhau, linguado, camarões, carne de caranguejo, iscas de peixe, tortas de peixe ou pratos prontos acompanhados com molho.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936380" y="1845734"/>
            <a:ext cx="4145191" cy="4093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pt-BR" altLang="pt-BR" sz="2000" b="1">
                <a:cs typeface="Arial" panose="020B0604020202020204" pitchFamily="34" charset="0"/>
              </a:rPr>
              <a:t>- Carnes e produtos cárneos:</a:t>
            </a:r>
          </a:p>
          <a:p>
            <a:pPr algn="just" eaLnBrk="1" hangingPunct="1"/>
            <a:r>
              <a:rPr lang="pt-BR" altLang="pt-BR" sz="2000" b="1">
                <a:cs typeface="Arial" panose="020B0604020202020204" pitchFamily="34" charset="0"/>
              </a:rPr>
              <a:t>	bovina, suína e aves, lingüiças, hambúrgueres.</a:t>
            </a:r>
          </a:p>
          <a:p>
            <a:pPr algn="just" eaLnBrk="1" hangingPunct="1">
              <a:buFontTx/>
              <a:buChar char="-"/>
            </a:pPr>
            <a:endParaRPr lang="pt-BR" altLang="pt-BR" sz="2000" b="1">
              <a:cs typeface="Arial" panose="020B0604020202020204" pitchFamily="34" charset="0"/>
            </a:endParaRPr>
          </a:p>
          <a:p>
            <a:pPr algn="just" eaLnBrk="1" hangingPunct="1"/>
            <a:r>
              <a:rPr lang="pt-BR" altLang="pt-BR" sz="2000" b="1">
                <a:cs typeface="Arial" panose="020B0604020202020204" pitchFamily="34" charset="0"/>
              </a:rPr>
              <a:t>- Produtos assados:</a:t>
            </a:r>
          </a:p>
          <a:p>
            <a:pPr algn="just" eaLnBrk="1" hangingPunct="1"/>
            <a:r>
              <a:rPr lang="pt-BR" altLang="pt-BR" sz="2000" b="1">
                <a:cs typeface="Arial" panose="020B0604020202020204" pitchFamily="34" charset="0"/>
              </a:rPr>
              <a:t>	pães, bolos, tortas</a:t>
            </a:r>
          </a:p>
          <a:p>
            <a:pPr algn="just" eaLnBrk="1" hangingPunct="1">
              <a:buFontTx/>
              <a:buChar char="-"/>
            </a:pPr>
            <a:endParaRPr lang="pt-BR" altLang="pt-BR" sz="2000" b="1"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b="1">
                <a:cs typeface="Arial" panose="020B0604020202020204" pitchFamily="34" charset="0"/>
              </a:rPr>
              <a:t>Alimentos preparados:</a:t>
            </a:r>
          </a:p>
          <a:p>
            <a:pPr algn="just" eaLnBrk="1" hangingPunct="1"/>
            <a:r>
              <a:rPr lang="pt-BR" altLang="pt-BR" sz="2000" b="1">
                <a:cs typeface="Arial" panose="020B0604020202020204" pitchFamily="34" charset="0"/>
              </a:rPr>
              <a:t>	Pizzas, sobremesas, sorvetes, refeições completas e pratos congelados.</a:t>
            </a:r>
          </a:p>
        </p:txBody>
      </p:sp>
    </p:spTree>
    <p:extLst>
      <p:ext uri="{BB962C8B-B14F-4D97-AF65-F5344CB8AC3E}">
        <p14:creationId xmlns:p14="http://schemas.microsoft.com/office/powerpoint/2010/main" val="3616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Alimentos congelados e resfriados têm imagem de alta qualidade e “frescura” (carnes, frutas e hortaliças), que supera as vendas de produtos enlatados ou desidratados.</a:t>
            </a:r>
          </a:p>
          <a:p>
            <a:endParaRPr lang="pt-BR" dirty="0"/>
          </a:p>
          <a:p>
            <a:r>
              <a:rPr lang="pt-BR" dirty="0"/>
              <a:t>	Importante apelo de comercialização apesar do custo relativamente mais elevado que demais produtos.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3600" b="1" dirty="0">
                <a:cs typeface="Arial" panose="020B0604020202020204" pitchFamily="34" charset="0"/>
              </a:rPr>
              <a:t>Os vários processos de conservação </a:t>
            </a:r>
            <a:r>
              <a:rPr lang="pt-BR" altLang="pt-BR" sz="3600" b="1" dirty="0" smtClean="0">
                <a:cs typeface="Arial" panose="020B0604020202020204" pitchFamily="34" charset="0"/>
              </a:rPr>
              <a:t>têm </a:t>
            </a:r>
            <a:r>
              <a:rPr lang="pt-BR" altLang="pt-BR" sz="3600" b="1" dirty="0">
                <a:cs typeface="Arial" panose="020B0604020202020204" pitchFamily="34" charset="0"/>
              </a:rPr>
              <a:t>por </a:t>
            </a:r>
            <a:r>
              <a:rPr lang="pt-BR" altLang="pt-BR" sz="3600" b="1" dirty="0" smtClean="0">
                <a:cs typeface="Arial" panose="020B0604020202020204" pitchFamily="34" charset="0"/>
              </a:rPr>
              <a:t>objetivo: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Manter durante maior tempo as qualidades sanitárias e o valor nutritivo dos alimentos;</a:t>
            </a:r>
          </a:p>
          <a:p>
            <a:r>
              <a:rPr lang="pt-BR" dirty="0"/>
              <a:t>- Modificação ou supressão de um ou mais fatores essenciais para o desenvolvimento microbiano, ou;</a:t>
            </a:r>
          </a:p>
          <a:p>
            <a:r>
              <a:rPr lang="pt-BR" dirty="0"/>
              <a:t>- Eliminar os microrganismos;</a:t>
            </a:r>
          </a:p>
          <a:p>
            <a:r>
              <a:rPr lang="pt-BR" dirty="0"/>
              <a:t>- Deter ou retardar a proliferação de floras patogênicas;</a:t>
            </a:r>
          </a:p>
          <a:p>
            <a:r>
              <a:rPr lang="pt-BR" dirty="0"/>
              <a:t>- Destruir ou inativas as enzimas indesejáveis;</a:t>
            </a:r>
          </a:p>
          <a:p>
            <a:r>
              <a:rPr lang="pt-BR" dirty="0"/>
              <a:t>- Atrasar as reações químicas (oxidações).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4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e congelamento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Congelamento Lento.</a:t>
            </a:r>
          </a:p>
          <a:p>
            <a:endParaRPr lang="pt-BR" dirty="0"/>
          </a:p>
          <a:p>
            <a:r>
              <a:rPr lang="pt-BR" dirty="0"/>
              <a:t>- Congelamento Rápido.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9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Congelamento Lento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- Se refere ao congelamento no ar com circulação natural, ou no máximo com auxílio de ventiladores elétricos; </a:t>
            </a:r>
          </a:p>
          <a:p>
            <a:endParaRPr lang="pt-BR" dirty="0"/>
          </a:p>
          <a:p>
            <a:r>
              <a:rPr lang="pt-BR" dirty="0"/>
              <a:t>- Processo demorado (3 a 12 </a:t>
            </a:r>
            <a:r>
              <a:rPr lang="pt-BR" dirty="0" err="1"/>
              <a:t>hs</a:t>
            </a:r>
            <a:r>
              <a:rPr lang="pt-BR" dirty="0"/>
              <a:t>, ou até 72hs);</a:t>
            </a:r>
          </a:p>
          <a:p>
            <a:endParaRPr lang="pt-BR" dirty="0"/>
          </a:p>
          <a:p>
            <a:r>
              <a:rPr lang="pt-BR" dirty="0"/>
              <a:t>- Temperatura vai diminuindo gradativamente até chegar ao valor desejado (-10 a -29 </a:t>
            </a:r>
            <a:r>
              <a:rPr lang="pt-BR" dirty="0" err="1"/>
              <a:t>oC</a:t>
            </a:r>
            <a:r>
              <a:rPr lang="pt-BR" dirty="0"/>
              <a:t>);</a:t>
            </a:r>
          </a:p>
          <a:p>
            <a:endParaRPr lang="pt-BR" dirty="0"/>
          </a:p>
          <a:p>
            <a:r>
              <a:rPr lang="pt-BR" dirty="0"/>
              <a:t>- Há formação de cristais grandes de gelo, no interior das células, mas principalmente nos espaços intercelulares;</a:t>
            </a:r>
          </a:p>
          <a:p>
            <a:endParaRPr lang="pt-BR" dirty="0"/>
          </a:p>
          <a:p>
            <a:r>
              <a:rPr lang="pt-BR" dirty="0"/>
              <a:t>- Esses cristais afetam fisicamente as células, podendo causar reações indesejáveis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9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Congelamento Rápido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Neste método o alimento é congelado em um breve período de tempo, 30 minutos ou menos, é geralmente utilizado em alimentos ou recipientes pequenos;</a:t>
            </a:r>
          </a:p>
          <a:p>
            <a:endParaRPr lang="pt-BR" dirty="0"/>
          </a:p>
          <a:p>
            <a:r>
              <a:rPr lang="pt-BR" dirty="0"/>
              <a:t>- O tempo de abaixamento de temperatura é muito brusco;</a:t>
            </a:r>
          </a:p>
          <a:p>
            <a:endParaRPr lang="pt-BR" dirty="0"/>
          </a:p>
          <a:p>
            <a:r>
              <a:rPr lang="pt-BR" dirty="0"/>
              <a:t>- Há produção de pequenos cristais de gelo, principalmente no interior das células;</a:t>
            </a:r>
          </a:p>
          <a:p>
            <a:endParaRPr lang="pt-BR" dirty="0"/>
          </a:p>
          <a:p>
            <a:r>
              <a:rPr lang="pt-BR" dirty="0"/>
              <a:t>- O alimento é congelado em um breve período de tempo, 30 minutos ou menos, é geralmente utilizado em alimentos ou recipientes pequenos.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7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Vantagens do congelamento rápido sobre o lento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tamanho dos cristais de gelo – menores sendo menos intensa a destruição mecânica das células do alimento;</a:t>
            </a:r>
          </a:p>
          <a:p>
            <a:endParaRPr lang="pt-BR" dirty="0"/>
          </a:p>
          <a:p>
            <a:r>
              <a:rPr lang="pt-BR" dirty="0"/>
              <a:t>- tempo de solidificação – menor sendo menor o tempo para difusão dos materiais solúveis e para a separação do gelo;</a:t>
            </a:r>
          </a:p>
          <a:p>
            <a:endParaRPr lang="pt-BR" dirty="0"/>
          </a:p>
          <a:p>
            <a:r>
              <a:rPr lang="pt-BR" dirty="0"/>
              <a:t>- retardamento da ação de enzimas – mais rápido;</a:t>
            </a:r>
          </a:p>
          <a:p>
            <a:endParaRPr lang="pt-BR" dirty="0"/>
          </a:p>
          <a:p>
            <a:r>
              <a:rPr lang="pt-BR" dirty="0"/>
              <a:t>- melhor aparência depois do congelamento.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Descongelamento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descongelamento deve ser lento e controlado.</a:t>
            </a:r>
          </a:p>
          <a:p>
            <a:endParaRPr lang="pt-BR" dirty="0"/>
          </a:p>
          <a:p>
            <a:r>
              <a:rPr lang="pt-BR" dirty="0"/>
              <a:t>	Quando realiza-se o descongelamento rápido com tempo curto é necessário utilizar rapidamente o alimento.</a:t>
            </a:r>
          </a:p>
          <a:p>
            <a:endParaRPr lang="pt-BR" dirty="0"/>
          </a:p>
          <a:p>
            <a:r>
              <a:rPr lang="pt-BR" dirty="0"/>
              <a:t>	O descongelamento lento a temperatura ambiente provoca alterações como: </a:t>
            </a:r>
            <a:r>
              <a:rPr lang="pt-BR" dirty="0" err="1"/>
              <a:t>bleeding</a:t>
            </a:r>
            <a:r>
              <a:rPr lang="pt-BR" dirty="0"/>
              <a:t> (sangramento em carnes), </a:t>
            </a:r>
            <a:r>
              <a:rPr lang="pt-BR" dirty="0" err="1"/>
              <a:t>drip</a:t>
            </a:r>
            <a:r>
              <a:rPr lang="pt-BR" dirty="0"/>
              <a:t> (gotejamento de carnes) e vazamento de hortaliças e frutas.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3">
            <a:extLst>
              <a:ext uri="{FF2B5EF4-FFF2-40B4-BE49-F238E27FC236}">
                <a16:creationId xmlns:a16="http://schemas.microsoft.com/office/drawing/2014/main" id="{8FE21548-D8B2-43E5-A91C-8C4C6C6C7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25443"/>
              </p:ext>
            </p:extLst>
          </p:nvPr>
        </p:nvGraphicFramePr>
        <p:xfrm>
          <a:off x="1481881" y="1879719"/>
          <a:ext cx="9888584" cy="4316734"/>
        </p:xfrm>
        <a:graphic>
          <a:graphicData uri="http://schemas.openxmlformats.org/drawingml/2006/table">
            <a:tbl>
              <a:tblPr/>
              <a:tblGrid>
                <a:gridCol w="3296195">
                  <a:extLst>
                    <a:ext uri="{9D8B030D-6E8A-4147-A177-3AD203B41FA5}">
                      <a16:colId xmlns:a16="http://schemas.microsoft.com/office/drawing/2014/main" val="1038378837"/>
                    </a:ext>
                  </a:extLst>
                </a:gridCol>
                <a:gridCol w="3296194">
                  <a:extLst>
                    <a:ext uri="{9D8B030D-6E8A-4147-A177-3AD203B41FA5}">
                      <a16:colId xmlns:a16="http://schemas.microsoft.com/office/drawing/2014/main" val="3441321458"/>
                    </a:ext>
                  </a:extLst>
                </a:gridCol>
                <a:gridCol w="3296195">
                  <a:extLst>
                    <a:ext uri="{9D8B030D-6E8A-4147-A177-3AD203B41FA5}">
                      <a16:colId xmlns:a16="http://schemas.microsoft.com/office/drawing/2014/main" val="1942514788"/>
                    </a:ext>
                  </a:extLst>
                </a:gridCol>
              </a:tblGrid>
              <a:tr h="410410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REFRIGERAÇÃO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CONGELAÇÃO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89860"/>
                  </a:ext>
                </a:extLst>
              </a:tr>
              <a:tr h="81945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Temperatura de conservação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-1 até 10</a:t>
                      </a:r>
                      <a:r>
                        <a:rPr kumimoji="0" lang="pt-BR" alt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-10 a -45</a:t>
                      </a:r>
                      <a:r>
                        <a:rPr kumimoji="0" lang="pt-BR" altLang="pt-B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145258"/>
                  </a:ext>
                </a:extLst>
              </a:tr>
              <a:tr h="81945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Qualidade de conservação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conservação das qualidades originais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manutenção da qualidade sensorial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336342"/>
                  </a:ext>
                </a:extLst>
              </a:tr>
              <a:tr h="2259334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Efeito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atraso da multiplicação microbiana e enzimática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just">
                        <a:spcBef>
                          <a:spcPct val="20000"/>
                        </a:spcBef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" panose="02020603050405020304" pitchFamily="18" charset="0"/>
                        <a:tabLst>
                          <a:tab pos="-4572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275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suspensão total do crescimento microbiano e retardamento e suspensão da atividade enzimática</a:t>
                      </a:r>
                    </a:p>
                  </a:txBody>
                  <a:tcPr marL="76200" marR="762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305757"/>
                  </a:ext>
                </a:extLst>
              </a:tr>
            </a:tbl>
          </a:graphicData>
        </a:graphic>
      </p:graphicFrame>
      <p:sp>
        <p:nvSpPr>
          <p:cNvPr id="5" name="Multiplicar 4"/>
          <p:cNvSpPr/>
          <p:nvPr/>
        </p:nvSpPr>
        <p:spPr>
          <a:xfrm>
            <a:off x="5179423" y="143692"/>
            <a:ext cx="1907177" cy="14651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70458" y="414591"/>
            <a:ext cx="370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Refrigeração</a:t>
            </a:r>
            <a:endParaRPr lang="pt-B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086600" y="414591"/>
            <a:ext cx="4283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Congelamento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6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LIOFILIZAÇÃO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6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A liofilização é um processo que se diferencia dos demais, pois se caracteriza pela retirada da água do alimento sem submetê-lo a altas temperaturas.</a:t>
            </a:r>
          </a:p>
          <a:p>
            <a:endParaRPr lang="pt-BR" dirty="0"/>
          </a:p>
          <a:p>
            <a:r>
              <a:rPr lang="pt-BR" dirty="0"/>
              <a:t>- A sublimação pode ser descrita como a passagem de uma substância do estado sólido para o gasoso. Esta transformação acontece a uma dada temperatura, que varia de acordo com a pressão utilizada.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2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ponto triplo da Ã¡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48" y="0"/>
            <a:ext cx="3100251" cy="2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No caso da água, existe um ponto que acontece a uma temperatura aproximada de 0ºC e pressão de 4,7 mm de mercúrio, em que os três estados da água coexistem. Este ponto é chamado ponto triplo da água.</a:t>
            </a:r>
          </a:p>
          <a:p>
            <a:endParaRPr lang="pt-BR" dirty="0"/>
          </a:p>
          <a:p>
            <a:r>
              <a:rPr lang="pt-BR" dirty="0"/>
              <a:t>- Quando se trabalha abaixo do ponto triplo da água (temperatura e pressão mais baixas) o processo de transformação que ocorre é a sublimação. É nesta transformação que se baseia o processo de liofilização.</a:t>
            </a:r>
          </a:p>
          <a:p>
            <a:r>
              <a:rPr lang="pt-BR" dirty="0"/>
              <a:t>ou seja:</a:t>
            </a:r>
          </a:p>
          <a:p>
            <a:r>
              <a:rPr lang="pt-BR" dirty="0" smtClean="0"/>
              <a:t> Submete-se </a:t>
            </a:r>
            <a:r>
              <a:rPr lang="pt-BR" dirty="0"/>
              <a:t>o produto ao congelamento seguido de uma desidratação rápida, de modo a ocorrer a sublimação dos cristais de gelo formados.</a:t>
            </a:r>
          </a:p>
        </p:txBody>
      </p:sp>
    </p:spTree>
    <p:extLst>
      <p:ext uri="{BB962C8B-B14F-4D97-AF65-F5344CB8AC3E}">
        <p14:creationId xmlns:p14="http://schemas.microsoft.com/office/powerpoint/2010/main" val="29996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Freeze-drying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Empregada para a conservação de vários alimentos.</a:t>
            </a:r>
          </a:p>
          <a:p>
            <a:endParaRPr lang="pt-BR" dirty="0"/>
          </a:p>
          <a:p>
            <a:r>
              <a:rPr lang="pt-BR" dirty="0"/>
              <a:t>- Processamento misto em que se associam o congelamento e a desidratação.</a:t>
            </a:r>
          </a:p>
          <a:p>
            <a:endParaRPr lang="pt-BR" dirty="0"/>
          </a:p>
          <a:p>
            <a:r>
              <a:rPr lang="pt-BR" dirty="0"/>
              <a:t>- Requer aparelho especial e a vácuo.</a:t>
            </a:r>
          </a:p>
          <a:p>
            <a:endParaRPr lang="pt-BR" dirty="0"/>
          </a:p>
          <a:p>
            <a:r>
              <a:rPr lang="pt-BR" dirty="0"/>
              <a:t>- O primeiro estágio da liofilização é congelar o alimento.</a:t>
            </a:r>
          </a:p>
          <a:p>
            <a:endParaRPr lang="pt-BR" dirty="0"/>
          </a:p>
          <a:p>
            <a:r>
              <a:rPr lang="pt-BR" dirty="0"/>
              <a:t>- Seguido de sublimação do gelo à vácuo.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6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Os melhores processos de conservação são aqueles que</a:t>
            </a:r>
            <a:r>
              <a:rPr lang="pt-BR" sz="2800" b="1" dirty="0" smtClean="0"/>
              <a:t>:</a:t>
            </a:r>
          </a:p>
          <a:p>
            <a:pPr lvl="1"/>
            <a:r>
              <a:rPr lang="pt-BR" sz="2400" dirty="0" smtClean="0"/>
              <a:t>Garantam uma </a:t>
            </a:r>
            <a:r>
              <a:rPr lang="pt-BR" sz="2400" dirty="0"/>
              <a:t>satisfatória </a:t>
            </a:r>
            <a:r>
              <a:rPr lang="pt-BR" sz="2400" dirty="0" smtClean="0"/>
              <a:t>conservação;</a:t>
            </a:r>
          </a:p>
          <a:p>
            <a:pPr lvl="1"/>
            <a:r>
              <a:rPr lang="pt-BR" sz="2400" dirty="0" smtClean="0"/>
              <a:t>Provoquem </a:t>
            </a:r>
            <a:r>
              <a:rPr lang="pt-BR" sz="2400" dirty="0"/>
              <a:t>a menor alteração nas condições naturais dos produtos.</a:t>
            </a:r>
          </a:p>
          <a:p>
            <a:endParaRPr lang="pt-BR" sz="2800" dirty="0" smtClean="0"/>
          </a:p>
          <a:p>
            <a:r>
              <a:rPr lang="pt-BR" sz="2800" b="1" dirty="0" smtClean="0"/>
              <a:t>Necessidade </a:t>
            </a:r>
            <a:r>
              <a:rPr lang="pt-BR" sz="2800" b="1" dirty="0"/>
              <a:t>de diferentes processos de </a:t>
            </a:r>
            <a:r>
              <a:rPr lang="pt-BR" sz="2800" b="1" dirty="0" smtClean="0"/>
              <a:t>conservação:</a:t>
            </a:r>
          </a:p>
          <a:p>
            <a:pPr lvl="1"/>
            <a:r>
              <a:rPr lang="pt-BR" sz="2400" dirty="0" smtClean="0"/>
              <a:t>os </a:t>
            </a:r>
            <a:r>
              <a:rPr lang="pt-BR" sz="2400" dirty="0"/>
              <a:t>produtos apresentarem múltiplos </a:t>
            </a:r>
            <a:r>
              <a:rPr lang="pt-BR" sz="2400" dirty="0" smtClean="0"/>
              <a:t>aspectos;</a:t>
            </a:r>
          </a:p>
          <a:p>
            <a:pPr lvl="1"/>
            <a:r>
              <a:rPr lang="pt-BR" sz="2400" dirty="0" smtClean="0"/>
              <a:t>extensa </a:t>
            </a:r>
            <a:r>
              <a:rPr lang="pt-BR" sz="2400" dirty="0"/>
              <a:t>faixa de ação </a:t>
            </a:r>
            <a:r>
              <a:rPr lang="pt-BR" sz="2400" dirty="0" smtClean="0"/>
              <a:t>microbiana;</a:t>
            </a:r>
          </a:p>
          <a:p>
            <a:pPr lvl="1"/>
            <a:r>
              <a:rPr lang="pt-BR" sz="2400" dirty="0" smtClean="0"/>
              <a:t>complexo </a:t>
            </a:r>
            <a:r>
              <a:rPr lang="pt-BR" sz="2400" dirty="0"/>
              <a:t>desencadeamento de influências físicas e químicas.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4164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</a:t>
            </a:r>
            <a:r>
              <a:rPr lang="pt-BR" dirty="0" smtClean="0"/>
              <a:t>: ACHAR VIDEO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</a:t>
            </a:r>
            <a:r>
              <a:rPr lang="pt-BR" dirty="0"/>
              <a:t>Alimento congelado a - 40 </a:t>
            </a:r>
            <a:r>
              <a:rPr lang="pt-BR" dirty="0" err="1"/>
              <a:t>ºC</a:t>
            </a:r>
            <a:r>
              <a:rPr lang="pt-BR" dirty="0"/>
              <a:t>;</a:t>
            </a:r>
          </a:p>
          <a:p>
            <a:r>
              <a:rPr lang="pt-BR" dirty="0" smtClean="0"/>
              <a:t>- </a:t>
            </a:r>
            <a:r>
              <a:rPr lang="pt-BR" dirty="0"/>
              <a:t>Colocado na câmara a vácuo;</a:t>
            </a:r>
          </a:p>
          <a:p>
            <a:r>
              <a:rPr lang="pt-BR" dirty="0" smtClean="0"/>
              <a:t>- </a:t>
            </a:r>
            <a:r>
              <a:rPr lang="pt-BR" dirty="0"/>
              <a:t>Calor por contato em placas ou bandejas que aquecerão o produto;</a:t>
            </a:r>
          </a:p>
          <a:p>
            <a:r>
              <a:rPr lang="pt-BR" dirty="0" smtClean="0"/>
              <a:t>- </a:t>
            </a:r>
            <a:r>
              <a:rPr lang="pt-BR" dirty="0"/>
              <a:t>Água sublima (sólido direto para gasoso, sem passar para o estado líquido);</a:t>
            </a:r>
          </a:p>
          <a:p>
            <a:r>
              <a:rPr lang="pt-BR" dirty="0" smtClean="0"/>
              <a:t>- </a:t>
            </a:r>
            <a:r>
              <a:rPr lang="pt-BR" dirty="0"/>
              <a:t>Tempo de duração: 15-30h;</a:t>
            </a:r>
          </a:p>
          <a:p>
            <a:r>
              <a:rPr lang="pt-BR" dirty="0" smtClean="0"/>
              <a:t>- </a:t>
            </a:r>
            <a:r>
              <a:rPr lang="pt-BR" dirty="0"/>
              <a:t>Umidade final: 1 a 2%;</a:t>
            </a:r>
          </a:p>
          <a:p>
            <a:r>
              <a:rPr lang="pt-BR" dirty="0" smtClean="0"/>
              <a:t>- </a:t>
            </a:r>
            <a:r>
              <a:rPr lang="pt-BR" dirty="0"/>
              <a:t>Embalagem hermética.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6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Liofilizadores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9" descr="liofiliz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82" y="1845734"/>
            <a:ext cx="37084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iofiliz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2" y="1845734"/>
            <a:ext cx="446563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7" descr="HOGNER%2520PHA%252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45" y="1558108"/>
            <a:ext cx="3787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ntercabiadro_thumb%255B2%255D&amp;usg=AFQjCNEr6WRo5LsY8cPekqyITBh5vOO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58" y="1845446"/>
            <a:ext cx="47879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39658"/>
              </p:ext>
            </p:extLst>
          </p:nvPr>
        </p:nvGraphicFramePr>
        <p:xfrm>
          <a:off x="6478270" y="539977"/>
          <a:ext cx="5028882" cy="236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294">
                  <a:extLst>
                    <a:ext uri="{9D8B030D-6E8A-4147-A177-3AD203B41FA5}">
                      <a16:colId xmlns:a16="http://schemas.microsoft.com/office/drawing/2014/main" val="3102379561"/>
                    </a:ext>
                  </a:extLst>
                </a:gridCol>
                <a:gridCol w="1676294">
                  <a:extLst>
                    <a:ext uri="{9D8B030D-6E8A-4147-A177-3AD203B41FA5}">
                      <a16:colId xmlns:a16="http://schemas.microsoft.com/office/drawing/2014/main" val="37241228"/>
                    </a:ext>
                  </a:extLst>
                </a:gridCol>
                <a:gridCol w="1676294">
                  <a:extLst>
                    <a:ext uri="{9D8B030D-6E8A-4147-A177-3AD203B41FA5}">
                      <a16:colId xmlns:a16="http://schemas.microsoft.com/office/drawing/2014/main" val="3882090462"/>
                    </a:ext>
                  </a:extLst>
                </a:gridCol>
              </a:tblGrid>
              <a:tr h="7877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Depois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60619"/>
                  </a:ext>
                </a:extLst>
              </a:tr>
              <a:tr h="787758">
                <a:tc>
                  <a:txBody>
                    <a:bodyPr/>
                    <a:lstStyle/>
                    <a:p>
                      <a:r>
                        <a:rPr lang="en-US" dirty="0" smtClean="0"/>
                        <a:t>Banana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kg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85728"/>
                  </a:ext>
                </a:extLst>
              </a:tr>
              <a:tr h="7877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Espinafre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kg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202"/>
                  </a:ext>
                </a:extLst>
              </a:tr>
            </a:tbl>
          </a:graphicData>
        </a:graphic>
      </p:graphicFrame>
      <p:pic>
        <p:nvPicPr>
          <p:cNvPr id="4" name="Picture 2" descr="Resultado de imagem para banana liofiliz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3" y="652363"/>
            <a:ext cx="5381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espinafre liofiliz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421779"/>
            <a:ext cx="57324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- Reconstituição, após reidratação;</a:t>
            </a:r>
          </a:p>
          <a:p>
            <a:r>
              <a:rPr lang="pt-BR" dirty="0"/>
              <a:t>- Redução:</a:t>
            </a:r>
          </a:p>
          <a:p>
            <a:r>
              <a:rPr lang="pt-BR" dirty="0"/>
              <a:t>	das perdas vitamínicas e de constituintes voláteis;</a:t>
            </a:r>
          </a:p>
          <a:p>
            <a:r>
              <a:rPr lang="pt-BR" dirty="0"/>
              <a:t>	da desnaturação </a:t>
            </a:r>
            <a:r>
              <a:rPr lang="pt-BR" dirty="0" err="1"/>
              <a:t>protéica</a:t>
            </a:r>
            <a:endParaRPr lang="pt-BR" dirty="0"/>
          </a:p>
          <a:p>
            <a:r>
              <a:rPr lang="pt-BR" dirty="0"/>
              <a:t>	da deformação na superfície do produto</a:t>
            </a:r>
          </a:p>
          <a:p>
            <a:r>
              <a:rPr lang="pt-BR" dirty="0"/>
              <a:t>- Capacidade digestiva se torna mais elevada;</a:t>
            </a:r>
          </a:p>
          <a:p>
            <a:r>
              <a:rPr lang="pt-BR" dirty="0"/>
              <a:t>- Reidratação fácil;</a:t>
            </a:r>
          </a:p>
          <a:p>
            <a:r>
              <a:rPr lang="pt-BR" dirty="0"/>
              <a:t>- Pela ausência de oxigênio, impede a ação de microrganismos Anaeróbicos;</a:t>
            </a:r>
          </a:p>
          <a:p>
            <a:r>
              <a:rPr lang="pt-BR" dirty="0"/>
              <a:t>- Pela eliminação de água, a ação enzimática é inibida;</a:t>
            </a:r>
          </a:p>
          <a:p>
            <a:r>
              <a:rPr lang="pt-BR" dirty="0"/>
              <a:t>- Leves e não necessitam de refrigeração.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3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Desvantagens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Alto custo (preço de equipamento, manutenção, e tempo de processamento (10 horas);</a:t>
            </a:r>
          </a:p>
          <a:p>
            <a:endParaRPr lang="pt-BR" dirty="0"/>
          </a:p>
          <a:p>
            <a:r>
              <a:rPr lang="pt-BR" dirty="0"/>
              <a:t>- O produto, após reconstituição, perde peso e volume, se comparado ao original;</a:t>
            </a:r>
          </a:p>
          <a:p>
            <a:endParaRPr lang="pt-BR" dirty="0"/>
          </a:p>
          <a:p>
            <a:r>
              <a:rPr lang="pt-BR" dirty="0"/>
              <a:t>- Tendência a degradações </a:t>
            </a:r>
            <a:r>
              <a:rPr lang="pt-BR" dirty="0" err="1"/>
              <a:t>oxidativas</a:t>
            </a:r>
            <a:r>
              <a:rPr lang="pt-BR" dirty="0"/>
              <a:t> se não embalados corretamente;</a:t>
            </a:r>
          </a:p>
          <a:p>
            <a:endParaRPr lang="pt-BR" dirty="0"/>
          </a:p>
          <a:p>
            <a:r>
              <a:rPr lang="pt-BR" dirty="0"/>
              <a:t>- A  aceleração do processo pode influir na qualidade do produto final.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1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Defumação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2" name="Picture 4" descr="Resultado de imagem para defum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1" y="502049"/>
            <a:ext cx="4289969" cy="28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Processo histórico - Carnes defumadas - consumidas no ano 1000 A.C.</a:t>
            </a:r>
          </a:p>
          <a:p>
            <a:endParaRPr lang="pt-BR" dirty="0" smtClean="0"/>
          </a:p>
          <a:p>
            <a:r>
              <a:rPr lang="pt-BR" dirty="0" smtClean="0"/>
              <a:t>Originalmente </a:t>
            </a:r>
            <a:r>
              <a:rPr lang="pt-BR" dirty="0"/>
              <a:t>empregada para conservar o produto, atualmente para incorporar, agregar e ou ressaltar características sensoriais</a:t>
            </a:r>
            <a:r>
              <a:rPr lang="pt-BR" dirty="0" smtClean="0"/>
              <a:t>.</a:t>
            </a:r>
          </a:p>
          <a:p>
            <a:endParaRPr lang="en-US" dirty="0"/>
          </a:p>
          <a:p>
            <a:r>
              <a:rPr lang="pt-BR" dirty="0"/>
              <a:t>Empregada não somente com o objetivo de conservar mas também como o processo através do qual o produto adquire características sensoriais desejáveis</a:t>
            </a:r>
          </a:p>
          <a:p>
            <a:r>
              <a:rPr lang="pt-BR" dirty="0"/>
              <a:t>Realizada normalmente associada a outros processos de conservação:</a:t>
            </a:r>
          </a:p>
          <a:p>
            <a:endParaRPr lang="pt-BR" dirty="0"/>
          </a:p>
          <a:p>
            <a:r>
              <a:rPr lang="pt-BR" dirty="0"/>
              <a:t>Ex. Salga e dessecação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Objetivos:</a:t>
            </a:r>
          </a:p>
          <a:p>
            <a:r>
              <a:rPr lang="pt-BR" dirty="0" smtClean="0"/>
              <a:t>- </a:t>
            </a:r>
            <a:r>
              <a:rPr lang="pt-BR" dirty="0"/>
              <a:t>Melhorar as características sensoriais;</a:t>
            </a:r>
          </a:p>
          <a:p>
            <a:r>
              <a:rPr lang="pt-BR" dirty="0"/>
              <a:t>- Aumentar o tempo de conservação.</a:t>
            </a:r>
          </a:p>
          <a:p>
            <a:endParaRPr lang="pt-BR" dirty="0"/>
          </a:p>
          <a:p>
            <a:r>
              <a:rPr lang="pt-BR" dirty="0"/>
              <a:t>Características:</a:t>
            </a:r>
          </a:p>
          <a:p>
            <a:r>
              <a:rPr lang="pt-BR" dirty="0" smtClean="0"/>
              <a:t>- </a:t>
            </a:r>
            <a:r>
              <a:rPr lang="pt-BR" dirty="0"/>
              <a:t>Atua com outros processos.</a:t>
            </a:r>
          </a:p>
          <a:p>
            <a:endParaRPr lang="pt-BR" dirty="0"/>
          </a:p>
          <a:p>
            <a:r>
              <a:rPr lang="pt-BR" dirty="0"/>
              <a:t>Alimentos:</a:t>
            </a:r>
          </a:p>
          <a:p>
            <a:r>
              <a:rPr lang="pt-BR" dirty="0" smtClean="0"/>
              <a:t>- </a:t>
            </a:r>
            <a:r>
              <a:rPr lang="pt-BR" dirty="0"/>
              <a:t>Carne bovina, peixe, aves, embutidos, queijos.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fumaça:</a:t>
            </a:r>
          </a:p>
          <a:p>
            <a:endParaRPr lang="pt-BR" dirty="0"/>
          </a:p>
          <a:p>
            <a:r>
              <a:rPr lang="pt-BR" dirty="0"/>
              <a:t>- Inibe o crescimento microbiano;</a:t>
            </a:r>
          </a:p>
          <a:p>
            <a:endParaRPr lang="pt-BR" dirty="0"/>
          </a:p>
          <a:p>
            <a:r>
              <a:rPr lang="pt-BR" dirty="0"/>
              <a:t>- Retarda a oxidação das gorduras;</a:t>
            </a:r>
          </a:p>
          <a:p>
            <a:endParaRPr lang="pt-BR" dirty="0"/>
          </a:p>
          <a:p>
            <a:r>
              <a:rPr lang="pt-BR" dirty="0"/>
              <a:t>- Fornece aroma às carnes.</a:t>
            </a:r>
          </a:p>
        </p:txBody>
      </p:sp>
    </p:spTree>
    <p:extLst>
      <p:ext uri="{BB962C8B-B14F-4D97-AF65-F5344CB8AC3E}">
        <p14:creationId xmlns:p14="http://schemas.microsoft.com/office/powerpoint/2010/main" val="35182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b="1" dirty="0"/>
              <a:t>Segundo o modo de ação os processos de conservação podem ser</a:t>
            </a:r>
            <a:r>
              <a:rPr lang="pt-BR" altLang="pt-BR" b="1" dirty="0" smtClean="0"/>
              <a:t>: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553" y="2094458"/>
            <a:ext cx="640185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09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As carnes em contato com o Calor e Fumaça perdem água, ficam ressecadas, e com a coloração estabilizada, adquirem sabor e aroma de produtos defumados.</a:t>
            </a:r>
          </a:p>
          <a:p>
            <a:endParaRPr lang="pt-BR" sz="2400" dirty="0"/>
          </a:p>
          <a:p>
            <a:r>
              <a:rPr lang="pt-BR" sz="2400" dirty="0"/>
              <a:t>		Esta perda de água e a ação dos constituintes da fumaça, conferem ao alimento uma barreira química e física contra a ação dos microrganismos.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8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Constituintes da fumaça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/>
              <a:t>Acetaldeído</a:t>
            </a:r>
            <a:r>
              <a:rPr lang="pt-BR" sz="2400" dirty="0"/>
              <a:t> e outros aldeídos, Fenóis, Ácidos alifáticos (estes primeiros está associado o poder bactericida), Formaldeído, Cetona, e Misturas de ceras e resinas.</a:t>
            </a:r>
          </a:p>
          <a:p>
            <a:endParaRPr lang="pt-BR" sz="2400" dirty="0"/>
          </a:p>
          <a:p>
            <a:r>
              <a:rPr lang="pt-BR" sz="2400" dirty="0"/>
              <a:t>	A fumaça apresenta maior ação bacteriostática do que </a:t>
            </a:r>
            <a:r>
              <a:rPr lang="pt-BR" sz="2400" dirty="0" err="1"/>
              <a:t>micostática</a:t>
            </a:r>
            <a:r>
              <a:rPr lang="pt-BR" sz="2400" dirty="0"/>
              <a:t> – maior atuação sobre as bactérias que os fungos.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Defumação à Quente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- </a:t>
            </a:r>
            <a:r>
              <a:rPr lang="pt-BR" dirty="0"/>
              <a:t>Instalação de chapas de aço (para refletir fortemente o calor) com vários andares ou torre feita de alvenaria);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 Fumaça fornecida por serragem ou aparas de madeira;</a:t>
            </a:r>
          </a:p>
          <a:p>
            <a:endParaRPr lang="pt-BR" dirty="0"/>
          </a:p>
          <a:p>
            <a:r>
              <a:rPr lang="pt-BR" dirty="0"/>
              <a:t>- Temperaturas: 70 a 100ºC</a:t>
            </a:r>
          </a:p>
          <a:p>
            <a:endParaRPr lang="pt-BR" dirty="0"/>
          </a:p>
          <a:p>
            <a:r>
              <a:rPr lang="pt-BR" dirty="0"/>
              <a:t>- Tempos:</a:t>
            </a:r>
          </a:p>
          <a:p>
            <a:endParaRPr lang="pt-BR" dirty="0"/>
          </a:p>
          <a:p>
            <a:r>
              <a:rPr lang="pt-BR" dirty="0"/>
              <a:t>Linguiças: 3 a 4 h (até atingir 65 a 70°C)</a:t>
            </a:r>
          </a:p>
          <a:p>
            <a:r>
              <a:rPr lang="pt-BR" dirty="0"/>
              <a:t>Mortadela: 9 a 13 h (até atingir 70 a 80°C)</a:t>
            </a:r>
          </a:p>
          <a:p>
            <a:r>
              <a:rPr lang="pt-BR" dirty="0"/>
              <a:t>Tender: 10 a 12h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da defumação à quente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</a:t>
            </a:r>
            <a:r>
              <a:rPr lang="pt-BR" dirty="0"/>
              <a:t>Sabor agradável;</a:t>
            </a:r>
          </a:p>
          <a:p>
            <a:endParaRPr lang="pt-BR" dirty="0"/>
          </a:p>
          <a:p>
            <a:r>
              <a:rPr lang="pt-BR" dirty="0"/>
              <a:t>- Proteção contra </a:t>
            </a:r>
            <a:r>
              <a:rPr lang="pt-BR" dirty="0" err="1"/>
              <a:t>microorganismos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- Evita ação microbiana;</a:t>
            </a:r>
          </a:p>
          <a:p>
            <a:endParaRPr lang="pt-BR" dirty="0"/>
          </a:p>
          <a:p>
            <a:r>
              <a:rPr lang="pt-BR" dirty="0"/>
              <a:t>- O sal e a secagem aumenta o tempo de prateleira;</a:t>
            </a:r>
          </a:p>
          <a:p>
            <a:endParaRPr lang="pt-BR" dirty="0"/>
          </a:p>
          <a:p>
            <a:r>
              <a:rPr lang="pt-BR" dirty="0"/>
              <a:t>- Retarda a oxidação de gorduras.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2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Defumação à Frio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- Utilização: Conservas e embutidos cozidos;</a:t>
            </a:r>
          </a:p>
          <a:p>
            <a:endParaRPr lang="pt-BR" dirty="0"/>
          </a:p>
          <a:p>
            <a:r>
              <a:rPr lang="pt-BR" dirty="0"/>
              <a:t>- Câmaras de alvenaria, tipo torre com vários andares;</a:t>
            </a:r>
          </a:p>
          <a:p>
            <a:endParaRPr lang="pt-BR" dirty="0"/>
          </a:p>
          <a:p>
            <a:r>
              <a:rPr lang="pt-BR" dirty="0"/>
              <a:t>- Temperatura da fumaça: 18oC;</a:t>
            </a:r>
          </a:p>
          <a:p>
            <a:endParaRPr lang="pt-BR" dirty="0"/>
          </a:p>
          <a:p>
            <a:r>
              <a:rPr lang="pt-BR" dirty="0"/>
              <a:t>- Pescado até 40oC;</a:t>
            </a:r>
          </a:p>
          <a:p>
            <a:endParaRPr lang="pt-BR" dirty="0"/>
          </a:p>
          <a:p>
            <a:r>
              <a:rPr lang="pt-BR" dirty="0"/>
              <a:t>- Combustão de serragem;</a:t>
            </a:r>
          </a:p>
          <a:p>
            <a:endParaRPr lang="pt-BR" dirty="0"/>
          </a:p>
          <a:p>
            <a:r>
              <a:rPr lang="pt-BR" dirty="0"/>
              <a:t>- Duração 1 a 4 dias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7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Fumaça Líquida (“smoke flavor”)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Na Tentativa de coibir a produção de elementos cancerígenos (</a:t>
            </a:r>
            <a:r>
              <a:rPr lang="pt-BR" dirty="0" err="1"/>
              <a:t>benzoprieno</a:t>
            </a:r>
            <a:r>
              <a:rPr lang="pt-BR" dirty="0"/>
              <a:t> e </a:t>
            </a:r>
            <a:r>
              <a:rPr lang="pt-BR" dirty="0" err="1"/>
              <a:t>fenantreno</a:t>
            </a:r>
            <a:r>
              <a:rPr lang="pt-BR" dirty="0"/>
              <a:t> – derivados da combustão da lignina acima de 350ºC) a indústria de alimentos desenvolveu a “fumaça líquida”.</a:t>
            </a:r>
          </a:p>
          <a:p>
            <a:r>
              <a:rPr lang="pt-BR" dirty="0"/>
              <a:t>		Obtida da destilação fracionada da fumaça, que é tratada com água para a separação do </a:t>
            </a:r>
            <a:r>
              <a:rPr lang="pt-BR" dirty="0" err="1"/>
              <a:t>benzoprieno</a:t>
            </a:r>
            <a:r>
              <a:rPr lang="pt-BR" dirty="0"/>
              <a:t> e </a:t>
            </a:r>
            <a:r>
              <a:rPr lang="pt-BR" dirty="0" err="1"/>
              <a:t>fenantreno</a:t>
            </a:r>
            <a:r>
              <a:rPr lang="pt-BR" dirty="0"/>
              <a:t> (solúveis) obtendo-se assim a fumaça líquida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Disponível </a:t>
            </a:r>
            <a:r>
              <a:rPr lang="pt-BR" dirty="0"/>
              <a:t>no mercado, a fumaça líquida é utilizada como uma opção de: </a:t>
            </a:r>
          </a:p>
          <a:p>
            <a:r>
              <a:rPr lang="pt-BR" dirty="0" smtClean="0"/>
              <a:t>- </a:t>
            </a:r>
            <a:r>
              <a:rPr lang="pt-BR" dirty="0"/>
              <a:t>Fácil utilização e disponibilidade no mercado;</a:t>
            </a:r>
          </a:p>
          <a:p>
            <a:r>
              <a:rPr lang="pt-BR" dirty="0"/>
              <a:t>- Evita a presença de substâncias desagradáveis;</a:t>
            </a:r>
          </a:p>
          <a:p>
            <a:r>
              <a:rPr lang="pt-BR" dirty="0"/>
              <a:t>- Acentua as características sensoriais;</a:t>
            </a:r>
          </a:p>
          <a:p>
            <a:r>
              <a:rPr lang="pt-BR" dirty="0"/>
              <a:t>- Acelera o processo de defumação.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Resultado de imagem para fumaÃ§a liqu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48" y="3722134"/>
            <a:ext cx="2455817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Fumaça Líquida (“</a:t>
            </a:r>
            <a:r>
              <a:rPr lang="pt-BR" dirty="0" err="1"/>
              <a:t>smoke</a:t>
            </a:r>
            <a:r>
              <a:rPr lang="pt-BR" dirty="0"/>
              <a:t> </a:t>
            </a:r>
            <a:r>
              <a:rPr lang="pt-BR" dirty="0" err="1"/>
              <a:t>flavor</a:t>
            </a:r>
            <a:r>
              <a:rPr lang="pt-BR" dirty="0" smtClean="0"/>
              <a:t>”)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/>
              <a:t>Injeção, pulverização ou por adição às substâncias destinadas à cura da carne.</a:t>
            </a:r>
          </a:p>
          <a:p>
            <a:r>
              <a:rPr lang="pt-BR" sz="1800" dirty="0"/>
              <a:t>	Utilizada em presunto, frango, peru. Em alguns produtos que são submetidos à cocção ou resfriamento em água, podem ocorrer a perda de cor (Ex.: salsichas)</a:t>
            </a:r>
          </a:p>
          <a:p>
            <a:endParaRPr lang="en-US" sz="1800" dirty="0" smtClean="0"/>
          </a:p>
          <a:p>
            <a:r>
              <a:rPr lang="pt-BR" sz="1800" dirty="0"/>
              <a:t>- Sabor agradável</a:t>
            </a:r>
          </a:p>
          <a:p>
            <a:pPr marL="0" indent="0">
              <a:buNone/>
            </a:pPr>
            <a:r>
              <a:rPr lang="pt-BR" sz="1800" dirty="0" smtClean="0"/>
              <a:t>  - </a:t>
            </a:r>
            <a:r>
              <a:rPr lang="pt-BR" sz="1800" dirty="0"/>
              <a:t>Destruição e proteção contra microrganismos (camada superficial do produto fica impregnada dos componentes da fumaça)</a:t>
            </a:r>
          </a:p>
          <a:p>
            <a:r>
              <a:rPr lang="pt-BR" sz="1800" dirty="0" smtClean="0"/>
              <a:t>- </a:t>
            </a:r>
            <a:r>
              <a:rPr lang="pt-BR" sz="1800" dirty="0"/>
              <a:t>Alto poder conservação (associação da fumaça mais calor - evita ação microbiana) </a:t>
            </a:r>
            <a:r>
              <a:rPr lang="pt-BR" sz="1800" dirty="0" smtClean="0"/>
              <a:t> -&gt; aumentam </a:t>
            </a:r>
            <a:r>
              <a:rPr lang="pt-BR" sz="1800" dirty="0"/>
              <a:t>o tempo de prateleira</a:t>
            </a:r>
          </a:p>
          <a:p>
            <a:r>
              <a:rPr lang="pt-BR" sz="1800" dirty="0" smtClean="0"/>
              <a:t>- </a:t>
            </a:r>
            <a:r>
              <a:rPr lang="pt-BR" sz="1800" dirty="0"/>
              <a:t>Retarda a oxidação de gorduras</a:t>
            </a:r>
            <a:r>
              <a:rPr lang="pt-B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6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Conservação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calor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ca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31" y="630936"/>
            <a:ext cx="1715498" cy="12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Conservação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sz="2400" dirty="0" smtClean="0"/>
              <a:t>Necessário </a:t>
            </a:r>
            <a:r>
              <a:rPr lang="pt-BR" sz="2400" dirty="0"/>
              <a:t>levar em consideração os tipos de microrganismos presentes e o efeito do calor no </a:t>
            </a:r>
            <a:r>
              <a:rPr lang="pt-BR" sz="2400" dirty="0" smtClean="0"/>
              <a:t>alimento</a:t>
            </a:r>
            <a:r>
              <a:rPr lang="pt-BR" sz="2400" dirty="0"/>
              <a:t>. 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Os </a:t>
            </a:r>
            <a:r>
              <a:rPr lang="pt-BR" sz="2400" dirty="0"/>
              <a:t>objetivos da conservação pelo calor são:</a:t>
            </a:r>
          </a:p>
          <a:p>
            <a:pPr lvl="2"/>
            <a:r>
              <a:rPr lang="pt-BR" sz="2400" dirty="0" smtClean="0"/>
              <a:t>reduzir</a:t>
            </a:r>
            <a:r>
              <a:rPr lang="pt-BR" sz="2400" dirty="0"/>
              <a:t>, deter e eliminar os </a:t>
            </a:r>
            <a:r>
              <a:rPr lang="pt-BR" sz="2400" dirty="0" smtClean="0"/>
              <a:t>microrganismos;</a:t>
            </a:r>
          </a:p>
          <a:p>
            <a:pPr lvl="2"/>
            <a:r>
              <a:rPr lang="pt-BR" sz="2400" dirty="0" smtClean="0"/>
              <a:t>destruir </a:t>
            </a:r>
            <a:r>
              <a:rPr lang="pt-BR" sz="2400" dirty="0"/>
              <a:t>ou inativar enzimas </a:t>
            </a:r>
            <a:r>
              <a:rPr lang="pt-BR" sz="2400" dirty="0" smtClean="0"/>
              <a:t>indesejáveis;</a:t>
            </a:r>
          </a:p>
          <a:p>
            <a:pPr lvl="2"/>
            <a:r>
              <a:rPr lang="pt-BR" sz="2400" dirty="0" smtClean="0"/>
              <a:t>atrasar </a:t>
            </a:r>
            <a:r>
              <a:rPr lang="pt-BR" sz="2400" dirty="0"/>
              <a:t>as reações químicas de </a:t>
            </a:r>
            <a:r>
              <a:rPr lang="pt-BR" sz="2400" dirty="0" smtClean="0"/>
              <a:t>oxidação;</a:t>
            </a:r>
          </a:p>
          <a:p>
            <a:pPr lvl="2"/>
            <a:r>
              <a:rPr lang="pt-BR" sz="2400" dirty="0" smtClean="0"/>
              <a:t>prevenção </a:t>
            </a:r>
            <a:r>
              <a:rPr lang="pt-BR" sz="2400" dirty="0"/>
              <a:t>das lesões ocasionadas por insetos; animais superiores e causas mecânicas.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174545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2837</TotalTime>
  <Words>3376</Words>
  <Application>Microsoft Office PowerPoint</Application>
  <PresentationFormat>Widescreen</PresentationFormat>
  <Paragraphs>579</Paragraphs>
  <Slides>76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5" baseType="lpstr">
      <vt:lpstr>MS PGothic</vt:lpstr>
      <vt:lpstr>Arial</vt:lpstr>
      <vt:lpstr>Calibri</vt:lpstr>
      <vt:lpstr>Calibri Light</vt:lpstr>
      <vt:lpstr>Courier New</vt:lpstr>
      <vt:lpstr>Times</vt:lpstr>
      <vt:lpstr>Times New Roman</vt:lpstr>
      <vt:lpstr>Verdana</vt:lpstr>
      <vt:lpstr>Retrospectiva</vt:lpstr>
      <vt:lpstr>Métodos de Conservação de Alimentos</vt:lpstr>
      <vt:lpstr>Apresentação do PowerPoint</vt:lpstr>
      <vt:lpstr>Apresentação do PowerPoint</vt:lpstr>
      <vt:lpstr>Apresentação do PowerPoint</vt:lpstr>
      <vt:lpstr>Os vários processos de conservação têm por objetivo:</vt:lpstr>
      <vt:lpstr>Apresentação do PowerPoint</vt:lpstr>
      <vt:lpstr>Segundo o modo de ação os processos de conservação podem ser:</vt:lpstr>
      <vt:lpstr>Conservação pelo uso do calor</vt:lpstr>
      <vt:lpstr>Conservação pelo uso do calor</vt:lpstr>
      <vt:lpstr>Pasteurização</vt:lpstr>
      <vt:lpstr>Pasteurização</vt:lpstr>
      <vt:lpstr>Recomendações da utilização:</vt:lpstr>
      <vt:lpstr>Tipos de Pasteurização</vt:lpstr>
      <vt:lpstr>Pasteurização Lenta</vt:lpstr>
      <vt:lpstr>Pasteurização Rápida</vt:lpstr>
      <vt:lpstr>Esterilização</vt:lpstr>
      <vt:lpstr>Apresentação do PowerPoint</vt:lpstr>
      <vt:lpstr>Uso da esterilização</vt:lpstr>
      <vt:lpstr>Tipos de tratamento térmico</vt:lpstr>
      <vt:lpstr>Equipamentos utilizados</vt:lpstr>
      <vt:lpstr>Tempo necessário para se esterilizar um alimento é influenciado:</vt:lpstr>
      <vt:lpstr>Apresentação do PowerPoint</vt:lpstr>
      <vt:lpstr>Branqueamento</vt:lpstr>
      <vt:lpstr>Apresentação do PowerPoint</vt:lpstr>
      <vt:lpstr>Objetivo</vt:lpstr>
      <vt:lpstr>Vantagens:</vt:lpstr>
      <vt:lpstr>Desvantagens:</vt:lpstr>
      <vt:lpstr>Operações de branqueamento:</vt:lpstr>
      <vt:lpstr>Fatores que influenciam o tempo de branqueamento:</vt:lpstr>
      <vt:lpstr>Apresentação do PowerPoint</vt:lpstr>
      <vt:lpstr>Resfriamento após Branqueamento:</vt:lpstr>
      <vt:lpstr>Perdas Nutricionais</vt:lpstr>
      <vt:lpstr>Conservação pelo frio</vt:lpstr>
      <vt:lpstr>Apresentação do PowerPoint</vt:lpstr>
      <vt:lpstr>Apresentação do PowerPoint</vt:lpstr>
      <vt:lpstr>Refrigeração</vt:lpstr>
      <vt:lpstr>Apresentação do PowerPoint</vt:lpstr>
      <vt:lpstr>Apresentação do PowerPoint</vt:lpstr>
      <vt:lpstr>Fatores que interferem na refrigeração de alimentos:</vt:lpstr>
      <vt:lpstr>Métodos de refrigeração</vt:lpstr>
      <vt:lpstr>Faixas médias de Temperaturas de Estocagem:</vt:lpstr>
      <vt:lpstr>Temperaturas de armazenagem, umidade relativa ideais e tempo de armazenamentos estimados:</vt:lpstr>
      <vt:lpstr>Categorias de microrganismos baseadas na faixa de temperatura:</vt:lpstr>
      <vt:lpstr>A vida de Prateleira de alimentos processados resfriados é determinada pelos seguintes aspectos:</vt:lpstr>
      <vt:lpstr>Congelamento</vt:lpstr>
      <vt:lpstr>Apresentação do PowerPoint</vt:lpstr>
      <vt:lpstr>As etapas do processo de congelamento dividem-se da seguinte maneira:</vt:lpstr>
      <vt:lpstr>Maiores grupos de alimentos congelados comercialmente:</vt:lpstr>
      <vt:lpstr>Apresentação do PowerPoint</vt:lpstr>
      <vt:lpstr>Tipos e congelamento:</vt:lpstr>
      <vt:lpstr>Congelamento Lento:</vt:lpstr>
      <vt:lpstr>Congelamento Rápido:</vt:lpstr>
      <vt:lpstr>Vantagens do congelamento rápido sobre o lento:</vt:lpstr>
      <vt:lpstr>Descongelamento:</vt:lpstr>
      <vt:lpstr>Apresentação do PowerPoint</vt:lpstr>
      <vt:lpstr>LIOFILIZAÇÃO</vt:lpstr>
      <vt:lpstr>Apresentação do PowerPoint</vt:lpstr>
      <vt:lpstr>Apresentação do PowerPoint</vt:lpstr>
      <vt:lpstr>Freeze-drying:</vt:lpstr>
      <vt:lpstr>Processo: ACHAR VIDEO</vt:lpstr>
      <vt:lpstr>Liofilizadores</vt:lpstr>
      <vt:lpstr>Apresentação do PowerPoint</vt:lpstr>
      <vt:lpstr>Apresentação do PowerPoint</vt:lpstr>
      <vt:lpstr>Vantagens:</vt:lpstr>
      <vt:lpstr>Desvantagens:</vt:lpstr>
      <vt:lpstr>Defumação</vt:lpstr>
      <vt:lpstr>Apresentação do PowerPoint</vt:lpstr>
      <vt:lpstr>Apresentação do PowerPoint</vt:lpstr>
      <vt:lpstr>Apresentação do PowerPoint</vt:lpstr>
      <vt:lpstr>Processo</vt:lpstr>
      <vt:lpstr>Constituintes da fumaça:</vt:lpstr>
      <vt:lpstr>Defumação à Quente:</vt:lpstr>
      <vt:lpstr>Vantagens da defumação à quente:</vt:lpstr>
      <vt:lpstr>Defumação à Frio:</vt:lpstr>
      <vt:lpstr>Fumaça Líquida (“smoke flavor”)</vt:lpstr>
      <vt:lpstr>Fumaça Líquida (“smoke flavor”)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Conservação de Alimentos</dc:title>
  <dc:creator>Usuario</dc:creator>
  <cp:lastModifiedBy>Usuario</cp:lastModifiedBy>
  <cp:revision>20</cp:revision>
  <dcterms:created xsi:type="dcterms:W3CDTF">2018-10-07T13:38:44Z</dcterms:created>
  <dcterms:modified xsi:type="dcterms:W3CDTF">2018-10-10T18:57:13Z</dcterms:modified>
</cp:coreProperties>
</file>