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34795" y="2467483"/>
            <a:ext cx="6074409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sng">
                <a:solidFill>
                  <a:schemeClr val="hlink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8267" y="4848605"/>
            <a:ext cx="8627465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heavy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heavy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heavy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0" y="228600"/>
                </a:moveTo>
                <a:lnTo>
                  <a:pt x="8553450" y="228600"/>
                </a:lnTo>
                <a:lnTo>
                  <a:pt x="85534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752041"/>
            <a:ext cx="4622800" cy="331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9504" y="2605785"/>
            <a:ext cx="6904990" cy="3681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disciplinas.stoa.usp.br/course/view.php?id=60978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23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35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23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23.jp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35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775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71032"/>
            <a:ext cx="9144000" cy="887094"/>
          </a:xfrm>
          <a:custGeom>
            <a:avLst/>
            <a:gdLst/>
            <a:ahLst/>
            <a:cxnLst/>
            <a:rect l="l" t="t" r="r" b="b"/>
            <a:pathLst>
              <a:path w="9144000" h="887095">
                <a:moveTo>
                  <a:pt x="0" y="886968"/>
                </a:moveTo>
                <a:lnTo>
                  <a:pt x="9144000" y="886968"/>
                </a:lnTo>
                <a:lnTo>
                  <a:pt x="9144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53328"/>
            <a:ext cx="2240280" cy="713740"/>
          </a:xfrm>
          <a:custGeom>
            <a:avLst/>
            <a:gdLst/>
            <a:ahLst/>
            <a:cxnLst/>
            <a:rect l="l" t="t" r="r" b="b"/>
            <a:pathLst>
              <a:path w="2240280" h="713740">
                <a:moveTo>
                  <a:pt x="0" y="713232"/>
                </a:moveTo>
                <a:lnTo>
                  <a:pt x="2240280" y="713232"/>
                </a:lnTo>
                <a:lnTo>
                  <a:pt x="2240280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9151" y="6044184"/>
            <a:ext cx="6784975" cy="713740"/>
          </a:xfrm>
          <a:custGeom>
            <a:avLst/>
            <a:gdLst/>
            <a:ahLst/>
            <a:cxnLst/>
            <a:rect l="l" t="t" r="r" b="b"/>
            <a:pathLst>
              <a:path w="6784975" h="713740">
                <a:moveTo>
                  <a:pt x="0" y="713231"/>
                </a:moveTo>
                <a:lnTo>
                  <a:pt x="6784848" y="713231"/>
                </a:lnTo>
                <a:lnTo>
                  <a:pt x="6784848" y="0"/>
                </a:lnTo>
                <a:lnTo>
                  <a:pt x="0" y="0"/>
                </a:lnTo>
                <a:lnTo>
                  <a:pt x="0" y="713231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70220" y="5905500"/>
            <a:ext cx="3465576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94419" y="5905500"/>
            <a:ext cx="416051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90231" y="6210298"/>
            <a:ext cx="416051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57115" y="2584704"/>
            <a:ext cx="62179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45508" y="2584704"/>
            <a:ext cx="62179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1663" y="3297935"/>
            <a:ext cx="7110984" cy="792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68395" y="3724655"/>
            <a:ext cx="2910839" cy="79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34811" y="3790188"/>
            <a:ext cx="501396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57115" y="4379976"/>
            <a:ext cx="655320" cy="902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34695"/>
            <a:ext cx="5878068" cy="792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5628" y="234695"/>
            <a:ext cx="576072" cy="7924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93419"/>
            <a:ext cx="8729472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88095" y="693419"/>
            <a:ext cx="416051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982980"/>
            <a:ext cx="396240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348739"/>
            <a:ext cx="396240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77228" y="1729739"/>
            <a:ext cx="2366772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61119" y="1729739"/>
            <a:ext cx="182879" cy="5699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24271" y="2034539"/>
            <a:ext cx="3919728" cy="569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62643" y="2034539"/>
            <a:ext cx="181355" cy="5699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45379" y="2339339"/>
            <a:ext cx="4198620" cy="569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91016" y="2339339"/>
            <a:ext cx="252983" cy="5699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1439" y="348771"/>
            <a:ext cx="8959850" cy="5948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b="1" spc="-10" dirty="0">
                <a:solidFill>
                  <a:srgbClr val="FFFF00"/>
                </a:solidFill>
                <a:latin typeface="Tahoma"/>
                <a:cs typeface="Tahoma"/>
              </a:rPr>
              <a:t>ESCOLA POLITÉCNICA DA</a:t>
            </a:r>
            <a:r>
              <a:rPr sz="2800" b="1" spc="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ahoma"/>
                <a:cs typeface="Tahoma"/>
              </a:rPr>
              <a:t>USP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DEPARTAMENTO </a:t>
            </a:r>
            <a:r>
              <a:rPr sz="2000" b="1" dirty="0">
                <a:solidFill>
                  <a:srgbClr val="FFFF00"/>
                </a:solidFill>
                <a:latin typeface="Tahoma"/>
                <a:cs typeface="Tahoma"/>
              </a:rPr>
              <a:t>DE </a:t>
            </a: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ENGENHARIA </a:t>
            </a:r>
            <a:r>
              <a:rPr sz="2000" b="1" dirty="0">
                <a:solidFill>
                  <a:srgbClr val="FFFF00"/>
                </a:solidFill>
                <a:latin typeface="Tahoma"/>
                <a:cs typeface="Tahoma"/>
              </a:rPr>
              <a:t>DE </a:t>
            </a: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ESTRUTURAS </a:t>
            </a:r>
            <a:r>
              <a:rPr sz="2000" b="1" dirty="0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sz="2000" b="1" spc="-114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FUNDAÇÕES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5014595" indent="1831975" algn="r">
              <a:lnSpc>
                <a:spcPct val="100000"/>
              </a:lnSpc>
            </a:pP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DEFESA</a:t>
            </a:r>
            <a:r>
              <a:rPr sz="2000" b="1" spc="-5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DE</a:t>
            </a:r>
            <a:r>
              <a:rPr sz="2000" b="1" spc="-4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TESE  PROGRAMA</a:t>
            </a:r>
            <a:r>
              <a:rPr sz="2000" b="1" spc="-4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ahoma"/>
                <a:cs typeface="Tahoma"/>
              </a:rPr>
              <a:t>DE</a:t>
            </a:r>
            <a:r>
              <a:rPr sz="2000" b="1" spc="-3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DOUTORADO </a:t>
            </a:r>
            <a:r>
              <a:rPr sz="2000" b="1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ENGENHARIA </a:t>
            </a:r>
            <a:r>
              <a:rPr sz="2000" b="1" dirty="0">
                <a:solidFill>
                  <a:srgbClr val="FFFF00"/>
                </a:solidFill>
                <a:latin typeface="Tahoma"/>
                <a:cs typeface="Tahoma"/>
              </a:rPr>
              <a:t>DE</a:t>
            </a:r>
            <a:r>
              <a:rPr sz="2000" b="1" spc="-1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ESTRUTURAS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Times New Roman"/>
              <a:cs typeface="Times New Roman"/>
            </a:endParaRPr>
          </a:p>
          <a:p>
            <a:pPr marL="3298825" marR="1167130" indent="-2047239">
              <a:lnSpc>
                <a:spcPct val="100000"/>
              </a:lnSpc>
            </a:pPr>
            <a:r>
              <a:rPr sz="2800" b="1" spc="-5" dirty="0">
                <a:solidFill>
                  <a:srgbClr val="FFFF00"/>
                </a:solidFill>
                <a:latin typeface="Tahoma"/>
                <a:cs typeface="Tahoma"/>
              </a:rPr>
              <a:t>APRIMORAMENTO DE UM </a:t>
            </a:r>
            <a:r>
              <a:rPr sz="2800" b="1" spc="-10" dirty="0">
                <a:solidFill>
                  <a:srgbClr val="FFFF00"/>
                </a:solidFill>
                <a:latin typeface="Tahoma"/>
                <a:cs typeface="Tahoma"/>
              </a:rPr>
              <a:t>CURSO DE  ENGENHARIA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5638800">
              <a:lnSpc>
                <a:spcPct val="100000"/>
              </a:lnSpc>
              <a:spcBef>
                <a:spcPts val="2190"/>
              </a:spcBef>
            </a:pPr>
            <a:r>
              <a:rPr sz="2000" b="1" dirty="0">
                <a:solidFill>
                  <a:srgbClr val="FFFF00"/>
                </a:solidFill>
                <a:latin typeface="Tahoma"/>
                <a:cs typeface="Tahoma"/>
              </a:rPr>
              <a:t>Osvaldo </a:t>
            </a:r>
            <a:r>
              <a:rPr sz="2000" b="1" spc="-5" dirty="0">
                <a:solidFill>
                  <a:srgbClr val="FFFF00"/>
                </a:solidFill>
                <a:latin typeface="Tahoma"/>
                <a:cs typeface="Tahoma"/>
              </a:rPr>
              <a:t>Shigueru</a:t>
            </a:r>
            <a:r>
              <a:rPr sz="2000" b="1" spc="-7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ahoma"/>
                <a:cs typeface="Tahoma"/>
              </a:rPr>
              <a:t>Nakao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9143999" cy="68417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387095"/>
            <a:ext cx="446531" cy="792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87095"/>
            <a:ext cx="550164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25596" y="3247644"/>
            <a:ext cx="621791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13988" y="3247644"/>
            <a:ext cx="1760219" cy="8991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40808" y="3247644"/>
            <a:ext cx="621791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4419" y="3979164"/>
            <a:ext cx="3380231" cy="8991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51732" y="4020311"/>
            <a:ext cx="4145279" cy="7924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314450" y="3094202"/>
            <a:ext cx="6440805" cy="148907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2020"/>
              </a:spcBef>
            </a:pPr>
            <a:r>
              <a:rPr sz="3200" b="1" spc="-5" dirty="0">
                <a:solidFill>
                  <a:srgbClr val="FFFF00"/>
                </a:solidFill>
                <a:latin typeface="Candara"/>
                <a:cs typeface="Candara"/>
              </a:rPr>
              <a:t>0313101</a:t>
            </a:r>
            <a:endParaRPr sz="320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  <a:spcBef>
                <a:spcPts val="1920"/>
              </a:spcBef>
            </a:pPr>
            <a:r>
              <a:rPr sz="3200" b="1" spc="-5" dirty="0">
                <a:solidFill>
                  <a:srgbClr val="FFFF00"/>
                </a:solidFill>
                <a:latin typeface="Candara"/>
                <a:cs typeface="Candara"/>
              </a:rPr>
              <a:t>INTRODUÇÃO </a:t>
            </a:r>
            <a:r>
              <a:rPr sz="3200" b="1" dirty="0">
                <a:solidFill>
                  <a:srgbClr val="FFFF00"/>
                </a:solidFill>
                <a:latin typeface="Candara"/>
                <a:cs typeface="Candara"/>
              </a:rPr>
              <a:t>À </a:t>
            </a:r>
            <a:r>
              <a:rPr sz="2800" b="1" spc="-10" dirty="0">
                <a:solidFill>
                  <a:srgbClr val="FFFF00"/>
                </a:solidFill>
                <a:latin typeface="Tahoma"/>
                <a:cs typeface="Tahoma"/>
              </a:rPr>
              <a:t>ENGENHARIA</a:t>
            </a:r>
            <a:r>
              <a:rPr sz="2800" b="1" spc="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ahoma"/>
                <a:cs typeface="Tahoma"/>
              </a:rPr>
              <a:t>CIVIL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1113155"/>
          </a:xfrm>
          <a:custGeom>
            <a:avLst/>
            <a:gdLst/>
            <a:ahLst/>
            <a:cxnLst/>
            <a:rect l="l" t="t" r="r" b="b"/>
            <a:pathLst>
              <a:path w="9144000" h="1113155">
                <a:moveTo>
                  <a:pt x="0" y="1112900"/>
                </a:moveTo>
                <a:lnTo>
                  <a:pt x="9144000" y="1112900"/>
                </a:lnTo>
                <a:lnTo>
                  <a:pt x="9144000" y="0"/>
                </a:lnTo>
                <a:lnTo>
                  <a:pt x="0" y="0"/>
                </a:lnTo>
                <a:lnTo>
                  <a:pt x="0" y="1112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00200"/>
            <a:ext cx="1295400" cy="990600"/>
          </a:xfrm>
          <a:custGeom>
            <a:avLst/>
            <a:gdLst/>
            <a:ahLst/>
            <a:cxnLst/>
            <a:rect l="l" t="t" r="r" b="b"/>
            <a:pathLst>
              <a:path w="1295400" h="990600">
                <a:moveTo>
                  <a:pt x="0" y="990600"/>
                </a:moveTo>
                <a:lnTo>
                  <a:pt x="1295400" y="990600"/>
                </a:lnTo>
                <a:lnTo>
                  <a:pt x="1295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1600" y="1600200"/>
            <a:ext cx="7772400" cy="990600"/>
          </a:xfrm>
          <a:custGeom>
            <a:avLst/>
            <a:gdLst/>
            <a:ahLst/>
            <a:cxnLst/>
            <a:rect l="l" t="t" r="r" b="b"/>
            <a:pathLst>
              <a:path w="7772400" h="990600">
                <a:moveTo>
                  <a:pt x="0" y="990600"/>
                </a:moveTo>
                <a:lnTo>
                  <a:pt x="7772400" y="990600"/>
                </a:lnTo>
                <a:lnTo>
                  <a:pt x="7772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636900"/>
            <a:ext cx="9144000" cy="4221480"/>
          </a:xfrm>
          <a:custGeom>
            <a:avLst/>
            <a:gdLst/>
            <a:ahLst/>
            <a:cxnLst/>
            <a:rect l="l" t="t" r="r" b="b"/>
            <a:pathLst>
              <a:path w="9144000" h="4221480">
                <a:moveTo>
                  <a:pt x="0" y="4221099"/>
                </a:moveTo>
                <a:lnTo>
                  <a:pt x="9144000" y="4221099"/>
                </a:lnTo>
                <a:lnTo>
                  <a:pt x="9144000" y="0"/>
                </a:lnTo>
                <a:lnTo>
                  <a:pt x="0" y="0"/>
                </a:lnTo>
                <a:lnTo>
                  <a:pt x="0" y="4221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1152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50594" y="1715846"/>
            <a:ext cx="1783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none" dirty="0">
                <a:solidFill>
                  <a:srgbClr val="D9D9D9"/>
                </a:solidFill>
                <a:latin typeface="Tw Cen MT"/>
                <a:cs typeface="Tw Cen MT"/>
              </a:rPr>
              <a:t>Aula</a:t>
            </a:r>
            <a:r>
              <a:rPr sz="4400" b="0" u="none" spc="-80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4400" b="0" u="none" dirty="0">
                <a:solidFill>
                  <a:srgbClr val="D9D9D9"/>
                </a:solidFill>
                <a:latin typeface="Tw Cen MT"/>
                <a:cs typeface="Tw Cen MT"/>
              </a:rPr>
              <a:t>S2</a:t>
            </a:r>
            <a:endParaRPr sz="440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0594" y="2668168"/>
            <a:ext cx="5051425" cy="105600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58928"/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D9D9D9"/>
                </a:solidFill>
                <a:latin typeface="Tw Cen MT"/>
                <a:cs typeface="Tw Cen MT"/>
              </a:rPr>
              <a:t>Informações </a:t>
            </a:r>
            <a:r>
              <a:rPr sz="2800" spc="-15" dirty="0">
                <a:solidFill>
                  <a:srgbClr val="D9D9D9"/>
                </a:solidFill>
                <a:latin typeface="Tw Cen MT"/>
                <a:cs typeface="Tw Cen MT"/>
              </a:rPr>
              <a:t>gerais </a:t>
            </a:r>
            <a:r>
              <a:rPr sz="2800" dirty="0">
                <a:solidFill>
                  <a:srgbClr val="D9D9D9"/>
                </a:solidFill>
                <a:latin typeface="Tw Cen MT"/>
                <a:cs typeface="Tw Cen MT"/>
              </a:rPr>
              <a:t>da</a:t>
            </a:r>
            <a:r>
              <a:rPr sz="2800" spc="25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D9D9D9"/>
                </a:solidFill>
                <a:latin typeface="Tw Cen MT"/>
                <a:cs typeface="Tw Cen MT"/>
              </a:rPr>
              <a:t>disciplina</a:t>
            </a:r>
            <a:endParaRPr sz="2800">
              <a:latin typeface="Tw Cen MT"/>
              <a:cs typeface="Tw Cen MT"/>
            </a:endParaRPr>
          </a:p>
          <a:p>
            <a:pPr marL="469900" indent="-45720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928"/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FF0000"/>
                </a:solidFill>
                <a:latin typeface="Tw Cen MT"/>
                <a:cs typeface="Tw Cen MT"/>
              </a:rPr>
              <a:t>O </a:t>
            </a:r>
            <a:r>
              <a:rPr sz="2800" spc="-10" dirty="0">
                <a:solidFill>
                  <a:srgbClr val="FF0000"/>
                </a:solidFill>
                <a:latin typeface="Tw Cen MT"/>
                <a:cs typeface="Tw Cen MT"/>
              </a:rPr>
              <a:t>projeto </a:t>
            </a:r>
            <a:r>
              <a:rPr sz="2800" spc="-5" dirty="0">
                <a:solidFill>
                  <a:srgbClr val="FF0000"/>
                </a:solidFill>
                <a:latin typeface="Tw Cen MT"/>
                <a:cs typeface="Tw Cen MT"/>
              </a:rPr>
              <a:t>de</a:t>
            </a:r>
            <a:r>
              <a:rPr sz="2800" spc="1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w Cen MT"/>
                <a:cs typeface="Tw Cen MT"/>
              </a:rPr>
              <a:t>engenharia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93645" y="720674"/>
            <a:ext cx="3733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0313101 Introdução </a:t>
            </a:r>
            <a:r>
              <a:rPr sz="1600" b="1" spc="-5" dirty="0">
                <a:latin typeface="Arial"/>
                <a:cs typeface="Arial"/>
              </a:rPr>
              <a:t>à </a:t>
            </a:r>
            <a:r>
              <a:rPr sz="1600" b="1" spc="-10" dirty="0">
                <a:latin typeface="Arial"/>
                <a:cs typeface="Arial"/>
              </a:rPr>
              <a:t>Engenharia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Civil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328698"/>
            <a:ext cx="8743667" cy="341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540" y="1890140"/>
            <a:ext cx="3273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METODOLOGIA DE</a:t>
            </a:r>
            <a:r>
              <a:rPr sz="1800" u="heavy" spc="-1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18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PROJETO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999540" y="2438780"/>
            <a:ext cx="606044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ETAPA </a:t>
            </a:r>
            <a:r>
              <a:rPr sz="1800" spc="-5" dirty="0">
                <a:latin typeface="Arial"/>
                <a:cs typeface="Arial"/>
              </a:rPr>
              <a:t>1 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5" dirty="0">
                <a:latin typeface="Arial"/>
                <a:cs typeface="Arial"/>
              </a:rPr>
              <a:t>Reconhecer a Necessidade e Definir 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Problema</a:t>
            </a:r>
            <a:endParaRPr sz="1800">
              <a:latin typeface="Arial"/>
              <a:cs typeface="Arial"/>
            </a:endParaRPr>
          </a:p>
          <a:p>
            <a:pPr marL="12700" marR="1519555">
              <a:lnSpc>
                <a:spcPct val="200000"/>
              </a:lnSpc>
            </a:pPr>
            <a:r>
              <a:rPr sz="1800" spc="-55" dirty="0">
                <a:latin typeface="Arial"/>
                <a:cs typeface="Arial"/>
              </a:rPr>
              <a:t>ETAPA </a:t>
            </a:r>
            <a:r>
              <a:rPr sz="1800" dirty="0">
                <a:latin typeface="Arial"/>
                <a:cs typeface="Arial"/>
              </a:rPr>
              <a:t>2 : </a:t>
            </a:r>
            <a:r>
              <a:rPr sz="1800" spc="-5" dirty="0">
                <a:latin typeface="Arial"/>
                <a:cs typeface="Arial"/>
              </a:rPr>
              <a:t>Propor Alternativas de Solução  </a:t>
            </a:r>
            <a:r>
              <a:rPr sz="1800" spc="-55" dirty="0">
                <a:latin typeface="Arial"/>
                <a:cs typeface="Arial"/>
              </a:rPr>
              <a:t>ETAPA </a:t>
            </a:r>
            <a:r>
              <a:rPr sz="1800" spc="-5" dirty="0">
                <a:latin typeface="Arial"/>
                <a:cs typeface="Arial"/>
              </a:rPr>
              <a:t>3 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Avaliar </a:t>
            </a:r>
            <a:r>
              <a:rPr sz="1800" spc="-5" dirty="0">
                <a:latin typeface="Arial"/>
                <a:cs typeface="Arial"/>
              </a:rPr>
              <a:t>as Alternativas de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Solução  </a:t>
            </a:r>
            <a:r>
              <a:rPr sz="1800" spc="-55" dirty="0">
                <a:latin typeface="Arial"/>
                <a:cs typeface="Arial"/>
              </a:rPr>
              <a:t>ETAPA </a:t>
            </a:r>
            <a:r>
              <a:rPr sz="1800" spc="-5" dirty="0">
                <a:latin typeface="Arial"/>
                <a:cs typeface="Arial"/>
              </a:rPr>
              <a:t>4 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5" dirty="0">
                <a:latin typeface="Arial"/>
                <a:cs typeface="Arial"/>
              </a:rPr>
              <a:t>Selecionar a Melhor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Alternativa</a:t>
            </a:r>
            <a:endParaRPr sz="1800">
              <a:latin typeface="Arial"/>
              <a:cs typeface="Arial"/>
            </a:endParaRPr>
          </a:p>
          <a:p>
            <a:pPr marL="12700" marR="422275">
              <a:lnSpc>
                <a:spcPct val="200000"/>
              </a:lnSpc>
              <a:spcBef>
                <a:spcPts val="5"/>
              </a:spcBef>
            </a:pPr>
            <a:r>
              <a:rPr sz="1800" spc="-55" dirty="0">
                <a:latin typeface="Arial"/>
                <a:cs typeface="Arial"/>
              </a:rPr>
              <a:t>ETAPA </a:t>
            </a:r>
            <a:r>
              <a:rPr sz="1800" spc="-5" dirty="0">
                <a:latin typeface="Arial"/>
                <a:cs typeface="Arial"/>
              </a:rPr>
              <a:t>5 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5" dirty="0">
                <a:latin typeface="Arial"/>
                <a:cs typeface="Arial"/>
              </a:rPr>
              <a:t>Especificar a Solução e Comunicar o Projeto  </a:t>
            </a:r>
            <a:r>
              <a:rPr sz="1800" spc="-55" dirty="0">
                <a:latin typeface="Arial"/>
                <a:cs typeface="Arial"/>
              </a:rPr>
              <a:t>ETAPA </a:t>
            </a:r>
            <a:r>
              <a:rPr sz="1800" spc="-5" dirty="0">
                <a:latin typeface="Arial"/>
                <a:cs typeface="Arial"/>
              </a:rPr>
              <a:t>6 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5" dirty="0">
                <a:latin typeface="Arial"/>
                <a:cs typeface="Arial"/>
              </a:rPr>
              <a:t>Implementar 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Solução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3645" y="720674"/>
            <a:ext cx="3733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0313101 Introdução </a:t>
            </a:r>
            <a:r>
              <a:rPr sz="1600" b="1" spc="-5" dirty="0">
                <a:latin typeface="Arial"/>
                <a:cs typeface="Arial"/>
              </a:rPr>
              <a:t>à </a:t>
            </a:r>
            <a:r>
              <a:rPr sz="1600" b="1" spc="-10" dirty="0">
                <a:latin typeface="Arial"/>
                <a:cs typeface="Arial"/>
              </a:rPr>
              <a:t>Engenharia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Civil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328698"/>
            <a:ext cx="8743667" cy="341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Desenvolvimento </a:t>
            </a:r>
            <a:r>
              <a:rPr dirty="0"/>
              <a:t>do Projeto</a:t>
            </a:r>
            <a:r>
              <a:rPr spc="-30" dirty="0"/>
              <a:t> </a:t>
            </a:r>
            <a:r>
              <a:rPr spc="-20" dirty="0"/>
              <a:t>Temático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2059051"/>
            <a:ext cx="672592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Fase 1</a:t>
            </a:r>
            <a:endParaRPr sz="1800">
              <a:latin typeface="Arial"/>
              <a:cs typeface="Arial"/>
            </a:endParaRPr>
          </a:p>
          <a:p>
            <a:pPr marL="93345" indent="-81280">
              <a:lnSpc>
                <a:spcPct val="100000"/>
              </a:lnSpc>
              <a:buSzPct val="94444"/>
              <a:buChar char="•"/>
              <a:tabLst>
                <a:tab pos="93980" algn="l"/>
              </a:tabLst>
            </a:pPr>
            <a:r>
              <a:rPr sz="1800" spc="-5" dirty="0">
                <a:latin typeface="Arial"/>
                <a:cs typeface="Arial"/>
              </a:rPr>
              <a:t>Reconhecer a necessidade e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definir o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problema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93345" indent="-81280">
              <a:lnSpc>
                <a:spcPct val="100000"/>
              </a:lnSpc>
              <a:buSzPct val="94444"/>
              <a:buChar char="•"/>
              <a:tabLst>
                <a:tab pos="93980" algn="l"/>
              </a:tabLst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Propor alternativas </a:t>
            </a:r>
            <a:r>
              <a:rPr sz="1800" spc="-5" dirty="0">
                <a:latin typeface="Arial"/>
                <a:cs typeface="Arial"/>
              </a:rPr>
              <a:t>de solução.</a:t>
            </a:r>
            <a:endParaRPr sz="1800">
              <a:latin typeface="Arial"/>
              <a:cs typeface="Arial"/>
            </a:endParaRPr>
          </a:p>
          <a:p>
            <a:pPr marL="93345" indent="-81280">
              <a:lnSpc>
                <a:spcPct val="100000"/>
              </a:lnSpc>
              <a:buSzPct val="94444"/>
              <a:buChar char="•"/>
              <a:tabLst>
                <a:tab pos="93980" algn="l"/>
              </a:tabLst>
            </a:pPr>
            <a:r>
              <a:rPr sz="1800" spc="-5" dirty="0">
                <a:latin typeface="Arial"/>
                <a:cs typeface="Arial"/>
              </a:rPr>
              <a:t>Semanas S2, S3, S4, S5 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S6.</a:t>
            </a:r>
            <a:endParaRPr sz="1800">
              <a:latin typeface="Arial"/>
              <a:cs typeface="Arial"/>
            </a:endParaRPr>
          </a:p>
          <a:p>
            <a:pPr marL="93345" indent="-81280">
              <a:lnSpc>
                <a:spcPct val="100000"/>
              </a:lnSpc>
              <a:buSzPct val="94444"/>
              <a:buChar char="•"/>
              <a:tabLst>
                <a:tab pos="93980" algn="l"/>
                <a:tab pos="3825875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Relatório sobre a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Fase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80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Projeto	</a:t>
            </a:r>
            <a:r>
              <a:rPr sz="18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semana</a:t>
            </a:r>
            <a:r>
              <a:rPr sz="18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S5.</a:t>
            </a:r>
            <a:endParaRPr sz="1800">
              <a:latin typeface="Arial"/>
              <a:cs typeface="Arial"/>
            </a:endParaRPr>
          </a:p>
          <a:p>
            <a:pPr marL="93345" indent="-81280">
              <a:lnSpc>
                <a:spcPct val="100000"/>
              </a:lnSpc>
              <a:buSzPct val="94444"/>
              <a:buChar char="•"/>
              <a:tabLst>
                <a:tab pos="93980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Apresentação e Competição entre grupos </a:t>
            </a:r>
            <a:r>
              <a:rPr sz="18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semana</a:t>
            </a:r>
            <a:r>
              <a:rPr sz="1800" spc="-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S5.</a:t>
            </a:r>
            <a:endParaRPr sz="1800">
              <a:latin typeface="Arial"/>
              <a:cs typeface="Arial"/>
            </a:endParaRPr>
          </a:p>
          <a:p>
            <a:pPr marL="93345" indent="-81280">
              <a:lnSpc>
                <a:spcPct val="100000"/>
              </a:lnSpc>
              <a:buSzPct val="94444"/>
              <a:buChar char="•"/>
              <a:tabLst>
                <a:tab pos="93980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Realimentação e Integração dos trabalhos </a:t>
            </a:r>
            <a:r>
              <a:rPr sz="18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semana</a:t>
            </a:r>
            <a:r>
              <a:rPr sz="1800" spc="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S6.</a:t>
            </a:r>
            <a:endParaRPr sz="1800">
              <a:latin typeface="Arial"/>
              <a:cs typeface="Arial"/>
            </a:endParaRPr>
          </a:p>
          <a:p>
            <a:pPr marL="93345" indent="-81280">
              <a:lnSpc>
                <a:spcPct val="100000"/>
              </a:lnSpc>
              <a:buSzPct val="94444"/>
              <a:buChar char="•"/>
              <a:tabLst>
                <a:tab pos="93980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apresentação será de 15 minutos por</a:t>
            </a:r>
            <a:r>
              <a:rPr sz="18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grupo.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u="heavy" spc="-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Fase</a:t>
            </a:r>
            <a:r>
              <a:rPr sz="1800" b="1" u="heavy" spc="-1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93345" indent="-81280">
              <a:lnSpc>
                <a:spcPct val="100000"/>
              </a:lnSpc>
              <a:buSzPct val="94444"/>
              <a:buChar char="•"/>
              <a:tabLst>
                <a:tab pos="93980" algn="l"/>
              </a:tabLst>
            </a:pPr>
            <a:r>
              <a:rPr sz="1800" spc="-10" dirty="0">
                <a:latin typeface="Arial"/>
                <a:cs typeface="Arial"/>
              </a:rPr>
              <a:t>Avaliar </a:t>
            </a:r>
            <a:r>
              <a:rPr sz="1800" spc="-5" dirty="0">
                <a:latin typeface="Arial"/>
                <a:cs typeface="Arial"/>
              </a:rPr>
              <a:t>as alternativas e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selecionar a melhor</a:t>
            </a:r>
            <a:r>
              <a:rPr sz="1800" spc="1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solução.</a:t>
            </a:r>
            <a:endParaRPr sz="1800">
              <a:latin typeface="Arial"/>
              <a:cs typeface="Arial"/>
            </a:endParaRPr>
          </a:p>
          <a:p>
            <a:pPr marL="93345" indent="-81280">
              <a:lnSpc>
                <a:spcPct val="100000"/>
              </a:lnSpc>
              <a:buSzPct val="94444"/>
              <a:buChar char="•"/>
              <a:tabLst>
                <a:tab pos="93980" algn="l"/>
              </a:tabLst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Especificar e comunicar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Projeto.</a:t>
            </a:r>
            <a:endParaRPr sz="1800">
              <a:latin typeface="Arial"/>
              <a:cs typeface="Arial"/>
            </a:endParaRPr>
          </a:p>
          <a:p>
            <a:pPr marL="93345" indent="-81280">
              <a:lnSpc>
                <a:spcPct val="100000"/>
              </a:lnSpc>
              <a:buSzPct val="94444"/>
              <a:buChar char="•"/>
              <a:tabLst>
                <a:tab pos="93980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Semanas S7, S8, S9, S10,</a:t>
            </a:r>
            <a:r>
              <a:rPr sz="180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FF0000"/>
                </a:solidFill>
                <a:latin typeface="Arial"/>
                <a:cs typeface="Arial"/>
              </a:rPr>
              <a:t>S11.</a:t>
            </a:r>
            <a:endParaRPr sz="1800">
              <a:latin typeface="Arial"/>
              <a:cs typeface="Arial"/>
            </a:endParaRPr>
          </a:p>
          <a:p>
            <a:pPr marL="93345" indent="-81280">
              <a:lnSpc>
                <a:spcPct val="100000"/>
              </a:lnSpc>
              <a:buSzPct val="94444"/>
              <a:buChar char="•"/>
              <a:tabLst>
                <a:tab pos="93980" algn="l"/>
                <a:tab pos="3825875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Relatório sobre a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Fase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80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Projeto	</a:t>
            </a:r>
            <a:r>
              <a:rPr sz="18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semana</a:t>
            </a:r>
            <a:r>
              <a:rPr sz="18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S9.</a:t>
            </a:r>
            <a:endParaRPr sz="1800">
              <a:latin typeface="Arial"/>
              <a:cs typeface="Arial"/>
            </a:endParaRPr>
          </a:p>
          <a:p>
            <a:pPr marL="93345" indent="-81280">
              <a:lnSpc>
                <a:spcPct val="100000"/>
              </a:lnSpc>
              <a:spcBef>
                <a:spcPts val="5"/>
              </a:spcBef>
              <a:buSzPct val="94444"/>
              <a:buChar char="•"/>
              <a:tabLst>
                <a:tab pos="93980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Apresentação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Competição entre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grupos </a:t>
            </a:r>
            <a:r>
              <a:rPr sz="18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semana</a:t>
            </a:r>
            <a:r>
              <a:rPr sz="1800" spc="-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S9.</a:t>
            </a:r>
            <a:endParaRPr sz="1800">
              <a:latin typeface="Arial"/>
              <a:cs typeface="Arial"/>
            </a:endParaRPr>
          </a:p>
          <a:p>
            <a:pPr marL="93345" indent="-81280">
              <a:lnSpc>
                <a:spcPct val="100000"/>
              </a:lnSpc>
              <a:buSzPct val="94444"/>
              <a:buChar char="•"/>
              <a:tabLst>
                <a:tab pos="93980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Realimentação e Integração dos trabalhos </a:t>
            </a:r>
            <a:r>
              <a:rPr sz="18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semanas S10,</a:t>
            </a:r>
            <a:r>
              <a:rPr sz="1800" spc="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0000"/>
                </a:solidFill>
                <a:latin typeface="Arial"/>
                <a:cs typeface="Arial"/>
              </a:rPr>
              <a:t>S11.</a:t>
            </a:r>
            <a:endParaRPr sz="1800">
              <a:latin typeface="Arial"/>
              <a:cs typeface="Arial"/>
            </a:endParaRPr>
          </a:p>
          <a:p>
            <a:pPr marL="93345" indent="-81280">
              <a:lnSpc>
                <a:spcPct val="100000"/>
              </a:lnSpc>
              <a:buSzPct val="94444"/>
              <a:buChar char="•"/>
              <a:tabLst>
                <a:tab pos="93980" algn="l"/>
                <a:tab pos="4575810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Apresentação e Competição</a:t>
            </a:r>
            <a:r>
              <a:rPr sz="180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entre</a:t>
            </a:r>
            <a:r>
              <a:rPr sz="18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grupões	</a:t>
            </a:r>
            <a:r>
              <a:rPr sz="18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semana</a:t>
            </a:r>
            <a:r>
              <a:rPr sz="18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S12.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3645" y="720674"/>
            <a:ext cx="3733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0313101 Introdução </a:t>
            </a:r>
            <a:r>
              <a:rPr sz="1600" b="1" spc="-5" dirty="0">
                <a:latin typeface="Arial"/>
                <a:cs typeface="Arial"/>
              </a:rPr>
              <a:t>à </a:t>
            </a:r>
            <a:r>
              <a:rPr sz="1600" b="1" spc="-10" dirty="0">
                <a:latin typeface="Arial"/>
                <a:cs typeface="Arial"/>
              </a:rPr>
              <a:t>Engenharia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Civil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328698"/>
            <a:ext cx="8743667" cy="341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86786" y="1702340"/>
            <a:ext cx="8236268" cy="4826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spcBef>
                <a:spcPts val="100"/>
              </a:spcBef>
            </a:pPr>
            <a:r>
              <a:rPr b="0" spc="-30" dirty="0">
                <a:latin typeface="Candara"/>
                <a:cs typeface="Candara"/>
              </a:rPr>
              <a:t>Tema: </a:t>
            </a:r>
            <a:r>
              <a:rPr lang="pt-BR" dirty="0"/>
              <a:t>REVITALIZAÇÃO DO RIACHO DO IPIRANGA - </a:t>
            </a:r>
            <a:r>
              <a:rPr lang="pt-BR" b="0" spc="-30" dirty="0"/>
              <a:t>C</a:t>
            </a:r>
            <a:r>
              <a:rPr lang="pt-BR" b="0" spc="-30" dirty="0">
                <a:latin typeface="Candara"/>
                <a:cs typeface="Candara"/>
              </a:rPr>
              <a:t>ontrole da poluição e das enchentes </a:t>
            </a:r>
            <a:endParaRPr sz="2450" dirty="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</a:pPr>
            <a:r>
              <a:rPr lang="pt-BR" b="0" spc="-5" dirty="0"/>
              <a:t>Q</a:t>
            </a:r>
            <a:r>
              <a:rPr b="0" spc="-5" dirty="0" err="1">
                <a:latin typeface="Candara"/>
                <a:cs typeface="Candara"/>
              </a:rPr>
              <a:t>uatro</a:t>
            </a:r>
            <a:r>
              <a:rPr b="0" spc="-25" dirty="0">
                <a:latin typeface="Candara"/>
                <a:cs typeface="Candara"/>
              </a:rPr>
              <a:t> </a:t>
            </a:r>
            <a:r>
              <a:rPr b="0" dirty="0" err="1">
                <a:latin typeface="Candara"/>
                <a:cs typeface="Candara"/>
              </a:rPr>
              <a:t>subtemas</a:t>
            </a:r>
            <a:r>
              <a:rPr b="0" dirty="0">
                <a:latin typeface="Candara"/>
                <a:cs typeface="Candara"/>
              </a:rPr>
              <a:t>:</a:t>
            </a:r>
            <a:endParaRPr lang="pt-BR" b="0" dirty="0">
              <a:latin typeface="Candara"/>
              <a:cs typeface="Candara"/>
            </a:endParaRPr>
          </a:p>
          <a:p>
            <a:r>
              <a:rPr lang="pt-BR" dirty="0"/>
              <a:t>1. Região A - Parque Estadual das Fontes do Riacho do Ipiranga</a:t>
            </a:r>
          </a:p>
          <a:p>
            <a:r>
              <a:rPr lang="pt-BR" dirty="0"/>
              <a:t>2. Região B – Nascente do Riacho do Ipiranga, trecho paralelo à Rodovia dos Imigrantes, até o Complexo Viário Maria Maluf</a:t>
            </a:r>
          </a:p>
          <a:p>
            <a:r>
              <a:rPr lang="pt-BR" dirty="0"/>
              <a:t>3. Região C- Médio do Riacho do Ipiranga, trecho compreendido entre o Complexo Viário Maria Maluf e a Rua Vergueiro </a:t>
            </a:r>
          </a:p>
          <a:p>
            <a:r>
              <a:rPr lang="pt-BR" dirty="0"/>
              <a:t>4. Região D – Baixo do Riacho do Ipiranga, trecho compreendido entre a Rua Vergueiro até desaguar no Rio Tamanduateí, com destaque para o Parque da Independência/Museu Paulista</a:t>
            </a:r>
            <a:endParaRPr b="0" dirty="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3645" y="720674"/>
            <a:ext cx="3733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0313101 Introdução </a:t>
            </a:r>
            <a:r>
              <a:rPr sz="1600" b="1" spc="-5" dirty="0">
                <a:latin typeface="Arial"/>
                <a:cs typeface="Arial"/>
              </a:rPr>
              <a:t>à </a:t>
            </a:r>
            <a:r>
              <a:rPr sz="1600" b="1" spc="-10" dirty="0">
                <a:latin typeface="Arial"/>
                <a:cs typeface="Arial"/>
              </a:rPr>
              <a:t>Engenharia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Civil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328698"/>
            <a:ext cx="8743667" cy="341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267" y="2287650"/>
            <a:ext cx="8282940" cy="3028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ndara"/>
                <a:cs typeface="Candara"/>
              </a:rPr>
              <a:t>Até a </a:t>
            </a:r>
            <a:r>
              <a:rPr sz="2800" b="1" spc="-10" dirty="0">
                <a:latin typeface="Candara"/>
                <a:cs typeface="Candara"/>
              </a:rPr>
              <a:t>semana</a:t>
            </a:r>
            <a:r>
              <a:rPr sz="2800" b="1" spc="40" dirty="0">
                <a:latin typeface="Candara"/>
                <a:cs typeface="Candara"/>
              </a:rPr>
              <a:t> </a:t>
            </a:r>
            <a:r>
              <a:rPr sz="2800" b="1" spc="-5" dirty="0">
                <a:latin typeface="Candara"/>
                <a:cs typeface="Candara"/>
              </a:rPr>
              <a:t>S3:</a:t>
            </a:r>
            <a:endParaRPr sz="2800" dirty="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  <a:tabLst>
                <a:tab pos="1788160" algn="l"/>
              </a:tabLst>
            </a:pPr>
            <a:endParaRPr lang="pt-BR" sz="2800" b="1" spc="-10" dirty="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  <a:tabLst>
                <a:tab pos="1788160" algn="l"/>
              </a:tabLst>
            </a:pPr>
            <a:r>
              <a:rPr lang="pt-BR" sz="2800" b="1" spc="-10" dirty="0">
                <a:latin typeface="Candara"/>
                <a:cs typeface="Candara"/>
              </a:rPr>
              <a:t>Ler os roteiros 1 a 11</a:t>
            </a:r>
          </a:p>
          <a:p>
            <a:pPr marL="12700" marR="5080">
              <a:lnSpc>
                <a:spcPct val="100000"/>
              </a:lnSpc>
              <a:tabLst>
                <a:tab pos="1788160" algn="l"/>
              </a:tabLst>
            </a:pPr>
            <a:endParaRPr lang="pt-BR" sz="2800" b="1" spc="-10" dirty="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  <a:tabLst>
                <a:tab pos="1788160" algn="l"/>
              </a:tabLst>
            </a:pPr>
            <a:r>
              <a:rPr lang="pt-BR" sz="2800" b="1" spc="-10" dirty="0">
                <a:latin typeface="Candara"/>
                <a:cs typeface="Candara"/>
              </a:rPr>
              <a:t>Planejar o que pode ser feito pelo grupo </a:t>
            </a:r>
          </a:p>
          <a:p>
            <a:pPr marL="12700" marR="5080">
              <a:lnSpc>
                <a:spcPct val="100000"/>
              </a:lnSpc>
              <a:tabLst>
                <a:tab pos="1788160" algn="l"/>
              </a:tabLst>
            </a:pPr>
            <a:endParaRPr lang="pt-BR" sz="2800" b="1" spc="-10" dirty="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  <a:tabLst>
                <a:tab pos="1788160" algn="l"/>
              </a:tabLst>
            </a:pPr>
            <a:r>
              <a:rPr lang="pt-BR" sz="2800" b="1" spc="-10" dirty="0">
                <a:latin typeface="Candara"/>
                <a:cs typeface="Candara"/>
              </a:rPr>
              <a:t> </a:t>
            </a:r>
            <a:endParaRPr sz="2800" dirty="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5400040"/>
            <a:ext cx="81305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385435" algn="l"/>
              </a:tabLst>
            </a:pPr>
            <a:r>
              <a:rPr sz="2800" b="1" spc="-10" dirty="0">
                <a:latin typeface="Candara"/>
                <a:cs typeface="Candara"/>
              </a:rPr>
              <a:t>Pesquisa bibliográfica: </a:t>
            </a:r>
            <a:r>
              <a:rPr sz="2800" b="1" spc="-15" dirty="0">
                <a:latin typeface="Candara"/>
                <a:cs typeface="Candara"/>
              </a:rPr>
              <a:t>Verificar </a:t>
            </a:r>
            <a:r>
              <a:rPr sz="2800" b="1" spc="-5" dirty="0">
                <a:latin typeface="Candara"/>
                <a:cs typeface="Candara"/>
              </a:rPr>
              <a:t>os </a:t>
            </a:r>
            <a:r>
              <a:rPr sz="2800" b="1" spc="-10" dirty="0">
                <a:latin typeface="Candara"/>
                <a:cs typeface="Candara"/>
              </a:rPr>
              <a:t>assuntos de  interesse ao </a:t>
            </a:r>
            <a:r>
              <a:rPr sz="2800" b="1" spc="-5" dirty="0">
                <a:latin typeface="Candara"/>
                <a:cs typeface="Candara"/>
              </a:rPr>
              <a:t>projeto do</a:t>
            </a:r>
            <a:r>
              <a:rPr sz="2800" b="1" spc="120" dirty="0">
                <a:latin typeface="Candara"/>
                <a:cs typeface="Candara"/>
              </a:rPr>
              <a:t> </a:t>
            </a:r>
            <a:r>
              <a:rPr sz="2800" b="1" spc="-10" dirty="0">
                <a:latin typeface="Candara"/>
                <a:cs typeface="Candara"/>
              </a:rPr>
              <a:t>seu</a:t>
            </a:r>
            <a:r>
              <a:rPr sz="2800" b="1" spc="25" dirty="0">
                <a:latin typeface="Candara"/>
                <a:cs typeface="Candara"/>
              </a:rPr>
              <a:t> </a:t>
            </a:r>
            <a:r>
              <a:rPr sz="2800" b="1" spc="-5" dirty="0">
                <a:latin typeface="Candara"/>
                <a:cs typeface="Candara"/>
              </a:rPr>
              <a:t>grupo;	</a:t>
            </a:r>
            <a:r>
              <a:rPr sz="2800" b="1" spc="-10" dirty="0">
                <a:latin typeface="Candara"/>
                <a:cs typeface="Candara"/>
              </a:rPr>
              <a:t>atualizar </a:t>
            </a:r>
            <a:r>
              <a:rPr sz="2800" b="1" spc="-5" dirty="0">
                <a:latin typeface="Candara"/>
                <a:cs typeface="Candara"/>
              </a:rPr>
              <a:t>os </a:t>
            </a:r>
            <a:r>
              <a:rPr sz="2800" b="1" spc="-10" dirty="0">
                <a:latin typeface="Candara"/>
                <a:cs typeface="Candara"/>
              </a:rPr>
              <a:t>dados  fornecidos; catalogar </a:t>
            </a:r>
            <a:r>
              <a:rPr sz="2800" b="1" spc="-5" dirty="0">
                <a:latin typeface="Candara"/>
                <a:cs typeface="Candara"/>
              </a:rPr>
              <a:t>e </a:t>
            </a:r>
            <a:r>
              <a:rPr sz="2800" b="1" spc="-10" dirty="0">
                <a:latin typeface="Candara"/>
                <a:cs typeface="Candara"/>
              </a:rPr>
              <a:t>coletar</a:t>
            </a:r>
            <a:r>
              <a:rPr sz="2800" b="1" spc="110" dirty="0">
                <a:latin typeface="Candara"/>
                <a:cs typeface="Candara"/>
              </a:rPr>
              <a:t> </a:t>
            </a:r>
            <a:r>
              <a:rPr sz="2800" b="1" spc="-5" dirty="0">
                <a:latin typeface="Candara"/>
                <a:cs typeface="Candara"/>
              </a:rPr>
              <a:t>informações.</a:t>
            </a:r>
            <a:endParaRPr sz="2800" dirty="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3645" y="720674"/>
            <a:ext cx="3733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0313101 Introdução </a:t>
            </a:r>
            <a:r>
              <a:rPr sz="1600" b="1" spc="-5" dirty="0">
                <a:latin typeface="Arial"/>
                <a:cs typeface="Arial"/>
              </a:rPr>
              <a:t>à </a:t>
            </a:r>
            <a:r>
              <a:rPr sz="1600" b="1" spc="-10" dirty="0">
                <a:latin typeface="Arial"/>
                <a:cs typeface="Arial"/>
              </a:rPr>
              <a:t>Engenharia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Civil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8670" y="5255767"/>
            <a:ext cx="67691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Arial"/>
                <a:cs typeface="Arial"/>
                <a:hlinkClick r:id="rId2"/>
              </a:rPr>
              <a:t>https://edisciplinas.usp.br/course/view.php?id=66996</a:t>
            </a:r>
          </a:p>
        </p:txBody>
      </p:sp>
      <p:sp>
        <p:nvSpPr>
          <p:cNvPr id="3" name="object 3"/>
          <p:cNvSpPr/>
          <p:nvPr/>
        </p:nvSpPr>
        <p:spPr>
          <a:xfrm>
            <a:off x="179387" y="328698"/>
            <a:ext cx="8743667" cy="341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93645" y="720674"/>
            <a:ext cx="3733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0313101 Introdução </a:t>
            </a:r>
            <a:r>
              <a:rPr sz="1600" b="1" spc="-5" dirty="0">
                <a:latin typeface="Arial"/>
                <a:cs typeface="Arial"/>
              </a:rPr>
              <a:t>à </a:t>
            </a:r>
            <a:r>
              <a:rPr sz="1600" b="1" spc="-10" dirty="0">
                <a:latin typeface="Arial"/>
                <a:cs typeface="Arial"/>
              </a:rPr>
              <a:t>Engenharia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Civil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00200"/>
            <a:ext cx="1295400" cy="990600"/>
          </a:xfrm>
          <a:custGeom>
            <a:avLst/>
            <a:gdLst/>
            <a:ahLst/>
            <a:cxnLst/>
            <a:rect l="l" t="t" r="r" b="b"/>
            <a:pathLst>
              <a:path w="1295400" h="990600">
                <a:moveTo>
                  <a:pt x="0" y="990600"/>
                </a:moveTo>
                <a:lnTo>
                  <a:pt x="1295400" y="990600"/>
                </a:lnTo>
                <a:lnTo>
                  <a:pt x="1295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152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93645" y="720674"/>
            <a:ext cx="3733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0313101 Introdução </a:t>
            </a:r>
            <a:r>
              <a:rPr sz="1600" b="1" spc="-5" dirty="0">
                <a:latin typeface="Arial"/>
                <a:cs typeface="Arial"/>
              </a:rPr>
              <a:t>à </a:t>
            </a:r>
            <a:r>
              <a:rPr sz="1600" b="1" spc="-10" dirty="0">
                <a:latin typeface="Arial"/>
                <a:cs typeface="Arial"/>
              </a:rPr>
              <a:t>Engenharia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Civil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93B6D2"/>
          </a:solidFill>
        </p:spPr>
        <p:txBody>
          <a:bodyPr vert="horz" wrap="square" lIns="0" tIns="128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15"/>
              </a:spcBef>
            </a:pPr>
            <a:r>
              <a:rPr sz="4400" b="0" u="none" dirty="0">
                <a:solidFill>
                  <a:srgbClr val="FFFFFF"/>
                </a:solidFill>
                <a:latin typeface="Tw Cen MT"/>
                <a:cs typeface="Tw Cen MT"/>
              </a:rPr>
              <a:t>Aula</a:t>
            </a:r>
            <a:r>
              <a:rPr sz="4400" b="0" u="none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400" b="0" u="none" dirty="0">
                <a:solidFill>
                  <a:srgbClr val="FFFFFF"/>
                </a:solidFill>
                <a:latin typeface="Tw Cen MT"/>
                <a:cs typeface="Tw Cen MT"/>
              </a:rPr>
              <a:t>S2</a:t>
            </a:r>
            <a:endParaRPr sz="440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0594" y="2668168"/>
            <a:ext cx="6426835" cy="105600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58928"/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775F54"/>
                </a:solidFill>
                <a:latin typeface="Tw Cen MT"/>
                <a:cs typeface="Tw Cen MT"/>
              </a:rPr>
              <a:t>Exercício para </a:t>
            </a:r>
            <a:r>
              <a:rPr sz="2800" spc="-5" dirty="0">
                <a:solidFill>
                  <a:srgbClr val="775F54"/>
                </a:solidFill>
                <a:latin typeface="Tw Cen MT"/>
                <a:cs typeface="Tw Cen MT"/>
              </a:rPr>
              <a:t>aplicação </a:t>
            </a:r>
            <a:r>
              <a:rPr sz="2800" dirty="0">
                <a:solidFill>
                  <a:srgbClr val="775F54"/>
                </a:solidFill>
                <a:latin typeface="Tw Cen MT"/>
                <a:cs typeface="Tw Cen MT"/>
              </a:rPr>
              <a:t>da</a:t>
            </a:r>
            <a:r>
              <a:rPr sz="2800" spc="75" dirty="0">
                <a:solidFill>
                  <a:srgbClr val="775F54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775F54"/>
                </a:solidFill>
                <a:latin typeface="Tw Cen MT"/>
                <a:cs typeface="Tw Cen MT"/>
              </a:rPr>
              <a:t>Metodologia</a:t>
            </a:r>
            <a:endParaRPr sz="2800">
              <a:latin typeface="Tw Cen MT"/>
              <a:cs typeface="Tw Cen MT"/>
            </a:endParaRPr>
          </a:p>
          <a:p>
            <a:pPr marL="469900" indent="-45720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928"/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775F54"/>
                </a:solidFill>
                <a:latin typeface="Tw Cen MT"/>
                <a:cs typeface="Tw Cen MT"/>
              </a:rPr>
              <a:t>Projeto </a:t>
            </a:r>
            <a:r>
              <a:rPr sz="2800" spc="-5" dirty="0">
                <a:solidFill>
                  <a:srgbClr val="775F54"/>
                </a:solidFill>
                <a:latin typeface="Tw Cen MT"/>
                <a:cs typeface="Tw Cen MT"/>
              </a:rPr>
              <a:t>temático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1113155"/>
          </a:xfrm>
          <a:custGeom>
            <a:avLst/>
            <a:gdLst/>
            <a:ahLst/>
            <a:cxnLst/>
            <a:rect l="l" t="t" r="r" b="b"/>
            <a:pathLst>
              <a:path w="9144000" h="1113155">
                <a:moveTo>
                  <a:pt x="0" y="1112900"/>
                </a:moveTo>
                <a:lnTo>
                  <a:pt x="9144000" y="1112900"/>
                </a:lnTo>
                <a:lnTo>
                  <a:pt x="9144000" y="0"/>
                </a:lnTo>
                <a:lnTo>
                  <a:pt x="0" y="0"/>
                </a:lnTo>
                <a:lnTo>
                  <a:pt x="0" y="1112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00200"/>
            <a:ext cx="1295400" cy="990600"/>
          </a:xfrm>
          <a:custGeom>
            <a:avLst/>
            <a:gdLst/>
            <a:ahLst/>
            <a:cxnLst/>
            <a:rect l="l" t="t" r="r" b="b"/>
            <a:pathLst>
              <a:path w="1295400" h="990600">
                <a:moveTo>
                  <a:pt x="0" y="990600"/>
                </a:moveTo>
                <a:lnTo>
                  <a:pt x="1295400" y="990600"/>
                </a:lnTo>
                <a:lnTo>
                  <a:pt x="1295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1600" y="1600200"/>
            <a:ext cx="7772400" cy="990600"/>
          </a:xfrm>
          <a:custGeom>
            <a:avLst/>
            <a:gdLst/>
            <a:ahLst/>
            <a:cxnLst/>
            <a:rect l="l" t="t" r="r" b="b"/>
            <a:pathLst>
              <a:path w="7772400" h="990600">
                <a:moveTo>
                  <a:pt x="0" y="990600"/>
                </a:moveTo>
                <a:lnTo>
                  <a:pt x="7772400" y="990600"/>
                </a:lnTo>
                <a:lnTo>
                  <a:pt x="7772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636900"/>
            <a:ext cx="9144000" cy="4221480"/>
          </a:xfrm>
          <a:custGeom>
            <a:avLst/>
            <a:gdLst/>
            <a:ahLst/>
            <a:cxnLst/>
            <a:rect l="l" t="t" r="r" b="b"/>
            <a:pathLst>
              <a:path w="9144000" h="4221480">
                <a:moveTo>
                  <a:pt x="0" y="4221099"/>
                </a:moveTo>
                <a:lnTo>
                  <a:pt x="9144000" y="4221099"/>
                </a:lnTo>
                <a:lnTo>
                  <a:pt x="9144000" y="0"/>
                </a:lnTo>
                <a:lnTo>
                  <a:pt x="0" y="0"/>
                </a:lnTo>
                <a:lnTo>
                  <a:pt x="0" y="4221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1152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50594" y="1715846"/>
            <a:ext cx="1783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none" dirty="0">
                <a:solidFill>
                  <a:srgbClr val="D9D9D9"/>
                </a:solidFill>
                <a:latin typeface="Tw Cen MT"/>
                <a:cs typeface="Tw Cen MT"/>
              </a:rPr>
              <a:t>Aula</a:t>
            </a:r>
            <a:r>
              <a:rPr sz="4400" b="0" u="none" spc="-80" dirty="0">
                <a:solidFill>
                  <a:srgbClr val="D9D9D9"/>
                </a:solidFill>
                <a:latin typeface="Tw Cen MT"/>
                <a:cs typeface="Tw Cen MT"/>
              </a:rPr>
              <a:t> </a:t>
            </a:r>
            <a:r>
              <a:rPr sz="4400" b="0" u="none" dirty="0">
                <a:solidFill>
                  <a:srgbClr val="D9D9D9"/>
                </a:solidFill>
                <a:latin typeface="Tw Cen MT"/>
                <a:cs typeface="Tw Cen MT"/>
              </a:rPr>
              <a:t>S2</a:t>
            </a:r>
            <a:endParaRPr sz="440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0594" y="2668168"/>
            <a:ext cx="6426835" cy="105600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58928"/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FF0000"/>
                </a:solidFill>
                <a:latin typeface="Tw Cen MT"/>
                <a:cs typeface="Tw Cen MT"/>
              </a:rPr>
              <a:t>Exercício para </a:t>
            </a:r>
            <a:r>
              <a:rPr sz="2800" spc="-5" dirty="0">
                <a:solidFill>
                  <a:srgbClr val="FF0000"/>
                </a:solidFill>
                <a:latin typeface="Tw Cen MT"/>
                <a:cs typeface="Tw Cen MT"/>
              </a:rPr>
              <a:t>aplicação </a:t>
            </a:r>
            <a:r>
              <a:rPr sz="2800" dirty="0">
                <a:solidFill>
                  <a:srgbClr val="FF0000"/>
                </a:solidFill>
                <a:latin typeface="Tw Cen MT"/>
                <a:cs typeface="Tw Cen MT"/>
              </a:rPr>
              <a:t>da</a:t>
            </a:r>
            <a:r>
              <a:rPr sz="2800" spc="7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w Cen MT"/>
                <a:cs typeface="Tw Cen MT"/>
              </a:rPr>
              <a:t>Metodologia</a:t>
            </a:r>
            <a:endParaRPr sz="2800">
              <a:latin typeface="Tw Cen MT"/>
              <a:cs typeface="Tw Cen MT"/>
            </a:endParaRPr>
          </a:p>
          <a:p>
            <a:pPr marL="469900" indent="-45720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928"/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D9D9D9"/>
                </a:solidFill>
                <a:latin typeface="Tw Cen MT"/>
                <a:cs typeface="Tw Cen MT"/>
              </a:rPr>
              <a:t>Projeto </a:t>
            </a:r>
            <a:r>
              <a:rPr sz="2800" spc="-5" dirty="0">
                <a:solidFill>
                  <a:srgbClr val="D9D9D9"/>
                </a:solidFill>
                <a:latin typeface="Tw Cen MT"/>
                <a:cs typeface="Tw Cen MT"/>
              </a:rPr>
              <a:t>temático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93645" y="720674"/>
            <a:ext cx="3733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0313101 Introdução </a:t>
            </a:r>
            <a:r>
              <a:rPr sz="1600" b="1" spc="-5" dirty="0">
                <a:latin typeface="Arial"/>
                <a:cs typeface="Arial"/>
              </a:rPr>
              <a:t>à </a:t>
            </a:r>
            <a:r>
              <a:rPr sz="1600" b="1" spc="-10" dirty="0">
                <a:latin typeface="Arial"/>
                <a:cs typeface="Arial"/>
              </a:rPr>
              <a:t>Engenharia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Civil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8527" y="1937380"/>
            <a:ext cx="6426804" cy="334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1850517"/>
            <a:ext cx="64706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u="none" spc="-5" dirty="0">
                <a:solidFill>
                  <a:srgbClr val="DD8046"/>
                </a:solidFill>
                <a:latin typeface="Tahoma"/>
                <a:cs typeface="Tahoma"/>
              </a:rPr>
              <a:t>Metodologia de Trabalho em</a:t>
            </a:r>
            <a:r>
              <a:rPr sz="2500" u="none" spc="45" dirty="0">
                <a:solidFill>
                  <a:srgbClr val="DD8046"/>
                </a:solidFill>
                <a:latin typeface="Tahoma"/>
                <a:cs typeface="Tahoma"/>
              </a:rPr>
              <a:t> </a:t>
            </a:r>
            <a:r>
              <a:rPr sz="2500" u="none" spc="-5" dirty="0">
                <a:solidFill>
                  <a:srgbClr val="DD8046"/>
                </a:solidFill>
                <a:latin typeface="Tahoma"/>
                <a:cs typeface="Tahoma"/>
              </a:rPr>
              <a:t>Engenharia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6781" y="3605443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1"/>
                </a:lnTo>
              </a:path>
            </a:pathLst>
          </a:custGeom>
          <a:ln w="5156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1001" y="3605443"/>
            <a:ext cx="52069" cy="244475"/>
          </a:xfrm>
          <a:custGeom>
            <a:avLst/>
            <a:gdLst/>
            <a:ahLst/>
            <a:cxnLst/>
            <a:rect l="l" t="t" r="r" b="b"/>
            <a:pathLst>
              <a:path w="52069" h="244475">
                <a:moveTo>
                  <a:pt x="0" y="244471"/>
                </a:moveTo>
                <a:lnTo>
                  <a:pt x="51560" y="244471"/>
                </a:lnTo>
                <a:lnTo>
                  <a:pt x="51560" y="0"/>
                </a:lnTo>
                <a:lnTo>
                  <a:pt x="0" y="0"/>
                </a:lnTo>
                <a:lnTo>
                  <a:pt x="0" y="244471"/>
                </a:lnTo>
                <a:close/>
              </a:path>
            </a:pathLst>
          </a:custGeom>
          <a:ln w="1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3405" y="3605443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063"/>
                </a:lnTo>
              </a:path>
            </a:pathLst>
          </a:custGeom>
          <a:ln w="82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8119" y="3450468"/>
            <a:ext cx="153670" cy="391795"/>
          </a:xfrm>
          <a:custGeom>
            <a:avLst/>
            <a:gdLst/>
            <a:ahLst/>
            <a:cxnLst/>
            <a:rect l="l" t="t" r="r" b="b"/>
            <a:pathLst>
              <a:path w="153669" h="391795">
                <a:moveTo>
                  <a:pt x="0" y="391309"/>
                </a:moveTo>
                <a:lnTo>
                  <a:pt x="153566" y="391309"/>
                </a:lnTo>
                <a:lnTo>
                  <a:pt x="153566" y="0"/>
                </a:lnTo>
                <a:lnTo>
                  <a:pt x="0" y="0"/>
                </a:lnTo>
                <a:lnTo>
                  <a:pt x="0" y="39130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8119" y="3450468"/>
            <a:ext cx="153670" cy="391795"/>
          </a:xfrm>
          <a:custGeom>
            <a:avLst/>
            <a:gdLst/>
            <a:ahLst/>
            <a:cxnLst/>
            <a:rect l="l" t="t" r="r" b="b"/>
            <a:pathLst>
              <a:path w="153669" h="391795">
                <a:moveTo>
                  <a:pt x="0" y="391309"/>
                </a:moveTo>
                <a:lnTo>
                  <a:pt x="153566" y="391309"/>
                </a:lnTo>
                <a:lnTo>
                  <a:pt x="153566" y="0"/>
                </a:lnTo>
                <a:lnTo>
                  <a:pt x="0" y="0"/>
                </a:lnTo>
                <a:lnTo>
                  <a:pt x="0" y="391309"/>
                </a:lnTo>
                <a:close/>
              </a:path>
            </a:pathLst>
          </a:custGeom>
          <a:ln w="16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8088" y="3531845"/>
            <a:ext cx="97155" cy="81915"/>
          </a:xfrm>
          <a:custGeom>
            <a:avLst/>
            <a:gdLst/>
            <a:ahLst/>
            <a:cxnLst/>
            <a:rect l="l" t="t" r="r" b="b"/>
            <a:pathLst>
              <a:path w="97155" h="81914">
                <a:moveTo>
                  <a:pt x="0" y="0"/>
                </a:moveTo>
                <a:lnTo>
                  <a:pt x="0" y="81733"/>
                </a:lnTo>
                <a:lnTo>
                  <a:pt x="96782" y="81733"/>
                </a:lnTo>
                <a:lnTo>
                  <a:pt x="96782" y="16272"/>
                </a:lnTo>
                <a:lnTo>
                  <a:pt x="0" y="0"/>
                </a:lnTo>
              </a:path>
            </a:pathLst>
          </a:custGeom>
          <a:ln w="81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8150" y="3374980"/>
            <a:ext cx="82871" cy="89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1263" y="3885233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68" y="0"/>
                </a:lnTo>
              </a:path>
            </a:pathLst>
          </a:custGeom>
          <a:ln w="25509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263" y="3872479"/>
            <a:ext cx="307975" cy="26034"/>
          </a:xfrm>
          <a:custGeom>
            <a:avLst/>
            <a:gdLst/>
            <a:ahLst/>
            <a:cxnLst/>
            <a:rect l="l" t="t" r="r" b="b"/>
            <a:pathLst>
              <a:path w="307975" h="26035">
                <a:moveTo>
                  <a:pt x="0" y="0"/>
                </a:moveTo>
                <a:lnTo>
                  <a:pt x="307868" y="0"/>
                </a:lnTo>
                <a:lnTo>
                  <a:pt x="307868" y="25509"/>
                </a:lnTo>
                <a:lnTo>
                  <a:pt x="4102" y="25509"/>
                </a:lnTo>
                <a:lnTo>
                  <a:pt x="0" y="0"/>
                </a:lnTo>
              </a:path>
            </a:pathLst>
          </a:custGeom>
          <a:ln w="16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9180" y="2897812"/>
            <a:ext cx="144532" cy="174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4115" y="2488927"/>
            <a:ext cx="194945" cy="1353185"/>
          </a:xfrm>
          <a:custGeom>
            <a:avLst/>
            <a:gdLst/>
            <a:ahLst/>
            <a:cxnLst/>
            <a:rect l="l" t="t" r="r" b="b"/>
            <a:pathLst>
              <a:path w="194944" h="1353185">
                <a:moveTo>
                  <a:pt x="194662" y="0"/>
                </a:moveTo>
                <a:lnTo>
                  <a:pt x="0" y="79428"/>
                </a:lnTo>
                <a:lnTo>
                  <a:pt x="0" y="1352850"/>
                </a:lnTo>
                <a:lnTo>
                  <a:pt x="36242" y="1352850"/>
                </a:lnTo>
                <a:lnTo>
                  <a:pt x="36242" y="195595"/>
                </a:lnTo>
                <a:lnTo>
                  <a:pt x="194662" y="128661"/>
                </a:lnTo>
                <a:lnTo>
                  <a:pt x="194662" y="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4115" y="2488927"/>
            <a:ext cx="194945" cy="1353185"/>
          </a:xfrm>
          <a:custGeom>
            <a:avLst/>
            <a:gdLst/>
            <a:ahLst/>
            <a:cxnLst/>
            <a:rect l="l" t="t" r="r" b="b"/>
            <a:pathLst>
              <a:path w="194944" h="1353185">
                <a:moveTo>
                  <a:pt x="194662" y="0"/>
                </a:moveTo>
                <a:lnTo>
                  <a:pt x="0" y="79428"/>
                </a:lnTo>
                <a:lnTo>
                  <a:pt x="0" y="1352850"/>
                </a:lnTo>
                <a:lnTo>
                  <a:pt x="36242" y="1352850"/>
                </a:lnTo>
                <a:lnTo>
                  <a:pt x="36242" y="195595"/>
                </a:lnTo>
                <a:lnTo>
                  <a:pt x="194662" y="128661"/>
                </a:lnTo>
                <a:lnTo>
                  <a:pt x="194662" y="0"/>
                </a:lnTo>
              </a:path>
            </a:pathLst>
          </a:custGeom>
          <a:ln w="16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759" y="3841778"/>
            <a:ext cx="1116330" cy="295275"/>
          </a:xfrm>
          <a:custGeom>
            <a:avLst/>
            <a:gdLst/>
            <a:ahLst/>
            <a:cxnLst/>
            <a:rect l="l" t="t" r="r" b="b"/>
            <a:pathLst>
              <a:path w="1116330" h="295275">
                <a:moveTo>
                  <a:pt x="243241" y="0"/>
                </a:moveTo>
                <a:lnTo>
                  <a:pt x="0" y="0"/>
                </a:lnTo>
                <a:lnTo>
                  <a:pt x="0" y="294761"/>
                </a:lnTo>
                <a:lnTo>
                  <a:pt x="1116030" y="294761"/>
                </a:lnTo>
                <a:lnTo>
                  <a:pt x="1116030" y="196755"/>
                </a:lnTo>
                <a:lnTo>
                  <a:pt x="970683" y="196755"/>
                </a:lnTo>
                <a:lnTo>
                  <a:pt x="970683" y="99121"/>
                </a:lnTo>
                <a:lnTo>
                  <a:pt x="485341" y="99121"/>
                </a:lnTo>
                <a:lnTo>
                  <a:pt x="437153" y="49188"/>
                </a:lnTo>
                <a:lnTo>
                  <a:pt x="291806" y="49188"/>
                </a:lnTo>
                <a:lnTo>
                  <a:pt x="243241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7759" y="3841778"/>
            <a:ext cx="1116330" cy="295275"/>
          </a:xfrm>
          <a:custGeom>
            <a:avLst/>
            <a:gdLst/>
            <a:ahLst/>
            <a:cxnLst/>
            <a:rect l="l" t="t" r="r" b="b"/>
            <a:pathLst>
              <a:path w="1116330" h="295275">
                <a:moveTo>
                  <a:pt x="1116030" y="196755"/>
                </a:moveTo>
                <a:lnTo>
                  <a:pt x="1116030" y="294761"/>
                </a:lnTo>
                <a:lnTo>
                  <a:pt x="0" y="294761"/>
                </a:lnTo>
                <a:lnTo>
                  <a:pt x="0" y="0"/>
                </a:lnTo>
                <a:lnTo>
                  <a:pt x="243241" y="0"/>
                </a:lnTo>
                <a:lnTo>
                  <a:pt x="291806" y="49188"/>
                </a:lnTo>
                <a:lnTo>
                  <a:pt x="437153" y="49188"/>
                </a:lnTo>
                <a:lnTo>
                  <a:pt x="485341" y="99121"/>
                </a:lnTo>
                <a:lnTo>
                  <a:pt x="970683" y="99121"/>
                </a:lnTo>
                <a:lnTo>
                  <a:pt x="970683" y="196755"/>
                </a:lnTo>
                <a:lnTo>
                  <a:pt x="1116030" y="196755"/>
                </a:lnTo>
              </a:path>
            </a:pathLst>
          </a:custGeom>
          <a:ln w="16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2800" y="4038529"/>
            <a:ext cx="630555" cy="98425"/>
          </a:xfrm>
          <a:custGeom>
            <a:avLst/>
            <a:gdLst/>
            <a:ahLst/>
            <a:cxnLst/>
            <a:rect l="l" t="t" r="r" b="b"/>
            <a:pathLst>
              <a:path w="630555" h="98425">
                <a:moveTo>
                  <a:pt x="0" y="98010"/>
                </a:moveTo>
                <a:lnTo>
                  <a:pt x="630295" y="98010"/>
                </a:lnTo>
                <a:lnTo>
                  <a:pt x="630295" y="0"/>
                </a:lnTo>
                <a:lnTo>
                  <a:pt x="0" y="0"/>
                </a:lnTo>
                <a:lnTo>
                  <a:pt x="0" y="9801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7759" y="4038529"/>
            <a:ext cx="48895" cy="98425"/>
          </a:xfrm>
          <a:custGeom>
            <a:avLst/>
            <a:gdLst/>
            <a:ahLst/>
            <a:cxnLst/>
            <a:rect l="l" t="t" r="r" b="b"/>
            <a:pathLst>
              <a:path w="48894" h="98425">
                <a:moveTo>
                  <a:pt x="0" y="98010"/>
                </a:moveTo>
                <a:lnTo>
                  <a:pt x="48579" y="98010"/>
                </a:lnTo>
                <a:lnTo>
                  <a:pt x="48579" y="0"/>
                </a:lnTo>
                <a:lnTo>
                  <a:pt x="0" y="0"/>
                </a:lnTo>
                <a:lnTo>
                  <a:pt x="0" y="9801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7759" y="4038529"/>
            <a:ext cx="825500" cy="98425"/>
          </a:xfrm>
          <a:custGeom>
            <a:avLst/>
            <a:gdLst/>
            <a:ahLst/>
            <a:cxnLst/>
            <a:rect l="l" t="t" r="r" b="b"/>
            <a:pathLst>
              <a:path w="825500" h="98425">
                <a:moveTo>
                  <a:pt x="0" y="98010"/>
                </a:moveTo>
                <a:lnTo>
                  <a:pt x="825336" y="98010"/>
                </a:lnTo>
                <a:lnTo>
                  <a:pt x="825336" y="0"/>
                </a:lnTo>
                <a:lnTo>
                  <a:pt x="0" y="0"/>
                </a:lnTo>
                <a:lnTo>
                  <a:pt x="0" y="98010"/>
                </a:lnTo>
                <a:close/>
              </a:path>
            </a:pathLst>
          </a:custGeom>
          <a:ln w="162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3068" y="3431980"/>
            <a:ext cx="89232" cy="2652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7769" y="3542198"/>
            <a:ext cx="248920" cy="356235"/>
          </a:xfrm>
          <a:custGeom>
            <a:avLst/>
            <a:gdLst/>
            <a:ahLst/>
            <a:cxnLst/>
            <a:rect l="l" t="t" r="r" b="b"/>
            <a:pathLst>
              <a:path w="248919" h="356235">
                <a:moveTo>
                  <a:pt x="0" y="0"/>
                </a:moveTo>
                <a:lnTo>
                  <a:pt x="0" y="48817"/>
                </a:lnTo>
                <a:lnTo>
                  <a:pt x="211837" y="348769"/>
                </a:lnTo>
                <a:lnTo>
                  <a:pt x="248455" y="355790"/>
                </a:lnTo>
                <a:lnTo>
                  <a:pt x="0" y="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7769" y="3542198"/>
            <a:ext cx="248920" cy="356235"/>
          </a:xfrm>
          <a:custGeom>
            <a:avLst/>
            <a:gdLst/>
            <a:ahLst/>
            <a:cxnLst/>
            <a:rect l="l" t="t" r="r" b="b"/>
            <a:pathLst>
              <a:path w="248919" h="356235">
                <a:moveTo>
                  <a:pt x="0" y="0"/>
                </a:moveTo>
                <a:lnTo>
                  <a:pt x="248455" y="355790"/>
                </a:lnTo>
                <a:lnTo>
                  <a:pt x="211837" y="348769"/>
                </a:lnTo>
                <a:lnTo>
                  <a:pt x="0" y="48817"/>
                </a:lnTo>
                <a:lnTo>
                  <a:pt x="0" y="0"/>
                </a:lnTo>
              </a:path>
            </a:pathLst>
          </a:custGeom>
          <a:ln w="16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4223" y="3744129"/>
            <a:ext cx="193675" cy="392430"/>
          </a:xfrm>
          <a:custGeom>
            <a:avLst/>
            <a:gdLst/>
            <a:ahLst/>
            <a:cxnLst/>
            <a:rect l="l" t="t" r="r" b="b"/>
            <a:pathLst>
              <a:path w="193675" h="392429">
                <a:moveTo>
                  <a:pt x="145347" y="0"/>
                </a:moveTo>
                <a:lnTo>
                  <a:pt x="0" y="146837"/>
                </a:lnTo>
                <a:lnTo>
                  <a:pt x="0" y="392410"/>
                </a:lnTo>
                <a:lnTo>
                  <a:pt x="193535" y="392410"/>
                </a:lnTo>
                <a:lnTo>
                  <a:pt x="193535" y="97648"/>
                </a:lnTo>
                <a:lnTo>
                  <a:pt x="145347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4223" y="3744129"/>
            <a:ext cx="193675" cy="392430"/>
          </a:xfrm>
          <a:custGeom>
            <a:avLst/>
            <a:gdLst/>
            <a:ahLst/>
            <a:cxnLst/>
            <a:rect l="l" t="t" r="r" b="b"/>
            <a:pathLst>
              <a:path w="193675" h="392429">
                <a:moveTo>
                  <a:pt x="145347" y="0"/>
                </a:moveTo>
                <a:lnTo>
                  <a:pt x="0" y="146837"/>
                </a:lnTo>
                <a:lnTo>
                  <a:pt x="0" y="392410"/>
                </a:lnTo>
                <a:lnTo>
                  <a:pt x="193535" y="392410"/>
                </a:lnTo>
                <a:lnTo>
                  <a:pt x="193535" y="97648"/>
                </a:lnTo>
                <a:lnTo>
                  <a:pt x="145347" y="0"/>
                </a:lnTo>
              </a:path>
            </a:pathLst>
          </a:custGeom>
          <a:ln w="164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5652" y="4324062"/>
            <a:ext cx="1357630" cy="56515"/>
          </a:xfrm>
          <a:custGeom>
            <a:avLst/>
            <a:gdLst/>
            <a:ahLst/>
            <a:cxnLst/>
            <a:rect l="l" t="t" r="r" b="b"/>
            <a:pathLst>
              <a:path w="1357630" h="56514">
                <a:moveTo>
                  <a:pt x="0" y="56216"/>
                </a:moveTo>
                <a:lnTo>
                  <a:pt x="1357018" y="56216"/>
                </a:lnTo>
                <a:lnTo>
                  <a:pt x="1357018" y="0"/>
                </a:lnTo>
                <a:lnTo>
                  <a:pt x="0" y="0"/>
                </a:lnTo>
                <a:lnTo>
                  <a:pt x="0" y="56216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5652" y="4324062"/>
            <a:ext cx="1357630" cy="56515"/>
          </a:xfrm>
          <a:custGeom>
            <a:avLst/>
            <a:gdLst/>
            <a:ahLst/>
            <a:cxnLst/>
            <a:rect l="l" t="t" r="r" b="b"/>
            <a:pathLst>
              <a:path w="1357630" h="56514">
                <a:moveTo>
                  <a:pt x="0" y="56216"/>
                </a:moveTo>
                <a:lnTo>
                  <a:pt x="1357018" y="56216"/>
                </a:lnTo>
                <a:lnTo>
                  <a:pt x="1357018" y="0"/>
                </a:lnTo>
                <a:lnTo>
                  <a:pt x="0" y="0"/>
                </a:lnTo>
                <a:lnTo>
                  <a:pt x="0" y="56216"/>
                </a:lnTo>
                <a:close/>
              </a:path>
            </a:pathLst>
          </a:custGeom>
          <a:ln w="16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5652" y="4234558"/>
            <a:ext cx="1357630" cy="88900"/>
          </a:xfrm>
          <a:custGeom>
            <a:avLst/>
            <a:gdLst/>
            <a:ahLst/>
            <a:cxnLst/>
            <a:rect l="l" t="t" r="r" b="b"/>
            <a:pathLst>
              <a:path w="1357630" h="88900">
                <a:moveTo>
                  <a:pt x="0" y="88394"/>
                </a:moveTo>
                <a:lnTo>
                  <a:pt x="1357018" y="88394"/>
                </a:lnTo>
                <a:lnTo>
                  <a:pt x="1357018" y="0"/>
                </a:lnTo>
                <a:lnTo>
                  <a:pt x="0" y="0"/>
                </a:lnTo>
                <a:lnTo>
                  <a:pt x="0" y="88394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5652" y="4234558"/>
            <a:ext cx="1357630" cy="88900"/>
          </a:xfrm>
          <a:custGeom>
            <a:avLst/>
            <a:gdLst/>
            <a:ahLst/>
            <a:cxnLst/>
            <a:rect l="l" t="t" r="r" b="b"/>
            <a:pathLst>
              <a:path w="1357630" h="88900">
                <a:moveTo>
                  <a:pt x="0" y="88394"/>
                </a:moveTo>
                <a:lnTo>
                  <a:pt x="1357018" y="88394"/>
                </a:lnTo>
                <a:lnTo>
                  <a:pt x="1357018" y="0"/>
                </a:lnTo>
                <a:lnTo>
                  <a:pt x="0" y="0"/>
                </a:lnTo>
                <a:lnTo>
                  <a:pt x="0" y="88394"/>
                </a:lnTo>
                <a:close/>
              </a:path>
            </a:pathLst>
          </a:custGeom>
          <a:ln w="16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2800" y="4136550"/>
            <a:ext cx="920115" cy="98425"/>
          </a:xfrm>
          <a:custGeom>
            <a:avLst/>
            <a:gdLst/>
            <a:ahLst/>
            <a:cxnLst/>
            <a:rect l="l" t="t" r="r" b="b"/>
            <a:pathLst>
              <a:path w="920114" h="98425">
                <a:moveTo>
                  <a:pt x="0" y="98010"/>
                </a:moveTo>
                <a:lnTo>
                  <a:pt x="919870" y="98010"/>
                </a:lnTo>
                <a:lnTo>
                  <a:pt x="919870" y="0"/>
                </a:lnTo>
                <a:lnTo>
                  <a:pt x="0" y="0"/>
                </a:lnTo>
                <a:lnTo>
                  <a:pt x="0" y="9801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5652" y="4136550"/>
            <a:ext cx="290830" cy="98425"/>
          </a:xfrm>
          <a:custGeom>
            <a:avLst/>
            <a:gdLst/>
            <a:ahLst/>
            <a:cxnLst/>
            <a:rect l="l" t="t" r="r" b="b"/>
            <a:pathLst>
              <a:path w="290830" h="98425">
                <a:moveTo>
                  <a:pt x="0" y="98010"/>
                </a:moveTo>
                <a:lnTo>
                  <a:pt x="290686" y="98010"/>
                </a:lnTo>
                <a:lnTo>
                  <a:pt x="290686" y="0"/>
                </a:lnTo>
                <a:lnTo>
                  <a:pt x="0" y="0"/>
                </a:lnTo>
                <a:lnTo>
                  <a:pt x="0" y="9801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5652" y="4136550"/>
            <a:ext cx="1357630" cy="98425"/>
          </a:xfrm>
          <a:custGeom>
            <a:avLst/>
            <a:gdLst/>
            <a:ahLst/>
            <a:cxnLst/>
            <a:rect l="l" t="t" r="r" b="b"/>
            <a:pathLst>
              <a:path w="1357630" h="98425">
                <a:moveTo>
                  <a:pt x="0" y="98010"/>
                </a:moveTo>
                <a:lnTo>
                  <a:pt x="1357018" y="98010"/>
                </a:lnTo>
                <a:lnTo>
                  <a:pt x="1357018" y="0"/>
                </a:lnTo>
                <a:lnTo>
                  <a:pt x="0" y="0"/>
                </a:lnTo>
                <a:lnTo>
                  <a:pt x="0" y="98010"/>
                </a:lnTo>
                <a:close/>
              </a:path>
            </a:pathLst>
          </a:custGeom>
          <a:ln w="16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08098" y="4087536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341" y="0"/>
                </a:lnTo>
              </a:path>
            </a:pathLst>
          </a:custGeom>
          <a:ln w="49190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8098" y="4062941"/>
            <a:ext cx="145415" cy="49530"/>
          </a:xfrm>
          <a:custGeom>
            <a:avLst/>
            <a:gdLst/>
            <a:ahLst/>
            <a:cxnLst/>
            <a:rect l="l" t="t" r="r" b="b"/>
            <a:pathLst>
              <a:path w="145414" h="49529">
                <a:moveTo>
                  <a:pt x="0" y="49190"/>
                </a:moveTo>
                <a:lnTo>
                  <a:pt x="145341" y="49190"/>
                </a:lnTo>
                <a:lnTo>
                  <a:pt x="145341" y="0"/>
                </a:lnTo>
                <a:lnTo>
                  <a:pt x="0" y="0"/>
                </a:lnTo>
                <a:lnTo>
                  <a:pt x="0" y="49190"/>
                </a:lnTo>
                <a:close/>
              </a:path>
            </a:pathLst>
          </a:custGeom>
          <a:ln w="16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8710" y="3682700"/>
            <a:ext cx="107146" cy="108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21001" y="3499296"/>
            <a:ext cx="97155" cy="98425"/>
          </a:xfrm>
          <a:custGeom>
            <a:avLst/>
            <a:gdLst/>
            <a:ahLst/>
            <a:cxnLst/>
            <a:rect l="l" t="t" r="r" b="b"/>
            <a:pathLst>
              <a:path w="97155" h="98425">
                <a:moveTo>
                  <a:pt x="0" y="98010"/>
                </a:moveTo>
                <a:lnTo>
                  <a:pt x="96769" y="98010"/>
                </a:lnTo>
                <a:lnTo>
                  <a:pt x="96769" y="0"/>
                </a:lnTo>
                <a:lnTo>
                  <a:pt x="0" y="0"/>
                </a:lnTo>
                <a:lnTo>
                  <a:pt x="0" y="9801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1001" y="3499296"/>
            <a:ext cx="97155" cy="98425"/>
          </a:xfrm>
          <a:custGeom>
            <a:avLst/>
            <a:gdLst/>
            <a:ahLst/>
            <a:cxnLst/>
            <a:rect l="l" t="t" r="r" b="b"/>
            <a:pathLst>
              <a:path w="97155" h="98425">
                <a:moveTo>
                  <a:pt x="0" y="98010"/>
                </a:moveTo>
                <a:lnTo>
                  <a:pt x="96769" y="98010"/>
                </a:lnTo>
                <a:lnTo>
                  <a:pt x="96769" y="0"/>
                </a:lnTo>
                <a:lnTo>
                  <a:pt x="0" y="0"/>
                </a:lnTo>
                <a:lnTo>
                  <a:pt x="0" y="98010"/>
                </a:lnTo>
                <a:close/>
              </a:path>
            </a:pathLst>
          </a:custGeom>
          <a:ln w="163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6899" y="3499125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421"/>
                </a:lnTo>
              </a:path>
            </a:pathLst>
          </a:custGeom>
          <a:ln w="48203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2797" y="3474486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071" y="0"/>
                </a:lnTo>
              </a:path>
            </a:pathLst>
          </a:custGeom>
          <a:ln w="49278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72797" y="3450468"/>
            <a:ext cx="387350" cy="391795"/>
          </a:xfrm>
          <a:custGeom>
            <a:avLst/>
            <a:gdLst/>
            <a:ahLst/>
            <a:cxnLst/>
            <a:rect l="l" t="t" r="r" b="b"/>
            <a:pathLst>
              <a:path w="387350" h="391795">
                <a:moveTo>
                  <a:pt x="387071" y="0"/>
                </a:moveTo>
                <a:lnTo>
                  <a:pt x="0" y="0"/>
                </a:lnTo>
                <a:lnTo>
                  <a:pt x="0" y="391309"/>
                </a:lnTo>
                <a:lnTo>
                  <a:pt x="48203" y="391309"/>
                </a:lnTo>
                <a:lnTo>
                  <a:pt x="48203" y="48831"/>
                </a:lnTo>
                <a:lnTo>
                  <a:pt x="387071" y="48831"/>
                </a:lnTo>
                <a:lnTo>
                  <a:pt x="387071" y="0"/>
                </a:lnTo>
              </a:path>
            </a:pathLst>
          </a:custGeom>
          <a:ln w="163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0337" y="3077290"/>
            <a:ext cx="387350" cy="389890"/>
          </a:xfrm>
          <a:custGeom>
            <a:avLst/>
            <a:gdLst/>
            <a:ahLst/>
            <a:cxnLst/>
            <a:rect l="l" t="t" r="r" b="b"/>
            <a:pathLst>
              <a:path w="387350" h="389889">
                <a:moveTo>
                  <a:pt x="193535" y="0"/>
                </a:moveTo>
                <a:lnTo>
                  <a:pt x="149166" y="5167"/>
                </a:lnTo>
                <a:lnTo>
                  <a:pt x="108432" y="19870"/>
                </a:lnTo>
                <a:lnTo>
                  <a:pt x="72497" y="42912"/>
                </a:lnTo>
                <a:lnTo>
                  <a:pt x="42524" y="73098"/>
                </a:lnTo>
                <a:lnTo>
                  <a:pt x="19674" y="109228"/>
                </a:lnTo>
                <a:lnTo>
                  <a:pt x="5112" y="150108"/>
                </a:lnTo>
                <a:lnTo>
                  <a:pt x="0" y="194539"/>
                </a:lnTo>
                <a:lnTo>
                  <a:pt x="5112" y="239108"/>
                </a:lnTo>
                <a:lnTo>
                  <a:pt x="19674" y="280086"/>
                </a:lnTo>
                <a:lnTo>
                  <a:pt x="42524" y="316283"/>
                </a:lnTo>
                <a:lnTo>
                  <a:pt x="72497" y="346508"/>
                </a:lnTo>
                <a:lnTo>
                  <a:pt x="108432" y="369571"/>
                </a:lnTo>
                <a:lnTo>
                  <a:pt x="149166" y="384282"/>
                </a:lnTo>
                <a:lnTo>
                  <a:pt x="193535" y="389450"/>
                </a:lnTo>
                <a:lnTo>
                  <a:pt x="237900" y="384282"/>
                </a:lnTo>
                <a:lnTo>
                  <a:pt x="278631" y="369571"/>
                </a:lnTo>
                <a:lnTo>
                  <a:pt x="314567" y="346508"/>
                </a:lnTo>
                <a:lnTo>
                  <a:pt x="344542" y="316283"/>
                </a:lnTo>
                <a:lnTo>
                  <a:pt x="367393" y="280086"/>
                </a:lnTo>
                <a:lnTo>
                  <a:pt x="381958" y="239108"/>
                </a:lnTo>
                <a:lnTo>
                  <a:pt x="387071" y="194539"/>
                </a:lnTo>
                <a:lnTo>
                  <a:pt x="381958" y="150108"/>
                </a:lnTo>
                <a:lnTo>
                  <a:pt x="367393" y="109228"/>
                </a:lnTo>
                <a:lnTo>
                  <a:pt x="344542" y="73098"/>
                </a:lnTo>
                <a:lnTo>
                  <a:pt x="314567" y="42912"/>
                </a:lnTo>
                <a:lnTo>
                  <a:pt x="278631" y="19870"/>
                </a:lnTo>
                <a:lnTo>
                  <a:pt x="237900" y="5167"/>
                </a:lnTo>
                <a:lnTo>
                  <a:pt x="193535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0337" y="3077290"/>
            <a:ext cx="387350" cy="389890"/>
          </a:xfrm>
          <a:custGeom>
            <a:avLst/>
            <a:gdLst/>
            <a:ahLst/>
            <a:cxnLst/>
            <a:rect l="l" t="t" r="r" b="b"/>
            <a:pathLst>
              <a:path w="387350" h="389889">
                <a:moveTo>
                  <a:pt x="0" y="194539"/>
                </a:moveTo>
                <a:lnTo>
                  <a:pt x="5112" y="239108"/>
                </a:lnTo>
                <a:lnTo>
                  <a:pt x="19674" y="280086"/>
                </a:lnTo>
                <a:lnTo>
                  <a:pt x="42524" y="316283"/>
                </a:lnTo>
                <a:lnTo>
                  <a:pt x="72497" y="346508"/>
                </a:lnTo>
                <a:lnTo>
                  <a:pt x="108432" y="369571"/>
                </a:lnTo>
                <a:lnTo>
                  <a:pt x="149166" y="384282"/>
                </a:lnTo>
                <a:lnTo>
                  <a:pt x="193535" y="389450"/>
                </a:lnTo>
                <a:lnTo>
                  <a:pt x="237900" y="384282"/>
                </a:lnTo>
                <a:lnTo>
                  <a:pt x="278631" y="369571"/>
                </a:lnTo>
                <a:lnTo>
                  <a:pt x="314567" y="346508"/>
                </a:lnTo>
                <a:lnTo>
                  <a:pt x="344542" y="316283"/>
                </a:lnTo>
                <a:lnTo>
                  <a:pt x="367393" y="280086"/>
                </a:lnTo>
                <a:lnTo>
                  <a:pt x="381958" y="239108"/>
                </a:lnTo>
                <a:lnTo>
                  <a:pt x="387071" y="194539"/>
                </a:lnTo>
                <a:lnTo>
                  <a:pt x="381958" y="150108"/>
                </a:lnTo>
                <a:lnTo>
                  <a:pt x="367393" y="109228"/>
                </a:lnTo>
                <a:lnTo>
                  <a:pt x="344542" y="73098"/>
                </a:lnTo>
                <a:lnTo>
                  <a:pt x="314567" y="42912"/>
                </a:lnTo>
                <a:lnTo>
                  <a:pt x="278631" y="19870"/>
                </a:lnTo>
                <a:lnTo>
                  <a:pt x="237900" y="5167"/>
                </a:lnTo>
                <a:lnTo>
                  <a:pt x="193535" y="0"/>
                </a:lnTo>
                <a:lnTo>
                  <a:pt x="149166" y="5167"/>
                </a:lnTo>
                <a:lnTo>
                  <a:pt x="108432" y="19870"/>
                </a:lnTo>
                <a:lnTo>
                  <a:pt x="72497" y="42912"/>
                </a:lnTo>
                <a:lnTo>
                  <a:pt x="42524" y="73098"/>
                </a:lnTo>
                <a:lnTo>
                  <a:pt x="19674" y="109228"/>
                </a:lnTo>
                <a:lnTo>
                  <a:pt x="5112" y="150108"/>
                </a:lnTo>
                <a:lnTo>
                  <a:pt x="0" y="194539"/>
                </a:lnTo>
              </a:path>
            </a:pathLst>
          </a:custGeom>
          <a:ln w="163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2967" y="3077290"/>
            <a:ext cx="386715" cy="389890"/>
          </a:xfrm>
          <a:custGeom>
            <a:avLst/>
            <a:gdLst/>
            <a:ahLst/>
            <a:cxnLst/>
            <a:rect l="l" t="t" r="r" b="b"/>
            <a:pathLst>
              <a:path w="386715" h="389889">
                <a:moveTo>
                  <a:pt x="193535" y="0"/>
                </a:moveTo>
                <a:lnTo>
                  <a:pt x="149171" y="5167"/>
                </a:lnTo>
                <a:lnTo>
                  <a:pt x="108439" y="19870"/>
                </a:lnTo>
                <a:lnTo>
                  <a:pt x="72504" y="42912"/>
                </a:lnTo>
                <a:lnTo>
                  <a:pt x="42529" y="73098"/>
                </a:lnTo>
                <a:lnTo>
                  <a:pt x="19677" y="109228"/>
                </a:lnTo>
                <a:lnTo>
                  <a:pt x="5113" y="150108"/>
                </a:lnTo>
                <a:lnTo>
                  <a:pt x="0" y="194539"/>
                </a:lnTo>
                <a:lnTo>
                  <a:pt x="5113" y="239108"/>
                </a:lnTo>
                <a:lnTo>
                  <a:pt x="19677" y="280086"/>
                </a:lnTo>
                <a:lnTo>
                  <a:pt x="42529" y="316283"/>
                </a:lnTo>
                <a:lnTo>
                  <a:pt x="72504" y="346508"/>
                </a:lnTo>
                <a:lnTo>
                  <a:pt x="108439" y="369571"/>
                </a:lnTo>
                <a:lnTo>
                  <a:pt x="149171" y="384282"/>
                </a:lnTo>
                <a:lnTo>
                  <a:pt x="193535" y="389450"/>
                </a:lnTo>
                <a:lnTo>
                  <a:pt x="237627" y="384282"/>
                </a:lnTo>
                <a:lnTo>
                  <a:pt x="278163" y="369571"/>
                </a:lnTo>
                <a:lnTo>
                  <a:pt x="313968" y="346508"/>
                </a:lnTo>
                <a:lnTo>
                  <a:pt x="343863" y="316283"/>
                </a:lnTo>
                <a:lnTo>
                  <a:pt x="366674" y="280086"/>
                </a:lnTo>
                <a:lnTo>
                  <a:pt x="381223" y="239108"/>
                </a:lnTo>
                <a:lnTo>
                  <a:pt x="386335" y="194539"/>
                </a:lnTo>
                <a:lnTo>
                  <a:pt x="381223" y="150108"/>
                </a:lnTo>
                <a:lnTo>
                  <a:pt x="366674" y="109228"/>
                </a:lnTo>
                <a:lnTo>
                  <a:pt x="343863" y="73098"/>
                </a:lnTo>
                <a:lnTo>
                  <a:pt x="313968" y="42912"/>
                </a:lnTo>
                <a:lnTo>
                  <a:pt x="278163" y="19870"/>
                </a:lnTo>
                <a:lnTo>
                  <a:pt x="237627" y="5167"/>
                </a:lnTo>
                <a:lnTo>
                  <a:pt x="19353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2967" y="3077290"/>
            <a:ext cx="386715" cy="389890"/>
          </a:xfrm>
          <a:custGeom>
            <a:avLst/>
            <a:gdLst/>
            <a:ahLst/>
            <a:cxnLst/>
            <a:rect l="l" t="t" r="r" b="b"/>
            <a:pathLst>
              <a:path w="386715" h="389889">
                <a:moveTo>
                  <a:pt x="0" y="194539"/>
                </a:moveTo>
                <a:lnTo>
                  <a:pt x="5113" y="239108"/>
                </a:lnTo>
                <a:lnTo>
                  <a:pt x="19677" y="280086"/>
                </a:lnTo>
                <a:lnTo>
                  <a:pt x="42529" y="316283"/>
                </a:lnTo>
                <a:lnTo>
                  <a:pt x="72504" y="346508"/>
                </a:lnTo>
                <a:lnTo>
                  <a:pt x="108439" y="369571"/>
                </a:lnTo>
                <a:lnTo>
                  <a:pt x="149171" y="384282"/>
                </a:lnTo>
                <a:lnTo>
                  <a:pt x="193535" y="389450"/>
                </a:lnTo>
                <a:lnTo>
                  <a:pt x="237627" y="384282"/>
                </a:lnTo>
                <a:lnTo>
                  <a:pt x="278163" y="369571"/>
                </a:lnTo>
                <a:lnTo>
                  <a:pt x="313968" y="346508"/>
                </a:lnTo>
                <a:lnTo>
                  <a:pt x="343863" y="316283"/>
                </a:lnTo>
                <a:lnTo>
                  <a:pt x="366674" y="280086"/>
                </a:lnTo>
                <a:lnTo>
                  <a:pt x="381223" y="239108"/>
                </a:lnTo>
                <a:lnTo>
                  <a:pt x="386335" y="194539"/>
                </a:lnTo>
                <a:lnTo>
                  <a:pt x="381223" y="150108"/>
                </a:lnTo>
                <a:lnTo>
                  <a:pt x="366674" y="109228"/>
                </a:lnTo>
                <a:lnTo>
                  <a:pt x="343863" y="73098"/>
                </a:lnTo>
                <a:lnTo>
                  <a:pt x="313968" y="42912"/>
                </a:lnTo>
                <a:lnTo>
                  <a:pt x="278163" y="19870"/>
                </a:lnTo>
                <a:lnTo>
                  <a:pt x="237627" y="5167"/>
                </a:lnTo>
                <a:lnTo>
                  <a:pt x="193535" y="0"/>
                </a:lnTo>
                <a:lnTo>
                  <a:pt x="149171" y="5167"/>
                </a:lnTo>
                <a:lnTo>
                  <a:pt x="108439" y="19870"/>
                </a:lnTo>
                <a:lnTo>
                  <a:pt x="72504" y="42912"/>
                </a:lnTo>
                <a:lnTo>
                  <a:pt x="42529" y="73098"/>
                </a:lnTo>
                <a:lnTo>
                  <a:pt x="19677" y="109228"/>
                </a:lnTo>
                <a:lnTo>
                  <a:pt x="5113" y="150108"/>
                </a:lnTo>
                <a:lnTo>
                  <a:pt x="0" y="194539"/>
                </a:lnTo>
              </a:path>
            </a:pathLst>
          </a:custGeom>
          <a:ln w="163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6338" y="3841778"/>
            <a:ext cx="146685" cy="393065"/>
          </a:xfrm>
          <a:custGeom>
            <a:avLst/>
            <a:gdLst/>
            <a:ahLst/>
            <a:cxnLst/>
            <a:rect l="l" t="t" r="r" b="b"/>
            <a:pathLst>
              <a:path w="146684" h="393064">
                <a:moveTo>
                  <a:pt x="0" y="392782"/>
                </a:moveTo>
                <a:lnTo>
                  <a:pt x="146462" y="392782"/>
                </a:lnTo>
                <a:lnTo>
                  <a:pt x="146462" y="0"/>
                </a:lnTo>
                <a:lnTo>
                  <a:pt x="0" y="0"/>
                </a:lnTo>
                <a:lnTo>
                  <a:pt x="0" y="39278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6338" y="3841778"/>
            <a:ext cx="146685" cy="393065"/>
          </a:xfrm>
          <a:custGeom>
            <a:avLst/>
            <a:gdLst/>
            <a:ahLst/>
            <a:cxnLst/>
            <a:rect l="l" t="t" r="r" b="b"/>
            <a:pathLst>
              <a:path w="146684" h="393064">
                <a:moveTo>
                  <a:pt x="0" y="392782"/>
                </a:moveTo>
                <a:lnTo>
                  <a:pt x="146462" y="392782"/>
                </a:lnTo>
                <a:lnTo>
                  <a:pt x="146462" y="0"/>
                </a:lnTo>
                <a:lnTo>
                  <a:pt x="0" y="0"/>
                </a:lnTo>
                <a:lnTo>
                  <a:pt x="0" y="392782"/>
                </a:lnTo>
                <a:close/>
              </a:path>
            </a:pathLst>
          </a:custGeom>
          <a:ln w="16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6338" y="3940900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459" y="0"/>
                </a:lnTo>
              </a:path>
            </a:pathLst>
          </a:custGeom>
          <a:ln w="81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6338" y="4087723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459" y="0"/>
                </a:lnTo>
              </a:path>
            </a:pathLst>
          </a:custGeom>
          <a:ln w="81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6338" y="4038534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459" y="0"/>
                </a:lnTo>
              </a:path>
            </a:pathLst>
          </a:custGeom>
          <a:ln w="81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6338" y="3989717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459" y="0"/>
                </a:lnTo>
              </a:path>
            </a:pathLst>
          </a:custGeom>
          <a:ln w="81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6338" y="3890967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459" y="0"/>
                </a:lnTo>
              </a:path>
            </a:pathLst>
          </a:custGeom>
          <a:ln w="81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6338" y="4136540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459" y="0"/>
                </a:lnTo>
              </a:path>
            </a:pathLst>
          </a:custGeom>
          <a:ln w="81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6338" y="4185372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459" y="0"/>
                </a:lnTo>
              </a:path>
            </a:pathLst>
          </a:custGeom>
          <a:ln w="81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72541" y="3940894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640"/>
                </a:lnTo>
              </a:path>
            </a:pathLst>
          </a:custGeom>
          <a:ln w="4819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48443" y="3940894"/>
            <a:ext cx="48260" cy="97790"/>
          </a:xfrm>
          <a:custGeom>
            <a:avLst/>
            <a:gdLst/>
            <a:ahLst/>
            <a:cxnLst/>
            <a:rect l="l" t="t" r="r" b="b"/>
            <a:pathLst>
              <a:path w="48260" h="97789">
                <a:moveTo>
                  <a:pt x="0" y="97640"/>
                </a:moveTo>
                <a:lnTo>
                  <a:pt x="48197" y="97640"/>
                </a:lnTo>
                <a:lnTo>
                  <a:pt x="48197" y="0"/>
                </a:lnTo>
                <a:lnTo>
                  <a:pt x="0" y="0"/>
                </a:lnTo>
                <a:lnTo>
                  <a:pt x="0" y="97640"/>
                </a:lnTo>
                <a:close/>
              </a:path>
            </a:pathLst>
          </a:custGeom>
          <a:ln w="164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39781" y="2848028"/>
            <a:ext cx="259568" cy="2862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5571" y="2418573"/>
            <a:ext cx="795655" cy="1261745"/>
          </a:xfrm>
          <a:custGeom>
            <a:avLst/>
            <a:gdLst/>
            <a:ahLst/>
            <a:cxnLst/>
            <a:rect l="l" t="t" r="r" b="b"/>
            <a:pathLst>
              <a:path w="795655" h="1261745">
                <a:moveTo>
                  <a:pt x="52681" y="0"/>
                </a:moveTo>
                <a:lnTo>
                  <a:pt x="25394" y="45812"/>
                </a:lnTo>
                <a:lnTo>
                  <a:pt x="13072" y="82551"/>
                </a:lnTo>
                <a:lnTo>
                  <a:pt x="2975" y="128364"/>
                </a:lnTo>
                <a:lnTo>
                  <a:pt x="0" y="177597"/>
                </a:lnTo>
                <a:lnTo>
                  <a:pt x="0" y="226384"/>
                </a:lnTo>
                <a:lnTo>
                  <a:pt x="10082" y="290790"/>
                </a:lnTo>
                <a:lnTo>
                  <a:pt x="19428" y="370218"/>
                </a:lnTo>
                <a:lnTo>
                  <a:pt x="37354" y="459017"/>
                </a:lnTo>
                <a:lnTo>
                  <a:pt x="67617" y="560711"/>
                </a:lnTo>
                <a:lnTo>
                  <a:pt x="113206" y="658717"/>
                </a:lnTo>
                <a:lnTo>
                  <a:pt x="185692" y="774855"/>
                </a:lnTo>
                <a:lnTo>
                  <a:pt x="258538" y="885072"/>
                </a:lnTo>
                <a:lnTo>
                  <a:pt x="319078" y="958298"/>
                </a:lnTo>
                <a:lnTo>
                  <a:pt x="403509" y="1047067"/>
                </a:lnTo>
                <a:lnTo>
                  <a:pt x="491307" y="1120664"/>
                </a:lnTo>
                <a:lnTo>
                  <a:pt x="570148" y="1178733"/>
                </a:lnTo>
                <a:lnTo>
                  <a:pt x="627683" y="1215353"/>
                </a:lnTo>
                <a:lnTo>
                  <a:pt x="685233" y="1242722"/>
                </a:lnTo>
                <a:lnTo>
                  <a:pt x="731558" y="1261211"/>
                </a:lnTo>
                <a:lnTo>
                  <a:pt x="767801" y="1261211"/>
                </a:lnTo>
                <a:lnTo>
                  <a:pt x="795074" y="1246039"/>
                </a:lnTo>
                <a:lnTo>
                  <a:pt x="52681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65571" y="2418573"/>
            <a:ext cx="795655" cy="1261745"/>
          </a:xfrm>
          <a:custGeom>
            <a:avLst/>
            <a:gdLst/>
            <a:ahLst/>
            <a:cxnLst/>
            <a:rect l="l" t="t" r="r" b="b"/>
            <a:pathLst>
              <a:path w="795655" h="1261745">
                <a:moveTo>
                  <a:pt x="25394" y="45812"/>
                </a:moveTo>
                <a:lnTo>
                  <a:pt x="13072" y="82551"/>
                </a:lnTo>
                <a:lnTo>
                  <a:pt x="2975" y="128364"/>
                </a:lnTo>
                <a:lnTo>
                  <a:pt x="0" y="177597"/>
                </a:lnTo>
                <a:lnTo>
                  <a:pt x="0" y="226384"/>
                </a:lnTo>
                <a:lnTo>
                  <a:pt x="10082" y="290790"/>
                </a:lnTo>
                <a:lnTo>
                  <a:pt x="19428" y="370218"/>
                </a:lnTo>
                <a:lnTo>
                  <a:pt x="37354" y="459017"/>
                </a:lnTo>
                <a:lnTo>
                  <a:pt x="67617" y="560711"/>
                </a:lnTo>
                <a:lnTo>
                  <a:pt x="113206" y="658717"/>
                </a:lnTo>
                <a:lnTo>
                  <a:pt x="185692" y="774855"/>
                </a:lnTo>
                <a:lnTo>
                  <a:pt x="258538" y="885072"/>
                </a:lnTo>
                <a:lnTo>
                  <a:pt x="319078" y="958298"/>
                </a:lnTo>
                <a:lnTo>
                  <a:pt x="403509" y="1047067"/>
                </a:lnTo>
                <a:lnTo>
                  <a:pt x="491307" y="1120664"/>
                </a:lnTo>
                <a:lnTo>
                  <a:pt x="570148" y="1178733"/>
                </a:lnTo>
                <a:lnTo>
                  <a:pt x="627683" y="1215353"/>
                </a:lnTo>
                <a:lnTo>
                  <a:pt x="685233" y="1242722"/>
                </a:lnTo>
                <a:lnTo>
                  <a:pt x="731558" y="1261211"/>
                </a:lnTo>
                <a:lnTo>
                  <a:pt x="767801" y="1261211"/>
                </a:lnTo>
                <a:lnTo>
                  <a:pt x="795074" y="1246039"/>
                </a:lnTo>
                <a:lnTo>
                  <a:pt x="52681" y="0"/>
                </a:lnTo>
                <a:lnTo>
                  <a:pt x="25394" y="45812"/>
                </a:lnTo>
              </a:path>
            </a:pathLst>
          </a:custGeom>
          <a:ln w="163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12272" y="2415598"/>
            <a:ext cx="748665" cy="1249045"/>
          </a:xfrm>
          <a:custGeom>
            <a:avLst/>
            <a:gdLst/>
            <a:ahLst/>
            <a:cxnLst/>
            <a:rect l="l" t="t" r="r" b="b"/>
            <a:pathLst>
              <a:path w="748664" h="1249045">
                <a:moveTo>
                  <a:pt x="5980" y="0"/>
                </a:moveTo>
                <a:lnTo>
                  <a:pt x="0" y="24393"/>
                </a:lnTo>
                <a:lnTo>
                  <a:pt x="0" y="79576"/>
                </a:lnTo>
                <a:lnTo>
                  <a:pt x="2990" y="143535"/>
                </a:lnTo>
                <a:lnTo>
                  <a:pt x="8955" y="195744"/>
                </a:lnTo>
                <a:lnTo>
                  <a:pt x="17926" y="262975"/>
                </a:lnTo>
                <a:lnTo>
                  <a:pt x="30262" y="342552"/>
                </a:lnTo>
                <a:lnTo>
                  <a:pt x="48188" y="424955"/>
                </a:lnTo>
                <a:lnTo>
                  <a:pt x="84431" y="530026"/>
                </a:lnTo>
                <a:lnTo>
                  <a:pt x="138991" y="649495"/>
                </a:lnTo>
                <a:lnTo>
                  <a:pt x="199516" y="747129"/>
                </a:lnTo>
                <a:lnTo>
                  <a:pt x="272377" y="851055"/>
                </a:lnTo>
                <a:lnTo>
                  <a:pt x="338882" y="930944"/>
                </a:lnTo>
                <a:lnTo>
                  <a:pt x="390061" y="984952"/>
                </a:lnTo>
                <a:lnTo>
                  <a:pt x="438640" y="1034870"/>
                </a:lnTo>
                <a:lnTo>
                  <a:pt x="490195" y="1083702"/>
                </a:lnTo>
                <a:lnTo>
                  <a:pt x="547730" y="1131775"/>
                </a:lnTo>
                <a:lnTo>
                  <a:pt x="586963" y="1163219"/>
                </a:lnTo>
                <a:lnTo>
                  <a:pt x="629186" y="1190588"/>
                </a:lnTo>
                <a:lnTo>
                  <a:pt x="675887" y="1217213"/>
                </a:lnTo>
                <a:lnTo>
                  <a:pt x="715120" y="1242737"/>
                </a:lnTo>
                <a:lnTo>
                  <a:pt x="739402" y="1249014"/>
                </a:lnTo>
                <a:lnTo>
                  <a:pt x="748373" y="1230525"/>
                </a:lnTo>
                <a:lnTo>
                  <a:pt x="746509" y="1205001"/>
                </a:lnTo>
                <a:lnTo>
                  <a:pt x="740153" y="1175416"/>
                </a:lnTo>
                <a:lnTo>
                  <a:pt x="730071" y="1123639"/>
                </a:lnTo>
                <a:lnTo>
                  <a:pt x="718110" y="1055218"/>
                </a:lnTo>
                <a:lnTo>
                  <a:pt x="702783" y="991973"/>
                </a:lnTo>
                <a:lnTo>
                  <a:pt x="684857" y="917632"/>
                </a:lnTo>
                <a:lnTo>
                  <a:pt x="660575" y="838858"/>
                </a:lnTo>
                <a:lnTo>
                  <a:pt x="633288" y="776714"/>
                </a:lnTo>
                <a:lnTo>
                  <a:pt x="611245" y="722721"/>
                </a:lnTo>
                <a:lnTo>
                  <a:pt x="575753" y="651340"/>
                </a:lnTo>
                <a:lnTo>
                  <a:pt x="541389" y="588095"/>
                </a:lnTo>
                <a:lnTo>
                  <a:pt x="500277" y="520045"/>
                </a:lnTo>
                <a:lnTo>
                  <a:pt x="390061" y="373193"/>
                </a:lnTo>
                <a:lnTo>
                  <a:pt x="324683" y="289600"/>
                </a:lnTo>
                <a:lnTo>
                  <a:pt x="263031" y="229359"/>
                </a:lnTo>
                <a:lnTo>
                  <a:pt x="202506" y="167185"/>
                </a:lnTo>
                <a:lnTo>
                  <a:pt x="157292" y="122414"/>
                </a:lnTo>
                <a:lnTo>
                  <a:pt x="108728" y="75412"/>
                </a:lnTo>
                <a:lnTo>
                  <a:pt x="72485" y="42986"/>
                </a:lnTo>
                <a:lnTo>
                  <a:pt x="36242" y="12196"/>
                </a:lnTo>
                <a:lnTo>
                  <a:pt x="598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12272" y="2415598"/>
            <a:ext cx="748665" cy="1249045"/>
          </a:xfrm>
          <a:custGeom>
            <a:avLst/>
            <a:gdLst/>
            <a:ahLst/>
            <a:cxnLst/>
            <a:rect l="l" t="t" r="r" b="b"/>
            <a:pathLst>
              <a:path w="748664" h="1249045">
                <a:moveTo>
                  <a:pt x="5980" y="0"/>
                </a:moveTo>
                <a:lnTo>
                  <a:pt x="0" y="24393"/>
                </a:lnTo>
                <a:lnTo>
                  <a:pt x="0" y="79576"/>
                </a:lnTo>
                <a:lnTo>
                  <a:pt x="2990" y="143535"/>
                </a:lnTo>
                <a:lnTo>
                  <a:pt x="8955" y="195744"/>
                </a:lnTo>
                <a:lnTo>
                  <a:pt x="17926" y="262975"/>
                </a:lnTo>
                <a:lnTo>
                  <a:pt x="30262" y="342552"/>
                </a:lnTo>
                <a:lnTo>
                  <a:pt x="48188" y="424955"/>
                </a:lnTo>
                <a:lnTo>
                  <a:pt x="84431" y="530026"/>
                </a:lnTo>
                <a:lnTo>
                  <a:pt x="138991" y="649495"/>
                </a:lnTo>
                <a:lnTo>
                  <a:pt x="199516" y="747129"/>
                </a:lnTo>
                <a:lnTo>
                  <a:pt x="272377" y="851055"/>
                </a:lnTo>
                <a:lnTo>
                  <a:pt x="338882" y="930944"/>
                </a:lnTo>
                <a:lnTo>
                  <a:pt x="390061" y="984952"/>
                </a:lnTo>
                <a:lnTo>
                  <a:pt x="438640" y="1034870"/>
                </a:lnTo>
                <a:lnTo>
                  <a:pt x="490195" y="1083702"/>
                </a:lnTo>
                <a:lnTo>
                  <a:pt x="547730" y="1131775"/>
                </a:lnTo>
                <a:lnTo>
                  <a:pt x="586963" y="1163219"/>
                </a:lnTo>
                <a:lnTo>
                  <a:pt x="629186" y="1190588"/>
                </a:lnTo>
                <a:lnTo>
                  <a:pt x="675887" y="1217213"/>
                </a:lnTo>
                <a:lnTo>
                  <a:pt x="715120" y="1242737"/>
                </a:lnTo>
                <a:lnTo>
                  <a:pt x="739402" y="1249014"/>
                </a:lnTo>
                <a:lnTo>
                  <a:pt x="748373" y="1230525"/>
                </a:lnTo>
                <a:lnTo>
                  <a:pt x="746509" y="1205001"/>
                </a:lnTo>
                <a:lnTo>
                  <a:pt x="740153" y="1175416"/>
                </a:lnTo>
                <a:lnTo>
                  <a:pt x="730071" y="1123639"/>
                </a:lnTo>
                <a:lnTo>
                  <a:pt x="718110" y="1055218"/>
                </a:lnTo>
                <a:lnTo>
                  <a:pt x="702783" y="991973"/>
                </a:lnTo>
                <a:lnTo>
                  <a:pt x="684857" y="917632"/>
                </a:lnTo>
                <a:lnTo>
                  <a:pt x="660575" y="838858"/>
                </a:lnTo>
                <a:lnTo>
                  <a:pt x="633288" y="776714"/>
                </a:lnTo>
                <a:lnTo>
                  <a:pt x="611245" y="722721"/>
                </a:lnTo>
                <a:lnTo>
                  <a:pt x="575753" y="651340"/>
                </a:lnTo>
                <a:lnTo>
                  <a:pt x="541389" y="588095"/>
                </a:lnTo>
                <a:lnTo>
                  <a:pt x="500277" y="520045"/>
                </a:lnTo>
                <a:lnTo>
                  <a:pt x="435650" y="434177"/>
                </a:lnTo>
                <a:lnTo>
                  <a:pt x="390061" y="373193"/>
                </a:lnTo>
                <a:lnTo>
                  <a:pt x="324683" y="289600"/>
                </a:lnTo>
                <a:lnTo>
                  <a:pt x="263031" y="229359"/>
                </a:lnTo>
                <a:lnTo>
                  <a:pt x="202506" y="167185"/>
                </a:lnTo>
                <a:lnTo>
                  <a:pt x="157292" y="122414"/>
                </a:lnTo>
                <a:lnTo>
                  <a:pt x="108728" y="75412"/>
                </a:lnTo>
                <a:lnTo>
                  <a:pt x="72485" y="42986"/>
                </a:lnTo>
                <a:lnTo>
                  <a:pt x="36242" y="12196"/>
                </a:lnTo>
                <a:lnTo>
                  <a:pt x="5980" y="0"/>
                </a:lnTo>
              </a:path>
            </a:pathLst>
          </a:custGeom>
          <a:ln w="163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39169" y="2761274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427" y="0"/>
                </a:lnTo>
              </a:path>
            </a:pathLst>
          </a:custGeom>
          <a:ln w="55034">
            <a:solidFill>
              <a:srgbClr val="DFD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39169" y="2733756"/>
            <a:ext cx="736600" cy="55244"/>
          </a:xfrm>
          <a:custGeom>
            <a:avLst/>
            <a:gdLst/>
            <a:ahLst/>
            <a:cxnLst/>
            <a:rect l="l" t="t" r="r" b="b"/>
            <a:pathLst>
              <a:path w="736600" h="55244">
                <a:moveTo>
                  <a:pt x="0" y="0"/>
                </a:moveTo>
                <a:lnTo>
                  <a:pt x="736427" y="30640"/>
                </a:lnTo>
                <a:lnTo>
                  <a:pt x="730446" y="55034"/>
                </a:lnTo>
                <a:lnTo>
                  <a:pt x="3365" y="24393"/>
                </a:lnTo>
                <a:lnTo>
                  <a:pt x="0" y="0"/>
                </a:lnTo>
              </a:path>
            </a:pathLst>
          </a:custGeom>
          <a:ln w="16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44691" y="2898711"/>
            <a:ext cx="261620" cy="652780"/>
          </a:xfrm>
          <a:custGeom>
            <a:avLst/>
            <a:gdLst/>
            <a:ahLst/>
            <a:cxnLst/>
            <a:rect l="l" t="t" r="r" b="b"/>
            <a:pathLst>
              <a:path w="261619" h="652779">
                <a:moveTo>
                  <a:pt x="261167" y="0"/>
                </a:moveTo>
                <a:lnTo>
                  <a:pt x="230905" y="13252"/>
                </a:lnTo>
                <a:lnTo>
                  <a:pt x="0" y="637194"/>
                </a:lnTo>
                <a:lnTo>
                  <a:pt x="21291" y="652738"/>
                </a:lnTo>
                <a:lnTo>
                  <a:pt x="261167" y="0"/>
                </a:lnTo>
                <a:close/>
              </a:path>
            </a:pathLst>
          </a:custGeom>
          <a:solidFill>
            <a:srgbClr val="DF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44691" y="2898711"/>
            <a:ext cx="261620" cy="652780"/>
          </a:xfrm>
          <a:custGeom>
            <a:avLst/>
            <a:gdLst/>
            <a:ahLst/>
            <a:cxnLst/>
            <a:rect l="l" t="t" r="r" b="b"/>
            <a:pathLst>
              <a:path w="261619" h="652779">
                <a:moveTo>
                  <a:pt x="230905" y="13252"/>
                </a:moveTo>
                <a:lnTo>
                  <a:pt x="0" y="637194"/>
                </a:lnTo>
                <a:lnTo>
                  <a:pt x="21291" y="652738"/>
                </a:lnTo>
                <a:lnTo>
                  <a:pt x="261167" y="0"/>
                </a:lnTo>
                <a:lnTo>
                  <a:pt x="230905" y="13252"/>
                </a:lnTo>
              </a:path>
            </a:pathLst>
          </a:custGeom>
          <a:ln w="16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27307" y="2740736"/>
            <a:ext cx="321971" cy="2182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44267" y="2365248"/>
            <a:ext cx="5401056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15895" y="3028609"/>
            <a:ext cx="1560328" cy="2246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14800" y="2886455"/>
            <a:ext cx="358139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65091" y="2886455"/>
            <a:ext cx="1327403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60320" y="3191255"/>
            <a:ext cx="929640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82111" y="3191255"/>
            <a:ext cx="1161288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09672" y="3904869"/>
            <a:ext cx="1225295" cy="2384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23715" y="3776471"/>
            <a:ext cx="1429512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49594" y="4718684"/>
            <a:ext cx="860664" cy="24303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25522" y="5267325"/>
            <a:ext cx="1468882" cy="2384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095317" y="6090284"/>
            <a:ext cx="958956" cy="2384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92551" y="5961888"/>
            <a:ext cx="365760" cy="5135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50464" y="5961888"/>
            <a:ext cx="1400556" cy="5135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859637" y="2414396"/>
            <a:ext cx="7533640" cy="417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7195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Identificar </a:t>
            </a:r>
            <a:r>
              <a:rPr sz="18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o que no </a:t>
            </a:r>
            <a:r>
              <a:rPr sz="18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produto/serviço </a:t>
            </a:r>
            <a:r>
              <a:rPr sz="18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é</a:t>
            </a:r>
            <a:r>
              <a:rPr sz="1800" b="1" u="sng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 </a:t>
            </a:r>
            <a:r>
              <a:rPr sz="18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insatisfatório.</a:t>
            </a:r>
            <a:endParaRPr sz="18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843405" indent="-200025">
              <a:lnSpc>
                <a:spcPct val="100000"/>
              </a:lnSpc>
              <a:spcBef>
                <a:spcPts val="5"/>
              </a:spcBef>
              <a:buFont typeface="Candara"/>
              <a:buChar char="•"/>
              <a:tabLst>
                <a:tab pos="1844039" algn="l"/>
              </a:tabLst>
            </a:pP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Expressar </a:t>
            </a:r>
            <a:r>
              <a:rPr sz="1800" b="1" dirty="0">
                <a:solidFill>
                  <a:srgbClr val="FF0066"/>
                </a:solidFill>
                <a:latin typeface="Candara"/>
                <a:cs typeface="Candara"/>
              </a:rPr>
              <a:t>o que</a:t>
            </a:r>
            <a:r>
              <a:rPr sz="1800" b="1" spc="-25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800" b="1" dirty="0">
                <a:solidFill>
                  <a:srgbClr val="FF0066"/>
                </a:solidFill>
                <a:latin typeface="Candara"/>
                <a:cs typeface="Candara"/>
              </a:rPr>
              <a:t>desagrada</a:t>
            </a:r>
            <a:endParaRPr sz="1800">
              <a:latin typeface="Candara"/>
              <a:cs typeface="Candara"/>
            </a:endParaRPr>
          </a:p>
          <a:p>
            <a:pPr marL="1644014" marR="763905">
              <a:lnSpc>
                <a:spcPct val="100000"/>
              </a:lnSpc>
              <a:spcBef>
                <a:spcPts val="40"/>
              </a:spcBef>
              <a:buFont typeface="Candara"/>
              <a:buChar char="•"/>
              <a:tabLst>
                <a:tab pos="1844039" algn="l"/>
              </a:tabLst>
            </a:pP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Evitar censurar</a:t>
            </a:r>
            <a:r>
              <a:rPr sz="1800" spc="-5" dirty="0">
                <a:latin typeface="Candara"/>
                <a:cs typeface="Candara"/>
              </a:rPr>
              <a:t>: </a:t>
            </a:r>
            <a:r>
              <a:rPr sz="2000" b="1" spc="-5" dirty="0">
                <a:latin typeface="Candara"/>
                <a:cs typeface="Candara"/>
              </a:rPr>
              <a:t>“isso já foi resolvido </a:t>
            </a:r>
            <a:r>
              <a:rPr sz="2000" b="1" dirty="0">
                <a:latin typeface="Candara"/>
                <a:cs typeface="Candara"/>
              </a:rPr>
              <a:t>em </a:t>
            </a:r>
            <a:r>
              <a:rPr sz="2000" b="1" spc="-5" dirty="0">
                <a:latin typeface="Candara"/>
                <a:cs typeface="Candara"/>
              </a:rPr>
              <a:t>algum  </a:t>
            </a:r>
            <a:r>
              <a:rPr sz="2000" b="1" spc="-15" dirty="0">
                <a:latin typeface="Candara"/>
                <a:cs typeface="Candara"/>
              </a:rPr>
              <a:t>lugar...”</a:t>
            </a:r>
            <a:r>
              <a:rPr sz="2000" spc="-15" dirty="0">
                <a:latin typeface="Candara"/>
                <a:cs typeface="Candara"/>
              </a:rPr>
              <a:t>ou </a:t>
            </a:r>
            <a:r>
              <a:rPr sz="2000" b="1" spc="-5" dirty="0">
                <a:latin typeface="Candara"/>
                <a:cs typeface="Candara"/>
              </a:rPr>
              <a:t>“eu </a:t>
            </a:r>
            <a:r>
              <a:rPr sz="2000" b="1" dirty="0">
                <a:latin typeface="Candara"/>
                <a:cs typeface="Candara"/>
              </a:rPr>
              <a:t>não</a:t>
            </a:r>
            <a:r>
              <a:rPr sz="2000" b="1" spc="-15" dirty="0">
                <a:latin typeface="Candara"/>
                <a:cs typeface="Candara"/>
              </a:rPr>
              <a:t> </a:t>
            </a:r>
            <a:r>
              <a:rPr sz="2000" b="1" spc="-5" dirty="0">
                <a:latin typeface="Candara"/>
                <a:cs typeface="Candara"/>
              </a:rPr>
              <a:t>concordo...”</a:t>
            </a:r>
            <a:endParaRPr sz="2000">
              <a:latin typeface="Candara"/>
              <a:cs typeface="Candara"/>
            </a:endParaRPr>
          </a:p>
          <a:p>
            <a:pPr marL="1843405" indent="-200025">
              <a:lnSpc>
                <a:spcPct val="100000"/>
              </a:lnSpc>
              <a:spcBef>
                <a:spcPts val="5"/>
              </a:spcBef>
              <a:buFont typeface="Candara"/>
              <a:buChar char="•"/>
              <a:tabLst>
                <a:tab pos="1844039" algn="l"/>
              </a:tabLst>
            </a:pP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Suspender </a:t>
            </a:r>
            <a:r>
              <a:rPr sz="1800" b="1" dirty="0">
                <a:solidFill>
                  <a:srgbClr val="FF0066"/>
                </a:solidFill>
                <a:latin typeface="Candara"/>
                <a:cs typeface="Candara"/>
              </a:rPr>
              <a:t>o</a:t>
            </a:r>
            <a:r>
              <a:rPr sz="1800" b="1" spc="-25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julgamento</a:t>
            </a:r>
            <a:endParaRPr sz="1800">
              <a:latin typeface="Candara"/>
              <a:cs typeface="Candar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06680">
              <a:lnSpc>
                <a:spcPct val="100000"/>
              </a:lnSpc>
              <a:buFont typeface="Wingdings"/>
              <a:buChar char=""/>
              <a:tabLst>
                <a:tab pos="243204" algn="l"/>
              </a:tabLst>
            </a:pPr>
            <a:r>
              <a:rPr sz="1800" spc="-5" dirty="0">
                <a:latin typeface="Candara"/>
                <a:cs typeface="Candara"/>
              </a:rPr>
              <a:t>Descobrir </a:t>
            </a:r>
            <a:r>
              <a:rPr sz="1800" dirty="0">
                <a:latin typeface="Candara"/>
                <a:cs typeface="Candara"/>
              </a:rPr>
              <a:t>coisas </a:t>
            </a:r>
            <a:r>
              <a:rPr sz="1800" spc="-5" dirty="0">
                <a:latin typeface="Candara"/>
                <a:cs typeface="Candara"/>
              </a:rPr>
              <a:t>que </a:t>
            </a:r>
            <a:r>
              <a:rPr sz="1800" dirty="0">
                <a:latin typeface="Candara"/>
                <a:cs typeface="Candara"/>
              </a:rPr>
              <a:t>dão </a:t>
            </a:r>
            <a:r>
              <a:rPr sz="1800" b="1" dirty="0">
                <a:solidFill>
                  <a:srgbClr val="FF0000"/>
                </a:solidFill>
                <a:latin typeface="Candara"/>
                <a:cs typeface="Candara"/>
              </a:rPr>
              <a:t>preguiça </a:t>
            </a:r>
            <a:r>
              <a:rPr sz="1800" dirty="0">
                <a:latin typeface="Candara"/>
                <a:cs typeface="Candara"/>
              </a:rPr>
              <a:t>de fazer </a:t>
            </a:r>
            <a:r>
              <a:rPr sz="1800" spc="-5" dirty="0">
                <a:latin typeface="Candara"/>
                <a:cs typeface="Candara"/>
              </a:rPr>
              <a:t>relacionadas </a:t>
            </a:r>
            <a:r>
              <a:rPr sz="1800" dirty="0">
                <a:latin typeface="Candara"/>
                <a:cs typeface="Candara"/>
              </a:rPr>
              <a:t>com o </a:t>
            </a:r>
            <a:r>
              <a:rPr sz="1800" spc="-5" dirty="0">
                <a:latin typeface="Candara"/>
                <a:cs typeface="Candara"/>
              </a:rPr>
              <a:t>produto </a:t>
            </a:r>
            <a:r>
              <a:rPr sz="1800" dirty="0">
                <a:latin typeface="Candara"/>
                <a:cs typeface="Candara"/>
              </a:rPr>
              <a:t>ou  serviço.</a:t>
            </a:r>
            <a:endParaRPr sz="1800">
              <a:latin typeface="Candara"/>
              <a:cs typeface="Candara"/>
            </a:endParaRPr>
          </a:p>
          <a:p>
            <a:pPr marL="12700" marR="702310" algn="just">
              <a:lnSpc>
                <a:spcPct val="100000"/>
              </a:lnSpc>
              <a:buFont typeface="Wingdings"/>
              <a:buChar char=""/>
              <a:tabLst>
                <a:tab pos="243204" algn="l"/>
              </a:tabLst>
            </a:pPr>
            <a:r>
              <a:rPr sz="1800" dirty="0">
                <a:latin typeface="Candara"/>
                <a:cs typeface="Candara"/>
              </a:rPr>
              <a:t>Perceber </a:t>
            </a:r>
            <a:r>
              <a:rPr sz="1800" b="1" dirty="0">
                <a:solidFill>
                  <a:srgbClr val="FF0000"/>
                </a:solidFill>
                <a:latin typeface="Candara"/>
                <a:cs typeface="Candara"/>
              </a:rPr>
              <a:t>onde e </a:t>
            </a:r>
            <a:r>
              <a:rPr sz="1800" b="1" spc="-5" dirty="0">
                <a:solidFill>
                  <a:srgbClr val="FF0000"/>
                </a:solidFill>
                <a:latin typeface="Candara"/>
                <a:cs typeface="Candara"/>
              </a:rPr>
              <a:t>quando </a:t>
            </a:r>
            <a:r>
              <a:rPr sz="1800" spc="-5" dirty="0">
                <a:latin typeface="Candara"/>
                <a:cs typeface="Candara"/>
              </a:rPr>
              <a:t>ocorrem: </a:t>
            </a:r>
            <a:r>
              <a:rPr sz="1800" b="1" dirty="0">
                <a:latin typeface="Candara"/>
                <a:cs typeface="Candara"/>
              </a:rPr>
              <a:t>“QUE </a:t>
            </a:r>
            <a:r>
              <a:rPr sz="1800" b="1" spc="-15" dirty="0">
                <a:latin typeface="Candara"/>
                <a:cs typeface="Candara"/>
              </a:rPr>
              <a:t>CHATO </a:t>
            </a:r>
            <a:r>
              <a:rPr sz="1800" b="1" dirty="0">
                <a:latin typeface="Candara"/>
                <a:cs typeface="Candara"/>
              </a:rPr>
              <a:t>!”, “QUE DROGA !”,  </a:t>
            </a:r>
            <a:r>
              <a:rPr sz="1800" b="1" spc="-15" dirty="0">
                <a:latin typeface="Candara"/>
                <a:cs typeface="Candara"/>
              </a:rPr>
              <a:t>“AAHHHHH”, </a:t>
            </a:r>
            <a:r>
              <a:rPr sz="1800" b="1" spc="-5" dirty="0">
                <a:latin typeface="Candara"/>
                <a:cs typeface="Candara"/>
              </a:rPr>
              <a:t>“NUNCA DÁ CERTO </a:t>
            </a:r>
            <a:r>
              <a:rPr sz="1800" b="1" dirty="0">
                <a:latin typeface="Candara"/>
                <a:cs typeface="Candara"/>
              </a:rPr>
              <a:t>!”, </a:t>
            </a:r>
            <a:r>
              <a:rPr sz="1800" b="1" spc="-5" dirty="0">
                <a:latin typeface="Candara"/>
                <a:cs typeface="Candara"/>
              </a:rPr>
              <a:t>“ISSO ACONTECE </a:t>
            </a:r>
            <a:r>
              <a:rPr sz="1800" b="1" dirty="0">
                <a:latin typeface="Candara"/>
                <a:cs typeface="Candara"/>
              </a:rPr>
              <a:t>TODO O </a:t>
            </a:r>
            <a:r>
              <a:rPr sz="1800" b="1" spc="-5" dirty="0">
                <a:latin typeface="Candara"/>
                <a:cs typeface="Candara"/>
              </a:rPr>
              <a:t>DIA !”,  “SEMPRE </a:t>
            </a:r>
            <a:r>
              <a:rPr sz="1800" b="1" dirty="0">
                <a:latin typeface="Candara"/>
                <a:cs typeface="Candara"/>
              </a:rPr>
              <a:t>DÁ </a:t>
            </a:r>
            <a:r>
              <a:rPr sz="1800" b="1" spc="-5" dirty="0">
                <a:latin typeface="Candara"/>
                <a:cs typeface="Candara"/>
              </a:rPr>
              <a:t>PROBLEMA</a:t>
            </a:r>
            <a:r>
              <a:rPr sz="1800" b="1" spc="-20" dirty="0">
                <a:latin typeface="Candara"/>
                <a:cs typeface="Candara"/>
              </a:rPr>
              <a:t> </a:t>
            </a:r>
            <a:r>
              <a:rPr sz="1800" b="1" dirty="0">
                <a:latin typeface="Candara"/>
                <a:cs typeface="Candara"/>
              </a:rPr>
              <a:t>!”</a:t>
            </a:r>
            <a:endParaRPr sz="180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  <a:buFont typeface="Wingdings"/>
              <a:buChar char=""/>
              <a:tabLst>
                <a:tab pos="194945" algn="l"/>
              </a:tabLst>
            </a:pPr>
            <a:r>
              <a:rPr sz="1800" spc="-5" dirty="0">
                <a:latin typeface="Candara"/>
                <a:cs typeface="Candara"/>
              </a:rPr>
              <a:t>Identificar </a:t>
            </a:r>
            <a:r>
              <a:rPr sz="1800" b="1" dirty="0">
                <a:solidFill>
                  <a:srgbClr val="FF0000"/>
                </a:solidFill>
                <a:latin typeface="Candara"/>
                <a:cs typeface="Candara"/>
              </a:rPr>
              <a:t>ideias </a:t>
            </a:r>
            <a:r>
              <a:rPr sz="1800" b="1" spc="-5" dirty="0">
                <a:solidFill>
                  <a:srgbClr val="FF0000"/>
                </a:solidFill>
                <a:latin typeface="Candara"/>
                <a:cs typeface="Candara"/>
              </a:rPr>
              <a:t>pré-concebidas </a:t>
            </a:r>
            <a:r>
              <a:rPr sz="1800" dirty="0">
                <a:latin typeface="Candara"/>
                <a:cs typeface="Candara"/>
              </a:rPr>
              <a:t>a </a:t>
            </a:r>
            <a:r>
              <a:rPr sz="1800" spc="-5" dirty="0">
                <a:latin typeface="Candara"/>
                <a:cs typeface="Candara"/>
              </a:rPr>
              <a:t>respeito </a:t>
            </a:r>
            <a:r>
              <a:rPr sz="1800" dirty="0">
                <a:latin typeface="Candara"/>
                <a:cs typeface="Candara"/>
              </a:rPr>
              <a:t>do </a:t>
            </a:r>
            <a:r>
              <a:rPr sz="1800" spc="-5" dirty="0">
                <a:latin typeface="Candara"/>
                <a:cs typeface="Candara"/>
              </a:rPr>
              <a:t>produto/serviço, </a:t>
            </a:r>
            <a:r>
              <a:rPr sz="1800" dirty="0">
                <a:latin typeface="Candara"/>
                <a:cs typeface="Candara"/>
              </a:rPr>
              <a:t>ou seja, algo  </a:t>
            </a:r>
            <a:r>
              <a:rPr sz="1800" spc="-5" dirty="0">
                <a:latin typeface="Candara"/>
                <a:cs typeface="Candara"/>
              </a:rPr>
              <a:t>que </a:t>
            </a:r>
            <a:r>
              <a:rPr sz="1800" dirty="0">
                <a:latin typeface="Candara"/>
                <a:cs typeface="Candara"/>
              </a:rPr>
              <a:t>é sempre do mesmo jeito sem motivo forte o </a:t>
            </a:r>
            <a:r>
              <a:rPr sz="1800" spc="-5" dirty="0">
                <a:latin typeface="Candara"/>
                <a:cs typeface="Candara"/>
              </a:rPr>
              <a:t>suficiente que </a:t>
            </a:r>
            <a:r>
              <a:rPr sz="1800" dirty="0">
                <a:latin typeface="Candara"/>
                <a:cs typeface="Candara"/>
              </a:rPr>
              <a:t>o</a:t>
            </a:r>
            <a:r>
              <a:rPr sz="1800" spc="-16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justifique.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0" y="328698"/>
            <a:ext cx="9100745" cy="3411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493645" y="720674"/>
            <a:ext cx="3733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0313101 Introdução </a:t>
            </a:r>
            <a:r>
              <a:rPr sz="1600" b="1" spc="-5" dirty="0">
                <a:latin typeface="Arial"/>
                <a:cs typeface="Arial"/>
              </a:rPr>
              <a:t>à </a:t>
            </a:r>
            <a:r>
              <a:rPr sz="1600" b="1" spc="-10" dirty="0">
                <a:latin typeface="Arial"/>
                <a:cs typeface="Arial"/>
              </a:rPr>
              <a:t>Engenharia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Civil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6659" y="2386105"/>
            <a:ext cx="1802764" cy="1407795"/>
          </a:xfrm>
          <a:custGeom>
            <a:avLst/>
            <a:gdLst/>
            <a:ahLst/>
            <a:cxnLst/>
            <a:rect l="l" t="t" r="r" b="b"/>
            <a:pathLst>
              <a:path w="1802764" h="1407795">
                <a:moveTo>
                  <a:pt x="1287047" y="1321928"/>
                </a:moveTo>
                <a:lnTo>
                  <a:pt x="440410" y="1321928"/>
                </a:lnTo>
                <a:lnTo>
                  <a:pt x="607366" y="1373220"/>
                </a:lnTo>
                <a:lnTo>
                  <a:pt x="853087" y="1407515"/>
                </a:lnTo>
                <a:lnTo>
                  <a:pt x="1122462" y="1390836"/>
                </a:lnTo>
                <a:lnTo>
                  <a:pt x="1287047" y="1321928"/>
                </a:lnTo>
                <a:close/>
              </a:path>
              <a:path w="1802764" h="1407795">
                <a:moveTo>
                  <a:pt x="1638319" y="1316575"/>
                </a:moveTo>
                <a:lnTo>
                  <a:pt x="1299833" y="1316575"/>
                </a:lnTo>
                <a:lnTo>
                  <a:pt x="1625814" y="1379193"/>
                </a:lnTo>
                <a:lnTo>
                  <a:pt x="1638319" y="1316575"/>
                </a:lnTo>
                <a:close/>
              </a:path>
              <a:path w="1802764" h="1407795">
                <a:moveTo>
                  <a:pt x="1802298" y="0"/>
                </a:moveTo>
                <a:lnTo>
                  <a:pt x="1642918" y="0"/>
                </a:lnTo>
                <a:lnTo>
                  <a:pt x="0" y="1225003"/>
                </a:lnTo>
                <a:lnTo>
                  <a:pt x="28670" y="1344581"/>
                </a:lnTo>
                <a:lnTo>
                  <a:pt x="440410" y="1321928"/>
                </a:lnTo>
                <a:lnTo>
                  <a:pt x="1287047" y="1321928"/>
                </a:lnTo>
                <a:lnTo>
                  <a:pt x="1299833" y="1316575"/>
                </a:lnTo>
                <a:lnTo>
                  <a:pt x="1638319" y="1316575"/>
                </a:lnTo>
                <a:lnTo>
                  <a:pt x="1802298" y="495468"/>
                </a:lnTo>
                <a:lnTo>
                  <a:pt x="180229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6258" y="2177802"/>
            <a:ext cx="1531620" cy="1350645"/>
          </a:xfrm>
          <a:custGeom>
            <a:avLst/>
            <a:gdLst/>
            <a:ahLst/>
            <a:cxnLst/>
            <a:rect l="l" t="t" r="r" b="b"/>
            <a:pathLst>
              <a:path w="1531620" h="1350645">
                <a:moveTo>
                  <a:pt x="700308" y="0"/>
                </a:moveTo>
                <a:lnTo>
                  <a:pt x="551925" y="19741"/>
                </a:lnTo>
                <a:lnTo>
                  <a:pt x="439156" y="57201"/>
                </a:lnTo>
                <a:lnTo>
                  <a:pt x="245721" y="172362"/>
                </a:lnTo>
                <a:lnTo>
                  <a:pt x="160988" y="262720"/>
                </a:lnTo>
                <a:lnTo>
                  <a:pt x="95146" y="342700"/>
                </a:lnTo>
                <a:lnTo>
                  <a:pt x="50094" y="414708"/>
                </a:lnTo>
                <a:lnTo>
                  <a:pt x="0" y="584945"/>
                </a:lnTo>
                <a:lnTo>
                  <a:pt x="70251" y="1017940"/>
                </a:lnTo>
                <a:lnTo>
                  <a:pt x="368904" y="1342366"/>
                </a:lnTo>
                <a:lnTo>
                  <a:pt x="1026695" y="1350238"/>
                </a:lnTo>
                <a:lnTo>
                  <a:pt x="1486338" y="952487"/>
                </a:lnTo>
                <a:lnTo>
                  <a:pt x="1531314" y="557572"/>
                </a:lnTo>
                <a:lnTo>
                  <a:pt x="1438448" y="375097"/>
                </a:lnTo>
                <a:lnTo>
                  <a:pt x="1372947" y="264238"/>
                </a:lnTo>
                <a:lnTo>
                  <a:pt x="1275267" y="172362"/>
                </a:lnTo>
                <a:lnTo>
                  <a:pt x="1197731" y="120223"/>
                </a:lnTo>
                <a:lnTo>
                  <a:pt x="1034803" y="47836"/>
                </a:lnTo>
                <a:lnTo>
                  <a:pt x="886484" y="10377"/>
                </a:lnTo>
                <a:lnTo>
                  <a:pt x="700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1244" y="2565175"/>
            <a:ext cx="1339215" cy="760730"/>
          </a:xfrm>
          <a:custGeom>
            <a:avLst/>
            <a:gdLst/>
            <a:ahLst/>
            <a:cxnLst/>
            <a:rect l="l" t="t" r="r" b="b"/>
            <a:pathLst>
              <a:path w="1339214" h="760729">
                <a:moveTo>
                  <a:pt x="0" y="405255"/>
                </a:moveTo>
                <a:lnTo>
                  <a:pt x="40643" y="524833"/>
                </a:lnTo>
                <a:lnTo>
                  <a:pt x="121283" y="609799"/>
                </a:lnTo>
                <a:lnTo>
                  <a:pt x="264307" y="714900"/>
                </a:lnTo>
                <a:lnTo>
                  <a:pt x="442298" y="760522"/>
                </a:lnTo>
                <a:lnTo>
                  <a:pt x="655573" y="760522"/>
                </a:lnTo>
                <a:lnTo>
                  <a:pt x="871673" y="707661"/>
                </a:lnTo>
                <a:lnTo>
                  <a:pt x="1021808" y="634970"/>
                </a:lnTo>
                <a:lnTo>
                  <a:pt x="353777" y="634970"/>
                </a:lnTo>
                <a:lnTo>
                  <a:pt x="0" y="405255"/>
                </a:lnTo>
                <a:close/>
              </a:path>
              <a:path w="1339214" h="760729">
                <a:moveTo>
                  <a:pt x="688653" y="385437"/>
                </a:moveTo>
                <a:lnTo>
                  <a:pt x="353777" y="634970"/>
                </a:lnTo>
                <a:lnTo>
                  <a:pt x="1021808" y="634970"/>
                </a:lnTo>
                <a:lnTo>
                  <a:pt x="1067287" y="612950"/>
                </a:lnTo>
                <a:lnTo>
                  <a:pt x="1140915" y="545296"/>
                </a:lnTo>
                <a:lnTo>
                  <a:pt x="733705" y="545296"/>
                </a:lnTo>
                <a:lnTo>
                  <a:pt x="688653" y="385437"/>
                </a:lnTo>
                <a:close/>
              </a:path>
              <a:path w="1339214" h="760729">
                <a:moveTo>
                  <a:pt x="984810" y="204810"/>
                </a:moveTo>
                <a:lnTo>
                  <a:pt x="733705" y="545296"/>
                </a:lnTo>
                <a:lnTo>
                  <a:pt x="1140915" y="545296"/>
                </a:lnTo>
                <a:lnTo>
                  <a:pt x="1181667" y="507850"/>
                </a:lnTo>
                <a:lnTo>
                  <a:pt x="1007488" y="507850"/>
                </a:lnTo>
                <a:lnTo>
                  <a:pt x="984810" y="204810"/>
                </a:lnTo>
                <a:close/>
              </a:path>
              <a:path w="1339214" h="760729">
                <a:moveTo>
                  <a:pt x="1256314" y="0"/>
                </a:moveTo>
                <a:lnTo>
                  <a:pt x="1007488" y="507850"/>
                </a:lnTo>
                <a:lnTo>
                  <a:pt x="1181667" y="507850"/>
                </a:lnTo>
                <a:lnTo>
                  <a:pt x="1233382" y="460330"/>
                </a:lnTo>
                <a:lnTo>
                  <a:pt x="1331569" y="282538"/>
                </a:lnTo>
                <a:lnTo>
                  <a:pt x="1338917" y="160125"/>
                </a:lnTo>
                <a:lnTo>
                  <a:pt x="1256314" y="0"/>
                </a:lnTo>
                <a:close/>
              </a:path>
            </a:pathLst>
          </a:custGeom>
          <a:solidFill>
            <a:srgbClr val="B1EB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2462" y="2381043"/>
            <a:ext cx="945515" cy="894080"/>
          </a:xfrm>
          <a:custGeom>
            <a:avLst/>
            <a:gdLst/>
            <a:ahLst/>
            <a:cxnLst/>
            <a:rect l="l" t="t" r="r" b="b"/>
            <a:pathLst>
              <a:path w="945514" h="894079">
                <a:moveTo>
                  <a:pt x="48206" y="678757"/>
                </a:moveTo>
                <a:lnTo>
                  <a:pt x="0" y="710547"/>
                </a:lnTo>
                <a:lnTo>
                  <a:pt x="327007" y="893995"/>
                </a:lnTo>
                <a:lnTo>
                  <a:pt x="366624" y="794880"/>
                </a:lnTo>
                <a:lnTo>
                  <a:pt x="285730" y="794880"/>
                </a:lnTo>
                <a:lnTo>
                  <a:pt x="48206" y="678757"/>
                </a:lnTo>
                <a:close/>
              </a:path>
              <a:path w="945514" h="894079">
                <a:moveTo>
                  <a:pt x="695279" y="223742"/>
                </a:moveTo>
                <a:lnTo>
                  <a:pt x="369221" y="589387"/>
                </a:lnTo>
                <a:lnTo>
                  <a:pt x="285730" y="794880"/>
                </a:lnTo>
                <a:lnTo>
                  <a:pt x="366624" y="794880"/>
                </a:lnTo>
                <a:lnTo>
                  <a:pt x="468130" y="540930"/>
                </a:lnTo>
                <a:lnTo>
                  <a:pt x="727712" y="289802"/>
                </a:lnTo>
                <a:lnTo>
                  <a:pt x="904069" y="289802"/>
                </a:lnTo>
                <a:lnTo>
                  <a:pt x="904069" y="262087"/>
                </a:lnTo>
                <a:lnTo>
                  <a:pt x="851238" y="262087"/>
                </a:lnTo>
                <a:lnTo>
                  <a:pt x="695279" y="223742"/>
                </a:lnTo>
                <a:close/>
              </a:path>
              <a:path w="945514" h="894079">
                <a:moveTo>
                  <a:pt x="904069" y="289802"/>
                </a:moveTo>
                <a:lnTo>
                  <a:pt x="727712" y="289802"/>
                </a:lnTo>
                <a:lnTo>
                  <a:pt x="904069" y="345522"/>
                </a:lnTo>
                <a:lnTo>
                  <a:pt x="904069" y="289802"/>
                </a:lnTo>
                <a:close/>
              </a:path>
              <a:path w="945514" h="894079">
                <a:moveTo>
                  <a:pt x="945371" y="0"/>
                </a:moveTo>
                <a:lnTo>
                  <a:pt x="884938" y="31511"/>
                </a:lnTo>
                <a:lnTo>
                  <a:pt x="851238" y="262087"/>
                </a:lnTo>
                <a:lnTo>
                  <a:pt x="904069" y="262087"/>
                </a:lnTo>
                <a:lnTo>
                  <a:pt x="904069" y="241333"/>
                </a:lnTo>
                <a:lnTo>
                  <a:pt x="945371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4212" y="2332574"/>
            <a:ext cx="393065" cy="483234"/>
          </a:xfrm>
          <a:custGeom>
            <a:avLst/>
            <a:gdLst/>
            <a:ahLst/>
            <a:cxnLst/>
            <a:rect l="l" t="t" r="r" b="b"/>
            <a:pathLst>
              <a:path w="393064" h="483235">
                <a:moveTo>
                  <a:pt x="189659" y="0"/>
                </a:moveTo>
                <a:lnTo>
                  <a:pt x="0" y="30245"/>
                </a:lnTo>
                <a:lnTo>
                  <a:pt x="130493" y="220325"/>
                </a:lnTo>
                <a:lnTo>
                  <a:pt x="255159" y="475490"/>
                </a:lnTo>
                <a:lnTo>
                  <a:pt x="328895" y="483046"/>
                </a:lnTo>
                <a:lnTo>
                  <a:pt x="392621" y="49101"/>
                </a:lnTo>
                <a:lnTo>
                  <a:pt x="189659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1634" y="3224380"/>
            <a:ext cx="280670" cy="366395"/>
          </a:xfrm>
          <a:custGeom>
            <a:avLst/>
            <a:gdLst/>
            <a:ahLst/>
            <a:cxnLst/>
            <a:rect l="l" t="t" r="r" b="b"/>
            <a:pathLst>
              <a:path w="280669" h="366395">
                <a:moveTo>
                  <a:pt x="280371" y="0"/>
                </a:moveTo>
                <a:lnTo>
                  <a:pt x="0" y="365960"/>
                </a:lnTo>
                <a:lnTo>
                  <a:pt x="274670" y="354950"/>
                </a:lnTo>
                <a:lnTo>
                  <a:pt x="280371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3626" y="2345229"/>
            <a:ext cx="483870" cy="1223645"/>
          </a:xfrm>
          <a:custGeom>
            <a:avLst/>
            <a:gdLst/>
            <a:ahLst/>
            <a:cxnLst/>
            <a:rect l="l" t="t" r="r" b="b"/>
            <a:pathLst>
              <a:path w="483869" h="1223645">
                <a:moveTo>
                  <a:pt x="398513" y="0"/>
                </a:moveTo>
                <a:lnTo>
                  <a:pt x="16064" y="30751"/>
                </a:lnTo>
                <a:lnTo>
                  <a:pt x="0" y="101873"/>
                </a:lnTo>
                <a:lnTo>
                  <a:pt x="148382" y="1223092"/>
                </a:lnTo>
                <a:lnTo>
                  <a:pt x="483258" y="1223092"/>
                </a:lnTo>
                <a:lnTo>
                  <a:pt x="219255" y="720557"/>
                </a:lnTo>
                <a:lnTo>
                  <a:pt x="160038" y="361506"/>
                </a:lnTo>
                <a:lnTo>
                  <a:pt x="285414" y="139965"/>
                </a:lnTo>
                <a:lnTo>
                  <a:pt x="398513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1068" y="2772820"/>
            <a:ext cx="1622425" cy="897890"/>
          </a:xfrm>
          <a:custGeom>
            <a:avLst/>
            <a:gdLst/>
            <a:ahLst/>
            <a:cxnLst/>
            <a:rect l="l" t="t" r="r" b="b"/>
            <a:pathLst>
              <a:path w="1622425" h="897889">
                <a:moveTo>
                  <a:pt x="2204" y="152620"/>
                </a:moveTo>
                <a:lnTo>
                  <a:pt x="0" y="352432"/>
                </a:lnTo>
                <a:lnTo>
                  <a:pt x="7246" y="432362"/>
                </a:lnTo>
                <a:lnTo>
                  <a:pt x="95133" y="627466"/>
                </a:lnTo>
                <a:lnTo>
                  <a:pt x="200669" y="750183"/>
                </a:lnTo>
                <a:lnTo>
                  <a:pt x="441981" y="874798"/>
                </a:lnTo>
                <a:lnTo>
                  <a:pt x="959560" y="897767"/>
                </a:lnTo>
                <a:lnTo>
                  <a:pt x="1303279" y="762774"/>
                </a:lnTo>
                <a:lnTo>
                  <a:pt x="1396972" y="637843"/>
                </a:lnTo>
                <a:lnTo>
                  <a:pt x="675413" y="637843"/>
                </a:lnTo>
                <a:lnTo>
                  <a:pt x="436939" y="622429"/>
                </a:lnTo>
                <a:lnTo>
                  <a:pt x="234065" y="527706"/>
                </a:lnTo>
                <a:lnTo>
                  <a:pt x="123171" y="422921"/>
                </a:lnTo>
                <a:lnTo>
                  <a:pt x="2204" y="152620"/>
                </a:lnTo>
                <a:close/>
              </a:path>
              <a:path w="1622425" h="897889">
                <a:moveTo>
                  <a:pt x="1502060" y="0"/>
                </a:moveTo>
                <a:lnTo>
                  <a:pt x="1451636" y="212087"/>
                </a:lnTo>
                <a:lnTo>
                  <a:pt x="1356490" y="337651"/>
                </a:lnTo>
                <a:lnTo>
                  <a:pt x="1215734" y="464772"/>
                </a:lnTo>
                <a:lnTo>
                  <a:pt x="969696" y="584983"/>
                </a:lnTo>
                <a:lnTo>
                  <a:pt x="675413" y="637843"/>
                </a:lnTo>
                <a:lnTo>
                  <a:pt x="1396972" y="637843"/>
                </a:lnTo>
                <a:lnTo>
                  <a:pt x="1569714" y="407507"/>
                </a:lnTo>
                <a:lnTo>
                  <a:pt x="1622039" y="42799"/>
                </a:lnTo>
                <a:lnTo>
                  <a:pt x="1502060" y="0"/>
                </a:lnTo>
                <a:close/>
              </a:path>
            </a:pathLst>
          </a:custGeom>
          <a:solidFill>
            <a:srgbClr val="FFCC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4157" y="2230700"/>
            <a:ext cx="838835" cy="657225"/>
          </a:xfrm>
          <a:custGeom>
            <a:avLst/>
            <a:gdLst/>
            <a:ahLst/>
            <a:cxnLst/>
            <a:rect l="l" t="t" r="r" b="b"/>
            <a:pathLst>
              <a:path w="838835" h="657225">
                <a:moveTo>
                  <a:pt x="723303" y="0"/>
                </a:moveTo>
                <a:lnTo>
                  <a:pt x="564519" y="0"/>
                </a:lnTo>
                <a:lnTo>
                  <a:pt x="449545" y="24804"/>
                </a:lnTo>
                <a:lnTo>
                  <a:pt x="304000" y="89345"/>
                </a:lnTo>
                <a:lnTo>
                  <a:pt x="180816" y="169578"/>
                </a:lnTo>
                <a:lnTo>
                  <a:pt x="90091" y="264871"/>
                </a:lnTo>
                <a:lnTo>
                  <a:pt x="32446" y="361809"/>
                </a:lnTo>
                <a:lnTo>
                  <a:pt x="0" y="504673"/>
                </a:lnTo>
                <a:lnTo>
                  <a:pt x="30241" y="656661"/>
                </a:lnTo>
                <a:lnTo>
                  <a:pt x="220522" y="277147"/>
                </a:lnTo>
                <a:lnTo>
                  <a:pt x="397139" y="277147"/>
                </a:lnTo>
                <a:lnTo>
                  <a:pt x="510028" y="104784"/>
                </a:lnTo>
                <a:lnTo>
                  <a:pt x="702076" y="104784"/>
                </a:lnTo>
                <a:lnTo>
                  <a:pt x="717944" y="84283"/>
                </a:lnTo>
                <a:lnTo>
                  <a:pt x="795442" y="62263"/>
                </a:lnTo>
                <a:lnTo>
                  <a:pt x="838277" y="16957"/>
                </a:lnTo>
                <a:lnTo>
                  <a:pt x="723303" y="0"/>
                </a:lnTo>
                <a:close/>
              </a:path>
              <a:path w="838835" h="657225">
                <a:moveTo>
                  <a:pt x="397139" y="277147"/>
                </a:moveTo>
                <a:lnTo>
                  <a:pt x="220522" y="277147"/>
                </a:lnTo>
                <a:lnTo>
                  <a:pt x="275962" y="462165"/>
                </a:lnTo>
                <a:lnTo>
                  <a:pt x="397139" y="277147"/>
                </a:lnTo>
                <a:close/>
              </a:path>
              <a:path w="838835" h="657225">
                <a:moveTo>
                  <a:pt x="702076" y="104784"/>
                </a:moveTo>
                <a:lnTo>
                  <a:pt x="510028" y="104784"/>
                </a:lnTo>
                <a:lnTo>
                  <a:pt x="600119" y="126804"/>
                </a:lnTo>
                <a:lnTo>
                  <a:pt x="648009" y="174640"/>
                </a:lnTo>
                <a:lnTo>
                  <a:pt x="702076" y="104784"/>
                </a:lnTo>
                <a:close/>
              </a:path>
            </a:pathLst>
          </a:custGeom>
          <a:solidFill>
            <a:srgbClr val="B1EB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7273" y="2655406"/>
            <a:ext cx="605790" cy="548005"/>
          </a:xfrm>
          <a:custGeom>
            <a:avLst/>
            <a:gdLst/>
            <a:ahLst/>
            <a:cxnLst/>
            <a:rect l="l" t="t" r="r" b="b"/>
            <a:pathLst>
              <a:path w="605789" h="548005">
                <a:moveTo>
                  <a:pt x="80336" y="372301"/>
                </a:moveTo>
                <a:lnTo>
                  <a:pt x="0" y="379539"/>
                </a:lnTo>
                <a:lnTo>
                  <a:pt x="264307" y="547574"/>
                </a:lnTo>
                <a:lnTo>
                  <a:pt x="298081" y="460406"/>
                </a:lnTo>
                <a:lnTo>
                  <a:pt x="236269" y="460406"/>
                </a:lnTo>
                <a:lnTo>
                  <a:pt x="208866" y="405343"/>
                </a:lnTo>
                <a:lnTo>
                  <a:pt x="80336" y="372301"/>
                </a:lnTo>
                <a:close/>
              </a:path>
              <a:path w="605789" h="548005">
                <a:moveTo>
                  <a:pt x="379293" y="107340"/>
                </a:moveTo>
                <a:lnTo>
                  <a:pt x="359440" y="130006"/>
                </a:lnTo>
                <a:lnTo>
                  <a:pt x="397246" y="180031"/>
                </a:lnTo>
                <a:lnTo>
                  <a:pt x="324169" y="292054"/>
                </a:lnTo>
                <a:lnTo>
                  <a:pt x="236269" y="460406"/>
                </a:lnTo>
                <a:lnTo>
                  <a:pt x="298081" y="460406"/>
                </a:lnTo>
                <a:lnTo>
                  <a:pt x="354411" y="315024"/>
                </a:lnTo>
                <a:lnTo>
                  <a:pt x="529024" y="119616"/>
                </a:lnTo>
                <a:lnTo>
                  <a:pt x="444502" y="119616"/>
                </a:lnTo>
                <a:lnTo>
                  <a:pt x="379293" y="107340"/>
                </a:lnTo>
                <a:close/>
              </a:path>
              <a:path w="605789" h="548005">
                <a:moveTo>
                  <a:pt x="484829" y="67692"/>
                </a:moveTo>
                <a:lnTo>
                  <a:pt x="444502" y="119616"/>
                </a:lnTo>
                <a:lnTo>
                  <a:pt x="529024" y="119616"/>
                </a:lnTo>
                <a:lnTo>
                  <a:pt x="539993" y="107340"/>
                </a:lnTo>
                <a:lnTo>
                  <a:pt x="490188" y="107340"/>
                </a:lnTo>
                <a:lnTo>
                  <a:pt x="484829" y="67692"/>
                </a:lnTo>
                <a:close/>
              </a:path>
              <a:path w="605789" h="548005">
                <a:moveTo>
                  <a:pt x="605162" y="0"/>
                </a:moveTo>
                <a:lnTo>
                  <a:pt x="490188" y="107340"/>
                </a:lnTo>
                <a:lnTo>
                  <a:pt x="539993" y="107340"/>
                </a:lnTo>
                <a:lnTo>
                  <a:pt x="597915" y="42521"/>
                </a:lnTo>
                <a:lnTo>
                  <a:pt x="605162" y="0"/>
                </a:lnTo>
                <a:close/>
              </a:path>
            </a:pathLst>
          </a:custGeom>
          <a:solidFill>
            <a:srgbClr val="A2A2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14362" y="2298025"/>
            <a:ext cx="499745" cy="445134"/>
          </a:xfrm>
          <a:custGeom>
            <a:avLst/>
            <a:gdLst/>
            <a:ahLst/>
            <a:cxnLst/>
            <a:rect l="l" t="t" r="r" b="b"/>
            <a:pathLst>
              <a:path w="499744" h="445135">
                <a:moveTo>
                  <a:pt x="499626" y="0"/>
                </a:moveTo>
                <a:lnTo>
                  <a:pt x="220826" y="139712"/>
                </a:lnTo>
                <a:lnTo>
                  <a:pt x="0" y="187169"/>
                </a:lnTo>
                <a:lnTo>
                  <a:pt x="12605" y="214251"/>
                </a:lnTo>
                <a:lnTo>
                  <a:pt x="168223" y="259936"/>
                </a:lnTo>
                <a:lnTo>
                  <a:pt x="97655" y="347383"/>
                </a:lnTo>
                <a:lnTo>
                  <a:pt x="190584" y="389777"/>
                </a:lnTo>
                <a:lnTo>
                  <a:pt x="190584" y="444903"/>
                </a:lnTo>
                <a:lnTo>
                  <a:pt x="303379" y="306760"/>
                </a:lnTo>
                <a:lnTo>
                  <a:pt x="463814" y="306760"/>
                </a:lnTo>
                <a:lnTo>
                  <a:pt x="499626" y="0"/>
                </a:lnTo>
                <a:close/>
              </a:path>
              <a:path w="499744" h="445135">
                <a:moveTo>
                  <a:pt x="463814" y="306760"/>
                </a:moveTo>
                <a:lnTo>
                  <a:pt x="303379" y="306760"/>
                </a:lnTo>
                <a:lnTo>
                  <a:pt x="459338" y="345105"/>
                </a:lnTo>
                <a:lnTo>
                  <a:pt x="463814" y="306760"/>
                </a:lnTo>
                <a:close/>
              </a:path>
            </a:pathLst>
          </a:custGeom>
          <a:solidFill>
            <a:srgbClr val="FF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89431" y="2762747"/>
            <a:ext cx="934719" cy="579755"/>
          </a:xfrm>
          <a:custGeom>
            <a:avLst/>
            <a:gdLst/>
            <a:ahLst/>
            <a:cxnLst/>
            <a:rect l="l" t="t" r="r" b="b"/>
            <a:pathLst>
              <a:path w="934719" h="579754">
                <a:moveTo>
                  <a:pt x="0" y="519530"/>
                </a:moveTo>
                <a:lnTo>
                  <a:pt x="67730" y="557610"/>
                </a:lnTo>
                <a:lnTo>
                  <a:pt x="204457" y="579629"/>
                </a:lnTo>
                <a:lnTo>
                  <a:pt x="407330" y="553206"/>
                </a:lnTo>
                <a:lnTo>
                  <a:pt x="429183" y="545967"/>
                </a:lnTo>
                <a:lnTo>
                  <a:pt x="208866" y="545967"/>
                </a:lnTo>
                <a:lnTo>
                  <a:pt x="0" y="519530"/>
                </a:lnTo>
                <a:close/>
              </a:path>
              <a:path w="934719" h="579754">
                <a:moveTo>
                  <a:pt x="591910" y="217123"/>
                </a:moveTo>
                <a:lnTo>
                  <a:pt x="414577" y="506938"/>
                </a:lnTo>
                <a:lnTo>
                  <a:pt x="208866" y="545967"/>
                </a:lnTo>
                <a:lnTo>
                  <a:pt x="429183" y="545967"/>
                </a:lnTo>
                <a:lnTo>
                  <a:pt x="582154" y="495296"/>
                </a:lnTo>
                <a:lnTo>
                  <a:pt x="656619" y="454078"/>
                </a:lnTo>
                <a:lnTo>
                  <a:pt x="570499" y="454078"/>
                </a:lnTo>
                <a:lnTo>
                  <a:pt x="591910" y="217123"/>
                </a:lnTo>
                <a:close/>
              </a:path>
              <a:path w="934719" h="579754">
                <a:moveTo>
                  <a:pt x="934361" y="0"/>
                </a:moveTo>
                <a:lnTo>
                  <a:pt x="783723" y="301457"/>
                </a:lnTo>
                <a:lnTo>
                  <a:pt x="674514" y="410026"/>
                </a:lnTo>
                <a:lnTo>
                  <a:pt x="570499" y="454078"/>
                </a:lnTo>
                <a:lnTo>
                  <a:pt x="656619" y="454078"/>
                </a:lnTo>
                <a:lnTo>
                  <a:pt x="730512" y="413177"/>
                </a:lnTo>
                <a:lnTo>
                  <a:pt x="839848" y="294218"/>
                </a:lnTo>
                <a:lnTo>
                  <a:pt x="900407" y="181259"/>
                </a:lnTo>
                <a:lnTo>
                  <a:pt x="934361" y="0"/>
                </a:lnTo>
                <a:close/>
              </a:path>
            </a:pathLst>
          </a:custGeom>
          <a:solidFill>
            <a:srgbClr val="66B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1171" y="2326626"/>
            <a:ext cx="299085" cy="413384"/>
          </a:xfrm>
          <a:custGeom>
            <a:avLst/>
            <a:gdLst/>
            <a:ahLst/>
            <a:cxnLst/>
            <a:rect l="l" t="t" r="r" b="b"/>
            <a:pathLst>
              <a:path w="299085" h="413385">
                <a:moveTo>
                  <a:pt x="131393" y="221844"/>
                </a:moveTo>
                <a:lnTo>
                  <a:pt x="5042" y="361177"/>
                </a:lnTo>
                <a:lnTo>
                  <a:pt x="0" y="413151"/>
                </a:lnTo>
                <a:lnTo>
                  <a:pt x="134180" y="276894"/>
                </a:lnTo>
                <a:lnTo>
                  <a:pt x="275455" y="276894"/>
                </a:lnTo>
                <a:lnTo>
                  <a:pt x="277834" y="248926"/>
                </a:lnTo>
                <a:lnTo>
                  <a:pt x="239082" y="248926"/>
                </a:lnTo>
                <a:lnTo>
                  <a:pt x="131393" y="221844"/>
                </a:lnTo>
                <a:close/>
              </a:path>
              <a:path w="299085" h="413385">
                <a:moveTo>
                  <a:pt x="275455" y="276894"/>
                </a:moveTo>
                <a:lnTo>
                  <a:pt x="134180" y="276894"/>
                </a:lnTo>
                <a:lnTo>
                  <a:pt x="271515" y="323211"/>
                </a:lnTo>
                <a:lnTo>
                  <a:pt x="275455" y="276894"/>
                </a:lnTo>
                <a:close/>
              </a:path>
              <a:path w="299085" h="413385">
                <a:moveTo>
                  <a:pt x="299008" y="0"/>
                </a:moveTo>
                <a:lnTo>
                  <a:pt x="239082" y="248926"/>
                </a:lnTo>
                <a:lnTo>
                  <a:pt x="277834" y="248926"/>
                </a:lnTo>
                <a:lnTo>
                  <a:pt x="299008" y="0"/>
                </a:lnTo>
                <a:close/>
              </a:path>
            </a:pathLst>
          </a:custGeom>
          <a:solidFill>
            <a:srgbClr val="8B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0743" y="2499115"/>
            <a:ext cx="217170" cy="66675"/>
          </a:xfrm>
          <a:custGeom>
            <a:avLst/>
            <a:gdLst/>
            <a:ahLst/>
            <a:cxnLst/>
            <a:rect l="l" t="t" r="r" b="b"/>
            <a:pathLst>
              <a:path w="217169" h="66675">
                <a:moveTo>
                  <a:pt x="0" y="0"/>
                </a:moveTo>
                <a:lnTo>
                  <a:pt x="172632" y="66059"/>
                </a:lnTo>
                <a:lnTo>
                  <a:pt x="217050" y="30119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16567" y="2678439"/>
            <a:ext cx="104901" cy="94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12342" y="2230700"/>
            <a:ext cx="789305" cy="564515"/>
          </a:xfrm>
          <a:custGeom>
            <a:avLst/>
            <a:gdLst/>
            <a:ahLst/>
            <a:cxnLst/>
            <a:rect l="l" t="t" r="r" b="b"/>
            <a:pathLst>
              <a:path w="789305" h="564514">
                <a:moveTo>
                  <a:pt x="715119" y="0"/>
                </a:moveTo>
                <a:lnTo>
                  <a:pt x="492075" y="3669"/>
                </a:lnTo>
                <a:lnTo>
                  <a:pt x="354728" y="46823"/>
                </a:lnTo>
                <a:lnTo>
                  <a:pt x="203507" y="134903"/>
                </a:lnTo>
                <a:lnTo>
                  <a:pt x="101759" y="224628"/>
                </a:lnTo>
                <a:lnTo>
                  <a:pt x="35917" y="339790"/>
                </a:lnTo>
                <a:lnTo>
                  <a:pt x="0" y="443941"/>
                </a:lnTo>
                <a:lnTo>
                  <a:pt x="2837" y="564152"/>
                </a:lnTo>
                <a:lnTo>
                  <a:pt x="96400" y="336626"/>
                </a:lnTo>
                <a:lnTo>
                  <a:pt x="173265" y="249432"/>
                </a:lnTo>
                <a:lnTo>
                  <a:pt x="299591" y="159201"/>
                </a:lnTo>
                <a:lnTo>
                  <a:pt x="389150" y="159201"/>
                </a:lnTo>
                <a:lnTo>
                  <a:pt x="442615" y="84915"/>
                </a:lnTo>
                <a:lnTo>
                  <a:pt x="628790" y="37965"/>
                </a:lnTo>
                <a:lnTo>
                  <a:pt x="788829" y="8732"/>
                </a:lnTo>
                <a:lnTo>
                  <a:pt x="715119" y="0"/>
                </a:lnTo>
                <a:close/>
              </a:path>
              <a:path w="789305" h="564514">
                <a:moveTo>
                  <a:pt x="389150" y="159201"/>
                </a:moveTo>
                <a:lnTo>
                  <a:pt x="299591" y="159201"/>
                </a:lnTo>
                <a:lnTo>
                  <a:pt x="275025" y="317770"/>
                </a:lnTo>
                <a:lnTo>
                  <a:pt x="389150" y="159201"/>
                </a:lnTo>
                <a:close/>
              </a:path>
            </a:pathLst>
          </a:custGeom>
          <a:solidFill>
            <a:srgbClr val="66B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2881" y="3170571"/>
            <a:ext cx="1038860" cy="427355"/>
          </a:xfrm>
          <a:custGeom>
            <a:avLst/>
            <a:gdLst/>
            <a:ahLst/>
            <a:cxnLst/>
            <a:rect l="l" t="t" r="r" b="b"/>
            <a:pathLst>
              <a:path w="1038860" h="427354">
                <a:moveTo>
                  <a:pt x="0" y="0"/>
                </a:moveTo>
                <a:lnTo>
                  <a:pt x="49460" y="138763"/>
                </a:lnTo>
                <a:lnTo>
                  <a:pt x="99555" y="205481"/>
                </a:lnTo>
                <a:lnTo>
                  <a:pt x="239107" y="323794"/>
                </a:lnTo>
                <a:lnTo>
                  <a:pt x="418365" y="394915"/>
                </a:lnTo>
                <a:lnTo>
                  <a:pt x="641396" y="427325"/>
                </a:lnTo>
                <a:lnTo>
                  <a:pt x="861285" y="419137"/>
                </a:lnTo>
                <a:lnTo>
                  <a:pt x="1038351" y="392081"/>
                </a:lnTo>
                <a:lnTo>
                  <a:pt x="975811" y="342042"/>
                </a:lnTo>
                <a:lnTo>
                  <a:pt x="749769" y="342042"/>
                </a:lnTo>
                <a:lnTo>
                  <a:pt x="693018" y="317820"/>
                </a:lnTo>
                <a:lnTo>
                  <a:pt x="536494" y="317820"/>
                </a:lnTo>
                <a:lnTo>
                  <a:pt x="402590" y="268098"/>
                </a:lnTo>
                <a:lnTo>
                  <a:pt x="353461" y="268098"/>
                </a:lnTo>
                <a:lnTo>
                  <a:pt x="325423" y="228450"/>
                </a:lnTo>
                <a:lnTo>
                  <a:pt x="235332" y="206417"/>
                </a:lnTo>
                <a:lnTo>
                  <a:pt x="172153" y="157341"/>
                </a:lnTo>
                <a:lnTo>
                  <a:pt x="123817" y="157341"/>
                </a:lnTo>
                <a:lnTo>
                  <a:pt x="95767" y="107935"/>
                </a:lnTo>
                <a:lnTo>
                  <a:pt x="23628" y="25171"/>
                </a:lnTo>
                <a:lnTo>
                  <a:pt x="0" y="0"/>
                </a:lnTo>
                <a:close/>
              </a:path>
              <a:path w="1038860" h="427354">
                <a:moveTo>
                  <a:pt x="898735" y="280374"/>
                </a:moveTo>
                <a:lnTo>
                  <a:pt x="749769" y="342042"/>
                </a:lnTo>
                <a:lnTo>
                  <a:pt x="975811" y="342042"/>
                </a:lnTo>
                <a:lnTo>
                  <a:pt x="898735" y="280374"/>
                </a:lnTo>
                <a:close/>
              </a:path>
              <a:path w="1038860" h="427354">
                <a:moveTo>
                  <a:pt x="641396" y="295788"/>
                </a:moveTo>
                <a:lnTo>
                  <a:pt x="536494" y="317820"/>
                </a:lnTo>
                <a:lnTo>
                  <a:pt x="693018" y="317820"/>
                </a:lnTo>
                <a:lnTo>
                  <a:pt x="641396" y="295788"/>
                </a:lnTo>
                <a:close/>
              </a:path>
              <a:path w="1038860" h="427354">
                <a:moveTo>
                  <a:pt x="394104" y="264947"/>
                </a:moveTo>
                <a:lnTo>
                  <a:pt x="353461" y="268098"/>
                </a:lnTo>
                <a:lnTo>
                  <a:pt x="402590" y="268098"/>
                </a:lnTo>
                <a:lnTo>
                  <a:pt x="394104" y="264947"/>
                </a:lnTo>
                <a:close/>
              </a:path>
              <a:path w="1038860" h="427354">
                <a:moveTo>
                  <a:pt x="164447" y="151355"/>
                </a:moveTo>
                <a:lnTo>
                  <a:pt x="123817" y="157341"/>
                </a:lnTo>
                <a:lnTo>
                  <a:pt x="172153" y="157341"/>
                </a:lnTo>
                <a:lnTo>
                  <a:pt x="164447" y="151355"/>
                </a:lnTo>
                <a:close/>
              </a:path>
            </a:pathLst>
          </a:custGeom>
          <a:solidFill>
            <a:srgbClr val="D19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03664" y="2170588"/>
            <a:ext cx="1532255" cy="1275715"/>
          </a:xfrm>
          <a:custGeom>
            <a:avLst/>
            <a:gdLst/>
            <a:ahLst/>
            <a:cxnLst/>
            <a:rect l="l" t="t" r="r" b="b"/>
            <a:pathLst>
              <a:path w="1532255" h="1275714">
                <a:moveTo>
                  <a:pt x="774335" y="0"/>
                </a:moveTo>
                <a:lnTo>
                  <a:pt x="617768" y="6580"/>
                </a:lnTo>
                <a:lnTo>
                  <a:pt x="480407" y="37965"/>
                </a:lnTo>
                <a:lnTo>
                  <a:pt x="363216" y="95293"/>
                </a:lnTo>
                <a:lnTo>
                  <a:pt x="238474" y="174640"/>
                </a:lnTo>
                <a:lnTo>
                  <a:pt x="152779" y="256772"/>
                </a:lnTo>
                <a:lnTo>
                  <a:pt x="57011" y="380666"/>
                </a:lnTo>
                <a:lnTo>
                  <a:pt x="0" y="536146"/>
                </a:lnTo>
                <a:lnTo>
                  <a:pt x="0" y="653839"/>
                </a:lnTo>
                <a:lnTo>
                  <a:pt x="22044" y="783478"/>
                </a:lnTo>
                <a:lnTo>
                  <a:pt x="75914" y="929809"/>
                </a:lnTo>
                <a:lnTo>
                  <a:pt x="146165" y="1065434"/>
                </a:lnTo>
                <a:lnTo>
                  <a:pt x="289506" y="1173990"/>
                </a:lnTo>
                <a:lnTo>
                  <a:pt x="413944" y="1230634"/>
                </a:lnTo>
                <a:lnTo>
                  <a:pt x="605162" y="1271548"/>
                </a:lnTo>
                <a:lnTo>
                  <a:pt x="761096" y="1275320"/>
                </a:lnTo>
                <a:lnTo>
                  <a:pt x="920501" y="1246681"/>
                </a:lnTo>
                <a:lnTo>
                  <a:pt x="1001605" y="1218055"/>
                </a:lnTo>
                <a:lnTo>
                  <a:pt x="688019" y="1218055"/>
                </a:lnTo>
                <a:lnTo>
                  <a:pt x="522000" y="1201996"/>
                </a:lnTo>
                <a:lnTo>
                  <a:pt x="375822" y="1157943"/>
                </a:lnTo>
                <a:lnTo>
                  <a:pt x="289506" y="1100679"/>
                </a:lnTo>
                <a:lnTo>
                  <a:pt x="187442" y="1027988"/>
                </a:lnTo>
                <a:lnTo>
                  <a:pt x="111515" y="910612"/>
                </a:lnTo>
                <a:lnTo>
                  <a:pt x="41263" y="637476"/>
                </a:lnTo>
                <a:lnTo>
                  <a:pt x="41263" y="529490"/>
                </a:lnTo>
                <a:lnTo>
                  <a:pt x="92295" y="396105"/>
                </a:lnTo>
                <a:lnTo>
                  <a:pt x="177991" y="279425"/>
                </a:lnTo>
                <a:lnTo>
                  <a:pt x="273758" y="190586"/>
                </a:lnTo>
                <a:lnTo>
                  <a:pt x="395041" y="110732"/>
                </a:lnTo>
                <a:lnTo>
                  <a:pt x="528614" y="50620"/>
                </a:lnTo>
                <a:lnTo>
                  <a:pt x="684864" y="25436"/>
                </a:lnTo>
                <a:lnTo>
                  <a:pt x="974284" y="25436"/>
                </a:lnTo>
                <a:lnTo>
                  <a:pt x="917359" y="13161"/>
                </a:lnTo>
                <a:lnTo>
                  <a:pt x="774335" y="0"/>
                </a:lnTo>
                <a:close/>
              </a:path>
              <a:path w="1532255" h="1275714">
                <a:moveTo>
                  <a:pt x="1515908" y="507850"/>
                </a:moveTo>
                <a:lnTo>
                  <a:pt x="1507039" y="675872"/>
                </a:lnTo>
                <a:lnTo>
                  <a:pt x="1468651" y="793235"/>
                </a:lnTo>
                <a:lnTo>
                  <a:pt x="1394916" y="897400"/>
                </a:lnTo>
                <a:lnTo>
                  <a:pt x="1296982" y="995578"/>
                </a:lnTo>
                <a:lnTo>
                  <a:pt x="1159647" y="1078646"/>
                </a:lnTo>
                <a:lnTo>
                  <a:pt x="1006855" y="1151337"/>
                </a:lnTo>
                <a:lnTo>
                  <a:pt x="847412" y="1201996"/>
                </a:lnTo>
                <a:lnTo>
                  <a:pt x="688019" y="1218055"/>
                </a:lnTo>
                <a:lnTo>
                  <a:pt x="1001605" y="1218055"/>
                </a:lnTo>
                <a:lnTo>
                  <a:pt x="1082744" y="1189417"/>
                </a:lnTo>
                <a:lnTo>
                  <a:pt x="1232749" y="1107285"/>
                </a:lnTo>
                <a:lnTo>
                  <a:pt x="1353614" y="1018547"/>
                </a:lnTo>
                <a:lnTo>
                  <a:pt x="1452561" y="904006"/>
                </a:lnTo>
                <a:lnTo>
                  <a:pt x="1513121" y="770266"/>
                </a:lnTo>
                <a:lnTo>
                  <a:pt x="1532251" y="611989"/>
                </a:lnTo>
                <a:lnTo>
                  <a:pt x="1515908" y="507850"/>
                </a:lnTo>
                <a:close/>
              </a:path>
              <a:path w="1532255" h="1275714">
                <a:moveTo>
                  <a:pt x="974284" y="25436"/>
                </a:moveTo>
                <a:lnTo>
                  <a:pt x="837656" y="25436"/>
                </a:lnTo>
                <a:lnTo>
                  <a:pt x="1000267" y="47456"/>
                </a:lnTo>
                <a:lnTo>
                  <a:pt x="1062220" y="74791"/>
                </a:lnTo>
                <a:lnTo>
                  <a:pt x="1116824" y="63781"/>
                </a:lnTo>
                <a:lnTo>
                  <a:pt x="1063487" y="44672"/>
                </a:lnTo>
                <a:lnTo>
                  <a:pt x="974284" y="25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9644" y="2466338"/>
            <a:ext cx="1624965" cy="1236345"/>
          </a:xfrm>
          <a:custGeom>
            <a:avLst/>
            <a:gdLst/>
            <a:ahLst/>
            <a:cxnLst/>
            <a:rect l="l" t="t" r="r" b="b"/>
            <a:pathLst>
              <a:path w="1624964" h="1236345">
                <a:moveTo>
                  <a:pt x="0" y="341726"/>
                </a:moveTo>
                <a:lnTo>
                  <a:pt x="16064" y="738211"/>
                </a:lnTo>
                <a:lnTo>
                  <a:pt x="45052" y="824126"/>
                </a:lnTo>
                <a:lnTo>
                  <a:pt x="105535" y="947160"/>
                </a:lnTo>
                <a:lnTo>
                  <a:pt x="222726" y="1074280"/>
                </a:lnTo>
                <a:lnTo>
                  <a:pt x="404493" y="1173408"/>
                </a:lnTo>
                <a:lnTo>
                  <a:pt x="704084" y="1236342"/>
                </a:lnTo>
                <a:lnTo>
                  <a:pt x="984405" y="1233507"/>
                </a:lnTo>
                <a:lnTo>
                  <a:pt x="1185467" y="1179077"/>
                </a:lnTo>
                <a:lnTo>
                  <a:pt x="1214678" y="1160196"/>
                </a:lnTo>
                <a:lnTo>
                  <a:pt x="678884" y="1160196"/>
                </a:lnTo>
                <a:lnTo>
                  <a:pt x="445769" y="1112360"/>
                </a:lnTo>
                <a:lnTo>
                  <a:pt x="273758" y="1039669"/>
                </a:lnTo>
                <a:lnTo>
                  <a:pt x="127592" y="906246"/>
                </a:lnTo>
                <a:lnTo>
                  <a:pt x="63321" y="780061"/>
                </a:lnTo>
                <a:lnTo>
                  <a:pt x="35284" y="665520"/>
                </a:lnTo>
                <a:lnTo>
                  <a:pt x="69934" y="586223"/>
                </a:lnTo>
                <a:lnTo>
                  <a:pt x="0" y="341726"/>
                </a:lnTo>
                <a:close/>
              </a:path>
              <a:path w="1624964" h="1236345">
                <a:moveTo>
                  <a:pt x="1402239" y="0"/>
                </a:moveTo>
                <a:lnTo>
                  <a:pt x="1507141" y="230956"/>
                </a:lnTo>
                <a:lnTo>
                  <a:pt x="1516516" y="358089"/>
                </a:lnTo>
                <a:lnTo>
                  <a:pt x="1577329" y="367530"/>
                </a:lnTo>
                <a:lnTo>
                  <a:pt x="1591772" y="528326"/>
                </a:lnTo>
                <a:lnTo>
                  <a:pt x="1539574" y="686603"/>
                </a:lnTo>
                <a:lnTo>
                  <a:pt x="1465839" y="859358"/>
                </a:lnTo>
                <a:lnTo>
                  <a:pt x="1315834" y="1014181"/>
                </a:lnTo>
                <a:lnTo>
                  <a:pt x="1156454" y="1106386"/>
                </a:lnTo>
                <a:lnTo>
                  <a:pt x="917992" y="1157045"/>
                </a:lnTo>
                <a:lnTo>
                  <a:pt x="678884" y="1160196"/>
                </a:lnTo>
                <a:lnTo>
                  <a:pt x="1214678" y="1160196"/>
                </a:lnTo>
                <a:lnTo>
                  <a:pt x="1303291" y="1102919"/>
                </a:lnTo>
                <a:lnTo>
                  <a:pt x="1398691" y="998767"/>
                </a:lnTo>
                <a:lnTo>
                  <a:pt x="1523484" y="831353"/>
                </a:lnTo>
                <a:lnTo>
                  <a:pt x="1588984" y="678744"/>
                </a:lnTo>
                <a:lnTo>
                  <a:pt x="1624585" y="481122"/>
                </a:lnTo>
                <a:lnTo>
                  <a:pt x="1605961" y="316238"/>
                </a:lnTo>
                <a:lnTo>
                  <a:pt x="1496118" y="106935"/>
                </a:lnTo>
                <a:lnTo>
                  <a:pt x="1402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08566" y="3277874"/>
            <a:ext cx="940435" cy="320040"/>
          </a:xfrm>
          <a:custGeom>
            <a:avLst/>
            <a:gdLst/>
            <a:ahLst/>
            <a:cxnLst/>
            <a:rect l="l" t="t" r="r" b="b"/>
            <a:pathLst>
              <a:path w="940435" h="320039">
                <a:moveTo>
                  <a:pt x="0" y="0"/>
                </a:moveTo>
                <a:lnTo>
                  <a:pt x="53869" y="98178"/>
                </a:lnTo>
                <a:lnTo>
                  <a:pt x="207282" y="221527"/>
                </a:lnTo>
                <a:lnTo>
                  <a:pt x="382131" y="282576"/>
                </a:lnTo>
                <a:lnTo>
                  <a:pt x="595710" y="320022"/>
                </a:lnTo>
                <a:lnTo>
                  <a:pt x="803006" y="320022"/>
                </a:lnTo>
                <a:lnTo>
                  <a:pt x="911791" y="294851"/>
                </a:lnTo>
                <a:lnTo>
                  <a:pt x="706922" y="294851"/>
                </a:lnTo>
                <a:lnTo>
                  <a:pt x="667966" y="259923"/>
                </a:lnTo>
                <a:lnTo>
                  <a:pt x="493646" y="259923"/>
                </a:lnTo>
                <a:lnTo>
                  <a:pt x="452717" y="234739"/>
                </a:lnTo>
                <a:lnTo>
                  <a:pt x="302429" y="234739"/>
                </a:lnTo>
                <a:lnTo>
                  <a:pt x="265239" y="148836"/>
                </a:lnTo>
                <a:lnTo>
                  <a:pt x="168856" y="148836"/>
                </a:lnTo>
                <a:lnTo>
                  <a:pt x="135461" y="82131"/>
                </a:lnTo>
                <a:lnTo>
                  <a:pt x="76547" y="82131"/>
                </a:lnTo>
                <a:lnTo>
                  <a:pt x="63321" y="22019"/>
                </a:lnTo>
                <a:lnTo>
                  <a:pt x="0" y="0"/>
                </a:lnTo>
                <a:close/>
              </a:path>
              <a:path w="940435" h="320039">
                <a:moveTo>
                  <a:pt x="825050" y="190067"/>
                </a:moveTo>
                <a:lnTo>
                  <a:pt x="706922" y="294851"/>
                </a:lnTo>
                <a:lnTo>
                  <a:pt x="911791" y="294851"/>
                </a:lnTo>
                <a:lnTo>
                  <a:pt x="940341" y="288245"/>
                </a:lnTo>
                <a:lnTo>
                  <a:pt x="825050" y="190067"/>
                </a:lnTo>
                <a:close/>
              </a:path>
              <a:path w="940435" h="320039">
                <a:moveTo>
                  <a:pt x="614613" y="212087"/>
                </a:moveTo>
                <a:lnTo>
                  <a:pt x="493646" y="259923"/>
                </a:lnTo>
                <a:lnTo>
                  <a:pt x="667966" y="259923"/>
                </a:lnTo>
                <a:lnTo>
                  <a:pt x="614613" y="212087"/>
                </a:lnTo>
                <a:close/>
              </a:path>
              <a:path w="940435" h="320039">
                <a:moveTo>
                  <a:pt x="375505" y="187232"/>
                </a:moveTo>
                <a:lnTo>
                  <a:pt x="302429" y="234739"/>
                </a:lnTo>
                <a:lnTo>
                  <a:pt x="452717" y="234739"/>
                </a:lnTo>
                <a:lnTo>
                  <a:pt x="375505" y="187232"/>
                </a:lnTo>
                <a:close/>
              </a:path>
              <a:path w="940435" h="320039">
                <a:moveTo>
                  <a:pt x="261152" y="139396"/>
                </a:moveTo>
                <a:lnTo>
                  <a:pt x="168856" y="148836"/>
                </a:lnTo>
                <a:lnTo>
                  <a:pt x="265239" y="148836"/>
                </a:lnTo>
                <a:lnTo>
                  <a:pt x="261152" y="139396"/>
                </a:lnTo>
                <a:close/>
              </a:path>
              <a:path w="940435" h="320039">
                <a:moveTo>
                  <a:pt x="130734" y="72691"/>
                </a:moveTo>
                <a:lnTo>
                  <a:pt x="76547" y="82131"/>
                </a:lnTo>
                <a:lnTo>
                  <a:pt x="135461" y="82131"/>
                </a:lnTo>
                <a:lnTo>
                  <a:pt x="130734" y="72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89196" y="3361575"/>
            <a:ext cx="90170" cy="166370"/>
          </a:xfrm>
          <a:custGeom>
            <a:avLst/>
            <a:gdLst/>
            <a:ahLst/>
            <a:cxnLst/>
            <a:rect l="l" t="t" r="r" b="b"/>
            <a:pathLst>
              <a:path w="90169" h="166370">
                <a:moveTo>
                  <a:pt x="89572" y="0"/>
                </a:moveTo>
                <a:lnTo>
                  <a:pt x="0" y="54125"/>
                </a:lnTo>
                <a:lnTo>
                  <a:pt x="77536" y="165832"/>
                </a:lnTo>
                <a:lnTo>
                  <a:pt x="74748" y="60731"/>
                </a:lnTo>
                <a:lnTo>
                  <a:pt x="89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26532" y="3280076"/>
            <a:ext cx="88265" cy="172720"/>
          </a:xfrm>
          <a:custGeom>
            <a:avLst/>
            <a:gdLst/>
            <a:ahLst/>
            <a:cxnLst/>
            <a:rect l="l" t="t" r="r" b="b"/>
            <a:pathLst>
              <a:path w="88264" h="172720">
                <a:moveTo>
                  <a:pt x="68160" y="0"/>
                </a:moveTo>
                <a:lnTo>
                  <a:pt x="0" y="65135"/>
                </a:lnTo>
                <a:lnTo>
                  <a:pt x="87925" y="172438"/>
                </a:lnTo>
                <a:lnTo>
                  <a:pt x="61446" y="69539"/>
                </a:lnTo>
                <a:lnTo>
                  <a:pt x="68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44736" y="3181581"/>
            <a:ext cx="80010" cy="142875"/>
          </a:xfrm>
          <a:custGeom>
            <a:avLst/>
            <a:gdLst/>
            <a:ahLst/>
            <a:cxnLst/>
            <a:rect l="l" t="t" r="r" b="b"/>
            <a:pathLst>
              <a:path w="80010" h="142875">
                <a:moveTo>
                  <a:pt x="65880" y="0"/>
                </a:moveTo>
                <a:lnTo>
                  <a:pt x="0" y="62617"/>
                </a:lnTo>
                <a:lnTo>
                  <a:pt x="79689" y="142547"/>
                </a:lnTo>
                <a:lnTo>
                  <a:pt x="54478" y="59479"/>
                </a:lnTo>
                <a:lnTo>
                  <a:pt x="65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64461" y="3048791"/>
            <a:ext cx="62865" cy="107314"/>
          </a:xfrm>
          <a:custGeom>
            <a:avLst/>
            <a:gdLst/>
            <a:ahLst/>
            <a:cxnLst/>
            <a:rect l="l" t="t" r="r" b="b"/>
            <a:pathLst>
              <a:path w="62864" h="107314">
                <a:moveTo>
                  <a:pt x="32433" y="0"/>
                </a:moveTo>
                <a:lnTo>
                  <a:pt x="0" y="68287"/>
                </a:lnTo>
                <a:lnTo>
                  <a:pt x="62713" y="107302"/>
                </a:lnTo>
                <a:lnTo>
                  <a:pt x="324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16152" y="2920404"/>
            <a:ext cx="55244" cy="87630"/>
          </a:xfrm>
          <a:custGeom>
            <a:avLst/>
            <a:gdLst/>
            <a:ahLst/>
            <a:cxnLst/>
            <a:rect l="l" t="t" r="r" b="b"/>
            <a:pathLst>
              <a:path w="55244" h="87630">
                <a:moveTo>
                  <a:pt x="24198" y="0"/>
                </a:moveTo>
                <a:lnTo>
                  <a:pt x="0" y="82131"/>
                </a:lnTo>
                <a:lnTo>
                  <a:pt x="55111" y="87472"/>
                </a:lnTo>
                <a:lnTo>
                  <a:pt x="241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46992" y="2818455"/>
            <a:ext cx="414655" cy="143510"/>
          </a:xfrm>
          <a:custGeom>
            <a:avLst/>
            <a:gdLst/>
            <a:ahLst/>
            <a:cxnLst/>
            <a:rect l="l" t="t" r="r" b="b"/>
            <a:pathLst>
              <a:path w="414655" h="143510">
                <a:moveTo>
                  <a:pt x="414577" y="0"/>
                </a:moveTo>
                <a:lnTo>
                  <a:pt x="216746" y="69856"/>
                </a:lnTo>
                <a:lnTo>
                  <a:pt x="60495" y="98178"/>
                </a:lnTo>
                <a:lnTo>
                  <a:pt x="0" y="129955"/>
                </a:lnTo>
                <a:lnTo>
                  <a:pt x="102393" y="143167"/>
                </a:lnTo>
                <a:lnTo>
                  <a:pt x="255172" y="101949"/>
                </a:lnTo>
                <a:lnTo>
                  <a:pt x="4145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51695" y="3071760"/>
            <a:ext cx="140335" cy="113664"/>
          </a:xfrm>
          <a:custGeom>
            <a:avLst/>
            <a:gdLst/>
            <a:ahLst/>
            <a:cxnLst/>
            <a:rect l="l" t="t" r="r" b="b"/>
            <a:pathLst>
              <a:path w="140335" h="113664">
                <a:moveTo>
                  <a:pt x="53971" y="0"/>
                </a:moveTo>
                <a:lnTo>
                  <a:pt x="0" y="31473"/>
                </a:lnTo>
                <a:lnTo>
                  <a:pt x="57772" y="113605"/>
                </a:lnTo>
                <a:lnTo>
                  <a:pt x="140249" y="78980"/>
                </a:lnTo>
                <a:lnTo>
                  <a:pt x="539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40230" y="3150740"/>
            <a:ext cx="66675" cy="76835"/>
          </a:xfrm>
          <a:custGeom>
            <a:avLst/>
            <a:gdLst/>
            <a:ahLst/>
            <a:cxnLst/>
            <a:rect l="l" t="t" r="r" b="b"/>
            <a:pathLst>
              <a:path w="66675" h="76835">
                <a:moveTo>
                  <a:pt x="41276" y="0"/>
                </a:moveTo>
                <a:lnTo>
                  <a:pt x="0" y="25183"/>
                </a:lnTo>
                <a:lnTo>
                  <a:pt x="19232" y="76474"/>
                </a:lnTo>
                <a:lnTo>
                  <a:pt x="66488" y="63250"/>
                </a:lnTo>
                <a:lnTo>
                  <a:pt x="412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66099" y="3001903"/>
            <a:ext cx="77470" cy="57785"/>
          </a:xfrm>
          <a:custGeom>
            <a:avLst/>
            <a:gdLst/>
            <a:ahLst/>
            <a:cxnLst/>
            <a:rect l="l" t="t" r="r" b="b"/>
            <a:pathLst>
              <a:path w="77469" h="57785">
                <a:moveTo>
                  <a:pt x="16343" y="0"/>
                </a:moveTo>
                <a:lnTo>
                  <a:pt x="0" y="28638"/>
                </a:lnTo>
                <a:lnTo>
                  <a:pt x="47889" y="57277"/>
                </a:lnTo>
                <a:lnTo>
                  <a:pt x="76902" y="18248"/>
                </a:lnTo>
                <a:lnTo>
                  <a:pt x="16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54657" y="2624654"/>
            <a:ext cx="76835" cy="48260"/>
          </a:xfrm>
          <a:custGeom>
            <a:avLst/>
            <a:gdLst/>
            <a:ahLst/>
            <a:cxnLst/>
            <a:rect l="l" t="t" r="r" b="b"/>
            <a:pathLst>
              <a:path w="76835" h="48260">
                <a:moveTo>
                  <a:pt x="53844" y="0"/>
                </a:moveTo>
                <a:lnTo>
                  <a:pt x="0" y="25816"/>
                </a:lnTo>
                <a:lnTo>
                  <a:pt x="5954" y="47836"/>
                </a:lnTo>
                <a:lnTo>
                  <a:pt x="76269" y="32397"/>
                </a:lnTo>
                <a:lnTo>
                  <a:pt x="538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59330" y="2417869"/>
            <a:ext cx="109220" cy="92710"/>
          </a:xfrm>
          <a:custGeom>
            <a:avLst/>
            <a:gdLst/>
            <a:ahLst/>
            <a:cxnLst/>
            <a:rect l="l" t="t" r="r" b="b"/>
            <a:pathLst>
              <a:path w="109219" h="92710">
                <a:moveTo>
                  <a:pt x="35588" y="0"/>
                </a:moveTo>
                <a:lnTo>
                  <a:pt x="0" y="28600"/>
                </a:lnTo>
                <a:lnTo>
                  <a:pt x="86632" y="92255"/>
                </a:lnTo>
                <a:lnTo>
                  <a:pt x="108677" y="73273"/>
                </a:lnTo>
                <a:lnTo>
                  <a:pt x="355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05460" y="2593776"/>
            <a:ext cx="83185" cy="41275"/>
          </a:xfrm>
          <a:custGeom>
            <a:avLst/>
            <a:gdLst/>
            <a:ahLst/>
            <a:cxnLst/>
            <a:rect l="l" t="t" r="r" b="b"/>
            <a:pathLst>
              <a:path w="83184" h="41275">
                <a:moveTo>
                  <a:pt x="82844" y="0"/>
                </a:moveTo>
                <a:lnTo>
                  <a:pt x="3775" y="0"/>
                </a:lnTo>
                <a:lnTo>
                  <a:pt x="0" y="32397"/>
                </a:lnTo>
                <a:lnTo>
                  <a:pt x="70251" y="41255"/>
                </a:lnTo>
                <a:lnTo>
                  <a:pt x="828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13059" y="2370666"/>
            <a:ext cx="66675" cy="73660"/>
          </a:xfrm>
          <a:custGeom>
            <a:avLst/>
            <a:gdLst/>
            <a:ahLst/>
            <a:cxnLst/>
            <a:rect l="l" t="t" r="r" b="b"/>
            <a:pathLst>
              <a:path w="66675" h="73660">
                <a:moveTo>
                  <a:pt x="28037" y="0"/>
                </a:moveTo>
                <a:lnTo>
                  <a:pt x="0" y="19235"/>
                </a:lnTo>
                <a:lnTo>
                  <a:pt x="28037" y="73652"/>
                </a:lnTo>
                <a:lnTo>
                  <a:pt x="66475" y="50620"/>
                </a:lnTo>
                <a:lnTo>
                  <a:pt x="280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87191" y="2263730"/>
            <a:ext cx="951865" cy="1001394"/>
          </a:xfrm>
          <a:custGeom>
            <a:avLst/>
            <a:gdLst/>
            <a:ahLst/>
            <a:cxnLst/>
            <a:rect l="l" t="t" r="r" b="b"/>
            <a:pathLst>
              <a:path w="951864" h="1001395">
                <a:moveTo>
                  <a:pt x="86316" y="768381"/>
                </a:moveTo>
                <a:lnTo>
                  <a:pt x="0" y="771215"/>
                </a:lnTo>
                <a:lnTo>
                  <a:pt x="245087" y="915016"/>
                </a:lnTo>
                <a:lnTo>
                  <a:pt x="323840" y="1000931"/>
                </a:lnTo>
                <a:lnTo>
                  <a:pt x="352827" y="897400"/>
                </a:lnTo>
                <a:lnTo>
                  <a:pt x="355822" y="890161"/>
                </a:lnTo>
                <a:lnTo>
                  <a:pt x="298957" y="890161"/>
                </a:lnTo>
                <a:lnTo>
                  <a:pt x="245087" y="839502"/>
                </a:lnTo>
                <a:lnTo>
                  <a:pt x="86316" y="768381"/>
                </a:lnTo>
                <a:close/>
              </a:path>
              <a:path w="951864" h="1001395">
                <a:moveTo>
                  <a:pt x="734984" y="319035"/>
                </a:moveTo>
                <a:lnTo>
                  <a:pt x="605162" y="459368"/>
                </a:lnTo>
                <a:lnTo>
                  <a:pt x="388732" y="696322"/>
                </a:lnTo>
                <a:lnTo>
                  <a:pt x="298957" y="890161"/>
                </a:lnTo>
                <a:lnTo>
                  <a:pt x="355822" y="890161"/>
                </a:lnTo>
                <a:lnTo>
                  <a:pt x="428742" y="713938"/>
                </a:lnTo>
                <a:lnTo>
                  <a:pt x="555067" y="563532"/>
                </a:lnTo>
                <a:lnTo>
                  <a:pt x="746006" y="369656"/>
                </a:lnTo>
                <a:lnTo>
                  <a:pt x="913637" y="369656"/>
                </a:lnTo>
                <a:lnTo>
                  <a:pt x="911341" y="344852"/>
                </a:lnTo>
                <a:lnTo>
                  <a:pt x="872319" y="344852"/>
                </a:lnTo>
                <a:lnTo>
                  <a:pt x="734984" y="319035"/>
                </a:lnTo>
                <a:close/>
              </a:path>
              <a:path w="951864" h="1001395">
                <a:moveTo>
                  <a:pt x="913637" y="369656"/>
                </a:moveTo>
                <a:lnTo>
                  <a:pt x="746006" y="369656"/>
                </a:lnTo>
                <a:lnTo>
                  <a:pt x="918943" y="426983"/>
                </a:lnTo>
                <a:lnTo>
                  <a:pt x="913637" y="369656"/>
                </a:lnTo>
                <a:close/>
              </a:path>
              <a:path w="951864" h="1001395">
                <a:moveTo>
                  <a:pt x="940354" y="0"/>
                </a:moveTo>
                <a:lnTo>
                  <a:pt x="644855" y="157556"/>
                </a:lnTo>
                <a:lnTo>
                  <a:pt x="417719" y="208303"/>
                </a:lnTo>
                <a:lnTo>
                  <a:pt x="388732" y="215516"/>
                </a:lnTo>
                <a:lnTo>
                  <a:pt x="443552" y="261707"/>
                </a:lnTo>
                <a:lnTo>
                  <a:pt x="567357" y="310177"/>
                </a:lnTo>
                <a:lnTo>
                  <a:pt x="547504" y="330931"/>
                </a:lnTo>
                <a:lnTo>
                  <a:pt x="528297" y="351432"/>
                </a:lnTo>
                <a:lnTo>
                  <a:pt x="506240" y="374085"/>
                </a:lnTo>
                <a:lnTo>
                  <a:pt x="485449" y="397117"/>
                </a:lnTo>
                <a:lnTo>
                  <a:pt x="468751" y="414708"/>
                </a:lnTo>
                <a:lnTo>
                  <a:pt x="458983" y="426351"/>
                </a:lnTo>
                <a:lnTo>
                  <a:pt x="518846" y="414708"/>
                </a:lnTo>
                <a:lnTo>
                  <a:pt x="644855" y="283095"/>
                </a:lnTo>
                <a:lnTo>
                  <a:pt x="446390" y="236903"/>
                </a:lnTo>
                <a:lnTo>
                  <a:pt x="641383" y="197293"/>
                </a:lnTo>
                <a:lnTo>
                  <a:pt x="842673" y="89345"/>
                </a:lnTo>
                <a:lnTo>
                  <a:pt x="908554" y="64414"/>
                </a:lnTo>
                <a:lnTo>
                  <a:pt x="945553" y="64414"/>
                </a:lnTo>
                <a:lnTo>
                  <a:pt x="940354" y="0"/>
                </a:lnTo>
                <a:close/>
              </a:path>
              <a:path w="951864" h="1001395">
                <a:moveTo>
                  <a:pt x="945553" y="64414"/>
                </a:moveTo>
                <a:lnTo>
                  <a:pt x="908554" y="64414"/>
                </a:lnTo>
                <a:lnTo>
                  <a:pt x="872319" y="344852"/>
                </a:lnTo>
                <a:lnTo>
                  <a:pt x="911341" y="344852"/>
                </a:lnTo>
                <a:lnTo>
                  <a:pt x="951376" y="136548"/>
                </a:lnTo>
                <a:lnTo>
                  <a:pt x="945553" y="64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87191" y="2755204"/>
            <a:ext cx="438150" cy="280035"/>
          </a:xfrm>
          <a:custGeom>
            <a:avLst/>
            <a:gdLst/>
            <a:ahLst/>
            <a:cxnLst/>
            <a:rect l="l" t="t" r="r" b="b"/>
            <a:pathLst>
              <a:path w="438150" h="280035">
                <a:moveTo>
                  <a:pt x="416148" y="0"/>
                </a:moveTo>
                <a:lnTo>
                  <a:pt x="189013" y="185017"/>
                </a:lnTo>
                <a:lnTo>
                  <a:pt x="0" y="279741"/>
                </a:lnTo>
                <a:lnTo>
                  <a:pt x="86316" y="276906"/>
                </a:lnTo>
                <a:lnTo>
                  <a:pt x="297374" y="141914"/>
                </a:lnTo>
                <a:lnTo>
                  <a:pt x="437559" y="17615"/>
                </a:lnTo>
                <a:lnTo>
                  <a:pt x="416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46055" y="2963824"/>
            <a:ext cx="326390" cy="279400"/>
          </a:xfrm>
          <a:custGeom>
            <a:avLst/>
            <a:gdLst/>
            <a:ahLst/>
            <a:cxnLst/>
            <a:rect l="l" t="t" r="r" b="b"/>
            <a:pathLst>
              <a:path w="326389" h="279400">
                <a:moveTo>
                  <a:pt x="216417" y="0"/>
                </a:moveTo>
                <a:lnTo>
                  <a:pt x="157200" y="11022"/>
                </a:lnTo>
                <a:lnTo>
                  <a:pt x="102063" y="22032"/>
                </a:lnTo>
                <a:lnTo>
                  <a:pt x="0" y="60111"/>
                </a:lnTo>
                <a:lnTo>
                  <a:pt x="67413" y="139408"/>
                </a:lnTo>
                <a:lnTo>
                  <a:pt x="218621" y="211150"/>
                </a:lnTo>
                <a:lnTo>
                  <a:pt x="326361" y="278805"/>
                </a:lnTo>
                <a:lnTo>
                  <a:pt x="261469" y="206114"/>
                </a:lnTo>
                <a:lnTo>
                  <a:pt x="76864" y="69552"/>
                </a:lnTo>
                <a:lnTo>
                  <a:pt x="98921" y="58529"/>
                </a:lnTo>
                <a:lnTo>
                  <a:pt x="149320" y="35244"/>
                </a:lnTo>
                <a:lnTo>
                  <a:pt x="175153" y="22032"/>
                </a:lnTo>
                <a:lnTo>
                  <a:pt x="197210" y="11022"/>
                </a:lnTo>
                <a:lnTo>
                  <a:pt x="2164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51077" y="2689448"/>
            <a:ext cx="346710" cy="192405"/>
          </a:xfrm>
          <a:custGeom>
            <a:avLst/>
            <a:gdLst/>
            <a:ahLst/>
            <a:cxnLst/>
            <a:rect l="l" t="t" r="r" b="b"/>
            <a:pathLst>
              <a:path w="346710" h="192405">
                <a:moveTo>
                  <a:pt x="199098" y="0"/>
                </a:moveTo>
                <a:lnTo>
                  <a:pt x="90737" y="107606"/>
                </a:lnTo>
                <a:lnTo>
                  <a:pt x="0" y="192243"/>
                </a:lnTo>
                <a:lnTo>
                  <a:pt x="224310" y="59137"/>
                </a:lnTo>
                <a:lnTo>
                  <a:pt x="346188" y="56935"/>
                </a:lnTo>
                <a:lnTo>
                  <a:pt x="1990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48343" y="2432296"/>
            <a:ext cx="230910" cy="148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45590" y="2792651"/>
            <a:ext cx="226695" cy="85725"/>
          </a:xfrm>
          <a:custGeom>
            <a:avLst/>
            <a:gdLst/>
            <a:ahLst/>
            <a:cxnLst/>
            <a:rect l="l" t="t" r="r" b="b"/>
            <a:pathLst>
              <a:path w="226694" h="85725">
                <a:moveTo>
                  <a:pt x="129797" y="0"/>
                </a:moveTo>
                <a:lnTo>
                  <a:pt x="0" y="85270"/>
                </a:lnTo>
                <a:lnTo>
                  <a:pt x="226463" y="10377"/>
                </a:lnTo>
                <a:lnTo>
                  <a:pt x="129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1237" y="2326626"/>
            <a:ext cx="835025" cy="1351280"/>
          </a:xfrm>
          <a:custGeom>
            <a:avLst/>
            <a:gdLst/>
            <a:ahLst/>
            <a:cxnLst/>
            <a:rect l="l" t="t" r="r" b="b"/>
            <a:pathLst>
              <a:path w="835025" h="1351279">
                <a:moveTo>
                  <a:pt x="587208" y="0"/>
                </a:moveTo>
                <a:lnTo>
                  <a:pt x="0" y="11009"/>
                </a:lnTo>
                <a:lnTo>
                  <a:pt x="241311" y="1351200"/>
                </a:lnTo>
                <a:lnTo>
                  <a:pt x="834500" y="1324130"/>
                </a:lnTo>
                <a:lnTo>
                  <a:pt x="625647" y="1241695"/>
                </a:lnTo>
                <a:lnTo>
                  <a:pt x="312195" y="1176546"/>
                </a:lnTo>
                <a:lnTo>
                  <a:pt x="191850" y="115414"/>
                </a:lnTo>
                <a:lnTo>
                  <a:pt x="515702" y="66059"/>
                </a:lnTo>
                <a:lnTo>
                  <a:pt x="5872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00179" y="2299544"/>
            <a:ext cx="588645" cy="1351280"/>
          </a:xfrm>
          <a:custGeom>
            <a:avLst/>
            <a:gdLst/>
            <a:ahLst/>
            <a:cxnLst/>
            <a:rect l="l" t="t" r="r" b="b"/>
            <a:pathLst>
              <a:path w="588644" h="1351279">
                <a:moveTo>
                  <a:pt x="588109" y="0"/>
                </a:moveTo>
                <a:lnTo>
                  <a:pt x="230834" y="38091"/>
                </a:lnTo>
                <a:lnTo>
                  <a:pt x="462049" y="126171"/>
                </a:lnTo>
                <a:lnTo>
                  <a:pt x="401237" y="465404"/>
                </a:lnTo>
                <a:lnTo>
                  <a:pt x="417707" y="557926"/>
                </a:lnTo>
                <a:lnTo>
                  <a:pt x="390214" y="744209"/>
                </a:lnTo>
                <a:lnTo>
                  <a:pt x="324714" y="918850"/>
                </a:lnTo>
                <a:lnTo>
                  <a:pt x="280371" y="1241708"/>
                </a:lnTo>
                <a:lnTo>
                  <a:pt x="82477" y="1247061"/>
                </a:lnTo>
                <a:lnTo>
                  <a:pt x="0" y="1329192"/>
                </a:lnTo>
                <a:lnTo>
                  <a:pt x="395662" y="1351212"/>
                </a:lnTo>
                <a:lnTo>
                  <a:pt x="5881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33617" y="2209186"/>
            <a:ext cx="333375" cy="165100"/>
          </a:xfrm>
          <a:custGeom>
            <a:avLst/>
            <a:gdLst/>
            <a:ahLst/>
            <a:cxnLst/>
            <a:rect l="l" t="t" r="r" b="b"/>
            <a:pathLst>
              <a:path w="333375" h="165100">
                <a:moveTo>
                  <a:pt x="332949" y="0"/>
                </a:moveTo>
                <a:lnTo>
                  <a:pt x="287973" y="12022"/>
                </a:lnTo>
                <a:lnTo>
                  <a:pt x="189026" y="37459"/>
                </a:lnTo>
                <a:lnTo>
                  <a:pt x="135815" y="52265"/>
                </a:lnTo>
                <a:lnTo>
                  <a:pt x="89445" y="66186"/>
                </a:lnTo>
                <a:lnTo>
                  <a:pt x="55491" y="77196"/>
                </a:lnTo>
                <a:lnTo>
                  <a:pt x="41301" y="85295"/>
                </a:lnTo>
                <a:lnTo>
                  <a:pt x="0" y="164643"/>
                </a:lnTo>
                <a:lnTo>
                  <a:pt x="77536" y="134397"/>
                </a:lnTo>
                <a:lnTo>
                  <a:pt x="332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44269" y="2238799"/>
            <a:ext cx="141605" cy="374015"/>
          </a:xfrm>
          <a:custGeom>
            <a:avLst/>
            <a:gdLst/>
            <a:ahLst/>
            <a:cxnLst/>
            <a:rect l="l" t="t" r="r" b="b"/>
            <a:pathLst>
              <a:path w="141605" h="374014">
                <a:moveTo>
                  <a:pt x="50423" y="0"/>
                </a:moveTo>
                <a:lnTo>
                  <a:pt x="70187" y="123007"/>
                </a:lnTo>
                <a:lnTo>
                  <a:pt x="0" y="373579"/>
                </a:lnTo>
                <a:lnTo>
                  <a:pt x="141136" y="136295"/>
                </a:lnTo>
                <a:lnTo>
                  <a:pt x="504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42583" y="2229055"/>
            <a:ext cx="699135" cy="396875"/>
          </a:xfrm>
          <a:custGeom>
            <a:avLst/>
            <a:gdLst/>
            <a:ahLst/>
            <a:cxnLst/>
            <a:rect l="l" t="t" r="r" b="b"/>
            <a:pathLst>
              <a:path w="699135" h="396875">
                <a:moveTo>
                  <a:pt x="553509" y="0"/>
                </a:moveTo>
                <a:lnTo>
                  <a:pt x="451432" y="19235"/>
                </a:lnTo>
                <a:lnTo>
                  <a:pt x="340234" y="63275"/>
                </a:lnTo>
                <a:lnTo>
                  <a:pt x="167285" y="157050"/>
                </a:lnTo>
                <a:lnTo>
                  <a:pt x="65525" y="258417"/>
                </a:lnTo>
                <a:lnTo>
                  <a:pt x="0" y="396485"/>
                </a:lnTo>
                <a:lnTo>
                  <a:pt x="104597" y="253988"/>
                </a:lnTo>
                <a:lnTo>
                  <a:pt x="213908" y="162365"/>
                </a:lnTo>
                <a:lnTo>
                  <a:pt x="393154" y="67704"/>
                </a:lnTo>
                <a:lnTo>
                  <a:pt x="551305" y="16957"/>
                </a:lnTo>
                <a:lnTo>
                  <a:pt x="698737" y="5315"/>
                </a:lnTo>
                <a:lnTo>
                  <a:pt x="5535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8931" y="2674642"/>
            <a:ext cx="130734" cy="1290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79869" y="2781008"/>
            <a:ext cx="157480" cy="83820"/>
          </a:xfrm>
          <a:custGeom>
            <a:avLst/>
            <a:gdLst/>
            <a:ahLst/>
            <a:cxnLst/>
            <a:rect l="l" t="t" r="r" b="b"/>
            <a:pathLst>
              <a:path w="157480" h="83819">
                <a:moveTo>
                  <a:pt x="157099" y="0"/>
                </a:moveTo>
                <a:lnTo>
                  <a:pt x="0" y="10377"/>
                </a:lnTo>
                <a:lnTo>
                  <a:pt x="16090" y="52227"/>
                </a:lnTo>
                <a:lnTo>
                  <a:pt x="136321" y="83700"/>
                </a:lnTo>
                <a:lnTo>
                  <a:pt x="157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14362" y="3161763"/>
            <a:ext cx="110489" cy="130175"/>
          </a:xfrm>
          <a:custGeom>
            <a:avLst/>
            <a:gdLst/>
            <a:ahLst/>
            <a:cxnLst/>
            <a:rect l="l" t="t" r="r" b="b"/>
            <a:pathLst>
              <a:path w="110489" h="130175">
                <a:moveTo>
                  <a:pt x="78435" y="0"/>
                </a:moveTo>
                <a:lnTo>
                  <a:pt x="25832" y="5340"/>
                </a:lnTo>
                <a:lnTo>
                  <a:pt x="0" y="129955"/>
                </a:lnTo>
                <a:lnTo>
                  <a:pt x="109944" y="124918"/>
                </a:lnTo>
                <a:lnTo>
                  <a:pt x="78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48259" y="2702357"/>
            <a:ext cx="120650" cy="125730"/>
          </a:xfrm>
          <a:custGeom>
            <a:avLst/>
            <a:gdLst/>
            <a:ahLst/>
            <a:cxnLst/>
            <a:rect l="l" t="t" r="r" b="b"/>
            <a:pathLst>
              <a:path w="120650" h="125730">
                <a:moveTo>
                  <a:pt x="0" y="0"/>
                </a:moveTo>
                <a:lnTo>
                  <a:pt x="5359" y="41825"/>
                </a:lnTo>
                <a:lnTo>
                  <a:pt x="5359" y="125538"/>
                </a:lnTo>
                <a:lnTo>
                  <a:pt x="115303" y="89028"/>
                </a:lnTo>
                <a:lnTo>
                  <a:pt x="120333" y="213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09320" y="2264363"/>
            <a:ext cx="120650" cy="88900"/>
          </a:xfrm>
          <a:custGeom>
            <a:avLst/>
            <a:gdLst/>
            <a:ahLst/>
            <a:cxnLst/>
            <a:rect l="l" t="t" r="r" b="b"/>
            <a:pathLst>
              <a:path w="120650" h="88900">
                <a:moveTo>
                  <a:pt x="120345" y="0"/>
                </a:moveTo>
                <a:lnTo>
                  <a:pt x="0" y="0"/>
                </a:lnTo>
                <a:lnTo>
                  <a:pt x="30875" y="83650"/>
                </a:lnTo>
                <a:lnTo>
                  <a:pt x="98921" y="88712"/>
                </a:lnTo>
                <a:lnTo>
                  <a:pt x="120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47416" y="2418588"/>
            <a:ext cx="4812791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70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Estabelecer </a:t>
            </a:r>
            <a:r>
              <a:rPr dirty="0"/>
              <a:t>o </a:t>
            </a:r>
            <a:r>
              <a:rPr spc="-5" dirty="0"/>
              <a:t>que será modificado no</a:t>
            </a:r>
            <a:r>
              <a:rPr spc="-35" dirty="0"/>
              <a:t> </a:t>
            </a:r>
            <a:r>
              <a:rPr spc="-5" dirty="0"/>
              <a:t>produto</a:t>
            </a:r>
          </a:p>
        </p:txBody>
      </p:sp>
      <p:sp>
        <p:nvSpPr>
          <p:cNvPr id="53" name="object 53"/>
          <p:cNvSpPr/>
          <p:nvPr/>
        </p:nvSpPr>
        <p:spPr>
          <a:xfrm>
            <a:off x="1290827" y="3987165"/>
            <a:ext cx="763524" cy="188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79452" y="3987165"/>
            <a:ext cx="1135063" cy="2430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15600" y="4005507"/>
            <a:ext cx="563297" cy="2201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72555" y="3858767"/>
            <a:ext cx="1106424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71131" y="3858767"/>
            <a:ext cx="358140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35380" y="4209288"/>
            <a:ext cx="2470404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266571" y="3831717"/>
            <a:ext cx="566102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8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Discutir </a:t>
            </a:r>
            <a:r>
              <a:rPr sz="1800" dirty="0">
                <a:latin typeface="Candara"/>
                <a:cs typeface="Candara"/>
              </a:rPr>
              <a:t>a </a:t>
            </a:r>
            <a:r>
              <a:rPr sz="1800" spc="-5" dirty="0">
                <a:latin typeface="Candara"/>
                <a:cs typeface="Candara"/>
              </a:rPr>
              <a:t>respeito </a:t>
            </a:r>
            <a:r>
              <a:rPr sz="1800" dirty="0">
                <a:latin typeface="Candara"/>
                <a:cs typeface="Candara"/>
              </a:rPr>
              <a:t>das </a:t>
            </a:r>
            <a:r>
              <a:rPr sz="1800" b="1" spc="-5" dirty="0">
                <a:latin typeface="Candara"/>
                <a:cs typeface="Candara"/>
              </a:rPr>
              <a:t>percepções </a:t>
            </a:r>
            <a:r>
              <a:rPr sz="1800" dirty="0">
                <a:latin typeface="Candara"/>
                <a:cs typeface="Candara"/>
              </a:rPr>
              <a:t>feitas </a:t>
            </a:r>
            <a:r>
              <a:rPr sz="1800" spc="-5" dirty="0">
                <a:latin typeface="Candara"/>
                <a:cs typeface="Candara"/>
              </a:rPr>
              <a:t>na </a:t>
            </a:r>
            <a:r>
              <a:rPr sz="1800" b="1" spc="-5" dirty="0">
                <a:latin typeface="Candara"/>
                <a:cs typeface="Candara"/>
              </a:rPr>
              <a:t>etapa </a:t>
            </a:r>
            <a:r>
              <a:rPr sz="1800" b="1" spc="-10" dirty="0">
                <a:latin typeface="Candara"/>
                <a:cs typeface="Candara"/>
              </a:rPr>
              <a:t>anterior  </a:t>
            </a: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Escolher </a:t>
            </a:r>
            <a:r>
              <a:rPr sz="1800" b="1" dirty="0">
                <a:solidFill>
                  <a:srgbClr val="FF0066"/>
                </a:solidFill>
                <a:latin typeface="Candara"/>
                <a:cs typeface="Candara"/>
              </a:rPr>
              <a:t>que </a:t>
            </a: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aspectos </a:t>
            </a:r>
            <a:r>
              <a:rPr sz="1800" dirty="0">
                <a:latin typeface="Candara"/>
                <a:cs typeface="Candara"/>
              </a:rPr>
              <a:t>irão alterar no</a:t>
            </a:r>
            <a:r>
              <a:rPr sz="1800" spc="-6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produto.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0" y="328698"/>
            <a:ext cx="9100745" cy="3411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493645" y="720674"/>
            <a:ext cx="3733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0313101 Introdução </a:t>
            </a:r>
            <a:r>
              <a:rPr sz="1600" b="1" spc="-5" dirty="0">
                <a:latin typeface="Arial"/>
                <a:cs typeface="Arial"/>
              </a:rPr>
              <a:t>à </a:t>
            </a:r>
            <a:r>
              <a:rPr sz="1600" b="1" spc="-10" dirty="0">
                <a:latin typeface="Arial"/>
                <a:cs typeface="Arial"/>
              </a:rPr>
              <a:t>Engenharia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Civil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384" y="4770120"/>
            <a:ext cx="358140" cy="513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4322" y="910208"/>
            <a:ext cx="3910459" cy="243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0551" y="781812"/>
            <a:ext cx="5160264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24836" y="831596"/>
            <a:ext cx="5015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5" dirty="0"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Criar algumas soluções </a:t>
            </a:r>
            <a:r>
              <a:rPr sz="1800" u="sng" dirty="0"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para o </a:t>
            </a:r>
            <a:r>
              <a:rPr sz="1800" u="sng" spc="-5" dirty="0"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problema</a:t>
            </a:r>
            <a:r>
              <a:rPr sz="1800" u="sng" spc="-50" dirty="0"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 </a:t>
            </a:r>
            <a:r>
              <a:rPr sz="1800" u="sng" dirty="0"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formulado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31356" y="1919097"/>
            <a:ext cx="1564907" cy="1925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3725" y="2269617"/>
            <a:ext cx="2397083" cy="243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58157" y="2894457"/>
            <a:ext cx="4058518" cy="2384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34844" y="1763648"/>
            <a:ext cx="5902325" cy="13519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dirty="0">
                <a:latin typeface="Candara"/>
                <a:cs typeface="Candara"/>
              </a:rPr>
              <a:t>Gerar </a:t>
            </a: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diversas </a:t>
            </a:r>
            <a:r>
              <a:rPr sz="1800" b="1" dirty="0">
                <a:solidFill>
                  <a:srgbClr val="FF0066"/>
                </a:solidFill>
                <a:latin typeface="Candara"/>
                <a:cs typeface="Candara"/>
              </a:rPr>
              <a:t>formas </a:t>
            </a:r>
            <a:r>
              <a:rPr sz="1800" dirty="0">
                <a:latin typeface="Candara"/>
                <a:cs typeface="Candara"/>
              </a:rPr>
              <a:t>para resolver o</a:t>
            </a:r>
            <a:r>
              <a:rPr sz="1800" spc="-9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problema.</a:t>
            </a:r>
            <a:endParaRPr sz="180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Suspender </a:t>
            </a:r>
            <a:r>
              <a:rPr sz="1800" b="1" dirty="0">
                <a:solidFill>
                  <a:srgbClr val="FF0066"/>
                </a:solidFill>
                <a:latin typeface="Candara"/>
                <a:cs typeface="Candara"/>
              </a:rPr>
              <a:t>o </a:t>
            </a: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julgamento </a:t>
            </a:r>
            <a:r>
              <a:rPr sz="1800" dirty="0">
                <a:latin typeface="Candara"/>
                <a:cs typeface="Candara"/>
              </a:rPr>
              <a:t>ou </a:t>
            </a:r>
            <a:r>
              <a:rPr sz="1800" spc="-5" dirty="0">
                <a:latin typeface="Candara"/>
                <a:cs typeface="Candara"/>
              </a:rPr>
              <a:t>censura </a:t>
            </a:r>
            <a:r>
              <a:rPr sz="1800" dirty="0">
                <a:latin typeface="Candara"/>
                <a:cs typeface="Candara"/>
              </a:rPr>
              <a:t>a </a:t>
            </a:r>
            <a:r>
              <a:rPr sz="1800" spc="-5" dirty="0">
                <a:latin typeface="Candara"/>
                <a:cs typeface="Candara"/>
              </a:rPr>
              <a:t>respeito </a:t>
            </a:r>
            <a:r>
              <a:rPr sz="1800" dirty="0">
                <a:latin typeface="Candara"/>
                <a:cs typeface="Candara"/>
              </a:rPr>
              <a:t>das ideias dos  colegas: </a:t>
            </a:r>
            <a:r>
              <a:rPr sz="1800" spc="-5" dirty="0">
                <a:latin typeface="Candara"/>
                <a:cs typeface="Candara"/>
              </a:rPr>
              <a:t>“Mas </a:t>
            </a:r>
            <a:r>
              <a:rPr sz="1800" dirty="0">
                <a:latin typeface="Candara"/>
                <a:cs typeface="Candara"/>
              </a:rPr>
              <a:t>isso já existe!”, </a:t>
            </a:r>
            <a:r>
              <a:rPr sz="1800" spc="-5" dirty="0">
                <a:latin typeface="Candara"/>
                <a:cs typeface="Candara"/>
              </a:rPr>
              <a:t>“Nunca vai dar</a:t>
            </a:r>
            <a:r>
              <a:rPr sz="1800" spc="-12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certo!”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Pensamento livre </a:t>
            </a:r>
            <a:r>
              <a:rPr sz="1800" b="1" dirty="0">
                <a:solidFill>
                  <a:srgbClr val="FF0066"/>
                </a:solidFill>
                <a:latin typeface="Candara"/>
                <a:cs typeface="Candara"/>
              </a:rPr>
              <a:t>e </a:t>
            </a: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ideias em</a:t>
            </a:r>
            <a:r>
              <a:rPr sz="1800" b="1" spc="-10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quantidade!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5245" y="1025362"/>
            <a:ext cx="1636409" cy="25029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" y="4023359"/>
            <a:ext cx="2770632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" y="4648200"/>
            <a:ext cx="4046220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4370" y="4072508"/>
            <a:ext cx="8124190" cy="182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3204">
              <a:lnSpc>
                <a:spcPct val="100000"/>
              </a:lnSpc>
              <a:spcBef>
                <a:spcPts val="100"/>
              </a:spcBef>
            </a:pPr>
            <a:r>
              <a:rPr sz="18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ndara"/>
                <a:cs typeface="Candara"/>
              </a:rPr>
              <a:t>Somar/subtrair/combinar</a:t>
            </a:r>
            <a:r>
              <a:rPr sz="1800" spc="-5" dirty="0">
                <a:latin typeface="Candara"/>
                <a:cs typeface="Candara"/>
              </a:rPr>
              <a:t>: </a:t>
            </a:r>
            <a:r>
              <a:rPr sz="1800" dirty="0">
                <a:latin typeface="Candara"/>
                <a:cs typeface="Candara"/>
              </a:rPr>
              <a:t>geração </a:t>
            </a:r>
            <a:r>
              <a:rPr sz="1800" spc="-5" dirty="0">
                <a:latin typeface="Candara"/>
                <a:cs typeface="Candara"/>
              </a:rPr>
              <a:t>de </a:t>
            </a:r>
            <a:r>
              <a:rPr sz="1800" dirty="0">
                <a:latin typeface="Candara"/>
                <a:cs typeface="Candara"/>
              </a:rPr>
              <a:t>ideias para o </a:t>
            </a:r>
            <a:r>
              <a:rPr sz="1800" spc="-5" dirty="0">
                <a:latin typeface="Candara"/>
                <a:cs typeface="Candara"/>
              </a:rPr>
              <a:t>que </a:t>
            </a:r>
            <a:r>
              <a:rPr sz="1800" dirty="0">
                <a:latin typeface="Candara"/>
                <a:cs typeface="Candara"/>
              </a:rPr>
              <a:t>poderia ser adicionado ao  </a:t>
            </a:r>
            <a:r>
              <a:rPr sz="1800" spc="-5" dirty="0">
                <a:latin typeface="Candara"/>
                <a:cs typeface="Candara"/>
              </a:rPr>
              <a:t>produto/serviço, </a:t>
            </a:r>
            <a:r>
              <a:rPr sz="1800" dirty="0">
                <a:latin typeface="Candara"/>
                <a:cs typeface="Candara"/>
              </a:rPr>
              <a:t>o </a:t>
            </a:r>
            <a:r>
              <a:rPr sz="1800" spc="-5" dirty="0">
                <a:latin typeface="Candara"/>
                <a:cs typeface="Candara"/>
              </a:rPr>
              <a:t>que </a:t>
            </a:r>
            <a:r>
              <a:rPr sz="1800" dirty="0">
                <a:latin typeface="Candara"/>
                <a:cs typeface="Candara"/>
              </a:rPr>
              <a:t>poderia ser </a:t>
            </a:r>
            <a:r>
              <a:rPr sz="1800" spc="-5" dirty="0">
                <a:latin typeface="Candara"/>
                <a:cs typeface="Candara"/>
              </a:rPr>
              <a:t>eliminado </a:t>
            </a:r>
            <a:r>
              <a:rPr sz="1800" dirty="0">
                <a:latin typeface="Candara"/>
                <a:cs typeface="Candara"/>
              </a:rPr>
              <a:t>e com o </a:t>
            </a:r>
            <a:r>
              <a:rPr sz="1800" spc="-5" dirty="0">
                <a:latin typeface="Candara"/>
                <a:cs typeface="Candara"/>
              </a:rPr>
              <a:t>que </a:t>
            </a:r>
            <a:r>
              <a:rPr sz="1800" dirty="0">
                <a:latin typeface="Candara"/>
                <a:cs typeface="Candara"/>
              </a:rPr>
              <a:t>poderia ser</a:t>
            </a:r>
            <a:r>
              <a:rPr sz="1800" spc="-13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combinado.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ndara"/>
                <a:cs typeface="Candara"/>
              </a:rPr>
              <a:t>Cor/forma/som/cheiro/textura/paladar</a:t>
            </a:r>
            <a:r>
              <a:rPr sz="1800" spc="-5" dirty="0">
                <a:latin typeface="Candara"/>
                <a:cs typeface="Candara"/>
              </a:rPr>
              <a:t>: </a:t>
            </a:r>
            <a:r>
              <a:rPr sz="1800" dirty="0">
                <a:latin typeface="Candara"/>
                <a:cs typeface="Candara"/>
              </a:rPr>
              <a:t>geração </a:t>
            </a:r>
            <a:r>
              <a:rPr sz="1800" spc="-5" dirty="0">
                <a:latin typeface="Candara"/>
                <a:cs typeface="Candara"/>
              </a:rPr>
              <a:t>de alternativas por </a:t>
            </a:r>
            <a:r>
              <a:rPr sz="1800" dirty="0">
                <a:latin typeface="Candara"/>
                <a:cs typeface="Candara"/>
              </a:rPr>
              <a:t>meio </a:t>
            </a:r>
            <a:r>
              <a:rPr sz="1800" spc="-5" dirty="0">
                <a:latin typeface="Candara"/>
                <a:cs typeface="Candara"/>
              </a:rPr>
              <a:t>do uso</a:t>
            </a:r>
            <a:r>
              <a:rPr sz="1800" spc="-5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dos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ndara"/>
                <a:cs typeface="Candara"/>
              </a:rPr>
              <a:t>sentidos.</a:t>
            </a:r>
            <a:endParaRPr sz="1800">
              <a:latin typeface="Candara"/>
              <a:cs typeface="Candara"/>
            </a:endParaRPr>
          </a:p>
          <a:p>
            <a:pPr marL="12700" marR="250825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latin typeface="Candara"/>
                <a:cs typeface="Candara"/>
              </a:rPr>
              <a:t>O </a:t>
            </a:r>
            <a:r>
              <a:rPr sz="1800" spc="-5" dirty="0">
                <a:latin typeface="Candara"/>
                <a:cs typeface="Candara"/>
              </a:rPr>
              <a:t>que </a:t>
            </a:r>
            <a:r>
              <a:rPr sz="1800" dirty="0">
                <a:latin typeface="Candara"/>
                <a:cs typeface="Candara"/>
              </a:rPr>
              <a:t>pode ser modificado ou adicionado para resolver o </a:t>
            </a:r>
            <a:r>
              <a:rPr sz="1800" spc="-5" dirty="0">
                <a:latin typeface="Candara"/>
                <a:cs typeface="Candara"/>
              </a:rPr>
              <a:t>problema </a:t>
            </a:r>
            <a:r>
              <a:rPr sz="1800" dirty="0">
                <a:latin typeface="Candara"/>
                <a:cs typeface="Candara"/>
              </a:rPr>
              <a:t>com </a:t>
            </a:r>
            <a:r>
              <a:rPr sz="1800" spc="-5" dirty="0">
                <a:latin typeface="Candara"/>
                <a:cs typeface="Candara"/>
              </a:rPr>
              <a:t>relação</a:t>
            </a:r>
            <a:r>
              <a:rPr sz="1800" spc="-22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à  cor? </a:t>
            </a:r>
            <a:r>
              <a:rPr sz="1800" spc="-5" dirty="0">
                <a:latin typeface="Candara"/>
                <a:cs typeface="Candara"/>
              </a:rPr>
              <a:t>Com relação </a:t>
            </a:r>
            <a:r>
              <a:rPr sz="1800" dirty="0">
                <a:latin typeface="Candara"/>
                <a:cs typeface="Candara"/>
              </a:rPr>
              <a:t>à forma? </a:t>
            </a:r>
            <a:r>
              <a:rPr sz="1800" spc="-5" dirty="0">
                <a:latin typeface="Candara"/>
                <a:cs typeface="Candara"/>
              </a:rPr>
              <a:t>Com relação </a:t>
            </a:r>
            <a:r>
              <a:rPr sz="1800" dirty="0">
                <a:latin typeface="Candara"/>
                <a:cs typeface="Candara"/>
              </a:rPr>
              <a:t>ao</a:t>
            </a:r>
            <a:r>
              <a:rPr sz="1800" spc="-4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som?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907" y="3286162"/>
            <a:ext cx="789940" cy="1858645"/>
          </a:xfrm>
          <a:custGeom>
            <a:avLst/>
            <a:gdLst/>
            <a:ahLst/>
            <a:cxnLst/>
            <a:rect l="l" t="t" r="r" b="b"/>
            <a:pathLst>
              <a:path w="789940" h="1858645">
                <a:moveTo>
                  <a:pt x="0" y="1858060"/>
                </a:moveTo>
                <a:lnTo>
                  <a:pt x="789792" y="1858060"/>
                </a:lnTo>
                <a:lnTo>
                  <a:pt x="789792" y="0"/>
                </a:lnTo>
                <a:lnTo>
                  <a:pt x="0" y="0"/>
                </a:lnTo>
                <a:lnTo>
                  <a:pt x="0" y="185806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345" y="3454518"/>
            <a:ext cx="1685289" cy="1664335"/>
          </a:xfrm>
          <a:custGeom>
            <a:avLst/>
            <a:gdLst/>
            <a:ahLst/>
            <a:cxnLst/>
            <a:rect l="l" t="t" r="r" b="b"/>
            <a:pathLst>
              <a:path w="1685289" h="1664335">
                <a:moveTo>
                  <a:pt x="673934" y="218744"/>
                </a:moveTo>
                <a:lnTo>
                  <a:pt x="646623" y="265288"/>
                </a:lnTo>
                <a:lnTo>
                  <a:pt x="615854" y="325576"/>
                </a:lnTo>
                <a:lnTo>
                  <a:pt x="587387" y="395912"/>
                </a:lnTo>
                <a:lnTo>
                  <a:pt x="570135" y="470289"/>
                </a:lnTo>
                <a:lnTo>
                  <a:pt x="579917" y="484380"/>
                </a:lnTo>
                <a:lnTo>
                  <a:pt x="590844" y="498470"/>
                </a:lnTo>
                <a:lnTo>
                  <a:pt x="604072" y="512214"/>
                </a:lnTo>
                <a:lnTo>
                  <a:pt x="616999" y="527459"/>
                </a:lnTo>
                <a:lnTo>
                  <a:pt x="632238" y="542704"/>
                </a:lnTo>
                <a:lnTo>
                  <a:pt x="648912" y="558758"/>
                </a:lnTo>
                <a:lnTo>
                  <a:pt x="666164" y="574927"/>
                </a:lnTo>
                <a:lnTo>
                  <a:pt x="686005" y="591211"/>
                </a:lnTo>
                <a:lnTo>
                  <a:pt x="816225" y="716406"/>
                </a:lnTo>
                <a:lnTo>
                  <a:pt x="762481" y="744356"/>
                </a:lnTo>
                <a:lnTo>
                  <a:pt x="706703" y="782238"/>
                </a:lnTo>
                <a:lnTo>
                  <a:pt x="676235" y="805798"/>
                </a:lnTo>
                <a:lnTo>
                  <a:pt x="643454" y="835018"/>
                </a:lnTo>
                <a:lnTo>
                  <a:pt x="610396" y="867472"/>
                </a:lnTo>
                <a:lnTo>
                  <a:pt x="578761" y="905134"/>
                </a:lnTo>
                <a:lnTo>
                  <a:pt x="547137" y="947347"/>
                </a:lnTo>
                <a:lnTo>
                  <a:pt x="516380" y="994734"/>
                </a:lnTo>
                <a:lnTo>
                  <a:pt x="489057" y="1046418"/>
                </a:lnTo>
                <a:lnTo>
                  <a:pt x="464914" y="1104719"/>
                </a:lnTo>
                <a:lnTo>
                  <a:pt x="444205" y="1167328"/>
                </a:lnTo>
                <a:lnTo>
                  <a:pt x="427821" y="1236532"/>
                </a:lnTo>
                <a:lnTo>
                  <a:pt x="418050" y="1310910"/>
                </a:lnTo>
                <a:lnTo>
                  <a:pt x="106099" y="1324988"/>
                </a:lnTo>
                <a:lnTo>
                  <a:pt x="0" y="1663858"/>
                </a:lnTo>
                <a:lnTo>
                  <a:pt x="1047133" y="1456512"/>
                </a:lnTo>
                <a:lnTo>
                  <a:pt x="1047133" y="1304303"/>
                </a:lnTo>
                <a:lnTo>
                  <a:pt x="544836" y="1304303"/>
                </a:lnTo>
                <a:lnTo>
                  <a:pt x="554618" y="1289370"/>
                </a:lnTo>
                <a:lnTo>
                  <a:pt x="597458" y="1234233"/>
                </a:lnTo>
                <a:lnTo>
                  <a:pt x="634539" y="1192309"/>
                </a:lnTo>
                <a:lnTo>
                  <a:pt x="679391" y="1148087"/>
                </a:lnTo>
                <a:lnTo>
                  <a:pt x="703546" y="1125392"/>
                </a:lnTo>
                <a:lnTo>
                  <a:pt x="758168" y="1082036"/>
                </a:lnTo>
                <a:lnTo>
                  <a:pt x="820619" y="1043265"/>
                </a:lnTo>
                <a:lnTo>
                  <a:pt x="888376" y="1010811"/>
                </a:lnTo>
                <a:lnTo>
                  <a:pt x="924336" y="997033"/>
                </a:lnTo>
                <a:lnTo>
                  <a:pt x="935552" y="993579"/>
                </a:lnTo>
                <a:lnTo>
                  <a:pt x="946537" y="989271"/>
                </a:lnTo>
                <a:lnTo>
                  <a:pt x="958331" y="986118"/>
                </a:lnTo>
                <a:lnTo>
                  <a:pt x="970356" y="983820"/>
                </a:lnTo>
                <a:lnTo>
                  <a:pt x="982381" y="980656"/>
                </a:lnTo>
                <a:lnTo>
                  <a:pt x="994522" y="978646"/>
                </a:lnTo>
                <a:lnTo>
                  <a:pt x="1017532" y="974338"/>
                </a:lnTo>
                <a:lnTo>
                  <a:pt x="1405719" y="974338"/>
                </a:lnTo>
                <a:lnTo>
                  <a:pt x="1384071" y="927817"/>
                </a:lnTo>
                <a:lnTo>
                  <a:pt x="1356436" y="876942"/>
                </a:lnTo>
                <a:lnTo>
                  <a:pt x="1326026" y="827627"/>
                </a:lnTo>
                <a:lnTo>
                  <a:pt x="1292031" y="784201"/>
                </a:lnTo>
                <a:lnTo>
                  <a:pt x="1255840" y="746666"/>
                </a:lnTo>
                <a:lnTo>
                  <a:pt x="1237455" y="730266"/>
                </a:lnTo>
                <a:lnTo>
                  <a:pt x="1244971" y="723913"/>
                </a:lnTo>
                <a:lnTo>
                  <a:pt x="1256996" y="712133"/>
                </a:lnTo>
                <a:lnTo>
                  <a:pt x="1273415" y="698043"/>
                </a:lnTo>
                <a:lnTo>
                  <a:pt x="1293188" y="679679"/>
                </a:lnTo>
                <a:lnTo>
                  <a:pt x="1313885" y="659006"/>
                </a:lnTo>
                <a:lnTo>
                  <a:pt x="1338051" y="635445"/>
                </a:lnTo>
                <a:lnTo>
                  <a:pt x="1361061" y="609575"/>
                </a:lnTo>
                <a:lnTo>
                  <a:pt x="1384996" y="581510"/>
                </a:lnTo>
                <a:lnTo>
                  <a:pt x="1580249" y="581510"/>
                </a:lnTo>
                <a:lnTo>
                  <a:pt x="1575319" y="541549"/>
                </a:lnTo>
                <a:lnTo>
                  <a:pt x="1554621" y="455160"/>
                </a:lnTo>
                <a:lnTo>
                  <a:pt x="1530455" y="388173"/>
                </a:lnTo>
                <a:lnTo>
                  <a:pt x="1505364" y="338858"/>
                </a:lnTo>
                <a:lnTo>
                  <a:pt x="1483510" y="305249"/>
                </a:lnTo>
                <a:lnTo>
                  <a:pt x="1467207" y="286886"/>
                </a:lnTo>
                <a:lnTo>
                  <a:pt x="1461657" y="280533"/>
                </a:lnTo>
                <a:lnTo>
                  <a:pt x="1444197" y="254432"/>
                </a:lnTo>
                <a:lnTo>
                  <a:pt x="1441234" y="251198"/>
                </a:lnTo>
                <a:lnTo>
                  <a:pt x="789792" y="251198"/>
                </a:lnTo>
                <a:lnTo>
                  <a:pt x="774564" y="250043"/>
                </a:lnTo>
                <a:lnTo>
                  <a:pt x="760469" y="248080"/>
                </a:lnTo>
                <a:lnTo>
                  <a:pt x="746097" y="242652"/>
                </a:lnTo>
                <a:lnTo>
                  <a:pt x="734025" y="237108"/>
                </a:lnTo>
                <a:lnTo>
                  <a:pt x="719930" y="230871"/>
                </a:lnTo>
                <a:lnTo>
                  <a:pt x="706703" y="225328"/>
                </a:lnTo>
                <a:lnTo>
                  <a:pt x="691474" y="221054"/>
                </a:lnTo>
                <a:lnTo>
                  <a:pt x="673934" y="218744"/>
                </a:lnTo>
                <a:close/>
              </a:path>
              <a:path w="1685289" h="1664335">
                <a:moveTo>
                  <a:pt x="1405719" y="974338"/>
                </a:moveTo>
                <a:lnTo>
                  <a:pt x="1017532" y="974338"/>
                </a:lnTo>
                <a:lnTo>
                  <a:pt x="1181723" y="1272150"/>
                </a:lnTo>
                <a:lnTo>
                  <a:pt x="1047133" y="1278467"/>
                </a:lnTo>
                <a:lnTo>
                  <a:pt x="1047133" y="1456512"/>
                </a:lnTo>
                <a:lnTo>
                  <a:pt x="1684818" y="1324988"/>
                </a:lnTo>
                <a:lnTo>
                  <a:pt x="1664355" y="1255773"/>
                </a:lnTo>
                <a:lnTo>
                  <a:pt x="1505364" y="1255773"/>
                </a:lnTo>
                <a:lnTo>
                  <a:pt x="1502242" y="1245148"/>
                </a:lnTo>
                <a:lnTo>
                  <a:pt x="1489061" y="1197483"/>
                </a:lnTo>
                <a:lnTo>
                  <a:pt x="1475763" y="1156703"/>
                </a:lnTo>
                <a:lnTo>
                  <a:pt x="1468363" y="1134008"/>
                </a:lnTo>
                <a:lnTo>
                  <a:pt x="1451597" y="1086344"/>
                </a:lnTo>
                <a:lnTo>
                  <a:pt x="1432056" y="1034649"/>
                </a:lnTo>
                <a:lnTo>
                  <a:pt x="1409046" y="981811"/>
                </a:lnTo>
                <a:lnTo>
                  <a:pt x="1405719" y="974338"/>
                </a:lnTo>
                <a:close/>
              </a:path>
              <a:path w="1685289" h="1664335">
                <a:moveTo>
                  <a:pt x="1047133" y="1278467"/>
                </a:moveTo>
                <a:lnTo>
                  <a:pt x="544836" y="1304303"/>
                </a:lnTo>
                <a:lnTo>
                  <a:pt x="1047133" y="1304303"/>
                </a:lnTo>
                <a:lnTo>
                  <a:pt x="1047133" y="1278467"/>
                </a:lnTo>
                <a:close/>
              </a:path>
              <a:path w="1685289" h="1664335">
                <a:moveTo>
                  <a:pt x="1661808" y="1247157"/>
                </a:moveTo>
                <a:lnTo>
                  <a:pt x="1505364" y="1255773"/>
                </a:lnTo>
                <a:lnTo>
                  <a:pt x="1664355" y="1255773"/>
                </a:lnTo>
                <a:lnTo>
                  <a:pt x="1661808" y="1247157"/>
                </a:lnTo>
                <a:close/>
              </a:path>
              <a:path w="1685289" h="1664335">
                <a:moveTo>
                  <a:pt x="1580249" y="581510"/>
                </a:moveTo>
                <a:lnTo>
                  <a:pt x="1384996" y="581510"/>
                </a:lnTo>
                <a:lnTo>
                  <a:pt x="1421187" y="621355"/>
                </a:lnTo>
                <a:lnTo>
                  <a:pt x="1449632" y="661316"/>
                </a:lnTo>
                <a:lnTo>
                  <a:pt x="1472641" y="698043"/>
                </a:lnTo>
                <a:lnTo>
                  <a:pt x="1489061" y="731420"/>
                </a:lnTo>
                <a:lnTo>
                  <a:pt x="1501086" y="760640"/>
                </a:lnTo>
                <a:lnTo>
                  <a:pt x="1507677" y="782238"/>
                </a:lnTo>
                <a:lnTo>
                  <a:pt x="1512070" y="796328"/>
                </a:lnTo>
                <a:lnTo>
                  <a:pt x="1513227" y="801410"/>
                </a:lnTo>
                <a:lnTo>
                  <a:pt x="1591969" y="777964"/>
                </a:lnTo>
                <a:lnTo>
                  <a:pt x="1588500" y="648381"/>
                </a:lnTo>
                <a:lnTo>
                  <a:pt x="1580249" y="581510"/>
                </a:lnTo>
                <a:close/>
              </a:path>
              <a:path w="1685289" h="1664335">
                <a:moveTo>
                  <a:pt x="960528" y="0"/>
                </a:moveTo>
                <a:lnTo>
                  <a:pt x="944224" y="0"/>
                </a:lnTo>
                <a:lnTo>
                  <a:pt x="925493" y="1963"/>
                </a:lnTo>
                <a:lnTo>
                  <a:pt x="907917" y="7391"/>
                </a:lnTo>
                <a:lnTo>
                  <a:pt x="890458" y="14898"/>
                </a:lnTo>
                <a:lnTo>
                  <a:pt x="873229" y="25755"/>
                </a:lnTo>
                <a:lnTo>
                  <a:pt x="905952" y="53935"/>
                </a:lnTo>
                <a:lnTo>
                  <a:pt x="904795" y="58208"/>
                </a:lnTo>
                <a:lnTo>
                  <a:pt x="902483" y="61442"/>
                </a:lnTo>
                <a:lnTo>
                  <a:pt x="901673" y="65715"/>
                </a:lnTo>
                <a:lnTo>
                  <a:pt x="901673" y="69989"/>
                </a:lnTo>
                <a:lnTo>
                  <a:pt x="888376" y="218744"/>
                </a:lnTo>
                <a:lnTo>
                  <a:pt x="887220" y="219899"/>
                </a:lnTo>
                <a:lnTo>
                  <a:pt x="881786" y="223364"/>
                </a:lnTo>
                <a:lnTo>
                  <a:pt x="874038" y="228561"/>
                </a:lnTo>
                <a:lnTo>
                  <a:pt x="832644" y="244961"/>
                </a:lnTo>
                <a:lnTo>
                  <a:pt x="789792" y="251198"/>
                </a:lnTo>
                <a:lnTo>
                  <a:pt x="1441234" y="251198"/>
                </a:lnTo>
                <a:lnTo>
                  <a:pt x="1428323" y="237108"/>
                </a:lnTo>
                <a:lnTo>
                  <a:pt x="1145416" y="237108"/>
                </a:lnTo>
                <a:lnTo>
                  <a:pt x="1129112" y="236299"/>
                </a:lnTo>
                <a:lnTo>
                  <a:pt x="1115815" y="232835"/>
                </a:lnTo>
                <a:lnTo>
                  <a:pt x="1102865" y="227637"/>
                </a:lnTo>
                <a:lnTo>
                  <a:pt x="1081012" y="216781"/>
                </a:lnTo>
                <a:lnTo>
                  <a:pt x="1076502" y="41000"/>
                </a:lnTo>
                <a:lnTo>
                  <a:pt x="1075577" y="39845"/>
                </a:lnTo>
                <a:lnTo>
                  <a:pt x="1070952" y="37535"/>
                </a:lnTo>
                <a:lnTo>
                  <a:pt x="1065517" y="33262"/>
                </a:lnTo>
                <a:lnTo>
                  <a:pt x="1058002" y="28988"/>
                </a:lnTo>
                <a:lnTo>
                  <a:pt x="1022967" y="12819"/>
                </a:lnTo>
                <a:lnTo>
                  <a:pt x="978103" y="1039"/>
                </a:lnTo>
                <a:lnTo>
                  <a:pt x="960528" y="0"/>
                </a:lnTo>
                <a:close/>
              </a:path>
              <a:path w="1685289" h="1664335">
                <a:moveTo>
                  <a:pt x="1322557" y="196339"/>
                </a:moveTo>
                <a:lnTo>
                  <a:pt x="1283128" y="199572"/>
                </a:lnTo>
                <a:lnTo>
                  <a:pt x="1237455" y="214471"/>
                </a:lnTo>
                <a:lnTo>
                  <a:pt x="1225430" y="218744"/>
                </a:lnTo>
                <a:lnTo>
                  <a:pt x="1217567" y="223364"/>
                </a:lnTo>
                <a:lnTo>
                  <a:pt x="1212133" y="226482"/>
                </a:lnTo>
                <a:lnTo>
                  <a:pt x="1210167" y="227637"/>
                </a:lnTo>
                <a:lnTo>
                  <a:pt x="1184845" y="233990"/>
                </a:lnTo>
                <a:lnTo>
                  <a:pt x="1164148" y="237108"/>
                </a:lnTo>
                <a:lnTo>
                  <a:pt x="1428323" y="237108"/>
                </a:lnTo>
                <a:lnTo>
                  <a:pt x="1384996" y="208119"/>
                </a:lnTo>
                <a:lnTo>
                  <a:pt x="1343601" y="197263"/>
                </a:lnTo>
                <a:lnTo>
                  <a:pt x="1322557" y="196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167" y="3500715"/>
            <a:ext cx="150939" cy="124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615" y="3718652"/>
            <a:ext cx="179402" cy="101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75" y="4123341"/>
            <a:ext cx="207870" cy="96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929196"/>
            <a:ext cx="193040" cy="93980"/>
          </a:xfrm>
          <a:custGeom>
            <a:avLst/>
            <a:gdLst/>
            <a:ahLst/>
            <a:cxnLst/>
            <a:rect l="l" t="t" r="r" b="b"/>
            <a:pathLst>
              <a:path w="193040" h="93979">
                <a:moveTo>
                  <a:pt x="192635" y="0"/>
                </a:moveTo>
                <a:lnTo>
                  <a:pt x="0" y="28988"/>
                </a:lnTo>
                <a:lnTo>
                  <a:pt x="190334" y="93896"/>
                </a:lnTo>
                <a:lnTo>
                  <a:pt x="190334" y="46543"/>
                </a:lnTo>
                <a:lnTo>
                  <a:pt x="191478" y="22636"/>
                </a:lnTo>
                <a:lnTo>
                  <a:pt x="192635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874" y="4486002"/>
            <a:ext cx="189177" cy="162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928" y="4311134"/>
            <a:ext cx="207867" cy="127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1722" y="3671299"/>
            <a:ext cx="193040" cy="317500"/>
          </a:xfrm>
          <a:custGeom>
            <a:avLst/>
            <a:gdLst/>
            <a:ahLst/>
            <a:cxnLst/>
            <a:rect l="l" t="t" r="r" b="b"/>
            <a:pathLst>
              <a:path w="193040" h="317500">
                <a:moveTo>
                  <a:pt x="0" y="1963"/>
                </a:moveTo>
                <a:lnTo>
                  <a:pt x="92039" y="317260"/>
                </a:lnTo>
                <a:lnTo>
                  <a:pt x="187178" y="17208"/>
                </a:lnTo>
                <a:lnTo>
                  <a:pt x="63595" y="17208"/>
                </a:lnTo>
                <a:lnTo>
                  <a:pt x="47175" y="15245"/>
                </a:lnTo>
                <a:lnTo>
                  <a:pt x="30525" y="11780"/>
                </a:lnTo>
                <a:lnTo>
                  <a:pt x="15262" y="7507"/>
                </a:lnTo>
                <a:lnTo>
                  <a:pt x="0" y="1963"/>
                </a:lnTo>
                <a:close/>
              </a:path>
              <a:path w="193040" h="317500">
                <a:moveTo>
                  <a:pt x="192635" y="0"/>
                </a:moveTo>
                <a:lnTo>
                  <a:pt x="191478" y="0"/>
                </a:lnTo>
                <a:lnTo>
                  <a:pt x="187200" y="1154"/>
                </a:lnTo>
                <a:lnTo>
                  <a:pt x="181766" y="3118"/>
                </a:lnTo>
                <a:lnTo>
                  <a:pt x="174019" y="5428"/>
                </a:lnTo>
                <a:lnTo>
                  <a:pt x="125686" y="14090"/>
                </a:lnTo>
                <a:lnTo>
                  <a:pt x="95161" y="17208"/>
                </a:lnTo>
                <a:lnTo>
                  <a:pt x="187178" y="17208"/>
                </a:lnTo>
                <a:lnTo>
                  <a:pt x="192635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4273" y="3683079"/>
            <a:ext cx="103505" cy="346710"/>
          </a:xfrm>
          <a:custGeom>
            <a:avLst/>
            <a:gdLst/>
            <a:ahLst/>
            <a:cxnLst/>
            <a:rect l="l" t="t" r="r" b="b"/>
            <a:pathLst>
              <a:path w="103505" h="346710">
                <a:moveTo>
                  <a:pt x="69029" y="0"/>
                </a:moveTo>
                <a:lnTo>
                  <a:pt x="14453" y="0"/>
                </a:lnTo>
                <a:lnTo>
                  <a:pt x="33994" y="34763"/>
                </a:lnTo>
                <a:lnTo>
                  <a:pt x="0" y="213663"/>
                </a:lnTo>
                <a:lnTo>
                  <a:pt x="48332" y="346365"/>
                </a:lnTo>
                <a:lnTo>
                  <a:pt x="103024" y="203037"/>
                </a:lnTo>
                <a:lnTo>
                  <a:pt x="51454" y="39845"/>
                </a:lnTo>
                <a:lnTo>
                  <a:pt x="69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1371" y="3458791"/>
            <a:ext cx="147955" cy="502920"/>
          </a:xfrm>
          <a:custGeom>
            <a:avLst/>
            <a:gdLst/>
            <a:ahLst/>
            <a:cxnLst/>
            <a:rect l="l" t="t" r="r" b="b"/>
            <a:pathLst>
              <a:path w="147954" h="502920">
                <a:moveTo>
                  <a:pt x="15239" y="0"/>
                </a:moveTo>
                <a:lnTo>
                  <a:pt x="9782" y="0"/>
                </a:lnTo>
                <a:lnTo>
                  <a:pt x="4312" y="1963"/>
                </a:lnTo>
                <a:lnTo>
                  <a:pt x="867" y="6352"/>
                </a:lnTo>
                <a:lnTo>
                  <a:pt x="0" y="11780"/>
                </a:lnTo>
                <a:lnTo>
                  <a:pt x="0" y="17208"/>
                </a:lnTo>
                <a:lnTo>
                  <a:pt x="120183" y="493042"/>
                </a:lnTo>
                <a:lnTo>
                  <a:pt x="122484" y="498470"/>
                </a:lnTo>
                <a:lnTo>
                  <a:pt x="126796" y="501704"/>
                </a:lnTo>
                <a:lnTo>
                  <a:pt x="132254" y="502859"/>
                </a:lnTo>
                <a:lnTo>
                  <a:pt x="137723" y="502859"/>
                </a:lnTo>
                <a:lnTo>
                  <a:pt x="142036" y="500549"/>
                </a:lnTo>
                <a:lnTo>
                  <a:pt x="146638" y="497315"/>
                </a:lnTo>
                <a:lnTo>
                  <a:pt x="147494" y="491887"/>
                </a:lnTo>
                <a:lnTo>
                  <a:pt x="147494" y="486459"/>
                </a:lnTo>
                <a:lnTo>
                  <a:pt x="26166" y="10625"/>
                </a:lnTo>
                <a:lnTo>
                  <a:pt x="23865" y="5428"/>
                </a:lnTo>
                <a:lnTo>
                  <a:pt x="20708" y="1963"/>
                </a:lnTo>
                <a:lnTo>
                  <a:pt x="1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8319" y="3458791"/>
            <a:ext cx="147955" cy="502920"/>
          </a:xfrm>
          <a:custGeom>
            <a:avLst/>
            <a:gdLst/>
            <a:ahLst/>
            <a:cxnLst/>
            <a:rect l="l" t="t" r="r" b="b"/>
            <a:pathLst>
              <a:path w="147955" h="502920">
                <a:moveTo>
                  <a:pt x="137712" y="0"/>
                </a:moveTo>
                <a:lnTo>
                  <a:pt x="132254" y="0"/>
                </a:lnTo>
                <a:lnTo>
                  <a:pt x="126796" y="1963"/>
                </a:lnTo>
                <a:lnTo>
                  <a:pt x="122484" y="5428"/>
                </a:lnTo>
                <a:lnTo>
                  <a:pt x="120183" y="10625"/>
                </a:lnTo>
                <a:lnTo>
                  <a:pt x="0" y="486459"/>
                </a:lnTo>
                <a:lnTo>
                  <a:pt x="0" y="491887"/>
                </a:lnTo>
                <a:lnTo>
                  <a:pt x="867" y="497315"/>
                </a:lnTo>
                <a:lnTo>
                  <a:pt x="4312" y="500549"/>
                </a:lnTo>
                <a:lnTo>
                  <a:pt x="9770" y="502859"/>
                </a:lnTo>
                <a:lnTo>
                  <a:pt x="15239" y="502859"/>
                </a:lnTo>
                <a:lnTo>
                  <a:pt x="20697" y="501704"/>
                </a:lnTo>
                <a:lnTo>
                  <a:pt x="23865" y="498470"/>
                </a:lnTo>
                <a:lnTo>
                  <a:pt x="26166" y="493042"/>
                </a:lnTo>
                <a:lnTo>
                  <a:pt x="147494" y="17208"/>
                </a:lnTo>
                <a:lnTo>
                  <a:pt x="147494" y="11780"/>
                </a:lnTo>
                <a:lnTo>
                  <a:pt x="146338" y="6352"/>
                </a:lnTo>
                <a:lnTo>
                  <a:pt x="143181" y="1963"/>
                </a:lnTo>
                <a:lnTo>
                  <a:pt x="1377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0924" y="3333596"/>
            <a:ext cx="297815" cy="104775"/>
          </a:xfrm>
          <a:custGeom>
            <a:avLst/>
            <a:gdLst/>
            <a:ahLst/>
            <a:cxnLst/>
            <a:rect l="l" t="t" r="r" b="b"/>
            <a:pathLst>
              <a:path w="297815" h="104775">
                <a:moveTo>
                  <a:pt x="53766" y="1154"/>
                </a:moveTo>
                <a:lnTo>
                  <a:pt x="1156" y="95051"/>
                </a:lnTo>
                <a:lnTo>
                  <a:pt x="0" y="97014"/>
                </a:lnTo>
                <a:lnTo>
                  <a:pt x="1156" y="99324"/>
                </a:lnTo>
                <a:lnTo>
                  <a:pt x="2300" y="101287"/>
                </a:lnTo>
                <a:lnTo>
                  <a:pt x="4312" y="103597"/>
                </a:lnTo>
                <a:lnTo>
                  <a:pt x="6613" y="104521"/>
                </a:lnTo>
                <a:lnTo>
                  <a:pt x="9770" y="104521"/>
                </a:lnTo>
                <a:lnTo>
                  <a:pt x="12071" y="103597"/>
                </a:lnTo>
                <a:lnTo>
                  <a:pt x="13227" y="101287"/>
                </a:lnTo>
                <a:lnTo>
                  <a:pt x="53766" y="28988"/>
                </a:lnTo>
                <a:lnTo>
                  <a:pt x="70776" y="28988"/>
                </a:lnTo>
                <a:lnTo>
                  <a:pt x="53766" y="1154"/>
                </a:lnTo>
                <a:close/>
              </a:path>
              <a:path w="297815" h="104775">
                <a:moveTo>
                  <a:pt x="70776" y="28988"/>
                </a:moveTo>
                <a:lnTo>
                  <a:pt x="53766" y="28988"/>
                </a:lnTo>
                <a:lnTo>
                  <a:pt x="99474" y="103597"/>
                </a:lnTo>
                <a:lnTo>
                  <a:pt x="117263" y="77842"/>
                </a:lnTo>
                <a:lnTo>
                  <a:pt x="100630" y="77842"/>
                </a:lnTo>
                <a:lnTo>
                  <a:pt x="70776" y="28988"/>
                </a:lnTo>
                <a:close/>
              </a:path>
              <a:path w="297815" h="104775">
                <a:moveTo>
                  <a:pt x="169520" y="25755"/>
                </a:moveTo>
                <a:lnTo>
                  <a:pt x="153240" y="25755"/>
                </a:lnTo>
                <a:lnTo>
                  <a:pt x="200104" y="103597"/>
                </a:lnTo>
                <a:lnTo>
                  <a:pt x="216781" y="77842"/>
                </a:lnTo>
                <a:lnTo>
                  <a:pt x="200104" y="77842"/>
                </a:lnTo>
                <a:lnTo>
                  <a:pt x="169520" y="25755"/>
                </a:lnTo>
                <a:close/>
              </a:path>
              <a:path w="297815" h="104775">
                <a:moveTo>
                  <a:pt x="264152" y="28988"/>
                </a:moveTo>
                <a:lnTo>
                  <a:pt x="248413" y="28988"/>
                </a:lnTo>
                <a:lnTo>
                  <a:pt x="284350" y="98169"/>
                </a:lnTo>
                <a:lnTo>
                  <a:pt x="286651" y="100132"/>
                </a:lnTo>
                <a:lnTo>
                  <a:pt x="288952" y="102442"/>
                </a:lnTo>
                <a:lnTo>
                  <a:pt x="292109" y="102442"/>
                </a:lnTo>
                <a:lnTo>
                  <a:pt x="294410" y="101287"/>
                </a:lnTo>
                <a:lnTo>
                  <a:pt x="296422" y="100132"/>
                </a:lnTo>
                <a:lnTo>
                  <a:pt x="297578" y="98169"/>
                </a:lnTo>
                <a:lnTo>
                  <a:pt x="297578" y="92741"/>
                </a:lnTo>
                <a:lnTo>
                  <a:pt x="264152" y="28988"/>
                </a:lnTo>
                <a:close/>
              </a:path>
              <a:path w="297815" h="104775">
                <a:moveTo>
                  <a:pt x="154397" y="0"/>
                </a:moveTo>
                <a:lnTo>
                  <a:pt x="100630" y="77842"/>
                </a:lnTo>
                <a:lnTo>
                  <a:pt x="117263" y="77842"/>
                </a:lnTo>
                <a:lnTo>
                  <a:pt x="153240" y="25755"/>
                </a:lnTo>
                <a:lnTo>
                  <a:pt x="169520" y="25755"/>
                </a:lnTo>
                <a:lnTo>
                  <a:pt x="154397" y="0"/>
                </a:lnTo>
                <a:close/>
              </a:path>
              <a:path w="297815" h="104775">
                <a:moveTo>
                  <a:pt x="249558" y="1154"/>
                </a:moveTo>
                <a:lnTo>
                  <a:pt x="200104" y="77842"/>
                </a:lnTo>
                <a:lnTo>
                  <a:pt x="216781" y="77842"/>
                </a:lnTo>
                <a:lnTo>
                  <a:pt x="248413" y="28988"/>
                </a:lnTo>
                <a:lnTo>
                  <a:pt x="264152" y="28988"/>
                </a:lnTo>
                <a:lnTo>
                  <a:pt x="249558" y="1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296" y="3947583"/>
            <a:ext cx="280035" cy="240029"/>
          </a:xfrm>
          <a:custGeom>
            <a:avLst/>
            <a:gdLst/>
            <a:ahLst/>
            <a:cxnLst/>
            <a:rect l="l" t="t" r="r" b="b"/>
            <a:pathLst>
              <a:path w="280034" h="240029">
                <a:moveTo>
                  <a:pt x="0" y="239510"/>
                </a:moveTo>
                <a:lnTo>
                  <a:pt x="280037" y="239510"/>
                </a:lnTo>
                <a:lnTo>
                  <a:pt x="280037" y="0"/>
                </a:lnTo>
                <a:lnTo>
                  <a:pt x="0" y="0"/>
                </a:lnTo>
                <a:lnTo>
                  <a:pt x="0" y="239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9930" y="4102899"/>
            <a:ext cx="168480" cy="1682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0498" y="2991504"/>
            <a:ext cx="804545" cy="996315"/>
          </a:xfrm>
          <a:custGeom>
            <a:avLst/>
            <a:gdLst/>
            <a:ahLst/>
            <a:cxnLst/>
            <a:rect l="l" t="t" r="r" b="b"/>
            <a:pathLst>
              <a:path w="804544" h="996314">
                <a:moveTo>
                  <a:pt x="422363" y="0"/>
                </a:moveTo>
                <a:lnTo>
                  <a:pt x="401365" y="0"/>
                </a:lnTo>
                <a:lnTo>
                  <a:pt x="360826" y="2078"/>
                </a:lnTo>
                <a:lnTo>
                  <a:pt x="320576" y="7507"/>
                </a:lnTo>
                <a:lnTo>
                  <a:pt x="282049" y="17208"/>
                </a:lnTo>
                <a:lnTo>
                  <a:pt x="244968" y="30143"/>
                </a:lnTo>
                <a:lnTo>
                  <a:pt x="209886" y="46312"/>
                </a:lnTo>
                <a:lnTo>
                  <a:pt x="177106" y="65831"/>
                </a:lnTo>
                <a:lnTo>
                  <a:pt x="118171" y="113183"/>
                </a:lnTo>
                <a:lnTo>
                  <a:pt x="91715" y="141364"/>
                </a:lnTo>
                <a:lnTo>
                  <a:pt x="48020" y="202806"/>
                </a:lnTo>
                <a:lnTo>
                  <a:pt x="18407" y="271987"/>
                </a:lnTo>
                <a:lnTo>
                  <a:pt x="7481" y="309638"/>
                </a:lnTo>
                <a:lnTo>
                  <a:pt x="2011" y="347520"/>
                </a:lnTo>
                <a:lnTo>
                  <a:pt x="0" y="387481"/>
                </a:lnTo>
                <a:lnTo>
                  <a:pt x="2011" y="428481"/>
                </a:lnTo>
                <a:lnTo>
                  <a:pt x="8625" y="468442"/>
                </a:lnTo>
                <a:lnTo>
                  <a:pt x="19552" y="507132"/>
                </a:lnTo>
                <a:lnTo>
                  <a:pt x="35081" y="543974"/>
                </a:lnTo>
                <a:lnTo>
                  <a:pt x="53477" y="579546"/>
                </a:lnTo>
                <a:lnTo>
                  <a:pt x="76487" y="613963"/>
                </a:lnTo>
                <a:lnTo>
                  <a:pt x="102642" y="645262"/>
                </a:lnTo>
                <a:lnTo>
                  <a:pt x="132254" y="673212"/>
                </a:lnTo>
                <a:lnTo>
                  <a:pt x="147494" y="692730"/>
                </a:lnTo>
                <a:lnTo>
                  <a:pt x="189189" y="755328"/>
                </a:lnTo>
                <a:lnTo>
                  <a:pt x="212187" y="794018"/>
                </a:lnTo>
                <a:lnTo>
                  <a:pt x="232885" y="837444"/>
                </a:lnTo>
                <a:lnTo>
                  <a:pt x="250425" y="882486"/>
                </a:lnTo>
                <a:lnTo>
                  <a:pt x="261352" y="929030"/>
                </a:lnTo>
                <a:lnTo>
                  <a:pt x="264798" y="974419"/>
                </a:lnTo>
                <a:lnTo>
                  <a:pt x="264798" y="996016"/>
                </a:lnTo>
                <a:lnTo>
                  <a:pt x="544836" y="996016"/>
                </a:lnTo>
                <a:lnTo>
                  <a:pt x="543691" y="974419"/>
                </a:lnTo>
                <a:lnTo>
                  <a:pt x="545625" y="954901"/>
                </a:lnTo>
                <a:lnTo>
                  <a:pt x="306204" y="954901"/>
                </a:lnTo>
                <a:lnTo>
                  <a:pt x="299590" y="907548"/>
                </a:lnTo>
                <a:lnTo>
                  <a:pt x="287519" y="861004"/>
                </a:lnTo>
                <a:lnTo>
                  <a:pt x="269111" y="815615"/>
                </a:lnTo>
                <a:lnTo>
                  <a:pt x="248413" y="773691"/>
                </a:lnTo>
                <a:lnTo>
                  <a:pt x="225415" y="733730"/>
                </a:lnTo>
                <a:lnTo>
                  <a:pt x="203272" y="699313"/>
                </a:lnTo>
                <a:lnTo>
                  <a:pt x="164167" y="647341"/>
                </a:lnTo>
                <a:lnTo>
                  <a:pt x="160722" y="644223"/>
                </a:lnTo>
                <a:lnTo>
                  <a:pt x="134555" y="618352"/>
                </a:lnTo>
                <a:lnTo>
                  <a:pt x="89703" y="560028"/>
                </a:lnTo>
                <a:lnTo>
                  <a:pt x="58946" y="494312"/>
                </a:lnTo>
                <a:lnTo>
                  <a:pt x="43707" y="424207"/>
                </a:lnTo>
                <a:lnTo>
                  <a:pt x="41406" y="387481"/>
                </a:lnTo>
                <a:lnTo>
                  <a:pt x="43707" y="353872"/>
                </a:lnTo>
                <a:lnTo>
                  <a:pt x="56934" y="288041"/>
                </a:lnTo>
                <a:lnTo>
                  <a:pt x="81945" y="226598"/>
                </a:lnTo>
                <a:lnTo>
                  <a:pt x="120183" y="170584"/>
                </a:lnTo>
                <a:lnTo>
                  <a:pt x="156409" y="133857"/>
                </a:lnTo>
                <a:lnTo>
                  <a:pt x="198960" y="101403"/>
                </a:lnTo>
                <a:lnTo>
                  <a:pt x="244968" y="75532"/>
                </a:lnTo>
                <a:lnTo>
                  <a:pt x="295277" y="56014"/>
                </a:lnTo>
                <a:lnTo>
                  <a:pt x="312818" y="51741"/>
                </a:lnTo>
                <a:lnTo>
                  <a:pt x="329202" y="47467"/>
                </a:lnTo>
                <a:lnTo>
                  <a:pt x="347888" y="45388"/>
                </a:lnTo>
                <a:lnTo>
                  <a:pt x="365428" y="43079"/>
                </a:lnTo>
                <a:lnTo>
                  <a:pt x="382969" y="41115"/>
                </a:lnTo>
                <a:lnTo>
                  <a:pt x="583476" y="41115"/>
                </a:lnTo>
                <a:lnTo>
                  <a:pt x="576460" y="37650"/>
                </a:lnTo>
                <a:lnTo>
                  <a:pt x="539378" y="22752"/>
                </a:lnTo>
                <a:lnTo>
                  <a:pt x="500851" y="11780"/>
                </a:lnTo>
                <a:lnTo>
                  <a:pt x="461746" y="4388"/>
                </a:lnTo>
                <a:lnTo>
                  <a:pt x="441904" y="2078"/>
                </a:lnTo>
                <a:lnTo>
                  <a:pt x="422363" y="0"/>
                </a:lnTo>
                <a:close/>
              </a:path>
              <a:path w="804544" h="996314">
                <a:moveTo>
                  <a:pt x="583476" y="41115"/>
                </a:moveTo>
                <a:lnTo>
                  <a:pt x="420062" y="41115"/>
                </a:lnTo>
                <a:lnTo>
                  <a:pt x="437591" y="43079"/>
                </a:lnTo>
                <a:lnTo>
                  <a:pt x="473540" y="47467"/>
                </a:lnTo>
                <a:lnTo>
                  <a:pt x="524994" y="61442"/>
                </a:lnTo>
                <a:lnTo>
                  <a:pt x="574159" y="83039"/>
                </a:lnTo>
                <a:lnTo>
                  <a:pt x="619011" y="111220"/>
                </a:lnTo>
                <a:lnTo>
                  <a:pt x="660706" y="145637"/>
                </a:lnTo>
                <a:lnTo>
                  <a:pt x="660706" y="146792"/>
                </a:lnTo>
                <a:lnTo>
                  <a:pt x="661851" y="146792"/>
                </a:lnTo>
                <a:lnTo>
                  <a:pt x="661851" y="147947"/>
                </a:lnTo>
                <a:lnTo>
                  <a:pt x="663007" y="148755"/>
                </a:lnTo>
                <a:lnTo>
                  <a:pt x="683704" y="173817"/>
                </a:lnTo>
                <a:lnTo>
                  <a:pt x="718786" y="229716"/>
                </a:lnTo>
                <a:lnTo>
                  <a:pt x="746097" y="292429"/>
                </a:lnTo>
                <a:lnTo>
                  <a:pt x="760169" y="356182"/>
                </a:lnTo>
                <a:lnTo>
                  <a:pt x="762481" y="387481"/>
                </a:lnTo>
                <a:lnTo>
                  <a:pt x="760169" y="420743"/>
                </a:lnTo>
                <a:lnTo>
                  <a:pt x="747241" y="485650"/>
                </a:lnTo>
                <a:lnTo>
                  <a:pt x="721942" y="545938"/>
                </a:lnTo>
                <a:lnTo>
                  <a:pt x="684861" y="602183"/>
                </a:lnTo>
                <a:lnTo>
                  <a:pt x="660706" y="628054"/>
                </a:lnTo>
                <a:lnTo>
                  <a:pt x="657538" y="632442"/>
                </a:lnTo>
                <a:lnTo>
                  <a:pt x="652947" y="637524"/>
                </a:lnTo>
                <a:lnTo>
                  <a:pt x="647478" y="644223"/>
                </a:lnTo>
                <a:lnTo>
                  <a:pt x="641153" y="650806"/>
                </a:lnTo>
                <a:lnTo>
                  <a:pt x="635696" y="658198"/>
                </a:lnTo>
                <a:lnTo>
                  <a:pt x="629938" y="663741"/>
                </a:lnTo>
                <a:lnTo>
                  <a:pt x="626781" y="668823"/>
                </a:lnTo>
                <a:lnTo>
                  <a:pt x="589688" y="722874"/>
                </a:lnTo>
                <a:lnTo>
                  <a:pt x="568701" y="756483"/>
                </a:lnTo>
                <a:lnTo>
                  <a:pt x="550305" y="792055"/>
                </a:lnTo>
                <a:lnTo>
                  <a:pt x="532764" y="830860"/>
                </a:lnTo>
                <a:lnTo>
                  <a:pt x="518392" y="871861"/>
                </a:lnTo>
                <a:lnTo>
                  <a:pt x="507465" y="912976"/>
                </a:lnTo>
                <a:lnTo>
                  <a:pt x="501996" y="954901"/>
                </a:lnTo>
                <a:lnTo>
                  <a:pt x="545625" y="954901"/>
                </a:lnTo>
                <a:lnTo>
                  <a:pt x="549149" y="919329"/>
                </a:lnTo>
                <a:lnTo>
                  <a:pt x="564388" y="863314"/>
                </a:lnTo>
                <a:lnTo>
                  <a:pt x="588543" y="810418"/>
                </a:lnTo>
                <a:lnTo>
                  <a:pt x="615854" y="760756"/>
                </a:lnTo>
                <a:lnTo>
                  <a:pt x="643165" y="718601"/>
                </a:lnTo>
                <a:lnTo>
                  <a:pt x="667320" y="685223"/>
                </a:lnTo>
                <a:lnTo>
                  <a:pt x="692330" y="655079"/>
                </a:lnTo>
                <a:lnTo>
                  <a:pt x="693486" y="653924"/>
                </a:lnTo>
                <a:lnTo>
                  <a:pt x="701245" y="645262"/>
                </a:lnTo>
                <a:lnTo>
                  <a:pt x="708714" y="637524"/>
                </a:lnTo>
                <a:lnTo>
                  <a:pt x="715328" y="628978"/>
                </a:lnTo>
                <a:lnTo>
                  <a:pt x="723098" y="620316"/>
                </a:lnTo>
                <a:lnTo>
                  <a:pt x="729712" y="612809"/>
                </a:lnTo>
                <a:lnTo>
                  <a:pt x="728556" y="612809"/>
                </a:lnTo>
                <a:lnTo>
                  <a:pt x="746097" y="588208"/>
                </a:lnTo>
                <a:lnTo>
                  <a:pt x="774506" y="534157"/>
                </a:lnTo>
                <a:lnTo>
                  <a:pt x="793007" y="476988"/>
                </a:lnTo>
                <a:lnTo>
                  <a:pt x="803066" y="417624"/>
                </a:lnTo>
                <a:lnTo>
                  <a:pt x="804223" y="387481"/>
                </a:lnTo>
                <a:lnTo>
                  <a:pt x="801910" y="356182"/>
                </a:lnTo>
                <a:lnTo>
                  <a:pt x="789769" y="292429"/>
                </a:lnTo>
                <a:lnTo>
                  <a:pt x="766759" y="230871"/>
                </a:lnTo>
                <a:lnTo>
                  <a:pt x="736315" y="174972"/>
                </a:lnTo>
                <a:lnTo>
                  <a:pt x="712172" y="140209"/>
                </a:lnTo>
                <a:lnTo>
                  <a:pt x="704402" y="132702"/>
                </a:lnTo>
                <a:lnTo>
                  <a:pt x="697799" y="124040"/>
                </a:lnTo>
                <a:lnTo>
                  <a:pt x="675946" y="102558"/>
                </a:lnTo>
                <a:lnTo>
                  <a:pt x="660706" y="89623"/>
                </a:lnTo>
                <a:lnTo>
                  <a:pt x="644322" y="77611"/>
                </a:lnTo>
                <a:lnTo>
                  <a:pt x="627926" y="66986"/>
                </a:lnTo>
                <a:lnTo>
                  <a:pt x="611541" y="56014"/>
                </a:lnTo>
                <a:lnTo>
                  <a:pt x="594001" y="46312"/>
                </a:lnTo>
                <a:lnTo>
                  <a:pt x="583476" y="411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0681" y="3797649"/>
            <a:ext cx="160020" cy="306705"/>
          </a:xfrm>
          <a:custGeom>
            <a:avLst/>
            <a:gdLst/>
            <a:ahLst/>
            <a:cxnLst/>
            <a:rect l="l" t="t" r="r" b="b"/>
            <a:pathLst>
              <a:path w="160020" h="306704">
                <a:moveTo>
                  <a:pt x="95172" y="0"/>
                </a:moveTo>
                <a:lnTo>
                  <a:pt x="93149" y="1963"/>
                </a:lnTo>
                <a:lnTo>
                  <a:pt x="85390" y="8662"/>
                </a:lnTo>
                <a:lnTo>
                  <a:pt x="74464" y="17208"/>
                </a:lnTo>
                <a:lnTo>
                  <a:pt x="61236" y="30143"/>
                </a:lnTo>
                <a:lnTo>
                  <a:pt x="32780" y="64560"/>
                </a:lnTo>
                <a:lnTo>
                  <a:pt x="10059" y="106831"/>
                </a:lnTo>
                <a:lnTo>
                  <a:pt x="0" y="155338"/>
                </a:lnTo>
                <a:lnTo>
                  <a:pt x="3445" y="181209"/>
                </a:lnTo>
                <a:lnTo>
                  <a:pt x="31913" y="231795"/>
                </a:lnTo>
                <a:lnTo>
                  <a:pt x="97462" y="282612"/>
                </a:lnTo>
                <a:lnTo>
                  <a:pt x="146627" y="306404"/>
                </a:lnTo>
                <a:lnTo>
                  <a:pt x="148928" y="297742"/>
                </a:lnTo>
                <a:lnTo>
                  <a:pt x="153240" y="272795"/>
                </a:lnTo>
                <a:lnTo>
                  <a:pt x="157553" y="237223"/>
                </a:lnTo>
                <a:lnTo>
                  <a:pt x="159854" y="191834"/>
                </a:lnTo>
                <a:lnTo>
                  <a:pt x="156409" y="142403"/>
                </a:lnTo>
                <a:lnTo>
                  <a:pt x="146627" y="91586"/>
                </a:lnTo>
                <a:lnTo>
                  <a:pt x="127086" y="43079"/>
                </a:lnTo>
                <a:lnTo>
                  <a:pt x="951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69098" y="4194485"/>
            <a:ext cx="352425" cy="306070"/>
          </a:xfrm>
          <a:custGeom>
            <a:avLst/>
            <a:gdLst/>
            <a:ahLst/>
            <a:cxnLst/>
            <a:rect l="l" t="t" r="r" b="b"/>
            <a:pathLst>
              <a:path w="352425" h="306070">
                <a:moveTo>
                  <a:pt x="286640" y="0"/>
                </a:moveTo>
                <a:lnTo>
                  <a:pt x="0" y="81076"/>
                </a:lnTo>
                <a:lnTo>
                  <a:pt x="65560" y="305596"/>
                </a:lnTo>
                <a:lnTo>
                  <a:pt x="352201" y="224611"/>
                </a:lnTo>
                <a:lnTo>
                  <a:pt x="286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5546" y="3976549"/>
            <a:ext cx="202417" cy="1846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19627" y="2950845"/>
            <a:ext cx="3927348" cy="2430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05911" y="2822448"/>
            <a:ext cx="4145279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100577" y="2871342"/>
            <a:ext cx="400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5" dirty="0"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Selecionar </a:t>
            </a:r>
            <a:r>
              <a:rPr sz="1800" u="sng" dirty="0"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uma </a:t>
            </a:r>
            <a:r>
              <a:rPr sz="1800" u="sng" spc="-5" dirty="0"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das alternativas</a:t>
            </a:r>
            <a:r>
              <a:rPr sz="1800" u="sng" spc="-65" dirty="0"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 </a:t>
            </a:r>
            <a:r>
              <a:rPr sz="1800" u="sng" dirty="0"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geradas</a:t>
            </a:r>
            <a:r>
              <a:rPr sz="1800" u="sng" dirty="0">
                <a:solidFill>
                  <a:srgbClr val="000000"/>
                </a:solidFill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.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82723" y="3398520"/>
            <a:ext cx="5943600" cy="5135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114169" y="3447669"/>
            <a:ext cx="6508750" cy="174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ndara"/>
                <a:cs typeface="Candara"/>
              </a:rPr>
              <a:t>O </a:t>
            </a:r>
            <a:r>
              <a:rPr sz="1800" b="1" spc="-5" dirty="0">
                <a:latin typeface="Candara"/>
                <a:cs typeface="Candara"/>
              </a:rPr>
              <a:t>procedimento recomendado aqui </a:t>
            </a:r>
            <a:r>
              <a:rPr sz="1800" b="1" dirty="0">
                <a:latin typeface="Candara"/>
                <a:cs typeface="Candara"/>
              </a:rPr>
              <a:t>é a </a:t>
            </a:r>
            <a:r>
              <a:rPr sz="1800" b="1" spc="-10" dirty="0">
                <a:latin typeface="Candara"/>
                <a:cs typeface="Candara"/>
              </a:rPr>
              <a:t>Votação </a:t>
            </a:r>
            <a:r>
              <a:rPr sz="1800" b="1" dirty="0">
                <a:latin typeface="Candara"/>
                <a:cs typeface="Candara"/>
              </a:rPr>
              <a:t>de </a:t>
            </a:r>
            <a:r>
              <a:rPr sz="1800" b="1" spc="-5" dirty="0">
                <a:latin typeface="Candara"/>
                <a:cs typeface="Candara"/>
              </a:rPr>
              <a:t>Pareto</a:t>
            </a:r>
            <a:r>
              <a:rPr sz="1800" spc="-5" dirty="0">
                <a:latin typeface="Candara"/>
                <a:cs typeface="Candara"/>
              </a:rPr>
              <a:t>: </a:t>
            </a:r>
            <a:r>
              <a:rPr sz="1800" b="1" dirty="0">
                <a:solidFill>
                  <a:srgbClr val="FF0066"/>
                </a:solidFill>
                <a:latin typeface="Candara"/>
                <a:cs typeface="Candara"/>
              </a:rPr>
              <a:t>Cada  </a:t>
            </a:r>
            <a:r>
              <a:rPr sz="1800" spc="-5" dirty="0">
                <a:latin typeface="Candara"/>
                <a:cs typeface="Candara"/>
              </a:rPr>
              <a:t>elemento </a:t>
            </a:r>
            <a:r>
              <a:rPr sz="1800" dirty="0">
                <a:latin typeface="Candara"/>
                <a:cs typeface="Candara"/>
              </a:rPr>
              <a:t>do </a:t>
            </a:r>
            <a:r>
              <a:rPr sz="1800" spc="-5" dirty="0">
                <a:latin typeface="Candara"/>
                <a:cs typeface="Candara"/>
              </a:rPr>
              <a:t>grupo </a:t>
            </a: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vota em 20% </a:t>
            </a:r>
            <a:r>
              <a:rPr sz="1800" dirty="0">
                <a:latin typeface="Candara"/>
                <a:cs typeface="Candara"/>
              </a:rPr>
              <a:t>das ideias </a:t>
            </a:r>
            <a:r>
              <a:rPr sz="1800" spc="-5" dirty="0">
                <a:latin typeface="Candara"/>
                <a:cs typeface="Candara"/>
              </a:rPr>
              <a:t>que considera melhores.  Adota-se então </a:t>
            </a:r>
            <a:r>
              <a:rPr sz="1800" dirty="0">
                <a:latin typeface="Candara"/>
                <a:cs typeface="Candara"/>
              </a:rPr>
              <a:t>a </a:t>
            </a:r>
            <a:r>
              <a:rPr sz="1800" spc="-5" dirty="0">
                <a:latin typeface="Candara"/>
                <a:cs typeface="Candara"/>
              </a:rPr>
              <a:t>que </a:t>
            </a:r>
            <a:r>
              <a:rPr sz="1800" dirty="0">
                <a:latin typeface="Candara"/>
                <a:cs typeface="Candara"/>
              </a:rPr>
              <a:t>teve </a:t>
            </a: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maior número de</a:t>
            </a:r>
            <a:r>
              <a:rPr sz="1800" b="1" spc="-30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votos</a:t>
            </a:r>
            <a:r>
              <a:rPr sz="1800" spc="-5" dirty="0">
                <a:latin typeface="Candara"/>
                <a:cs typeface="Candara"/>
              </a:rPr>
              <a:t>.</a:t>
            </a:r>
            <a:endParaRPr sz="1800">
              <a:latin typeface="Candara"/>
              <a:cs typeface="Candara"/>
            </a:endParaRPr>
          </a:p>
          <a:p>
            <a:pPr marL="12700" marR="8890" indent="48260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latin typeface="Candara"/>
                <a:cs typeface="Candara"/>
              </a:rPr>
              <a:t>Caso </a:t>
            </a:r>
            <a:r>
              <a:rPr sz="1800" dirty="0">
                <a:latin typeface="Candara"/>
                <a:cs typeface="Candara"/>
              </a:rPr>
              <a:t>ocorra </a:t>
            </a: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empate </a:t>
            </a:r>
            <a:r>
              <a:rPr sz="1800" dirty="0">
                <a:latin typeface="Candara"/>
                <a:cs typeface="Candara"/>
              </a:rPr>
              <a:t>ou o </a:t>
            </a:r>
            <a:r>
              <a:rPr sz="1800" spc="-5" dirty="0">
                <a:latin typeface="Candara"/>
                <a:cs typeface="Candara"/>
              </a:rPr>
              <a:t>número de </a:t>
            </a:r>
            <a:r>
              <a:rPr sz="1800" dirty="0">
                <a:latin typeface="Candara"/>
                <a:cs typeface="Candara"/>
              </a:rPr>
              <a:t>ideias geradas for grande  pode-se </a:t>
            </a: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repetir </a:t>
            </a:r>
            <a:r>
              <a:rPr sz="1800" b="1" dirty="0">
                <a:solidFill>
                  <a:srgbClr val="FF0066"/>
                </a:solidFill>
                <a:latin typeface="Candara"/>
                <a:cs typeface="Candara"/>
              </a:rPr>
              <a:t>o processo </a:t>
            </a:r>
            <a:r>
              <a:rPr sz="1800" spc="-5" dirty="0">
                <a:latin typeface="Candara"/>
                <a:cs typeface="Candara"/>
              </a:rPr>
              <a:t>entre </a:t>
            </a:r>
            <a:r>
              <a:rPr sz="1800" dirty="0">
                <a:latin typeface="Candara"/>
                <a:cs typeface="Candara"/>
              </a:rPr>
              <a:t>as ideias </a:t>
            </a:r>
            <a:r>
              <a:rPr sz="1800" spc="-5" dirty="0">
                <a:latin typeface="Candara"/>
                <a:cs typeface="Candara"/>
              </a:rPr>
              <a:t>que empataram </a:t>
            </a:r>
            <a:r>
              <a:rPr sz="1800" dirty="0">
                <a:latin typeface="Candara"/>
                <a:cs typeface="Candara"/>
              </a:rPr>
              <a:t>ou</a:t>
            </a:r>
            <a:r>
              <a:rPr sz="1800" spc="-14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entre  </a:t>
            </a:r>
            <a:r>
              <a:rPr sz="1800" dirty="0">
                <a:latin typeface="Candara"/>
                <a:cs typeface="Candara"/>
              </a:rPr>
              <a:t>as </a:t>
            </a:r>
            <a:r>
              <a:rPr sz="1800" spc="-5" dirty="0">
                <a:latin typeface="Candara"/>
                <a:cs typeface="Candara"/>
              </a:rPr>
              <a:t>20% </a:t>
            </a:r>
            <a:r>
              <a:rPr sz="1800" dirty="0">
                <a:latin typeface="Candara"/>
                <a:cs typeface="Candara"/>
              </a:rPr>
              <a:t>mais</a:t>
            </a:r>
            <a:r>
              <a:rPr sz="1800" spc="-1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votadas.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328698"/>
            <a:ext cx="9100745" cy="3411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493645" y="720674"/>
            <a:ext cx="3733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0313101 Introdução </a:t>
            </a:r>
            <a:r>
              <a:rPr sz="1600" b="1" spc="-5" dirty="0">
                <a:latin typeface="Arial"/>
                <a:cs typeface="Arial"/>
              </a:rPr>
              <a:t>à </a:t>
            </a:r>
            <a:r>
              <a:rPr sz="1600" b="1" spc="-10" dirty="0">
                <a:latin typeface="Arial"/>
                <a:cs typeface="Arial"/>
              </a:rPr>
              <a:t>Engenharia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Civil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8698"/>
            <a:ext cx="9100745" cy="341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8441" y="1592341"/>
            <a:ext cx="1888758" cy="1990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5895" y="2023872"/>
            <a:ext cx="555040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8456" y="2023872"/>
            <a:ext cx="35661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07223" y="2023872"/>
            <a:ext cx="1100327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99704" y="2023872"/>
            <a:ext cx="365759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53055" y="2023872"/>
            <a:ext cx="6362700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15895" y="2374392"/>
            <a:ext cx="5239511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15895" y="2724911"/>
            <a:ext cx="5372100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46705" y="2072385"/>
            <a:ext cx="6168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A solução </a:t>
            </a:r>
            <a:r>
              <a:rPr sz="1800" u="sng" spc="-5" dirty="0"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escolhida </a:t>
            </a:r>
            <a:r>
              <a:rPr sz="1800" u="sng" dirty="0"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é </a:t>
            </a:r>
            <a:r>
              <a:rPr sz="1800" u="sng" spc="-5" dirty="0"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descrita </a:t>
            </a:r>
            <a:r>
              <a:rPr sz="1800" u="sng" dirty="0"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o </a:t>
            </a:r>
            <a:r>
              <a:rPr sz="1800" u="sng" spc="-5" dirty="0"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mais </a:t>
            </a:r>
            <a:r>
              <a:rPr sz="1800" u="sng" dirty="0"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detalhadamente</a:t>
            </a:r>
            <a:r>
              <a:rPr sz="1800" u="sng" spc="-100" dirty="0"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 </a:t>
            </a:r>
            <a:r>
              <a:rPr sz="1800" u="sng" spc="-5" dirty="0"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possível.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46705" y="2346741"/>
            <a:ext cx="5096510" cy="7270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Esboços, desenhos, texto, </a:t>
            </a:r>
            <a:r>
              <a:rPr sz="1800" b="1" dirty="0">
                <a:solidFill>
                  <a:srgbClr val="FF0066"/>
                </a:solidFill>
                <a:latin typeface="Candara"/>
                <a:cs typeface="Candara"/>
              </a:rPr>
              <a:t>diagramas,</a:t>
            </a:r>
            <a:r>
              <a:rPr sz="1800" b="1" spc="-105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800" b="1" dirty="0">
                <a:solidFill>
                  <a:srgbClr val="FF0066"/>
                </a:solidFill>
                <a:latin typeface="Candara"/>
                <a:cs typeface="Candara"/>
              </a:rPr>
              <a:t>fluxogramas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b="1" spc="-20" dirty="0">
                <a:latin typeface="Candara"/>
                <a:cs typeface="Candara"/>
              </a:rPr>
              <a:t>Tudo </a:t>
            </a:r>
            <a:r>
              <a:rPr sz="1800" b="1" dirty="0">
                <a:latin typeface="Candara"/>
                <a:cs typeface="Candara"/>
              </a:rPr>
              <a:t>que for </a:t>
            </a:r>
            <a:r>
              <a:rPr sz="1800" b="1" spc="-5" dirty="0">
                <a:latin typeface="Candara"/>
                <a:cs typeface="Candara"/>
              </a:rPr>
              <a:t>possível ser feito no tempo</a:t>
            </a:r>
            <a:r>
              <a:rPr sz="1800" b="1" spc="15" dirty="0">
                <a:latin typeface="Candara"/>
                <a:cs typeface="Candara"/>
              </a:rPr>
              <a:t> </a:t>
            </a:r>
            <a:r>
              <a:rPr sz="1800" b="1" spc="-5" dirty="0">
                <a:latin typeface="Candara"/>
                <a:cs typeface="Candara"/>
              </a:rPr>
              <a:t>disponível.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1727" y="3923750"/>
            <a:ext cx="2101036" cy="21200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38755" y="4210811"/>
            <a:ext cx="6388608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8755" y="4485132"/>
            <a:ext cx="2813304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44211" y="4485132"/>
            <a:ext cx="365760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75916" y="4485132"/>
            <a:ext cx="2784347" cy="51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28316" y="4835652"/>
            <a:ext cx="1432559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89603" y="5186171"/>
            <a:ext cx="1114044" cy="5135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78819" y="5665089"/>
            <a:ext cx="764625" cy="24303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46020" y="5887211"/>
            <a:ext cx="1687068" cy="513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69947" y="4260595"/>
            <a:ext cx="605726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As soluções serão apresentadas </a:t>
            </a:r>
            <a:r>
              <a:rPr sz="18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por </a:t>
            </a:r>
            <a:r>
              <a:rPr sz="18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cada </a:t>
            </a:r>
            <a:r>
              <a:rPr sz="18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grupo e</a:t>
            </a:r>
            <a:r>
              <a:rPr sz="1800" b="1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 </a:t>
            </a:r>
            <a:r>
              <a:rPr sz="18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comparadas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18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com as dos outros</a:t>
            </a:r>
            <a:r>
              <a:rPr sz="1800" b="1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 </a:t>
            </a:r>
            <a:r>
              <a:rPr sz="18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grupos</a:t>
            </a:r>
            <a:r>
              <a:rPr sz="1800" b="1" u="sng" dirty="0">
                <a:uFill>
                  <a:solidFill>
                    <a:srgbClr val="0000FF"/>
                  </a:solidFill>
                </a:uFill>
                <a:latin typeface="Candara"/>
                <a:cs typeface="Candara"/>
              </a:rPr>
              <a:t>.</a:t>
            </a:r>
            <a:endParaRPr sz="1800">
              <a:latin typeface="Candara"/>
              <a:cs typeface="Candara"/>
            </a:endParaRPr>
          </a:p>
          <a:p>
            <a:pPr marL="12700" marR="1628775">
              <a:lnSpc>
                <a:spcPct val="127800"/>
              </a:lnSpc>
            </a:pPr>
            <a:r>
              <a:rPr sz="1800" b="1" spc="-5" dirty="0">
                <a:latin typeface="Candara"/>
                <a:cs typeface="Candara"/>
              </a:rPr>
              <a:t>As </a:t>
            </a: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percepções </a:t>
            </a:r>
            <a:r>
              <a:rPr sz="1800" b="1" dirty="0">
                <a:latin typeface="Candara"/>
                <a:cs typeface="Candara"/>
              </a:rPr>
              <a:t>a </a:t>
            </a:r>
            <a:r>
              <a:rPr sz="1800" b="1" spc="-5" dirty="0">
                <a:latin typeface="Candara"/>
                <a:cs typeface="Candara"/>
              </a:rPr>
              <a:t>respeito </a:t>
            </a:r>
            <a:r>
              <a:rPr sz="1800" b="1" dirty="0">
                <a:latin typeface="Candara"/>
                <a:cs typeface="Candara"/>
              </a:rPr>
              <a:t>do </a:t>
            </a:r>
            <a:r>
              <a:rPr sz="1800" b="1" spc="-5" dirty="0">
                <a:latin typeface="Candara"/>
                <a:cs typeface="Candara"/>
              </a:rPr>
              <a:t>produto/serviço.  </a:t>
            </a:r>
            <a:r>
              <a:rPr sz="1800" b="1" dirty="0">
                <a:latin typeface="Candara"/>
                <a:cs typeface="Candara"/>
              </a:rPr>
              <a:t>A </a:t>
            </a:r>
            <a:r>
              <a:rPr sz="1800" b="1" spc="-5" dirty="0">
                <a:latin typeface="Candara"/>
                <a:cs typeface="Candara"/>
              </a:rPr>
              <a:t>definição do</a:t>
            </a:r>
            <a:r>
              <a:rPr sz="1800" b="1" spc="-20" dirty="0"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objetivo.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b="1" dirty="0">
                <a:latin typeface="Candara"/>
                <a:cs typeface="Candara"/>
              </a:rPr>
              <a:t>A </a:t>
            </a: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solução</a:t>
            </a:r>
            <a:r>
              <a:rPr sz="1800" b="1" spc="-30" dirty="0">
                <a:solidFill>
                  <a:srgbClr val="FF0066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latin typeface="Candara"/>
                <a:cs typeface="Candara"/>
              </a:rPr>
              <a:t>escolhida.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800" b="1" dirty="0">
                <a:latin typeface="Candara"/>
                <a:cs typeface="Candara"/>
              </a:rPr>
              <a:t>O </a:t>
            </a:r>
            <a:r>
              <a:rPr sz="1800" b="1" spc="-5" dirty="0">
                <a:solidFill>
                  <a:srgbClr val="FF0066"/>
                </a:solidFill>
                <a:latin typeface="Candara"/>
                <a:cs typeface="Candara"/>
              </a:rPr>
              <a:t>detalhamento </a:t>
            </a:r>
            <a:r>
              <a:rPr sz="1800" b="1" spc="-5" dirty="0">
                <a:latin typeface="Candara"/>
                <a:cs typeface="Candara"/>
              </a:rPr>
              <a:t>da</a:t>
            </a:r>
            <a:r>
              <a:rPr sz="1800" b="1" spc="-30" dirty="0">
                <a:latin typeface="Candara"/>
                <a:cs typeface="Candara"/>
              </a:rPr>
              <a:t> </a:t>
            </a:r>
            <a:r>
              <a:rPr sz="1800" b="1" spc="-5" dirty="0">
                <a:latin typeface="Candara"/>
                <a:cs typeface="Candara"/>
              </a:rPr>
              <a:t>solução.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93645" y="720674"/>
            <a:ext cx="3733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0313101 Introdução </a:t>
            </a:r>
            <a:r>
              <a:rPr sz="1600" b="1" spc="-5" dirty="0">
                <a:latin typeface="Arial"/>
                <a:cs typeface="Arial"/>
              </a:rPr>
              <a:t>à </a:t>
            </a:r>
            <a:r>
              <a:rPr sz="1600" b="1" spc="-10" dirty="0">
                <a:latin typeface="Arial"/>
                <a:cs typeface="Arial"/>
              </a:rPr>
              <a:t>Engenharia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Civil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774</Words>
  <Application>Microsoft Office PowerPoint</Application>
  <PresentationFormat>Apresentação na tela (4:3)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Candara</vt:lpstr>
      <vt:lpstr>Tahoma</vt:lpstr>
      <vt:lpstr>Times New Roman</vt:lpstr>
      <vt:lpstr>Tw Cen MT</vt:lpstr>
      <vt:lpstr>Wingdings</vt:lpstr>
      <vt:lpstr>Office Theme</vt:lpstr>
      <vt:lpstr>Apresentação do PowerPoint</vt:lpstr>
      <vt:lpstr>Apresentação do PowerPoint</vt:lpstr>
      <vt:lpstr>Aula S2</vt:lpstr>
      <vt:lpstr>Aula S2</vt:lpstr>
      <vt:lpstr>Metodologia de Trabalho em Engenharia</vt:lpstr>
      <vt:lpstr>Estabelecer o que será modificado no produto</vt:lpstr>
      <vt:lpstr>Criar algumas soluções para o problema formulado</vt:lpstr>
      <vt:lpstr>Selecionar uma das alternativas geradas.</vt:lpstr>
      <vt:lpstr>A solução escolhida é descrita o mais detalhadamente possível.</vt:lpstr>
      <vt:lpstr>Aula S2</vt:lpstr>
      <vt:lpstr>METODOLOGIA DE PROJETO</vt:lpstr>
      <vt:lpstr>Desenvolvimento do Projeto Temático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Engenharia</dc:title>
  <dc:creator>Bruno</dc:creator>
  <cp:lastModifiedBy>Osvaldo Nakao</cp:lastModifiedBy>
  <cp:revision>2</cp:revision>
  <dcterms:created xsi:type="dcterms:W3CDTF">2019-03-05T23:57:39Z</dcterms:created>
  <dcterms:modified xsi:type="dcterms:W3CDTF">2019-03-06T00:13:16Z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2019-03-05T00:00:00Z</vt:filetime>
  </property>
</Properties>
</file>