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74" r:id="rId3"/>
  </p:sldMasterIdLst>
  <p:notesMasterIdLst>
    <p:notesMasterId r:id="rId40"/>
  </p:notesMasterIdLst>
  <p:sldIdLst>
    <p:sldId id="256" r:id="rId4"/>
    <p:sldId id="305" r:id="rId5"/>
    <p:sldId id="306" r:id="rId6"/>
    <p:sldId id="307" r:id="rId7"/>
    <p:sldId id="309" r:id="rId8"/>
    <p:sldId id="308" r:id="rId9"/>
    <p:sldId id="303" r:id="rId10"/>
    <p:sldId id="310" r:id="rId11"/>
    <p:sldId id="311" r:id="rId12"/>
    <p:sldId id="312" r:id="rId13"/>
    <p:sldId id="304" r:id="rId14"/>
    <p:sldId id="257" r:id="rId15"/>
    <p:sldId id="275" r:id="rId16"/>
    <p:sldId id="277" r:id="rId17"/>
    <p:sldId id="279" r:id="rId18"/>
    <p:sldId id="276" r:id="rId19"/>
    <p:sldId id="278" r:id="rId20"/>
    <p:sldId id="274" r:id="rId21"/>
    <p:sldId id="280" r:id="rId22"/>
    <p:sldId id="285" r:id="rId23"/>
    <p:sldId id="286" r:id="rId24"/>
    <p:sldId id="287" r:id="rId25"/>
    <p:sldId id="288" r:id="rId26"/>
    <p:sldId id="289" r:id="rId27"/>
    <p:sldId id="290" r:id="rId28"/>
    <p:sldId id="292" r:id="rId29"/>
    <p:sldId id="299" r:id="rId30"/>
    <p:sldId id="298" r:id="rId31"/>
    <p:sldId id="281" r:id="rId32"/>
    <p:sldId id="297" r:id="rId33"/>
    <p:sldId id="300" r:id="rId34"/>
    <p:sldId id="301" r:id="rId35"/>
    <p:sldId id="296" r:id="rId36"/>
    <p:sldId id="282" r:id="rId37"/>
    <p:sldId id="302" r:id="rId38"/>
    <p:sldId id="284" r:id="rId3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8000"/>
    <a:srgbClr val="FFFFFF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0857" autoAdjust="0"/>
  </p:normalViewPr>
  <p:slideViewPr>
    <p:cSldViewPr>
      <p:cViewPr varScale="1">
        <p:scale>
          <a:sx n="84" d="100"/>
          <a:sy n="84" d="100"/>
        </p:scale>
        <p:origin x="1554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7io\Documents\Palestras_Bruno\TABELAS%20SAIDAS%20COMPORTAMENT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7io\Documents\Palestras_Bruno\TABELAS%20SAIDAS%20COMPORTAMENT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7io\Documents\Palestras_Bruno\TABELAS%20SAIDAS%20COMPORTAMENT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7io\Documents\Palestras_Bruno\TABELAS%20SAIDAS%20COMPORTAMENT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0"/>
  <c:chart>
    <c:title>
      <c:tx>
        <c:rich>
          <a:bodyPr/>
          <a:lstStyle/>
          <a:p>
            <a:pPr>
              <a:defRPr sz="2400" b="1"/>
            </a:pPr>
            <a:r>
              <a:rPr lang="en-US" sz="2400" b="1" i="0" baseline="0" dirty="0" err="1" smtClean="0">
                <a:effectLst/>
              </a:rPr>
              <a:t>Águas</a:t>
            </a:r>
            <a:endParaRPr lang="pt-BR" sz="2400" b="1" dirty="0">
              <a:effectLst/>
            </a:endParaRPr>
          </a:p>
        </c:rich>
      </c:tx>
      <c:layout>
        <c:manualLayout>
          <c:xMode val="edge"/>
          <c:yMode val="edge"/>
          <c:x val="0.32932742922744068"/>
          <c:y val="8.9728553706001149E-2"/>
        </c:manualLayout>
      </c:layout>
    </c:title>
    <c:plotArea>
      <c:layout>
        <c:manualLayout>
          <c:layoutTarget val="inner"/>
          <c:xMode val="edge"/>
          <c:yMode val="edge"/>
          <c:x val="0.23636871035493406"/>
          <c:y val="8.6487369406384129E-2"/>
          <c:w val="0.56550732000047532"/>
          <c:h val="0.90193120825720752"/>
        </c:manualLayout>
      </c:layout>
      <c:pieChart>
        <c:varyColors val="1"/>
        <c:ser>
          <c:idx val="0"/>
          <c:order val="0"/>
          <c:tx>
            <c:strRef>
              <c:f>'COMP_PF (pizza)'!$U$34</c:f>
              <c:strCache>
                <c:ptCount val="1"/>
                <c:pt idx="0">
                  <c:v>Ruminação</c:v>
                </c:pt>
              </c:strCache>
            </c:strRef>
          </c:tx>
          <c:spPr>
            <a:ln>
              <a:noFill/>
            </a:ln>
          </c:spPr>
          <c:explosion val="2"/>
          <c:dPt>
            <c:idx val="0"/>
            <c:spPr>
              <a:solidFill>
                <a:srgbClr val="AC2004"/>
              </a:solidFill>
              <a:ln>
                <a:noFill/>
              </a:ln>
            </c:spPr>
          </c:dPt>
          <c:dPt>
            <c:idx val="1"/>
            <c:spPr>
              <a:solidFill>
                <a:srgbClr val="008000"/>
              </a:solidFill>
              <a:ln>
                <a:noFill/>
              </a:ln>
            </c:spPr>
          </c:dPt>
          <c:dLbls>
            <c:dLbl>
              <c:idx val="0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AF92078A-AA21-4910-AF38-09903614ABD2}" type="VALUE">
                      <a:rPr lang="en-US" smtClean="0"/>
                      <a:pPr>
                        <a:defRPr/>
                      </a:pPr>
                      <a:t>[VALOR]</a:t>
                    </a:fld>
                    <a:r>
                      <a:rPr lang="en-US" dirty="0" smtClean="0"/>
                      <a:t> min </a:t>
                    </a:r>
                    <a:r>
                      <a:rPr lang="en-US" dirty="0" err="1" smtClean="0"/>
                      <a:t>ou</a:t>
                    </a:r>
                    <a:r>
                      <a:rPr lang="en-US" dirty="0" smtClean="0"/>
                      <a:t> 94,8%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Val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6.5467395157151886E-2"/>
                  <c:y val="3.211509619123445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D0E59ADF-0E00-479B-ABDC-0220ABE1BD88}" type="VALUE">
                      <a:rPr lang="en-US" smtClean="0"/>
                      <a:pPr>
                        <a:defRPr/>
                      </a:pPr>
                      <a:t>[VALOR]</a:t>
                    </a:fld>
                    <a:r>
                      <a:rPr lang="en-US" dirty="0" smtClean="0"/>
                      <a:t> min </a:t>
                    </a:r>
                    <a:r>
                      <a:rPr lang="en-US" dirty="0" err="1" smtClean="0"/>
                      <a:t>ou</a:t>
                    </a:r>
                    <a:r>
                      <a:rPr lang="en-US" dirty="0" smtClean="0"/>
                      <a:t> 5,1%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0.26002719274577951"/>
                      <c:h val="0.183420667691225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'COMP_PF (pizza)'!$S$37:$S$38</c:f>
              <c:strCache>
                <c:ptCount val="2"/>
                <c:pt idx="0">
                  <c:v>Sombra</c:v>
                </c:pt>
                <c:pt idx="1">
                  <c:v>Sol</c:v>
                </c:pt>
              </c:strCache>
            </c:strRef>
          </c:cat>
          <c:val>
            <c:numRef>
              <c:f>'COMP_PF (pizza)'!$O$30:$O$31</c:f>
              <c:numCache>
                <c:formatCode>0.0</c:formatCode>
                <c:ptCount val="2"/>
                <c:pt idx="0">
                  <c:v>124.25</c:v>
                </c:pt>
                <c:pt idx="1">
                  <c:v>6.6666666666666661</c:v>
                </c:pt>
              </c:numCache>
            </c:numRef>
          </c:val>
        </c:ser>
        <c:firstSliceAng val="15"/>
      </c:pieChart>
    </c:plotArea>
    <c:legend>
      <c:legendPos val="r"/>
      <c:layout>
        <c:manualLayout>
          <c:xMode val="edge"/>
          <c:yMode val="edge"/>
          <c:x val="9.7586908332936609E-2"/>
          <c:y val="0.80751176363419364"/>
          <c:w val="0.18578433800112773"/>
          <c:h val="0.19134226069795646"/>
        </c:manualLayout>
      </c:layout>
    </c:legend>
    <c:plotVisOnly val="1"/>
    <c:dispBlanksAs val="zero"/>
  </c:chart>
  <c:txPr>
    <a:bodyPr/>
    <a:lstStyle/>
    <a:p>
      <a:pPr>
        <a:defRPr sz="2000" b="1"/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0"/>
  <c:chart>
    <c:title>
      <c:tx>
        <c:rich>
          <a:bodyPr/>
          <a:lstStyle/>
          <a:p>
            <a:pPr>
              <a:defRPr sz="2400" b="1"/>
            </a:pPr>
            <a:r>
              <a:rPr lang="en-US" sz="2400" b="1" dirty="0" err="1" smtClean="0"/>
              <a:t>Seca-águas</a:t>
            </a:r>
            <a:endParaRPr lang="en-US" sz="2400" b="1" dirty="0"/>
          </a:p>
        </c:rich>
      </c:tx>
      <c:layout>
        <c:manualLayout>
          <c:xMode val="edge"/>
          <c:yMode val="edge"/>
          <c:x val="0.16225832608724428"/>
          <c:y val="0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'COMP_PF (pizza)'!$U$34</c:f>
              <c:strCache>
                <c:ptCount val="1"/>
                <c:pt idx="0">
                  <c:v>Ruminação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92D050"/>
              </a:solidFill>
              <a:ln>
                <a:noFill/>
              </a:ln>
            </c:spPr>
          </c:dPt>
          <c:dPt>
            <c:idx val="1"/>
            <c:explosion val="10"/>
            <c:spPr>
              <a:solidFill>
                <a:srgbClr val="C75F09"/>
              </a:solidFill>
              <a:ln>
                <a:noFill/>
              </a:ln>
            </c:spPr>
          </c:dPt>
          <c:dLbls>
            <c:dLbl>
              <c:idx val="0"/>
              <c:layout>
                <c:manualLayout>
                  <c:x val="-0.11293883847725182"/>
                  <c:y val="0.1148032871631043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0A23B5D1-0AEC-44A2-8622-BD53065C731A}" type="VALUE">
                      <a:rPr lang="en-US" smtClean="0"/>
                      <a:pPr>
                        <a:defRPr/>
                      </a:pPr>
                      <a:t>[VALOR]</a:t>
                    </a:fld>
                    <a:r>
                      <a:rPr lang="en-US" dirty="0" smtClean="0"/>
                      <a:t> min </a:t>
                    </a:r>
                    <a:r>
                      <a:rPr lang="en-US" dirty="0" err="1" smtClean="0"/>
                      <a:t>ou</a:t>
                    </a:r>
                    <a:r>
                      <a:rPr lang="en-US" dirty="0" smtClean="0"/>
                      <a:t> 12,9%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0.24741224303508061"/>
                      <c:h val="0.1979655321744296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7572EC2-B4D9-4F2E-B890-1D6746A1508F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 min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 err="1" smtClean="0"/>
                      <a:t>ou</a:t>
                    </a:r>
                    <a:r>
                      <a:rPr lang="en-US" baseline="0" dirty="0" smtClean="0"/>
                      <a:t> 87%</a:t>
                    </a:r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'COMP_PF (pizza)'!$S$35:$S$36</c:f>
              <c:strCache>
                <c:ptCount val="2"/>
                <c:pt idx="0">
                  <c:v>Sol</c:v>
                </c:pt>
                <c:pt idx="1">
                  <c:v>Sombra</c:v>
                </c:pt>
              </c:strCache>
            </c:strRef>
          </c:cat>
          <c:val>
            <c:numRef>
              <c:f>'COMP_PF (pizza)'!$O$28:$O$29</c:f>
              <c:numCache>
                <c:formatCode>0.0</c:formatCode>
                <c:ptCount val="2"/>
                <c:pt idx="0">
                  <c:v>10</c:v>
                </c:pt>
                <c:pt idx="1">
                  <c:v>67.5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1494973998135061"/>
          <c:y val="0.10571274393548112"/>
          <c:w val="0.22899185588467688"/>
          <c:h val="0.17446558761230546"/>
        </c:manualLayout>
      </c:layout>
    </c:legend>
    <c:plotVisOnly val="1"/>
    <c:dispBlanksAs val="zero"/>
  </c:chart>
  <c:txPr>
    <a:bodyPr/>
    <a:lstStyle/>
    <a:p>
      <a:pPr>
        <a:defRPr sz="2000" b="1"/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10"/>
  <c:chart>
    <c:title>
      <c:tx>
        <c:rich>
          <a:bodyPr/>
          <a:lstStyle/>
          <a:p>
            <a:pPr>
              <a:defRPr/>
            </a:pPr>
            <a:r>
              <a:rPr lang="en-US" sz="2400" b="1" i="0" u="none" strike="noStrike" baseline="0" dirty="0" err="1" smtClean="0">
                <a:effectLst/>
              </a:rPr>
              <a:t>Seca-águas</a:t>
            </a:r>
            <a:endParaRPr lang="en-US" dirty="0"/>
          </a:p>
        </c:rich>
      </c:tx>
    </c:title>
    <c:plotArea>
      <c:layout/>
      <c:pieChart>
        <c:varyColors val="1"/>
        <c:ser>
          <c:idx val="0"/>
          <c:order val="0"/>
          <c:tx>
            <c:strRef>
              <c:f>'COMP_PF (pizza)'!$V$34</c:f>
              <c:strCache>
                <c:ptCount val="1"/>
                <c:pt idx="0">
                  <c:v>Ócio</c:v>
                </c:pt>
              </c:strCache>
            </c:strRef>
          </c:tx>
          <c:spPr>
            <a:ln>
              <a:noFill/>
            </a:ln>
          </c:spPr>
          <c:dPt>
            <c:idx val="0"/>
            <c:explosion val="11"/>
            <c:spPr>
              <a:solidFill>
                <a:srgbClr val="92D050"/>
              </a:solidFill>
              <a:ln>
                <a:noFill/>
              </a:ln>
            </c:spPr>
          </c:dPt>
          <c:dPt>
            <c:idx val="1"/>
            <c:spPr>
              <a:solidFill>
                <a:srgbClr val="C75F09"/>
              </a:solidFill>
              <a:ln>
                <a:noFill/>
              </a:ln>
            </c:spPr>
          </c:dPt>
          <c:dLbls>
            <c:dLbl>
              <c:idx val="0"/>
              <c:layout>
                <c:manualLayout>
                  <c:x val="-0.18305571264151141"/>
                  <c:y val="0.20566913282783403"/>
                </c:manualLayout>
              </c:layout>
              <c:tx>
                <c:rich>
                  <a:bodyPr/>
                  <a:lstStyle/>
                  <a:p>
                    <a:fld id="{980AAE2F-1584-4A0D-AB0F-BC86FCA93DAA}" type="VALUE">
                      <a:rPr lang="en-US" smtClean="0"/>
                      <a:pPr/>
                      <a:t>[VALOR]</a:t>
                    </a:fld>
                    <a:r>
                      <a:rPr lang="en-US" smtClean="0"/>
                      <a:t> min or 21%</a:t>
                    </a:r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0.25815678404435799"/>
                      <c:h val="0.2645539384512831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D2F2B90-387A-4DE6-8916-88F140FF1CAF}" type="VALUE">
                      <a:rPr lang="en-US" smtClean="0"/>
                      <a:pPr/>
                      <a:t>[VALOR]</a:t>
                    </a:fld>
                    <a:r>
                      <a:rPr lang="en-US" smtClean="0"/>
                      <a:t> min or 79%</a:t>
                    </a:r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'COMP_PF (pizza)'!$L$28:$L$29</c:f>
              <c:strCache>
                <c:ptCount val="2"/>
                <c:pt idx="0">
                  <c:v>Sol</c:v>
                </c:pt>
                <c:pt idx="1">
                  <c:v>Sombra</c:v>
                </c:pt>
              </c:strCache>
            </c:strRef>
          </c:cat>
          <c:val>
            <c:numRef>
              <c:f>'COMP_PF (pizza)'!$P$28:$P$29</c:f>
              <c:numCache>
                <c:formatCode>0.0</c:formatCode>
                <c:ptCount val="2"/>
                <c:pt idx="0">
                  <c:v>10</c:v>
                </c:pt>
                <c:pt idx="1">
                  <c:v>37.5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r"/>
      <c:layout>
        <c:manualLayout>
          <c:xMode val="edge"/>
          <c:yMode val="edge"/>
          <c:x val="0.60820770288225889"/>
          <c:y val="0.82107051762767125"/>
          <c:w val="0.24257615603769456"/>
          <c:h val="0.17737334740584379"/>
        </c:manualLayout>
      </c:layout>
    </c:legend>
    <c:plotVisOnly val="1"/>
    <c:dispBlanksAs val="zero"/>
  </c:chart>
  <c:txPr>
    <a:bodyPr/>
    <a:lstStyle/>
    <a:p>
      <a:pPr>
        <a:defRPr sz="2000" b="1"/>
      </a:pPr>
      <a:endParaRPr lang="pt-B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10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 dirty="0" err="1" smtClean="0">
                <a:effectLst/>
              </a:rPr>
              <a:t>Águas</a:t>
            </a:r>
            <a:endParaRPr lang="pt-BR" sz="2400" dirty="0" smtClean="0">
              <a:effectLst/>
            </a:endParaRPr>
          </a:p>
        </c:rich>
      </c:tx>
      <c:layout>
        <c:manualLayout>
          <c:xMode val="edge"/>
          <c:yMode val="edge"/>
          <c:x val="0.19815930507527954"/>
          <c:y val="1.1706328768556441E-2"/>
        </c:manualLayout>
      </c:layout>
    </c:title>
    <c:plotArea>
      <c:layout>
        <c:manualLayout>
          <c:layoutTarget val="inner"/>
          <c:xMode val="edge"/>
          <c:yMode val="edge"/>
          <c:x val="0.20224709754851289"/>
          <c:y val="0.1275844658860758"/>
          <c:w val="0.53405345026321105"/>
          <c:h val="0.82851680123183757"/>
        </c:manualLayout>
      </c:layout>
      <c:pieChart>
        <c:varyColors val="1"/>
        <c:ser>
          <c:idx val="0"/>
          <c:order val="0"/>
          <c:tx>
            <c:strRef>
              <c:f>'COMP_PF (pizza)'!$V$34</c:f>
              <c:strCache>
                <c:ptCount val="1"/>
                <c:pt idx="0">
                  <c:v>Ócio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AC2004"/>
              </a:solidFill>
              <a:ln>
                <a:noFill/>
              </a:ln>
            </c:spPr>
          </c:dPt>
          <c:dPt>
            <c:idx val="1"/>
            <c:explosion val="7"/>
            <c:spPr>
              <a:solidFill>
                <a:srgbClr val="008000"/>
              </a:solidFill>
              <a:ln>
                <a:noFill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fld id="{AFEB0607-CAEE-4347-8324-0C720301C239}" type="VALUE">
                      <a:rPr lang="en-US" smtClean="0"/>
                      <a:pPr/>
                      <a:t>[VALOR]</a:t>
                    </a:fld>
                    <a:r>
                      <a:rPr lang="en-US" smtClean="0"/>
                      <a:t> min or 73,7%</a:t>
                    </a:r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0096672-5290-422B-B169-8D42CB69C7EA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 min or 26, 3%</a:t>
                    </a:r>
                  </a:p>
                </c:rich>
              </c:tx>
              <c:dLblPos val="ctr"/>
              <c:showVal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'COMP_PF (pizza)'!$L$30:$L$31</c:f>
              <c:strCache>
                <c:ptCount val="2"/>
                <c:pt idx="0">
                  <c:v>Sombra</c:v>
                </c:pt>
                <c:pt idx="1">
                  <c:v>Sol</c:v>
                </c:pt>
              </c:strCache>
            </c:strRef>
          </c:cat>
          <c:val>
            <c:numRef>
              <c:f>'COMP_PF (pizza)'!$P$30:$P$31</c:f>
              <c:numCache>
                <c:formatCode>0.0</c:formatCode>
                <c:ptCount val="2"/>
                <c:pt idx="0">
                  <c:v>70.833333333333314</c:v>
                </c:pt>
                <c:pt idx="1">
                  <c:v>25.166666666666664</c:v>
                </c:pt>
              </c:numCache>
            </c:numRef>
          </c:val>
        </c:ser>
        <c:dLbls>
          <c:showVal val="1"/>
        </c:dLbls>
        <c:firstSliceAng val="96"/>
      </c:pieChart>
    </c:plotArea>
    <c:legend>
      <c:legendPos val="r"/>
      <c:layout>
        <c:manualLayout>
          <c:xMode val="edge"/>
          <c:yMode val="edge"/>
          <c:x val="9.3078975199933495E-3"/>
          <c:y val="0.81307619967402023"/>
          <c:w val="0.24554635604197131"/>
          <c:h val="0.17659457826452749"/>
        </c:manualLayout>
      </c:layout>
    </c:legend>
    <c:plotVisOnly val="1"/>
    <c:dispBlanksAs val="zero"/>
  </c:chart>
  <c:txPr>
    <a:bodyPr/>
    <a:lstStyle/>
    <a:p>
      <a:pPr>
        <a:defRPr sz="2000" b="1"/>
      </a:pPr>
      <a:endParaRPr lang="pt-BR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0CB0503-500E-4881-B09B-6FEAF02AB9E3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FA8D1F5-E1F1-4509-8E97-34B30E89E42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Opção de tela de abertura sem imagem</a:t>
            </a:r>
          </a:p>
        </p:txBody>
      </p:sp>
      <p:sp>
        <p:nvSpPr>
          <p:cNvPr id="4198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539D70-CEEE-4123-AB33-D89883BC5DDB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Opção de tela de abertura sem imagem</a:t>
            </a:r>
          </a:p>
        </p:txBody>
      </p:sp>
      <p:sp>
        <p:nvSpPr>
          <p:cNvPr id="6144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0764D3-EA66-4821-B211-637692A4A6BD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Opção 01 de tela de abertura com imagem</a:t>
            </a:r>
          </a:p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349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E73471-9222-4625-84ED-CFA306FCA268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A9BB482-DED8-4C65-AF17-A84800FE2BDF}" type="slidenum">
              <a: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en-US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7188" cy="446563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8089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82A31B-2F9E-41F4-94AC-0D2A1EFC6233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visa atestar a carne bovina que apresenta seus volumes de emissão de GEEs neutralizados durante o processo de produção pela presença de árvores em sistemas de integração do tipo silvipastoril (pecuária-floresta, IPF) ou agrossilvipastoril (lavoura-pecuária-floresta, ILPF), por meio de processos produtivos parametrizados e auditados. </a:t>
            </a:r>
          </a:p>
        </p:txBody>
      </p:sp>
      <p:sp>
        <p:nvSpPr>
          <p:cNvPr id="8806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2BB9D6-31CE-4769-B432-750340E45731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Opção de tela de abertura sem imagem</a:t>
            </a:r>
          </a:p>
        </p:txBody>
      </p:sp>
      <p:sp>
        <p:nvSpPr>
          <p:cNvPr id="4403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94BB65-60BB-4C91-B047-88B97C42DCE8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Opção de tela de abertura sem imagem</a:t>
            </a:r>
          </a:p>
        </p:txBody>
      </p:sp>
      <p:sp>
        <p:nvSpPr>
          <p:cNvPr id="4608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E0A613-37B8-4A4E-A191-2A23806F269F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Opção de tela de abertura sem imagem</a:t>
            </a:r>
          </a:p>
        </p:txBody>
      </p:sp>
      <p:sp>
        <p:nvSpPr>
          <p:cNvPr id="481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A8F5A4-3AF0-477F-9D4B-666EF53AE3D2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Opção de tela de abertura sem imagem</a:t>
            </a:r>
          </a:p>
        </p:txBody>
      </p:sp>
      <p:sp>
        <p:nvSpPr>
          <p:cNvPr id="5017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22CDFA-9494-4884-A962-90258B09C567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Opção de tela de abertura sem imagem</a:t>
            </a:r>
          </a:p>
        </p:txBody>
      </p:sp>
      <p:sp>
        <p:nvSpPr>
          <p:cNvPr id="5222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2CE90C-2DBC-4588-93C2-03A70EDEEDBD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Opção de tela de abertura sem imagem</a:t>
            </a:r>
          </a:p>
        </p:txBody>
      </p:sp>
      <p:sp>
        <p:nvSpPr>
          <p:cNvPr id="5529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0FAD20-E7CC-4F1B-8649-C3DE631E8D07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Opção de tela de abertura sem imagem</a:t>
            </a:r>
          </a:p>
        </p:txBody>
      </p:sp>
      <p:sp>
        <p:nvSpPr>
          <p:cNvPr id="5734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5AD202-B15A-48A7-B6F3-3DA65A6099B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Opção de tela de abertura sem imagem</a:t>
            </a:r>
          </a:p>
        </p:txBody>
      </p:sp>
      <p:sp>
        <p:nvSpPr>
          <p:cNvPr id="5939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6BCF9B-9E6D-4985-B2F4-9BE33E1D203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5949950"/>
            <a:ext cx="158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9"/>
          <p:cNvSpPr/>
          <p:nvPr userDrawn="1"/>
        </p:nvSpPr>
        <p:spPr>
          <a:xfrm>
            <a:off x="-3175" y="0"/>
            <a:ext cx="5400675" cy="50847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-3584" y="1052513"/>
            <a:ext cx="9147583" cy="4032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2"/>
          <p:cNvSpPr/>
          <p:nvPr userDrawn="1"/>
        </p:nvSpPr>
        <p:spPr>
          <a:xfrm>
            <a:off x="0" y="2205038"/>
            <a:ext cx="9144000" cy="465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9" name="Imagem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152400"/>
            <a:ext cx="6826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179512" y="2996952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5" name="Espaço Reservado para Imagem 2"/>
          <p:cNvSpPr>
            <a:spLocks noGrp="1"/>
          </p:cNvSpPr>
          <p:nvPr>
            <p:ph type="pic" sz="quarter" idx="11"/>
          </p:nvPr>
        </p:nvSpPr>
        <p:spPr>
          <a:xfrm>
            <a:off x="3131840" y="2996952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sz="quarter" idx="12"/>
          </p:nvPr>
        </p:nvSpPr>
        <p:spPr>
          <a:xfrm>
            <a:off x="6084168" y="2996952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7" name="Espaço Reservado para Imagem 2"/>
          <p:cNvSpPr>
            <a:spLocks noGrp="1"/>
          </p:cNvSpPr>
          <p:nvPr>
            <p:ph type="pic" sz="quarter" idx="13"/>
          </p:nvPr>
        </p:nvSpPr>
        <p:spPr>
          <a:xfrm>
            <a:off x="179512" y="4869160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sz="quarter" idx="14"/>
          </p:nvPr>
        </p:nvSpPr>
        <p:spPr>
          <a:xfrm>
            <a:off x="3131840" y="4869160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84168" y="4869160"/>
            <a:ext cx="2808312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2205038"/>
            <a:ext cx="9144000" cy="465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152400"/>
            <a:ext cx="6826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251521" y="3284984"/>
            <a:ext cx="5256583" cy="3312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2205038"/>
            <a:ext cx="9144000" cy="4652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152400"/>
            <a:ext cx="6826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395536" y="3717032"/>
            <a:ext cx="2448272" cy="2808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10"/>
          <p:cNvSpPr/>
          <p:nvPr userDrawn="1"/>
        </p:nvSpPr>
        <p:spPr>
          <a:xfrm rot="5400000">
            <a:off x="-1215231" y="1215231"/>
            <a:ext cx="6858000" cy="44275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152400"/>
            <a:ext cx="6826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39725"/>
            <a:ext cx="104775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7851775" y="5307013"/>
            <a:ext cx="817563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-3583" y="0"/>
            <a:ext cx="4431568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2"/>
          <p:cNvSpPr/>
          <p:nvPr userDrawn="1"/>
        </p:nvSpPr>
        <p:spPr>
          <a:xfrm>
            <a:off x="0" y="5516563"/>
            <a:ext cx="9144000" cy="134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Retângulo 10"/>
          <p:cNvSpPr/>
          <p:nvPr userDrawn="1"/>
        </p:nvSpPr>
        <p:spPr>
          <a:xfrm>
            <a:off x="1042988" y="0"/>
            <a:ext cx="6858000" cy="5516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84375" y="5580063"/>
            <a:ext cx="51752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2"/>
          <p:cNvSpPr/>
          <p:nvPr userDrawn="1"/>
        </p:nvSpPr>
        <p:spPr>
          <a:xfrm>
            <a:off x="0" y="5516563"/>
            <a:ext cx="9144000" cy="134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Retângulo 10"/>
          <p:cNvSpPr/>
          <p:nvPr userDrawn="1"/>
        </p:nvSpPr>
        <p:spPr>
          <a:xfrm>
            <a:off x="1042988" y="0"/>
            <a:ext cx="6858000" cy="5516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39925" y="5580063"/>
            <a:ext cx="526415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2"/>
          <p:cNvSpPr/>
          <p:nvPr userDrawn="1"/>
        </p:nvSpPr>
        <p:spPr>
          <a:xfrm>
            <a:off x="0" y="5516563"/>
            <a:ext cx="9144000" cy="134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Retângulo 10"/>
          <p:cNvSpPr/>
          <p:nvPr userDrawn="1"/>
        </p:nvSpPr>
        <p:spPr>
          <a:xfrm>
            <a:off x="1042988" y="0"/>
            <a:ext cx="6858000" cy="5516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74838" y="5580063"/>
            <a:ext cx="53943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2"/>
          <p:cNvSpPr/>
          <p:nvPr userDrawn="1"/>
        </p:nvSpPr>
        <p:spPr>
          <a:xfrm>
            <a:off x="0" y="5516563"/>
            <a:ext cx="9144000" cy="134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Retângulo 10"/>
          <p:cNvSpPr/>
          <p:nvPr userDrawn="1"/>
        </p:nvSpPr>
        <p:spPr>
          <a:xfrm>
            <a:off x="1042988" y="0"/>
            <a:ext cx="6858000" cy="5516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6888" y="5580063"/>
            <a:ext cx="56102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8838" cy="47148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F181384-B711-495E-8079-71A85DE3E5B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M@luk@\Documents\Dani\Agrocentro\Logo\logo_png.png"/>
          <p:cNvPicPr>
            <a:picLocks noChangeAspect="1" noChangeArrowheads="1"/>
          </p:cNvPicPr>
          <p:nvPr userDrawn="1"/>
        </p:nvPicPr>
        <p:blipFill>
          <a:blip r:embed="rId2" cstate="print">
            <a:alphaModFix/>
          </a:blip>
          <a:srcRect/>
          <a:stretch>
            <a:fillRect/>
          </a:stretch>
        </p:blipFill>
        <p:spPr bwMode="auto">
          <a:xfrm>
            <a:off x="1826080" y="460728"/>
            <a:ext cx="5491840" cy="5067894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3">
                <a:lumMod val="20000"/>
                <a:lumOff val="80000"/>
                <a:alpha val="10000"/>
              </a:schemeClr>
            </a:glow>
          </a:effectLst>
        </p:spPr>
      </p:pic>
      <p:pic>
        <p:nvPicPr>
          <p:cNvPr id="3" name="Imagem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465638"/>
            <a:ext cx="9144000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3"/>
          <p:cNvSpPr/>
          <p:nvPr userDrawn="1"/>
        </p:nvSpPr>
        <p:spPr>
          <a:xfrm>
            <a:off x="971550" y="0"/>
            <a:ext cx="7200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5940425"/>
            <a:ext cx="158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1115616" y="3140968"/>
            <a:ext cx="3528392" cy="2448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 userDrawn="1"/>
        </p:nvSpPr>
        <p:spPr>
          <a:xfrm>
            <a:off x="0" y="1116013"/>
            <a:ext cx="9144000" cy="1608137"/>
          </a:xfrm>
          <a:prstGeom prst="rect">
            <a:avLst/>
          </a:prstGeom>
          <a:solidFill>
            <a:srgbClr val="2B53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7"/>
          <p:cNvSpPr txBox="1"/>
          <p:nvPr userDrawn="1"/>
        </p:nvSpPr>
        <p:spPr>
          <a:xfrm>
            <a:off x="606425" y="1677988"/>
            <a:ext cx="79311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+mn-lt"/>
                <a:cs typeface="+mn-cs"/>
              </a:rPr>
              <a:t>ILP NO SISTEMA 7.7.7</a:t>
            </a:r>
          </a:p>
        </p:txBody>
      </p:sp>
      <p:sp>
        <p:nvSpPr>
          <p:cNvPr id="4" name="Rectangle 8"/>
          <p:cNvSpPr/>
          <p:nvPr userDrawn="1"/>
        </p:nvSpPr>
        <p:spPr>
          <a:xfrm>
            <a:off x="3175" y="2724150"/>
            <a:ext cx="9144000" cy="887413"/>
          </a:xfrm>
          <a:prstGeom prst="rect">
            <a:avLst/>
          </a:prstGeom>
          <a:solidFill>
            <a:srgbClr val="4280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9"/>
          <p:cNvSpPr txBox="1"/>
          <p:nvPr userDrawn="1"/>
        </p:nvSpPr>
        <p:spPr>
          <a:xfrm>
            <a:off x="630238" y="2873375"/>
            <a:ext cx="79311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+mn-lt"/>
                <a:cs typeface="+mn-cs"/>
              </a:rPr>
              <a:t>BRUNO PEDREIRA</a:t>
            </a:r>
          </a:p>
        </p:txBody>
      </p:sp>
      <p:pic>
        <p:nvPicPr>
          <p:cNvPr id="6" name="Imagem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4465638"/>
            <a:ext cx="9144000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ackground1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/>
          <p:nvPr userDrawn="1"/>
        </p:nvSpPr>
        <p:spPr>
          <a:xfrm>
            <a:off x="0" y="5608638"/>
            <a:ext cx="9144000" cy="1111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10"/>
          <p:cNvSpPr txBox="1"/>
          <p:nvPr userDrawn="1"/>
        </p:nvSpPr>
        <p:spPr>
          <a:xfrm>
            <a:off x="1290638" y="6315075"/>
            <a:ext cx="75834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BRUNO PEDREIRA</a:t>
            </a:r>
          </a:p>
        </p:txBody>
      </p:sp>
      <p:sp>
        <p:nvSpPr>
          <p:cNvPr id="5" name="TextBox 11"/>
          <p:cNvSpPr txBox="1"/>
          <p:nvPr userDrawn="1"/>
        </p:nvSpPr>
        <p:spPr>
          <a:xfrm>
            <a:off x="1290638" y="5908675"/>
            <a:ext cx="75834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ILP NO SISTEMA 7.7.7</a:t>
            </a:r>
          </a:p>
        </p:txBody>
      </p:sp>
      <p:pic>
        <p:nvPicPr>
          <p:cNvPr id="6" name="Picture 12" descr="C:\Users\M@luk@\Documents\Dani\Agrocentro\Logo\logo_png.png"/>
          <p:cNvPicPr>
            <a:picLocks noChangeAspect="1" noChangeArrowheads="1"/>
          </p:cNvPicPr>
          <p:nvPr userDrawn="1"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110869" y="5795845"/>
            <a:ext cx="1179709" cy="1088641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3">
                <a:lumMod val="20000"/>
                <a:lumOff val="80000"/>
                <a:alpha val="10000"/>
              </a:schemeClr>
            </a:glow>
          </a:effectLst>
        </p:spPr>
      </p:pic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5608638"/>
            <a:ext cx="9144000" cy="1249362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3"/>
          <p:cNvSpPr/>
          <p:nvPr userDrawn="1"/>
        </p:nvSpPr>
        <p:spPr>
          <a:xfrm>
            <a:off x="971550" y="0"/>
            <a:ext cx="7200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5940425"/>
            <a:ext cx="158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1115616" y="3140968"/>
            <a:ext cx="3528392" cy="244827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986524-F47E-4CAE-B7BD-A65AAA0A4B4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8AE212-11BC-48A1-B4EE-D35486B506BD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E225BF-D2E6-49AD-BE11-95AE98FEC13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3DF31-C60D-402C-A1A5-E83D1C132B28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887AA-364E-44BB-B84C-E1BB83DC2F1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C675E-0D75-4AC7-9A0C-4CD1D84653F8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A2AFA-4CD5-44D7-B5E8-8E3430985B2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2AF35-B47F-4618-9AD9-F20B5C3F7A3E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A542A-A553-4897-8FCD-BF5C8274212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BEFEE-2296-4E42-8F6F-8D3455115E01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7A306-C685-4A40-944E-47197CC76B6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13809-16E3-4A99-8396-1E69E5251542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352BD-02BC-4846-A1B0-A1AAA0A2BAA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930275" y="0"/>
            <a:ext cx="7283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" name="Imagem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5940425"/>
            <a:ext cx="1582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6408737" y="-14288"/>
            <a:ext cx="2735263" cy="6872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1386-7408-414D-A8FE-105F54254805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D3304-D4C1-4AD3-8E83-3D40E56F4C0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7D77D-F768-4546-8F6D-CDCD72849EA7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B5367-D0C9-4F88-BCEA-16D8E7C969E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8A6C1-ACDF-472B-B606-582BB79426E7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34FBB-1928-4AB5-9DBE-D84B0B8D4C8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5D306-E9F8-4964-836A-D67367D34D25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92796-A581-42DD-BB83-C322B6B2850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0A0ED-9471-4CA7-87CA-F5293424601A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4C4CC-0F01-4BD0-8EAA-DADA1B44045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FE9D7-1DBD-4C3B-BF15-9BD23DF4DDBC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CF14-3773-4C38-BEE0-06915AF53BA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930275" y="0"/>
            <a:ext cx="82137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" name="Retângulo 9"/>
          <p:cNvSpPr/>
          <p:nvPr userDrawn="1"/>
        </p:nvSpPr>
        <p:spPr>
          <a:xfrm>
            <a:off x="928688" y="2619375"/>
            <a:ext cx="8251825" cy="17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" name="Imagem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5940425"/>
            <a:ext cx="158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Imagem 8"/>
          <p:cNvSpPr>
            <a:spLocks noGrp="1"/>
          </p:cNvSpPr>
          <p:nvPr>
            <p:ph type="pic" sz="quarter" idx="10"/>
          </p:nvPr>
        </p:nvSpPr>
        <p:spPr>
          <a:xfrm>
            <a:off x="940789" y="2926159"/>
            <a:ext cx="3960813" cy="3959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pt-BR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549275"/>
            <a:ext cx="9144000" cy="568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152400"/>
            <a:ext cx="6826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ço Reservado para Imagem 6"/>
          <p:cNvSpPr>
            <a:spLocks noGrp="1"/>
          </p:cNvSpPr>
          <p:nvPr>
            <p:ph type="pic" sz="quarter" idx="10"/>
          </p:nvPr>
        </p:nvSpPr>
        <p:spPr>
          <a:xfrm>
            <a:off x="0" y="548680"/>
            <a:ext cx="3995738" cy="5688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-17463" y="549275"/>
            <a:ext cx="9178926" cy="630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" name="Imagem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152400"/>
            <a:ext cx="6826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Imagem 6"/>
          <p:cNvSpPr>
            <a:spLocks noGrp="1"/>
          </p:cNvSpPr>
          <p:nvPr>
            <p:ph type="pic" sz="quarter" idx="10"/>
          </p:nvPr>
        </p:nvSpPr>
        <p:spPr>
          <a:xfrm>
            <a:off x="-36512" y="549275"/>
            <a:ext cx="3995738" cy="63087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pt-BR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4"/>
          <p:cNvSpPr/>
          <p:nvPr userDrawn="1"/>
        </p:nvSpPr>
        <p:spPr>
          <a:xfrm>
            <a:off x="0" y="2997200"/>
            <a:ext cx="9144000" cy="3024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Imagem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152400"/>
            <a:ext cx="6826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Imagem 7"/>
          <p:cNvSpPr>
            <a:spLocks noGrp="1"/>
          </p:cNvSpPr>
          <p:nvPr>
            <p:ph type="pic" sz="quarter" idx="10"/>
          </p:nvPr>
        </p:nvSpPr>
        <p:spPr>
          <a:xfrm>
            <a:off x="0" y="837952"/>
            <a:ext cx="9144000" cy="2159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pt-BR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2"/>
          <p:cNvSpPr/>
          <p:nvPr userDrawn="1"/>
        </p:nvSpPr>
        <p:spPr>
          <a:xfrm>
            <a:off x="0" y="4854575"/>
            <a:ext cx="9144000" cy="20161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" name="Imagem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152400"/>
            <a:ext cx="6826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ço Reservado para Imagem 2"/>
          <p:cNvSpPr>
            <a:spLocks noGrp="1"/>
          </p:cNvSpPr>
          <p:nvPr>
            <p:ph type="pic" sz="quarter" idx="10"/>
          </p:nvPr>
        </p:nvSpPr>
        <p:spPr>
          <a:xfrm>
            <a:off x="3923928" y="2924944"/>
            <a:ext cx="2520280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  <p:sp>
        <p:nvSpPr>
          <p:cNvPr id="9" name="Espaço Reservado para Imagem 2"/>
          <p:cNvSpPr>
            <a:spLocks noGrp="1"/>
          </p:cNvSpPr>
          <p:nvPr>
            <p:ph type="pic" sz="quarter" idx="11"/>
          </p:nvPr>
        </p:nvSpPr>
        <p:spPr>
          <a:xfrm>
            <a:off x="6516216" y="2924944"/>
            <a:ext cx="2520280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pt-BR" noProof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2"/>
          <p:cNvSpPr/>
          <p:nvPr userDrawn="1"/>
        </p:nvSpPr>
        <p:spPr>
          <a:xfrm>
            <a:off x="0" y="2205038"/>
            <a:ext cx="9144000" cy="465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" name="Imagem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152400"/>
            <a:ext cx="6826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  <a:endParaRPr lang="en-US" smtClean="0"/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678BFB0-A55C-4F84-8C63-236CE316D662}" type="datetimeFigureOut">
              <a:rPr lang="en-US"/>
              <a:pPr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138FDC2-1D08-4998-9A71-CEF245FD0FB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p:transition spd="slow">
    <p:wip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276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255DC8-43EA-4C1A-A193-0A3D27EFFCD8}" type="datetimeFigureOut">
              <a:rPr lang="pt-BR"/>
              <a:pPr>
                <a:defRPr/>
              </a:pPr>
              <a:t>15/06/2020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C9D511-17FC-4630-A8B0-A59F0E7B2BA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61.png"/><Relationship Id="rId5" Type="http://schemas.openxmlformats.org/officeDocument/2006/relationships/image" Target="../media/image56.jpeg"/><Relationship Id="rId10" Type="http://schemas.openxmlformats.org/officeDocument/2006/relationships/image" Target="../media/image60.jpeg"/><Relationship Id="rId4" Type="http://schemas.openxmlformats.org/officeDocument/2006/relationships/image" Target="../media/image55.jpe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213360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0962" name="CaixaDeTexto 11"/>
          <p:cNvSpPr txBox="1">
            <a:spLocks noChangeArrowheads="1"/>
          </p:cNvSpPr>
          <p:nvPr/>
        </p:nvSpPr>
        <p:spPr bwMode="auto">
          <a:xfrm>
            <a:off x="323850" y="542925"/>
            <a:ext cx="87122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400">
                <a:latin typeface="Calibri" pitchFamily="34" charset="0"/>
              </a:rPr>
              <a:t>Integração Lavoura-Pecuária-Floresta como estratégia de negócio</a:t>
            </a: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  <a:p>
            <a:pPr algn="ctr"/>
            <a:r>
              <a:rPr lang="pt-BR" sz="2800">
                <a:latin typeface="Calibri" pitchFamily="34" charset="0"/>
              </a:rPr>
              <a:t>Luiz Gustavo Nussio</a:t>
            </a:r>
          </a:p>
          <a:p>
            <a:pPr algn="ctr"/>
            <a:r>
              <a:rPr lang="pt-BR" sz="2800">
                <a:latin typeface="Calibri" pitchFamily="34" charset="0"/>
              </a:rPr>
              <a:t>Departamento de Zootecnia</a:t>
            </a:r>
          </a:p>
          <a:p>
            <a:pPr algn="ctr"/>
            <a:r>
              <a:rPr lang="pt-BR" sz="2800">
                <a:latin typeface="Calibri" pitchFamily="34" charset="0"/>
              </a:rPr>
              <a:t>USP/ESALQ</a:t>
            </a:r>
          </a:p>
          <a:p>
            <a:pPr algn="ctr"/>
            <a:endParaRPr lang="pt-BR" sz="2800">
              <a:latin typeface="Calibri" pitchFamily="34" charset="0"/>
            </a:endParaRPr>
          </a:p>
          <a:p>
            <a:pPr algn="ctr"/>
            <a:r>
              <a:rPr lang="pt-BR" sz="2800">
                <a:latin typeface="Calibri" pitchFamily="34" charset="0"/>
              </a:rPr>
              <a:t>Junho 2020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2133600"/>
            <a:ext cx="5400675" cy="17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0964" name="CaixaDeTexto 4"/>
          <p:cNvSpPr txBox="1">
            <a:spLocks noChangeArrowheads="1"/>
          </p:cNvSpPr>
          <p:nvPr/>
        </p:nvSpPr>
        <p:spPr bwMode="auto">
          <a:xfrm>
            <a:off x="-1836738" y="0"/>
            <a:ext cx="1655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1">
                <a:latin typeface="Calibri" pitchFamily="34" charset="0"/>
              </a:rPr>
              <a:t>Tela de abertura da apresentação: </a:t>
            </a:r>
            <a:r>
              <a:rPr lang="pt-BR" sz="1400" b="1" i="1">
                <a:latin typeface="Calibri" pitchFamily="34" charset="0"/>
              </a:rPr>
              <a:t>opção 1</a:t>
            </a:r>
          </a:p>
          <a:p>
            <a:endParaRPr lang="pt-BR" sz="2400">
              <a:solidFill>
                <a:srgbClr val="00499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CaixaDeTexto 4"/>
          <p:cNvSpPr txBox="1">
            <a:spLocks noChangeArrowheads="1"/>
          </p:cNvSpPr>
          <p:nvPr/>
        </p:nvSpPr>
        <p:spPr bwMode="auto">
          <a:xfrm>
            <a:off x="-1836738" y="0"/>
            <a:ext cx="1655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1">
                <a:latin typeface="Calibri" pitchFamily="34" charset="0"/>
              </a:rPr>
              <a:t>Tela de abertura da apresentação: </a:t>
            </a:r>
            <a:r>
              <a:rPr lang="pt-BR" sz="1400" b="1" i="1">
                <a:latin typeface="Calibri" pitchFamily="34" charset="0"/>
              </a:rPr>
              <a:t>opção 1</a:t>
            </a:r>
          </a:p>
          <a:p>
            <a:endParaRPr lang="pt-BR" sz="2400">
              <a:solidFill>
                <a:srgbClr val="004994"/>
              </a:solidFill>
              <a:latin typeface="Calibri" pitchFamily="34" charset="0"/>
            </a:endParaRPr>
          </a:p>
        </p:txBody>
      </p:sp>
      <p:sp>
        <p:nvSpPr>
          <p:cNvPr id="58370" name="CaixaDeTexto 6"/>
          <p:cNvSpPr txBox="1">
            <a:spLocks noChangeArrowheads="1"/>
          </p:cNvSpPr>
          <p:nvPr/>
        </p:nvSpPr>
        <p:spPr bwMode="auto">
          <a:xfrm>
            <a:off x="339725" y="115888"/>
            <a:ext cx="871378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>
                <a:latin typeface="Calibri" pitchFamily="34" charset="0"/>
              </a:rPr>
              <a:t>Enfrentamento técnico do dilema!</a:t>
            </a: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58371" name="Imagem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138" y="692150"/>
            <a:ext cx="88566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Imagem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938" y="4581525"/>
            <a:ext cx="9009062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m 5"/>
          <p:cNvPicPr>
            <a:picLocks noChangeAspect="1"/>
          </p:cNvPicPr>
          <p:nvPr/>
        </p:nvPicPr>
        <p:blipFill>
          <a:blip r:embed="rId3"/>
          <a:srcRect t="7298" b="16559"/>
          <a:stretch>
            <a:fillRect/>
          </a:stretch>
        </p:blipFill>
        <p:spPr bwMode="auto">
          <a:xfrm>
            <a:off x="287338" y="2179638"/>
            <a:ext cx="8748712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CaixaDeTexto 11"/>
          <p:cNvSpPr txBox="1">
            <a:spLocks noChangeArrowheads="1"/>
          </p:cNvSpPr>
          <p:nvPr/>
        </p:nvSpPr>
        <p:spPr bwMode="auto">
          <a:xfrm>
            <a:off x="323850" y="542925"/>
            <a:ext cx="87122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rgbClr val="008000"/>
                </a:solidFill>
                <a:latin typeface="Calibri" pitchFamily="34" charset="0"/>
              </a:rPr>
              <a:t>Integração Lavoura-Pecuária-Floresta como estratégia de negócio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2133600"/>
            <a:ext cx="5400675" cy="17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0420" name="CaixaDeTexto 13"/>
          <p:cNvSpPr txBox="1">
            <a:spLocks noChangeArrowheads="1"/>
          </p:cNvSpPr>
          <p:nvPr/>
        </p:nvSpPr>
        <p:spPr bwMode="auto">
          <a:xfrm>
            <a:off x="325438" y="2276475"/>
            <a:ext cx="7486650" cy="1200150"/>
          </a:xfrm>
          <a:prstGeom prst="rect">
            <a:avLst/>
          </a:prstGeom>
          <a:solidFill>
            <a:schemeClr val="accent2">
              <a:alpha val="4588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>
                <a:latin typeface="Calibri" pitchFamily="34" charset="0"/>
              </a:rPr>
              <a:t>Bruno Carneiro e Pedreira</a:t>
            </a:r>
          </a:p>
          <a:p>
            <a:r>
              <a:rPr lang="pt-BR" sz="2400">
                <a:latin typeface="Calibri" pitchFamily="34" charset="0"/>
              </a:rPr>
              <a:t>Pesquisador em Sistemas de Produção de Bovinos de Corte</a:t>
            </a:r>
          </a:p>
          <a:p>
            <a:r>
              <a:rPr lang="pt-BR" sz="2400">
                <a:latin typeface="Calibri" pitchFamily="34" charset="0"/>
              </a:rPr>
              <a:t>Embrapa Agrossilvipastoril</a:t>
            </a:r>
          </a:p>
        </p:txBody>
      </p:sp>
      <p:sp>
        <p:nvSpPr>
          <p:cNvPr id="60421" name="CaixaDeTexto 4"/>
          <p:cNvSpPr txBox="1">
            <a:spLocks noChangeArrowheads="1"/>
          </p:cNvSpPr>
          <p:nvPr/>
        </p:nvSpPr>
        <p:spPr bwMode="auto">
          <a:xfrm>
            <a:off x="-1836738" y="0"/>
            <a:ext cx="1655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1">
                <a:latin typeface="Calibri" pitchFamily="34" charset="0"/>
              </a:rPr>
              <a:t>Tela de abertura da apresentação: </a:t>
            </a:r>
            <a:r>
              <a:rPr lang="pt-BR" sz="1400" b="1" i="1">
                <a:latin typeface="Calibri" pitchFamily="34" charset="0"/>
              </a:rPr>
              <a:t>opção 1</a:t>
            </a:r>
          </a:p>
          <a:p>
            <a:endParaRPr lang="pt-BR" sz="2400">
              <a:solidFill>
                <a:srgbClr val="004994"/>
              </a:solidFill>
              <a:latin typeface="Calibri" pitchFamily="34" charset="0"/>
            </a:endParaRPr>
          </a:p>
        </p:txBody>
      </p:sp>
      <p:pic>
        <p:nvPicPr>
          <p:cNvPr id="60422" name="Imagem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CaixaDeTexto 1"/>
          <p:cNvSpPr txBox="1">
            <a:spLocks noChangeArrowheads="1"/>
          </p:cNvSpPr>
          <p:nvPr/>
        </p:nvSpPr>
        <p:spPr bwMode="auto">
          <a:xfrm>
            <a:off x="1147763" y="188913"/>
            <a:ext cx="68484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800">
                <a:solidFill>
                  <a:srgbClr val="008000"/>
                </a:solidFill>
                <a:latin typeface="Calibri" pitchFamily="34" charset="0"/>
              </a:rPr>
              <a:t>Porque ILPF?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148263" y="2203450"/>
            <a:ext cx="2736850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Agricultura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Floresta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Pecuária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71550" y="1898650"/>
            <a:ext cx="7200900" cy="17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49913" y="4449763"/>
            <a:ext cx="3254375" cy="2168525"/>
          </a:xfrm>
          <a:noFill/>
          <a:ln>
            <a:miter lim="800000"/>
            <a:headEnd/>
            <a:tailEnd/>
          </a:ln>
        </p:spPr>
      </p:pic>
      <p:sp>
        <p:nvSpPr>
          <p:cNvPr id="62469" name="CaixaDeTexto 10"/>
          <p:cNvSpPr txBox="1">
            <a:spLocks noChangeArrowheads="1"/>
          </p:cNvSpPr>
          <p:nvPr/>
        </p:nvSpPr>
        <p:spPr bwMode="auto">
          <a:xfrm>
            <a:off x="-1836738" y="0"/>
            <a:ext cx="1655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1">
                <a:latin typeface="Calibri" pitchFamily="34" charset="0"/>
              </a:rPr>
              <a:t>Tela de abertura da apresentação: </a:t>
            </a:r>
            <a:r>
              <a:rPr lang="pt-BR" sz="1400" b="1" i="1">
                <a:latin typeface="Calibri" pitchFamily="34" charset="0"/>
              </a:rPr>
              <a:t>opção 2</a:t>
            </a:r>
          </a:p>
          <a:p>
            <a:endParaRPr lang="pt-BR" sz="2400">
              <a:solidFill>
                <a:srgbClr val="004994"/>
              </a:solidFill>
              <a:latin typeface="Calibri" pitchFamily="34" charset="0"/>
            </a:endParaRPr>
          </a:p>
        </p:txBody>
      </p:sp>
      <p:pic>
        <p:nvPicPr>
          <p:cNvPr id="62470" name="Imagem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047875"/>
            <a:ext cx="33877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1163" y="3644900"/>
            <a:ext cx="3059112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6156325" y="4740275"/>
            <a:ext cx="2160588" cy="1649413"/>
          </a:xfrm>
          <a:prstGeom prst="star6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004994"/>
                </a:solidFill>
                <a:latin typeface="+mn-lt"/>
                <a:cs typeface="+mn-cs"/>
              </a:rPr>
              <a:t>Oportunidade</a:t>
            </a:r>
          </a:p>
        </p:txBody>
      </p:sp>
      <p:pic>
        <p:nvPicPr>
          <p:cNvPr id="62473" name="Imagem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9"/>
          <p:cNvSpPr txBox="1">
            <a:spLocks noChangeArrowheads="1"/>
          </p:cNvSpPr>
          <p:nvPr/>
        </p:nvSpPr>
        <p:spPr bwMode="auto">
          <a:xfrm>
            <a:off x="0" y="2921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3200" b="1">
                <a:solidFill>
                  <a:srgbClr val="008047"/>
                </a:solidFill>
              </a:rPr>
              <a:t>Lavoura</a:t>
            </a:r>
          </a:p>
        </p:txBody>
      </p:sp>
      <p:sp>
        <p:nvSpPr>
          <p:cNvPr id="64514" name="CaixaDeTexto 3"/>
          <p:cNvSpPr txBox="1">
            <a:spLocks noChangeArrowheads="1"/>
          </p:cNvSpPr>
          <p:nvPr/>
        </p:nvSpPr>
        <p:spPr bwMode="auto">
          <a:xfrm>
            <a:off x="34925" y="923925"/>
            <a:ext cx="91646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Planejamento: safra anterior, plantio, colheita, bancos.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Implementação: rigor, monitoramento (prevenir e remediar)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Ajustes: replantio, aplicação de agroquímicos, adubação...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Riscos: fisiologia, meteorologia, mercado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rcRect l="30782"/>
          <a:stretch>
            <a:fillRect/>
          </a:stretch>
        </p:blipFill>
        <p:spPr bwMode="auto">
          <a:xfrm>
            <a:off x="696913" y="2997200"/>
            <a:ext cx="40481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950" y="3244850"/>
            <a:ext cx="269875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5038" y="4714875"/>
            <a:ext cx="35099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/>
          <a:srcRect l="11099" r="19312"/>
          <a:stretch>
            <a:fillRect/>
          </a:stretch>
        </p:blipFill>
        <p:spPr bwMode="auto">
          <a:xfrm>
            <a:off x="220663" y="4502150"/>
            <a:ext cx="40703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6537325" y="5553075"/>
            <a:ext cx="2662238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/>
            <a:r>
              <a:rPr lang="pt-BR" altLang="pt-BR" sz="1600">
                <a:solidFill>
                  <a:srgbClr val="000000"/>
                </a:solidFill>
                <a:latin typeface="Times New Roman" pitchFamily="18" charset="0"/>
              </a:rPr>
              <a:t>Fotos:www.deere.com.br</a:t>
            </a:r>
          </a:p>
        </p:txBody>
      </p:sp>
      <p:pic>
        <p:nvPicPr>
          <p:cNvPr id="64520" name="Imagem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m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spaço Reservado para Imagem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/>
            </a:extLst>
          </a:blip>
          <a:srcRect l="1834" r="1834"/>
          <a:stretch>
            <a:fillRect/>
          </a:stretch>
        </p:blipFill>
        <p:spPr>
          <a:xfrm>
            <a:off x="5652120" y="3933056"/>
            <a:ext cx="3372353" cy="2340000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843808" y="2204864"/>
            <a:ext cx="3500331" cy="23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8670" y="260648"/>
            <a:ext cx="3495556" cy="23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95288" y="323850"/>
            <a:ext cx="1439862" cy="5842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200" eaLnBrk="0" hangingPunct="0">
              <a:spcAft>
                <a:spcPts val="600"/>
              </a:spcAft>
              <a:buFont typeface="Helvetica" pitchFamily="80" charset="0"/>
              <a:buNone/>
              <a:defRPr/>
            </a:pPr>
            <a:r>
              <a:rPr lang="pt-BR" altLang="pt-BR" sz="3200" b="1" dirty="0" smtClean="0">
                <a:latin typeface="Arial" charset="0"/>
              </a:rPr>
              <a:t>Safra</a:t>
            </a:r>
            <a:endParaRPr lang="pt-BR" altLang="pt-BR" sz="3200" b="1" dirty="0">
              <a:latin typeface="Arial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45000" y="2205038"/>
            <a:ext cx="1893888" cy="5842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200" eaLnBrk="0" hangingPunct="0">
              <a:spcAft>
                <a:spcPts val="600"/>
              </a:spcAft>
              <a:buFont typeface="Helvetica" pitchFamily="80" charset="0"/>
              <a:buNone/>
              <a:defRPr/>
            </a:pPr>
            <a:r>
              <a:rPr lang="pt-BR" altLang="pt-BR" sz="3200" b="1" dirty="0" smtClean="0">
                <a:latin typeface="Arial" charset="0"/>
              </a:rPr>
              <a:t>Safrinha</a:t>
            </a:r>
            <a:endParaRPr lang="pt-BR" altLang="pt-BR" sz="3200" b="1" dirty="0">
              <a:latin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497638" y="3968750"/>
            <a:ext cx="2482850" cy="5842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200" eaLnBrk="0" hangingPunct="0">
              <a:spcAft>
                <a:spcPts val="600"/>
              </a:spcAft>
              <a:buFont typeface="Helvetica" pitchFamily="80" charset="0"/>
              <a:buNone/>
              <a:defRPr/>
            </a:pPr>
            <a:r>
              <a:rPr lang="pt-BR" altLang="pt-BR" sz="3200" b="1" dirty="0" smtClean="0">
                <a:latin typeface="Arial" charset="0"/>
              </a:rPr>
              <a:t>Entressafra</a:t>
            </a:r>
            <a:endParaRPr lang="pt-BR" altLang="pt-BR" sz="3200" b="1" dirty="0">
              <a:latin typeface="Arial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38" y="269875"/>
            <a:ext cx="8820150" cy="58975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3890963" y="292100"/>
            <a:ext cx="5253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3200" b="1">
                <a:solidFill>
                  <a:srgbClr val="008047"/>
                </a:solidFill>
              </a:rPr>
              <a:t>Lavoura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06375" y="496888"/>
            <a:ext cx="5229225" cy="204628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457200" eaLnBrk="0" hangingPunct="0">
              <a:spcAft>
                <a:spcPts val="600"/>
              </a:spcAft>
              <a:buFont typeface="Helvetica" pitchFamily="80" charset="0"/>
              <a:buNone/>
              <a:defRPr/>
            </a:pPr>
            <a:r>
              <a:rPr lang="pt-BR" altLang="pt-BR" sz="2800" b="1" u="sng" dirty="0" smtClean="0">
                <a:latin typeface="Arial" charset="0"/>
              </a:rPr>
              <a:t>Plantio direto</a:t>
            </a:r>
          </a:p>
          <a:p>
            <a:pPr marL="514350" indent="-514350" defTabSz="457200" eaLnBrk="0" hangingPunct="0">
              <a:spcAft>
                <a:spcPts val="600"/>
              </a:spcAft>
              <a:buFont typeface="Helvetica" pitchFamily="80" charset="0"/>
              <a:buAutoNum type="arabicPeriod"/>
              <a:defRPr/>
            </a:pPr>
            <a:r>
              <a:rPr lang="pt-BR" altLang="pt-BR" sz="2800" b="1" dirty="0" smtClean="0">
                <a:latin typeface="Arial" charset="0"/>
              </a:rPr>
              <a:t>M.O. no solo</a:t>
            </a:r>
          </a:p>
          <a:p>
            <a:pPr marL="514350" indent="-514350" defTabSz="457200" eaLnBrk="0" hangingPunct="0">
              <a:spcAft>
                <a:spcPts val="600"/>
              </a:spcAft>
              <a:buFont typeface="Helvetica" pitchFamily="80" charset="0"/>
              <a:buAutoNum type="arabicPeriod"/>
              <a:defRPr/>
            </a:pPr>
            <a:r>
              <a:rPr lang="pt-BR" altLang="pt-BR" sz="2800" b="1" dirty="0" smtClean="0">
                <a:latin typeface="Arial" charset="0"/>
              </a:rPr>
              <a:t>Infiltração de água</a:t>
            </a:r>
          </a:p>
          <a:p>
            <a:pPr marL="514350" indent="-514350" defTabSz="457200" eaLnBrk="0" hangingPunct="0">
              <a:spcAft>
                <a:spcPts val="600"/>
              </a:spcAft>
              <a:buFont typeface="Helvetica" pitchFamily="80" charset="0"/>
              <a:buAutoNum type="arabicPeriod"/>
              <a:defRPr/>
            </a:pPr>
            <a:r>
              <a:rPr lang="pt-BR" altLang="pt-BR" sz="2800" b="1" dirty="0" smtClean="0">
                <a:latin typeface="Arial" charset="0"/>
              </a:rPr>
              <a:t>Características de solo</a:t>
            </a:r>
            <a:endParaRPr lang="pt-BR" altLang="pt-BR" sz="2800" b="1" dirty="0"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9"/>
          <p:cNvSpPr txBox="1">
            <a:spLocks noChangeArrowheads="1"/>
          </p:cNvSpPr>
          <p:nvPr/>
        </p:nvSpPr>
        <p:spPr bwMode="auto">
          <a:xfrm>
            <a:off x="0" y="2921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3200" b="1">
                <a:solidFill>
                  <a:srgbClr val="008047"/>
                </a:solidFill>
              </a:rPr>
              <a:t>Floresta</a:t>
            </a:r>
          </a:p>
        </p:txBody>
      </p:sp>
      <p:sp>
        <p:nvSpPr>
          <p:cNvPr id="66562" name="CaixaDeTexto 3"/>
          <p:cNvSpPr txBox="1">
            <a:spLocks noChangeArrowheads="1"/>
          </p:cNvSpPr>
          <p:nvPr/>
        </p:nvSpPr>
        <p:spPr bwMode="auto">
          <a:xfrm>
            <a:off x="34925" y="923925"/>
            <a:ext cx="91646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Planejamento: longo prazo, plantio, colheita, comércio.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Implementação: rigor, monitoramento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Ajustes: replantio, aplicação de agroquímicos, adubação...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Riscos: fisiologia, meteorologia, mercado</a:t>
            </a:r>
          </a:p>
        </p:txBody>
      </p:sp>
      <p:pic>
        <p:nvPicPr>
          <p:cNvPr id="6656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" y="5113338"/>
            <a:ext cx="2008188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5"/>
          <p:cNvPicPr>
            <a:picLocks noChangeAspect="1"/>
          </p:cNvPicPr>
          <p:nvPr/>
        </p:nvPicPr>
        <p:blipFill>
          <a:blip r:embed="rId3"/>
          <a:srcRect l="33266" t="48776" r="42273" b="35139"/>
          <a:stretch>
            <a:fillRect/>
          </a:stretch>
        </p:blipFill>
        <p:spPr bwMode="auto">
          <a:xfrm>
            <a:off x="2922588" y="3168650"/>
            <a:ext cx="33909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Imagem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7725" y="4433888"/>
            <a:ext cx="2357438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Imagem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3675" y="3094038"/>
            <a:ext cx="2405063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Imagem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37338" y="3057525"/>
            <a:ext cx="237807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Imagem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9"/>
          <p:cNvSpPr txBox="1">
            <a:spLocks noChangeArrowheads="1"/>
          </p:cNvSpPr>
          <p:nvPr/>
        </p:nvSpPr>
        <p:spPr bwMode="auto">
          <a:xfrm>
            <a:off x="0" y="2921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3200" b="1">
                <a:solidFill>
                  <a:srgbClr val="008047"/>
                </a:solidFill>
              </a:rPr>
              <a:t>Pecuária</a:t>
            </a:r>
          </a:p>
        </p:txBody>
      </p:sp>
      <p:sp>
        <p:nvSpPr>
          <p:cNvPr id="67586" name="CaixaDeTexto 3"/>
          <p:cNvSpPr txBox="1">
            <a:spLocks noChangeArrowheads="1"/>
          </p:cNvSpPr>
          <p:nvPr/>
        </p:nvSpPr>
        <p:spPr bwMode="auto">
          <a:xfrm>
            <a:off x="34925" y="923925"/>
            <a:ext cx="916463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Planejamento: recuperação, reprodução, sanidade...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Implementação: joga a semente, monitoramento....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Ajustes: ração, silagem, seca... Remediar!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400" b="1">
                <a:solidFill>
                  <a:srgbClr val="000000"/>
                </a:solidFill>
              </a:rPr>
              <a:t>Riscos: fisiologia, meteorologia, mercado – impacto menos imediato.</a:t>
            </a:r>
          </a:p>
        </p:txBody>
      </p:sp>
      <p:pic>
        <p:nvPicPr>
          <p:cNvPr id="67587" name="Imagem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3440113"/>
            <a:ext cx="335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350" y="3440113"/>
            <a:ext cx="37687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Imagem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agem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spaço Reservado para Imagem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652120" y="3975833"/>
            <a:ext cx="3372353" cy="2254445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843808" y="2204864"/>
            <a:ext cx="3500330" cy="23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8670" y="262244"/>
            <a:ext cx="3495556" cy="23368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95288" y="323850"/>
            <a:ext cx="1439862" cy="5842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200" eaLnBrk="0" hangingPunct="0">
              <a:spcAft>
                <a:spcPts val="600"/>
              </a:spcAft>
              <a:buFont typeface="Helvetica" pitchFamily="80" charset="0"/>
              <a:buNone/>
              <a:defRPr/>
            </a:pPr>
            <a:r>
              <a:rPr lang="pt-BR" altLang="pt-BR" sz="3200" b="1" dirty="0" smtClean="0">
                <a:latin typeface="Arial" charset="0"/>
              </a:rPr>
              <a:t>Safra</a:t>
            </a:r>
            <a:endParaRPr lang="pt-BR" altLang="pt-BR" sz="3200" b="1" dirty="0">
              <a:latin typeface="Arial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45000" y="2205038"/>
            <a:ext cx="1893888" cy="5842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200" eaLnBrk="0" hangingPunct="0">
              <a:spcAft>
                <a:spcPts val="600"/>
              </a:spcAft>
              <a:buFont typeface="Helvetica" pitchFamily="80" charset="0"/>
              <a:buNone/>
              <a:defRPr/>
            </a:pPr>
            <a:r>
              <a:rPr lang="pt-BR" altLang="pt-BR" sz="3200" b="1" dirty="0" smtClean="0">
                <a:latin typeface="Arial" charset="0"/>
              </a:rPr>
              <a:t>Safrinha</a:t>
            </a:r>
            <a:endParaRPr lang="pt-BR" altLang="pt-BR" sz="3200" b="1" dirty="0">
              <a:latin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497638" y="3968750"/>
            <a:ext cx="2482850" cy="5842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200" eaLnBrk="0" hangingPunct="0">
              <a:spcAft>
                <a:spcPts val="600"/>
              </a:spcAft>
              <a:buFont typeface="Helvetica" pitchFamily="80" charset="0"/>
              <a:buNone/>
              <a:defRPr/>
            </a:pPr>
            <a:r>
              <a:rPr lang="pt-BR" altLang="pt-BR" sz="3200" b="1" dirty="0" smtClean="0">
                <a:latin typeface="Arial" charset="0"/>
              </a:rPr>
              <a:t>Entressafra</a:t>
            </a:r>
            <a:endParaRPr lang="pt-BR" altLang="pt-BR" sz="3200" b="1" dirty="0">
              <a:latin typeface="Arial" charset="0"/>
            </a:endParaRPr>
          </a:p>
        </p:txBody>
      </p:sp>
      <p:sp>
        <p:nvSpPr>
          <p:cNvPr id="68616" name="Text Box 9"/>
          <p:cNvSpPr txBox="1">
            <a:spLocks noChangeArrowheads="1"/>
          </p:cNvSpPr>
          <p:nvPr/>
        </p:nvSpPr>
        <p:spPr bwMode="auto">
          <a:xfrm>
            <a:off x="3890963" y="292100"/>
            <a:ext cx="5253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3200" b="1">
                <a:solidFill>
                  <a:srgbClr val="008047"/>
                </a:solidFill>
              </a:rPr>
              <a:t>Pecuária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38" y="279400"/>
            <a:ext cx="8820150" cy="58801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06375" y="496888"/>
            <a:ext cx="5229225" cy="204628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457200" eaLnBrk="0" hangingPunct="0">
              <a:spcAft>
                <a:spcPts val="600"/>
              </a:spcAft>
              <a:buFont typeface="Helvetica" pitchFamily="80" charset="0"/>
              <a:buNone/>
              <a:defRPr/>
            </a:pPr>
            <a:r>
              <a:rPr lang="pt-BR" altLang="pt-BR" sz="2800" b="1" u="sng" dirty="0" smtClean="0">
                <a:latin typeface="Arial" charset="0"/>
              </a:rPr>
              <a:t>Falta de administração</a:t>
            </a:r>
          </a:p>
          <a:p>
            <a:pPr marL="514350" indent="-514350" defTabSz="457200" eaLnBrk="0" hangingPunct="0">
              <a:spcAft>
                <a:spcPts val="600"/>
              </a:spcAft>
              <a:buFont typeface="Helvetica" pitchFamily="80" charset="0"/>
              <a:buAutoNum type="arabicPeriod"/>
              <a:defRPr/>
            </a:pPr>
            <a:r>
              <a:rPr lang="pt-BR" altLang="pt-BR" sz="2800" b="1" dirty="0" smtClean="0">
                <a:latin typeface="Arial" charset="0"/>
              </a:rPr>
              <a:t>Fertilidade de solo</a:t>
            </a:r>
          </a:p>
          <a:p>
            <a:pPr marL="514350" indent="-514350" defTabSz="457200" eaLnBrk="0" hangingPunct="0">
              <a:spcAft>
                <a:spcPts val="600"/>
              </a:spcAft>
              <a:buFont typeface="Helvetica" pitchFamily="80" charset="0"/>
              <a:buAutoNum type="arabicPeriod"/>
              <a:defRPr/>
            </a:pPr>
            <a:r>
              <a:rPr lang="pt-BR" altLang="pt-BR" sz="2800" b="1" dirty="0" smtClean="0">
                <a:latin typeface="Arial" charset="0"/>
              </a:rPr>
              <a:t>Orçamentação forrageira </a:t>
            </a:r>
          </a:p>
          <a:p>
            <a:pPr marL="514350" indent="-514350" defTabSz="457200" eaLnBrk="0" hangingPunct="0">
              <a:spcAft>
                <a:spcPts val="600"/>
              </a:spcAft>
              <a:buFont typeface="Helvetica" pitchFamily="80" charset="0"/>
              <a:buAutoNum type="arabicPeriod"/>
              <a:defRPr/>
            </a:pPr>
            <a:r>
              <a:rPr lang="pt-BR" altLang="pt-BR" sz="2800" b="1" dirty="0" smtClean="0">
                <a:latin typeface="Arial" charset="0"/>
              </a:rPr>
              <a:t>Degradação – zoo e eco</a:t>
            </a:r>
            <a:endParaRPr lang="pt-BR" altLang="pt-BR" sz="2800" b="1" dirty="0"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Espaço Reservado para Imagem 1"/>
          <p:cNvSpPr>
            <a:spLocks noGrp="1"/>
          </p:cNvSpPr>
          <p:nvPr>
            <p:ph type="pic" sz="quarter" idx="10"/>
          </p:nvPr>
        </p:nvSpPr>
        <p:spPr bwMode="auto">
          <a:xfrm>
            <a:off x="1116013" y="3141663"/>
            <a:ext cx="3527425" cy="2447925"/>
          </a:xfrm>
          <a:noFill/>
          <a:ln>
            <a:miter lim="800000"/>
            <a:headEnd/>
            <a:tailEnd/>
          </a:ln>
        </p:spPr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003300"/>
            <a:ext cx="38100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2"/>
          <p:cNvPicPr>
            <a:picLocks noChangeAspect="1"/>
          </p:cNvPicPr>
          <p:nvPr/>
        </p:nvPicPr>
        <p:blipFill>
          <a:blip r:embed="rId3"/>
          <a:srcRect t="22513" b="11115"/>
          <a:stretch>
            <a:fillRect/>
          </a:stretch>
        </p:blipFill>
        <p:spPr bwMode="auto">
          <a:xfrm>
            <a:off x="134938" y="1260475"/>
            <a:ext cx="47339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Box 13"/>
          <p:cNvSpPr txBox="1">
            <a:spLocks noChangeArrowheads="1"/>
          </p:cNvSpPr>
          <p:nvPr/>
        </p:nvSpPr>
        <p:spPr bwMode="auto">
          <a:xfrm>
            <a:off x="142875" y="3276600"/>
            <a:ext cx="3024188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/>
            <a:r>
              <a:rPr lang="pt-BR" altLang="pt-BR" sz="1600">
                <a:solidFill>
                  <a:srgbClr val="000000"/>
                </a:solidFill>
                <a:latin typeface="Times New Roman" pitchFamily="18" charset="0"/>
              </a:rPr>
              <a:t>Foto:www.curraisitabira.com.br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5754688" y="3617913"/>
            <a:ext cx="266382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/>
            <a:r>
              <a:rPr lang="pt-BR" altLang="pt-BR" sz="1600">
                <a:solidFill>
                  <a:srgbClr val="000000"/>
                </a:solidFill>
                <a:latin typeface="Times New Roman" pitchFamily="18" charset="0"/>
              </a:rPr>
              <a:t>Fotos:www.coimma.com.br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2700" y="4348163"/>
            <a:ext cx="1903413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allflex.com.br/imagens/img_topo/img_topo_ideletronica.jpg"/>
          <p:cNvPicPr>
            <a:picLocks noChangeAspect="1" noChangeArrowheads="1"/>
          </p:cNvPicPr>
          <p:nvPr/>
        </p:nvPicPr>
        <p:blipFill>
          <a:blip r:embed="rId5"/>
          <a:srcRect t="-172"/>
          <a:stretch>
            <a:fillRect/>
          </a:stretch>
        </p:blipFill>
        <p:spPr bwMode="auto">
          <a:xfrm>
            <a:off x="573088" y="4084638"/>
            <a:ext cx="380365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2620963" y="5532438"/>
            <a:ext cx="2286000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/>
            <a:r>
              <a:rPr lang="pt-BR" altLang="pt-BR" sz="1600">
                <a:solidFill>
                  <a:srgbClr val="000000"/>
                </a:solidFill>
                <a:latin typeface="Times New Roman" pitchFamily="18" charset="0"/>
              </a:rPr>
              <a:t>Foto:www.allflex.com.br</a:t>
            </a:r>
          </a:p>
        </p:txBody>
      </p:sp>
      <p:pic>
        <p:nvPicPr>
          <p:cNvPr id="69641" name="Imagem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/>
            </a:extLst>
          </a:blip>
          <a:srcRect t="3735" b="3735"/>
          <a:stretch>
            <a:fillRect/>
          </a:stretch>
        </p:blipFill>
        <p:spPr>
          <a:xfrm>
            <a:off x="538820" y="836712"/>
            <a:ext cx="3631765" cy="2520000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572000" y="836712"/>
            <a:ext cx="3769586" cy="252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95536" y="3645304"/>
            <a:ext cx="3769586" cy="252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r="28498"/>
          <a:stretch/>
        </p:blipFill>
        <p:spPr>
          <a:xfrm>
            <a:off x="4572000" y="3645304"/>
            <a:ext cx="3881856" cy="252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0661" name="Imagem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47000" y="119063"/>
            <a:ext cx="118903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aixaDeTexto 4"/>
          <p:cNvSpPr txBox="1">
            <a:spLocks noChangeArrowheads="1"/>
          </p:cNvSpPr>
          <p:nvPr/>
        </p:nvSpPr>
        <p:spPr bwMode="auto">
          <a:xfrm>
            <a:off x="-1836738" y="0"/>
            <a:ext cx="1655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1">
                <a:latin typeface="Calibri" pitchFamily="34" charset="0"/>
              </a:rPr>
              <a:t>Tela de abertura da apresentação: </a:t>
            </a:r>
            <a:r>
              <a:rPr lang="pt-BR" sz="1400" b="1" i="1">
                <a:latin typeface="Calibri" pitchFamily="34" charset="0"/>
              </a:rPr>
              <a:t>opção 1</a:t>
            </a:r>
          </a:p>
          <a:p>
            <a:endParaRPr lang="pt-BR" sz="2400">
              <a:solidFill>
                <a:srgbClr val="004994"/>
              </a:solidFill>
              <a:latin typeface="Calibri" pitchFamily="34" charset="0"/>
            </a:endParaRPr>
          </a:p>
        </p:txBody>
      </p:sp>
      <p:pic>
        <p:nvPicPr>
          <p:cNvPr id="43010" name="Imagem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413" y="1916113"/>
            <a:ext cx="8615362" cy="440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CaixaDeTexto 6"/>
          <p:cNvSpPr txBox="1">
            <a:spLocks noChangeArrowheads="1"/>
          </p:cNvSpPr>
          <p:nvPr/>
        </p:nvSpPr>
        <p:spPr bwMode="auto">
          <a:xfrm>
            <a:off x="346075" y="188913"/>
            <a:ext cx="8712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400">
                <a:latin typeface="Calibri" pitchFamily="34" charset="0"/>
              </a:rPr>
              <a:t>Pecuária brasileira protege 10 milhões de 10 por ano</a:t>
            </a: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CaixaDeTexto 3"/>
          <p:cNvSpPr txBox="1">
            <a:spLocks noChangeArrowheads="1"/>
          </p:cNvSpPr>
          <p:nvPr/>
        </p:nvSpPr>
        <p:spPr bwMode="auto">
          <a:xfrm>
            <a:off x="250825" y="119063"/>
            <a:ext cx="87137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rgbClr val="008000"/>
                </a:solidFill>
                <a:latin typeface="Calibri" pitchFamily="34" charset="0"/>
              </a:rPr>
              <a:t>Integração Lavoura-Pecuária-Floresta como estratégia de negócio</a:t>
            </a:r>
          </a:p>
        </p:txBody>
      </p:sp>
      <p:sp>
        <p:nvSpPr>
          <p:cNvPr id="71682" name="Text Box 9"/>
          <p:cNvSpPr txBox="1">
            <a:spLocks noChangeArrowheads="1"/>
          </p:cNvSpPr>
          <p:nvPr/>
        </p:nvSpPr>
        <p:spPr bwMode="auto">
          <a:xfrm>
            <a:off x="250825" y="1763713"/>
            <a:ext cx="8713788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2400" b="1"/>
              <a:t>A iLPF é uma estratégia que visa a produção sustentável, que integra atividades agrícolas, pecuárias e florestais realizadas na mesma área, em cultivo consorciado, em sucessão ou rotacionado, e busca efeitos sinérgicos entre os componentes do agroecossitema, contemplando a adequação ambiental, a valorização do homem e a viabilidade econômica.</a:t>
            </a:r>
            <a:endParaRPr lang="pt-BR" altLang="pt-BR" sz="2400"/>
          </a:p>
        </p:txBody>
      </p:sp>
      <p:pic>
        <p:nvPicPr>
          <p:cNvPr id="71683" name="Imagem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6308725"/>
            <a:ext cx="11874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ítulo 1"/>
          <p:cNvSpPr txBox="1">
            <a:spLocks/>
          </p:cNvSpPr>
          <p:nvPr/>
        </p:nvSpPr>
        <p:spPr bwMode="auto">
          <a:xfrm>
            <a:off x="1008063" y="4762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altLang="pt-BR" sz="3400" b="1">
                <a:solidFill>
                  <a:srgbClr val="008047"/>
                </a:solidFill>
              </a:rPr>
              <a:t>Benefícios</a:t>
            </a:r>
          </a:p>
        </p:txBody>
      </p:sp>
      <p:sp>
        <p:nvSpPr>
          <p:cNvPr id="72706" name="Text Box 9"/>
          <p:cNvSpPr txBox="1">
            <a:spLocks noChangeArrowheads="1"/>
          </p:cNvSpPr>
          <p:nvPr/>
        </p:nvSpPr>
        <p:spPr bwMode="auto">
          <a:xfrm>
            <a:off x="1020763" y="1416050"/>
            <a:ext cx="715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2000" b="1"/>
              <a:t>Tecnológicos</a:t>
            </a:r>
            <a:endParaRPr lang="pt-BR" altLang="pt-BR" sz="2000"/>
          </a:p>
        </p:txBody>
      </p:sp>
      <p:grpSp>
        <p:nvGrpSpPr>
          <p:cNvPr id="72707" name="Grupo 43"/>
          <p:cNvGrpSpPr>
            <a:grpSpLocks/>
          </p:cNvGrpSpPr>
          <p:nvPr/>
        </p:nvGrpSpPr>
        <p:grpSpPr bwMode="auto">
          <a:xfrm>
            <a:off x="395288" y="1535113"/>
            <a:ext cx="527050" cy="147637"/>
            <a:chOff x="35496" y="2595512"/>
            <a:chExt cx="599684" cy="167636"/>
          </a:xfrm>
        </p:grpSpPr>
        <p:sp>
          <p:nvSpPr>
            <p:cNvPr id="72712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2713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2714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2715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</p:grpSp>
      <p:cxnSp>
        <p:nvCxnSpPr>
          <p:cNvPr id="10" name="Conector reto 8"/>
          <p:cNvCxnSpPr>
            <a:cxnSpLocks noChangeShapeType="1"/>
          </p:cNvCxnSpPr>
          <p:nvPr/>
        </p:nvCxnSpPr>
        <p:spPr bwMode="auto">
          <a:xfrm>
            <a:off x="-36513" y="1125538"/>
            <a:ext cx="9288463" cy="0"/>
          </a:xfrm>
          <a:prstGeom prst="line">
            <a:avLst/>
          </a:prstGeom>
          <a:noFill/>
          <a:ln w="127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  <a:extLst/>
        </p:spPr>
      </p:cxnSp>
      <p:sp>
        <p:nvSpPr>
          <p:cNvPr id="72709" name="CaixaDeTexto 3"/>
          <p:cNvSpPr txBox="1">
            <a:spLocks noChangeArrowheads="1"/>
          </p:cNvSpPr>
          <p:nvPr/>
        </p:nvSpPr>
        <p:spPr bwMode="auto">
          <a:xfrm>
            <a:off x="596900" y="2003425"/>
            <a:ext cx="822325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Melhoria dos atributos físicos, químicos e biológicos do solo devido ao aumento da matéria orgânica;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Redução de perdas de produtividade na ocorrência de veranicos, quando associado a práticas de correção da fertilidade de solo e ao sistema de plantio direto;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Minimização da ocorrência de doenças e plantas daninhas;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Aumento do bem-estar animal, em decorrência do maior conforto térmico;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Maior eficiência na utilização de insumos e ampliação do balanço positivo de energia;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Possibilidade de aplicação em diversos sistemas e unidades de produção (grandes, médias e pequenas propriedades).</a:t>
            </a:r>
          </a:p>
        </p:txBody>
      </p:sp>
      <p:sp>
        <p:nvSpPr>
          <p:cNvPr id="72710" name="TextBox 10"/>
          <p:cNvSpPr txBox="1">
            <a:spLocks noChangeArrowheads="1"/>
          </p:cNvSpPr>
          <p:nvPr/>
        </p:nvSpPr>
        <p:spPr bwMode="auto">
          <a:xfrm>
            <a:off x="6732588" y="6475413"/>
            <a:ext cx="2376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600">
                <a:latin typeface="Times New Roman" pitchFamily="18" charset="0"/>
              </a:rPr>
              <a:t>Marco Referencial, 2011</a:t>
            </a:r>
          </a:p>
        </p:txBody>
      </p:sp>
      <p:pic>
        <p:nvPicPr>
          <p:cNvPr id="72711" name="Imagem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 txBox="1">
            <a:spLocks/>
          </p:cNvSpPr>
          <p:nvPr/>
        </p:nvSpPr>
        <p:spPr bwMode="auto">
          <a:xfrm>
            <a:off x="1008063" y="4762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altLang="pt-BR" sz="3400" b="1">
                <a:solidFill>
                  <a:srgbClr val="008047"/>
                </a:solidFill>
              </a:rPr>
              <a:t>Benefícios</a:t>
            </a:r>
          </a:p>
        </p:txBody>
      </p:sp>
      <p:sp>
        <p:nvSpPr>
          <p:cNvPr id="73730" name="Text Box 9"/>
          <p:cNvSpPr txBox="1">
            <a:spLocks noChangeArrowheads="1"/>
          </p:cNvSpPr>
          <p:nvPr/>
        </p:nvSpPr>
        <p:spPr bwMode="auto">
          <a:xfrm>
            <a:off x="1020763" y="1544638"/>
            <a:ext cx="715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2000" b="1"/>
              <a:t>Ecológicos e ambientais</a:t>
            </a:r>
            <a:endParaRPr lang="pt-BR" altLang="pt-BR" sz="2000"/>
          </a:p>
        </p:txBody>
      </p:sp>
      <p:grpSp>
        <p:nvGrpSpPr>
          <p:cNvPr id="73731" name="Grupo 43"/>
          <p:cNvGrpSpPr>
            <a:grpSpLocks/>
          </p:cNvGrpSpPr>
          <p:nvPr/>
        </p:nvGrpSpPr>
        <p:grpSpPr bwMode="auto">
          <a:xfrm>
            <a:off x="395288" y="1663700"/>
            <a:ext cx="527050" cy="147638"/>
            <a:chOff x="35496" y="2595512"/>
            <a:chExt cx="599684" cy="167636"/>
          </a:xfrm>
        </p:grpSpPr>
        <p:sp>
          <p:nvSpPr>
            <p:cNvPr id="73736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3737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3738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3739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</p:grpSp>
      <p:cxnSp>
        <p:nvCxnSpPr>
          <p:cNvPr id="10" name="Conector reto 8"/>
          <p:cNvCxnSpPr>
            <a:cxnSpLocks noChangeShapeType="1"/>
          </p:cNvCxnSpPr>
          <p:nvPr/>
        </p:nvCxnSpPr>
        <p:spPr bwMode="auto">
          <a:xfrm>
            <a:off x="-36513" y="1125538"/>
            <a:ext cx="9288463" cy="0"/>
          </a:xfrm>
          <a:prstGeom prst="line">
            <a:avLst/>
          </a:prstGeom>
          <a:noFill/>
          <a:ln w="127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  <a:extLst/>
        </p:spPr>
      </p:cxnSp>
      <p:sp>
        <p:nvSpPr>
          <p:cNvPr id="73733" name="CaixaDeTexto 3"/>
          <p:cNvSpPr txBox="1">
            <a:spLocks noChangeArrowheads="1"/>
          </p:cNvSpPr>
          <p:nvPr/>
        </p:nvSpPr>
        <p:spPr bwMode="auto">
          <a:xfrm>
            <a:off x="596900" y="2133600"/>
            <a:ext cx="822325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Redução da pressão para abertura de novas áreas;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Melhoria na utilização de recursos naturais pela complementaridade e sinergia entre os componentes vegetais e animais;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Diminuição no uso de agroquímicos para controle de insetos-praga, doenças e plantas daninhas;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Redução dos riscos de erosão;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Melhoria da recarga e da qualidade da água;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Mitigação de efeito estufa, resultante da maior capacidade de sequestro de carbono;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Menor emissão de metano por quilograma de carne produzida;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endParaRPr lang="pt-BR" altLang="pt-BR" sz="2000"/>
          </a:p>
        </p:txBody>
      </p:sp>
      <p:sp>
        <p:nvSpPr>
          <p:cNvPr id="73734" name="TextBox 10"/>
          <p:cNvSpPr txBox="1">
            <a:spLocks noChangeArrowheads="1"/>
          </p:cNvSpPr>
          <p:nvPr/>
        </p:nvSpPr>
        <p:spPr bwMode="auto">
          <a:xfrm>
            <a:off x="6732588" y="6475413"/>
            <a:ext cx="2376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600">
                <a:latin typeface="Times New Roman" pitchFamily="18" charset="0"/>
              </a:rPr>
              <a:t>Marco Referencial, 2011</a:t>
            </a:r>
          </a:p>
        </p:txBody>
      </p:sp>
      <p:pic>
        <p:nvPicPr>
          <p:cNvPr id="73735" name="Imagem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ítulo 1"/>
          <p:cNvSpPr txBox="1">
            <a:spLocks/>
          </p:cNvSpPr>
          <p:nvPr/>
        </p:nvSpPr>
        <p:spPr bwMode="auto">
          <a:xfrm>
            <a:off x="1008063" y="4762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altLang="pt-BR" sz="3400" b="1">
                <a:solidFill>
                  <a:srgbClr val="008047"/>
                </a:solidFill>
              </a:rPr>
              <a:t>Benefícios</a:t>
            </a:r>
          </a:p>
        </p:txBody>
      </p:sp>
      <p:sp>
        <p:nvSpPr>
          <p:cNvPr id="74754" name="Text Box 9"/>
          <p:cNvSpPr txBox="1">
            <a:spLocks noChangeArrowheads="1"/>
          </p:cNvSpPr>
          <p:nvPr/>
        </p:nvSpPr>
        <p:spPr bwMode="auto">
          <a:xfrm>
            <a:off x="1020763" y="1544638"/>
            <a:ext cx="715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2000" b="1"/>
              <a:t>Ecológicos e ambientais</a:t>
            </a:r>
            <a:endParaRPr lang="pt-BR" altLang="pt-BR" sz="2000"/>
          </a:p>
        </p:txBody>
      </p:sp>
      <p:grpSp>
        <p:nvGrpSpPr>
          <p:cNvPr id="74755" name="Grupo 43"/>
          <p:cNvGrpSpPr>
            <a:grpSpLocks/>
          </p:cNvGrpSpPr>
          <p:nvPr/>
        </p:nvGrpSpPr>
        <p:grpSpPr bwMode="auto">
          <a:xfrm>
            <a:off x="395288" y="1663700"/>
            <a:ext cx="527050" cy="147638"/>
            <a:chOff x="35496" y="2595512"/>
            <a:chExt cx="599684" cy="167636"/>
          </a:xfrm>
        </p:grpSpPr>
        <p:sp>
          <p:nvSpPr>
            <p:cNvPr id="74760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4761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4762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4763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</p:grpSp>
      <p:cxnSp>
        <p:nvCxnSpPr>
          <p:cNvPr id="10" name="Conector reto 8"/>
          <p:cNvCxnSpPr>
            <a:cxnSpLocks noChangeShapeType="1"/>
          </p:cNvCxnSpPr>
          <p:nvPr/>
        </p:nvCxnSpPr>
        <p:spPr bwMode="auto">
          <a:xfrm>
            <a:off x="-36513" y="1125538"/>
            <a:ext cx="9288463" cy="0"/>
          </a:xfrm>
          <a:prstGeom prst="line">
            <a:avLst/>
          </a:prstGeom>
          <a:noFill/>
          <a:ln w="127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  <a:extLst/>
        </p:spPr>
      </p:cxnSp>
      <p:sp>
        <p:nvSpPr>
          <p:cNvPr id="74757" name="CaixaDeTexto 3"/>
          <p:cNvSpPr txBox="1">
            <a:spLocks noChangeArrowheads="1"/>
          </p:cNvSpPr>
          <p:nvPr/>
        </p:nvSpPr>
        <p:spPr bwMode="auto">
          <a:xfrm>
            <a:off x="596900" y="2133600"/>
            <a:ext cx="8223250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Promoção da biodiversidade, e favorecimento de novos nichos e habitats para os agentes polinizadores das culturas e inimigos naturais de insetos-praga e doenças;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Intensificação da ciclagem de nutrientes;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Aumento da biorremediação do solo;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Reconstituição do paisagismo, possibilitando atividades de agroturismo;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Melhoria na imagem pública dos agricultores perante a sociedade, atrelada à conscientização ambiental.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endParaRPr lang="pt-BR" altLang="pt-BR" sz="2000"/>
          </a:p>
        </p:txBody>
      </p:sp>
      <p:sp>
        <p:nvSpPr>
          <p:cNvPr id="74758" name="TextBox 10"/>
          <p:cNvSpPr txBox="1">
            <a:spLocks noChangeArrowheads="1"/>
          </p:cNvSpPr>
          <p:nvPr/>
        </p:nvSpPr>
        <p:spPr bwMode="auto">
          <a:xfrm>
            <a:off x="6732588" y="6475413"/>
            <a:ext cx="2376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600">
                <a:latin typeface="Times New Roman" pitchFamily="18" charset="0"/>
              </a:rPr>
              <a:t>Marco Referencial, 2011</a:t>
            </a:r>
          </a:p>
        </p:txBody>
      </p:sp>
      <p:pic>
        <p:nvPicPr>
          <p:cNvPr id="74759" name="Imagem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ítulo 1"/>
          <p:cNvSpPr txBox="1">
            <a:spLocks/>
          </p:cNvSpPr>
          <p:nvPr/>
        </p:nvSpPr>
        <p:spPr bwMode="auto">
          <a:xfrm>
            <a:off x="1008063" y="4762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altLang="pt-BR" sz="3400" b="1">
                <a:solidFill>
                  <a:srgbClr val="008047"/>
                </a:solidFill>
              </a:rPr>
              <a:t>Benefícios</a:t>
            </a:r>
          </a:p>
        </p:txBody>
      </p:sp>
      <p:sp>
        <p:nvSpPr>
          <p:cNvPr id="75778" name="Text Box 9"/>
          <p:cNvSpPr txBox="1">
            <a:spLocks noChangeArrowheads="1"/>
          </p:cNvSpPr>
          <p:nvPr/>
        </p:nvSpPr>
        <p:spPr bwMode="auto">
          <a:xfrm>
            <a:off x="1020763" y="1544638"/>
            <a:ext cx="715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2000" b="1"/>
              <a:t>Econômicos e sociais</a:t>
            </a:r>
            <a:endParaRPr lang="pt-BR" altLang="pt-BR" sz="2000"/>
          </a:p>
        </p:txBody>
      </p:sp>
      <p:grpSp>
        <p:nvGrpSpPr>
          <p:cNvPr id="75779" name="Grupo 43"/>
          <p:cNvGrpSpPr>
            <a:grpSpLocks/>
          </p:cNvGrpSpPr>
          <p:nvPr/>
        </p:nvGrpSpPr>
        <p:grpSpPr bwMode="auto">
          <a:xfrm>
            <a:off x="395288" y="1663700"/>
            <a:ext cx="527050" cy="147638"/>
            <a:chOff x="35496" y="2595512"/>
            <a:chExt cx="599684" cy="167636"/>
          </a:xfrm>
        </p:grpSpPr>
        <p:sp>
          <p:nvSpPr>
            <p:cNvPr id="75784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5785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5786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5787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</p:grpSp>
      <p:cxnSp>
        <p:nvCxnSpPr>
          <p:cNvPr id="10" name="Conector reto 8"/>
          <p:cNvCxnSpPr>
            <a:cxnSpLocks noChangeShapeType="1"/>
          </p:cNvCxnSpPr>
          <p:nvPr/>
        </p:nvCxnSpPr>
        <p:spPr bwMode="auto">
          <a:xfrm>
            <a:off x="-36513" y="1125538"/>
            <a:ext cx="9288463" cy="0"/>
          </a:xfrm>
          <a:prstGeom prst="line">
            <a:avLst/>
          </a:prstGeom>
          <a:noFill/>
          <a:ln w="127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  <a:extLst/>
        </p:spPr>
      </p:cxnSp>
      <p:sp>
        <p:nvSpPr>
          <p:cNvPr id="75781" name="CaixaDeTexto 3"/>
          <p:cNvSpPr txBox="1">
            <a:spLocks noChangeArrowheads="1"/>
          </p:cNvSpPr>
          <p:nvPr/>
        </p:nvSpPr>
        <p:spPr bwMode="auto">
          <a:xfrm>
            <a:off x="596900" y="2133600"/>
            <a:ext cx="822325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Incremento da produção anual de alimentos a menor custo;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Aumento da produção anual de fibras, biocombustíveis e biomassa;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Aumento na competitividade das cadeias de produtos de origem animal nos mercados nacional e internacional;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Aumento da produtividade e da qualidade do leite e redução da sazonalidade de produção;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Dinamização de vários setores da economia, principalmente em nível regional;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Possibilidade e novos arranjos de uso da terra, com possibilidade de exploração das especialidades e habilidades dos diferentes atores (arrendatários e proprietários);</a:t>
            </a:r>
          </a:p>
        </p:txBody>
      </p:sp>
      <p:sp>
        <p:nvSpPr>
          <p:cNvPr id="75782" name="TextBox 10"/>
          <p:cNvSpPr txBox="1">
            <a:spLocks noChangeArrowheads="1"/>
          </p:cNvSpPr>
          <p:nvPr/>
        </p:nvSpPr>
        <p:spPr bwMode="auto">
          <a:xfrm>
            <a:off x="6732588" y="6475413"/>
            <a:ext cx="2376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600">
                <a:latin typeface="Times New Roman" pitchFamily="18" charset="0"/>
              </a:rPr>
              <a:t>Marco Referencial, 2011</a:t>
            </a:r>
          </a:p>
        </p:txBody>
      </p:sp>
      <p:pic>
        <p:nvPicPr>
          <p:cNvPr id="75783" name="Imagem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ítulo 1"/>
          <p:cNvSpPr txBox="1">
            <a:spLocks/>
          </p:cNvSpPr>
          <p:nvPr/>
        </p:nvSpPr>
        <p:spPr bwMode="auto">
          <a:xfrm>
            <a:off x="1008063" y="476250"/>
            <a:ext cx="8027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altLang="pt-BR" sz="3400" b="1">
                <a:solidFill>
                  <a:srgbClr val="008047"/>
                </a:solidFill>
              </a:rPr>
              <a:t>Benefícios</a:t>
            </a:r>
          </a:p>
        </p:txBody>
      </p:sp>
      <p:sp>
        <p:nvSpPr>
          <p:cNvPr id="76802" name="Text Box 9"/>
          <p:cNvSpPr txBox="1">
            <a:spLocks noChangeArrowheads="1"/>
          </p:cNvSpPr>
          <p:nvPr/>
        </p:nvSpPr>
        <p:spPr bwMode="auto">
          <a:xfrm>
            <a:off x="1020763" y="1544638"/>
            <a:ext cx="715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2000" b="1"/>
              <a:t>Econômicos e sociais</a:t>
            </a:r>
            <a:endParaRPr lang="pt-BR" altLang="pt-BR" sz="2000"/>
          </a:p>
        </p:txBody>
      </p:sp>
      <p:grpSp>
        <p:nvGrpSpPr>
          <p:cNvPr id="76803" name="Grupo 43"/>
          <p:cNvGrpSpPr>
            <a:grpSpLocks/>
          </p:cNvGrpSpPr>
          <p:nvPr/>
        </p:nvGrpSpPr>
        <p:grpSpPr bwMode="auto">
          <a:xfrm>
            <a:off x="395288" y="1663700"/>
            <a:ext cx="527050" cy="147638"/>
            <a:chOff x="35496" y="2595512"/>
            <a:chExt cx="599684" cy="167636"/>
          </a:xfrm>
        </p:grpSpPr>
        <p:sp>
          <p:nvSpPr>
            <p:cNvPr id="76808" name="Divisa 44"/>
            <p:cNvSpPr>
              <a:spLocks noChangeArrowheads="1"/>
            </p:cNvSpPr>
            <p:nvPr/>
          </p:nvSpPr>
          <p:spPr bwMode="auto">
            <a:xfrm>
              <a:off x="467544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6809" name="Divisa 45"/>
            <p:cNvSpPr>
              <a:spLocks noChangeArrowheads="1"/>
            </p:cNvSpPr>
            <p:nvPr/>
          </p:nvSpPr>
          <p:spPr bwMode="auto">
            <a:xfrm>
              <a:off x="323528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6810" name="Divisa 46"/>
            <p:cNvSpPr>
              <a:spLocks noChangeArrowheads="1"/>
            </p:cNvSpPr>
            <p:nvPr/>
          </p:nvSpPr>
          <p:spPr bwMode="auto">
            <a:xfrm>
              <a:off x="180630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  <p:sp>
          <p:nvSpPr>
            <p:cNvPr id="76811" name="Divisa 47"/>
            <p:cNvSpPr>
              <a:spLocks noChangeArrowheads="1"/>
            </p:cNvSpPr>
            <p:nvPr/>
          </p:nvSpPr>
          <p:spPr bwMode="auto">
            <a:xfrm>
              <a:off x="35496" y="2595512"/>
              <a:ext cx="167636" cy="167636"/>
            </a:xfrm>
            <a:prstGeom prst="chevron">
              <a:avLst>
                <a:gd name="adj" fmla="val 50000"/>
              </a:avLst>
            </a:prstGeom>
            <a:solidFill>
              <a:srgbClr val="008047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 altLang="pt-BR" sz="2400">
                <a:latin typeface="Times New Roman" pitchFamily="18" charset="0"/>
              </a:endParaRPr>
            </a:p>
          </p:txBody>
        </p:sp>
      </p:grpSp>
      <p:cxnSp>
        <p:nvCxnSpPr>
          <p:cNvPr id="10" name="Conector reto 8"/>
          <p:cNvCxnSpPr>
            <a:cxnSpLocks noChangeShapeType="1"/>
          </p:cNvCxnSpPr>
          <p:nvPr/>
        </p:nvCxnSpPr>
        <p:spPr bwMode="auto">
          <a:xfrm>
            <a:off x="-36513" y="1125538"/>
            <a:ext cx="9288463" cy="0"/>
          </a:xfrm>
          <a:prstGeom prst="line">
            <a:avLst/>
          </a:prstGeom>
          <a:noFill/>
          <a:ln w="127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  <a:extLst/>
        </p:spPr>
      </p:cxnSp>
      <p:sp>
        <p:nvSpPr>
          <p:cNvPr id="76805" name="CaixaDeTexto 3"/>
          <p:cNvSpPr txBox="1">
            <a:spLocks noChangeArrowheads="1"/>
          </p:cNvSpPr>
          <p:nvPr/>
        </p:nvSpPr>
        <p:spPr bwMode="auto">
          <a:xfrm>
            <a:off x="596900" y="2133600"/>
            <a:ext cx="822325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Redução do risco em razão de melhorias nas condições de produção e da diversificação de atividades comerciais;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Fixação e maior inserção social pela geração de emprego e renda no campo;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Aumento da oferta de alimentos de qualidade;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Estímulo à qualificação profissional;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Melhoria da qualidade de vida do produtor e de sua família;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Estímulo à participação da sociedade civil organizada;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000"/>
              <a:t>Melhoria da imagem da produção agropecuária e dos produtores brasileiros, pois concilia atividade produtiva e meio ambiente;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endParaRPr lang="pt-BR" altLang="pt-BR" sz="2000"/>
          </a:p>
        </p:txBody>
      </p:sp>
      <p:sp>
        <p:nvSpPr>
          <p:cNvPr id="76806" name="TextBox 10"/>
          <p:cNvSpPr txBox="1">
            <a:spLocks noChangeArrowheads="1"/>
          </p:cNvSpPr>
          <p:nvPr/>
        </p:nvSpPr>
        <p:spPr bwMode="auto">
          <a:xfrm>
            <a:off x="6732588" y="6475413"/>
            <a:ext cx="2376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600">
                <a:latin typeface="Times New Roman" pitchFamily="18" charset="0"/>
              </a:rPr>
              <a:t>Marco Referencial, 2011</a:t>
            </a:r>
          </a:p>
        </p:txBody>
      </p:sp>
      <p:pic>
        <p:nvPicPr>
          <p:cNvPr id="76807" name="Imagem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agem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107950" y="260350"/>
            <a:ext cx="89281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3600" b="1">
                <a:solidFill>
                  <a:srgbClr val="008047"/>
                </a:solidFill>
                <a:ea typeface="MS PGothic" pitchFamily="34" charset="-128"/>
              </a:rPr>
              <a:t>ILPF - Corte</a:t>
            </a:r>
          </a:p>
        </p:txBody>
      </p:sp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-19050" y="1720850"/>
            <a:ext cx="9182100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Text Box 2"/>
          <p:cNvSpPr txBox="1">
            <a:spLocks noChangeArrowheads="1"/>
          </p:cNvSpPr>
          <p:nvPr/>
        </p:nvSpPr>
        <p:spPr bwMode="auto">
          <a:xfrm>
            <a:off x="107950" y="931863"/>
            <a:ext cx="9144000" cy="12636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600"/>
              </a:spcBef>
              <a:spcAft>
                <a:spcPts val="18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>
                <a:solidFill>
                  <a:srgbClr val="000000"/>
                </a:solidFill>
                <a:ea typeface="MS PGothic" pitchFamily="34" charset="-128"/>
              </a:rPr>
              <a:t>Local: </a:t>
            </a:r>
            <a:r>
              <a:rPr lang="en-US" sz="2800">
                <a:solidFill>
                  <a:srgbClr val="000000"/>
                </a:solidFill>
                <a:ea typeface="MS PGothic" pitchFamily="34" charset="-128"/>
              </a:rPr>
              <a:t>Embrapa Agrossilvipastoril, Sinop-MT;</a:t>
            </a:r>
          </a:p>
          <a:p>
            <a:pPr algn="just">
              <a:spcBef>
                <a:spcPts val="600"/>
              </a:spcBef>
              <a:spcAft>
                <a:spcPts val="18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>
                <a:solidFill>
                  <a:srgbClr val="000000"/>
                </a:solidFill>
                <a:ea typeface="MS PGothic" pitchFamily="34" charset="-128"/>
              </a:rPr>
              <a:t>Desenho</a:t>
            </a:r>
            <a:r>
              <a:rPr lang="en-US" sz="2800">
                <a:solidFill>
                  <a:srgbClr val="000000"/>
                </a:solidFill>
                <a:ea typeface="MS PGothic" pitchFamily="34" charset="-128"/>
              </a:rPr>
              <a:t>: blocos completos com 4 repetições;</a:t>
            </a:r>
          </a:p>
        </p:txBody>
      </p:sp>
      <p:pic>
        <p:nvPicPr>
          <p:cNvPr id="77829" name="Imagem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2" descr="http://idealmt.com.br/wp-content/uploads/2015/04/logo_acrimat.jpg"/>
          <p:cNvPicPr>
            <a:picLocks noChangeAspect="1" noChangeArrowheads="1"/>
          </p:cNvPicPr>
          <p:nvPr/>
        </p:nvPicPr>
        <p:blipFill>
          <a:blip r:embed="rId7"/>
          <a:srcRect l="15569" t="6441" r="11543" b="4478"/>
          <a:stretch>
            <a:fillRect/>
          </a:stretch>
        </p:blipFill>
        <p:spPr bwMode="auto">
          <a:xfrm>
            <a:off x="8185150" y="854075"/>
            <a:ext cx="96837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4" descr="http://www.florestanet.com.br/img/280x280/1/0/jpg/arquivos/32/conteudo/posts/3057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13700" y="2085975"/>
            <a:ext cx="11493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7"/>
          <p:cNvPicPr>
            <a:picLocks noChangeAspect="1" noChangeArrowheads="1"/>
          </p:cNvPicPr>
          <p:nvPr/>
        </p:nvPicPr>
        <p:blipFill>
          <a:blip r:embed="rId9"/>
          <a:srcRect t="21103" b="24954"/>
          <a:stretch>
            <a:fillRect/>
          </a:stretch>
        </p:blipFill>
        <p:spPr bwMode="auto">
          <a:xfrm>
            <a:off x="8374063" y="5969000"/>
            <a:ext cx="62071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Imagem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16850" y="3140075"/>
            <a:ext cx="13335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Imagem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58113" y="3751263"/>
            <a:ext cx="139223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Imagem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205788" y="4221163"/>
            <a:ext cx="957262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Imagem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89925" y="5130800"/>
            <a:ext cx="788988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Imagem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140700" y="6373813"/>
            <a:ext cx="102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Espaço Reservado para Número de Slide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D617AA-3FB6-46D1-BA41-E7BA0CE68577}" type="slidenum">
              <a:rPr lang="pt-BR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pt-BR">
              <a:solidFill>
                <a:srgbClr val="898989"/>
              </a:solidFill>
              <a:cs typeface="Arial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827088" y="981075"/>
          <a:ext cx="7489825" cy="5141913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2228978"/>
                <a:gridCol w="5259854"/>
              </a:tblGrid>
              <a:tr h="465359">
                <a:tc>
                  <a:txBody>
                    <a:bodyPr/>
                    <a:lstStyle/>
                    <a:p>
                      <a:pPr marL="252000" algn="l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Sistema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Descrição 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193351">
                <a:tc>
                  <a:txBody>
                    <a:bodyPr/>
                    <a:lstStyle/>
                    <a:p>
                      <a:pPr marL="252000" algn="l" fontAlgn="ctr"/>
                      <a:r>
                        <a:rPr lang="pt-BR" sz="1800" b="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Pecuária (</a:t>
                      </a:r>
                      <a:r>
                        <a:rPr lang="pt-BR" sz="1800" b="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Cultivo</a:t>
                      </a:r>
                      <a:r>
                        <a:rPr lang="pt-BR" sz="18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pt-BR" sz="1800" i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Brachiaria</a:t>
                      </a:r>
                      <a:r>
                        <a:rPr lang="pt-BR" sz="1800" i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i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brizantha</a:t>
                      </a:r>
                      <a:r>
                        <a:rPr lang="pt-BR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cv. </a:t>
                      </a:r>
                      <a:r>
                        <a:rPr lang="pt-BR" sz="180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Marandu</a:t>
                      </a:r>
                      <a:r>
                        <a:rPr lang="pt-BR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78369">
                <a:tc>
                  <a:txBody>
                    <a:bodyPr/>
                    <a:lstStyle/>
                    <a:p>
                      <a:pPr marL="252000" algn="l" fontAlgn="ctr"/>
                      <a:r>
                        <a:rPr lang="pt-BR" sz="1800" b="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Integração lavoura-pecuária (</a:t>
                      </a:r>
                      <a:r>
                        <a:rPr lang="pt-BR" sz="1800" b="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LP)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Cultivo</a:t>
                      </a:r>
                      <a:r>
                        <a:rPr lang="pt-BR" sz="1800" u="none" strike="noStrike" baseline="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pt-BR" sz="1800" i="1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Brachiaria </a:t>
                      </a:r>
                      <a:r>
                        <a:rPr lang="pt-BR" sz="1800" i="1" u="none" strike="noStrike" dirty="0" err="1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brizantha</a:t>
                      </a:r>
                      <a:r>
                        <a:rPr lang="pt-BR" sz="180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cv. Marandu dois</a:t>
                      </a:r>
                      <a:r>
                        <a:rPr lang="pt-BR" sz="1800" u="none" strike="noStrike" baseline="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anos </a:t>
                      </a:r>
                      <a:r>
                        <a:rPr lang="pt-BR" sz="180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seguido </a:t>
                      </a:r>
                      <a:r>
                        <a:rPr lang="pt-BR" sz="18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pt-BR" sz="180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dois </a:t>
                      </a:r>
                      <a:r>
                        <a:rPr lang="pt-BR" sz="18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anos com </a:t>
                      </a:r>
                      <a:r>
                        <a:rPr lang="pt-BR" sz="180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lavoura</a:t>
                      </a:r>
                      <a:r>
                        <a:rPr lang="pt-BR" sz="18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160912">
                <a:tc>
                  <a:txBody>
                    <a:bodyPr/>
                    <a:lstStyle/>
                    <a:p>
                      <a:pPr marL="252000" algn="l" fontAlgn="ctr"/>
                      <a:r>
                        <a:rPr lang="pt-BR" sz="1800" b="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Integração Pecuária-Floresta (</a:t>
                      </a:r>
                      <a:r>
                        <a:rPr lang="pt-BR" sz="1800" b="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PF)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Cultivo </a:t>
                      </a:r>
                      <a:r>
                        <a:rPr lang="pt-BR" sz="18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de eucalipto em linhas triplas espaçadas de 30 metros, cultivadas nas entrelinhas com </a:t>
                      </a:r>
                      <a:r>
                        <a:rPr lang="pt-BR" sz="1800" i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Brachiaria </a:t>
                      </a:r>
                      <a:r>
                        <a:rPr lang="pt-BR" sz="1800" i="1" u="none" strike="noStrike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brizantha</a:t>
                      </a:r>
                      <a:r>
                        <a:rPr lang="pt-BR" sz="18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cv. </a:t>
                      </a:r>
                      <a:r>
                        <a:rPr lang="pt-BR" sz="1800" u="none" strike="noStrike" dirty="0" err="1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Marandu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44099">
                <a:tc>
                  <a:txBody>
                    <a:bodyPr/>
                    <a:lstStyle/>
                    <a:p>
                      <a:pPr marL="252000" algn="l" fontAlgn="ctr"/>
                      <a:r>
                        <a:rPr lang="pt-BR" sz="1800" b="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Integração Lavoura-Pecuária-Floresta (</a:t>
                      </a:r>
                      <a:r>
                        <a:rPr lang="pt-BR" sz="1800" b="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LPF)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Cultivo de eucalipto em linhas simples espaçadas de 37 </a:t>
                      </a:r>
                      <a:r>
                        <a:rPr lang="pt-BR" sz="180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metros</a:t>
                      </a:r>
                      <a:r>
                        <a:rPr lang="pt-BR" sz="18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, com </a:t>
                      </a:r>
                      <a:r>
                        <a:rPr lang="pt-BR" sz="1800" i="1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Brachiaria </a:t>
                      </a:r>
                      <a:r>
                        <a:rPr lang="pt-BR" sz="1800" i="1" u="none" strike="noStrike" dirty="0" err="1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brizantha</a:t>
                      </a:r>
                      <a:r>
                        <a:rPr lang="pt-BR" sz="1800" u="none" strike="noStrike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cv. Marandu </a:t>
                      </a:r>
                      <a:r>
                        <a:rPr lang="pt-BR" sz="18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nas entrelinhas nos 2 primeiros anos, seguido de lavoura nos 2 anos </a:t>
                      </a:r>
                      <a:r>
                        <a:rPr lang="pt-BR" sz="1800" u="none" strike="noStrike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sebsequentes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9887" name="Image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Espaço Reservado para Número de Slide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9A9071-C51C-4770-A8D1-29F1FAD986FC}" type="slidenum">
              <a:rPr lang="pt-BR">
                <a:solidFill>
                  <a:srgbClr val="898989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pt-BR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81922" name="CaixaDeTexto 16"/>
          <p:cNvSpPr txBox="1">
            <a:spLocks noChangeArrowheads="1"/>
          </p:cNvSpPr>
          <p:nvPr/>
        </p:nvSpPr>
        <p:spPr bwMode="auto">
          <a:xfrm>
            <a:off x="207963" y="188913"/>
            <a:ext cx="32115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>
                <a:solidFill>
                  <a:srgbClr val="000000"/>
                </a:solidFill>
                <a:latin typeface="Calibri" pitchFamily="34" charset="0"/>
              </a:rPr>
              <a:t>Avaliações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07963" y="836613"/>
            <a:ext cx="8612187" cy="558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prstClr val="black"/>
                </a:solidFill>
                <a:latin typeface="+mn-lt"/>
                <a:cs typeface="+mn-cs"/>
              </a:rPr>
              <a:t>Produção Animal</a:t>
            </a:r>
          </a:p>
          <a:p>
            <a:pPr marL="273050" lvl="1" indent="-273050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3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Jun</a:t>
            </a: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/15 a </a:t>
            </a:r>
            <a:r>
              <a:rPr lang="pt-BR" sz="3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jun</a:t>
            </a: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/16</a:t>
            </a:r>
          </a:p>
          <a:p>
            <a:pPr marL="273050" lvl="1" indent="-273050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Bovinos </a:t>
            </a: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Nelore não castrados, com médias de peso corporal inicial de 330 </a:t>
            </a: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kg;</a:t>
            </a:r>
          </a:p>
          <a:p>
            <a:pPr marL="273050" lvl="1" indent="-273050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Pesagem dos animais a cada 28 dias;</a:t>
            </a:r>
          </a:p>
          <a:p>
            <a:pPr marL="273050" lvl="1" indent="-273050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Suplementação: </a:t>
            </a: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 g kg</a:t>
            </a:r>
            <a:r>
              <a:rPr lang="pt-BR" sz="3000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-1</a:t>
            </a: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de peso corporal de suplemento proteico comercial com 35% </a:t>
            </a: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de PB;</a:t>
            </a:r>
          </a:p>
          <a:p>
            <a:pPr marL="273050" lvl="1" indent="-273050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Manejo do pastejo: lotação contínua, com taxa de lotação variável, altura do pasto 30 cm;</a:t>
            </a:r>
          </a:p>
          <a:p>
            <a:pPr marL="273050" lvl="1" indent="-273050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3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Adubação: 200 kg/ha de SS e 250 kg/ha de 20-00-20</a:t>
            </a:r>
          </a:p>
        </p:txBody>
      </p:sp>
      <p:pic>
        <p:nvPicPr>
          <p:cNvPr id="81924" name="Imagem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568325" y="1268413"/>
          <a:ext cx="8035925" cy="3714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0236"/>
                <a:gridCol w="1355451"/>
                <a:gridCol w="1355451"/>
                <a:gridCol w="1355451"/>
                <a:gridCol w="1529546"/>
              </a:tblGrid>
              <a:tr h="3752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Variável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Sistema</a:t>
                      </a:r>
                      <a:endParaRPr lang="pt-BR" sz="2400" b="1" i="0" u="none" strike="noStrike" dirty="0">
                        <a:solidFill>
                          <a:srgbClr val="01010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2400" b="1" i="0" u="none" strike="noStrike" dirty="0"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285">
                <a:tc vMerge="1">
                  <a:txBody>
                    <a:bodyPr/>
                    <a:lstStyle/>
                    <a:p>
                      <a:pPr algn="ctr" fontAlgn="ctr"/>
                      <a:endParaRPr lang="pt-BR" sz="2400" b="1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pt-BR" sz="2400" b="1" i="0" u="none" strike="noStrike" dirty="0">
                        <a:solidFill>
                          <a:srgbClr val="01010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LP</a:t>
                      </a:r>
                      <a:endParaRPr lang="pt-BR" sz="2400" b="1" i="0" u="none" strike="noStrike" dirty="0">
                        <a:solidFill>
                          <a:srgbClr val="01010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PF</a:t>
                      </a:r>
                      <a:endParaRPr lang="pt-BR" sz="2400" b="1" i="0" u="none" strike="noStrike" dirty="0">
                        <a:solidFill>
                          <a:srgbClr val="01010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LPF</a:t>
                      </a:r>
                      <a:endParaRPr lang="pt-BR" sz="2400" b="1" i="0" u="none" strike="noStrike" dirty="0">
                        <a:solidFill>
                          <a:srgbClr val="01010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528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GPA</a:t>
                      </a:r>
                    </a:p>
                    <a:p>
                      <a:pPr algn="ctr" fontAlgn="ctr"/>
                      <a:r>
                        <a:rPr lang="pt-BR" sz="24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(@ ha</a:t>
                      </a:r>
                      <a:r>
                        <a:rPr lang="pt-BR" sz="24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4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ano</a:t>
                      </a:r>
                      <a:r>
                        <a:rPr lang="pt-BR" sz="24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400" b="0" i="0" u="none" strike="noStrike" baseline="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2400" b="0" i="0" u="none" strike="noStrike" dirty="0">
                        <a:solidFill>
                          <a:srgbClr val="01010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 C</a:t>
                      </a:r>
                      <a:endParaRPr lang="pt-BR" sz="2400" baseline="30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24,2 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 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29,9 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528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GMD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(g dia</a:t>
                      </a:r>
                      <a:r>
                        <a:rPr lang="pt-BR" sz="24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4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549 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650 AB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556 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731 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5285">
                <a:tc>
                  <a:txBody>
                    <a:bodyPr/>
                    <a:lstStyle/>
                    <a:p>
                      <a:pPr marL="288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u="none" strike="noStrike" dirty="0" err="1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TLmédia</a:t>
                      </a:r>
                      <a:endParaRPr lang="pt-BR" sz="2400" u="none" strike="noStrike" dirty="0">
                        <a:solidFill>
                          <a:srgbClr val="01010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8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i="0" u="none" strike="noStrike" dirty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pt-BR" sz="24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UA</a:t>
                      </a:r>
                      <a:r>
                        <a:rPr lang="pt-BR" sz="2400" b="0" i="0" u="none" strike="noStrike" baseline="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BR" sz="24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  <a:r>
                        <a:rPr lang="pt-BR" sz="24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4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2400" b="0" i="0" u="none" strike="noStrike" dirty="0">
                        <a:solidFill>
                          <a:srgbClr val="01010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1,91 C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2,26 B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1,83 C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2,67 A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528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Acúmulo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pt-BR" sz="2400" b="0" i="0" u="none" strike="noStrike" dirty="0" err="1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ton</a:t>
                      </a:r>
                      <a:r>
                        <a:rPr lang="pt-BR" sz="24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ha</a:t>
                      </a:r>
                      <a:r>
                        <a:rPr lang="pt-BR" sz="24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4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ano</a:t>
                      </a:r>
                      <a:r>
                        <a:rPr lang="pt-BR" sz="24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4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11.9 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20.5 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13.9 </a:t>
                      </a:r>
                      <a:r>
                        <a:rPr lang="en-US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20.7</a:t>
                      </a:r>
                      <a:r>
                        <a:rPr lang="en-US" sz="2400" baseline="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</a:t>
                      </a:r>
                      <a:endParaRPr lang="pt-BR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2975" name="CaixaDeTexto 3"/>
          <p:cNvSpPr txBox="1">
            <a:spLocks noChangeArrowheads="1"/>
          </p:cNvSpPr>
          <p:nvPr/>
        </p:nvSpPr>
        <p:spPr bwMode="auto">
          <a:xfrm>
            <a:off x="322263" y="342900"/>
            <a:ext cx="87153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008000"/>
                </a:solidFill>
              </a:rPr>
              <a:t>Resultados 2015/2016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7245350" y="2168525"/>
            <a:ext cx="1255713" cy="487363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7245350" y="2913063"/>
            <a:ext cx="1255713" cy="487362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3114675" y="2892425"/>
            <a:ext cx="1096963" cy="487363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7235825" y="4379913"/>
            <a:ext cx="1208088" cy="487362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3125788" y="4379913"/>
            <a:ext cx="1096962" cy="48736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4500563" y="2171700"/>
            <a:ext cx="1112837" cy="487363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5862638" y="2171700"/>
            <a:ext cx="1135062" cy="487363"/>
          </a:xfrm>
          <a:prstGeom prst="rect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82983" name="Imagem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84" name="CaixaDeTexto 1"/>
          <p:cNvSpPr txBox="1">
            <a:spLocks noChangeArrowheads="1"/>
          </p:cNvSpPr>
          <p:nvPr/>
        </p:nvSpPr>
        <p:spPr bwMode="auto">
          <a:xfrm>
            <a:off x="568325" y="5018088"/>
            <a:ext cx="8180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pitchFamily="34" charset="0"/>
              </a:rPr>
              <a:t>Fonte: Bruno Pedreira, Embrapa Agrossilvipastoril - dados não publicados. </a:t>
            </a:r>
          </a:p>
        </p:txBody>
      </p:sp>
      <p:pic>
        <p:nvPicPr>
          <p:cNvPr id="82985" name="Imagem 12"/>
          <p:cNvPicPr>
            <a:picLocks noChangeAspect="1"/>
          </p:cNvPicPr>
          <p:nvPr/>
        </p:nvPicPr>
        <p:blipFill>
          <a:blip r:embed="rId3"/>
          <a:srcRect t="57216" b="21581"/>
          <a:stretch>
            <a:fillRect/>
          </a:stretch>
        </p:blipFill>
        <p:spPr bwMode="auto">
          <a:xfrm>
            <a:off x="-4763" y="5589588"/>
            <a:ext cx="914400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3222625" y="2147888"/>
            <a:ext cx="1028700" cy="488950"/>
          </a:xfrm>
          <a:prstGeom prst="rect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5859463" y="2882900"/>
            <a:ext cx="1096962" cy="487363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auto">
          <a:xfrm>
            <a:off x="7245350" y="3635375"/>
            <a:ext cx="1255713" cy="487363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>
            <a:off x="3114675" y="3614738"/>
            <a:ext cx="1096963" cy="48895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5859463" y="3605213"/>
            <a:ext cx="1096962" cy="48736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4357688" y="4365625"/>
            <a:ext cx="1208087" cy="487363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5900738" y="4370388"/>
            <a:ext cx="1096962" cy="48736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aixaDeTexto 4"/>
          <p:cNvSpPr txBox="1">
            <a:spLocks noChangeArrowheads="1"/>
          </p:cNvSpPr>
          <p:nvPr/>
        </p:nvSpPr>
        <p:spPr bwMode="auto">
          <a:xfrm>
            <a:off x="-1836738" y="0"/>
            <a:ext cx="1655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1">
                <a:latin typeface="Calibri" pitchFamily="34" charset="0"/>
              </a:rPr>
              <a:t>Tela de abertura da apresentação: </a:t>
            </a:r>
            <a:r>
              <a:rPr lang="pt-BR" sz="1400" b="1" i="1">
                <a:latin typeface="Calibri" pitchFamily="34" charset="0"/>
              </a:rPr>
              <a:t>opção 1</a:t>
            </a:r>
          </a:p>
          <a:p>
            <a:endParaRPr lang="pt-BR" sz="2400">
              <a:solidFill>
                <a:srgbClr val="004994"/>
              </a:solidFill>
              <a:latin typeface="Calibri" pitchFamily="34" charset="0"/>
            </a:endParaRPr>
          </a:p>
        </p:txBody>
      </p:sp>
      <p:sp>
        <p:nvSpPr>
          <p:cNvPr id="45058" name="CaixaDeTexto 6"/>
          <p:cNvSpPr txBox="1">
            <a:spLocks noChangeArrowheads="1"/>
          </p:cNvSpPr>
          <p:nvPr/>
        </p:nvSpPr>
        <p:spPr bwMode="auto">
          <a:xfrm>
            <a:off x="346075" y="188913"/>
            <a:ext cx="8712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400">
                <a:latin typeface="Calibri" pitchFamily="34" charset="0"/>
              </a:rPr>
              <a:t>Inequívoco progresso da produtividade da pecuária no BR</a:t>
            </a: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45059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88" y="1989138"/>
            <a:ext cx="87344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77813" y="923925"/>
          <a:ext cx="8397875" cy="3152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7128"/>
                <a:gridCol w="1084433"/>
                <a:gridCol w="1162412"/>
                <a:gridCol w="1505418"/>
                <a:gridCol w="1191495"/>
                <a:gridCol w="1448250"/>
              </a:tblGrid>
              <a:tr h="3547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2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Variável</a:t>
                      </a:r>
                      <a:endParaRPr lang="pt-B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2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Sistema*</a:t>
                      </a:r>
                      <a:endParaRPr lang="pt-BR" sz="2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99659">
                <a:tc vMerge="1">
                  <a:txBody>
                    <a:bodyPr/>
                    <a:lstStyle/>
                    <a:p>
                      <a:pPr algn="ctr" fontAlgn="ctr"/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endParaRPr lang="pt-B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LP</a:t>
                      </a:r>
                      <a:endParaRPr lang="pt-B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PF</a:t>
                      </a:r>
                      <a:endParaRPr lang="pt-B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LPF</a:t>
                      </a:r>
                      <a:endParaRPr lang="pt-B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LPF-Safrinha</a:t>
                      </a:r>
                      <a:endParaRPr lang="pt-BR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996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GPA</a:t>
                      </a:r>
                    </a:p>
                    <a:p>
                      <a:pPr algn="ctr" fontAlgn="ctr"/>
                      <a:r>
                        <a:rPr lang="pt-BR" sz="22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(@ ha</a:t>
                      </a:r>
                      <a:r>
                        <a:rPr lang="pt-BR" sz="22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2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ano</a:t>
                      </a:r>
                      <a:r>
                        <a:rPr lang="pt-BR" sz="22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200" b="0" i="0" u="none" strike="noStrike" baseline="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pt-BR" sz="2200" b="0" i="0" u="none" strike="noStrike" dirty="0">
                        <a:solidFill>
                          <a:srgbClr val="01010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0,7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1,5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0,56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1,47</a:t>
                      </a:r>
                      <a:endParaRPr lang="pt-BR" sz="2200" dirty="0"/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1,02</a:t>
                      </a:r>
                      <a:endParaRPr lang="pt-BR" sz="2200" dirty="0"/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69965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GMD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(kg an.</a:t>
                      </a:r>
                      <a:r>
                        <a:rPr lang="pt-BR" sz="22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2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dia</a:t>
                      </a:r>
                      <a:r>
                        <a:rPr lang="pt-BR" sz="22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2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0,212 </a:t>
                      </a:r>
                      <a:r>
                        <a:rPr lang="pt-BR" sz="2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0,515 A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>
                          <a:solidFill>
                            <a:schemeClr val="tx1"/>
                          </a:solidFill>
                          <a:effectLst/>
                        </a:rPr>
                        <a:t>0,198 B</a:t>
                      </a:r>
                      <a:endParaRPr lang="pt-BR" sz="22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0,372 AB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0,508 A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996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Acúmulo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(kg ha</a:t>
                      </a:r>
                      <a:r>
                        <a:rPr lang="pt-BR" sz="22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2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ano</a:t>
                      </a:r>
                      <a:r>
                        <a:rPr lang="pt-BR" sz="2200" b="0" i="0" u="none" strike="noStrike" baseline="30000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pt-BR" sz="2200" b="0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580,5 AB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300,5 AB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-288,8 B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236,3 AB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1246,4 A</a:t>
                      </a:r>
                      <a:endParaRPr lang="pt-BR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4008" name="CaixaDeTexto 6"/>
          <p:cNvSpPr txBox="1">
            <a:spLocks noChangeArrowheads="1"/>
          </p:cNvSpPr>
          <p:nvPr/>
        </p:nvSpPr>
        <p:spPr bwMode="auto">
          <a:xfrm>
            <a:off x="277813" y="4070350"/>
            <a:ext cx="7099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latin typeface="Calibri" pitchFamily="34" charset="0"/>
              </a:rPr>
              <a:t>*P = Pecuária; LP = Lavoura-Pecuária; PF = Pecuária-Floresta e LPF = Lavoura-Pecuária-Floresta,</a:t>
            </a:r>
          </a:p>
        </p:txBody>
      </p:sp>
      <p:sp>
        <p:nvSpPr>
          <p:cNvPr id="84009" name="CaixaDeTexto 7"/>
          <p:cNvSpPr txBox="1">
            <a:spLocks noChangeArrowheads="1"/>
          </p:cNvSpPr>
          <p:nvPr/>
        </p:nvSpPr>
        <p:spPr bwMode="auto">
          <a:xfrm>
            <a:off x="280988" y="323850"/>
            <a:ext cx="871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008000"/>
                </a:solidFill>
              </a:rPr>
              <a:t>Safrinha 2015</a:t>
            </a:r>
          </a:p>
        </p:txBody>
      </p:sp>
      <p:pic>
        <p:nvPicPr>
          <p:cNvPr id="84010" name="Imagem 1"/>
          <p:cNvPicPr>
            <a:picLocks noChangeAspect="1"/>
          </p:cNvPicPr>
          <p:nvPr/>
        </p:nvPicPr>
        <p:blipFill>
          <a:blip r:embed="rId2"/>
          <a:srcRect t="41902" b="21581"/>
          <a:stretch>
            <a:fillRect/>
          </a:stretch>
        </p:blipFill>
        <p:spPr bwMode="auto">
          <a:xfrm>
            <a:off x="-4763" y="4652963"/>
            <a:ext cx="9144001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3368675" y="2090738"/>
            <a:ext cx="1136650" cy="487362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6126163" y="2078038"/>
            <a:ext cx="2501900" cy="48736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3373438" y="2781300"/>
            <a:ext cx="1135062" cy="487363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7377113" y="2774950"/>
            <a:ext cx="1136650" cy="487363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4732338" y="3517900"/>
            <a:ext cx="1135062" cy="4873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7377113" y="3517900"/>
            <a:ext cx="1136650" cy="487363"/>
          </a:xfrm>
          <a:prstGeom prst="rect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" name="Texto explicativo em elipse 2"/>
          <p:cNvSpPr/>
          <p:nvPr/>
        </p:nvSpPr>
        <p:spPr>
          <a:xfrm>
            <a:off x="7524750" y="273050"/>
            <a:ext cx="1298575" cy="1008063"/>
          </a:xfrm>
          <a:prstGeom prst="wedgeEllipseCallout">
            <a:avLst/>
          </a:prstGeom>
          <a:solidFill>
            <a:srgbClr val="008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Ganho extra</a:t>
            </a:r>
            <a:endParaRPr lang="pt-BR" dirty="0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2232025" y="3494088"/>
            <a:ext cx="2336800" cy="487362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24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84019" name="CaixaDeTexto 15"/>
          <p:cNvSpPr txBox="1">
            <a:spLocks noChangeArrowheads="1"/>
          </p:cNvSpPr>
          <p:nvPr/>
        </p:nvSpPr>
        <p:spPr bwMode="auto">
          <a:xfrm>
            <a:off x="277813" y="4256088"/>
            <a:ext cx="8110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pitchFamily="34" charset="0"/>
              </a:rPr>
              <a:t>Fonte: Bruno Pedreira, Embrapa Agrossilvipastoril – dados não publicados.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13" grpId="0" animBg="1"/>
      <p:bldP spid="14" grpId="0" animBg="1"/>
      <p:bldP spid="3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/>
          <p:cNvGraphicFramePr>
            <a:graphicFrameLocks/>
          </p:cNvGraphicFramePr>
          <p:nvPr/>
        </p:nvGraphicFramePr>
        <p:xfrm>
          <a:off x="2915816" y="836612"/>
          <a:ext cx="7560840" cy="540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áfico 14"/>
          <p:cNvGraphicFramePr>
            <a:graphicFrameLocks/>
          </p:cNvGraphicFramePr>
          <p:nvPr/>
        </p:nvGraphicFramePr>
        <p:xfrm>
          <a:off x="-351468" y="2026981"/>
          <a:ext cx="559152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-14288" y="904875"/>
            <a:ext cx="321786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b="1">
                <a:solidFill>
                  <a:srgbClr val="000000"/>
                </a:solidFill>
                <a:ea typeface="MS PGothic" pitchFamily="34" charset="-128"/>
              </a:rPr>
              <a:t>Ruminação</a:t>
            </a:r>
          </a:p>
        </p:txBody>
      </p:sp>
      <p:sp>
        <p:nvSpPr>
          <p:cNvPr id="84996" name="Text Box 1"/>
          <p:cNvSpPr txBox="1">
            <a:spLocks noChangeArrowheads="1"/>
          </p:cNvSpPr>
          <p:nvPr/>
        </p:nvSpPr>
        <p:spPr bwMode="auto">
          <a:xfrm>
            <a:off x="107950" y="260350"/>
            <a:ext cx="89281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>
                <a:solidFill>
                  <a:srgbClr val="008047"/>
                </a:solidFill>
                <a:ea typeface="MS PGothic" pitchFamily="34" charset="-128"/>
              </a:rPr>
              <a:t>Comportamento</a:t>
            </a:r>
          </a:p>
        </p:txBody>
      </p:sp>
      <p:sp>
        <p:nvSpPr>
          <p:cNvPr id="84997" name="CaixaDeTexto 5"/>
          <p:cNvSpPr txBox="1">
            <a:spLocks noChangeArrowheads="1"/>
          </p:cNvSpPr>
          <p:nvPr/>
        </p:nvSpPr>
        <p:spPr bwMode="auto">
          <a:xfrm>
            <a:off x="250825" y="6364288"/>
            <a:ext cx="684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pitchFamily="34" charset="0"/>
              </a:rPr>
              <a:t>Fonte: Domiciano et al. 2016 (Animal Production Science) no prelo.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-16268" y="1624608"/>
          <a:ext cx="522007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/>
        </p:nvGraphicFramePr>
        <p:xfrm>
          <a:off x="4067944" y="1988840"/>
          <a:ext cx="6732240" cy="433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6019" name="Text Box 2"/>
          <p:cNvSpPr txBox="1">
            <a:spLocks noChangeArrowheads="1"/>
          </p:cNvSpPr>
          <p:nvPr/>
        </p:nvSpPr>
        <p:spPr bwMode="auto">
          <a:xfrm>
            <a:off x="206375" y="908050"/>
            <a:ext cx="2420938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b="1">
                <a:solidFill>
                  <a:srgbClr val="000000"/>
                </a:solidFill>
                <a:ea typeface="MS PGothic" pitchFamily="34" charset="-128"/>
              </a:rPr>
              <a:t>Ócio </a:t>
            </a:r>
          </a:p>
        </p:txBody>
      </p:sp>
      <p:sp>
        <p:nvSpPr>
          <p:cNvPr id="86020" name="Text Box 1"/>
          <p:cNvSpPr txBox="1">
            <a:spLocks noChangeArrowheads="1"/>
          </p:cNvSpPr>
          <p:nvPr/>
        </p:nvSpPr>
        <p:spPr bwMode="auto">
          <a:xfrm>
            <a:off x="107950" y="260350"/>
            <a:ext cx="89281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>
                <a:solidFill>
                  <a:srgbClr val="008047"/>
                </a:solidFill>
                <a:ea typeface="MS PGothic" pitchFamily="34" charset="-128"/>
              </a:rPr>
              <a:t>Comportamento</a:t>
            </a:r>
          </a:p>
        </p:txBody>
      </p:sp>
      <p:sp>
        <p:nvSpPr>
          <p:cNvPr id="86021" name="CaixaDeTexto 5"/>
          <p:cNvSpPr txBox="1">
            <a:spLocks noChangeArrowheads="1"/>
          </p:cNvSpPr>
          <p:nvPr/>
        </p:nvSpPr>
        <p:spPr bwMode="auto">
          <a:xfrm>
            <a:off x="-15875" y="6454775"/>
            <a:ext cx="6840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pitchFamily="34" charset="0"/>
              </a:rPr>
              <a:t>Fonte: Domiciano et al. 2016 (Animal Production Science) no prelo.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tângulo 4"/>
          <p:cNvSpPr>
            <a:spLocks noChangeArrowheads="1"/>
          </p:cNvSpPr>
          <p:nvPr/>
        </p:nvSpPr>
        <p:spPr bwMode="auto">
          <a:xfrm>
            <a:off x="136525" y="5300663"/>
            <a:ext cx="89169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200" b="1">
                <a:solidFill>
                  <a:srgbClr val="333333"/>
                </a:solidFill>
              </a:rPr>
              <a:t>Produção de bovinos de corte em sistemas de integração com a introdução OBRIGATÓRIA do componente arbóreo</a:t>
            </a:r>
            <a:endParaRPr lang="pt-BR" sz="2200" b="1"/>
          </a:p>
        </p:txBody>
      </p:sp>
      <p:pic>
        <p:nvPicPr>
          <p:cNvPr id="87042" name="Imagem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836613"/>
            <a:ext cx="3733800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Imagem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9"/>
          <p:cNvSpPr txBox="1">
            <a:spLocks noChangeArrowheads="1"/>
          </p:cNvSpPr>
          <p:nvPr/>
        </p:nvSpPr>
        <p:spPr bwMode="auto">
          <a:xfrm>
            <a:off x="0" y="2921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3200" b="1">
                <a:solidFill>
                  <a:srgbClr val="008047"/>
                </a:solidFill>
              </a:rPr>
              <a:t>Faz. Pontal/ Nova Guarita-MT</a:t>
            </a:r>
          </a:p>
        </p:txBody>
      </p:sp>
      <p:sp>
        <p:nvSpPr>
          <p:cNvPr id="89090" name="CaixaDeTexto 3"/>
          <p:cNvSpPr txBox="1">
            <a:spLocks noChangeArrowheads="1"/>
          </p:cNvSpPr>
          <p:nvPr/>
        </p:nvSpPr>
        <p:spPr bwMode="auto">
          <a:xfrm>
            <a:off x="388938" y="1168400"/>
            <a:ext cx="86026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800" b="1">
                <a:solidFill>
                  <a:srgbClr val="000000"/>
                </a:solidFill>
              </a:rPr>
              <a:t>Soja: 58 sacas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800" b="1">
                <a:solidFill>
                  <a:srgbClr val="000000"/>
                </a:solidFill>
              </a:rPr>
              <a:t>Milho: 10% silagem/ Grão: compra na região</a:t>
            </a:r>
          </a:p>
        </p:txBody>
      </p:sp>
      <p:sp>
        <p:nvSpPr>
          <p:cNvPr id="89091" name="TextBox 11"/>
          <p:cNvSpPr txBox="1">
            <a:spLocks noChangeArrowheads="1"/>
          </p:cNvSpPr>
          <p:nvPr/>
        </p:nvSpPr>
        <p:spPr bwMode="auto">
          <a:xfrm>
            <a:off x="6127750" y="5683250"/>
            <a:ext cx="3671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/>
            <a:r>
              <a:rPr lang="pt-BR" altLang="pt-BR" sz="1600">
                <a:solidFill>
                  <a:srgbClr val="000000"/>
                </a:solidFill>
                <a:latin typeface="Times New Roman" pitchFamily="18" charset="0"/>
              </a:rPr>
              <a:t>JP Agropecuária</a:t>
            </a:r>
          </a:p>
        </p:txBody>
      </p:sp>
      <p:pic>
        <p:nvPicPr>
          <p:cNvPr id="6" name="Imagem 5" descr="DSC0337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938" y="2701925"/>
            <a:ext cx="419735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DSC0386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701925"/>
            <a:ext cx="419735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Imagem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9"/>
          <p:cNvSpPr txBox="1">
            <a:spLocks noChangeArrowheads="1"/>
          </p:cNvSpPr>
          <p:nvPr/>
        </p:nvSpPr>
        <p:spPr bwMode="auto">
          <a:xfrm>
            <a:off x="0" y="42068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3200" b="1">
                <a:solidFill>
                  <a:srgbClr val="008047"/>
                </a:solidFill>
              </a:rPr>
              <a:t>Faz. Pontal/ Nova Guarita-MT</a:t>
            </a:r>
          </a:p>
        </p:txBody>
      </p:sp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179388" y="1341438"/>
            <a:ext cx="860266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800" b="1">
                <a:solidFill>
                  <a:srgbClr val="000000"/>
                </a:solidFill>
              </a:rPr>
              <a:t>Meta: 100% de Ruzi ou Paiaguás na entressafra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800" b="1">
                <a:solidFill>
                  <a:srgbClr val="000000"/>
                </a:solidFill>
              </a:rPr>
              <a:t>Boi-safrinha: 100 a 115 dias de pastejo</a:t>
            </a:r>
          </a:p>
          <a:p>
            <a:pPr marL="742950" lvl="1" indent="-28575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800" b="1">
                <a:solidFill>
                  <a:srgbClr val="000000"/>
                </a:solidFill>
              </a:rPr>
              <a:t>Duas baterias de 60 dias: F1 Nelore x Angus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800" b="1">
                <a:solidFill>
                  <a:srgbClr val="000000"/>
                </a:solidFill>
              </a:rPr>
              <a:t>Lotação: 3,5 a 4 cab/ha</a:t>
            </a:r>
          </a:p>
          <a:p>
            <a:pPr marL="342900" indent="-342900" defTabSz="457200" eaLnBrk="0" hangingPunct="0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  <a:buFont typeface="Arial" charset="0"/>
              <a:buChar char="»"/>
            </a:pPr>
            <a:r>
              <a:rPr lang="pt-BR" altLang="pt-BR" sz="2800" b="1">
                <a:solidFill>
                  <a:srgbClr val="000000"/>
                </a:solidFill>
              </a:rPr>
              <a:t>De 280-300 kg para 350 kg com 1 a 1,2% PV de suplementação =&gt; confinamento (próprio).</a:t>
            </a:r>
          </a:p>
        </p:txBody>
      </p:sp>
      <p:sp>
        <p:nvSpPr>
          <p:cNvPr id="90115" name="TextBox 11"/>
          <p:cNvSpPr txBox="1">
            <a:spLocks noChangeArrowheads="1"/>
          </p:cNvSpPr>
          <p:nvPr/>
        </p:nvSpPr>
        <p:spPr bwMode="auto">
          <a:xfrm>
            <a:off x="7554913" y="6381750"/>
            <a:ext cx="15890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/>
            <a:r>
              <a:rPr lang="pt-BR" altLang="pt-BR" sz="1600">
                <a:solidFill>
                  <a:srgbClr val="000000"/>
                </a:solidFill>
                <a:latin typeface="Times New Roman" pitchFamily="18" charset="0"/>
              </a:rPr>
              <a:t>JP Agropecuária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4786313"/>
            <a:ext cx="343217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Imagem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9"/>
          <p:cNvSpPr txBox="1">
            <a:spLocks noChangeArrowheads="1"/>
          </p:cNvSpPr>
          <p:nvPr/>
        </p:nvSpPr>
        <p:spPr bwMode="auto">
          <a:xfrm>
            <a:off x="0" y="2921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>
              <a:spcAft>
                <a:spcPts val="600"/>
              </a:spcAft>
              <a:buFont typeface="Helvetica" pitchFamily="34" charset="0"/>
              <a:buNone/>
            </a:pPr>
            <a:r>
              <a:rPr lang="pt-BR" altLang="pt-BR" sz="3200" b="1">
                <a:solidFill>
                  <a:srgbClr val="008047"/>
                </a:solidFill>
              </a:rPr>
              <a:t>Faz. Pontal/ Nova Guarita-MT</a:t>
            </a:r>
          </a:p>
        </p:txBody>
      </p:sp>
      <p:pic>
        <p:nvPicPr>
          <p:cNvPr id="91138" name="Imagem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5700"/>
            <a:ext cx="6681788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672841" y="2805541"/>
            <a:ext cx="5471160" cy="3071731"/>
          </a:xfrm>
          <a:prstGeom prst="flowChartPunchedCard">
            <a:avLst/>
          </a:prstGeom>
        </p:spPr>
      </p:pic>
      <p:sp>
        <p:nvSpPr>
          <p:cNvPr id="91140" name="TextBox 11"/>
          <p:cNvSpPr txBox="1">
            <a:spLocks noChangeArrowheads="1"/>
          </p:cNvSpPr>
          <p:nvPr/>
        </p:nvSpPr>
        <p:spPr bwMode="auto">
          <a:xfrm>
            <a:off x="6516688" y="6308725"/>
            <a:ext cx="36718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hangingPunct="0"/>
            <a:r>
              <a:rPr lang="pt-BR" altLang="pt-BR" sz="1600">
                <a:solidFill>
                  <a:srgbClr val="000000"/>
                </a:solidFill>
                <a:latin typeface="Times New Roman" pitchFamily="18" charset="0"/>
              </a:rPr>
              <a:t>JP Agropecuária</a:t>
            </a:r>
          </a:p>
        </p:txBody>
      </p:sp>
      <p:sp>
        <p:nvSpPr>
          <p:cNvPr id="91141" name="CaixaDeTexto 7"/>
          <p:cNvSpPr txBox="1">
            <a:spLocks noChangeArrowheads="1"/>
          </p:cNvSpPr>
          <p:nvPr/>
        </p:nvSpPr>
        <p:spPr bwMode="auto">
          <a:xfrm>
            <a:off x="0" y="1184275"/>
            <a:ext cx="230981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pt-BR">
                <a:solidFill>
                  <a:srgbClr val="000000"/>
                </a:solidFill>
                <a:latin typeface="Calibri" pitchFamily="34" charset="0"/>
              </a:rPr>
              <a:t>280/300 – 350 kg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3673475" y="5508625"/>
            <a:ext cx="333057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pt-BR">
                <a:solidFill>
                  <a:srgbClr val="000000"/>
                </a:solidFill>
                <a:latin typeface="Calibri" pitchFamily="34" charset="0"/>
              </a:rPr>
              <a:t>350 – 520 kg =&gt; 16 a 17 meses</a:t>
            </a:r>
          </a:p>
        </p:txBody>
      </p:sp>
      <p:pic>
        <p:nvPicPr>
          <p:cNvPr id="91143" name="Imagem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113" y="115888"/>
            <a:ext cx="11874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CaixaDeTexto 4"/>
          <p:cNvSpPr txBox="1">
            <a:spLocks noChangeArrowheads="1"/>
          </p:cNvSpPr>
          <p:nvPr/>
        </p:nvSpPr>
        <p:spPr bwMode="auto">
          <a:xfrm>
            <a:off x="-1836738" y="0"/>
            <a:ext cx="1655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1">
                <a:latin typeface="Calibri" pitchFamily="34" charset="0"/>
              </a:rPr>
              <a:t>Tela de abertura da apresentação: </a:t>
            </a:r>
            <a:r>
              <a:rPr lang="pt-BR" sz="1400" b="1" i="1">
                <a:latin typeface="Calibri" pitchFamily="34" charset="0"/>
              </a:rPr>
              <a:t>opção 1</a:t>
            </a:r>
          </a:p>
          <a:p>
            <a:endParaRPr lang="pt-BR" sz="2400">
              <a:solidFill>
                <a:srgbClr val="004994"/>
              </a:solidFill>
              <a:latin typeface="Calibri" pitchFamily="34" charset="0"/>
            </a:endParaRPr>
          </a:p>
        </p:txBody>
      </p:sp>
      <p:sp>
        <p:nvSpPr>
          <p:cNvPr id="47106" name="CaixaDeTexto 6"/>
          <p:cNvSpPr txBox="1">
            <a:spLocks noChangeArrowheads="1"/>
          </p:cNvSpPr>
          <p:nvPr/>
        </p:nvSpPr>
        <p:spPr bwMode="auto">
          <a:xfrm>
            <a:off x="346075" y="188913"/>
            <a:ext cx="8712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400">
                <a:latin typeface="Calibri" pitchFamily="34" charset="0"/>
              </a:rPr>
              <a:t>Metodologia de levantamento </a:t>
            </a:r>
          </a:p>
          <a:p>
            <a:pPr algn="ctr"/>
            <a:r>
              <a:rPr lang="pt-BR" sz="4400">
                <a:latin typeface="Calibri" pitchFamily="34" charset="0"/>
              </a:rPr>
              <a:t>não convergente</a:t>
            </a: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47107" name="Image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628775"/>
            <a:ext cx="81661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CaixaDeTexto 4"/>
          <p:cNvSpPr txBox="1">
            <a:spLocks noChangeArrowheads="1"/>
          </p:cNvSpPr>
          <p:nvPr/>
        </p:nvSpPr>
        <p:spPr bwMode="auto">
          <a:xfrm>
            <a:off x="-1836738" y="0"/>
            <a:ext cx="1655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1">
                <a:latin typeface="Calibri" pitchFamily="34" charset="0"/>
              </a:rPr>
              <a:t>Tela de abertura da apresentação: </a:t>
            </a:r>
            <a:r>
              <a:rPr lang="pt-BR" sz="1400" b="1" i="1">
                <a:latin typeface="Calibri" pitchFamily="34" charset="0"/>
              </a:rPr>
              <a:t>opção 1</a:t>
            </a:r>
          </a:p>
          <a:p>
            <a:endParaRPr lang="pt-BR" sz="2400">
              <a:solidFill>
                <a:srgbClr val="004994"/>
              </a:solidFill>
              <a:latin typeface="Calibri" pitchFamily="34" charset="0"/>
            </a:endParaRPr>
          </a:p>
        </p:txBody>
      </p:sp>
      <p:sp>
        <p:nvSpPr>
          <p:cNvPr id="49154" name="CaixaDeTexto 6"/>
          <p:cNvSpPr txBox="1">
            <a:spLocks noChangeArrowheads="1"/>
          </p:cNvSpPr>
          <p:nvPr/>
        </p:nvSpPr>
        <p:spPr bwMode="auto">
          <a:xfrm>
            <a:off x="346075" y="188913"/>
            <a:ext cx="8712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400">
                <a:latin typeface="Calibri" pitchFamily="34" charset="0"/>
              </a:rPr>
              <a:t>Politização de indicadores técnicos de desempenho</a:t>
            </a: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49155" name="Imagem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44675"/>
            <a:ext cx="8639175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CaixaDeTexto 4"/>
          <p:cNvSpPr txBox="1">
            <a:spLocks noChangeArrowheads="1"/>
          </p:cNvSpPr>
          <p:nvPr/>
        </p:nvSpPr>
        <p:spPr bwMode="auto">
          <a:xfrm>
            <a:off x="-1836738" y="0"/>
            <a:ext cx="1655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1">
                <a:latin typeface="Calibri" pitchFamily="34" charset="0"/>
              </a:rPr>
              <a:t>Tela de abertura da apresentação: </a:t>
            </a:r>
            <a:r>
              <a:rPr lang="pt-BR" sz="1400" b="1" i="1">
                <a:latin typeface="Calibri" pitchFamily="34" charset="0"/>
              </a:rPr>
              <a:t>opção 1</a:t>
            </a:r>
          </a:p>
          <a:p>
            <a:endParaRPr lang="pt-BR" sz="2400">
              <a:solidFill>
                <a:srgbClr val="004994"/>
              </a:solidFill>
              <a:latin typeface="Calibri" pitchFamily="34" charset="0"/>
            </a:endParaRPr>
          </a:p>
        </p:txBody>
      </p:sp>
      <p:sp>
        <p:nvSpPr>
          <p:cNvPr id="51202" name="CaixaDeTexto 6"/>
          <p:cNvSpPr txBox="1">
            <a:spLocks noChangeArrowheads="1"/>
          </p:cNvSpPr>
          <p:nvPr/>
        </p:nvSpPr>
        <p:spPr bwMode="auto">
          <a:xfrm>
            <a:off x="339725" y="115888"/>
            <a:ext cx="8713788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400">
                <a:latin typeface="Calibri" pitchFamily="34" charset="0"/>
              </a:rPr>
              <a:t>ILPF – estratégia de crescimento da produtividade sistêmica</a:t>
            </a: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51203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" y="1622425"/>
            <a:ext cx="83312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Resultado de imagem para pizza embrapa ocupaÃ§Ã£o are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549275"/>
            <a:ext cx="8012113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CaixaDeTexto 4"/>
          <p:cNvSpPr txBox="1">
            <a:spLocks noChangeArrowheads="1"/>
          </p:cNvSpPr>
          <p:nvPr/>
        </p:nvSpPr>
        <p:spPr bwMode="auto">
          <a:xfrm>
            <a:off x="-1836738" y="0"/>
            <a:ext cx="1655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1">
                <a:latin typeface="Calibri" pitchFamily="34" charset="0"/>
              </a:rPr>
              <a:t>Tela de abertura da apresentação: </a:t>
            </a:r>
            <a:r>
              <a:rPr lang="pt-BR" sz="1400" b="1" i="1">
                <a:latin typeface="Calibri" pitchFamily="34" charset="0"/>
              </a:rPr>
              <a:t>opção 1</a:t>
            </a:r>
          </a:p>
          <a:p>
            <a:endParaRPr lang="pt-BR" sz="2400">
              <a:solidFill>
                <a:srgbClr val="004994"/>
              </a:solidFill>
              <a:latin typeface="Calibri" pitchFamily="34" charset="0"/>
            </a:endParaRPr>
          </a:p>
        </p:txBody>
      </p:sp>
      <p:sp>
        <p:nvSpPr>
          <p:cNvPr id="54274" name="CaixaDeTexto 6"/>
          <p:cNvSpPr txBox="1">
            <a:spLocks noChangeArrowheads="1"/>
          </p:cNvSpPr>
          <p:nvPr/>
        </p:nvSpPr>
        <p:spPr bwMode="auto">
          <a:xfrm>
            <a:off x="468313" y="6092825"/>
            <a:ext cx="7112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400">
                <a:latin typeface="Calibri" pitchFamily="34" charset="0"/>
              </a:rPr>
              <a:t>Conceito de pastagens!?</a:t>
            </a: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54275" name="Imagem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28575"/>
            <a:ext cx="763746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CaixaDeTexto 4"/>
          <p:cNvSpPr txBox="1">
            <a:spLocks noChangeArrowheads="1"/>
          </p:cNvSpPr>
          <p:nvPr/>
        </p:nvSpPr>
        <p:spPr bwMode="auto">
          <a:xfrm>
            <a:off x="-1836738" y="0"/>
            <a:ext cx="1655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1">
                <a:latin typeface="Calibri" pitchFamily="34" charset="0"/>
              </a:rPr>
              <a:t>Tela de abertura da apresentação: </a:t>
            </a:r>
            <a:r>
              <a:rPr lang="pt-BR" sz="1400" b="1" i="1">
                <a:latin typeface="Calibri" pitchFamily="34" charset="0"/>
              </a:rPr>
              <a:t>opção 1</a:t>
            </a:r>
          </a:p>
          <a:p>
            <a:endParaRPr lang="pt-BR" sz="2400">
              <a:solidFill>
                <a:srgbClr val="004994"/>
              </a:solidFill>
              <a:latin typeface="Calibri" pitchFamily="34" charset="0"/>
            </a:endParaRPr>
          </a:p>
        </p:txBody>
      </p:sp>
      <p:sp>
        <p:nvSpPr>
          <p:cNvPr id="56322" name="CaixaDeTexto 6"/>
          <p:cNvSpPr txBox="1">
            <a:spLocks noChangeArrowheads="1"/>
          </p:cNvSpPr>
          <p:nvPr/>
        </p:nvSpPr>
        <p:spPr bwMode="auto">
          <a:xfrm>
            <a:off x="339725" y="115888"/>
            <a:ext cx="871378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>
                <a:latin typeface="Calibri" pitchFamily="34" charset="0"/>
              </a:rPr>
              <a:t>Situação das áreas de pastagens no BR</a:t>
            </a: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  <a:p>
            <a:endParaRPr lang="pt-BR" sz="440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56323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9155113" cy="503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padrão Embrapa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padrão Embrapa</Template>
  <TotalTime>936</TotalTime>
  <Words>1264</Words>
  <Application>Microsoft Office PowerPoint</Application>
  <PresentationFormat>On-screen Show (4:3)</PresentationFormat>
  <Paragraphs>255</Paragraphs>
  <Slides>36</Slides>
  <Notes>14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Modelo de design</vt:lpstr>
      </vt:variant>
      <vt:variant>
        <vt:i4>38</vt:i4>
      </vt:variant>
      <vt:variant>
        <vt:lpstr>Títulos de slides</vt:lpstr>
      </vt:variant>
      <vt:variant>
        <vt:i4>36</vt:i4>
      </vt:variant>
    </vt:vector>
  </HeadingPairs>
  <TitlesOfParts>
    <vt:vector size="80" baseType="lpstr">
      <vt:lpstr>Calibri</vt:lpstr>
      <vt:lpstr>Arial</vt:lpstr>
      <vt:lpstr>Wingdings</vt:lpstr>
      <vt:lpstr>Helvetica</vt:lpstr>
      <vt:lpstr>Times New Roman</vt:lpstr>
      <vt:lpstr>MS PGothic</vt:lpstr>
      <vt:lpstr>Tema padrão Embrapa</vt:lpstr>
      <vt:lpstr>Theme</vt:lpstr>
      <vt:lpstr>Tema do Office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Tema padrão Embrapa</vt:lpstr>
      <vt:lpstr>Theme</vt:lpstr>
      <vt:lpstr>Theme</vt:lpstr>
      <vt:lpstr>Theme</vt:lpstr>
      <vt:lpstr>Theme</vt:lpstr>
      <vt:lpstr>Theme</vt:lpstr>
      <vt:lpstr>Theme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RODRIGO FERREIRA COELHO</dc:creator>
  <cp:lastModifiedBy>macela</cp:lastModifiedBy>
  <cp:revision>101</cp:revision>
  <dcterms:created xsi:type="dcterms:W3CDTF">2014-05-22T16:02:51Z</dcterms:created>
  <dcterms:modified xsi:type="dcterms:W3CDTF">2020-06-16T01:02:52Z</dcterms:modified>
</cp:coreProperties>
</file>