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9" r:id="rId5"/>
    <p:sldId id="280" r:id="rId6"/>
    <p:sldId id="281" r:id="rId7"/>
    <p:sldId id="27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27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87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05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28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73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14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02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55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89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14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66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20CCF-DEAF-49D4-8307-6A7F242BB1ED}" type="datetimeFigureOut">
              <a:rPr lang="pt-BR" smtClean="0"/>
              <a:t>15/08/2020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38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1. As Ciências Sociais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BRI0075 –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Introdução à Pesquisa Científica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- USP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7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6697703" cy="29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7745" y="332656"/>
            <a:ext cx="627504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Método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Científico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870867" y="1445516"/>
            <a:ext cx="32733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</a:rPr>
              <a:t>1</a:t>
            </a:r>
            <a:endParaRPr lang="pt-BR" sz="28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00800" y="1445516"/>
            <a:ext cx="35298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</a:rPr>
              <a:t>2</a:t>
            </a:r>
            <a:endParaRPr lang="pt-BR" sz="28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804248" y="1445516"/>
            <a:ext cx="35298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</a:rPr>
              <a:t>3</a:t>
            </a:r>
            <a:endParaRPr lang="pt-BR" sz="28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98201" y="3645024"/>
            <a:ext cx="35298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</a:rPr>
              <a:t>4</a:t>
            </a:r>
            <a:endParaRPr lang="pt-BR" sz="28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9512" y="4935739"/>
            <a:ext cx="87849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latin typeface="Garamond" pitchFamily="18" charset="0"/>
              </a:rPr>
              <a:t>Exemplo</a:t>
            </a:r>
            <a:r>
              <a:rPr lang="en-US" sz="2000" i="1" dirty="0" smtClean="0">
                <a:latin typeface="Garamond" pitchFamily="18" charset="0"/>
              </a:rPr>
              <a:t>: Max Weber: A </a:t>
            </a:r>
            <a:r>
              <a:rPr lang="en-US" sz="2000" i="1" dirty="0" err="1" smtClean="0">
                <a:latin typeface="Garamond" pitchFamily="18" charset="0"/>
              </a:rPr>
              <a:t>ética</a:t>
            </a:r>
            <a:r>
              <a:rPr lang="en-US" sz="2000" i="1" dirty="0" smtClean="0">
                <a:latin typeface="Garamond" pitchFamily="18" charset="0"/>
              </a:rPr>
              <a:t> </a:t>
            </a:r>
            <a:r>
              <a:rPr lang="en-US" sz="2000" i="1" dirty="0" err="1" smtClean="0">
                <a:latin typeface="Garamond" pitchFamily="18" charset="0"/>
              </a:rPr>
              <a:t>protestante</a:t>
            </a:r>
            <a:r>
              <a:rPr lang="en-US" sz="2000" i="1" dirty="0" smtClean="0">
                <a:latin typeface="Garamond" pitchFamily="18" charset="0"/>
              </a:rPr>
              <a:t> e o </a:t>
            </a:r>
            <a:r>
              <a:rPr lang="en-US" sz="2000" i="1" dirty="0" err="1" smtClean="0">
                <a:latin typeface="Garamond" pitchFamily="18" charset="0"/>
              </a:rPr>
              <a:t>espírito</a:t>
            </a:r>
            <a:r>
              <a:rPr lang="en-US" sz="2000" i="1" dirty="0" smtClean="0">
                <a:latin typeface="Garamond" pitchFamily="18" charset="0"/>
              </a:rPr>
              <a:t> do </a:t>
            </a:r>
            <a:r>
              <a:rPr lang="en-US" sz="2000" i="1" dirty="0" err="1" smtClean="0">
                <a:latin typeface="Garamond" pitchFamily="18" charset="0"/>
              </a:rPr>
              <a:t>capitalismo</a:t>
            </a:r>
            <a:endParaRPr lang="en-US" sz="2000" i="1" dirty="0" smtClean="0">
              <a:latin typeface="Garamon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Garamond" pitchFamily="18" charset="0"/>
              </a:rPr>
              <a:t>Todos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os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países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Católicos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>
                <a:latin typeface="Garamond" pitchFamily="18" charset="0"/>
              </a:rPr>
              <a:t>e </a:t>
            </a:r>
            <a:r>
              <a:rPr lang="en-US" sz="2000" dirty="0" err="1" smtClean="0">
                <a:latin typeface="Garamond" pitchFamily="18" charset="0"/>
              </a:rPr>
              <a:t>Protestantes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parecidos</a:t>
            </a:r>
            <a:endParaRPr lang="en-US" sz="2000" dirty="0">
              <a:latin typeface="Garamon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Garamond" pitchFamily="18" charset="0"/>
              </a:rPr>
              <a:t>Desenvolvimento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Capitalista</a:t>
            </a:r>
            <a:r>
              <a:rPr lang="en-US" sz="2000" dirty="0" smtClean="0">
                <a:latin typeface="Garamond" pitchFamily="18" charset="0"/>
              </a:rPr>
              <a:t> e </a:t>
            </a:r>
            <a:r>
              <a:rPr lang="en-US" sz="2000" dirty="0" err="1" smtClean="0">
                <a:latin typeface="Garamond" pitchFamily="18" charset="0"/>
              </a:rPr>
              <a:t>tipos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ideais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religiosos</a:t>
            </a:r>
            <a:endParaRPr lang="en-US" sz="2000" dirty="0" smtClean="0">
              <a:latin typeface="Garamon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Garamond" pitchFamily="18" charset="0"/>
              </a:rPr>
              <a:t>Ética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protestante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impulsiona</a:t>
            </a:r>
            <a:r>
              <a:rPr lang="en-US" sz="2000" dirty="0" smtClean="0">
                <a:latin typeface="Garamond" pitchFamily="18" charset="0"/>
              </a:rPr>
              <a:t> o </a:t>
            </a:r>
            <a:r>
              <a:rPr lang="en-US" sz="2000" dirty="0" err="1" smtClean="0">
                <a:latin typeface="Garamond" pitchFamily="18" charset="0"/>
              </a:rPr>
              <a:t>desenvolvimento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capitalista</a:t>
            </a:r>
            <a:endParaRPr lang="en-US" sz="2000" dirty="0" smtClean="0">
              <a:latin typeface="Garamon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Garamond" pitchFamily="18" charset="0"/>
              </a:rPr>
              <a:t>Ética</a:t>
            </a:r>
            <a:r>
              <a:rPr lang="en-US" sz="2000" dirty="0" smtClean="0">
                <a:latin typeface="Garamond" pitchFamily="18" charset="0"/>
              </a:rPr>
              <a:t> do </a:t>
            </a:r>
            <a:r>
              <a:rPr lang="en-US" sz="2000" dirty="0" err="1" smtClean="0">
                <a:latin typeface="Garamond" pitchFamily="18" charset="0"/>
              </a:rPr>
              <a:t>trabalho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protestante</a:t>
            </a:r>
            <a:r>
              <a:rPr lang="en-US" sz="2000" dirty="0" smtClean="0">
                <a:latin typeface="Garamond" pitchFamily="18" charset="0"/>
              </a:rPr>
              <a:t> e </a:t>
            </a:r>
            <a:r>
              <a:rPr lang="en-US" sz="2000" dirty="0" err="1" smtClean="0">
                <a:latin typeface="Garamond" pitchFamily="18" charset="0"/>
              </a:rPr>
              <a:t>moralidade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positiva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na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produção</a:t>
            </a:r>
            <a:r>
              <a:rPr lang="en-US" sz="2000" dirty="0" smtClean="0">
                <a:latin typeface="Garamond" pitchFamily="18" charset="0"/>
              </a:rPr>
              <a:t> de </a:t>
            </a:r>
            <a:r>
              <a:rPr lang="en-US" sz="2000" dirty="0" err="1" smtClean="0">
                <a:latin typeface="Garamond" pitchFamily="18" charset="0"/>
              </a:rPr>
              <a:t>riquezas</a:t>
            </a:r>
            <a:r>
              <a:rPr lang="en-US" sz="2000" dirty="0" smtClean="0">
                <a:latin typeface="Garamond" pitchFamily="18" charset="0"/>
              </a:rPr>
              <a:t> – </a:t>
            </a:r>
            <a:r>
              <a:rPr lang="en-US" sz="2000" dirty="0" err="1" smtClean="0">
                <a:latin typeface="Garamond" pitchFamily="18" charset="0"/>
              </a:rPr>
              <a:t>ação</a:t>
            </a:r>
            <a:r>
              <a:rPr lang="en-US" sz="2000" dirty="0" smtClean="0">
                <a:latin typeface="Garamond" pitchFamily="18" charset="0"/>
              </a:rPr>
              <a:t> social</a:t>
            </a:r>
          </a:p>
          <a:p>
            <a:pPr marL="342900" indent="-342900">
              <a:buFont typeface="+mj-lt"/>
              <a:buAutoNum type="arabicPeriod"/>
            </a:pPr>
            <a:endParaRPr lang="pt-BR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Resultado de imagem para partilha da afr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6" descr="Resultado de imagem para partilha da afri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8" descr="Resultado de imagem para partilha da afric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10" descr="Resultado de imagem para partilha da afric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2" descr="Resultado de imagem para partilha da afric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4" descr="Resultado de imagem para partilha da afric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6" descr="Resultado de imagem para partilha da africa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69" y="4293096"/>
            <a:ext cx="3581292" cy="22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526033" y="2132856"/>
            <a:ext cx="5342111" cy="76200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Partilha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África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Conflitos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Civis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3" name="Picture 19" descr="Resultado de imagem para conflitos etnicos afr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873128"/>
            <a:ext cx="2727756" cy="59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0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7815" y="1268760"/>
            <a:ext cx="8229600" cy="562074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Posner (2004)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Clivagens Étnicas geram clivagens políticas?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Probabilidade de conflito étnico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Chewas e Tumbukas na fronteira do Malawi e Zâmbia – controle por fatores de confusão como infraestrutura, atividade econômica, condições geográficas e intercâmbio cultural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“Tratamento” – tamanho relativo das etnias em relação à população do país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Survey com amostra probabilística estratificada e aplicação de teste de diferença de médias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6511523" cy="63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9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Árvore com raízes - Download Vetores Gratis, Desenhos de Ve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01" y="2060848"/>
            <a:ext cx="4667250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9689" y="5488163"/>
            <a:ext cx="3467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Bradley Hand ITC" pitchFamily="66" charset="0"/>
              </a:rPr>
              <a:t>Ontologia</a:t>
            </a:r>
            <a:endParaRPr lang="en-US" sz="2400" b="1" dirty="0" smtClean="0">
              <a:latin typeface="Bradley Hand ITC" pitchFamily="66" charset="0"/>
            </a:endParaRPr>
          </a:p>
          <a:p>
            <a:pPr algn="ctr"/>
            <a:r>
              <a:rPr lang="en-US" sz="2400" dirty="0" smtClean="0">
                <a:latin typeface="Bradley Hand ITC" pitchFamily="66" charset="0"/>
              </a:rPr>
              <a:t>(Como </a:t>
            </a:r>
            <a:r>
              <a:rPr lang="en-US" sz="2400" dirty="0" err="1" smtClean="0">
                <a:latin typeface="Bradley Hand ITC" pitchFamily="66" charset="0"/>
              </a:rPr>
              <a:t>vemos</a:t>
            </a:r>
            <a:r>
              <a:rPr lang="en-US" sz="2400" dirty="0" smtClean="0">
                <a:latin typeface="Bradley Hand ITC" pitchFamily="66" charset="0"/>
              </a:rPr>
              <a:t> o </a:t>
            </a:r>
            <a:r>
              <a:rPr lang="en-US" sz="2400" dirty="0" err="1" smtClean="0">
                <a:latin typeface="Bradley Hand ITC" pitchFamily="66" charset="0"/>
              </a:rPr>
              <a:t>mundo</a:t>
            </a:r>
            <a:r>
              <a:rPr lang="en-US" sz="2400" dirty="0" smtClean="0">
                <a:latin typeface="Bradley Hand ITC" pitchFamily="66" charset="0"/>
              </a:rPr>
              <a:t>)</a:t>
            </a:r>
          </a:p>
          <a:p>
            <a:pPr algn="ctr"/>
            <a:r>
              <a:rPr lang="en-US" dirty="0" err="1" smtClean="0">
                <a:latin typeface="Bradley Hand ITC" pitchFamily="66" charset="0"/>
              </a:rPr>
              <a:t>Objetivo</a:t>
            </a:r>
            <a:r>
              <a:rPr lang="en-US" dirty="0" smtClean="0">
                <a:latin typeface="Bradley Hand ITC" pitchFamily="66" charset="0"/>
              </a:rPr>
              <a:t> x </a:t>
            </a:r>
            <a:r>
              <a:rPr lang="en-US" dirty="0" err="1" smtClean="0">
                <a:latin typeface="Bradley Hand ITC" pitchFamily="66" charset="0"/>
              </a:rPr>
              <a:t>subjetivo</a:t>
            </a:r>
            <a:r>
              <a:rPr lang="en-US" dirty="0" smtClean="0">
                <a:latin typeface="Bradley Hand ITC" pitchFamily="66" charset="0"/>
              </a:rPr>
              <a:t>: </a:t>
            </a:r>
            <a:r>
              <a:rPr lang="en-US" dirty="0" err="1" smtClean="0">
                <a:latin typeface="Bradley Hand ITC" pitchFamily="66" charset="0"/>
              </a:rPr>
              <a:t>Feminismo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na</a:t>
            </a:r>
            <a:r>
              <a:rPr lang="en-US" dirty="0" smtClean="0">
                <a:latin typeface="Bradley Hand ITC" pitchFamily="66" charset="0"/>
              </a:rPr>
              <a:t> Pol. </a:t>
            </a:r>
            <a:r>
              <a:rPr lang="en-US" dirty="0" err="1" smtClean="0">
                <a:latin typeface="Bradley Hand ITC" pitchFamily="66" charset="0"/>
              </a:rPr>
              <a:t>Externa</a:t>
            </a:r>
            <a:r>
              <a:rPr lang="en-US" dirty="0" smtClean="0">
                <a:latin typeface="Bradley Hand ITC" pitchFamily="66" charset="0"/>
              </a:rPr>
              <a:t> </a:t>
            </a:r>
            <a:endParaRPr lang="pt-BR" dirty="0">
              <a:latin typeface="Bradley Hand ITC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66246" y="4725144"/>
            <a:ext cx="35895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radley Hand ITC" pitchFamily="66" charset="0"/>
              </a:rPr>
              <a:t>  </a:t>
            </a:r>
            <a:r>
              <a:rPr lang="en-US" sz="2000" b="1" dirty="0" err="1" smtClean="0">
                <a:latin typeface="Bradley Hand ITC" pitchFamily="66" charset="0"/>
              </a:rPr>
              <a:t>Epistemologia</a:t>
            </a:r>
            <a:endParaRPr lang="en-US" sz="2000" b="1" dirty="0" smtClean="0">
              <a:latin typeface="Bradley Hand ITC" pitchFamily="66" charset="0"/>
            </a:endParaRPr>
          </a:p>
          <a:p>
            <a:pPr algn="ctr"/>
            <a:r>
              <a:rPr lang="en-US" sz="2000" dirty="0" smtClean="0">
                <a:latin typeface="Bradley Hand ITC" pitchFamily="66" charset="0"/>
              </a:rPr>
              <a:t>(Como </a:t>
            </a:r>
            <a:r>
              <a:rPr lang="en-US" sz="2000" dirty="0" err="1" smtClean="0">
                <a:latin typeface="Bradley Hand ITC" pitchFamily="66" charset="0"/>
              </a:rPr>
              <a:t>devemos</a:t>
            </a:r>
            <a:r>
              <a:rPr lang="en-US" sz="2000" dirty="0" smtClean="0">
                <a:latin typeface="Bradley Hand ITC" pitchFamily="66" charset="0"/>
              </a:rPr>
              <a:t> </a:t>
            </a:r>
            <a:r>
              <a:rPr lang="en-US" sz="2000" dirty="0" err="1" smtClean="0">
                <a:latin typeface="Bradley Hand ITC" pitchFamily="66" charset="0"/>
              </a:rPr>
              <a:t>investigar</a:t>
            </a:r>
            <a:r>
              <a:rPr lang="en-US" sz="2000" dirty="0" smtClean="0">
                <a:latin typeface="Bradley Hand ITC" pitchFamily="66" charset="0"/>
              </a:rPr>
              <a:t> o </a:t>
            </a:r>
            <a:r>
              <a:rPr lang="en-US" sz="2000" dirty="0" err="1" smtClean="0">
                <a:latin typeface="Bradley Hand ITC" pitchFamily="66" charset="0"/>
              </a:rPr>
              <a:t>mundo</a:t>
            </a:r>
            <a:r>
              <a:rPr lang="en-US" sz="2000" dirty="0" smtClean="0">
                <a:latin typeface="Bradley Hand ITC" pitchFamily="66" charset="0"/>
              </a:rPr>
              <a:t>) </a:t>
            </a:r>
            <a:r>
              <a:rPr lang="en-US" sz="2000" dirty="0" err="1" smtClean="0">
                <a:latin typeface="Bradley Hand ITC" pitchFamily="66" charset="0"/>
              </a:rPr>
              <a:t>Explicação</a:t>
            </a:r>
            <a:r>
              <a:rPr lang="en-US" sz="2000" dirty="0" smtClean="0">
                <a:latin typeface="Bradley Hand ITC" pitchFamily="66" charset="0"/>
              </a:rPr>
              <a:t> x </a:t>
            </a:r>
            <a:r>
              <a:rPr lang="en-US" sz="2000" dirty="0" err="1" smtClean="0">
                <a:latin typeface="Bradley Hand ITC" pitchFamily="66" charset="0"/>
              </a:rPr>
              <a:t>Interpretação</a:t>
            </a:r>
            <a:endParaRPr lang="en-US" sz="2000" dirty="0" smtClean="0">
              <a:latin typeface="Bradley Hand ITC" pitchFamily="66" charset="0"/>
            </a:endParaRPr>
          </a:p>
          <a:p>
            <a:pPr algn="r"/>
            <a:r>
              <a:rPr lang="en-US" sz="1400" dirty="0" err="1" smtClean="0">
                <a:latin typeface="Bradley Hand ITC" pitchFamily="66" charset="0"/>
              </a:rPr>
              <a:t>Regularidade</a:t>
            </a:r>
            <a:r>
              <a:rPr lang="en-US" sz="1400" dirty="0" smtClean="0">
                <a:latin typeface="Bradley Hand ITC" pitchFamily="66" charset="0"/>
              </a:rPr>
              <a:t> </a:t>
            </a:r>
            <a:r>
              <a:rPr lang="en-US" sz="1400" dirty="0" err="1" smtClean="0">
                <a:latin typeface="Bradley Hand ITC" pitchFamily="66" charset="0"/>
              </a:rPr>
              <a:t>Empírica</a:t>
            </a:r>
            <a:r>
              <a:rPr lang="en-US" sz="1400" dirty="0" smtClean="0">
                <a:latin typeface="Bradley Hand ITC" pitchFamily="66" charset="0"/>
              </a:rPr>
              <a:t> x </a:t>
            </a:r>
            <a:r>
              <a:rPr lang="en-US" sz="1400" dirty="0" err="1" smtClean="0">
                <a:latin typeface="Bradley Hand ITC" pitchFamily="66" charset="0"/>
              </a:rPr>
              <a:t>Peculiaridades</a:t>
            </a:r>
            <a:r>
              <a:rPr lang="en-US" sz="1400" dirty="0" smtClean="0">
                <a:latin typeface="Bradley Hand ITC" pitchFamily="66" charset="0"/>
              </a:rPr>
              <a:t> </a:t>
            </a:r>
            <a:r>
              <a:rPr lang="en-US" sz="1400" dirty="0" err="1" smtClean="0">
                <a:latin typeface="Bradley Hand ITC" pitchFamily="66" charset="0"/>
              </a:rPr>
              <a:t>históricas</a:t>
            </a:r>
            <a:r>
              <a:rPr lang="en-US" sz="1400" dirty="0" smtClean="0">
                <a:latin typeface="Bradley Hand ITC" pitchFamily="66" charset="0"/>
              </a:rPr>
              <a:t> e </a:t>
            </a:r>
            <a:r>
              <a:rPr lang="en-US" sz="1400" dirty="0" err="1" smtClean="0">
                <a:latin typeface="Bradley Hand ITC" pitchFamily="66" charset="0"/>
              </a:rPr>
              <a:t>culturais</a:t>
            </a:r>
            <a:r>
              <a:rPr lang="en-US" sz="1400" dirty="0" smtClean="0">
                <a:latin typeface="Bradley Hand ITC" pitchFamily="66" charset="0"/>
              </a:rPr>
              <a:t> – Posner </a:t>
            </a:r>
            <a:r>
              <a:rPr lang="en-US" sz="1400" dirty="0" err="1" smtClean="0">
                <a:latin typeface="Bradley Hand ITC" pitchFamily="66" charset="0"/>
              </a:rPr>
              <a:t>generalizável</a:t>
            </a:r>
            <a:r>
              <a:rPr lang="en-US" sz="1400" dirty="0" smtClean="0">
                <a:latin typeface="Bradley Hand ITC" pitchFamily="66" charset="0"/>
              </a:rPr>
              <a:t>?</a:t>
            </a:r>
            <a:endParaRPr lang="pt-BR" sz="1400" dirty="0">
              <a:latin typeface="Bradley Hand ITC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728492" y="2755824"/>
            <a:ext cx="22272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Bradley Hand ITC" pitchFamily="66" charset="0"/>
              </a:rPr>
              <a:t>Metodologia</a:t>
            </a:r>
            <a:endParaRPr lang="en-US" sz="2000" b="1" dirty="0">
              <a:latin typeface="Bradley Hand ITC" pitchFamily="66" charset="0"/>
            </a:endParaRPr>
          </a:p>
          <a:p>
            <a:r>
              <a:rPr lang="en-US" sz="2000" dirty="0" smtClean="0">
                <a:latin typeface="Bradley Hand ITC" pitchFamily="66" charset="0"/>
              </a:rPr>
              <a:t>(</a:t>
            </a:r>
            <a:r>
              <a:rPr lang="en-US" sz="2000" dirty="0" err="1" smtClean="0">
                <a:latin typeface="Bradley Hand ITC" pitchFamily="66" charset="0"/>
              </a:rPr>
              <a:t>desenho</a:t>
            </a:r>
            <a:r>
              <a:rPr lang="en-US" sz="2000" dirty="0" smtClean="0">
                <a:latin typeface="Bradley Hand ITC" pitchFamily="66" charset="0"/>
              </a:rPr>
              <a:t> da </a:t>
            </a:r>
            <a:r>
              <a:rPr lang="en-US" sz="2000" dirty="0" err="1" smtClean="0">
                <a:latin typeface="Bradley Hand ITC" pitchFamily="66" charset="0"/>
              </a:rPr>
              <a:t>coleta</a:t>
            </a:r>
            <a:r>
              <a:rPr lang="en-US" sz="2000" dirty="0" smtClean="0">
                <a:latin typeface="Bradley Hand ITC" pitchFamily="66" charset="0"/>
              </a:rPr>
              <a:t> de </a:t>
            </a:r>
            <a:r>
              <a:rPr lang="en-US" sz="2000" dirty="0" err="1" smtClean="0">
                <a:latin typeface="Bradley Hand ITC" pitchFamily="66" charset="0"/>
              </a:rPr>
              <a:t>informaçòes</a:t>
            </a:r>
            <a:r>
              <a:rPr lang="en-US" sz="2000" dirty="0" smtClean="0">
                <a:latin typeface="Bradley Hand ITC" pitchFamily="66" charset="0"/>
              </a:rPr>
              <a:t>)</a:t>
            </a:r>
          </a:p>
          <a:p>
            <a:r>
              <a:rPr lang="en-US" sz="2000" dirty="0" smtClean="0">
                <a:latin typeface="Bradley Hand ITC" pitchFamily="66" charset="0"/>
              </a:rPr>
              <a:t>Ex: Quasi- </a:t>
            </a:r>
            <a:r>
              <a:rPr lang="en-US" sz="2000" dirty="0" err="1" smtClean="0">
                <a:latin typeface="Bradley Hand ITC" pitchFamily="66" charset="0"/>
              </a:rPr>
              <a:t>Experiemento</a:t>
            </a:r>
            <a:r>
              <a:rPr lang="en-US" sz="2000" dirty="0" smtClean="0">
                <a:latin typeface="Bradley Hand ITC" pitchFamily="66" charset="0"/>
              </a:rPr>
              <a:t> Posner(2004)</a:t>
            </a:r>
            <a:endParaRPr lang="pt-BR" sz="2000" dirty="0">
              <a:latin typeface="Bradley Hand ITC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826699"/>
            <a:ext cx="313098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latin typeface="Bradley Hand ITC" pitchFamily="66" charset="0"/>
              </a:rPr>
              <a:t>Método</a:t>
            </a:r>
            <a:endParaRPr lang="en-US" sz="2400" b="1" dirty="0" smtClean="0">
              <a:latin typeface="Bradley Hand ITC" pitchFamily="66" charset="0"/>
            </a:endParaRPr>
          </a:p>
          <a:p>
            <a:r>
              <a:rPr lang="en-US" sz="2400" dirty="0" smtClean="0">
                <a:latin typeface="Bradley Hand ITC" pitchFamily="66" charset="0"/>
              </a:rPr>
              <a:t>(</a:t>
            </a:r>
            <a:r>
              <a:rPr lang="en-US" sz="2400" dirty="0" err="1" smtClean="0">
                <a:latin typeface="Bradley Hand ITC" pitchFamily="66" charset="0"/>
              </a:rPr>
              <a:t>técnica</a:t>
            </a:r>
            <a:r>
              <a:rPr lang="en-US" sz="2400" dirty="0" smtClean="0">
                <a:latin typeface="Bradley Hand ITC" pitchFamily="66" charset="0"/>
              </a:rPr>
              <a:t> </a:t>
            </a:r>
            <a:r>
              <a:rPr lang="en-US" sz="2400" dirty="0" err="1" smtClean="0">
                <a:latin typeface="Bradley Hand ITC" pitchFamily="66" charset="0"/>
              </a:rPr>
              <a:t>utilizada</a:t>
            </a:r>
            <a:r>
              <a:rPr lang="en-US" sz="2400" dirty="0" smtClean="0">
                <a:latin typeface="Bradley Hand ITC" pitchFamily="66" charset="0"/>
              </a:rPr>
              <a:t> </a:t>
            </a:r>
            <a:r>
              <a:rPr lang="en-US" sz="2400" dirty="0" err="1" smtClean="0">
                <a:latin typeface="Bradley Hand ITC" pitchFamily="66" charset="0"/>
              </a:rPr>
              <a:t>para</a:t>
            </a:r>
            <a:endParaRPr lang="en-US" sz="2400" dirty="0" smtClean="0">
              <a:latin typeface="Bradley Hand ITC" pitchFamily="66" charset="0"/>
            </a:endParaRPr>
          </a:p>
          <a:p>
            <a:r>
              <a:rPr lang="en-US" sz="2400" dirty="0" err="1" smtClean="0">
                <a:latin typeface="Bradley Hand ITC" pitchFamily="66" charset="0"/>
              </a:rPr>
              <a:t>Analisar</a:t>
            </a:r>
            <a:r>
              <a:rPr lang="en-US" sz="2400" dirty="0" smtClean="0">
                <a:latin typeface="Bradley Hand ITC" pitchFamily="66" charset="0"/>
              </a:rPr>
              <a:t> </a:t>
            </a:r>
            <a:r>
              <a:rPr lang="en-US" sz="2400" dirty="0" err="1" smtClean="0">
                <a:latin typeface="Bradley Hand ITC" pitchFamily="66" charset="0"/>
              </a:rPr>
              <a:t>os</a:t>
            </a:r>
            <a:r>
              <a:rPr lang="en-US" sz="2400" dirty="0" smtClean="0">
                <a:latin typeface="Bradley Hand ITC" pitchFamily="66" charset="0"/>
              </a:rPr>
              <a:t> dados)</a:t>
            </a:r>
          </a:p>
          <a:p>
            <a:r>
              <a:rPr lang="en-US" dirty="0" smtClean="0">
                <a:latin typeface="Bradley Hand ITC" pitchFamily="66" charset="0"/>
              </a:rPr>
              <a:t>Survey no </a:t>
            </a:r>
            <a:r>
              <a:rPr lang="en-US" dirty="0" err="1" smtClean="0">
                <a:latin typeface="Bradley Hand ITC" pitchFamily="66" charset="0"/>
              </a:rPr>
              <a:t>caso</a:t>
            </a:r>
            <a:r>
              <a:rPr lang="en-US" dirty="0" smtClean="0">
                <a:latin typeface="Bradley Hand ITC" pitchFamily="66" charset="0"/>
              </a:rPr>
              <a:t> de </a:t>
            </a:r>
          </a:p>
          <a:p>
            <a:r>
              <a:rPr lang="en-US" dirty="0" smtClean="0">
                <a:latin typeface="Bradley Hand ITC" pitchFamily="66" charset="0"/>
              </a:rPr>
              <a:t>Posner(2004)</a:t>
            </a:r>
          </a:p>
          <a:p>
            <a:endParaRPr lang="pt-BR" sz="2400" dirty="0">
              <a:latin typeface="Bradley Hand ITC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25707" y="1124744"/>
            <a:ext cx="4859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Estrutura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Tipo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Pesquisa</a:t>
            </a:r>
            <a:endParaRPr lang="pt-BR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2582777" y="2586704"/>
            <a:ext cx="798090" cy="33824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8" idx="1"/>
          </p:cNvCxnSpPr>
          <p:nvPr/>
        </p:nvCxnSpPr>
        <p:spPr>
          <a:xfrm flipH="1" flipV="1">
            <a:off x="5724128" y="3445400"/>
            <a:ext cx="1004364" cy="27992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H="1">
            <a:off x="5002652" y="4941168"/>
            <a:ext cx="1369548" cy="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2441151" y="5743372"/>
            <a:ext cx="1081341" cy="13390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4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75856" y="476672"/>
            <a:ext cx="5626968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Projeto de Pesquisa:</a:t>
            </a:r>
            <a:r>
              <a:rPr lang="pt-BR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799"/>
            <a:ext cx="7913995" cy="49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9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7331</TotalTime>
  <Words>228</Words>
  <Application>Microsoft Office PowerPoint</Application>
  <PresentationFormat>Apresentação na tela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Aula 1. As Ciências Sociais</vt:lpstr>
      <vt:lpstr>Método Científico</vt:lpstr>
      <vt:lpstr>Partilha da África e Conflitos Civis</vt:lpstr>
      <vt:lpstr> Posner (2004)</vt:lpstr>
      <vt:lpstr>Apresentação do PowerPoint</vt:lpstr>
      <vt:lpstr>Apresentação do PowerPoint</vt:lpstr>
      <vt:lpstr>Estrutura Projeto de Pesquisa: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</dc:creator>
  <cp:lastModifiedBy>Paulo</cp:lastModifiedBy>
  <cp:revision>66</cp:revision>
  <dcterms:created xsi:type="dcterms:W3CDTF">2015-02-10T17:34:58Z</dcterms:created>
  <dcterms:modified xsi:type="dcterms:W3CDTF">2020-08-15T19:48:14Z</dcterms:modified>
</cp:coreProperties>
</file>