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772400" cy="10058400"/>
  <p:embeddedFontLs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Source Code Pro" panose="020B0604020202020204" charset="0"/>
      <p:regular r:id="rId34"/>
      <p:bold r:id="rId35"/>
      <p:italic r:id="rId36"/>
      <p:boldItalic r:id="rId37"/>
    </p:embeddedFont>
    <p:embeddedFont>
      <p:font typeface="PT Sans Narrow" panose="020B0604020202020204" charset="0"/>
      <p:regular r:id="rId38"/>
      <p:bold r:id="rId39"/>
    </p:embeddedFont>
    <p:embeddedFont>
      <p:font typeface="Comfortaa" panose="020B0604020202020204" charset="0"/>
      <p:regular r:id="rId40"/>
      <p:bold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3B79"/>
    <a:srgbClr val="ADB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104444-B9D9-475B-835E-EEC0D1DDD367}">
  <a:tblStyle styleId="{86104444-B9D9-475B-835E-EEC0D1DDD36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5636" autoAdjust="0"/>
  </p:normalViewPr>
  <p:slideViewPr>
    <p:cSldViewPr snapToGrid="0">
      <p:cViewPr varScale="1">
        <p:scale>
          <a:sx n="55" d="100"/>
          <a:sy n="55" d="100"/>
        </p:scale>
        <p:origin x="13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dirty="0"/>
          </a:p>
        </p:txBody>
      </p:sp>
      <p:sp>
        <p:nvSpPr>
          <p:cNvPr id="197" name="Google Shape;1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0b9e0827_2_35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870b9e0827_2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597158012_0_2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g859715801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782f619c28_0_17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97" name="Google Shape;397;g782f619c28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82f619c28_0_162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9" name="Google Shape;409;g782f619c2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870b9e0827_2_36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870b9e0827_2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870b9e0827_2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870b9e0827_2_38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Quero agradecer a Universidade Federal de Goiás à Universidade de São Paulo pela elevada qualidade no ensino oferecido.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Ao Departamento de Psiquiatria da Faculdade de Medicina da USP e ao CPNq pelo financiamento da pesquisa.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70b9e0827_1_18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g870b9e0827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87a650fc4c_3_1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32" name="Google Shape;232;g87a650fc4c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7a650fc4c_3_4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4" name="Google Shape;254;g87a650fc4c_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870b9e0827_1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g870b9e082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70b9e0827_2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70b9e0827_2_32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70b9e0827_2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70b9e0827_2_290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8597158012_0_4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859715801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4"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2"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3"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5"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body" idx="6"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3"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2"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4"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2"/>
          </p:nvPr>
        </p:nvSpPr>
        <p:spPr>
          <a:xfrm>
            <a:off x="259020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3"/>
          </p:nvPr>
        </p:nvSpPr>
        <p:spPr>
          <a:xfrm>
            <a:off x="4342320" y="182556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body" idx="4"/>
          </p:nvPr>
        </p:nvSpPr>
        <p:spPr>
          <a:xfrm>
            <a:off x="83808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body" idx="5"/>
          </p:nvPr>
        </p:nvSpPr>
        <p:spPr>
          <a:xfrm>
            <a:off x="259020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body" idx="6"/>
          </p:nvPr>
        </p:nvSpPr>
        <p:spPr>
          <a:xfrm>
            <a:off x="4342320" y="4098240"/>
            <a:ext cx="166824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28"/>
          <p:cNvCxnSpPr/>
          <p:nvPr/>
        </p:nvCxnSpPr>
        <p:spPr>
          <a:xfrm>
            <a:off x="9343647" y="4235850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4" name="Google Shape;144;p28"/>
          <p:cNvCxnSpPr/>
          <p:nvPr/>
        </p:nvCxnSpPr>
        <p:spPr>
          <a:xfrm>
            <a:off x="2100047" y="4211002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45" name="Google Shape;145;p28"/>
          <p:cNvGrpSpPr/>
          <p:nvPr/>
        </p:nvGrpSpPr>
        <p:grpSpPr>
          <a:xfrm>
            <a:off x="1338859" y="1362666"/>
            <a:ext cx="9515557" cy="203195"/>
            <a:chOff x="1346429" y="1011300"/>
            <a:chExt cx="6452100" cy="152400"/>
          </a:xfrm>
        </p:grpSpPr>
        <p:cxnSp>
          <p:nvCxnSpPr>
            <p:cNvPr id="146" name="Google Shape;146;p28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28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48" name="Google Shape;148;p28"/>
          <p:cNvGrpSpPr/>
          <p:nvPr/>
        </p:nvGrpSpPr>
        <p:grpSpPr>
          <a:xfrm>
            <a:off x="1338868" y="5292001"/>
            <a:ext cx="9515557" cy="203195"/>
            <a:chOff x="1346435" y="3969088"/>
            <a:chExt cx="6452100" cy="152400"/>
          </a:xfrm>
        </p:grpSpPr>
        <p:cxnSp>
          <p:nvCxnSpPr>
            <p:cNvPr id="149" name="Google Shape;149;p28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0" name="Google Shape;150;p28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51" name="Google Shape;151;p28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700" cy="13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1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/>
          <p:nvPr/>
        </p:nvSpPr>
        <p:spPr>
          <a:xfrm>
            <a:off x="-67" y="3429200"/>
            <a:ext cx="12192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3" name="Google Shape;173;p3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7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0" name="Google Shape;180;p35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700" cy="223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6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187" name="Google Shape;187;p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1" name="Google Shape;191;p37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3"/>
          </p:nvPr>
        </p:nvSpPr>
        <p:spPr>
          <a:xfrm>
            <a:off x="3493080" y="409824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3493080" y="1825560"/>
            <a:ext cx="252828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3"/>
          </p:nvPr>
        </p:nvSpPr>
        <p:spPr>
          <a:xfrm>
            <a:off x="838080" y="4098240"/>
            <a:ext cx="5181120" cy="207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2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  <a:def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/>
        </p:nvSpPr>
        <p:spPr>
          <a:xfrm>
            <a:off x="346375" y="1122475"/>
            <a:ext cx="11360700" cy="23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</a:rPr>
              <a:t>	 	 	</a:t>
            </a:r>
            <a:endParaRPr sz="3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sz="3000" b="1">
                <a:solidFill>
                  <a:srgbClr val="4A86E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DETERMINAÇÃO DE CETAMINA, PRODUTOS DE BIOTRANSFORMAÇÃO E O ESTUDO DE FARMACOCINÉTICA DA ADMINISTRAÇÃO SUBCUTÂNEA</a:t>
            </a:r>
            <a:endParaRPr sz="3000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9"/>
          <p:cNvSpPr txBox="1"/>
          <p:nvPr/>
        </p:nvSpPr>
        <p:spPr>
          <a:xfrm>
            <a:off x="1523880" y="4135560"/>
            <a:ext cx="9143700" cy="16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Mestranda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Carla Maria de Sousa Silva </a:t>
            </a: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Orientador: Prof. Dr. Luiz Carlos da Cunha (UFG)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Co-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</a:rPr>
              <a:t>orientador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: Prof. Dr. Maurício Yonamine (USP)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9"/>
          <p:cNvSpPr/>
          <p:nvPr/>
        </p:nvSpPr>
        <p:spPr>
          <a:xfrm>
            <a:off x="4338360" y="6356400"/>
            <a:ext cx="34437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São Paulo, maio de 2020</a:t>
            </a:r>
            <a:endParaRPr sz="1800" b="1" i="0" u="none" strike="noStrike" cap="none"/>
          </a:p>
        </p:txBody>
      </p:sp>
      <p:pic>
        <p:nvPicPr>
          <p:cNvPr id="203" name="Google Shape;20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205" name="Google Shape;205;p39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5295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91425" y="2891600"/>
            <a:ext cx="3450775" cy="37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8"/>
          <p:cNvSpPr/>
          <p:nvPr/>
        </p:nvSpPr>
        <p:spPr>
          <a:xfrm>
            <a:off x="-404500" y="3300325"/>
            <a:ext cx="106848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Microextração líquido-líquido dispersiva (DLLME)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2743200" marR="0" lvl="1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Técnica eficiente e ambientalmente correto </a:t>
            </a: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(green chemistry)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  <a:p>
            <a:pPr marL="27432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Utilizaçao de micro gotículas de solvente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7432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Objetivo de reduzir o impacto ambiental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381" name="Google Shape;381;p48"/>
          <p:cNvPicPr preferRelativeResize="0"/>
          <p:nvPr/>
        </p:nvPicPr>
        <p:blipFill rotWithShape="1">
          <a:blip r:embed="rId8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8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2600" y="603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3318" y="1917838"/>
            <a:ext cx="8907508" cy="467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90" name="Google Shape;390;p49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9"/>
          <p:cNvSpPr/>
          <p:nvPr/>
        </p:nvSpPr>
        <p:spPr>
          <a:xfrm>
            <a:off x="-527325" y="2875500"/>
            <a:ext cx="4630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-US" sz="2000" i="1">
                <a:latin typeface="Calibri"/>
                <a:ea typeface="Calibri"/>
                <a:cs typeface="Calibri"/>
                <a:sym typeface="Calibri"/>
              </a:rPr>
              <a:t>Microextração líquido-líquido dispersiva (DLLME)</a:t>
            </a:r>
            <a:endParaRPr sz="2000" i="1"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9"/>
          <p:cNvSpPr txBox="1"/>
          <p:nvPr/>
        </p:nvSpPr>
        <p:spPr>
          <a:xfrm>
            <a:off x="9436975" y="6446550"/>
            <a:ext cx="3619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(Autoria própria (2020).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9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94291" y="5866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/>
          <p:nvPr/>
        </p:nvSpPr>
        <p:spPr>
          <a:xfrm>
            <a:off x="100200" y="3398675"/>
            <a:ext cx="11929200" cy="18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Validação do método, seguindo a Resolução nº 27, de 17 de maio de 2012 da ANVISA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Precisão intra e inter ensaio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Exatidão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Linearidade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Recuperação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Limites de detecção (LOD) e limites de quantificação (LOQ)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Especificidade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Robustez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683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200" i="1">
                <a:latin typeface="Calibri"/>
                <a:ea typeface="Calibri"/>
                <a:cs typeface="Calibri"/>
                <a:sym typeface="Calibri"/>
              </a:rPr>
              <a:t>Carryover</a:t>
            </a:r>
            <a:endParaRPr sz="2200" i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0"/>
          <p:cNvSpPr txBox="1"/>
          <p:nvPr/>
        </p:nvSpPr>
        <p:spPr>
          <a:xfrm>
            <a:off x="1806225" y="-798900"/>
            <a:ext cx="98091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404" name="Google Shape;404;p50"/>
          <p:cNvSpPr txBox="1"/>
          <p:nvPr/>
        </p:nvSpPr>
        <p:spPr>
          <a:xfrm>
            <a:off x="4919625" y="6446550"/>
            <a:ext cx="72222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(Resolução n° 27, de 17 de maio de 2012 da ANVISA (BRASIL, 2012).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50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0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85" y="60004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375" y="1783350"/>
            <a:ext cx="4978950" cy="49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1"/>
          <p:cNvSpPr/>
          <p:nvPr/>
        </p:nvSpPr>
        <p:spPr>
          <a:xfrm>
            <a:off x="157350" y="3474874"/>
            <a:ext cx="5457066" cy="212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2600" dirty="0" err="1">
                <a:latin typeface="Calibri"/>
                <a:ea typeface="Calibri"/>
                <a:cs typeface="Calibri"/>
                <a:sym typeface="Calibri"/>
              </a:rPr>
              <a:t>Derivatização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2600" dirty="0" err="1">
                <a:latin typeface="Calibri"/>
                <a:ea typeface="Calibri"/>
                <a:cs typeface="Calibri"/>
                <a:sym typeface="Calibri"/>
              </a:rPr>
              <a:t>Padrão-interno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65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GC-MS</a:t>
            </a:r>
            <a:endParaRPr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Cromatógrafo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gasoso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6850)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acoplado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espectrômetro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massas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quadrupolo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5975),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ambos da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Agilent Technologies.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1"/>
          <p:cNvSpPr txBox="1"/>
          <p:nvPr/>
        </p:nvSpPr>
        <p:spPr>
          <a:xfrm>
            <a:off x="1806225" y="-798900"/>
            <a:ext cx="98091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417" name="Google Shape;417;p51"/>
          <p:cNvPicPr preferRelativeResize="0"/>
          <p:nvPr/>
        </p:nvPicPr>
        <p:blipFill rotWithShape="1">
          <a:blip r:embed="rId8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1"/>
          <p:cNvSpPr/>
          <p:nvPr/>
        </p:nvSpPr>
        <p:spPr>
          <a:xfrm>
            <a:off x="1009813" y="4373700"/>
            <a:ext cx="4756612" cy="2100252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51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5040" y="2029968"/>
            <a:ext cx="2340864" cy="2343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1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9170" y="62908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4" name="Google Shape;424;p52"/>
          <p:cNvGraphicFramePr/>
          <p:nvPr/>
        </p:nvGraphicFramePr>
        <p:xfrm>
          <a:off x="6284100" y="728600"/>
          <a:ext cx="5463100" cy="5592810"/>
        </p:xfrm>
        <a:graphic>
          <a:graphicData uri="http://schemas.openxmlformats.org/drawingml/2006/table">
            <a:tbl>
              <a:tblPr>
                <a:noFill/>
                <a:tableStyleId>{86104444-B9D9-475B-835E-EEC0D1DDD367}</a:tableStyleId>
              </a:tblPr>
              <a:tblGrid>
                <a:gridCol w="273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PICO DE CONCENTRAÇÃO MÁXIMA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(T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TEMPO PARA ALCANÇAR A C</a:t>
                      </a:r>
                      <a:r>
                        <a:rPr lang="en-US" sz="1500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MAX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9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(ASC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0-10h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SOB A CURVA DE CONCENTRAÇÃO </a:t>
                      </a:r>
                      <a:r>
                        <a:rPr lang="en-US" sz="15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VERSUS</a:t>
                      </a: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 TEMPO DO PRIMEIRO ATÉ O ÚLTIMO PONTO DE COLETA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4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(ASC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ÁREA SOB A CURVA DE CONCENTRAÇÃO </a:t>
                      </a:r>
                      <a:r>
                        <a:rPr lang="en-US" sz="15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VERSUS</a:t>
                      </a: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TEMPO TOTAL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(t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1/2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MEDIA-VIDA DE ELIMINAÇÃO PLASMÁTICA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(Kel)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CONSTANTE DE ELIMINAÇÃO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(Vd/F)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VOLUME DE DISTRIBUIÇÃO APARENTE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(Cl</a:t>
                      </a:r>
                      <a:r>
                        <a:rPr lang="en-US" sz="1600" b="1" baseline="-25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</a:t>
                      </a: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CLEARENCE</a:t>
                      </a:r>
                      <a:r>
                        <a:rPr lang="en-US" sz="15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TOTAL</a:t>
                      </a:r>
                      <a:endParaRPr sz="15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(MRT)</a:t>
                      </a:r>
                      <a:endParaRPr sz="1600" b="1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i="1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MEAN RESIDENCE TIME</a:t>
                      </a:r>
                      <a:endParaRPr sz="1500"/>
                    </a:p>
                  </a:txBody>
                  <a:tcPr marL="91425" marR="91425" marT="91425" marB="91425">
                    <a:lnL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25" name="Google Shape;42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2"/>
          <p:cNvSpPr/>
          <p:nvPr/>
        </p:nvSpPr>
        <p:spPr>
          <a:xfrm>
            <a:off x="186050" y="3928975"/>
            <a:ext cx="6108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Perfil farmacocinético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da cetamina por via subcutânea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1828800" marR="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○"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Intuito de se obter os principais </a:t>
            </a:r>
            <a:r>
              <a:rPr lang="en-US" sz="2100" b="1">
                <a:latin typeface="Calibri"/>
                <a:ea typeface="Calibri"/>
                <a:cs typeface="Calibri"/>
                <a:sym typeface="Calibri"/>
              </a:rPr>
              <a:t>parâmetros farmacocinéticos que expressam os processos de absorção, distribuição, metabolismo e excreção</a:t>
            </a: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18288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Determinação dos parâmetros através do software </a:t>
            </a: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Phoenix Connect 1.3.1 (Certara, Princeton, NJ, USA).</a:t>
            </a:r>
            <a:endParaRPr sz="1800" i="1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just" rtl="0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428" name="Google Shape;428;p52"/>
          <p:cNvSpPr/>
          <p:nvPr/>
        </p:nvSpPr>
        <p:spPr>
          <a:xfrm>
            <a:off x="6284100" y="320900"/>
            <a:ext cx="5463000" cy="331500"/>
          </a:xfrm>
          <a:prstGeom prst="rect">
            <a:avLst/>
          </a:prstGeom>
          <a:solidFill>
            <a:srgbClr val="C9DAF8"/>
          </a:solidFill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PARÂMETROS FARMACOCINÉTICOS</a:t>
            </a:r>
            <a:endParaRPr sz="1600" b="1"/>
          </a:p>
        </p:txBody>
      </p:sp>
      <p:sp>
        <p:nvSpPr>
          <p:cNvPr id="429" name="Google Shape;429;p52"/>
          <p:cNvSpPr/>
          <p:nvPr/>
        </p:nvSpPr>
        <p:spPr>
          <a:xfrm>
            <a:off x="214825" y="5635125"/>
            <a:ext cx="5684700" cy="776700"/>
          </a:xfrm>
          <a:prstGeom prst="rect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52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5295" y="6248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3"/>
          <p:cNvPicPr preferRelativeResize="0"/>
          <p:nvPr/>
        </p:nvPicPr>
        <p:blipFill rotWithShape="1">
          <a:blip r:embed="rId5">
            <a:alphaModFix/>
          </a:blip>
          <a:srcRect b="5024"/>
          <a:stretch/>
        </p:blipFill>
        <p:spPr>
          <a:xfrm>
            <a:off x="9173150" y="4619450"/>
            <a:ext cx="2346800" cy="22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/>
          <p:nvPr/>
        </p:nvSpPr>
        <p:spPr>
          <a:xfrm>
            <a:off x="109850" y="3055750"/>
            <a:ext cx="117093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0" indent="-317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Espera-se que a determinação de cetamina por via subcutânea e o estudo de seu perfil farmacocinético colaborem para uma melhor precisão da terapia deste fármaco para tratamento da depressão.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440" name="Google Shape;440;p53"/>
          <p:cNvPicPr preferRelativeResize="0"/>
          <p:nvPr/>
        </p:nvPicPr>
        <p:blipFill rotWithShape="1">
          <a:blip r:embed="rId8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3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Resultados esperados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5150" y="62176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4"/>
          <p:cNvSpPr/>
          <p:nvPr/>
        </p:nvSpPr>
        <p:spPr>
          <a:xfrm>
            <a:off x="257760" y="1928880"/>
            <a:ext cx="9143640" cy="64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4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Referências bibliográficas</a:t>
            </a:r>
            <a:endParaRPr sz="4004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4"/>
          <p:cNvSpPr txBox="1"/>
          <p:nvPr/>
        </p:nvSpPr>
        <p:spPr>
          <a:xfrm>
            <a:off x="151525" y="2517650"/>
            <a:ext cx="11815500" cy="4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6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BERMAN, R. M. et al. Antidepressant effects of ketamine in depressed patients. </a:t>
            </a:r>
            <a:r>
              <a:rPr lang="en-US" sz="15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Biological Psychiatry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v. 47, n. 4, p. 351-354, Feb. 2000. doi: 10.1016/S0006-3223(99)00230-9.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DOMINO EF. Taming the ketamine tiger. </a:t>
            </a: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Anesthesiology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2010; 113:678–684.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6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FEIFEL, D. Breaking Sad: Unleashing the Breakthrough Potential of Ketamine’s Rapid Antidepressant Effects. </a:t>
            </a:r>
            <a:r>
              <a:rPr lang="en-US" sz="15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Drug Development Research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, v. 77, n. 8, p. 489–494, dez. 2016. </a:t>
            </a:r>
            <a:endParaRPr sz="1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MAENG, S. et al. Cellular mechanisms underlying the antidepressant effects of ketamine: role of alpha-amino-3-hydroxy-5-methylisoxazole-4-propionic acid receptors.</a:t>
            </a:r>
            <a:r>
              <a:rPr lang="en-U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Biological Psychiatry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v. 63, n. 4, p. 349-352, Feb. 2008. doi: 10.1016/j.biopsych.2007. 05.028.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KWON Y. Handbook of essential pharmacokinetics, pharmacodynamics, and drug metabolism for industrial scientists. New York: </a:t>
            </a:r>
            <a:r>
              <a:rPr lang="en-US" sz="15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Kluwer Academic/ Plenum Publishers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; 2001.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635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SCHIMID, R. L.; SANDLER, A. N.; KATZ, J. Use and efficacy of low-dose ketamine in the management of acute postoperative pain: a review of current techniques and outcomes. </a:t>
            </a:r>
            <a:r>
              <a:rPr lang="en-US" sz="15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Pain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. v. 82, p. 111-125, 1999.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SYNTEC. Cetamin® (Cloridrato de Cetamina 10%). Disponível em: &lt;http://syntecvet.com.br/wp-content/uploads/2016/06/Bula-Cetamin-10-ml-e-50-ml.pdf&gt;. Acesso em: 19 de maio  de 2020.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36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360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54"/>
          <p:cNvPicPr preferRelativeResize="0"/>
          <p:nvPr/>
        </p:nvPicPr>
        <p:blipFill rotWithShape="1">
          <a:blip r:embed="rId5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"/>
          <p:cNvSpPr txBox="1"/>
          <p:nvPr/>
        </p:nvSpPr>
        <p:spPr>
          <a:xfrm>
            <a:off x="349675" y="190500"/>
            <a:ext cx="114810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UNIVERSIDADE FEDERAL DE GOIÁS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Programa de Pós-Graduação em Ciências Farmacêuticas (PPGCF)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Faculdade de Farmácia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Programa de Mobilidade de Estudantes de Pós-Graduação de Instituições Nacionais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UNIVERSIDADE DE SÃO PAULO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Faculdade de Ciências Farmacêuticas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T Sans Narrow"/>
                <a:ea typeface="PT Sans Narrow"/>
                <a:cs typeface="PT Sans Narrow"/>
                <a:sym typeface="PT Sans Narrow"/>
              </a:rPr>
              <a:t>Laboratório de Análises Toxicológicas (LAT)</a:t>
            </a:r>
            <a:endParaRPr sz="18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PT Sans Narrow"/>
                <a:ea typeface="PT Sans Narrow"/>
                <a:cs typeface="PT Sans Narrow"/>
                <a:sym typeface="PT Sans Narrow"/>
              </a:rPr>
              <a:t>Disciplina: FBC5885 - Aplicações de Cromatografia e Espectrometria de Massas em Toxicologia</a:t>
            </a:r>
            <a:endParaRPr sz="19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4A86E8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E-mail:</a:t>
            </a:r>
            <a:r>
              <a:rPr lang="en-US" sz="2600">
                <a:solidFill>
                  <a:srgbClr val="4A86E8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carlamsousa@usp.br</a:t>
            </a:r>
            <a:endParaRPr sz="2600">
              <a:solidFill>
                <a:srgbClr val="4A86E8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456" name="Google Shape;456;p55"/>
          <p:cNvPicPr preferRelativeResize="0"/>
          <p:nvPr/>
        </p:nvPicPr>
        <p:blipFill rotWithShape="1">
          <a:blip r:embed="rId3">
            <a:alphaModFix/>
          </a:blip>
          <a:srcRect l="10659" t="24208" r="10088" b="26101"/>
          <a:stretch/>
        </p:blipFill>
        <p:spPr>
          <a:xfrm>
            <a:off x="3012600" y="5684725"/>
            <a:ext cx="2014125" cy="9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7275" y="5527900"/>
            <a:ext cx="2943613" cy="12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5"/>
          <p:cNvPicPr preferRelativeResize="0"/>
          <p:nvPr/>
        </p:nvPicPr>
        <p:blipFill rotWithShape="1">
          <a:blip r:embed="rId5">
            <a:alphaModFix/>
          </a:blip>
          <a:srcRect l="29393"/>
          <a:stretch/>
        </p:blipFill>
        <p:spPr>
          <a:xfrm>
            <a:off x="146276" y="5448100"/>
            <a:ext cx="2515651" cy="12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2100" y="5448300"/>
            <a:ext cx="36195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" name="Google Shape;210;p40"/>
          <p:cNvCxnSpPr/>
          <p:nvPr/>
        </p:nvCxnSpPr>
        <p:spPr>
          <a:xfrm rot="10800000" flipH="1">
            <a:off x="2251125" y="4405750"/>
            <a:ext cx="6544500" cy="72600"/>
          </a:xfrm>
          <a:prstGeom prst="bentConnector3">
            <a:avLst>
              <a:gd name="adj1" fmla="val 97861"/>
            </a:avLst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1" name="Google Shape;211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40"/>
          <p:cNvCxnSpPr/>
          <p:nvPr/>
        </p:nvCxnSpPr>
        <p:spPr>
          <a:xfrm>
            <a:off x="2600900" y="4546025"/>
            <a:ext cx="3175800" cy="1246800"/>
          </a:xfrm>
          <a:prstGeom prst="straightConnector1">
            <a:avLst/>
          </a:prstGeom>
          <a:noFill/>
          <a:ln w="19050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p40"/>
          <p:cNvCxnSpPr/>
          <p:nvPr/>
        </p:nvCxnSpPr>
        <p:spPr>
          <a:xfrm rot="10800000" flipH="1">
            <a:off x="3075700" y="3100550"/>
            <a:ext cx="2759100" cy="1028100"/>
          </a:xfrm>
          <a:prstGeom prst="straightConnector1">
            <a:avLst/>
          </a:prstGeom>
          <a:noFill/>
          <a:ln w="19050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4" name="Google Shape;214;p40"/>
          <p:cNvSpPr/>
          <p:nvPr/>
        </p:nvSpPr>
        <p:spPr>
          <a:xfrm>
            <a:off x="241550" y="3028950"/>
            <a:ext cx="3094500" cy="2928900"/>
          </a:xfrm>
          <a:prstGeom prst="ellipse">
            <a:avLst/>
          </a:prstGeom>
          <a:solidFill>
            <a:srgbClr val="38761D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40"/>
          <p:cNvSpPr txBox="1"/>
          <p:nvPr/>
        </p:nvSpPr>
        <p:spPr>
          <a:xfrm>
            <a:off x="309937" y="3594963"/>
            <a:ext cx="2885700" cy="16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CETAMINA</a:t>
            </a:r>
            <a:endParaRPr sz="2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40"/>
          <p:cNvSpPr txBox="1"/>
          <p:nvPr/>
        </p:nvSpPr>
        <p:spPr>
          <a:xfrm rot="-2063669">
            <a:off x="3003629" y="3015705"/>
            <a:ext cx="2165741" cy="26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0"/>
          <p:cNvSpPr/>
          <p:nvPr/>
        </p:nvSpPr>
        <p:spPr>
          <a:xfrm>
            <a:off x="1371600" y="6483725"/>
            <a:ext cx="109398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/>
              <a:t>(MAENG et al., 2008; HOLTZHEIMER et al., 2006; DAMINO et al., 2012; MOGHADDAM et al., 1997).</a:t>
            </a:r>
            <a:endParaRPr sz="18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>
            <a:off x="5357950" y="2255338"/>
            <a:ext cx="2262900" cy="1376400"/>
          </a:xfrm>
          <a:prstGeom prst="ellipse">
            <a:avLst/>
          </a:prstGeom>
          <a:solidFill>
            <a:srgbClr val="FF99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4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21" name="Google Shape;221;p40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Introdução e Justificativa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 txBox="1"/>
          <p:nvPr/>
        </p:nvSpPr>
        <p:spPr>
          <a:xfrm>
            <a:off x="5293063" y="5048250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0"/>
          <p:cNvSpPr/>
          <p:nvPr/>
        </p:nvSpPr>
        <p:spPr>
          <a:xfrm>
            <a:off x="5291013" y="5003213"/>
            <a:ext cx="2262900" cy="1376400"/>
          </a:xfrm>
          <a:prstGeom prst="ellipse">
            <a:avLst/>
          </a:prstGeom>
          <a:solidFill>
            <a:srgbClr val="4DB6A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5232400" y="5286678"/>
            <a:ext cx="2361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DROGA DE ABUSO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0"/>
          <p:cNvSpPr/>
          <p:nvPr/>
        </p:nvSpPr>
        <p:spPr>
          <a:xfrm>
            <a:off x="8474400" y="3391850"/>
            <a:ext cx="2605500" cy="17988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0"/>
          <p:cNvSpPr txBox="1"/>
          <p:nvPr/>
        </p:nvSpPr>
        <p:spPr>
          <a:xfrm>
            <a:off x="8625366" y="4027364"/>
            <a:ext cx="2361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ANTIDEPRESSIVO</a:t>
            </a:r>
            <a:endParaRPr sz="23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0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4;p40"/>
          <p:cNvSpPr txBox="1"/>
          <p:nvPr/>
        </p:nvSpPr>
        <p:spPr>
          <a:xfrm>
            <a:off x="5314114" y="2642171"/>
            <a:ext cx="2361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ANESTÉSICO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8390" y="5957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35;p41"/>
          <p:cNvCxnSpPr>
            <a:endCxn id="247" idx="1"/>
          </p:cNvCxnSpPr>
          <p:nvPr/>
        </p:nvCxnSpPr>
        <p:spPr>
          <a:xfrm flipV="1">
            <a:off x="2716581" y="3278948"/>
            <a:ext cx="1484469" cy="130204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41"/>
          <p:cNvSpPr/>
          <p:nvPr/>
        </p:nvSpPr>
        <p:spPr>
          <a:xfrm>
            <a:off x="6301150" y="4102850"/>
            <a:ext cx="5652600" cy="2132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5" name="Google Shape;235;p41"/>
          <p:cNvCxnSpPr/>
          <p:nvPr/>
        </p:nvCxnSpPr>
        <p:spPr>
          <a:xfrm>
            <a:off x="4201050" y="3293473"/>
            <a:ext cx="648286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6" name="Google Shape;236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 txBox="1"/>
          <p:nvPr/>
        </p:nvSpPr>
        <p:spPr>
          <a:xfrm rot="-2063669">
            <a:off x="3003629" y="2177505"/>
            <a:ext cx="2165741" cy="26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1371600" y="6483725"/>
            <a:ext cx="109398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/>
              <a:t>(MAENG et al., 2008; HOLTZHEIMER et al., 2006; DAMINO et al., 2012; MOGHADDAM et al., 1997).</a:t>
            </a:r>
            <a:endParaRPr sz="18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40" name="Google Shape;240;p41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Introdução e Justificativa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1"/>
          <p:cNvSpPr txBox="1"/>
          <p:nvPr/>
        </p:nvSpPr>
        <p:spPr>
          <a:xfrm>
            <a:off x="5293063" y="5048250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41"/>
          <p:cNvSpPr txBox="1"/>
          <p:nvPr/>
        </p:nvSpPr>
        <p:spPr>
          <a:xfrm>
            <a:off x="9022650" y="1766975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41"/>
          <p:cNvSpPr/>
          <p:nvPr/>
        </p:nvSpPr>
        <p:spPr>
          <a:xfrm>
            <a:off x="184472" y="3386388"/>
            <a:ext cx="2810700" cy="26835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407090" y="4041354"/>
            <a:ext cx="2365464" cy="107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EFEITO ANTIDEPRESSIVO DA CETAMINA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1"/>
          <p:cNvSpPr/>
          <p:nvPr/>
        </p:nvSpPr>
        <p:spPr>
          <a:xfrm>
            <a:off x="4201050" y="2690048"/>
            <a:ext cx="3164100" cy="117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ANTAGONISMO NÃO-COMPETITIVO COM O GLUTAMATO (GLU)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8669050" y="2680565"/>
            <a:ext cx="3284700" cy="11778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DIMINUIÇÃO DA NEUROTRANSMISSÃO MEDIADA POR GLUTAMATO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8888725" y="4793525"/>
            <a:ext cx="2600100" cy="6729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</a:rPr>
              <a:t>     GLUTAMATO</a:t>
            </a:r>
            <a:endParaRPr sz="2000" b="1">
              <a:solidFill>
                <a:srgbClr val="FFFFFF"/>
              </a:solidFill>
            </a:endParaRPr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81850" y="4166502"/>
            <a:ext cx="1643304" cy="200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41"/>
          <p:cNvCxnSpPr/>
          <p:nvPr/>
        </p:nvCxnSpPr>
        <p:spPr>
          <a:xfrm>
            <a:off x="9315500" y="4955075"/>
            <a:ext cx="0" cy="3498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1673" y="5930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Google Shape;256;p42"/>
          <p:cNvCxnSpPr/>
          <p:nvPr/>
        </p:nvCxnSpPr>
        <p:spPr>
          <a:xfrm>
            <a:off x="2695538" y="4239410"/>
            <a:ext cx="5827037" cy="4125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8" name="Google Shape;258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2"/>
          <p:cNvSpPr/>
          <p:nvPr/>
        </p:nvSpPr>
        <p:spPr>
          <a:xfrm>
            <a:off x="9500575" y="6483725"/>
            <a:ext cx="28107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/>
              <a:t>(ZORNETTO, 2018)</a:t>
            </a:r>
            <a:endParaRPr sz="18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Introdução e Justificativa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2"/>
          <p:cNvSpPr txBox="1"/>
          <p:nvPr/>
        </p:nvSpPr>
        <p:spPr>
          <a:xfrm>
            <a:off x="9022650" y="1766975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2"/>
          <p:cNvSpPr txBox="1"/>
          <p:nvPr/>
        </p:nvSpPr>
        <p:spPr>
          <a:xfrm>
            <a:off x="333938" y="3284750"/>
            <a:ext cx="2361600" cy="11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EFEIT </a:t>
            </a: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ANTIDEPRESSIVO DA CETAMINA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2"/>
          <p:cNvPicPr preferRelativeResize="0"/>
          <p:nvPr/>
        </p:nvPicPr>
        <p:blipFill rotWithShape="1">
          <a:blip r:embed="rId8">
            <a:alphaModFix/>
          </a:blip>
          <a:srcRect l="4903" t="10388" r="5458" b="16709"/>
          <a:stretch/>
        </p:blipFill>
        <p:spPr>
          <a:xfrm>
            <a:off x="7242048" y="2821176"/>
            <a:ext cx="4891010" cy="25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43;p41"/>
          <p:cNvSpPr/>
          <p:nvPr/>
        </p:nvSpPr>
        <p:spPr>
          <a:xfrm>
            <a:off x="222466" y="2972550"/>
            <a:ext cx="2810700" cy="2683500"/>
          </a:xfrm>
          <a:prstGeom prst="ellipse">
            <a:avLst/>
          </a:prstGeom>
          <a:solidFill>
            <a:srgbClr val="4A86E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244;p41"/>
          <p:cNvSpPr txBox="1"/>
          <p:nvPr/>
        </p:nvSpPr>
        <p:spPr>
          <a:xfrm>
            <a:off x="454529" y="3695480"/>
            <a:ext cx="2365464" cy="107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EFEITO ANTIDEPRESSIVO DA CETAMINA</a:t>
            </a:r>
            <a:endParaRPr sz="23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19856" y="3284750"/>
            <a:ext cx="3419856" cy="1835890"/>
          </a:xfrm>
          <a:prstGeom prst="roundRect">
            <a:avLst/>
          </a:prstGeom>
          <a:solidFill>
            <a:srgbClr val="E93B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Cetamina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nasal</a:t>
            </a:r>
          </a:p>
          <a:p>
            <a:pPr algn="ctr"/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Food and Drug Administration - FDA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5295" y="581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299;p43"/>
          <p:cNvCxnSpPr/>
          <p:nvPr/>
        </p:nvCxnSpPr>
        <p:spPr>
          <a:xfrm>
            <a:off x="6761449" y="3437575"/>
            <a:ext cx="5349" cy="59995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43"/>
          <p:cNvCxnSpPr>
            <a:stCxn id="275" idx="2"/>
            <a:endCxn id="276" idx="0"/>
          </p:cNvCxnSpPr>
          <p:nvPr/>
        </p:nvCxnSpPr>
        <p:spPr>
          <a:xfrm rot="5400000">
            <a:off x="8138354" y="2232255"/>
            <a:ext cx="694842" cy="3437951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7" name="Google Shape;277;p43"/>
          <p:cNvCxnSpPr/>
          <p:nvPr/>
        </p:nvCxnSpPr>
        <p:spPr>
          <a:xfrm>
            <a:off x="4768800" y="3051000"/>
            <a:ext cx="6316500" cy="7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" name="Google Shape;278;p43"/>
          <p:cNvCxnSpPr>
            <a:stCxn id="279" idx="1"/>
          </p:cNvCxnSpPr>
          <p:nvPr/>
        </p:nvCxnSpPr>
        <p:spPr>
          <a:xfrm>
            <a:off x="6759299" y="5351775"/>
            <a:ext cx="7500" cy="93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43"/>
          <p:cNvSpPr txBox="1"/>
          <p:nvPr/>
        </p:nvSpPr>
        <p:spPr>
          <a:xfrm>
            <a:off x="6759299" y="3970575"/>
            <a:ext cx="23082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HIDROXILADOS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 txBox="1"/>
          <p:nvPr/>
        </p:nvSpPr>
        <p:spPr>
          <a:xfrm>
            <a:off x="6907750" y="2219025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3"/>
          <p:cNvSpPr txBox="1">
            <a:spLocks noGrp="1"/>
          </p:cNvSpPr>
          <p:nvPr>
            <p:ph type="sldNum" idx="12"/>
          </p:nvPr>
        </p:nvSpPr>
        <p:spPr>
          <a:xfrm>
            <a:off x="113328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84" name="Google Shape;284;p43"/>
          <p:cNvSpPr txBox="1"/>
          <p:nvPr/>
        </p:nvSpPr>
        <p:spPr>
          <a:xfrm>
            <a:off x="374475" y="2369900"/>
            <a:ext cx="4089600" cy="27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Metabolismo</a:t>
            </a:r>
            <a:endParaRPr sz="900" b="1"/>
          </a:p>
        </p:txBody>
      </p:sp>
      <p:sp>
        <p:nvSpPr>
          <p:cNvPr id="285" name="Google Shape;285;p43"/>
          <p:cNvSpPr/>
          <p:nvPr/>
        </p:nvSpPr>
        <p:spPr>
          <a:xfrm>
            <a:off x="6481600" y="6513800"/>
            <a:ext cx="5478300" cy="3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(FEIFEL, 2016; SYNTEC, 2017; HIJAZI; BOULIEU, 2020).</a:t>
            </a:r>
            <a:endParaRPr sz="1800" b="0" i="1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43"/>
          <p:cNvCxnSpPr>
            <a:stCxn id="289" idx="0"/>
            <a:endCxn id="290" idx="1"/>
          </p:cNvCxnSpPr>
          <p:nvPr/>
        </p:nvCxnSpPr>
        <p:spPr>
          <a:xfrm rot="10800000" flipH="1">
            <a:off x="1331325" y="3138084"/>
            <a:ext cx="1662250" cy="1571966"/>
          </a:xfrm>
          <a:prstGeom prst="bentConnector3">
            <a:avLst>
              <a:gd name="adj1" fmla="val 5166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9" name="Google Shape;289;p43"/>
          <p:cNvSpPr/>
          <p:nvPr/>
        </p:nvSpPr>
        <p:spPr>
          <a:xfrm rot="-5400000">
            <a:off x="488325" y="4359800"/>
            <a:ext cx="2386500" cy="7005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CETAMINA</a:t>
            </a:r>
            <a:endParaRPr sz="2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0" name="Google Shape;290;p43"/>
          <p:cNvSpPr/>
          <p:nvPr/>
        </p:nvSpPr>
        <p:spPr>
          <a:xfrm>
            <a:off x="2993575" y="2672334"/>
            <a:ext cx="2231700" cy="931500"/>
          </a:xfrm>
          <a:prstGeom prst="roundRect">
            <a:avLst>
              <a:gd name="adj" fmla="val 16667"/>
            </a:avLst>
          </a:prstGeom>
          <a:solidFill>
            <a:srgbClr val="B85BB8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NORCETAMINA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43"/>
          <p:cNvSpPr/>
          <p:nvPr/>
        </p:nvSpPr>
        <p:spPr>
          <a:xfrm>
            <a:off x="8423350" y="2672309"/>
            <a:ext cx="3562800" cy="931500"/>
          </a:xfrm>
          <a:prstGeom prst="roundRect">
            <a:avLst>
              <a:gd name="adj" fmla="val 16667"/>
            </a:avLst>
          </a:prstGeom>
          <a:solidFill>
            <a:srgbClr val="E1A215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4-, 5-, e 6-HIDROXINORCETAMINA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43"/>
          <p:cNvSpPr/>
          <p:nvPr/>
        </p:nvSpPr>
        <p:spPr>
          <a:xfrm>
            <a:off x="5796974" y="6084958"/>
            <a:ext cx="1906200" cy="374867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 smtClean="0">
                <a:latin typeface="Roboto"/>
                <a:ea typeface="Roboto"/>
                <a:cs typeface="Roboto"/>
                <a:sym typeface="Roboto"/>
              </a:rPr>
              <a:t>Excreção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43"/>
          <p:cNvSpPr/>
          <p:nvPr/>
        </p:nvSpPr>
        <p:spPr>
          <a:xfrm>
            <a:off x="5363399" y="4298651"/>
            <a:ext cx="2806800" cy="700500"/>
          </a:xfrm>
          <a:prstGeom prst="roundRect">
            <a:avLst>
              <a:gd name="adj" fmla="val 16667"/>
            </a:avLst>
          </a:prstGeom>
          <a:solidFill>
            <a:srgbClr val="6AA84F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HIDROXINORCETINA</a:t>
            </a: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43"/>
          <p:cNvSpPr/>
          <p:nvPr/>
        </p:nvSpPr>
        <p:spPr>
          <a:xfrm>
            <a:off x="5623397" y="5366175"/>
            <a:ext cx="2308200" cy="3954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Roboto"/>
                <a:ea typeface="Roboto"/>
                <a:cs typeface="Roboto"/>
                <a:sym typeface="Roboto"/>
              </a:rPr>
              <a:t>Ácido glicurônico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93" name="Google Shape;293;p43"/>
          <p:cNvCxnSpPr>
            <a:stCxn id="276" idx="0"/>
            <a:endCxn id="290" idx="2"/>
          </p:cNvCxnSpPr>
          <p:nvPr/>
        </p:nvCxnSpPr>
        <p:spPr>
          <a:xfrm rot="16200000" flipV="1">
            <a:off x="5090704" y="2622556"/>
            <a:ext cx="694817" cy="2657374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43"/>
          <p:cNvSpPr txBox="1"/>
          <p:nvPr/>
        </p:nvSpPr>
        <p:spPr>
          <a:xfrm>
            <a:off x="2127450" y="4241175"/>
            <a:ext cx="1173300" cy="15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CYP3A4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CYP2B6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CYP2C9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3"/>
          <p:cNvSpPr/>
          <p:nvPr/>
        </p:nvSpPr>
        <p:spPr>
          <a:xfrm>
            <a:off x="3213588" y="4294800"/>
            <a:ext cx="198300" cy="992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3"/>
          <p:cNvSpPr txBox="1"/>
          <p:nvPr/>
        </p:nvSpPr>
        <p:spPr>
          <a:xfrm>
            <a:off x="3472575" y="4528500"/>
            <a:ext cx="9069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P540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6759299" y="5058825"/>
            <a:ext cx="23082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CONJUGADOS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43"/>
          <p:cNvSpPr txBox="1"/>
          <p:nvPr/>
        </p:nvSpPr>
        <p:spPr>
          <a:xfrm>
            <a:off x="6750074" y="5756687"/>
            <a:ext cx="4393500" cy="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Calibri"/>
                <a:ea typeface="Calibri"/>
                <a:cs typeface="Calibri"/>
                <a:sym typeface="Calibri"/>
              </a:rPr>
              <a:t>DERIVADOS GLICURONÍDEOS HIDROSSOLÚVEIS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9" name="Google Shape;299;p43"/>
          <p:cNvCxnSpPr>
            <a:stCxn id="276" idx="2"/>
            <a:endCxn id="292" idx="0"/>
          </p:cNvCxnSpPr>
          <p:nvPr/>
        </p:nvCxnSpPr>
        <p:spPr>
          <a:xfrm>
            <a:off x="6766799" y="4999151"/>
            <a:ext cx="10698" cy="36702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0" name="Google Shape;300;p43"/>
          <p:cNvSpPr/>
          <p:nvPr/>
        </p:nvSpPr>
        <p:spPr>
          <a:xfrm>
            <a:off x="5480725" y="2680084"/>
            <a:ext cx="2698800" cy="931500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DI-HIDRONORCETAMINA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1" name="Google Shape;301;p43"/>
          <p:cNvCxnSpPr/>
          <p:nvPr/>
        </p:nvCxnSpPr>
        <p:spPr>
          <a:xfrm>
            <a:off x="6830125" y="3611584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2" name="Google Shape;302;p43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Introdução e Justificativa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723" y="6001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" name="Google Shape;307;p44"/>
          <p:cNvCxnSpPr>
            <a:stCxn id="308" idx="3"/>
            <a:endCxn id="309" idx="1"/>
          </p:cNvCxnSpPr>
          <p:nvPr/>
        </p:nvCxnSpPr>
        <p:spPr>
          <a:xfrm>
            <a:off x="4035875" y="4631250"/>
            <a:ext cx="4216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44"/>
          <p:cNvSpPr txBox="1"/>
          <p:nvPr/>
        </p:nvSpPr>
        <p:spPr>
          <a:xfrm>
            <a:off x="5277395" y="1814843"/>
            <a:ext cx="15516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1" name="Google Shape;311;p44"/>
          <p:cNvSpPr txBox="1"/>
          <p:nvPr/>
        </p:nvSpPr>
        <p:spPr>
          <a:xfrm>
            <a:off x="7046856" y="1040999"/>
            <a:ext cx="31035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2" name="Google Shape;31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4"/>
          <p:cNvSpPr/>
          <p:nvPr/>
        </p:nvSpPr>
        <p:spPr>
          <a:xfrm>
            <a:off x="1203574" y="3231000"/>
            <a:ext cx="2832300" cy="2800500"/>
          </a:xfrm>
          <a:prstGeom prst="ellipse">
            <a:avLst/>
          </a:prstGeom>
          <a:solidFill>
            <a:srgbClr val="0B5394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4"/>
          <p:cNvSpPr txBox="1"/>
          <p:nvPr/>
        </p:nvSpPr>
        <p:spPr>
          <a:xfrm>
            <a:off x="1203575" y="3826500"/>
            <a:ext cx="2832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VIA SUBCUTÂNEA</a:t>
            </a: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4"/>
          <p:cNvSpPr/>
          <p:nvPr/>
        </p:nvSpPr>
        <p:spPr>
          <a:xfrm>
            <a:off x="4727824" y="3231000"/>
            <a:ext cx="2832300" cy="28005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4"/>
          <p:cNvSpPr txBox="1"/>
          <p:nvPr/>
        </p:nvSpPr>
        <p:spPr>
          <a:xfrm>
            <a:off x="4727825" y="3902700"/>
            <a:ext cx="2832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ABSORÇÃO MAIS LENTA E CONTÍNUA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4"/>
          <p:cNvSpPr/>
          <p:nvPr/>
        </p:nvSpPr>
        <p:spPr>
          <a:xfrm>
            <a:off x="8252074" y="3231000"/>
            <a:ext cx="2832300" cy="2800500"/>
          </a:xfrm>
          <a:prstGeom prst="ellipse">
            <a:avLst/>
          </a:prstGeom>
          <a:solidFill>
            <a:srgbClr val="6AA84F"/>
          </a:solidFill>
          <a:ln>
            <a:noFill/>
          </a:ln>
          <a:effectLst>
            <a:glow rad="228600">
              <a:srgbClr val="00B050">
                <a:alpha val="40000"/>
              </a:srgbClr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4"/>
          <p:cNvSpPr txBox="1"/>
          <p:nvPr/>
        </p:nvSpPr>
        <p:spPr>
          <a:xfrm>
            <a:off x="8252075" y="3826500"/>
            <a:ext cx="2832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AÇÃO PROLONGADA DOS EFEITOS</a:t>
            </a:r>
            <a:endParaRPr sz="25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4"/>
          <p:cNvSpPr txBox="1"/>
          <p:nvPr/>
        </p:nvSpPr>
        <p:spPr>
          <a:xfrm>
            <a:off x="7104075" y="6275250"/>
            <a:ext cx="61035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latin typeface="Calibri"/>
                <a:ea typeface="Calibri"/>
                <a:cs typeface="Calibri"/>
                <a:sym typeface="Calibri"/>
              </a:rPr>
              <a:t>(KWON et al., 2001; SCHIMID et al., 1999.)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20" name="Google Shape;320;p44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Introdução e Justificativa 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4"/>
          <p:cNvSpPr txBox="1"/>
          <p:nvPr/>
        </p:nvSpPr>
        <p:spPr>
          <a:xfrm>
            <a:off x="374475" y="2369900"/>
            <a:ext cx="6859200" cy="27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Via de administração subcutânea</a:t>
            </a:r>
            <a:endParaRPr sz="900" b="1"/>
          </a:p>
        </p:txBody>
      </p:sp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6723" y="59098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/>
          <p:nvPr/>
        </p:nvSpPr>
        <p:spPr>
          <a:xfrm>
            <a:off x="5277395" y="1814843"/>
            <a:ext cx="15516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8" name="Google Shape;328;p45"/>
          <p:cNvSpPr txBox="1"/>
          <p:nvPr/>
        </p:nvSpPr>
        <p:spPr>
          <a:xfrm>
            <a:off x="7046856" y="1040999"/>
            <a:ext cx="3103500" cy="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9" name="Google Shape;329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/>
          <p:nvPr/>
        </p:nvSpPr>
        <p:spPr>
          <a:xfrm>
            <a:off x="-351875" y="3558050"/>
            <a:ext cx="121125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4000" dirty="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Char char="●"/>
            </a:pP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Determinação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cetamina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alguns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seus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produtos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biotransformação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(di-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hidronorcetamina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hidroxinorcetamina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norcetamina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amostras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sangue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utilizando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microextração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líquido-líquido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dispersiva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(DLLME), para o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estudo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farmacocinética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cetamina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subcutânea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pacientes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com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diagnóstico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900" dirty="0" err="1">
                <a:latin typeface="Calibri"/>
                <a:ea typeface="Calibri"/>
                <a:cs typeface="Calibri"/>
                <a:sym typeface="Calibri"/>
              </a:rPr>
              <a:t>depressão</a:t>
            </a: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latin typeface="Calibri"/>
              <a:ea typeface="Calibri"/>
              <a:cs typeface="Calibri"/>
              <a:sym typeface="Calibri"/>
            </a:endParaRPr>
          </a:p>
          <a:p>
            <a:pPr marL="1828800" lvl="1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Desenvolver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validar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microextração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DLLME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plasma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sanguíneo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1828800" lvl="1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Desenvolver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validar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detecção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cetamina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três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seus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produtos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biotransformação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(di-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hidronorcetamina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 smtClean="0">
                <a:latin typeface="Calibri"/>
                <a:ea typeface="Calibri"/>
                <a:cs typeface="Calibri"/>
                <a:sym typeface="Calibri"/>
              </a:rPr>
              <a:t>hidroxinorcetamina</a:t>
            </a:r>
            <a:r>
              <a:rPr lang="en-US" sz="16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norcetamina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cromatografia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fase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gasosa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associada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à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espectrometria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massas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(GC-MS).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  <a:p>
            <a:pPr marL="1828800" lvl="1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○"/>
            </a:pP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Realizar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estudo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perfil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farmacocinético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cetamina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plasma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sanguíneo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após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sua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administração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latin typeface="Calibri"/>
                <a:ea typeface="Calibri"/>
                <a:cs typeface="Calibri"/>
                <a:sym typeface="Calibri"/>
              </a:rPr>
              <a:t>subcutânea</a:t>
            </a: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333" name="Google Shape;333;p45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5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Objetivos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1025" y="5894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6"/>
          <p:cNvSpPr/>
          <p:nvPr/>
        </p:nvSpPr>
        <p:spPr>
          <a:xfrm>
            <a:off x="3483750" y="1977300"/>
            <a:ext cx="5616900" cy="48441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43" name="Google Shape;343;p46"/>
          <p:cNvSpPr/>
          <p:nvPr/>
        </p:nvSpPr>
        <p:spPr>
          <a:xfrm>
            <a:off x="-47050" y="3180288"/>
            <a:ext cx="57855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6"/>
          <p:cNvSpPr/>
          <p:nvPr/>
        </p:nvSpPr>
        <p:spPr>
          <a:xfrm>
            <a:off x="4855050" y="3000000"/>
            <a:ext cx="2926200" cy="2711700"/>
          </a:xfrm>
          <a:prstGeom prst="ellipse">
            <a:avLst/>
          </a:prstGeom>
          <a:solidFill>
            <a:srgbClr val="073763"/>
          </a:solidFill>
          <a:ln>
            <a:noFill/>
          </a:ln>
          <a:effectLst>
            <a:glow rad="228600">
              <a:schemeClr val="accent1">
                <a:lumMod val="50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00" b="1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6"/>
          <p:cNvSpPr/>
          <p:nvPr/>
        </p:nvSpPr>
        <p:spPr>
          <a:xfrm>
            <a:off x="3983698" y="661650"/>
            <a:ext cx="2230500" cy="2133900"/>
          </a:xfrm>
          <a:prstGeom prst="ellipse">
            <a:avLst/>
          </a:prstGeom>
          <a:solidFill>
            <a:srgbClr val="1155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55CC"/>
              </a:solidFill>
            </a:endParaRPr>
          </a:p>
        </p:txBody>
      </p:sp>
      <p:sp>
        <p:nvSpPr>
          <p:cNvPr id="346" name="Google Shape;346;p46"/>
          <p:cNvSpPr/>
          <p:nvPr/>
        </p:nvSpPr>
        <p:spPr>
          <a:xfrm>
            <a:off x="6291123" y="652450"/>
            <a:ext cx="2230500" cy="21339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78D8"/>
              </a:solidFill>
            </a:endParaRPr>
          </a:p>
        </p:txBody>
      </p:sp>
      <p:sp>
        <p:nvSpPr>
          <p:cNvPr id="347" name="Google Shape;347;p46"/>
          <p:cNvSpPr/>
          <p:nvPr/>
        </p:nvSpPr>
        <p:spPr>
          <a:xfrm>
            <a:off x="2263373" y="2405050"/>
            <a:ext cx="2230500" cy="2133900"/>
          </a:xfrm>
          <a:prstGeom prst="ellipse">
            <a:avLst/>
          </a:prstGeom>
          <a:solidFill>
            <a:srgbClr val="1C458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C4587"/>
              </a:solidFill>
            </a:endParaRPr>
          </a:p>
        </p:txBody>
      </p:sp>
      <p:sp>
        <p:nvSpPr>
          <p:cNvPr id="348" name="Google Shape;348;p46"/>
          <p:cNvSpPr/>
          <p:nvPr/>
        </p:nvSpPr>
        <p:spPr>
          <a:xfrm>
            <a:off x="2526923" y="4656975"/>
            <a:ext cx="2230500" cy="2133900"/>
          </a:xfrm>
          <a:prstGeom prst="ellipse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B5394"/>
              </a:solidFill>
            </a:endParaRPr>
          </a:p>
        </p:txBody>
      </p:sp>
      <p:sp>
        <p:nvSpPr>
          <p:cNvPr id="349" name="Google Shape;349;p46"/>
          <p:cNvSpPr/>
          <p:nvPr/>
        </p:nvSpPr>
        <p:spPr>
          <a:xfrm>
            <a:off x="7955073" y="2392400"/>
            <a:ext cx="2230500" cy="2133900"/>
          </a:xfrm>
          <a:prstGeom prst="ellipse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6"/>
          <p:cNvSpPr txBox="1"/>
          <p:nvPr/>
        </p:nvSpPr>
        <p:spPr>
          <a:xfrm>
            <a:off x="4957638" y="3978750"/>
            <a:ext cx="2797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3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6"/>
          <p:cNvSpPr txBox="1"/>
          <p:nvPr/>
        </p:nvSpPr>
        <p:spPr>
          <a:xfrm>
            <a:off x="2243575" y="5170425"/>
            <a:ext cx="2797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Coleta das amostras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6"/>
          <p:cNvSpPr txBox="1"/>
          <p:nvPr/>
        </p:nvSpPr>
        <p:spPr>
          <a:xfrm>
            <a:off x="1981650" y="2871750"/>
            <a:ext cx="2797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Extração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dos analitos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6"/>
          <p:cNvSpPr txBox="1"/>
          <p:nvPr/>
        </p:nvSpPr>
        <p:spPr>
          <a:xfrm>
            <a:off x="3952350" y="1122200"/>
            <a:ext cx="2293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Desenvolvimento</a:t>
            </a:r>
            <a:r>
              <a:rPr lang="en-US" sz="2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2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validação</a:t>
            </a:r>
            <a:endParaRPr sz="2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Resolução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nº 27, de 17 de </a:t>
            </a:r>
            <a:r>
              <a:rPr lang="en-US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maio</a:t>
            </a: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2012 - ANVISA)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6"/>
          <p:cNvSpPr txBox="1"/>
          <p:nvPr/>
        </p:nvSpPr>
        <p:spPr>
          <a:xfrm>
            <a:off x="6214925" y="1089700"/>
            <a:ext cx="22305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6"/>
          <p:cNvSpPr txBox="1"/>
          <p:nvPr/>
        </p:nvSpPr>
        <p:spPr>
          <a:xfrm>
            <a:off x="7671725" y="2951700"/>
            <a:ext cx="2797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Estudo da farmacocinética</a:t>
            </a:r>
            <a:endParaRPr sz="25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4603">
            <a:off x="380325" y="3415237"/>
            <a:ext cx="1938775" cy="19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759156">
            <a:off x="9876825" y="3241000"/>
            <a:ext cx="1938775" cy="19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6"/>
          <p:cNvSpPr/>
          <p:nvPr/>
        </p:nvSpPr>
        <p:spPr>
          <a:xfrm>
            <a:off x="7705048" y="4668875"/>
            <a:ext cx="2230500" cy="2133900"/>
          </a:xfrm>
          <a:prstGeom prst="ellipse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6"/>
          <p:cNvSpPr txBox="1"/>
          <p:nvPr/>
        </p:nvSpPr>
        <p:spPr>
          <a:xfrm>
            <a:off x="7672725" y="5246625"/>
            <a:ext cx="2293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Análise 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estatística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6007775" y="1234525"/>
            <a:ext cx="27972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Quantificação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 GC-MS</a:t>
            </a:r>
            <a:endParaRPr sz="27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46"/>
          <p:cNvPicPr preferRelativeResize="0"/>
          <p:nvPr/>
        </p:nvPicPr>
        <p:blipFill rotWithShape="1">
          <a:blip r:embed="rId8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3783" y="59860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760" y="216360"/>
            <a:ext cx="3562920" cy="125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7"/>
          <p:cNvSpPr/>
          <p:nvPr/>
        </p:nvSpPr>
        <p:spPr>
          <a:xfrm>
            <a:off x="-194950" y="3700375"/>
            <a:ext cx="118863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   </a:t>
            </a:r>
            <a:endParaRPr sz="4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Projeto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aprovado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pelo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Comitê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Ética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1371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Parte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clínica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Vínculo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com um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projeto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maior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Departamento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Instituto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Psiquiatria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 - (</a:t>
            </a:r>
            <a:r>
              <a:rPr lang="en-US" sz="2200" b="1" dirty="0" err="1">
                <a:latin typeface="Calibri"/>
                <a:ea typeface="Calibri"/>
                <a:cs typeface="Calibri"/>
                <a:sym typeface="Calibri"/>
              </a:rPr>
              <a:t>IPq</a:t>
            </a: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, Hospital das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Clínicas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Faculdade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Medicina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Universidade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de São Paulo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1028700" lvl="4">
              <a:lnSpc>
                <a:spcPct val="150000"/>
              </a:lnSpc>
              <a:buSzPts val="1800"/>
            </a:pPr>
            <a:r>
              <a:rPr lang="en-US" sz="2200" dirty="0" err="1" smtClean="0">
                <a:latin typeface="Calibri"/>
                <a:ea typeface="Calibri"/>
                <a:cs typeface="Calibri"/>
                <a:sym typeface="Calibri"/>
              </a:rPr>
              <a:t>Coleta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preparo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da </a:t>
            </a: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amostra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  <a:p>
            <a:pPr marL="182880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Char char="○"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Agosto de 2020</a:t>
            </a:r>
          </a:p>
          <a:p>
            <a:pPr marL="182880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Char char="○"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10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voluntários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portadores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depressão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182880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Font typeface="Calibri"/>
              <a:buChar char="○"/>
            </a:pP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Coleta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seriada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zero, 0:05, 0:15, 0:30, 0:40, 1:00 2:00, 4:00, 6:00 e 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8:00h</a:t>
            </a:r>
          </a:p>
          <a:p>
            <a:pPr marL="1828800" lvl="1" indent="-285750">
              <a:lnSpc>
                <a:spcPct val="150000"/>
              </a:lnSpc>
              <a:buSzPts val="900"/>
              <a:buFont typeface="Calibri"/>
              <a:buChar char="○"/>
            </a:pPr>
            <a:r>
              <a:rPr lang="pt-BR" sz="1800" b="1" dirty="0">
                <a:latin typeface="Calibri"/>
                <a:ea typeface="Calibri"/>
                <a:cs typeface="Calibri"/>
                <a:sym typeface="Calibri"/>
              </a:rPr>
              <a:t>Laboratório de Análises Toxicológicas (LAT)</a:t>
            </a:r>
            <a:r>
              <a:rPr lang="pt-BR" sz="1800" dirty="0">
                <a:latin typeface="Calibri"/>
                <a:ea typeface="Calibri"/>
                <a:cs typeface="Calibri"/>
                <a:sym typeface="Calibri"/>
              </a:rPr>
              <a:t> - Universidade de São Paulo (USP</a:t>
            </a:r>
            <a:r>
              <a:rPr lang="pt-BR" sz="1800" dirty="0" smtClean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pt-BR"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6697" y="63950"/>
            <a:ext cx="1568928" cy="165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70" name="Google Shape;370;p47"/>
          <p:cNvPicPr preferRelativeResize="0"/>
          <p:nvPr/>
        </p:nvPicPr>
        <p:blipFill rotWithShape="1">
          <a:blip r:embed="rId7">
            <a:alphaModFix/>
          </a:blip>
          <a:srcRect l="10659" t="24208" r="10088" b="26101"/>
          <a:stretch/>
        </p:blipFill>
        <p:spPr>
          <a:xfrm>
            <a:off x="8522575" y="348975"/>
            <a:ext cx="2014125" cy="99225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7"/>
          <p:cNvSpPr/>
          <p:nvPr/>
        </p:nvSpPr>
        <p:spPr>
          <a:xfrm>
            <a:off x="-170575" y="1677600"/>
            <a:ext cx="5937000" cy="11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Métodos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1161" y="60283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1091</Words>
  <Application>Microsoft Office PowerPoint</Application>
  <PresentationFormat>Widescreen</PresentationFormat>
  <Paragraphs>168</Paragraphs>
  <Slides>17</Slides>
  <Notes>17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Times New Roman</vt:lpstr>
      <vt:lpstr>Open Sans</vt:lpstr>
      <vt:lpstr>Calibri</vt:lpstr>
      <vt:lpstr>Roboto</vt:lpstr>
      <vt:lpstr>Source Code Pro</vt:lpstr>
      <vt:lpstr>Arial</vt:lpstr>
      <vt:lpstr>PT Sans Narrow</vt:lpstr>
      <vt:lpstr>Comfortaa</vt:lpstr>
      <vt:lpstr>Tahoma</vt:lpstr>
      <vt:lpstr>Office Theme</vt:lpstr>
      <vt:lpstr>Office Theme</vt:lpstr>
      <vt:lpstr>Tropic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Maria de Sousa Silva</dc:creator>
  <cp:lastModifiedBy>Carla Maria de Sousa Silva</cp:lastModifiedBy>
  <cp:revision>27</cp:revision>
  <dcterms:modified xsi:type="dcterms:W3CDTF">2020-05-30T00:14:55Z</dcterms:modified>
</cp:coreProperties>
</file>