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312" r:id="rId3"/>
    <p:sldId id="311" r:id="rId4"/>
    <p:sldId id="315" r:id="rId5"/>
    <p:sldId id="314" r:id="rId6"/>
    <p:sldId id="575" r:id="rId7"/>
    <p:sldId id="259" r:id="rId8"/>
    <p:sldId id="316" r:id="rId9"/>
    <p:sldId id="317" r:id="rId10"/>
    <p:sldId id="318" r:id="rId11"/>
    <p:sldId id="319" r:id="rId12"/>
    <p:sldId id="320" r:id="rId13"/>
    <p:sldId id="321" r:id="rId14"/>
    <p:sldId id="322" r:id="rId15"/>
    <p:sldId id="323" r:id="rId16"/>
    <p:sldId id="326" r:id="rId17"/>
    <p:sldId id="327" r:id="rId18"/>
    <p:sldId id="328" r:id="rId19"/>
    <p:sldId id="260" r:id="rId20"/>
    <p:sldId id="261" r:id="rId21"/>
    <p:sldId id="263" r:id="rId22"/>
    <p:sldId id="264" r:id="rId23"/>
    <p:sldId id="265" r:id="rId24"/>
    <p:sldId id="266" r:id="rId25"/>
    <p:sldId id="267" r:id="rId26"/>
    <p:sldId id="269" r:id="rId27"/>
    <p:sldId id="271" r:id="rId28"/>
    <p:sldId id="272" r:id="rId29"/>
    <p:sldId id="329" r:id="rId30"/>
    <p:sldId id="330" r:id="rId31"/>
    <p:sldId id="331" r:id="rId32"/>
    <p:sldId id="332" r:id="rId33"/>
    <p:sldId id="574" r:id="rId34"/>
    <p:sldId id="307" r:id="rId35"/>
    <p:sldId id="302" r:id="rId36"/>
    <p:sldId id="282" r:id="rId37"/>
    <p:sldId id="304" r:id="rId38"/>
    <p:sldId id="306" r:id="rId3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29" autoAdjust="0"/>
    <p:restoredTop sz="94660"/>
  </p:normalViewPr>
  <p:slideViewPr>
    <p:cSldViewPr>
      <p:cViewPr varScale="1">
        <p:scale>
          <a:sx n="61" d="100"/>
          <a:sy n="61" d="100"/>
        </p:scale>
        <p:origin x="112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D634AF-9597-451C-BB0E-F78FD27FCDE4}" type="datetimeFigureOut">
              <a:rPr lang="pt-BR" smtClean="0"/>
              <a:t>05/08/2020</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29FB11-33D9-4E60-8CB1-9529D40C61CB}" type="slidenum">
              <a:rPr lang="pt-BR" smtClean="0"/>
              <a:t>‹#›</a:t>
            </a:fld>
            <a:endParaRPr lang="pt-BR"/>
          </a:p>
        </p:txBody>
      </p:sp>
    </p:spTree>
    <p:extLst>
      <p:ext uri="{BB962C8B-B14F-4D97-AF65-F5344CB8AC3E}">
        <p14:creationId xmlns:p14="http://schemas.microsoft.com/office/powerpoint/2010/main" val="262624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Slide Number Placeholder 2"/>
          <p:cNvSpPr>
            <a:spLocks noGrp="1"/>
          </p:cNvSpPr>
          <p:nvPr>
            <p:ph type="sldNum" sz="quarter" idx="10"/>
          </p:nvPr>
        </p:nvSpPr>
        <p:spPr/>
        <p:txBody>
          <a:bodyPr/>
          <a:lstStyle/>
          <a:p>
            <a:fld id="{F65EF77F-07F1-1940-A9EA-9631379CDF12}" type="slidenum">
              <a:rPr lang="en-US" smtClean="0"/>
              <a:t>33</a:t>
            </a:fld>
            <a:endParaRPr lang="en-US" dirty="0"/>
          </a:p>
        </p:txBody>
      </p:sp>
    </p:spTree>
    <p:extLst>
      <p:ext uri="{BB962C8B-B14F-4D97-AF65-F5344CB8AC3E}">
        <p14:creationId xmlns:p14="http://schemas.microsoft.com/office/powerpoint/2010/main" val="2468229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Tree>
    <p:extLst>
      <p:ext uri="{BB962C8B-B14F-4D97-AF65-F5344CB8AC3E}">
        <p14:creationId xmlns:p14="http://schemas.microsoft.com/office/powerpoint/2010/main" val="427794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1011547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578963"/>
            <a:ext cx="7772400" cy="1190012"/>
          </a:xfrm>
        </p:spPr>
        <p:txBody>
          <a:bodyPr anchor="t">
            <a:normAutofit/>
          </a:bodyPr>
          <a:lstStyle>
            <a:lvl1pPr algn="r">
              <a:defRPr sz="1700" b="1" cap="all">
                <a:solidFill>
                  <a:schemeClr val="bg1">
                    <a:lumMod val="75000"/>
                  </a:schemeClr>
                </a:solidFill>
              </a:defRPr>
            </a:lvl1pPr>
          </a:lstStyle>
          <a:p>
            <a:r>
              <a:rPr lang="x-none" dirty="0"/>
              <a:t>Click to edit Master title style</a:t>
            </a:r>
            <a:endParaRPr lang="en-US" dirty="0"/>
          </a:p>
        </p:txBody>
      </p:sp>
      <p:sp>
        <p:nvSpPr>
          <p:cNvPr id="3" name="Text Placeholder 2"/>
          <p:cNvSpPr>
            <a:spLocks noGrp="1"/>
          </p:cNvSpPr>
          <p:nvPr>
            <p:ph type="body" idx="1"/>
          </p:nvPr>
        </p:nvSpPr>
        <p:spPr>
          <a:xfrm>
            <a:off x="722313" y="3057121"/>
            <a:ext cx="7772400" cy="1500187"/>
          </a:xfrm>
        </p:spPr>
        <p:txBody>
          <a:bodyPr anchor="b">
            <a:noAutofit/>
          </a:bodyPr>
          <a:lstStyle>
            <a:lvl1pPr marL="0" indent="0" algn="r">
              <a:buNone/>
              <a:defRPr sz="5000" b="1">
                <a:solidFill>
                  <a:srgbClr val="1C685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A0AD5B2D-7B05-AF41-A02F-70F493777FEC}" type="datetimeFigureOut">
              <a:rPr lang="en-US">
                <a:solidFill>
                  <a:prstClr val="black"/>
                </a:solidFill>
              </a:rPr>
              <a:pPr defTabSz="457200"/>
              <a:t>8/5/2020</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6E63CC04-25EC-EA4A-9686-5614D12908C2}" type="slidenum">
              <a:rPr lang="en-US">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98210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Tree>
    <p:extLst>
      <p:ext uri="{BB962C8B-B14F-4D97-AF65-F5344CB8AC3E}">
        <p14:creationId xmlns:p14="http://schemas.microsoft.com/office/powerpoint/2010/main" val="113417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fld id="{A0AD5B2D-7B05-AF41-A02F-70F493777FEC}" type="datetimeFigureOut">
              <a:rPr lang="en-US">
                <a:solidFill>
                  <a:prstClr val="black"/>
                </a:solidFill>
              </a:rPr>
              <a:pPr defTabSz="457200"/>
              <a:t>8/5/2020</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a:fld id="{6E63CC04-25EC-EA4A-9686-5614D12908C2}" type="slidenum">
              <a:rPr lang="en-US">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56174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923DBA-C099-4FCB-AD51-1904203EE5EB}"/>
              </a:ext>
            </a:extLst>
          </p:cNvPr>
          <p:cNvSpPr/>
          <p:nvPr userDrawn="1"/>
        </p:nvSpPr>
        <p:spPr>
          <a:xfrm>
            <a:off x="0" y="6488668"/>
            <a:ext cx="4572000" cy="300082"/>
          </a:xfrm>
          <a:prstGeom prst="rect">
            <a:avLst/>
          </a:prstGeom>
        </p:spPr>
        <p:txBody>
          <a:bodyPr>
            <a:spAutoFit/>
          </a:bodyPr>
          <a:lstStyle/>
          <a:p>
            <a:r>
              <a:rPr lang="pt-BR" sz="675" dirty="0"/>
              <a:t>BR-XPL-00028</a:t>
            </a:r>
            <a:br>
              <a:rPr lang="pt-BR" sz="675" dirty="0"/>
            </a:br>
            <a:r>
              <a:rPr lang="pt-BR" sz="675" dirty="0"/>
              <a:t>PRODUZIDO EM JUNHO/2019 VÁLIDO POR 2 ANOS</a:t>
            </a:r>
          </a:p>
        </p:txBody>
      </p:sp>
    </p:spTree>
    <p:extLst>
      <p:ext uri="{BB962C8B-B14F-4D97-AF65-F5344CB8AC3E}">
        <p14:creationId xmlns:p14="http://schemas.microsoft.com/office/powerpoint/2010/main" val="43529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p:nvSpPr>
        <p:spPr>
          <a:xfrm>
            <a:off x="-2116588" y="846582"/>
            <a:ext cx="184666" cy="369332"/>
          </a:xfrm>
          <a:prstGeom prst="rect">
            <a:avLst/>
          </a:prstGeom>
          <a:noFill/>
        </p:spPr>
        <p:txBody>
          <a:bodyPr wrap="none" rtlCol="0">
            <a:spAutoFit/>
          </a:bodyPr>
          <a:lstStyle/>
          <a:p>
            <a:pPr defTabSz="457200"/>
            <a:endParaRPr lang="en-US" dirty="0">
              <a:solidFill>
                <a:prstClr val="black"/>
              </a:solidFill>
            </a:endParaRPr>
          </a:p>
        </p:txBody>
      </p:sp>
      <p:pic>
        <p:nvPicPr>
          <p:cNvPr id="14" name="Picture 13" descr="Miolo 6.png"/>
          <p:cNvPicPr>
            <a:picLocks noChangeAspect="1"/>
          </p:cNvPicPr>
          <p:nvPr userDrawn="1"/>
        </p:nvPicPr>
        <p:blipFill rotWithShape="1">
          <a:blip r:embed="rId8">
            <a:extLst>
              <a:ext uri="{28A0092B-C50C-407E-A947-70E740481C1C}">
                <a14:useLocalDpi xmlns:a14="http://schemas.microsoft.com/office/drawing/2010/main" val="0"/>
              </a:ext>
            </a:extLst>
          </a:blip>
          <a:srcRect t="1747"/>
          <a:stretch/>
        </p:blipFill>
        <p:spPr>
          <a:xfrm>
            <a:off x="0" y="0"/>
            <a:ext cx="9144000" cy="6858000"/>
          </a:xfrm>
          <a:prstGeom prst="rect">
            <a:avLst/>
          </a:prstGeom>
        </p:spPr>
      </p:pic>
      <p:sp>
        <p:nvSpPr>
          <p:cNvPr id="2" name="Title Placeholder 1"/>
          <p:cNvSpPr>
            <a:spLocks noGrp="1"/>
          </p:cNvSpPr>
          <p:nvPr>
            <p:ph type="title"/>
          </p:nvPr>
        </p:nvSpPr>
        <p:spPr>
          <a:xfrm>
            <a:off x="2375634" y="136657"/>
            <a:ext cx="6642823" cy="1195912"/>
          </a:xfrm>
          <a:prstGeom prst="rect">
            <a:avLst/>
          </a:prstGeom>
        </p:spPr>
        <p:txBody>
          <a:bodyPr vert="horz" lIns="91440" tIns="45720" rIns="91440" bIns="45720" rtlCol="0" anchor="b">
            <a:normAutofit/>
          </a:bodyPr>
          <a:lstStyle/>
          <a:p>
            <a:r>
              <a:rPr lang="x-none" dirty="0"/>
              <a:t>Click to edit Master title style</a:t>
            </a:r>
            <a:endParaRPr lang="en-US" dirty="0"/>
          </a:p>
        </p:txBody>
      </p:sp>
      <p:sp>
        <p:nvSpPr>
          <p:cNvPr id="3" name="Text Placeholder 2"/>
          <p:cNvSpPr>
            <a:spLocks noGrp="1"/>
          </p:cNvSpPr>
          <p:nvPr>
            <p:ph type="body" idx="1"/>
          </p:nvPr>
        </p:nvSpPr>
        <p:spPr>
          <a:xfrm>
            <a:off x="2375634" y="1459076"/>
            <a:ext cx="6642823" cy="4971671"/>
          </a:xfrm>
          <a:prstGeom prst="rect">
            <a:avLst/>
          </a:prstGeom>
        </p:spPr>
        <p:txBody>
          <a:bodyPr vert="horz" lIns="91440" tIns="45720" rIns="91440" bIns="45720" rtlCol="0">
            <a:normAutofit/>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Tree>
    <p:extLst>
      <p:ext uri="{BB962C8B-B14F-4D97-AF65-F5344CB8AC3E}">
        <p14:creationId xmlns:p14="http://schemas.microsoft.com/office/powerpoint/2010/main" val="22924958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457200" rtl="0" eaLnBrk="1" latinLnBrk="0" hangingPunct="1">
        <a:lnSpc>
          <a:spcPct val="90000"/>
        </a:lnSpc>
        <a:spcBef>
          <a:spcPct val="0"/>
        </a:spcBef>
        <a:buNone/>
        <a:defRPr sz="2500" b="1" kern="1200">
          <a:solidFill>
            <a:srgbClr val="114943"/>
          </a:solidFill>
          <a:latin typeface="Arial"/>
          <a:ea typeface="+mj-ea"/>
          <a:cs typeface="Arial"/>
        </a:defRPr>
      </a:lvl1pPr>
    </p:titleStyle>
    <p:bodyStyle>
      <a:lvl1pPr marL="190500" indent="-190500" algn="l" defTabSz="441325" rtl="0" eaLnBrk="1" latinLnBrk="0" hangingPunct="1">
        <a:lnSpc>
          <a:spcPct val="100000"/>
        </a:lnSpc>
        <a:spcBef>
          <a:spcPts val="600"/>
        </a:spcBef>
        <a:spcAft>
          <a:spcPts val="1000"/>
        </a:spcAft>
        <a:buClr>
          <a:srgbClr val="287D6E"/>
        </a:buClr>
        <a:buSzPct val="100000"/>
        <a:buFont typeface="Wingdings" charset="2"/>
        <a:buChar char="§"/>
        <a:tabLst/>
        <a:defRPr sz="1700" b="1" kern="1200">
          <a:solidFill>
            <a:schemeClr val="tx1">
              <a:lumMod val="75000"/>
              <a:lumOff val="25000"/>
            </a:schemeClr>
          </a:solidFill>
          <a:latin typeface="Arial"/>
          <a:ea typeface="+mn-ea"/>
          <a:cs typeface="Arial"/>
        </a:defRPr>
      </a:lvl1pPr>
      <a:lvl2pPr marL="622300" indent="-176213" algn="l" defTabSz="355600" rtl="0" eaLnBrk="1" latinLnBrk="0" hangingPunct="1">
        <a:lnSpc>
          <a:spcPct val="110000"/>
        </a:lnSpc>
        <a:spcBef>
          <a:spcPts val="600"/>
        </a:spcBef>
        <a:spcAft>
          <a:spcPts val="600"/>
        </a:spcAft>
        <a:buClr>
          <a:srgbClr val="1E7C79"/>
        </a:buClr>
        <a:buSzPct val="89000"/>
        <a:buFont typeface="Wingdings" charset="2"/>
        <a:buChar char="§"/>
        <a:tabLst/>
        <a:defRPr sz="1700" b="0" kern="1200">
          <a:solidFill>
            <a:schemeClr val="tx1">
              <a:lumMod val="65000"/>
              <a:lumOff val="35000"/>
            </a:schemeClr>
          </a:solidFill>
          <a:latin typeface="Arial"/>
          <a:ea typeface="+mn-ea"/>
          <a:cs typeface="Arial"/>
        </a:defRPr>
      </a:lvl2pPr>
      <a:lvl3pPr marL="1166813" indent="-179388" algn="l" defTabSz="457200" rtl="0" eaLnBrk="1" latinLnBrk="0" hangingPunct="1">
        <a:lnSpc>
          <a:spcPct val="130000"/>
        </a:lnSpc>
        <a:spcBef>
          <a:spcPts val="600"/>
        </a:spcBef>
        <a:buFont typeface="Arial"/>
        <a:buChar char="•"/>
        <a:defRPr sz="1600" b="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130000"/>
        </a:lnSpc>
        <a:spcBef>
          <a:spcPts val="600"/>
        </a:spcBef>
        <a:buFont typeface="Arial"/>
        <a:buChar char="–"/>
        <a:defRPr sz="1600" b="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130000"/>
        </a:lnSpc>
        <a:spcBef>
          <a:spcPts val="600"/>
        </a:spcBef>
        <a:buFont typeface="Arial"/>
        <a:buChar char="»"/>
        <a:defRPr sz="1600" b="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tabnet.datasus.gov.br/cgi/deftohtm.exe?sinasc/cnv/nvuf.de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47664" y="2130425"/>
            <a:ext cx="6910536" cy="1470025"/>
          </a:xfrm>
        </p:spPr>
        <p:txBody>
          <a:bodyPr>
            <a:normAutofit/>
          </a:bodyPr>
          <a:lstStyle/>
          <a:p>
            <a:r>
              <a:rPr lang="pt-BR" sz="2800" dirty="0"/>
              <a:t>Adolescência, adolescências</a:t>
            </a:r>
            <a:br>
              <a:rPr lang="pt-BR" sz="2800" dirty="0"/>
            </a:br>
            <a:r>
              <a:rPr lang="pt-BR" sz="2800" dirty="0"/>
              <a:t>Juventude, juventudes.</a:t>
            </a:r>
          </a:p>
        </p:txBody>
      </p:sp>
      <p:sp>
        <p:nvSpPr>
          <p:cNvPr id="3" name="Subtítulo 2"/>
          <p:cNvSpPr>
            <a:spLocks noGrp="1"/>
          </p:cNvSpPr>
          <p:nvPr>
            <p:ph type="subTitle" idx="1"/>
          </p:nvPr>
        </p:nvSpPr>
        <p:spPr/>
        <p:txBody>
          <a:bodyPr/>
          <a:lstStyle/>
          <a:p>
            <a:r>
              <a:rPr lang="pt-BR" dirty="0"/>
              <a:t> </a:t>
            </a:r>
          </a:p>
        </p:txBody>
      </p:sp>
      <p:sp>
        <p:nvSpPr>
          <p:cNvPr id="4" name="Retângulo 3"/>
          <p:cNvSpPr/>
          <p:nvPr/>
        </p:nvSpPr>
        <p:spPr>
          <a:xfrm>
            <a:off x="1686615" y="1433552"/>
            <a:ext cx="6435653" cy="369332"/>
          </a:xfrm>
          <a:prstGeom prst="rect">
            <a:avLst/>
          </a:prstGeom>
        </p:spPr>
        <p:txBody>
          <a:bodyPr wrap="square">
            <a:spAutoFit/>
          </a:bodyPr>
          <a:lstStyle/>
          <a:p>
            <a:r>
              <a:rPr lang="pt-BR" b="1" dirty="0">
                <a:latin typeface="Arial" panose="020B0604020202020204" pitchFamily="34" charset="0"/>
                <a:cs typeface="Arial" panose="020B0604020202020204" pitchFamily="34" charset="0"/>
              </a:rPr>
              <a:t>ATENÇÃO À SAÚDE DA COMUNIDADE II</a:t>
            </a:r>
            <a:endParaRPr lang="pt-BR" dirty="0">
              <a:latin typeface="Arial" panose="020B0604020202020204" pitchFamily="34" charset="0"/>
              <a:cs typeface="Arial" panose="020B0604020202020204" pitchFamily="34" charset="0"/>
            </a:endParaRPr>
          </a:p>
        </p:txBody>
      </p:sp>
      <p:pic>
        <p:nvPicPr>
          <p:cNvPr id="6" name="Picture 2" descr="C:\Documents and Settings\User\Meus documentos\Minhas imagens\brasao.jpg"/>
          <p:cNvPicPr>
            <a:picLocks noChangeAspect="1" noChangeArrowheads="1"/>
          </p:cNvPicPr>
          <p:nvPr/>
        </p:nvPicPr>
        <p:blipFill>
          <a:blip r:embed="rId2"/>
          <a:srcRect/>
          <a:stretch>
            <a:fillRect/>
          </a:stretch>
        </p:blipFill>
        <p:spPr bwMode="auto">
          <a:xfrm>
            <a:off x="7653799" y="45173"/>
            <a:ext cx="1490201" cy="2087505"/>
          </a:xfrm>
          <a:prstGeom prst="rect">
            <a:avLst/>
          </a:prstGeom>
          <a:noFill/>
          <a:ln w="9525">
            <a:noFill/>
            <a:miter lim="800000"/>
            <a:headEnd/>
            <a:tailEnd/>
          </a:ln>
        </p:spPr>
      </p:pic>
      <p:sp>
        <p:nvSpPr>
          <p:cNvPr id="7" name="CaixaDeTexto 6"/>
          <p:cNvSpPr txBox="1"/>
          <p:nvPr/>
        </p:nvSpPr>
        <p:spPr>
          <a:xfrm>
            <a:off x="5781591" y="5938211"/>
            <a:ext cx="3744416" cy="830997"/>
          </a:xfrm>
          <a:prstGeom prst="rect">
            <a:avLst/>
          </a:prstGeom>
          <a:noFill/>
        </p:spPr>
        <p:txBody>
          <a:bodyPr wrap="square" rtlCol="0">
            <a:spAutoFit/>
          </a:bodyPr>
          <a:lstStyle/>
          <a:p>
            <a:r>
              <a:rPr lang="pt-BR" sz="2400" dirty="0"/>
              <a:t>Silvio A. Franceschini</a:t>
            </a:r>
          </a:p>
          <a:p>
            <a:r>
              <a:rPr lang="pt-BR" sz="2400" dirty="0"/>
              <a:t>Trude R.C. Franceschini</a:t>
            </a:r>
          </a:p>
        </p:txBody>
      </p:sp>
      <p:pic>
        <p:nvPicPr>
          <p:cNvPr id="8" name="Imagem 7" descr="Uma imagem contendo desenho&#10;&#10;Descrição gerada automaticamente">
            <a:extLst>
              <a:ext uri="{FF2B5EF4-FFF2-40B4-BE49-F238E27FC236}">
                <a16:creationId xmlns:a16="http://schemas.microsoft.com/office/drawing/2014/main" id="{28337E8E-84CE-4AEB-81EB-192140B6BF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173"/>
            <a:ext cx="2213957" cy="1087767"/>
          </a:xfrm>
          <a:prstGeom prst="rect">
            <a:avLst/>
          </a:prstGeom>
        </p:spPr>
      </p:pic>
    </p:spTree>
    <p:extLst>
      <p:ext uri="{BB962C8B-B14F-4D97-AF65-F5344CB8AC3E}">
        <p14:creationId xmlns:p14="http://schemas.microsoft.com/office/powerpoint/2010/main" val="1708308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Mas ...</a:t>
            </a:r>
          </a:p>
        </p:txBody>
      </p:sp>
      <p:sp>
        <p:nvSpPr>
          <p:cNvPr id="3" name="Content Placeholder 2"/>
          <p:cNvSpPr>
            <a:spLocks noGrp="1"/>
          </p:cNvSpPr>
          <p:nvPr>
            <p:ph idx="1"/>
          </p:nvPr>
        </p:nvSpPr>
        <p:spPr/>
        <p:txBody>
          <a:bodyPr/>
          <a:lstStyle/>
          <a:p>
            <a:pPr marL="0" indent="0">
              <a:buNone/>
            </a:pPr>
            <a:r>
              <a:rPr lang="pt-BR" dirty="0"/>
              <a:t>Para alguns grupos não é reconhecido o direito do exercício pleno da sexualidade: adolescentes, pessoas idosas,  com deficiência, em situação de prisão, profissionais do sexo, pessoas que vivem com HIV/aids, e pessoas com orientações sexuais diversas (como lésbicas, gays, bissexuais, travestis e transexuais).</a:t>
            </a:r>
          </a:p>
          <a:p>
            <a:pPr marL="0" indent="0">
              <a:buNone/>
            </a:pPr>
            <a:r>
              <a:rPr lang="pt-BR" dirty="0"/>
              <a:t>Para que a expressão da sexualidade seja livre e compartilhada entre pessoas é imprescindível que sejam assegurados os direitos humanos e considerado o conceito de gênero, nas relações humanas. É fundamental, para que uma sociedade seja justa e equitativa, a aceitação e o respeito às diferenças humanas.</a:t>
            </a:r>
          </a:p>
        </p:txBody>
      </p:sp>
    </p:spTree>
    <p:extLst>
      <p:ext uri="{BB962C8B-B14F-4D97-AF65-F5344CB8AC3E}">
        <p14:creationId xmlns:p14="http://schemas.microsoft.com/office/powerpoint/2010/main" val="777779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SEXUALIDADE</a:t>
            </a:r>
          </a:p>
        </p:txBody>
      </p:sp>
      <p:sp>
        <p:nvSpPr>
          <p:cNvPr id="3" name="Content Placeholder 2"/>
          <p:cNvSpPr>
            <a:spLocks noGrp="1"/>
          </p:cNvSpPr>
          <p:nvPr>
            <p:ph idx="1"/>
          </p:nvPr>
        </p:nvSpPr>
        <p:spPr/>
        <p:txBody>
          <a:bodyPr/>
          <a:lstStyle/>
          <a:p>
            <a:pPr marL="0" indent="0">
              <a:buNone/>
            </a:pPr>
            <a:r>
              <a:rPr lang="pt-BR" dirty="0"/>
              <a:t>A maneira como os adolescentes expressam e vivem a sua sexualidade é influenciada por vários fatores:</a:t>
            </a:r>
          </a:p>
          <a:p>
            <a:r>
              <a:rPr lang="pt-BR" dirty="0"/>
              <a:t> a qualidade das relações, emocional e afetiva, que viveram com as pessoas significativas na infância e na sua vivência atual; relações com seus grupos de pares; </a:t>
            </a:r>
          </a:p>
          <a:p>
            <a:r>
              <a:rPr lang="pt-BR" dirty="0"/>
              <a:t>as transformações físicas, psicológicas, cognitivas e sociais trazidas pelo crescimento e desenvolvimento e pelo início da capacidade reprodutiva, </a:t>
            </a:r>
          </a:p>
          <a:p>
            <a:r>
              <a:rPr lang="pt-BR" dirty="0"/>
              <a:t>os valores, crenças, normas morais, mitos e tabus, e tradições da família e da sociedade na qual estão inseridos(as).</a:t>
            </a:r>
          </a:p>
        </p:txBody>
      </p:sp>
    </p:spTree>
    <p:extLst>
      <p:ext uri="{BB962C8B-B14F-4D97-AF65-F5344CB8AC3E}">
        <p14:creationId xmlns:p14="http://schemas.microsoft.com/office/powerpoint/2010/main" val="1875547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SEXUALIDADE</a:t>
            </a:r>
          </a:p>
        </p:txBody>
      </p:sp>
      <p:sp>
        <p:nvSpPr>
          <p:cNvPr id="3" name="Content Placeholder 2"/>
          <p:cNvSpPr>
            <a:spLocks noGrp="1"/>
          </p:cNvSpPr>
          <p:nvPr>
            <p:ph idx="1"/>
          </p:nvPr>
        </p:nvSpPr>
        <p:spPr/>
        <p:txBody>
          <a:bodyPr>
            <a:normAutofit lnSpcReduction="10000"/>
          </a:bodyPr>
          <a:lstStyle/>
          <a:p>
            <a:r>
              <a:rPr lang="pt-BR" dirty="0"/>
              <a:t>Na adolescência, a sexualidade se manifesta em diferentes e surpreendentes sensações corporais, em desejos ainda desconhecidos e em novas necessidades de relacionamento interpessoal, tornando-se um foco importante de preocupação e curiosidade para adolescentes de ambos os sexos.</a:t>
            </a:r>
          </a:p>
          <a:p>
            <a:r>
              <a:rPr lang="pt-BR" dirty="0"/>
              <a:t>Os adolescentes assumem a sua sexualidade: começam a conhecer e a experimentar o corpo por meio das atividades autoeróticas, com companheiros e companheiras, vivenciam novos papéis e assimilam novos valores. </a:t>
            </a:r>
          </a:p>
          <a:p>
            <a:r>
              <a:rPr lang="pt-BR" dirty="0"/>
              <a:t>As primeiras paixões eclodem, o relacionamento com outros adolescentes acontecem de diferentes maneiras, de acordo com os comportamentos prevalentes e mais aceitos no grupo e na sociedade a que pertencem. Constroem a sua rede de experimentações da sexualidade genital e das trocas afetivas, modelando as suas necessidades em saúde sexual e saúde reprodutiva.</a:t>
            </a:r>
          </a:p>
          <a:p>
            <a:endParaRPr lang="pt-BR" dirty="0"/>
          </a:p>
        </p:txBody>
      </p:sp>
    </p:spTree>
    <p:extLst>
      <p:ext uri="{BB962C8B-B14F-4D97-AF65-F5344CB8AC3E}">
        <p14:creationId xmlns:p14="http://schemas.microsoft.com/office/powerpoint/2010/main" val="2310376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SEXUALIDADE E VULNERABILIDADES</a:t>
            </a:r>
          </a:p>
        </p:txBody>
      </p:sp>
      <p:sp>
        <p:nvSpPr>
          <p:cNvPr id="3" name="Content Placeholder 2"/>
          <p:cNvSpPr>
            <a:spLocks noGrp="1"/>
          </p:cNvSpPr>
          <p:nvPr>
            <p:ph idx="1"/>
          </p:nvPr>
        </p:nvSpPr>
        <p:spPr>
          <a:xfrm>
            <a:off x="2267744" y="1628800"/>
            <a:ext cx="6642823" cy="4971671"/>
          </a:xfrm>
        </p:spPr>
        <p:txBody>
          <a:bodyPr/>
          <a:lstStyle/>
          <a:p>
            <a:pPr marL="0" indent="0">
              <a:buNone/>
            </a:pPr>
            <a:r>
              <a:rPr lang="pt-BR" dirty="0"/>
              <a:t>Quando a experimentação da sexualidade e da reprodução baseia-se em inseguranças, dúvidas e desconhecimentos sobre a própria sexualidade, em vergonhas, estereótipos, medos e preconceitos, aumenta a vulnerabilidade dos adolescentes, principalmente, quando não encontram apoio familiar e social e políticas que esclareçam e informem sobre as questões da sexualidade.</a:t>
            </a:r>
          </a:p>
          <a:p>
            <a:pPr marL="0" indent="0">
              <a:buNone/>
            </a:pPr>
            <a:endParaRPr lang="pt-BR" dirty="0"/>
          </a:p>
          <a:p>
            <a:pPr marL="0" indent="0">
              <a:buNone/>
            </a:pPr>
            <a:r>
              <a:rPr lang="pt-BR" dirty="0"/>
              <a:t>Os serviços de saúde nem sempre estão preparados para entender as singularidades e para a visão integral das necessidades em saúde dos adolescentes. </a:t>
            </a:r>
          </a:p>
        </p:txBody>
      </p:sp>
    </p:spTree>
    <p:extLst>
      <p:ext uri="{BB962C8B-B14F-4D97-AF65-F5344CB8AC3E}">
        <p14:creationId xmlns:p14="http://schemas.microsoft.com/office/powerpoint/2010/main" val="3733062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Abordagem da Sexualidade</a:t>
            </a:r>
          </a:p>
        </p:txBody>
      </p:sp>
      <p:sp>
        <p:nvSpPr>
          <p:cNvPr id="3" name="Content Placeholder 2"/>
          <p:cNvSpPr>
            <a:spLocks noGrp="1"/>
          </p:cNvSpPr>
          <p:nvPr>
            <p:ph idx="1"/>
          </p:nvPr>
        </p:nvSpPr>
        <p:spPr/>
        <p:txBody>
          <a:bodyPr>
            <a:normAutofit fontScale="77500" lnSpcReduction="20000"/>
          </a:bodyPr>
          <a:lstStyle/>
          <a:p>
            <a:pPr marL="0" indent="0">
              <a:buNone/>
            </a:pPr>
            <a:r>
              <a:rPr lang="pt-BR" dirty="0"/>
              <a:t>O Profissional de Saúde deve:</a:t>
            </a:r>
          </a:p>
          <a:p>
            <a:r>
              <a:rPr lang="pt-BR" dirty="0"/>
              <a:t> estar isento  preconceitos, códigos morais ou religiosos; </a:t>
            </a:r>
          </a:p>
          <a:p>
            <a:r>
              <a:rPr lang="pt-BR" dirty="0"/>
              <a:t>estar aberto para ouvir e orientar adolescentes e suas famílias, com informações científicas e claras: </a:t>
            </a:r>
          </a:p>
          <a:p>
            <a:pPr lvl="1"/>
            <a:r>
              <a:rPr lang="pt-BR" dirty="0"/>
              <a:t>sobre as transformações que ocorrem no corpo,</a:t>
            </a:r>
          </a:p>
          <a:p>
            <a:pPr lvl="1"/>
            <a:r>
              <a:rPr lang="pt-BR" dirty="0"/>
              <a:t> sobre as sensações sexuais, o caráter fisiológico da masturbação, a curiosidade sexual,</a:t>
            </a:r>
          </a:p>
          <a:p>
            <a:pPr lvl="1"/>
            <a:r>
              <a:rPr lang="pt-BR" dirty="0"/>
              <a:t>o tamanho dos órgãos genitais, </a:t>
            </a:r>
          </a:p>
          <a:p>
            <a:pPr lvl="1"/>
            <a:r>
              <a:rPr lang="pt-BR" dirty="0"/>
              <a:t>sobre o ato sexual propriamente dito e suas consequências, e sobre diversidade sexual. </a:t>
            </a:r>
          </a:p>
          <a:p>
            <a:pPr lvl="1"/>
            <a:r>
              <a:rPr lang="pt-BR" dirty="0"/>
              <a:t>enfatizar que o ato sexual é de caráter íntimo e privado e que os parceiros têm de estar de acordo com as práticas sugeridas e, portanto, prontos para assumir as responsabilidades advindas destas.</a:t>
            </a:r>
          </a:p>
          <a:p>
            <a:r>
              <a:rPr lang="pt-BR" dirty="0"/>
              <a:t>abordar as especificidades étnico/raciais e de livre orientação sexual, as diferenças de inserção sociocultural, a forma de organização de povos específicos ( índios, os ciganos, os quilombolas e outras populações tradicionais).</a:t>
            </a:r>
          </a:p>
          <a:p>
            <a:r>
              <a:rPr lang="pt-BR" dirty="0"/>
              <a:t>deve respeitar a autonomia dos adolescentes, dentro dos princípios da confidencialidade e da privacidade.</a:t>
            </a:r>
          </a:p>
        </p:txBody>
      </p:sp>
    </p:spTree>
    <p:extLst>
      <p:ext uri="{BB962C8B-B14F-4D97-AF65-F5344CB8AC3E}">
        <p14:creationId xmlns:p14="http://schemas.microsoft.com/office/powerpoint/2010/main" val="2595881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Início da atividade sexual</a:t>
            </a:r>
          </a:p>
        </p:txBody>
      </p:sp>
      <p:sp>
        <p:nvSpPr>
          <p:cNvPr id="3" name="Content Placeholder 2"/>
          <p:cNvSpPr>
            <a:spLocks noGrp="1"/>
          </p:cNvSpPr>
          <p:nvPr>
            <p:ph idx="1"/>
          </p:nvPr>
        </p:nvSpPr>
        <p:spPr/>
        <p:txBody>
          <a:bodyPr/>
          <a:lstStyle/>
          <a:p>
            <a:endParaRPr lang="pt-BR" dirty="0"/>
          </a:p>
          <a:p>
            <a:r>
              <a:rPr lang="pt-BR" dirty="0"/>
              <a:t>Pesquisa Nacional de Saúde do Adolescente (PeNSE), com estudantes entre 13-15 anos:</a:t>
            </a:r>
          </a:p>
          <a:p>
            <a:r>
              <a:rPr lang="pt-BR" dirty="0"/>
              <a:t>2009: 20,5% já tinham iniciado a vida sexual</a:t>
            </a:r>
          </a:p>
          <a:p>
            <a:r>
              <a:rPr lang="pt-BR" dirty="0"/>
              <a:t>2012: 28,7% </a:t>
            </a:r>
          </a:p>
          <a:p>
            <a:r>
              <a:rPr lang="pt-BR" dirty="0"/>
              <a:t>2015: 27,5% já haviam vivenciado a primeira relação sexual.</a:t>
            </a:r>
          </a:p>
          <a:p>
            <a:endParaRPr lang="pt-BR" dirty="0"/>
          </a:p>
          <a:p>
            <a:pPr marL="0" indent="0">
              <a:buNone/>
            </a:pPr>
            <a:r>
              <a:rPr lang="pt-BR" dirty="0"/>
              <a:t>A idade da primeira relação nessa faixa etária foi distinta: </a:t>
            </a:r>
          </a:p>
          <a:p>
            <a:r>
              <a:rPr lang="pt-BR" dirty="0"/>
              <a:t> nas diversas regiões do país, sendo maior no Norte (36,1%) e menor no Sudeste (25%).</a:t>
            </a:r>
          </a:p>
          <a:p>
            <a:r>
              <a:rPr lang="pt-BR" dirty="0"/>
              <a:t>de acordo com a escola: pública (31,5%) ou escola privada (15,5%).</a:t>
            </a:r>
          </a:p>
          <a:p>
            <a:pPr marL="0" indent="0">
              <a:buNone/>
            </a:pPr>
            <a:endParaRPr lang="pt-BR" dirty="0"/>
          </a:p>
          <a:p>
            <a:pPr marL="0" indent="0">
              <a:buNone/>
            </a:pPr>
            <a:endParaRPr lang="pt-BR" dirty="0"/>
          </a:p>
        </p:txBody>
      </p:sp>
    </p:spTree>
    <p:extLst>
      <p:ext uri="{BB962C8B-B14F-4D97-AF65-F5344CB8AC3E}">
        <p14:creationId xmlns:p14="http://schemas.microsoft.com/office/powerpoint/2010/main" val="2702479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p:txBody>
          <a:bodyPr/>
          <a:lstStyle/>
          <a:p>
            <a:pPr marL="0" indent="0">
              <a:buNone/>
            </a:pPr>
            <a:endParaRPr lang="pt-BR" dirty="0"/>
          </a:p>
          <a:p>
            <a:pPr marL="0" indent="0">
              <a:buNone/>
            </a:pPr>
            <a:r>
              <a:rPr lang="pt-BR" sz="2000" dirty="0"/>
              <a:t>O início da vida sexual insere os adolescentes em contextos de vulnerabilidades:</a:t>
            </a:r>
          </a:p>
          <a:p>
            <a:pPr marL="0" indent="0">
              <a:buNone/>
            </a:pPr>
            <a:r>
              <a:rPr lang="pt-BR" sz="2000" dirty="0"/>
              <a:t> </a:t>
            </a:r>
          </a:p>
          <a:p>
            <a:r>
              <a:rPr lang="pt-BR" sz="2000" dirty="0"/>
              <a:t>as IST e HIV/ Aids, </a:t>
            </a:r>
          </a:p>
          <a:p>
            <a:r>
              <a:rPr lang="pt-BR" sz="2000" dirty="0"/>
              <a:t>gestação não planejada, </a:t>
            </a:r>
          </a:p>
          <a:p>
            <a:r>
              <a:rPr lang="pt-BR" sz="2000" dirty="0"/>
              <a:t>aborto, </a:t>
            </a:r>
          </a:p>
          <a:p>
            <a:r>
              <a:rPr lang="pt-BR" sz="2000" dirty="0"/>
              <a:t>transtornos depressivos</a:t>
            </a:r>
            <a:r>
              <a:rPr lang="pt-BR" dirty="0"/>
              <a:t>. </a:t>
            </a:r>
          </a:p>
        </p:txBody>
      </p:sp>
    </p:spTree>
    <p:extLst>
      <p:ext uri="{BB962C8B-B14F-4D97-AF65-F5344CB8AC3E}">
        <p14:creationId xmlns:p14="http://schemas.microsoft.com/office/powerpoint/2010/main" val="2943283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1456473"/>
            <a:ext cx="6102424" cy="4100290"/>
          </a:xfrm>
          <a:prstGeom prst="rect">
            <a:avLst/>
          </a:prstGeom>
        </p:spPr>
        <p:txBody>
          <a:bodyPr wrap="square">
            <a:spAutoFit/>
          </a:bodyPr>
          <a:lstStyle/>
          <a:p>
            <a:pPr marL="285750" indent="-285750" algn="just">
              <a:lnSpc>
                <a:spcPct val="107000"/>
              </a:lnSpc>
              <a:spcBef>
                <a:spcPts val="1200"/>
              </a:spcBef>
              <a:spcAft>
                <a:spcPts val="800"/>
              </a:spcAft>
              <a:buFont typeface="Arial" panose="020B0604020202020204" pitchFamily="34" charset="0"/>
              <a:buChar char="•"/>
            </a:pPr>
            <a:r>
              <a:rPr lang="pt-BR" dirty="0">
                <a:latin typeface="Arial" panose="020B0604020202020204" pitchFamily="34" charset="0"/>
                <a:ea typeface="Calibri" panose="020F0502020204030204" pitchFamily="34" charset="0"/>
                <a:cs typeface="Arial" panose="020B0604020202020204" pitchFamily="34" charset="0"/>
              </a:rPr>
              <a:t>A gravidez não planejada entre adolescentes, </a:t>
            </a:r>
            <a:r>
              <a:rPr lang="pt-BR" dirty="0" smtClean="0">
                <a:latin typeface="Arial" panose="020B0604020202020204" pitchFamily="34" charset="0"/>
                <a:ea typeface="Calibri" panose="020F0502020204030204" pitchFamily="34" charset="0"/>
                <a:cs typeface="Arial" panose="020B0604020202020204" pitchFamily="34" charset="0"/>
              </a:rPr>
              <a:t>a </a:t>
            </a:r>
            <a:r>
              <a:rPr lang="pt-BR" dirty="0">
                <a:latin typeface="Arial" panose="020B0604020202020204" pitchFamily="34" charset="0"/>
                <a:ea typeface="Calibri" panose="020F0502020204030204" pitchFamily="34" charset="0"/>
                <a:cs typeface="Arial" panose="020B0604020202020204" pitchFamily="34" charset="0"/>
              </a:rPr>
              <a:t>que ocorre nas meninas entre 10 e 19 anos, pode estar associada a diversas consequências negativas para a saúde da mãe e do bebê, mas também para seu futuro:</a:t>
            </a:r>
          </a:p>
          <a:p>
            <a:pPr marL="285750" indent="-285750" algn="just">
              <a:lnSpc>
                <a:spcPct val="107000"/>
              </a:lnSpc>
              <a:spcBef>
                <a:spcPts val="1200"/>
              </a:spcBef>
              <a:spcAft>
                <a:spcPts val="800"/>
              </a:spcAft>
              <a:buFont typeface="Arial" panose="020B0604020202020204" pitchFamily="34" charset="0"/>
              <a:buChar char="•"/>
            </a:pPr>
            <a:r>
              <a:rPr lang="pt-BR" dirty="0">
                <a:latin typeface="Arial" panose="020B0604020202020204" pitchFamily="34" charset="0"/>
                <a:ea typeface="Calibri" panose="020F0502020204030204" pitchFamily="34" charset="0"/>
                <a:cs typeface="Arial" panose="020B0604020202020204" pitchFamily="34" charset="0"/>
              </a:rPr>
              <a:t>mães adolescentes têm maior risco de eclâmpsia, infecções puerperais, </a:t>
            </a:r>
          </a:p>
          <a:p>
            <a:pPr marL="285750" indent="-285750" algn="just">
              <a:lnSpc>
                <a:spcPct val="107000"/>
              </a:lnSpc>
              <a:spcBef>
                <a:spcPts val="1200"/>
              </a:spcBef>
              <a:spcAft>
                <a:spcPts val="800"/>
              </a:spcAft>
              <a:buFont typeface="Arial" panose="020B0604020202020204" pitchFamily="34" charset="0"/>
              <a:buChar char="•"/>
            </a:pPr>
            <a:r>
              <a:rPr lang="pt-BR" dirty="0">
                <a:latin typeface="Arial" panose="020B0604020202020204" pitchFamily="34" charset="0"/>
                <a:ea typeface="Calibri" panose="020F0502020204030204" pitchFamily="34" charset="0"/>
                <a:cs typeface="Arial" panose="020B0604020202020204" pitchFamily="34" charset="0"/>
              </a:rPr>
              <a:t>de terem filhos com baixo peso ao nascer, parto pré-termo, morte neonatal,</a:t>
            </a:r>
          </a:p>
          <a:p>
            <a:pPr marL="285750" indent="-285750" algn="just">
              <a:lnSpc>
                <a:spcPct val="107000"/>
              </a:lnSpc>
              <a:spcBef>
                <a:spcPts val="1200"/>
              </a:spcBef>
              <a:spcAft>
                <a:spcPts val="800"/>
              </a:spcAft>
              <a:buFont typeface="Arial" panose="020B0604020202020204" pitchFamily="34" charset="0"/>
              <a:buChar char="•"/>
            </a:pPr>
            <a:r>
              <a:rPr lang="pt-BR" dirty="0">
                <a:latin typeface="Arial" panose="020B0604020202020204" pitchFamily="34" charset="0"/>
                <a:ea typeface="Calibri" panose="020F0502020204030204" pitchFamily="34" charset="0"/>
                <a:cs typeface="Arial" panose="020B0604020202020204" pitchFamily="34" charset="0"/>
              </a:rPr>
              <a:t> além de diminuírem suas chances para oportunidades educação e trabalho no futuro e insegurança pessoal. </a:t>
            </a:r>
          </a:p>
        </p:txBody>
      </p:sp>
    </p:spTree>
    <p:extLst>
      <p:ext uri="{BB962C8B-B14F-4D97-AF65-F5344CB8AC3E}">
        <p14:creationId xmlns:p14="http://schemas.microsoft.com/office/powerpoint/2010/main" val="2089420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1844824"/>
            <a:ext cx="7056784" cy="4404988"/>
          </a:xfrm>
          <a:prstGeom prst="rect">
            <a:avLst/>
          </a:prstGeom>
        </p:spPr>
        <p:txBody>
          <a:bodyPr wrap="square">
            <a:spAutoFit/>
          </a:bodyPr>
          <a:lstStyle/>
          <a:p>
            <a:pPr algn="just">
              <a:lnSpc>
                <a:spcPct val="107000"/>
              </a:lnSpc>
              <a:spcBef>
                <a:spcPts val="1200"/>
              </a:spcBef>
              <a:spcAft>
                <a:spcPts val="800"/>
              </a:spcAft>
            </a:pPr>
            <a:r>
              <a:rPr lang="pt-BR" dirty="0" smtClean="0">
                <a:latin typeface="Arial" panose="020B0604020202020204" pitchFamily="34" charset="0"/>
                <a:ea typeface="Calibri" panose="020F0502020204030204" pitchFamily="34" charset="0"/>
                <a:cs typeface="Arial" panose="020B0604020202020204" pitchFamily="34" charset="0"/>
              </a:rPr>
              <a:t>Engravidar </a:t>
            </a:r>
            <a:r>
              <a:rPr lang="pt-BR" dirty="0">
                <a:latin typeface="Arial" panose="020B0604020202020204" pitchFamily="34" charset="0"/>
                <a:ea typeface="Calibri" panose="020F0502020204030204" pitchFamily="34" charset="0"/>
                <a:cs typeface="Arial" panose="020B0604020202020204" pitchFamily="34" charset="0"/>
              </a:rPr>
              <a:t>de maneira não planejada não é exclusividade de adolescentes. Aproximadamente metade dos nascimentos ocorridos no país não foram planejados e, dentre estes, 18% não foram desejados. </a:t>
            </a:r>
          </a:p>
          <a:p>
            <a:pPr algn="just">
              <a:lnSpc>
                <a:spcPct val="107000"/>
              </a:lnSpc>
              <a:spcBef>
                <a:spcPts val="1200"/>
              </a:spcBef>
              <a:spcAft>
                <a:spcPts val="800"/>
              </a:spcAft>
            </a:pPr>
            <a:r>
              <a:rPr lang="pt-BR" dirty="0">
                <a:latin typeface="Arial" panose="020B0604020202020204" pitchFamily="34" charset="0"/>
                <a:cs typeface="Arial" panose="020B0604020202020204" pitchFamily="34" charset="0"/>
              </a:rPr>
              <a:t>A</a:t>
            </a:r>
            <a:r>
              <a:rPr lang="pt-BR" dirty="0" smtClean="0">
                <a:latin typeface="Arial" panose="020B0604020202020204" pitchFamily="34" charset="0"/>
                <a:cs typeface="Arial" panose="020B0604020202020204" pitchFamily="34" charset="0"/>
              </a:rPr>
              <a:t>pesar </a:t>
            </a:r>
            <a:r>
              <a:rPr lang="pt-BR" dirty="0">
                <a:latin typeface="Arial" panose="020B0604020202020204" pitchFamily="34" charset="0"/>
                <a:cs typeface="Arial" panose="020B0604020202020204" pitchFamily="34" charset="0"/>
              </a:rPr>
              <a:t>de sua correlação com indicadores de saúde negativos, tanto em sua causa como em suas consequências, nem sempre a gestação na adolescência é indesejada ou ocorre sem planejamento. </a:t>
            </a:r>
          </a:p>
          <a:p>
            <a:pPr algn="just">
              <a:lnSpc>
                <a:spcPct val="107000"/>
              </a:lnSpc>
              <a:spcBef>
                <a:spcPts val="1200"/>
              </a:spcBef>
              <a:spcAft>
                <a:spcPts val="800"/>
              </a:spcAft>
            </a:pPr>
            <a:r>
              <a:rPr lang="pt-BR" dirty="0">
                <a:latin typeface="Arial" panose="020B0604020202020204" pitchFamily="34" charset="0"/>
                <a:cs typeface="Arial" panose="020B0604020202020204" pitchFamily="34" charset="0"/>
              </a:rPr>
              <a:t>Todos esses fatores devem ser levados em conta no atendimento a essa população, não se esquecendo de levá-los a refletir sobre as responsabilidades e possibilidades de criar um filho.</a:t>
            </a:r>
          </a:p>
          <a:p>
            <a:pPr algn="just">
              <a:lnSpc>
                <a:spcPct val="107000"/>
              </a:lnSpc>
              <a:spcBef>
                <a:spcPts val="1200"/>
              </a:spcBef>
              <a:spcAft>
                <a:spcPts val="800"/>
              </a:spcAft>
            </a:pPr>
            <a:endParaRPr lang="pt-B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032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136657"/>
            <a:ext cx="7686817" cy="1195912"/>
          </a:xfrm>
        </p:spPr>
        <p:txBody>
          <a:bodyPr>
            <a:normAutofit/>
          </a:bodyPr>
          <a:lstStyle/>
          <a:p>
            <a:pPr algn="ctr"/>
            <a:r>
              <a:rPr lang="pt-BR" sz="3200" dirty="0"/>
              <a:t>Gravidez não planejada, porquê?</a:t>
            </a:r>
            <a:r>
              <a:rPr lang="pt-BR" dirty="0"/>
              <a:t/>
            </a:r>
            <a:br>
              <a:rPr lang="pt-BR" dirty="0"/>
            </a:br>
            <a:r>
              <a:rPr lang="pt-BR" dirty="0"/>
              <a:t>(segundo eles próprios...)</a:t>
            </a:r>
          </a:p>
        </p:txBody>
      </p:sp>
      <p:pic>
        <p:nvPicPr>
          <p:cNvPr id="4" name="Picture 2" descr="http://midias.gazetaonline.com.br/_midias/jpg/2015/01/21/o_que_n__o_se_deve_dizer_min_cfde-3731565.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377406" y="2516188"/>
            <a:ext cx="46386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27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75EEC5-7EE3-4EB1-AA2C-6F72C152323D}"/>
              </a:ext>
            </a:extLst>
          </p:cNvPr>
          <p:cNvSpPr>
            <a:spLocks noGrp="1"/>
          </p:cNvSpPr>
          <p:nvPr>
            <p:ph type="title"/>
          </p:nvPr>
        </p:nvSpPr>
        <p:spPr/>
        <p:txBody>
          <a:bodyPr/>
          <a:lstStyle/>
          <a:p>
            <a:r>
              <a:rPr lang="pt-BR" sz="2800" dirty="0"/>
              <a:t>Adolescência, adolescências</a:t>
            </a:r>
            <a:br>
              <a:rPr lang="pt-BR" sz="2800" dirty="0"/>
            </a:br>
            <a:r>
              <a:rPr lang="pt-BR" sz="2800" dirty="0"/>
              <a:t>Juventude, juventudes</a:t>
            </a:r>
            <a:r>
              <a:rPr lang="pt-BR" sz="3200" dirty="0"/>
              <a:t>.</a:t>
            </a:r>
            <a:endParaRPr lang="pt-BR" dirty="0"/>
          </a:p>
        </p:txBody>
      </p:sp>
      <p:sp>
        <p:nvSpPr>
          <p:cNvPr id="5" name="CaixaDeTexto 4">
            <a:extLst>
              <a:ext uri="{FF2B5EF4-FFF2-40B4-BE49-F238E27FC236}">
                <a16:creationId xmlns:a16="http://schemas.microsoft.com/office/drawing/2014/main" id="{276F535B-6F3D-4EF8-921B-860095456610}"/>
              </a:ext>
            </a:extLst>
          </p:cNvPr>
          <p:cNvSpPr txBox="1"/>
          <p:nvPr/>
        </p:nvSpPr>
        <p:spPr>
          <a:xfrm>
            <a:off x="1907704" y="1772816"/>
            <a:ext cx="7085492" cy="4333943"/>
          </a:xfrm>
          <a:prstGeom prst="rect">
            <a:avLst/>
          </a:prstGeom>
          <a:noFill/>
        </p:spPr>
        <p:txBody>
          <a:bodyPr wrap="square">
            <a:spAutoFit/>
          </a:bodyPr>
          <a:lstStyle/>
          <a:p>
            <a:pPr algn="r">
              <a:lnSpc>
                <a:spcPct val="107000"/>
              </a:lnSpc>
              <a:spcAft>
                <a:spcPts val="0"/>
              </a:spcAft>
            </a:pPr>
            <a:r>
              <a:rPr lang="pt-BR" sz="1800" i="1" dirty="0">
                <a:effectLst/>
                <a:latin typeface="Arial" panose="020B0604020202020204" pitchFamily="34" charset="0"/>
                <a:ea typeface="Calibri" panose="020F0502020204030204" pitchFamily="34" charset="0"/>
                <a:cs typeface="Arial" panose="020B0604020202020204" pitchFamily="34" charset="0"/>
              </a:rPr>
              <a:t>A ‘juventude’ é apenas uma palavra.</a:t>
            </a:r>
            <a:endParaRPr lang="pt-BR" sz="1800" dirty="0">
              <a:effectLst/>
              <a:latin typeface="Arial" panose="020B0604020202020204" pitchFamily="34" charset="0"/>
              <a:ea typeface="Calibri" panose="020F0502020204030204" pitchFamily="34" charset="0"/>
              <a:cs typeface="Arial" panose="020B0604020202020204" pitchFamily="34" charset="0"/>
            </a:endParaRPr>
          </a:p>
          <a:p>
            <a:pPr algn="r">
              <a:lnSpc>
                <a:spcPct val="107000"/>
              </a:lnSpc>
              <a:spcAft>
                <a:spcPts val="0"/>
              </a:spcAft>
            </a:pPr>
            <a:r>
              <a:rPr lang="pt-BR" sz="1800" i="1" dirty="0">
                <a:effectLst/>
                <a:latin typeface="Arial" panose="020B0604020202020204" pitchFamily="34" charset="0"/>
                <a:ea typeface="Calibri" panose="020F0502020204030204" pitchFamily="34" charset="0"/>
                <a:cs typeface="Arial" panose="020B0604020202020204" pitchFamily="34" charset="0"/>
              </a:rPr>
              <a:t> Somos sempre o jovem ou o velho de alguém.</a:t>
            </a:r>
            <a:endParaRPr lang="pt-BR" sz="1800" dirty="0">
              <a:effectLst/>
              <a:latin typeface="Arial" panose="020B0604020202020204" pitchFamily="34" charset="0"/>
              <a:ea typeface="Calibri" panose="020F0502020204030204" pitchFamily="34" charset="0"/>
              <a:cs typeface="Arial" panose="020B0604020202020204" pitchFamily="34" charset="0"/>
            </a:endParaRPr>
          </a:p>
          <a:p>
            <a:pPr algn="r">
              <a:lnSpc>
                <a:spcPct val="107000"/>
              </a:lnSpc>
              <a:spcAft>
                <a:spcPts val="800"/>
              </a:spcAft>
            </a:pPr>
            <a:r>
              <a:rPr lang="pt-BR" sz="1800" b="1" dirty="0">
                <a:effectLst/>
                <a:latin typeface="Arial" panose="020B0604020202020204" pitchFamily="34" charset="0"/>
                <a:ea typeface="Calibri" panose="020F0502020204030204" pitchFamily="34" charset="0"/>
                <a:cs typeface="Arial" panose="020B0604020202020204" pitchFamily="34" charset="0"/>
              </a:rPr>
              <a:t>Bourdieu, 1983</a:t>
            </a:r>
          </a:p>
          <a:p>
            <a:pPr algn="r">
              <a:lnSpc>
                <a:spcPct val="107000"/>
              </a:lnSpc>
              <a:spcAft>
                <a:spcPts val="800"/>
              </a:spcAft>
            </a:pPr>
            <a:endParaRPr lang="pt-BR" sz="1800" b="1" dirty="0">
              <a:effectLst/>
              <a:latin typeface="Arial" panose="020B0604020202020204" pitchFamily="34" charset="0"/>
              <a:ea typeface="Calibri" panose="020F0502020204030204" pitchFamily="34" charset="0"/>
              <a:cs typeface="Arial" panose="020B0604020202020204" pitchFamily="34" charset="0"/>
            </a:endParaRPr>
          </a:p>
          <a:p>
            <a:pPr algn="r">
              <a:lnSpc>
                <a:spcPct val="107000"/>
              </a:lnSpc>
              <a:spcAft>
                <a:spcPts val="0"/>
              </a:spcAft>
            </a:pPr>
            <a:r>
              <a:rPr lang="pt-BR" sz="1800" i="1" dirty="0">
                <a:effectLst/>
                <a:latin typeface="Arial" panose="020B0604020202020204" pitchFamily="34" charset="0"/>
                <a:ea typeface="Calibri" panose="020F0502020204030204" pitchFamily="34" charset="0"/>
                <a:cs typeface="Arial" panose="020B0604020202020204" pitchFamily="34" charset="0"/>
              </a:rPr>
              <a:t>A juventude é mais que uma palavra... </a:t>
            </a:r>
            <a:endParaRPr lang="pt-BR" sz="1800" dirty="0">
              <a:effectLst/>
              <a:latin typeface="Arial" panose="020B0604020202020204" pitchFamily="34" charset="0"/>
              <a:ea typeface="Calibri" panose="020F0502020204030204" pitchFamily="34" charset="0"/>
              <a:cs typeface="Arial" panose="020B0604020202020204" pitchFamily="34" charset="0"/>
            </a:endParaRPr>
          </a:p>
          <a:p>
            <a:pPr algn="r">
              <a:lnSpc>
                <a:spcPct val="107000"/>
              </a:lnSpc>
              <a:spcAft>
                <a:spcPts val="0"/>
              </a:spcAft>
            </a:pPr>
            <a:r>
              <a:rPr lang="pt-BR" sz="1800" i="1" dirty="0">
                <a:effectLst/>
                <a:latin typeface="Arial" panose="020B0604020202020204" pitchFamily="34" charset="0"/>
                <a:ea typeface="Calibri" panose="020F0502020204030204" pitchFamily="34" charset="0"/>
                <a:cs typeface="Arial" panose="020B0604020202020204" pitchFamily="34" charset="0"/>
              </a:rPr>
              <a:t>a condição histórico-cultural de juventude não se oferece de igual forma para todos os integrantes da categoria estatística jovem.</a:t>
            </a:r>
            <a:r>
              <a:rPr lang="pt-BR" sz="1800" dirty="0">
                <a:effectLst/>
                <a:latin typeface="Arial" panose="020B0604020202020204" pitchFamily="34" charset="0"/>
                <a:ea typeface="Calibri" panose="020F0502020204030204" pitchFamily="34" charset="0"/>
                <a:cs typeface="Arial" panose="020B0604020202020204" pitchFamily="34" charset="0"/>
              </a:rPr>
              <a:t> </a:t>
            </a:r>
          </a:p>
          <a:p>
            <a:pPr algn="r">
              <a:lnSpc>
                <a:spcPct val="107000"/>
              </a:lnSpc>
              <a:spcAft>
                <a:spcPts val="800"/>
              </a:spcAft>
            </a:pPr>
            <a:r>
              <a:rPr lang="pt-BR" sz="1800" b="1" dirty="0">
                <a:effectLst/>
                <a:latin typeface="Arial" panose="020B0604020202020204" pitchFamily="34" charset="0"/>
                <a:ea typeface="Calibri" panose="020F0502020204030204" pitchFamily="34" charset="0"/>
                <a:cs typeface="Arial" panose="020B0604020202020204" pitchFamily="34" charset="0"/>
              </a:rPr>
              <a:t>MARGULIS, 1994</a:t>
            </a:r>
          </a:p>
          <a:p>
            <a:pPr algn="r">
              <a:lnSpc>
                <a:spcPct val="107000"/>
              </a:lnSpc>
              <a:spcAft>
                <a:spcPts val="800"/>
              </a:spcAft>
            </a:pPr>
            <a:endParaRPr lang="pt-BR" sz="1800" b="1" dirty="0">
              <a:effectLst/>
              <a:latin typeface="Arial" panose="020B0604020202020204" pitchFamily="34" charset="0"/>
              <a:ea typeface="Calibri" panose="020F0502020204030204" pitchFamily="34" charset="0"/>
              <a:cs typeface="Arial" panose="020B0604020202020204" pitchFamily="34" charset="0"/>
            </a:endParaRPr>
          </a:p>
          <a:p>
            <a:pPr algn="r">
              <a:lnSpc>
                <a:spcPct val="107000"/>
              </a:lnSpc>
              <a:spcAft>
                <a:spcPts val="0"/>
              </a:spcAft>
            </a:pPr>
            <a:r>
              <a:rPr lang="pt-BR" sz="1800" i="1" dirty="0">
                <a:effectLst/>
                <a:latin typeface="Arial" panose="020B0604020202020204" pitchFamily="34" charset="0"/>
                <a:ea typeface="Calibri" panose="020F0502020204030204" pitchFamily="34" charset="0"/>
                <a:cs typeface="Arial" panose="020B0604020202020204" pitchFamily="34" charset="0"/>
              </a:rPr>
              <a:t>A juventude não existe de forma isolada. É preciso pensá-la em contraposição e em relação às outras faixas etárias e gerações e contextualizá-la socialmente.</a:t>
            </a:r>
            <a:endParaRPr lang="pt-BR" sz="1800" dirty="0">
              <a:effectLst/>
              <a:latin typeface="Arial" panose="020B0604020202020204" pitchFamily="34" charset="0"/>
              <a:ea typeface="Calibri" panose="020F0502020204030204" pitchFamily="34" charset="0"/>
              <a:cs typeface="Arial" panose="020B0604020202020204" pitchFamily="34" charset="0"/>
            </a:endParaRPr>
          </a:p>
          <a:p>
            <a:pPr algn="r">
              <a:lnSpc>
                <a:spcPct val="107000"/>
              </a:lnSpc>
              <a:spcAft>
                <a:spcPts val="800"/>
              </a:spcAft>
            </a:pPr>
            <a:r>
              <a:rPr lang="pt-BR" sz="1800" b="1" dirty="0">
                <a:effectLst/>
                <a:latin typeface="Arial" panose="020B0604020202020204" pitchFamily="34" charset="0"/>
                <a:ea typeface="Calibri" panose="020F0502020204030204" pitchFamily="34" charset="0"/>
                <a:cs typeface="Arial" panose="020B0604020202020204" pitchFamily="34" charset="0"/>
              </a:rPr>
              <a:t>Alexandre Barbosa Pereira, 2012</a:t>
            </a:r>
          </a:p>
        </p:txBody>
      </p:sp>
    </p:spTree>
    <p:extLst>
      <p:ext uri="{BB962C8B-B14F-4D97-AF65-F5344CB8AC3E}">
        <p14:creationId xmlns:p14="http://schemas.microsoft.com/office/powerpoint/2010/main" val="4261476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93" y="0"/>
            <a:ext cx="9307784" cy="5804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ângulo 3"/>
          <p:cNvSpPr/>
          <p:nvPr/>
        </p:nvSpPr>
        <p:spPr>
          <a:xfrm>
            <a:off x="171602" y="5804569"/>
            <a:ext cx="8928992" cy="646331"/>
          </a:xfrm>
          <a:prstGeom prst="rect">
            <a:avLst/>
          </a:prstGeom>
        </p:spPr>
        <p:txBody>
          <a:bodyPr wrap="square">
            <a:spAutoFit/>
          </a:bodyPr>
          <a:lstStyle/>
          <a:p>
            <a:r>
              <a:rPr lang="pt-BR" b="1" dirty="0"/>
              <a:t>Figura:  </a:t>
            </a:r>
            <a:r>
              <a:rPr lang="pt-BR" dirty="0"/>
              <a:t>Opinião sobre os motivos que levam algumas garotas a engravidar, mesmo não</a:t>
            </a:r>
          </a:p>
          <a:p>
            <a:r>
              <a:rPr lang="pt-BR" dirty="0"/>
              <a:t>querendo ter filhos</a:t>
            </a:r>
          </a:p>
        </p:txBody>
      </p:sp>
      <p:sp>
        <p:nvSpPr>
          <p:cNvPr id="5" name="Retângulo 4"/>
          <p:cNvSpPr/>
          <p:nvPr/>
        </p:nvSpPr>
        <p:spPr>
          <a:xfrm>
            <a:off x="2794636" y="6596390"/>
            <a:ext cx="6322965" cy="261610"/>
          </a:xfrm>
          <a:prstGeom prst="rect">
            <a:avLst/>
          </a:prstGeom>
        </p:spPr>
        <p:txBody>
          <a:bodyPr wrap="square">
            <a:spAutoFit/>
          </a:bodyPr>
          <a:lstStyle/>
          <a:p>
            <a:r>
              <a:rPr lang="pt-BR" sz="1050" dirty="0">
                <a:latin typeface="Arial" panose="020B0604020202020204" pitchFamily="34" charset="0"/>
                <a:cs typeface="Arial" panose="020B0604020202020204" pitchFamily="34" charset="0"/>
              </a:rPr>
              <a:t> </a:t>
            </a:r>
            <a:r>
              <a:rPr lang="pt-BR" sz="1050" dirty="0" err="1">
                <a:latin typeface="Arial" panose="020B0604020202020204" pitchFamily="34" charset="0"/>
                <a:cs typeface="Arial" panose="020B0604020202020204" pitchFamily="34" charset="0"/>
              </a:rPr>
              <a:t>Cedaro</a:t>
            </a:r>
            <a:r>
              <a:rPr lang="pt-BR" sz="1050" dirty="0">
                <a:latin typeface="Arial" panose="020B0604020202020204" pitchFamily="34" charset="0"/>
                <a:cs typeface="Arial" panose="020B0604020202020204" pitchFamily="34" charset="0"/>
              </a:rPr>
              <a:t> JJ et al. PSICOLOGIA: CIÊNCIA E PROFISSÃO, 2012, 32 (2), 320-339</a:t>
            </a:r>
          </a:p>
        </p:txBody>
      </p:sp>
    </p:spTree>
    <p:extLst>
      <p:ext uri="{BB962C8B-B14F-4D97-AF65-F5344CB8AC3E}">
        <p14:creationId xmlns:p14="http://schemas.microsoft.com/office/powerpoint/2010/main" val="3603931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328" y="18232"/>
            <a:ext cx="5487640" cy="177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ângulo 2"/>
          <p:cNvSpPr/>
          <p:nvPr/>
        </p:nvSpPr>
        <p:spPr>
          <a:xfrm>
            <a:off x="0" y="6596390"/>
            <a:ext cx="6720656" cy="261610"/>
          </a:xfrm>
          <a:prstGeom prst="rect">
            <a:avLst/>
          </a:prstGeom>
        </p:spPr>
        <p:txBody>
          <a:bodyPr wrap="square">
            <a:spAutoFit/>
          </a:bodyPr>
          <a:lstStyle/>
          <a:p>
            <a:r>
              <a:rPr lang="en-US" sz="1100" dirty="0"/>
              <a:t>Rev Bras </a:t>
            </a:r>
            <a:r>
              <a:rPr lang="en-US" sz="1100" dirty="0" err="1"/>
              <a:t>Ginecol</a:t>
            </a:r>
            <a:r>
              <a:rPr lang="en-US" sz="1100" dirty="0"/>
              <a:t> Obstet. 2016 Nov 10. [</a:t>
            </a:r>
            <a:r>
              <a:rPr lang="en-US" sz="1100" dirty="0" err="1"/>
              <a:t>Epub</a:t>
            </a:r>
            <a:r>
              <a:rPr lang="en-US" sz="1100" dirty="0"/>
              <a:t> ahead of print]</a:t>
            </a:r>
            <a:endParaRPr lang="pt-BR" sz="1100" dirty="0"/>
          </a:p>
        </p:txBody>
      </p:sp>
      <p:sp>
        <p:nvSpPr>
          <p:cNvPr id="5" name="Retângulo de cantos arredondados 4"/>
          <p:cNvSpPr/>
          <p:nvPr/>
        </p:nvSpPr>
        <p:spPr>
          <a:xfrm>
            <a:off x="424632" y="1913001"/>
            <a:ext cx="6883672" cy="4036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424632" y="1988840"/>
            <a:ext cx="7272808" cy="438581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pt-BR" sz="2400" b="1" dirty="0">
                <a:solidFill>
                  <a:schemeClr val="bg1"/>
                </a:solidFill>
              </a:rPr>
              <a:t>196 adolescentes</a:t>
            </a:r>
          </a:p>
          <a:p>
            <a:pPr marL="285750" indent="-285750">
              <a:lnSpc>
                <a:spcPct val="150000"/>
              </a:lnSpc>
              <a:buFont typeface="Arial" panose="020B0604020202020204" pitchFamily="34" charset="0"/>
              <a:buChar char="•"/>
            </a:pPr>
            <a:r>
              <a:rPr lang="pt-BR" sz="2400" b="1" dirty="0">
                <a:solidFill>
                  <a:schemeClr val="bg1"/>
                </a:solidFill>
              </a:rPr>
              <a:t> Idade média: 16,2 anos</a:t>
            </a:r>
          </a:p>
          <a:p>
            <a:pPr marL="285750" indent="-285750">
              <a:lnSpc>
                <a:spcPct val="150000"/>
              </a:lnSpc>
              <a:buFont typeface="Arial" panose="020B0604020202020204" pitchFamily="34" charset="0"/>
              <a:buChar char="•"/>
            </a:pPr>
            <a:r>
              <a:rPr lang="pt-BR" sz="2400" b="1" dirty="0">
                <a:solidFill>
                  <a:schemeClr val="bg1"/>
                </a:solidFill>
              </a:rPr>
              <a:t>Maior parte: gestação não planejada</a:t>
            </a:r>
          </a:p>
          <a:p>
            <a:pPr marL="285750" indent="-285750">
              <a:lnSpc>
                <a:spcPct val="150000"/>
              </a:lnSpc>
              <a:buFont typeface="Arial" panose="020B0604020202020204" pitchFamily="34" charset="0"/>
              <a:buChar char="•"/>
            </a:pPr>
            <a:r>
              <a:rPr lang="pt-BR" sz="2400" b="1" dirty="0">
                <a:solidFill>
                  <a:schemeClr val="bg1"/>
                </a:solidFill>
              </a:rPr>
              <a:t>74% usavam método contraceptivo anteriormente</a:t>
            </a:r>
          </a:p>
          <a:p>
            <a:pPr marL="742950" lvl="1" indent="-285750">
              <a:lnSpc>
                <a:spcPct val="150000"/>
              </a:lnSpc>
              <a:buFont typeface="Arial" panose="020B0604020202020204" pitchFamily="34" charset="0"/>
              <a:buChar char="•"/>
            </a:pPr>
            <a:r>
              <a:rPr lang="pt-BR" sz="2400" b="1" dirty="0">
                <a:solidFill>
                  <a:schemeClr val="bg1"/>
                </a:solidFill>
              </a:rPr>
              <a:t>55% COC</a:t>
            </a:r>
          </a:p>
          <a:p>
            <a:pPr marL="742950" lvl="1" indent="-285750">
              <a:lnSpc>
                <a:spcPct val="150000"/>
              </a:lnSpc>
              <a:buFont typeface="Arial" panose="020B0604020202020204" pitchFamily="34" charset="0"/>
              <a:buChar char="•"/>
            </a:pPr>
            <a:r>
              <a:rPr lang="pt-BR" sz="2400" b="1" dirty="0">
                <a:solidFill>
                  <a:schemeClr val="bg1"/>
                </a:solidFill>
              </a:rPr>
              <a:t>34% </a:t>
            </a:r>
            <a:r>
              <a:rPr lang="pt-BR" sz="2400" b="1" dirty="0" err="1">
                <a:solidFill>
                  <a:schemeClr val="bg1"/>
                </a:solidFill>
              </a:rPr>
              <a:t>Condom</a:t>
            </a:r>
            <a:endParaRPr lang="pt-BR" sz="2400" b="1" dirty="0">
              <a:solidFill>
                <a:schemeClr val="bg1"/>
              </a:solidFill>
            </a:endParaRPr>
          </a:p>
          <a:p>
            <a:pPr lvl="1">
              <a:lnSpc>
                <a:spcPct val="150000"/>
              </a:lnSpc>
            </a:pPr>
            <a:endParaRPr lang="pt-BR" b="1" dirty="0"/>
          </a:p>
        </p:txBody>
      </p:sp>
      <p:pic>
        <p:nvPicPr>
          <p:cNvPr id="2052" name="Picture 4" descr="RBGO_Cover 1.ind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33" y="142361"/>
            <a:ext cx="1149470" cy="152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332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revista de saúde públ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65"/>
            <a:ext cx="3000518" cy="1546421"/>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6228184" y="6381328"/>
            <a:ext cx="2915816" cy="338554"/>
          </a:xfrm>
          <a:prstGeom prst="rect">
            <a:avLst/>
          </a:prstGeom>
        </p:spPr>
        <p:txBody>
          <a:bodyPr wrap="square">
            <a:spAutoFit/>
          </a:bodyPr>
          <a:lstStyle/>
          <a:p>
            <a:r>
              <a:rPr lang="pt-BR" sz="1600" b="1" dirty="0" err="1"/>
              <a:t>Rev</a:t>
            </a:r>
            <a:r>
              <a:rPr lang="pt-BR" sz="1600" b="1" dirty="0"/>
              <a:t> Saúde Pública 2017;51:25</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700808"/>
            <a:ext cx="5761881" cy="1236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ângulo de cantos arredondados 2"/>
          <p:cNvSpPr/>
          <p:nvPr/>
        </p:nvSpPr>
        <p:spPr>
          <a:xfrm>
            <a:off x="1335996" y="3284984"/>
            <a:ext cx="6048672" cy="26642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pt-BR" sz="2400" b="1" dirty="0">
                <a:latin typeface="Arial" panose="020B0604020202020204" pitchFamily="34" charset="0"/>
                <a:cs typeface="Arial" panose="020B0604020202020204" pitchFamily="34" charset="0"/>
              </a:rPr>
              <a:t>-  200 gestantes</a:t>
            </a:r>
          </a:p>
          <a:p>
            <a:pPr marL="342900" indent="-342900">
              <a:lnSpc>
                <a:spcPct val="150000"/>
              </a:lnSpc>
              <a:buFontTx/>
              <a:buChar char="-"/>
            </a:pPr>
            <a:r>
              <a:rPr lang="pt-BR" sz="2400" b="1" dirty="0">
                <a:latin typeface="Arial" panose="020B0604020202020204" pitchFamily="34" charset="0"/>
                <a:cs typeface="Arial" panose="020B0604020202020204" pitchFamily="34" charset="0"/>
              </a:rPr>
              <a:t>Idade média: 17,3 anos</a:t>
            </a:r>
          </a:p>
          <a:p>
            <a:pPr marL="342900" indent="-342900">
              <a:lnSpc>
                <a:spcPct val="150000"/>
              </a:lnSpc>
              <a:buFontTx/>
              <a:buChar char="-"/>
            </a:pPr>
            <a:r>
              <a:rPr lang="pt-BR" sz="2400" b="1" dirty="0">
                <a:latin typeface="Arial" panose="020B0604020202020204" pitchFamily="34" charset="0"/>
                <a:cs typeface="Arial" panose="020B0604020202020204" pitchFamily="34" charset="0"/>
              </a:rPr>
              <a:t>68% </a:t>
            </a:r>
            <a:r>
              <a:rPr lang="pt-BR" sz="2400" b="1" dirty="0" err="1">
                <a:latin typeface="Arial" panose="020B0604020202020204" pitchFamily="34" charset="0"/>
                <a:cs typeface="Arial" panose="020B0604020202020204" pitchFamily="34" charset="0"/>
              </a:rPr>
              <a:t>sexarca</a:t>
            </a:r>
            <a:r>
              <a:rPr lang="pt-BR" sz="2400" b="1" dirty="0">
                <a:latin typeface="Arial" panose="020B0604020202020204" pitchFamily="34" charset="0"/>
                <a:cs typeface="Arial" panose="020B0604020202020204" pitchFamily="34" charset="0"/>
              </a:rPr>
              <a:t>: </a:t>
            </a:r>
            <a:r>
              <a:rPr lang="pt-BR" sz="2400" b="1" dirty="0">
                <a:latin typeface="Arial"/>
                <a:cs typeface="Arial"/>
              </a:rPr>
              <a:t>≤ 15 anos</a:t>
            </a:r>
          </a:p>
          <a:p>
            <a:pPr marL="342900" indent="-342900">
              <a:lnSpc>
                <a:spcPct val="150000"/>
              </a:lnSpc>
              <a:buFontTx/>
              <a:buChar char="-"/>
            </a:pPr>
            <a:r>
              <a:rPr lang="pt-BR" sz="2400" b="1" dirty="0">
                <a:latin typeface="Arial" panose="020B0604020202020204" pitchFamily="34" charset="0"/>
                <a:cs typeface="Arial" panose="020B0604020202020204" pitchFamily="34" charset="0"/>
              </a:rPr>
              <a:t>Gravidez não planejada: 75%</a:t>
            </a:r>
          </a:p>
          <a:p>
            <a:pPr algn="ctr"/>
            <a:endParaRPr lang="pt-B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38548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de cantos arredondados 5"/>
          <p:cNvSpPr/>
          <p:nvPr/>
        </p:nvSpPr>
        <p:spPr>
          <a:xfrm>
            <a:off x="904329" y="2204864"/>
            <a:ext cx="7879631" cy="2808312"/>
          </a:xfrm>
          <a:prstGeom prst="round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pt-BR" sz="2400" b="1" dirty="0">
                <a:latin typeface="Arial" panose="020B0604020202020204" pitchFamily="34" charset="0"/>
                <a:cs typeface="Arial" panose="020B0604020202020204" pitchFamily="34" charset="0"/>
              </a:rPr>
              <a:t>-  20 gestantes</a:t>
            </a:r>
          </a:p>
          <a:p>
            <a:pPr marL="342900" indent="-342900">
              <a:lnSpc>
                <a:spcPct val="150000"/>
              </a:lnSpc>
              <a:buFontTx/>
              <a:buChar char="-"/>
            </a:pPr>
            <a:r>
              <a:rPr lang="pt-BR" sz="2400" b="1" dirty="0">
                <a:latin typeface="Arial" panose="020B0604020202020204" pitchFamily="34" charset="0"/>
                <a:cs typeface="Arial" panose="020B0604020202020204" pitchFamily="34" charset="0"/>
              </a:rPr>
              <a:t>Idade média: 15 anos</a:t>
            </a:r>
          </a:p>
          <a:p>
            <a:pPr marL="342900" indent="-342900">
              <a:lnSpc>
                <a:spcPct val="150000"/>
              </a:lnSpc>
              <a:buFontTx/>
              <a:buChar char="-"/>
            </a:pPr>
            <a:r>
              <a:rPr lang="pt-BR" sz="2400" b="1" dirty="0">
                <a:latin typeface="Arial" panose="020B0604020202020204" pitchFamily="34" charset="0"/>
                <a:cs typeface="Arial" panose="020B0604020202020204" pitchFamily="34" charset="0"/>
              </a:rPr>
              <a:t>Gravidez não planejada: 70%</a:t>
            </a:r>
          </a:p>
          <a:p>
            <a:pPr marL="342900" indent="-342900">
              <a:lnSpc>
                <a:spcPct val="150000"/>
              </a:lnSpc>
              <a:buFontTx/>
              <a:buChar char="-"/>
            </a:pPr>
            <a:r>
              <a:rPr lang="pt-BR" sz="2400" b="1" dirty="0">
                <a:latin typeface="Arial" panose="020B0604020202020204" pitchFamily="34" charset="0"/>
                <a:cs typeface="Arial" panose="020B0604020202020204" pitchFamily="34" charset="0"/>
              </a:rPr>
              <a:t>Arrependimento pós-parto: 90%</a:t>
            </a:r>
          </a:p>
          <a:p>
            <a:pPr algn="ctr"/>
            <a:endParaRPr lang="pt-BR" sz="28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329" y="260648"/>
            <a:ext cx="816292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6162544"/>
            <a:ext cx="3849413" cy="370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5" descr="Resultado de imagem para caderno de saúde coleti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AutoShape 7" descr="Resultado de imagem para caderno de saúde coletiv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5157192"/>
            <a:ext cx="11620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51049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5" name="Espaço Reservado para Conteúdo 4"/>
          <p:cNvSpPr txBox="1">
            <a:spLocks noGrp="1"/>
          </p:cNvSpPr>
          <p:nvPr>
            <p:ph idx="1"/>
          </p:nvPr>
        </p:nvSpPr>
        <p:spPr>
          <a:xfrm>
            <a:off x="323528" y="2492896"/>
            <a:ext cx="8191500" cy="3293209"/>
          </a:xfrm>
          <a:prstGeom prst="rect">
            <a:avLst/>
          </a:prstGeom>
          <a:noFill/>
        </p:spPr>
        <p:txBody>
          <a:bodyPr wrap="square" rtlCol="0">
            <a:spAutoFit/>
          </a:bodyPr>
          <a:lstStyle/>
          <a:p>
            <a:pPr marL="571500" indent="-571500">
              <a:buFont typeface="Arial" panose="020B0604020202020204" pitchFamily="34" charset="0"/>
              <a:buChar char="•"/>
            </a:pPr>
            <a:r>
              <a:rPr lang="pt-BR" sz="2800" dirty="0">
                <a:latin typeface="Arial" panose="020B0604020202020204" pitchFamily="34" charset="0"/>
                <a:cs typeface="Arial" panose="020B0604020202020204" pitchFamily="34" charset="0"/>
              </a:rPr>
              <a:t>1 em cada 5 mulheres aos 40 a. realizou, ao menos, um aborto</a:t>
            </a:r>
          </a:p>
          <a:p>
            <a:pPr marL="571500" indent="-571500">
              <a:buFont typeface="Arial" panose="020B0604020202020204" pitchFamily="34" charset="0"/>
              <a:buChar char="•"/>
            </a:pPr>
            <a:r>
              <a:rPr lang="pt-BR" sz="2800" dirty="0">
                <a:latin typeface="Arial" panose="020B0604020202020204" pitchFamily="34" charset="0"/>
                <a:cs typeface="Arial" panose="020B0604020202020204" pitchFamily="34" charset="0"/>
              </a:rPr>
              <a:t>Em 2015, por volta de 500 mil mulheres fizeram um aborto.</a:t>
            </a:r>
          </a:p>
          <a:p>
            <a:pPr marL="571500" indent="-571500">
              <a:buFont typeface="Arial" panose="020B0604020202020204" pitchFamily="34" charset="0"/>
              <a:buChar char="•"/>
            </a:pPr>
            <a:r>
              <a:rPr lang="pt-BR" sz="2800" dirty="0">
                <a:latin typeface="Arial" panose="020B0604020202020204" pitchFamily="34" charset="0"/>
                <a:cs typeface="Arial" panose="020B0604020202020204" pitchFamily="34" charset="0"/>
              </a:rPr>
              <a:t>29% tinham entre 12 e 19 anos</a:t>
            </a:r>
          </a:p>
          <a:p>
            <a:pPr marL="571500" indent="-571500">
              <a:buFont typeface="Arial" panose="020B0604020202020204" pitchFamily="34" charset="0"/>
              <a:buChar char="•"/>
            </a:pPr>
            <a:r>
              <a:rPr lang="pt-BR" sz="2800" dirty="0">
                <a:latin typeface="Arial" panose="020B0604020202020204" pitchFamily="34" charset="0"/>
                <a:cs typeface="Arial" panose="020B0604020202020204" pitchFamily="34" charset="0"/>
              </a:rPr>
              <a:t>28% tiveram complicações (internação)</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97852"/>
            <a:ext cx="4824535" cy="1479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ixaDeTexto 5"/>
          <p:cNvSpPr txBox="1"/>
          <p:nvPr/>
        </p:nvSpPr>
        <p:spPr>
          <a:xfrm>
            <a:off x="3213135" y="6275204"/>
            <a:ext cx="5472608" cy="253916"/>
          </a:xfrm>
          <a:prstGeom prst="rect">
            <a:avLst/>
          </a:prstGeom>
          <a:noFill/>
        </p:spPr>
        <p:txBody>
          <a:bodyPr wrap="square" rtlCol="0">
            <a:spAutoFit/>
          </a:bodyPr>
          <a:lstStyle/>
          <a:p>
            <a:r>
              <a:rPr lang="en-US" sz="1050" dirty="0" err="1">
                <a:latin typeface="Arial" panose="020B0604020202020204" pitchFamily="34" charset="0"/>
                <a:cs typeface="Arial" panose="020B0604020202020204" pitchFamily="34" charset="0"/>
              </a:rPr>
              <a:t>Diniz</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D,Medeiros</a:t>
            </a:r>
            <a:r>
              <a:rPr lang="en-US" sz="1050" dirty="0">
                <a:latin typeface="Arial" panose="020B0604020202020204" pitchFamily="34" charset="0"/>
                <a:cs typeface="Arial" panose="020B0604020202020204" pitchFamily="34" charset="0"/>
              </a:rPr>
              <a:t> M &amp; </a:t>
            </a:r>
            <a:r>
              <a:rPr lang="en-US" sz="1050" dirty="0" err="1">
                <a:latin typeface="Arial" panose="020B0604020202020204" pitchFamily="34" charset="0"/>
                <a:cs typeface="Arial" panose="020B0604020202020204" pitchFamily="34" charset="0"/>
              </a:rPr>
              <a:t>Madeiro</a:t>
            </a:r>
            <a:r>
              <a:rPr lang="en-US" sz="1050" dirty="0">
                <a:latin typeface="Arial" panose="020B0604020202020204" pitchFamily="34" charset="0"/>
                <a:cs typeface="Arial" panose="020B0604020202020204" pitchFamily="34" charset="0"/>
              </a:rPr>
              <a:t> A. Ci</a:t>
            </a:r>
            <a:r>
              <a:rPr lang="pt-BR" sz="1050" dirty="0" err="1">
                <a:latin typeface="Arial" panose="020B0604020202020204" pitchFamily="34" charset="0"/>
                <a:cs typeface="Arial" panose="020B0604020202020204" pitchFamily="34" charset="0"/>
              </a:rPr>
              <a:t>ência</a:t>
            </a:r>
            <a:r>
              <a:rPr lang="pt-BR" sz="1050" dirty="0">
                <a:latin typeface="Arial" panose="020B0604020202020204" pitchFamily="34" charset="0"/>
                <a:cs typeface="Arial" panose="020B0604020202020204" pitchFamily="34" charset="0"/>
              </a:rPr>
              <a:t> &amp; Saúde Coletiva,22(2):653-660,2017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7680" y="56592"/>
            <a:ext cx="161925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ângulo 2"/>
          <p:cNvSpPr/>
          <p:nvPr/>
        </p:nvSpPr>
        <p:spPr>
          <a:xfrm>
            <a:off x="323528" y="4437112"/>
            <a:ext cx="6912768" cy="864096"/>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7808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pt-BR" altLang="pt-BR" sz="2800" b="1">
                <a:solidFill>
                  <a:srgbClr val="002060"/>
                </a:solidFill>
              </a:rPr>
              <a:t>Gravidez não planejada em a</a:t>
            </a:r>
            <a:r>
              <a:rPr lang="en-US" altLang="pt-BR" sz="2800" b="1">
                <a:solidFill>
                  <a:srgbClr val="002060"/>
                </a:solidFill>
              </a:rPr>
              <a:t>dolescentes...</a:t>
            </a:r>
          </a:p>
        </p:txBody>
      </p:sp>
      <p:sp>
        <p:nvSpPr>
          <p:cNvPr id="6147" name="Text Box 5"/>
          <p:cNvSpPr txBox="1">
            <a:spLocks noChangeArrowheads="1"/>
          </p:cNvSpPr>
          <p:nvPr/>
        </p:nvSpPr>
        <p:spPr bwMode="auto">
          <a:xfrm>
            <a:off x="1008063" y="5702300"/>
            <a:ext cx="7127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pt-BR" sz="1200">
                <a:solidFill>
                  <a:srgbClr val="292929"/>
                </a:solidFill>
              </a:rPr>
              <a:t>1-DATASUS em </a:t>
            </a:r>
            <a:r>
              <a:rPr lang="en-US" altLang="pt-BR" sz="1200">
                <a:solidFill>
                  <a:srgbClr val="292929"/>
                </a:solidFill>
                <a:hlinkClick r:id="rId2"/>
              </a:rPr>
              <a:t>http://tabnet.datasus.gov.br/cgi/deftohtm.exe?sinasc/cnv/nvuf.def</a:t>
            </a:r>
            <a:endParaRPr lang="en-US" altLang="pt-BR" sz="1200">
              <a:solidFill>
                <a:srgbClr val="292929"/>
              </a:solidFill>
            </a:endParaRPr>
          </a:p>
          <a:p>
            <a:pPr eaLnBrk="1" hangingPunct="1">
              <a:spcBef>
                <a:spcPct val="0"/>
              </a:spcBef>
              <a:buFontTx/>
              <a:buNone/>
            </a:pPr>
            <a:r>
              <a:rPr lang="en-US" altLang="pt-BR" sz="1200">
                <a:solidFill>
                  <a:srgbClr val="292929"/>
                </a:solidFill>
              </a:rPr>
              <a:t>2- </a:t>
            </a:r>
            <a:r>
              <a:rPr lang="en-US" altLang="pt-BR" sz="1200" i="1"/>
              <a:t>The World health report 2005: Make every mother and child count. </a:t>
            </a:r>
            <a:r>
              <a:rPr lang="en-US" altLang="pt-BR" sz="1200"/>
              <a:t>Geneva, World Health Organization, 2005.</a:t>
            </a:r>
            <a:endParaRPr lang="en-US" altLang="pt-BR" sz="1200">
              <a:solidFill>
                <a:srgbClr val="292929"/>
              </a:solidFill>
            </a:endParaRPr>
          </a:p>
          <a:p>
            <a:pPr eaLnBrk="1" hangingPunct="1">
              <a:spcBef>
                <a:spcPct val="0"/>
              </a:spcBef>
              <a:buFontTx/>
              <a:buNone/>
            </a:pPr>
            <a:r>
              <a:rPr lang="en-US" altLang="pt-BR" sz="1200">
                <a:solidFill>
                  <a:srgbClr val="292929"/>
                </a:solidFill>
              </a:rPr>
              <a:t>3- Bruno ZV. 2006</a:t>
            </a:r>
          </a:p>
          <a:p>
            <a:pPr eaLnBrk="1" hangingPunct="1">
              <a:spcBef>
                <a:spcPct val="0"/>
              </a:spcBef>
              <a:buFontTx/>
              <a:buNone/>
            </a:pPr>
            <a:r>
              <a:rPr lang="en-US" altLang="pt-BR" sz="1200">
                <a:solidFill>
                  <a:srgbClr val="292929"/>
                </a:solidFill>
              </a:rPr>
              <a:t>4- C.A.F. Guazzelli et al. / Contraception 82 (2010) 256–259</a:t>
            </a:r>
          </a:p>
        </p:txBody>
      </p:sp>
      <p:sp>
        <p:nvSpPr>
          <p:cNvPr id="6148" name="Rectangle 6"/>
          <p:cNvSpPr>
            <a:spLocks noChangeArrowheads="1"/>
          </p:cNvSpPr>
          <p:nvPr/>
        </p:nvSpPr>
        <p:spPr bwMode="auto">
          <a:xfrm>
            <a:off x="179388" y="1557338"/>
            <a:ext cx="878522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40000"/>
              </a:spcBef>
              <a:buClr>
                <a:schemeClr val="tx1"/>
              </a:buClr>
              <a:buSzPct val="120000"/>
              <a:buFont typeface="Wingdings" pitchFamily="2" charset="2"/>
              <a:buChar char="ü"/>
            </a:pPr>
            <a:r>
              <a:rPr lang="pt-BR" altLang="pt-BR" sz="2000" b="1">
                <a:solidFill>
                  <a:srgbClr val="292929"/>
                </a:solidFill>
              </a:rPr>
              <a:t>21,5% dos partos no Brasil são de mães com menos de 20 anos </a:t>
            </a:r>
            <a:r>
              <a:rPr lang="pt-BR" altLang="pt-BR" sz="2000" b="1" baseline="30000">
                <a:solidFill>
                  <a:srgbClr val="292929"/>
                </a:solidFill>
              </a:rPr>
              <a:t>1</a:t>
            </a:r>
          </a:p>
          <a:p>
            <a:pPr eaLnBrk="1" hangingPunct="1">
              <a:spcBef>
                <a:spcPct val="40000"/>
              </a:spcBef>
              <a:buClr>
                <a:schemeClr val="tx1"/>
              </a:buClr>
              <a:buSzPct val="120000"/>
              <a:buFont typeface="Wingdings" pitchFamily="2" charset="2"/>
              <a:buChar char="ü"/>
            </a:pPr>
            <a:r>
              <a:rPr lang="pt-BR" altLang="pt-BR" sz="2000" b="1">
                <a:solidFill>
                  <a:srgbClr val="292929"/>
                </a:solidFill>
              </a:rPr>
              <a:t>2 a 4 milhões de adolescentes praticam aborto clandestino em países em desenvolvimento/ano</a:t>
            </a:r>
            <a:r>
              <a:rPr lang="pt-BR" altLang="pt-BR" sz="2000" b="1" baseline="30000">
                <a:solidFill>
                  <a:srgbClr val="292929"/>
                </a:solidFill>
              </a:rPr>
              <a:t> 2</a:t>
            </a:r>
            <a:endParaRPr lang="pt-BR" altLang="pt-BR" sz="2000" b="1">
              <a:solidFill>
                <a:srgbClr val="292929"/>
              </a:solidFill>
            </a:endParaRPr>
          </a:p>
          <a:p>
            <a:pPr eaLnBrk="1" hangingPunct="1">
              <a:spcBef>
                <a:spcPct val="40000"/>
              </a:spcBef>
              <a:buClr>
                <a:schemeClr val="tx1"/>
              </a:buClr>
              <a:buSzPct val="120000"/>
              <a:buFont typeface="Wingdings" pitchFamily="2" charset="2"/>
              <a:buChar char="ü"/>
            </a:pPr>
            <a:r>
              <a:rPr lang="pt-BR" altLang="pt-BR" sz="2000" b="1">
                <a:solidFill>
                  <a:srgbClr val="292929"/>
                </a:solidFill>
              </a:rPr>
              <a:t>61% das adolescentes que pariram e 70% das que abortaram engravidaram novamente nos cinco anos seguintes da primeira gestação</a:t>
            </a:r>
            <a:r>
              <a:rPr lang="pt-BR" altLang="pt-BR" sz="2000" b="1" baseline="30000">
                <a:solidFill>
                  <a:srgbClr val="292929"/>
                </a:solidFill>
              </a:rPr>
              <a:t> 3</a:t>
            </a:r>
            <a:endParaRPr lang="pt-BR" altLang="pt-BR" sz="2000" b="1">
              <a:solidFill>
                <a:srgbClr val="292929"/>
              </a:solidFill>
            </a:endParaRPr>
          </a:p>
          <a:p>
            <a:pPr eaLnBrk="1" hangingPunct="1">
              <a:spcBef>
                <a:spcPct val="40000"/>
              </a:spcBef>
              <a:buClr>
                <a:schemeClr val="tx1"/>
              </a:buClr>
              <a:buSzPct val="120000"/>
              <a:buFont typeface="Wingdings" pitchFamily="2" charset="2"/>
              <a:buChar char="ü"/>
            </a:pPr>
            <a:r>
              <a:rPr lang="pt-BR" altLang="pt-BR" sz="2000" b="1">
                <a:solidFill>
                  <a:srgbClr val="292929"/>
                </a:solidFill>
              </a:rPr>
              <a:t>20% das adolescentes utilizando pílula contraceptiva engravidam ao final do primeiro ano de uso</a:t>
            </a:r>
            <a:r>
              <a:rPr lang="pt-BR" altLang="pt-BR" sz="2000" b="1" baseline="30000">
                <a:solidFill>
                  <a:srgbClr val="292929"/>
                </a:solidFill>
              </a:rPr>
              <a:t> 4</a:t>
            </a:r>
            <a:endParaRPr lang="pt-BR" altLang="pt-BR" sz="2000" b="1">
              <a:solidFill>
                <a:srgbClr val="292929"/>
              </a:solidFill>
            </a:endParaRPr>
          </a:p>
        </p:txBody>
      </p:sp>
      <p:sp>
        <p:nvSpPr>
          <p:cNvPr id="6149" name="Text Box 7"/>
          <p:cNvSpPr txBox="1">
            <a:spLocks noChangeArrowheads="1"/>
          </p:cNvSpPr>
          <p:nvPr/>
        </p:nvSpPr>
        <p:spPr bwMode="auto">
          <a:xfrm>
            <a:off x="503238" y="4652963"/>
            <a:ext cx="8137525" cy="83185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20000"/>
              </a:lnSpc>
              <a:spcBef>
                <a:spcPct val="50000"/>
              </a:spcBef>
              <a:buFontTx/>
              <a:buNone/>
            </a:pPr>
            <a:r>
              <a:rPr lang="pt-BR" altLang="pt-BR" sz="2000" b="1" i="1" dirty="0">
                <a:solidFill>
                  <a:schemeClr val="bg1"/>
                </a:solidFill>
              </a:rPr>
              <a:t>A gestação não planejada em adolescentes é </a:t>
            </a:r>
            <a:r>
              <a:rPr lang="pt-BR" altLang="pt-BR" sz="2000" b="1" i="1" u="sng" dirty="0">
                <a:solidFill>
                  <a:schemeClr val="bg1"/>
                </a:solidFill>
              </a:rPr>
              <a:t>RECORRENTE</a:t>
            </a:r>
            <a:r>
              <a:rPr lang="pt-BR" altLang="pt-BR" sz="2000" b="1" i="1" dirty="0">
                <a:solidFill>
                  <a:schemeClr val="bg1"/>
                </a:solidFill>
              </a:rPr>
              <a:t>, o que gera a oportunidade de prevenir uma outra gestação não planejada no pós-parto.</a:t>
            </a:r>
          </a:p>
        </p:txBody>
      </p:sp>
    </p:spTree>
    <p:extLst>
      <p:ext uri="{BB962C8B-B14F-4D97-AF65-F5344CB8AC3E}">
        <p14:creationId xmlns:p14="http://schemas.microsoft.com/office/powerpoint/2010/main" val="35559478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p:cTn id="7" dur="500" fill="hold"/>
                                        <p:tgtEl>
                                          <p:spTgt spid="6149"/>
                                        </p:tgtEl>
                                        <p:attrNameLst>
                                          <p:attrName>ppt_w</p:attrName>
                                        </p:attrNameLst>
                                      </p:cBhvr>
                                      <p:tavLst>
                                        <p:tav tm="0">
                                          <p:val>
                                            <p:fltVal val="0"/>
                                          </p:val>
                                        </p:tav>
                                        <p:tav tm="100000">
                                          <p:val>
                                            <p:strVal val="#ppt_w"/>
                                          </p:val>
                                        </p:tav>
                                      </p:tavLst>
                                    </p:anim>
                                    <p:anim calcmode="lin" valueType="num">
                                      <p:cBhvr>
                                        <p:cTn id="8" dur="500" fill="hold"/>
                                        <p:tgtEl>
                                          <p:spTgt spid="6149"/>
                                        </p:tgtEl>
                                        <p:attrNameLst>
                                          <p:attrName>ppt_h</p:attrName>
                                        </p:attrNameLst>
                                      </p:cBhvr>
                                      <p:tavLst>
                                        <p:tav tm="0">
                                          <p:val>
                                            <p:fltVal val="0"/>
                                          </p:val>
                                        </p:tav>
                                        <p:tav tm="100000">
                                          <p:val>
                                            <p:strVal val="#ppt_h"/>
                                          </p:val>
                                        </p:tav>
                                      </p:tavLst>
                                    </p:anim>
                                    <p:animEffect transition="in" filter="fade">
                                      <p:cBhvr>
                                        <p:cTn id="9"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2" y="1052736"/>
            <a:ext cx="9039208" cy="4695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ângulo 3"/>
          <p:cNvSpPr/>
          <p:nvPr/>
        </p:nvSpPr>
        <p:spPr>
          <a:xfrm>
            <a:off x="4800987" y="3068960"/>
            <a:ext cx="779125" cy="244827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8145349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521831" y="4581128"/>
            <a:ext cx="8604448" cy="1470025"/>
          </a:xfrm>
          <a:prstGeom prst="rect">
            <a:avLst/>
          </a:prstGeom>
        </p:spPr>
        <p:txBody>
          <a:bodyPr vert="horz" lIns="91440" tIns="45720" rIns="91440" bIns="45720" rtlCol="0" anchor="b">
            <a:noAutofit/>
          </a:bodyPr>
          <a:lstStyle>
            <a:lvl1pPr algn="l" defTabSz="457200" rtl="0" eaLnBrk="1" latinLnBrk="0" hangingPunct="1">
              <a:lnSpc>
                <a:spcPct val="90000"/>
              </a:lnSpc>
              <a:spcBef>
                <a:spcPct val="0"/>
              </a:spcBef>
              <a:buNone/>
              <a:defRPr sz="2500" b="1" kern="1200">
                <a:solidFill>
                  <a:srgbClr val="114943"/>
                </a:solidFill>
                <a:latin typeface="Arial"/>
                <a:ea typeface="+mj-ea"/>
                <a:cs typeface="Arial"/>
              </a:defRPr>
            </a:lvl1pPr>
          </a:lstStyle>
          <a:p>
            <a:pPr>
              <a:lnSpc>
                <a:spcPct val="150000"/>
              </a:lnSpc>
            </a:pPr>
            <a:r>
              <a:rPr lang="pt-BR" sz="4400" dirty="0"/>
              <a:t>C</a:t>
            </a:r>
            <a:r>
              <a:rPr lang="pt-BR" sz="3200" dirty="0"/>
              <a:t>OMO ADEQUAR O ESQUEMA DE ANTICONCEPÇÃO AO ESTILO DE VIDA?</a:t>
            </a:r>
          </a:p>
        </p:txBody>
      </p:sp>
      <p:pic>
        <p:nvPicPr>
          <p:cNvPr id="5" name="Picture 2" descr="http://3.bp.blogspot.com/-ixgcn_mF63Q/TzOYb9TBVuI/AAAAAAAADrw/DpyqDglRu7k/s1600/adolescen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347" y="10719"/>
            <a:ext cx="6245933" cy="4426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0240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2972061"/>
            <a:ext cx="9036497" cy="1149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2" y="2085302"/>
            <a:ext cx="9036498" cy="886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6300192" y="5949280"/>
            <a:ext cx="2304256" cy="369332"/>
          </a:xfrm>
          <a:prstGeom prst="rect">
            <a:avLst/>
          </a:prstGeom>
          <a:noFill/>
        </p:spPr>
        <p:txBody>
          <a:bodyPr wrap="square" rtlCol="0">
            <a:spAutoFit/>
          </a:bodyPr>
          <a:lstStyle/>
          <a:p>
            <a:r>
              <a:rPr lang="pt-BR" dirty="0"/>
              <a:t>WHO, 2015</a:t>
            </a: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742944" cy="175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ângulo de cantos arredondados 2"/>
          <p:cNvSpPr/>
          <p:nvPr/>
        </p:nvSpPr>
        <p:spPr>
          <a:xfrm>
            <a:off x="829108" y="4725144"/>
            <a:ext cx="741682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t>Idade não é contraindicação de contracepção</a:t>
            </a:r>
          </a:p>
        </p:txBody>
      </p:sp>
    </p:spTree>
    <p:extLst>
      <p:ext uri="{BB962C8B-B14F-4D97-AF65-F5344CB8AC3E}">
        <p14:creationId xmlns:p14="http://schemas.microsoft.com/office/powerpoint/2010/main" val="2910699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Aspectos éticos na Anticoncepção de Adolescentes</a:t>
            </a:r>
          </a:p>
        </p:txBody>
      </p:sp>
      <p:sp>
        <p:nvSpPr>
          <p:cNvPr id="3" name="Content Placeholder 2"/>
          <p:cNvSpPr>
            <a:spLocks noGrp="1"/>
          </p:cNvSpPr>
          <p:nvPr>
            <p:ph idx="1"/>
          </p:nvPr>
        </p:nvSpPr>
        <p:spPr/>
        <p:txBody>
          <a:bodyPr>
            <a:normAutofit fontScale="77500" lnSpcReduction="20000"/>
          </a:bodyPr>
          <a:lstStyle/>
          <a:p>
            <a:pPr lvl="0"/>
            <a:r>
              <a:rPr lang="pt-BR" dirty="0"/>
              <a:t>O espaço privado de consulta é direito do adolescente, independentemente da idade, de ser atendido sozinho ou acompanhado por adulto, reconhecendo-se sua autonomia e individualidade.</a:t>
            </a:r>
          </a:p>
          <a:p>
            <a:pPr lvl="0"/>
            <a:r>
              <a:rPr lang="pt-BR" dirty="0"/>
              <a:t>A confidencialidade é outro direito do adolescente, reconhecida no Código de Ética Médica, desde que o menor tenha capacidade de discernimento, e quando a não revelação possa acarretar dano ao paciente; sendo necessária nos casos de suspeita ou certeza de violência sexual, no diagnóstico firmado de HIV/Aids e de gravidez em menores de idade, devendo ser realizada com o conhecimento do adolescente, mesmo que sem a sua anuência.</a:t>
            </a:r>
          </a:p>
          <a:p>
            <a:pPr lvl="0"/>
            <a:r>
              <a:rPr lang="pt-BR" dirty="0"/>
              <a:t>O adolescente tem direito à educação sexual, ao acesso à informação sobre contracepção, à confidencialidade e ao sigilo de sua atividade sexual, e ainda direito à prescrição de métodos anticoncepcionais. O profissional que assim se conduz não fere nenhum preceito ético, não devendo temer nenhuma penalidade legal.</a:t>
            </a:r>
          </a:p>
          <a:p>
            <a:pPr lvl="0"/>
            <a:r>
              <a:rPr lang="pt-BR" dirty="0"/>
              <a:t>O Conselho Federal de Medicina emitiu parecer favorável à anticoncepção de emergência, como método alternativo para a prevenção da gravidez, por não provocar danos nem interrupção da mesma, podendo ser utilizada em todas as etapas da vida reprodutiva. O médico é responsável pela prescrição como medida de prevenção, visando interferir no impacto negativo da gravidez não planejada e suas consequências na Saúde Pública, particularmente na saúde reprodutiva. Poderão ser utilizados os métodos atualmente em uso ou os que venham a ser desenvolvidos, aceitos pela comunidade científica e que obedeçam à legislação brasileira, ou seja, que não sejam abortivos. </a:t>
            </a:r>
          </a:p>
          <a:p>
            <a:endParaRPr lang="pt-BR" dirty="0"/>
          </a:p>
        </p:txBody>
      </p:sp>
    </p:spTree>
    <p:extLst>
      <p:ext uri="{BB962C8B-B14F-4D97-AF65-F5344CB8AC3E}">
        <p14:creationId xmlns:p14="http://schemas.microsoft.com/office/powerpoint/2010/main" val="798217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82C60C8-B7A3-40EA-A885-15658C2C1673}"/>
              </a:ext>
            </a:extLst>
          </p:cNvPr>
          <p:cNvSpPr>
            <a:spLocks noGrp="1"/>
          </p:cNvSpPr>
          <p:nvPr>
            <p:ph idx="1"/>
          </p:nvPr>
        </p:nvSpPr>
        <p:spPr>
          <a:xfrm>
            <a:off x="755576" y="1459076"/>
            <a:ext cx="8262881" cy="4971671"/>
          </a:xfrm>
        </p:spPr>
        <p:txBody>
          <a:bodyPr>
            <a:normAutofit/>
          </a:bodyPr>
          <a:lstStyle/>
          <a:p>
            <a:r>
              <a:rPr lang="pt-BR" sz="2800" dirty="0"/>
              <a:t>Ministério da Saúde e OMS</a:t>
            </a:r>
          </a:p>
          <a:p>
            <a:pPr lvl="1"/>
            <a:r>
              <a:rPr lang="pt-BR" sz="2800" dirty="0"/>
              <a:t>10 a 19 anos: adolescência</a:t>
            </a:r>
          </a:p>
          <a:p>
            <a:pPr lvl="1"/>
            <a:r>
              <a:rPr lang="pt-BR" sz="2800" dirty="0"/>
              <a:t> 15 a 24 anos: juventude</a:t>
            </a:r>
          </a:p>
          <a:p>
            <a:r>
              <a:rPr lang="pt-BR" sz="2800" dirty="0"/>
              <a:t>O Estatuto da Juventude </a:t>
            </a:r>
            <a:r>
              <a:rPr lang="pt-BR" sz="1800" dirty="0"/>
              <a:t>(Lei nº 12.852, 05/08/ 2013)</a:t>
            </a:r>
            <a:endParaRPr lang="pt-BR" sz="2400" dirty="0"/>
          </a:p>
          <a:p>
            <a:pPr lvl="1"/>
            <a:r>
              <a:rPr lang="pt-BR" sz="2800" dirty="0"/>
              <a:t>15 a 17 anos: adolescentes-jovens</a:t>
            </a:r>
          </a:p>
          <a:p>
            <a:pPr lvl="1"/>
            <a:r>
              <a:rPr lang="pt-BR" sz="2800" dirty="0"/>
              <a:t>18 a 24 anos: jovens-jovens</a:t>
            </a:r>
          </a:p>
          <a:p>
            <a:pPr lvl="1"/>
            <a:r>
              <a:rPr lang="pt-BR" sz="2800" dirty="0"/>
              <a:t>25 a 29 anos: jovens-adultos.</a:t>
            </a:r>
          </a:p>
        </p:txBody>
      </p:sp>
      <p:sp>
        <p:nvSpPr>
          <p:cNvPr id="6" name="Title 1">
            <a:extLst>
              <a:ext uri="{FF2B5EF4-FFF2-40B4-BE49-F238E27FC236}">
                <a16:creationId xmlns:a16="http://schemas.microsoft.com/office/drawing/2014/main" id="{51FE2083-2295-4375-BDC0-A9131125B470}"/>
              </a:ext>
            </a:extLst>
          </p:cNvPr>
          <p:cNvSpPr txBox="1">
            <a:spLocks/>
          </p:cNvSpPr>
          <p:nvPr/>
        </p:nvSpPr>
        <p:spPr>
          <a:xfrm>
            <a:off x="2987824" y="136657"/>
            <a:ext cx="6030633" cy="1195912"/>
          </a:xfrm>
          <a:prstGeom prst="rect">
            <a:avLst/>
          </a:prstGeom>
        </p:spPr>
        <p:txBody>
          <a:bodyPr vert="horz" lIns="91440" tIns="45720" rIns="91440" bIns="45720" rtlCol="0" anchor="b">
            <a:normAutofit/>
          </a:bodyPr>
          <a:lstStyle>
            <a:lvl1pPr algn="l" defTabSz="457200" rtl="0" eaLnBrk="1" latinLnBrk="0" hangingPunct="1">
              <a:lnSpc>
                <a:spcPct val="90000"/>
              </a:lnSpc>
              <a:spcBef>
                <a:spcPct val="0"/>
              </a:spcBef>
              <a:buNone/>
              <a:defRPr sz="2500" b="1" kern="1200">
                <a:solidFill>
                  <a:srgbClr val="114943"/>
                </a:solidFill>
                <a:latin typeface="Arial"/>
                <a:ea typeface="+mj-ea"/>
                <a:cs typeface="Arial"/>
              </a:defRPr>
            </a:lvl1pPr>
          </a:lstStyle>
          <a:p>
            <a:r>
              <a:rPr lang="pt-BR" sz="2800" dirty="0"/>
              <a:t>Adolescência, adolescências</a:t>
            </a:r>
            <a:br>
              <a:rPr lang="pt-BR" sz="2800" dirty="0"/>
            </a:br>
            <a:r>
              <a:rPr lang="pt-BR" sz="2800" dirty="0"/>
              <a:t>Juventude, juventudes</a:t>
            </a:r>
            <a:r>
              <a:rPr lang="pt-BR" sz="3200" dirty="0"/>
              <a:t>.</a:t>
            </a:r>
            <a:endParaRPr lang="en-US" sz="3200" dirty="0"/>
          </a:p>
        </p:txBody>
      </p:sp>
    </p:spTree>
    <p:extLst>
      <p:ext uri="{BB962C8B-B14F-4D97-AF65-F5344CB8AC3E}">
        <p14:creationId xmlns:p14="http://schemas.microsoft.com/office/powerpoint/2010/main" val="2346230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Contracepção</a:t>
            </a:r>
          </a:p>
        </p:txBody>
      </p:sp>
      <p:sp>
        <p:nvSpPr>
          <p:cNvPr id="3" name="Content Placeholder 2"/>
          <p:cNvSpPr>
            <a:spLocks noGrp="1"/>
          </p:cNvSpPr>
          <p:nvPr>
            <p:ph idx="1"/>
          </p:nvPr>
        </p:nvSpPr>
        <p:spPr/>
        <p:txBody>
          <a:bodyPr/>
          <a:lstStyle/>
          <a:p>
            <a:r>
              <a:rPr lang="pt-BR" dirty="0"/>
              <a:t>Uma vez avaliada a necessidade ou demanda de contracepção, é de grande importância não se adiar o seu início. </a:t>
            </a:r>
          </a:p>
          <a:p>
            <a:r>
              <a:rPr lang="pt-BR" dirty="0"/>
              <a:t>Apresentação de todos os métodos, mesmo que indisponíveis;</a:t>
            </a:r>
          </a:p>
          <a:p>
            <a:r>
              <a:rPr lang="pt-BR" dirty="0"/>
              <a:t>Avaliação da existência ou não de contraindicações ao uso de algum deles; </a:t>
            </a:r>
          </a:p>
          <a:p>
            <a:r>
              <a:rPr lang="pt-BR" dirty="0"/>
              <a:t>Ajuda na escolha do método - lembrando sempre que tal escolha é da adolescente ou do casal. Confirmação dessa escolha; </a:t>
            </a:r>
          </a:p>
          <a:p>
            <a:r>
              <a:rPr lang="pt-BR" dirty="0"/>
              <a:t>Orientação sobre possíveis efeitos colaterais;</a:t>
            </a:r>
          </a:p>
          <a:p>
            <a:r>
              <a:rPr lang="pt-BR" dirty="0"/>
              <a:t>Enfatizar a dupla proteção – preservativos sempre associados a outros métodos.</a:t>
            </a:r>
          </a:p>
          <a:p>
            <a:r>
              <a:rPr lang="pt-BR" dirty="0"/>
              <a:t>A avalição clínica periódica.</a:t>
            </a:r>
          </a:p>
        </p:txBody>
      </p:sp>
    </p:spTree>
    <p:extLst>
      <p:ext uri="{BB962C8B-B14F-4D97-AF65-F5344CB8AC3E}">
        <p14:creationId xmlns:p14="http://schemas.microsoft.com/office/powerpoint/2010/main" val="3743820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S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88640"/>
            <a:ext cx="2995680" cy="129614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635896" y="548680"/>
            <a:ext cx="5508104" cy="646331"/>
          </a:xfrm>
          <a:prstGeom prst="rect">
            <a:avLst/>
          </a:prstGeom>
          <a:noFill/>
        </p:spPr>
        <p:txBody>
          <a:bodyPr wrap="square" rtlCol="0">
            <a:spAutoFit/>
          </a:bodyPr>
          <a:lstStyle/>
          <a:p>
            <a:r>
              <a:rPr lang="pt-BR" sz="3600" b="1" dirty="0">
                <a:latin typeface="Arial" panose="020B0604020202020204" pitchFamily="34" charset="0"/>
                <a:cs typeface="Arial" panose="020B0604020202020204" pitchFamily="34" charset="0"/>
              </a:rPr>
              <a:t>Métodos Disponíveis</a:t>
            </a:r>
          </a:p>
        </p:txBody>
      </p:sp>
      <p:sp>
        <p:nvSpPr>
          <p:cNvPr id="5" name="Espaço Reservado para Conteúdo 4"/>
          <p:cNvSpPr>
            <a:spLocks noGrp="1"/>
          </p:cNvSpPr>
          <p:nvPr>
            <p:ph idx="1"/>
          </p:nvPr>
        </p:nvSpPr>
        <p:spPr/>
        <p:txBody>
          <a:bodyPr>
            <a:normAutofit/>
          </a:bodyPr>
          <a:lstStyle/>
          <a:p>
            <a:endParaRPr lang="pt-BR" sz="2400" dirty="0"/>
          </a:p>
          <a:p>
            <a:pPr>
              <a:lnSpc>
                <a:spcPct val="150000"/>
              </a:lnSpc>
            </a:pPr>
            <a:r>
              <a:rPr lang="pt-BR" sz="2800" dirty="0"/>
              <a:t>Preservativos</a:t>
            </a:r>
          </a:p>
          <a:p>
            <a:pPr>
              <a:lnSpc>
                <a:spcPct val="150000"/>
              </a:lnSpc>
            </a:pPr>
            <a:r>
              <a:rPr lang="pt-BR" sz="2800" dirty="0"/>
              <a:t>Contraceptivo Oral Combinado</a:t>
            </a:r>
          </a:p>
          <a:p>
            <a:pPr>
              <a:lnSpc>
                <a:spcPct val="150000"/>
              </a:lnSpc>
            </a:pPr>
            <a:r>
              <a:rPr lang="pt-BR" sz="2800" dirty="0"/>
              <a:t>Injetável Mensal e Trimestral</a:t>
            </a:r>
          </a:p>
          <a:p>
            <a:pPr>
              <a:lnSpc>
                <a:spcPct val="150000"/>
              </a:lnSpc>
            </a:pPr>
            <a:r>
              <a:rPr lang="pt-BR" sz="2800" dirty="0"/>
              <a:t>Dispositivo Intrauterino </a:t>
            </a:r>
          </a:p>
          <a:p>
            <a:pPr>
              <a:lnSpc>
                <a:spcPct val="150000"/>
              </a:lnSpc>
            </a:pPr>
            <a:r>
              <a:rPr lang="pt-BR" sz="2800" dirty="0"/>
              <a:t>Implante </a:t>
            </a:r>
            <a:r>
              <a:rPr lang="pt-BR" sz="1600" dirty="0"/>
              <a:t>(em algumas Prefeituras e Estados)</a:t>
            </a:r>
            <a:endParaRPr lang="pt-BR" sz="2800" dirty="0"/>
          </a:p>
        </p:txBody>
      </p:sp>
    </p:spTree>
    <p:extLst>
      <p:ext uri="{BB962C8B-B14F-4D97-AF65-F5344CB8AC3E}">
        <p14:creationId xmlns:p14="http://schemas.microsoft.com/office/powerpoint/2010/main" val="3320513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a:extLst>
              <a:ext uri="{FF2B5EF4-FFF2-40B4-BE49-F238E27FC236}">
                <a16:creationId xmlns:a16="http://schemas.microsoft.com/office/drawing/2014/main" id="{7EA807EC-86BC-48E1-85D4-38BFA21DE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3494" y="1065079"/>
            <a:ext cx="6577013" cy="464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a:extLst>
              <a:ext uri="{FF2B5EF4-FFF2-40B4-BE49-F238E27FC236}">
                <a16:creationId xmlns:a16="http://schemas.microsoft.com/office/drawing/2014/main" id="{7F31976D-D1B8-405D-A6B2-BD939812CE42}"/>
              </a:ext>
            </a:extLst>
          </p:cNvPr>
          <p:cNvSpPr/>
          <p:nvPr/>
        </p:nvSpPr>
        <p:spPr>
          <a:xfrm>
            <a:off x="2303860" y="1916907"/>
            <a:ext cx="2970609" cy="8643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39966" y="973029"/>
            <a:ext cx="6515100" cy="857250"/>
          </a:xfrm>
        </p:spPr>
        <p:txBody>
          <a:bodyPr>
            <a:noAutofit/>
          </a:bodyPr>
          <a:lstStyle/>
          <a:p>
            <a:pPr algn="ctr"/>
            <a:r>
              <a:rPr lang="pt-BR" altLang="pt-BR" sz="1800" dirty="0"/>
              <a:t>Taxa de gestação nos primeiros </a:t>
            </a:r>
            <a:br>
              <a:rPr lang="pt-BR" altLang="pt-BR" sz="1800" dirty="0"/>
            </a:br>
            <a:r>
              <a:rPr lang="pt-BR" altLang="pt-BR" sz="1800" dirty="0"/>
              <a:t>12 meses de uso dos contraceptivos (%)</a:t>
            </a:r>
            <a:r>
              <a:rPr lang="pt-BR" sz="1800" baseline="30000" dirty="0"/>
              <a:t>1,a</a:t>
            </a:r>
            <a:endParaRPr lang="pt-BR" sz="1800" dirty="0"/>
          </a:p>
        </p:txBody>
      </p:sp>
      <p:graphicFrame>
        <p:nvGraphicFramePr>
          <p:cNvPr id="50" name="Table 49"/>
          <p:cNvGraphicFramePr>
            <a:graphicFrameLocks noGrp="1"/>
          </p:cNvGraphicFramePr>
          <p:nvPr/>
        </p:nvGraphicFramePr>
        <p:xfrm>
          <a:off x="2357754" y="2184799"/>
          <a:ext cx="4698522" cy="2691660"/>
        </p:xfrm>
        <a:graphic>
          <a:graphicData uri="http://schemas.openxmlformats.org/drawingml/2006/table">
            <a:tbl>
              <a:tblPr>
                <a:tableStyleId>{8799B23B-EC83-4686-B30A-512413B5E67A}</a:tableStyleId>
              </a:tblPr>
              <a:tblGrid>
                <a:gridCol w="1914281">
                  <a:extLst>
                    <a:ext uri="{9D8B030D-6E8A-4147-A177-3AD203B41FA5}">
                      <a16:colId xmlns:a16="http://schemas.microsoft.com/office/drawing/2014/main" val="20000"/>
                    </a:ext>
                  </a:extLst>
                </a:gridCol>
                <a:gridCol w="1433876">
                  <a:extLst>
                    <a:ext uri="{9D8B030D-6E8A-4147-A177-3AD203B41FA5}">
                      <a16:colId xmlns:a16="http://schemas.microsoft.com/office/drawing/2014/main" val="20001"/>
                    </a:ext>
                  </a:extLst>
                </a:gridCol>
                <a:gridCol w="1350365">
                  <a:extLst>
                    <a:ext uri="{9D8B030D-6E8A-4147-A177-3AD203B41FA5}">
                      <a16:colId xmlns:a16="http://schemas.microsoft.com/office/drawing/2014/main" val="20002"/>
                    </a:ext>
                  </a:extLst>
                </a:gridCol>
              </a:tblGrid>
              <a:tr h="516900">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lang="pt-BR" altLang="pt-BR" sz="1400" b="1" kern="1200" dirty="0">
                          <a:solidFill>
                            <a:schemeClr val="tx1"/>
                          </a:solidFill>
                          <a:latin typeface="+mn-lt"/>
                          <a:ea typeface="+mn-ea"/>
                          <a:cs typeface="+mn-cs"/>
                        </a:rPr>
                        <a:t>Método</a:t>
                      </a:r>
                    </a:p>
                  </a:txBody>
                  <a:tcPr marL="57612" marR="57612" marT="28802" marB="288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lang="pt-BR" altLang="pt-BR" sz="1400" b="1" kern="1200" dirty="0">
                          <a:solidFill>
                            <a:schemeClr val="tx1"/>
                          </a:solidFill>
                          <a:latin typeface="+mn-lt"/>
                          <a:ea typeface="+mn-ea"/>
                          <a:cs typeface="+mn-cs"/>
                        </a:rPr>
                        <a:t>Nos estudos</a:t>
                      </a:r>
                    </a:p>
                    <a:p>
                      <a:pPr marL="0" marR="0" lvl="0" indent="0" algn="ctr" defTabSz="914400" rtl="0" eaLnBrk="1" fontAlgn="base" latinLnBrk="0" hangingPunct="1">
                        <a:lnSpc>
                          <a:spcPct val="115000"/>
                        </a:lnSpc>
                        <a:spcBef>
                          <a:spcPct val="0"/>
                        </a:spcBef>
                        <a:spcAft>
                          <a:spcPct val="0"/>
                        </a:spcAft>
                        <a:buClrTx/>
                        <a:buSzTx/>
                        <a:buFontTx/>
                        <a:buNone/>
                        <a:tabLst/>
                      </a:pPr>
                      <a:r>
                        <a:rPr lang="pt-BR" altLang="pt-BR" sz="1400" b="1" kern="1200" dirty="0">
                          <a:solidFill>
                            <a:schemeClr val="tx1"/>
                          </a:solidFill>
                          <a:latin typeface="+mn-lt"/>
                          <a:ea typeface="+mn-ea"/>
                          <a:cs typeface="+mn-cs"/>
                        </a:rPr>
                        <a:t>científicos</a:t>
                      </a:r>
                    </a:p>
                  </a:txBody>
                  <a:tcPr marL="57612" marR="57612" marT="28802" marB="288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lang="pt-BR" sz="1400" b="1" kern="1200" dirty="0">
                          <a:solidFill>
                            <a:schemeClr val="tx1"/>
                          </a:solidFill>
                          <a:latin typeface="+mn-lt"/>
                          <a:ea typeface="+mn-ea"/>
                          <a:cs typeface="+mn-cs"/>
                        </a:rPr>
                        <a:t>Na vida real</a:t>
                      </a:r>
                    </a:p>
                  </a:txBody>
                  <a:tcPr marL="57612" marR="57612" marT="28802" marB="288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4058">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t-BR" altLang="pt-BR" sz="1200" b="1" u="none" strike="noStrike" cap="none" normalizeH="0" baseline="0" dirty="0">
                          <a:ln>
                            <a:noFill/>
                          </a:ln>
                          <a:solidFill>
                            <a:schemeClr val="tx1"/>
                          </a:solidFill>
                          <a:effectLst/>
                        </a:rPr>
                        <a:t>IMPLANON NXT </a:t>
                      </a:r>
                      <a:endParaRPr kumimoji="0" lang="pt-BR" altLang="pt-BR" sz="1200" b="1" i="0" u="none" strike="noStrike" cap="none" normalizeH="0" baseline="0" dirty="0">
                        <a:ln>
                          <a:noFill/>
                        </a:ln>
                        <a:solidFill>
                          <a:schemeClr val="tx1"/>
                        </a:solidFill>
                        <a:effectLst/>
                        <a:latin typeface="Century Gothic" panose="020B0502020202020204" pitchFamily="34" charset="0"/>
                        <a:ea typeface="MS PGothic" pitchFamily="34" charset="-128"/>
                      </a:endParaRPr>
                    </a:p>
                  </a:txBody>
                  <a:tcPr marL="57612" marR="57612" marT="28802" marB="288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200" b="1" u="none" strike="noStrike" cap="none" normalizeH="0" baseline="0" dirty="0">
                          <a:ln>
                            <a:noFill/>
                          </a:ln>
                          <a:solidFill>
                            <a:schemeClr val="tx1"/>
                          </a:solidFill>
                          <a:effectLst/>
                        </a:rPr>
                        <a:t>0,05</a:t>
                      </a:r>
                      <a:endParaRPr kumimoji="0" lang="pt-BR" altLang="pt-BR" sz="1200" b="1" i="0" u="none" strike="noStrike" cap="none" normalizeH="0" baseline="0" dirty="0">
                        <a:ln>
                          <a:noFill/>
                        </a:ln>
                        <a:solidFill>
                          <a:schemeClr val="tx1"/>
                        </a:solidFill>
                        <a:effectLst/>
                        <a:latin typeface="Century Gothic" panose="020B0502020202020204" pitchFamily="34" charset="0"/>
                        <a:ea typeface="MS PGothic" pitchFamily="34" charset="-128"/>
                      </a:endParaRPr>
                    </a:p>
                  </a:txBody>
                  <a:tcPr marL="57612" marR="57612" marT="28802" marB="288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200" b="1" u="none" strike="noStrike" cap="none" normalizeH="0" baseline="0" dirty="0">
                          <a:ln>
                            <a:noFill/>
                          </a:ln>
                          <a:solidFill>
                            <a:schemeClr val="tx1"/>
                          </a:solidFill>
                          <a:effectLst/>
                        </a:rPr>
                        <a:t>0,05</a:t>
                      </a:r>
                      <a:endParaRPr kumimoji="0" lang="pt-BR" altLang="pt-BR" sz="1200" b="1" i="0" u="none" strike="noStrike" cap="none" normalizeH="0" baseline="0" dirty="0">
                        <a:ln>
                          <a:noFill/>
                        </a:ln>
                        <a:solidFill>
                          <a:schemeClr val="tx1"/>
                        </a:solidFill>
                        <a:effectLst/>
                        <a:latin typeface="Century Gothic" panose="020B0502020202020204" pitchFamily="34" charset="0"/>
                        <a:ea typeface="MS PGothic" pitchFamily="34" charset="-128"/>
                      </a:endParaRPr>
                    </a:p>
                  </a:txBody>
                  <a:tcPr marL="57612" marR="57612" marT="28802" marB="288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4201">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t-BR" altLang="pt-BR" sz="1200" u="none" strike="noStrike" cap="none" normalizeH="0" baseline="0" dirty="0">
                          <a:ln>
                            <a:noFill/>
                          </a:ln>
                          <a:solidFill>
                            <a:schemeClr val="tx1"/>
                          </a:solidFill>
                          <a:effectLst/>
                        </a:rPr>
                        <a:t>Vasectomia</a:t>
                      </a:r>
                      <a:endParaRPr kumimoji="0" lang="pt-BR" altLang="pt-BR" sz="1200" b="0" i="0" u="none" strike="noStrike" cap="none" normalizeH="0" baseline="0" dirty="0">
                        <a:ln>
                          <a:noFill/>
                        </a:ln>
                        <a:solidFill>
                          <a:schemeClr val="tx1"/>
                        </a:solidFill>
                        <a:effectLst/>
                        <a:latin typeface="Century Gothic" panose="020B0502020202020204" pitchFamily="34" charset="0"/>
                        <a:ea typeface="MS PGothic" pitchFamily="34" charset="-128"/>
                      </a:endParaRPr>
                    </a:p>
                  </a:txBody>
                  <a:tcPr marL="57612" marR="57612" marT="28802" marB="288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200" u="none" strike="noStrike" cap="none" normalizeH="0" baseline="0" dirty="0">
                          <a:ln>
                            <a:noFill/>
                          </a:ln>
                          <a:solidFill>
                            <a:schemeClr val="tx1"/>
                          </a:solidFill>
                          <a:effectLst/>
                        </a:rPr>
                        <a:t>0,10</a:t>
                      </a:r>
                      <a:endParaRPr kumimoji="0" lang="pt-BR" altLang="pt-BR" sz="1200" b="0" i="0" u="none" strike="noStrike" cap="none" normalizeH="0" baseline="0" dirty="0">
                        <a:ln>
                          <a:noFill/>
                        </a:ln>
                        <a:solidFill>
                          <a:schemeClr val="tx1"/>
                        </a:solidFill>
                        <a:effectLst/>
                        <a:latin typeface="Century Gothic" panose="020B0502020202020204" pitchFamily="34" charset="0"/>
                        <a:ea typeface="MS PGothic" pitchFamily="34" charset="-128"/>
                      </a:endParaRPr>
                    </a:p>
                  </a:txBody>
                  <a:tcPr marL="57612" marR="57612" marT="28802" marB="288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200" u="none" strike="noStrike" cap="none" normalizeH="0" baseline="0" dirty="0">
                          <a:ln>
                            <a:noFill/>
                          </a:ln>
                          <a:solidFill>
                            <a:schemeClr val="tx1"/>
                          </a:solidFill>
                          <a:effectLst/>
                        </a:rPr>
                        <a:t>0,15 </a:t>
                      </a:r>
                      <a:endParaRPr kumimoji="0" lang="pt-BR" altLang="pt-BR" sz="1200" b="0" i="0" u="none" strike="noStrike" cap="none" normalizeH="0" baseline="0" dirty="0">
                        <a:ln>
                          <a:noFill/>
                        </a:ln>
                        <a:solidFill>
                          <a:schemeClr val="tx1"/>
                        </a:solidFill>
                        <a:effectLst/>
                        <a:latin typeface="Century Gothic" panose="020B0502020202020204" pitchFamily="34" charset="0"/>
                        <a:ea typeface="MS PGothic" pitchFamily="34" charset="-128"/>
                      </a:endParaRPr>
                    </a:p>
                  </a:txBody>
                  <a:tcPr marL="57612" marR="57612" marT="28802" marB="288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4201">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t-BR" altLang="pt-BR" sz="1200" u="none" strike="noStrike" cap="none" normalizeH="0" baseline="0" dirty="0">
                          <a:ln>
                            <a:noFill/>
                          </a:ln>
                          <a:solidFill>
                            <a:schemeClr val="tx1"/>
                          </a:solidFill>
                          <a:effectLst/>
                        </a:rPr>
                        <a:t>SIU-LNG</a:t>
                      </a:r>
                      <a:endParaRPr kumimoji="0" lang="pt-BR" altLang="pt-BR" sz="1200" b="0" i="0" u="none" strike="noStrike" cap="none" normalizeH="0" baseline="0" dirty="0">
                        <a:ln>
                          <a:noFill/>
                        </a:ln>
                        <a:solidFill>
                          <a:schemeClr val="tx1"/>
                        </a:solidFill>
                        <a:effectLst/>
                        <a:latin typeface="Century Gothic" panose="020B0502020202020204" pitchFamily="34" charset="0"/>
                        <a:ea typeface="MS PGothic" pitchFamily="34" charset="-128"/>
                      </a:endParaRPr>
                    </a:p>
                  </a:txBody>
                  <a:tcPr marL="57612" marR="57612" marT="28802" marB="288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200" u="none" strike="noStrike" cap="none" normalizeH="0" baseline="0" dirty="0">
                          <a:ln>
                            <a:noFill/>
                          </a:ln>
                          <a:solidFill>
                            <a:schemeClr val="tx1"/>
                          </a:solidFill>
                          <a:effectLst/>
                        </a:rPr>
                        <a:t>0,20</a:t>
                      </a:r>
                      <a:endParaRPr kumimoji="0" lang="pt-BR" altLang="pt-BR" sz="1200" b="0" i="0" u="none" strike="noStrike" cap="none" normalizeH="0" baseline="0" dirty="0">
                        <a:ln>
                          <a:noFill/>
                        </a:ln>
                        <a:solidFill>
                          <a:schemeClr val="tx1"/>
                        </a:solidFill>
                        <a:effectLst/>
                        <a:latin typeface="Century Gothic" panose="020B0502020202020204" pitchFamily="34" charset="0"/>
                        <a:ea typeface="MS PGothic" pitchFamily="34" charset="-128"/>
                      </a:endParaRPr>
                    </a:p>
                  </a:txBody>
                  <a:tcPr marL="57612" marR="57612" marT="28802" marB="288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200" u="none" strike="noStrike" cap="none" normalizeH="0" baseline="0" dirty="0">
                          <a:ln>
                            <a:noFill/>
                          </a:ln>
                          <a:solidFill>
                            <a:schemeClr val="tx1"/>
                          </a:solidFill>
                          <a:effectLst/>
                        </a:rPr>
                        <a:t>0,20</a:t>
                      </a:r>
                      <a:endParaRPr kumimoji="0" lang="pt-BR" altLang="pt-BR" sz="1200" b="0" i="0" u="none" strike="noStrike" cap="none" normalizeH="0" baseline="0" dirty="0">
                        <a:ln>
                          <a:noFill/>
                        </a:ln>
                        <a:solidFill>
                          <a:schemeClr val="tx1"/>
                        </a:solidFill>
                        <a:effectLst/>
                        <a:latin typeface="Century Gothic" panose="020B0502020202020204" pitchFamily="34" charset="0"/>
                        <a:ea typeface="MS PGothic" pitchFamily="34" charset="-128"/>
                      </a:endParaRPr>
                    </a:p>
                  </a:txBody>
                  <a:tcPr marL="57612" marR="57612" marT="28802" marB="288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4201">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t-BR" altLang="pt-BR" sz="1200" u="none" strike="noStrike" cap="none" normalizeH="0" baseline="0" dirty="0">
                          <a:ln>
                            <a:noFill/>
                          </a:ln>
                          <a:solidFill>
                            <a:schemeClr val="tx1"/>
                          </a:solidFill>
                          <a:effectLst/>
                        </a:rPr>
                        <a:t>Laqueadura tubária</a:t>
                      </a:r>
                      <a:endParaRPr kumimoji="0" lang="pt-BR" altLang="pt-BR" sz="1200" b="0" i="0" u="none" strike="noStrike" cap="none" normalizeH="0" baseline="0" dirty="0">
                        <a:ln>
                          <a:noFill/>
                        </a:ln>
                        <a:solidFill>
                          <a:schemeClr val="tx1"/>
                        </a:solidFill>
                        <a:effectLst/>
                        <a:latin typeface="Century Gothic" panose="020B0502020202020204" pitchFamily="34" charset="0"/>
                        <a:ea typeface="MS PGothic" pitchFamily="34" charset="-128"/>
                      </a:endParaRPr>
                    </a:p>
                  </a:txBody>
                  <a:tcPr marL="57612" marR="57612" marT="28802" marB="288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200" u="none" strike="noStrike" cap="none" normalizeH="0" baseline="0" dirty="0">
                          <a:ln>
                            <a:noFill/>
                          </a:ln>
                          <a:solidFill>
                            <a:schemeClr val="tx1"/>
                          </a:solidFill>
                          <a:effectLst/>
                        </a:rPr>
                        <a:t>0,50</a:t>
                      </a:r>
                      <a:endParaRPr kumimoji="0" lang="pt-BR" altLang="pt-BR" sz="1200" b="0" i="0" u="none" strike="noStrike" cap="none" normalizeH="0" baseline="0" dirty="0">
                        <a:ln>
                          <a:noFill/>
                        </a:ln>
                        <a:solidFill>
                          <a:schemeClr val="tx1"/>
                        </a:solidFill>
                        <a:effectLst/>
                        <a:latin typeface="Century Gothic" panose="020B0502020202020204" pitchFamily="34" charset="0"/>
                        <a:ea typeface="MS PGothic" pitchFamily="34" charset="-128"/>
                      </a:endParaRPr>
                    </a:p>
                  </a:txBody>
                  <a:tcPr marL="57612" marR="57612" marT="28802" marB="288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200" u="none" strike="noStrike" cap="none" normalizeH="0" baseline="0" dirty="0">
                          <a:ln>
                            <a:noFill/>
                          </a:ln>
                          <a:solidFill>
                            <a:schemeClr val="tx1"/>
                          </a:solidFill>
                          <a:effectLst/>
                        </a:rPr>
                        <a:t>0,50</a:t>
                      </a:r>
                      <a:endParaRPr kumimoji="0" lang="pt-BR" altLang="pt-BR" sz="1200" b="0" i="0" u="none" strike="noStrike" cap="none" normalizeH="0" baseline="0" dirty="0">
                        <a:ln>
                          <a:noFill/>
                        </a:ln>
                        <a:solidFill>
                          <a:schemeClr val="tx1"/>
                        </a:solidFill>
                        <a:effectLst/>
                        <a:latin typeface="Century Gothic" panose="020B0502020202020204" pitchFamily="34" charset="0"/>
                        <a:ea typeface="MS PGothic" pitchFamily="34" charset="-128"/>
                      </a:endParaRPr>
                    </a:p>
                  </a:txBody>
                  <a:tcPr marL="57612" marR="57612" marT="28802" marB="288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4201">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t-BR" altLang="pt-BR" sz="1200" u="none" strike="noStrike" cap="none" normalizeH="0" baseline="0" dirty="0">
                          <a:ln>
                            <a:noFill/>
                          </a:ln>
                          <a:solidFill>
                            <a:schemeClr val="tx1"/>
                          </a:solidFill>
                          <a:effectLst/>
                        </a:rPr>
                        <a:t>DIU de cobre</a:t>
                      </a:r>
                      <a:endParaRPr kumimoji="0" lang="pt-BR" altLang="pt-BR" sz="1200" b="0" i="0" u="none" strike="noStrike" cap="none" normalizeH="0" baseline="0" dirty="0">
                        <a:ln>
                          <a:noFill/>
                        </a:ln>
                        <a:solidFill>
                          <a:schemeClr val="tx1"/>
                        </a:solidFill>
                        <a:effectLst/>
                        <a:latin typeface="Century Gothic" panose="020B0502020202020204" pitchFamily="34" charset="0"/>
                        <a:ea typeface="MS PGothic" pitchFamily="34" charset="-128"/>
                      </a:endParaRPr>
                    </a:p>
                  </a:txBody>
                  <a:tcPr marL="57612" marR="57612" marT="28802" marB="288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200" u="none" strike="noStrike" cap="none" normalizeH="0" baseline="0" dirty="0">
                          <a:ln>
                            <a:noFill/>
                          </a:ln>
                          <a:solidFill>
                            <a:schemeClr val="tx1"/>
                          </a:solidFill>
                          <a:effectLst/>
                        </a:rPr>
                        <a:t>0,60</a:t>
                      </a:r>
                      <a:endParaRPr kumimoji="0" lang="pt-BR" altLang="pt-BR" sz="1200" b="0" i="0" u="none" strike="noStrike" cap="none" normalizeH="0" baseline="0" dirty="0">
                        <a:ln>
                          <a:noFill/>
                        </a:ln>
                        <a:solidFill>
                          <a:schemeClr val="tx1"/>
                        </a:solidFill>
                        <a:effectLst/>
                        <a:latin typeface="Century Gothic" panose="020B0502020202020204" pitchFamily="34" charset="0"/>
                        <a:ea typeface="MS PGothic" pitchFamily="34" charset="-128"/>
                      </a:endParaRPr>
                    </a:p>
                  </a:txBody>
                  <a:tcPr marL="57612" marR="57612" marT="28802" marB="288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200" u="none" strike="noStrike" cap="none" normalizeH="0" baseline="0" dirty="0">
                          <a:ln>
                            <a:noFill/>
                          </a:ln>
                          <a:solidFill>
                            <a:schemeClr val="tx1"/>
                          </a:solidFill>
                          <a:effectLst/>
                        </a:rPr>
                        <a:t>0,80 </a:t>
                      </a:r>
                      <a:endParaRPr kumimoji="0" lang="pt-BR" altLang="pt-BR" sz="1200" b="0" i="0" u="none" strike="noStrike" cap="none" normalizeH="0" baseline="0" dirty="0">
                        <a:ln>
                          <a:noFill/>
                        </a:ln>
                        <a:solidFill>
                          <a:schemeClr val="tx1"/>
                        </a:solidFill>
                        <a:effectLst/>
                        <a:latin typeface="Century Gothic" panose="020B0502020202020204" pitchFamily="34" charset="0"/>
                        <a:ea typeface="MS PGothic" pitchFamily="34" charset="-128"/>
                      </a:endParaRPr>
                    </a:p>
                  </a:txBody>
                  <a:tcPr marL="57612" marR="57612" marT="28802" marB="288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54201">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t-BR" altLang="pt-BR" sz="1200" u="none" strike="noStrike" cap="none" normalizeH="0" baseline="0" dirty="0">
                          <a:ln>
                            <a:noFill/>
                          </a:ln>
                          <a:solidFill>
                            <a:schemeClr val="tx1"/>
                          </a:solidFill>
                          <a:effectLst/>
                        </a:rPr>
                        <a:t>Injeção de AMPD trimestral</a:t>
                      </a:r>
                      <a:endParaRPr kumimoji="0" lang="pt-BR" altLang="pt-BR" sz="1200" b="0" i="0" u="none" strike="noStrike" cap="none" normalizeH="0" baseline="0" dirty="0">
                        <a:ln>
                          <a:noFill/>
                        </a:ln>
                        <a:solidFill>
                          <a:schemeClr val="tx1"/>
                        </a:solidFill>
                        <a:effectLst/>
                        <a:latin typeface="Century Gothic" panose="020B0502020202020204" pitchFamily="34" charset="0"/>
                        <a:ea typeface="MS PGothic" pitchFamily="34" charset="-128"/>
                      </a:endParaRPr>
                    </a:p>
                  </a:txBody>
                  <a:tcPr marL="57612" marR="57612" marT="28802" marB="288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200" u="none" strike="noStrike" cap="none" normalizeH="0" baseline="0" dirty="0">
                          <a:ln>
                            <a:noFill/>
                          </a:ln>
                          <a:solidFill>
                            <a:schemeClr val="tx1"/>
                          </a:solidFill>
                          <a:effectLst/>
                        </a:rPr>
                        <a:t>0,20</a:t>
                      </a:r>
                      <a:endParaRPr kumimoji="0" lang="pt-BR" altLang="pt-BR" sz="1200" b="0" i="0" u="none" strike="noStrike" cap="none" normalizeH="0" baseline="0" dirty="0">
                        <a:ln>
                          <a:noFill/>
                        </a:ln>
                        <a:solidFill>
                          <a:schemeClr val="tx1"/>
                        </a:solidFill>
                        <a:effectLst/>
                        <a:latin typeface="Century Gothic" panose="020B0502020202020204" pitchFamily="34" charset="0"/>
                        <a:ea typeface="MS PGothic" pitchFamily="34" charset="-128"/>
                      </a:endParaRPr>
                    </a:p>
                  </a:txBody>
                  <a:tcPr marL="57612" marR="57612" marT="28802" marB="288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200" u="none" strike="noStrike" cap="none" normalizeH="0" baseline="0" dirty="0">
                          <a:ln>
                            <a:noFill/>
                          </a:ln>
                          <a:solidFill>
                            <a:schemeClr val="tx1"/>
                          </a:solidFill>
                          <a:effectLst/>
                        </a:rPr>
                        <a:t>6,00</a:t>
                      </a:r>
                      <a:endParaRPr kumimoji="0" lang="pt-BR" altLang="pt-BR" sz="1200" b="0" i="0" u="none" strike="noStrike" cap="none" normalizeH="0" baseline="0" dirty="0">
                        <a:ln>
                          <a:noFill/>
                        </a:ln>
                        <a:solidFill>
                          <a:schemeClr val="tx1"/>
                        </a:solidFill>
                        <a:effectLst/>
                        <a:latin typeface="Century Gothic" panose="020B0502020202020204" pitchFamily="34" charset="0"/>
                        <a:ea typeface="MS PGothic" pitchFamily="34" charset="-128"/>
                      </a:endParaRPr>
                    </a:p>
                  </a:txBody>
                  <a:tcPr marL="57612" marR="57612" marT="28802" marB="288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54201">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t-BR" altLang="pt-BR" sz="1200" u="none" strike="noStrike" cap="none" normalizeH="0" baseline="0" dirty="0">
                          <a:ln>
                            <a:noFill/>
                          </a:ln>
                          <a:solidFill>
                            <a:schemeClr val="tx1"/>
                          </a:solidFill>
                          <a:effectLst/>
                        </a:rPr>
                        <a:t>Pílula, anel ou adesivo</a:t>
                      </a:r>
                      <a:endParaRPr kumimoji="0" lang="pt-BR" altLang="pt-BR" sz="1200" b="0" i="0" u="none" strike="noStrike" cap="none" normalizeH="0" baseline="0" dirty="0">
                        <a:ln>
                          <a:noFill/>
                        </a:ln>
                        <a:solidFill>
                          <a:schemeClr val="tx1"/>
                        </a:solidFill>
                        <a:effectLst/>
                        <a:latin typeface="Century Gothic" panose="020B0502020202020204" pitchFamily="34" charset="0"/>
                        <a:ea typeface="MS PGothic" pitchFamily="34" charset="-128"/>
                      </a:endParaRPr>
                    </a:p>
                  </a:txBody>
                  <a:tcPr marL="57612" marR="57612" marT="28802" marB="288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200" u="none" strike="noStrike" cap="none" normalizeH="0" baseline="0" dirty="0">
                          <a:ln>
                            <a:noFill/>
                          </a:ln>
                          <a:solidFill>
                            <a:schemeClr val="tx1"/>
                          </a:solidFill>
                          <a:effectLst/>
                        </a:rPr>
                        <a:t>0,30</a:t>
                      </a:r>
                      <a:endParaRPr kumimoji="0" lang="pt-BR" altLang="pt-BR" sz="1200" b="0" i="0" u="none" strike="noStrike" cap="none" normalizeH="0" baseline="0" dirty="0">
                        <a:ln>
                          <a:noFill/>
                        </a:ln>
                        <a:solidFill>
                          <a:schemeClr val="tx1"/>
                        </a:solidFill>
                        <a:effectLst/>
                        <a:latin typeface="Century Gothic" panose="020B0502020202020204" pitchFamily="34" charset="0"/>
                        <a:ea typeface="MS PGothic" pitchFamily="34" charset="-128"/>
                      </a:endParaRPr>
                    </a:p>
                  </a:txBody>
                  <a:tcPr marL="57612" marR="57612" marT="28802" marB="288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200" u="none" strike="noStrike" cap="none" normalizeH="0" baseline="0" dirty="0">
                          <a:ln>
                            <a:noFill/>
                          </a:ln>
                          <a:solidFill>
                            <a:schemeClr val="tx1"/>
                          </a:solidFill>
                          <a:effectLst/>
                        </a:rPr>
                        <a:t>9,00</a:t>
                      </a:r>
                      <a:endParaRPr kumimoji="0" lang="pt-BR" altLang="pt-BR" sz="1200" b="0" i="0" u="none" strike="noStrike" cap="none" normalizeH="0" baseline="0" dirty="0">
                        <a:ln>
                          <a:noFill/>
                        </a:ln>
                        <a:solidFill>
                          <a:schemeClr val="tx1"/>
                        </a:solidFill>
                        <a:effectLst/>
                        <a:latin typeface="Century Gothic" panose="020B0502020202020204" pitchFamily="34" charset="0"/>
                        <a:ea typeface="MS PGothic" pitchFamily="34" charset="-128"/>
                      </a:endParaRPr>
                    </a:p>
                  </a:txBody>
                  <a:tcPr marL="57612" marR="57612" marT="28802" marB="288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54201">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t-BR" altLang="pt-BR" sz="1200" u="none" strike="noStrike" cap="none" normalizeH="0" baseline="0" dirty="0">
                          <a:ln>
                            <a:noFill/>
                          </a:ln>
                          <a:solidFill>
                            <a:schemeClr val="tx1"/>
                          </a:solidFill>
                          <a:effectLst/>
                        </a:rPr>
                        <a:t>Preservativo masculino</a:t>
                      </a:r>
                      <a:endParaRPr kumimoji="0" lang="pt-BR" altLang="pt-BR" sz="1200" b="0" i="0" u="none" strike="noStrike" cap="none" normalizeH="0" baseline="0" dirty="0">
                        <a:ln>
                          <a:noFill/>
                        </a:ln>
                        <a:solidFill>
                          <a:schemeClr val="tx1"/>
                        </a:solidFill>
                        <a:effectLst/>
                        <a:latin typeface="Century Gothic" panose="020B0502020202020204" pitchFamily="34" charset="0"/>
                        <a:ea typeface="MS PGothic" pitchFamily="34" charset="-128"/>
                      </a:endParaRPr>
                    </a:p>
                  </a:txBody>
                  <a:tcPr marL="57612" marR="57612" marT="28802" marB="288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200" u="none" strike="noStrike" cap="none" normalizeH="0" baseline="0" dirty="0">
                          <a:ln>
                            <a:noFill/>
                          </a:ln>
                          <a:solidFill>
                            <a:schemeClr val="tx1"/>
                          </a:solidFill>
                          <a:effectLst/>
                        </a:rPr>
                        <a:t>2,00</a:t>
                      </a:r>
                      <a:endParaRPr kumimoji="0" lang="pt-BR" altLang="pt-BR" sz="1200" b="0" i="0" u="none" strike="noStrike" cap="none" normalizeH="0" baseline="0" dirty="0">
                        <a:ln>
                          <a:noFill/>
                        </a:ln>
                        <a:solidFill>
                          <a:schemeClr val="tx1"/>
                        </a:solidFill>
                        <a:effectLst/>
                        <a:latin typeface="Century Gothic" panose="020B0502020202020204" pitchFamily="34" charset="0"/>
                        <a:ea typeface="MS PGothic" pitchFamily="34" charset="-128"/>
                      </a:endParaRPr>
                    </a:p>
                  </a:txBody>
                  <a:tcPr marL="57612" marR="57612" marT="28802" marB="288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altLang="pt-BR" sz="1200" u="none" strike="noStrike" cap="none" normalizeH="0" baseline="0" dirty="0">
                          <a:ln>
                            <a:noFill/>
                          </a:ln>
                          <a:solidFill>
                            <a:schemeClr val="tx1"/>
                          </a:solidFill>
                          <a:effectLst/>
                        </a:rPr>
                        <a:t>18,00</a:t>
                      </a:r>
                      <a:endParaRPr kumimoji="0" lang="pt-BR" altLang="pt-BR" sz="1200" b="0" i="0" u="none" strike="noStrike" cap="none" normalizeH="0" baseline="0" dirty="0">
                        <a:ln>
                          <a:noFill/>
                        </a:ln>
                        <a:solidFill>
                          <a:schemeClr val="tx1"/>
                        </a:solidFill>
                        <a:effectLst/>
                        <a:latin typeface="Century Gothic" panose="020B0502020202020204" pitchFamily="34" charset="0"/>
                        <a:ea typeface="MS PGothic" pitchFamily="34" charset="-128"/>
                      </a:endParaRPr>
                    </a:p>
                  </a:txBody>
                  <a:tcPr marL="57612" marR="57612" marT="28802" marB="288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6" name="CaixaDeTexto 3"/>
          <p:cNvSpPr txBox="1">
            <a:spLocks noChangeArrowheads="1"/>
          </p:cNvSpPr>
          <p:nvPr/>
        </p:nvSpPr>
        <p:spPr bwMode="auto">
          <a:xfrm>
            <a:off x="1812433" y="5089682"/>
            <a:ext cx="6919553" cy="102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108000">
            <a:spAutoFit/>
          </a:bodyPr>
          <a:lstStyle>
            <a:defPPr>
              <a:defRPr lang="pt-BR"/>
            </a:defPPr>
            <a:lvl1pPr eaLnBrk="0" hangingPunct="0">
              <a:spcBef>
                <a:spcPct val="20000"/>
              </a:spcBef>
              <a:buFont typeface="Arial" pitchFamily="34" charset="0"/>
              <a:buNone/>
              <a:defRPr sz="1200">
                <a:latin typeface="Calibri" pitchFamily="34" charset="0"/>
                <a:ea typeface="MS PGothic" pitchFamily="34" charset="-128"/>
              </a:defRPr>
            </a:lvl1pPr>
            <a:lvl2pPr marL="742950" indent="-285750" eaLnBrk="0" hangingPunct="0">
              <a:spcBef>
                <a:spcPct val="20000"/>
              </a:spcBef>
              <a:buFont typeface="Arial" pitchFamily="34" charset="0"/>
              <a:buChar char="–"/>
              <a:defRPr sz="2800">
                <a:latin typeface="Calibri" pitchFamily="34" charset="0"/>
                <a:ea typeface="MS PGothic" pitchFamily="34" charset="-128"/>
              </a:defRPr>
            </a:lvl2pPr>
            <a:lvl3pPr marL="1143000" indent="-228600" eaLnBrk="0" hangingPunct="0">
              <a:spcBef>
                <a:spcPct val="20000"/>
              </a:spcBef>
              <a:buFont typeface="Arial" pitchFamily="34" charset="0"/>
              <a:buChar char="•"/>
              <a:defRPr sz="2400">
                <a:latin typeface="Calibri" pitchFamily="34" charset="0"/>
                <a:ea typeface="MS PGothic" pitchFamily="34" charset="-128"/>
              </a:defRPr>
            </a:lvl3pPr>
            <a:lvl4pPr marL="1600200" indent="-228600" eaLnBrk="0" hangingPunct="0">
              <a:spcBef>
                <a:spcPct val="20000"/>
              </a:spcBef>
              <a:buFont typeface="Arial" pitchFamily="34" charset="0"/>
              <a:buChar char="–"/>
              <a:defRPr sz="2000">
                <a:latin typeface="Calibri" pitchFamily="34" charset="0"/>
                <a:ea typeface="MS PGothic" pitchFamily="34" charset="-128"/>
              </a:defRPr>
            </a:lvl4pPr>
            <a:lvl5pPr marL="2057400" indent="-228600" eaLnBrk="0" hangingPunct="0">
              <a:spcBef>
                <a:spcPct val="20000"/>
              </a:spcBef>
              <a:buFont typeface="Arial" pitchFamily="34" charset="0"/>
              <a:buChar char="»"/>
              <a:defRPr sz="2000">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latin typeface="Calibri" pitchFamily="34" charset="0"/>
                <a:ea typeface="MS PGothic" pitchFamily="34" charset="-128"/>
              </a:defRPr>
            </a:lvl9pPr>
          </a:lstStyle>
          <a:p>
            <a:pPr fontAlgn="base"/>
            <a:r>
              <a:rPr lang="pt-BR" sz="900" dirty="0">
                <a:latin typeface="+mn-lt"/>
              </a:rPr>
              <a:t>	   </a:t>
            </a:r>
            <a:r>
              <a:rPr lang="pt-BR" sz="900" baseline="30000" dirty="0"/>
              <a:t>a</a:t>
            </a:r>
            <a:r>
              <a:rPr lang="pt-BR" sz="900" dirty="0"/>
              <a:t>Dados de usuárias dos Estados Unidos. </a:t>
            </a:r>
            <a:br>
              <a:rPr lang="pt-BR" sz="900" dirty="0"/>
            </a:br>
            <a:r>
              <a:rPr lang="pt-BR" sz="900" dirty="0"/>
              <a:t>	     AMPD: acetato de medroxiprogesterona de depósito.</a:t>
            </a:r>
            <a:r>
              <a:rPr lang="en-US" sz="900" dirty="0">
                <a:latin typeface="+mn-lt"/>
              </a:rPr>
              <a:t>              </a:t>
            </a:r>
          </a:p>
          <a:p>
            <a:r>
              <a:rPr lang="pt-BR" sz="900" dirty="0">
                <a:latin typeface="+mn-lt"/>
              </a:rPr>
              <a:t>			</a:t>
            </a:r>
          </a:p>
          <a:p>
            <a:r>
              <a:rPr lang="pt-BR" sz="900" dirty="0">
                <a:latin typeface="+mn-lt"/>
              </a:rPr>
              <a:t>                                                                                </a:t>
            </a:r>
          </a:p>
          <a:p>
            <a:r>
              <a:rPr lang="pt-BR" sz="900" dirty="0">
                <a:latin typeface="+mn-lt"/>
              </a:rPr>
              <a:t>			    </a:t>
            </a:r>
            <a:r>
              <a:rPr lang="en-US" sz="900" dirty="0">
                <a:latin typeface="+mn-lt"/>
              </a:rPr>
              <a:t>1. Trussell J. Contraceptive failure in the United States. </a:t>
            </a:r>
            <a:r>
              <a:rPr lang="en-US" sz="900" i="1" dirty="0">
                <a:latin typeface="+mn-lt"/>
              </a:rPr>
              <a:t>Contraception</a:t>
            </a:r>
            <a:r>
              <a:rPr lang="en-US" sz="900" dirty="0">
                <a:latin typeface="+mn-lt"/>
              </a:rPr>
              <a:t>. 2011;83(5):397-404.</a:t>
            </a:r>
            <a:endParaRPr lang="pt-BR" sz="900" dirty="0">
              <a:latin typeface="+mn-lt"/>
            </a:endParaRPr>
          </a:p>
        </p:txBody>
      </p:sp>
      <p:sp>
        <p:nvSpPr>
          <p:cNvPr id="4" name="TextBox 3">
            <a:extLst>
              <a:ext uri="{FF2B5EF4-FFF2-40B4-BE49-F238E27FC236}">
                <a16:creationId xmlns:a16="http://schemas.microsoft.com/office/drawing/2014/main" id="{E4062E8A-CA73-4837-B1FA-2419CA780B7B}"/>
              </a:ext>
            </a:extLst>
          </p:cNvPr>
          <p:cNvSpPr txBox="1"/>
          <p:nvPr/>
        </p:nvSpPr>
        <p:spPr>
          <a:xfrm>
            <a:off x="5863855" y="4918267"/>
            <a:ext cx="1354592" cy="230832"/>
          </a:xfrm>
          <a:prstGeom prst="rect">
            <a:avLst/>
          </a:prstGeom>
          <a:noFill/>
        </p:spPr>
        <p:txBody>
          <a:bodyPr wrap="square" rtlCol="0">
            <a:spAutoFit/>
          </a:bodyPr>
          <a:lstStyle/>
          <a:p>
            <a:r>
              <a:rPr lang="pt-BR" sz="900" dirty="0"/>
              <a:t>Adaptado de: Trussel J.</a:t>
            </a:r>
            <a:r>
              <a:rPr lang="pt-BR" sz="900" baseline="30000" dirty="0"/>
              <a:t>1</a:t>
            </a:r>
          </a:p>
        </p:txBody>
      </p:sp>
    </p:spTree>
    <p:extLst>
      <p:ext uri="{BB962C8B-B14F-4D97-AF65-F5344CB8AC3E}">
        <p14:creationId xmlns:p14="http://schemas.microsoft.com/office/powerpoint/2010/main" val="1941405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442913"/>
            <a:ext cx="7629525" cy="597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ipse 1"/>
          <p:cNvSpPr/>
          <p:nvPr/>
        </p:nvSpPr>
        <p:spPr>
          <a:xfrm>
            <a:off x="971600" y="5589240"/>
            <a:ext cx="1584176" cy="10081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4" name="Elipse 3"/>
          <p:cNvSpPr/>
          <p:nvPr/>
        </p:nvSpPr>
        <p:spPr>
          <a:xfrm>
            <a:off x="1807758" y="4437112"/>
            <a:ext cx="1584176" cy="10081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6" name="Elipse 5"/>
          <p:cNvSpPr/>
          <p:nvPr/>
        </p:nvSpPr>
        <p:spPr>
          <a:xfrm>
            <a:off x="5220072" y="4437112"/>
            <a:ext cx="1584176" cy="10081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5" name="CaixaDeTexto 4"/>
          <p:cNvSpPr txBox="1"/>
          <p:nvPr/>
        </p:nvSpPr>
        <p:spPr>
          <a:xfrm>
            <a:off x="107504" y="442913"/>
            <a:ext cx="2880320" cy="523220"/>
          </a:xfrm>
          <a:prstGeom prst="rect">
            <a:avLst/>
          </a:prstGeom>
          <a:noFill/>
        </p:spPr>
        <p:txBody>
          <a:bodyPr wrap="square" rtlCol="0">
            <a:spAutoFit/>
          </a:bodyPr>
          <a:lstStyle/>
          <a:p>
            <a:pPr algn="ctr"/>
            <a:r>
              <a:rPr lang="pt-BR" sz="2800" b="1" dirty="0">
                <a:solidFill>
                  <a:prstClr val="black"/>
                </a:solidFill>
                <a:latin typeface="Arial" pitchFamily="34" charset="0"/>
                <a:cs typeface="Arial" pitchFamily="34" charset="0"/>
              </a:rPr>
              <a:t>CHOICE</a:t>
            </a:r>
          </a:p>
        </p:txBody>
      </p:sp>
      <p:sp>
        <p:nvSpPr>
          <p:cNvPr id="7" name="Retângulo 6"/>
          <p:cNvSpPr/>
          <p:nvPr/>
        </p:nvSpPr>
        <p:spPr>
          <a:xfrm>
            <a:off x="6088893" y="6577607"/>
            <a:ext cx="2875595" cy="307777"/>
          </a:xfrm>
          <a:prstGeom prst="rect">
            <a:avLst/>
          </a:prstGeom>
        </p:spPr>
        <p:txBody>
          <a:bodyPr wrap="none">
            <a:spAutoFit/>
          </a:bodyPr>
          <a:lstStyle/>
          <a:p>
            <a:r>
              <a:rPr lang="pt-BR" sz="1400" dirty="0" err="1">
                <a:solidFill>
                  <a:prstClr val="black"/>
                </a:solidFill>
                <a:latin typeface="Arial" pitchFamily="34" charset="0"/>
                <a:cs typeface="Arial" pitchFamily="34" charset="0"/>
              </a:rPr>
              <a:t>Contraception</a:t>
            </a:r>
            <a:r>
              <a:rPr lang="pt-BR" sz="1400" dirty="0">
                <a:solidFill>
                  <a:prstClr val="black"/>
                </a:solidFill>
                <a:latin typeface="Arial" pitchFamily="34" charset="0"/>
                <a:cs typeface="Arial" pitchFamily="34" charset="0"/>
              </a:rPr>
              <a:t>  2011, 84: 493–498</a:t>
            </a:r>
          </a:p>
        </p:txBody>
      </p:sp>
      <p:sp>
        <p:nvSpPr>
          <p:cNvPr id="8" name="CaixaDeTexto 7"/>
          <p:cNvSpPr txBox="1"/>
          <p:nvPr/>
        </p:nvSpPr>
        <p:spPr>
          <a:xfrm>
            <a:off x="69722" y="2779580"/>
            <a:ext cx="4176464" cy="646331"/>
          </a:xfrm>
          <a:prstGeom prst="rect">
            <a:avLst/>
          </a:prstGeom>
          <a:noFill/>
          <a:ln w="28575">
            <a:solidFill>
              <a:schemeClr val="tx1"/>
            </a:solidFill>
          </a:ln>
        </p:spPr>
        <p:txBody>
          <a:bodyPr wrap="square" rtlCol="0">
            <a:spAutoFit/>
          </a:bodyPr>
          <a:lstStyle/>
          <a:p>
            <a:r>
              <a:rPr lang="pt-BR" b="1" dirty="0">
                <a:solidFill>
                  <a:prstClr val="black"/>
                </a:solidFill>
                <a:latin typeface="Arial" pitchFamily="34" charset="0"/>
                <a:cs typeface="Arial" pitchFamily="34" charset="0"/>
              </a:rPr>
              <a:t>LARC: DIU de cobre, implante, DIU hormonal</a:t>
            </a:r>
          </a:p>
        </p:txBody>
      </p:sp>
      <p:sp>
        <p:nvSpPr>
          <p:cNvPr id="10" name="Elipse 9"/>
          <p:cNvSpPr/>
          <p:nvPr/>
        </p:nvSpPr>
        <p:spPr>
          <a:xfrm>
            <a:off x="6084168" y="5517232"/>
            <a:ext cx="1584176" cy="10081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11" name="CaixaDeTexto 10"/>
          <p:cNvSpPr txBox="1"/>
          <p:nvPr/>
        </p:nvSpPr>
        <p:spPr>
          <a:xfrm>
            <a:off x="0" y="1122492"/>
            <a:ext cx="4032448" cy="1384995"/>
          </a:xfrm>
          <a:prstGeom prst="rect">
            <a:avLst/>
          </a:prstGeom>
          <a:noFill/>
          <a:ln w="38100">
            <a:solidFill>
              <a:schemeClr val="tx1"/>
            </a:solidFill>
          </a:ln>
        </p:spPr>
        <p:txBody>
          <a:bodyPr wrap="square" rtlCol="0">
            <a:spAutoFit/>
          </a:bodyPr>
          <a:lstStyle/>
          <a:p>
            <a:pPr algn="ctr"/>
            <a:r>
              <a:rPr lang="pt-BR" sz="2800" b="1" dirty="0">
                <a:solidFill>
                  <a:prstClr val="black"/>
                </a:solidFill>
                <a:latin typeface="Arial" pitchFamily="34" charset="0"/>
                <a:cs typeface="Arial" pitchFamily="34" charset="0"/>
              </a:rPr>
              <a:t>O que a adolescente escolhe quando é orientada?</a:t>
            </a:r>
          </a:p>
        </p:txBody>
      </p:sp>
    </p:spTree>
    <p:extLst>
      <p:ext uri="{BB962C8B-B14F-4D97-AF65-F5344CB8AC3E}">
        <p14:creationId xmlns:p14="http://schemas.microsoft.com/office/powerpoint/2010/main" val="64194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wipe(down)">
                                      <p:cBhvr>
                                        <p:cTn id="7" dur="500"/>
                                        <p:tgtEl>
                                          <p:spTgt spid="870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pt-BR"/>
          </a:p>
        </p:txBody>
      </p:sp>
      <p:sp>
        <p:nvSpPr>
          <p:cNvPr id="3" name="Subtitle 2"/>
          <p:cNvSpPr>
            <a:spLocks noGrp="1"/>
          </p:cNvSpPr>
          <p:nvPr>
            <p:ph type="subTitle" idx="1"/>
          </p:nvPr>
        </p:nvSpPr>
        <p:spPr/>
        <p:txBody>
          <a:bodyPr/>
          <a:lstStyle/>
          <a:p>
            <a:endParaRPr lang="pt-BR"/>
          </a:p>
        </p:txBody>
      </p:sp>
      <p:pic>
        <p:nvPicPr>
          <p:cNvPr id="1026" name="Picture 2" descr="C:\Documents and Settings\Ana\Desktop\grafico pai traduzido ok.JPG"/>
          <p:cNvPicPr>
            <a:picLocks noChangeAspect="1" noChangeArrowheads="1"/>
          </p:cNvPicPr>
          <p:nvPr/>
        </p:nvPicPr>
        <p:blipFill>
          <a:blip r:embed="rId2"/>
          <a:srcRect/>
          <a:stretch>
            <a:fillRect/>
          </a:stretch>
        </p:blipFill>
        <p:spPr bwMode="auto">
          <a:xfrm>
            <a:off x="0" y="-146366"/>
            <a:ext cx="9144000" cy="7150732"/>
          </a:xfrm>
          <a:prstGeom prst="rect">
            <a:avLst/>
          </a:prstGeom>
          <a:noFill/>
        </p:spPr>
      </p:pic>
      <p:sp>
        <p:nvSpPr>
          <p:cNvPr id="4" name="CaixaDeTexto 3"/>
          <p:cNvSpPr txBox="1"/>
          <p:nvPr/>
        </p:nvSpPr>
        <p:spPr>
          <a:xfrm>
            <a:off x="323528" y="6237312"/>
            <a:ext cx="5400600" cy="369332"/>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Uso de </a:t>
            </a:r>
            <a:r>
              <a:rPr lang="pt-BR" b="1" dirty="0" err="1">
                <a:latin typeface="Arial" panose="020B0604020202020204" pitchFamily="34" charset="0"/>
                <a:cs typeface="Arial" panose="020B0604020202020204" pitchFamily="34" charset="0"/>
              </a:rPr>
              <a:t>LARCs</a:t>
            </a:r>
            <a:r>
              <a:rPr lang="pt-BR" b="1" dirty="0">
                <a:latin typeface="Arial" panose="020B0604020202020204" pitchFamily="34" charset="0"/>
                <a:cs typeface="Arial" panose="020B0604020202020204" pitchFamily="34" charset="0"/>
              </a:rPr>
              <a:t> e resultados em menores de 18a</a:t>
            </a:r>
          </a:p>
        </p:txBody>
      </p:sp>
    </p:spTree>
    <p:extLst>
      <p:ext uri="{BB962C8B-B14F-4D97-AF65-F5344CB8AC3E}">
        <p14:creationId xmlns:p14="http://schemas.microsoft.com/office/powerpoint/2010/main" val="1464191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44" y="116631"/>
            <a:ext cx="8682036" cy="6511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6759639"/>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Adolescentes: evitando uma 2ª gravidez</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7777236" cy="3848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ixaDeTexto 3"/>
          <p:cNvSpPr txBox="1"/>
          <p:nvPr/>
        </p:nvSpPr>
        <p:spPr>
          <a:xfrm>
            <a:off x="539552" y="5589240"/>
            <a:ext cx="8280920" cy="646331"/>
          </a:xfrm>
          <a:prstGeom prst="rect">
            <a:avLst/>
          </a:prstGeom>
          <a:noFill/>
        </p:spPr>
        <p:txBody>
          <a:bodyPr wrap="square" rtlCol="0">
            <a:spAutoFit/>
          </a:bodyPr>
          <a:lstStyle/>
          <a:p>
            <a:r>
              <a:rPr lang="pt-BR" dirty="0"/>
              <a:t>Uso de DIU / SIU e implantes pós-aborto por menores de 20 anos na Nova Zelândia entre 2007 e 2013 </a:t>
            </a:r>
          </a:p>
        </p:txBody>
      </p:sp>
      <p:sp>
        <p:nvSpPr>
          <p:cNvPr id="5" name="CaixaDeTexto 4"/>
          <p:cNvSpPr txBox="1"/>
          <p:nvPr/>
        </p:nvSpPr>
        <p:spPr>
          <a:xfrm>
            <a:off x="0" y="6597352"/>
            <a:ext cx="4067944" cy="230832"/>
          </a:xfrm>
          <a:prstGeom prst="rect">
            <a:avLst/>
          </a:prstGeom>
          <a:noFill/>
        </p:spPr>
        <p:txBody>
          <a:bodyPr wrap="square" rtlCol="0">
            <a:spAutoFit/>
          </a:bodyPr>
          <a:lstStyle/>
          <a:p>
            <a:r>
              <a:rPr lang="en-US" sz="900" dirty="0"/>
              <a:t>S.B. Rose and S.M. Garrett / Journal of Adolescent Health 58 (2016) 160e166</a:t>
            </a:r>
            <a:endParaRPr lang="pt-BR" sz="900" dirty="0"/>
          </a:p>
        </p:txBody>
      </p:sp>
    </p:spTree>
    <p:extLst>
      <p:ext uri="{BB962C8B-B14F-4D97-AF65-F5344CB8AC3E}">
        <p14:creationId xmlns:p14="http://schemas.microsoft.com/office/powerpoint/2010/main" val="1158181422"/>
      </p:ext>
    </p:extLst>
  </p:cSld>
  <p:clrMapOvr>
    <a:masterClrMapping/>
  </p:clrMapOvr>
  <p:transition spd="slow">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6"/>
          <p:cNvGrpSpPr/>
          <p:nvPr/>
        </p:nvGrpSpPr>
        <p:grpSpPr>
          <a:xfrm>
            <a:off x="0" y="2276872"/>
            <a:ext cx="2902496" cy="2448272"/>
            <a:chOff x="3352800" y="2133600"/>
            <a:chExt cx="2133600" cy="1905000"/>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p:grpSpPr>
        <p:sp>
          <p:nvSpPr>
            <p:cNvPr id="3" name="Elipse 2"/>
            <p:cNvSpPr/>
            <p:nvPr/>
          </p:nvSpPr>
          <p:spPr>
            <a:xfrm>
              <a:off x="3352800" y="2133600"/>
              <a:ext cx="2133600" cy="1905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 name="CaixaDeTexto 3"/>
            <p:cNvSpPr txBox="1"/>
            <p:nvPr/>
          </p:nvSpPr>
          <p:spPr>
            <a:xfrm>
              <a:off x="3473896" y="2811447"/>
              <a:ext cx="1905000" cy="386712"/>
            </a:xfrm>
            <a:prstGeom prst="rect">
              <a:avLst/>
            </a:prstGeom>
            <a:noFill/>
            <a:ln>
              <a:noFill/>
            </a:ln>
          </p:spPr>
          <p:txBody>
            <a:bodyPr>
              <a:spAutoFit/>
            </a:bodyPr>
            <a:lstStyle/>
            <a:p>
              <a:pPr algn="ctr" eaLnBrk="1" fontAlgn="auto" hangingPunct="1">
                <a:lnSpc>
                  <a:spcPct val="150000"/>
                </a:lnSpc>
                <a:spcBef>
                  <a:spcPts val="0"/>
                </a:spcBef>
                <a:spcAft>
                  <a:spcPts val="0"/>
                </a:spcAft>
                <a:defRPr/>
              </a:pPr>
              <a:r>
                <a:rPr lang="pt-BR" sz="2000" b="1" dirty="0">
                  <a:solidFill>
                    <a:prstClr val="black"/>
                  </a:solidFill>
                  <a:latin typeface="Arial" pitchFamily="34" charset="0"/>
                  <a:cs typeface="Arial" pitchFamily="34" charset="0"/>
                  <a:sym typeface="Symbol"/>
                </a:rPr>
                <a:t>Maior eficácia</a:t>
              </a:r>
              <a:endParaRPr lang="pt-BR" sz="2000" b="1" baseline="30000" dirty="0">
                <a:solidFill>
                  <a:prstClr val="black"/>
                </a:solidFill>
                <a:latin typeface="Arial" pitchFamily="34" charset="0"/>
                <a:cs typeface="Arial" pitchFamily="34" charset="0"/>
                <a:sym typeface="Symbol"/>
              </a:endParaRPr>
            </a:p>
          </p:txBody>
        </p:sp>
      </p:grpSp>
      <p:grpSp>
        <p:nvGrpSpPr>
          <p:cNvPr id="8" name="Grupo 16"/>
          <p:cNvGrpSpPr/>
          <p:nvPr/>
        </p:nvGrpSpPr>
        <p:grpSpPr>
          <a:xfrm>
            <a:off x="6206008" y="2172390"/>
            <a:ext cx="2902496" cy="2448272"/>
            <a:chOff x="3352800" y="2133600"/>
            <a:chExt cx="2133600" cy="1905000"/>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p:grpSpPr>
        <p:sp>
          <p:nvSpPr>
            <p:cNvPr id="9" name="Elipse 8"/>
            <p:cNvSpPr/>
            <p:nvPr/>
          </p:nvSpPr>
          <p:spPr>
            <a:xfrm>
              <a:off x="3352800" y="2133600"/>
              <a:ext cx="2133600" cy="1905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CaixaDeTexto 9"/>
            <p:cNvSpPr txBox="1"/>
            <p:nvPr/>
          </p:nvSpPr>
          <p:spPr>
            <a:xfrm>
              <a:off x="3473896" y="2804206"/>
              <a:ext cx="1905000" cy="386712"/>
            </a:xfrm>
            <a:prstGeom prst="rect">
              <a:avLst/>
            </a:prstGeom>
            <a:noFill/>
          </p:spPr>
          <p:txBody>
            <a:bodyPr>
              <a:spAutoFit/>
            </a:bodyPr>
            <a:lstStyle/>
            <a:p>
              <a:pPr algn="ctr" eaLnBrk="1" fontAlgn="auto" hangingPunct="1">
                <a:lnSpc>
                  <a:spcPct val="150000"/>
                </a:lnSpc>
                <a:spcBef>
                  <a:spcPts val="0"/>
                </a:spcBef>
                <a:spcAft>
                  <a:spcPts val="0"/>
                </a:spcAft>
                <a:defRPr/>
              </a:pPr>
              <a:r>
                <a:rPr lang="pt-BR" sz="2000" b="1" dirty="0">
                  <a:solidFill>
                    <a:prstClr val="black"/>
                  </a:solidFill>
                  <a:latin typeface="Arial" pitchFamily="34" charset="0"/>
                  <a:cs typeface="Arial" pitchFamily="34" charset="0"/>
                  <a:sym typeface="Symbol"/>
                </a:rPr>
                <a:t>Maior satisfação </a:t>
              </a:r>
              <a:endParaRPr lang="pt-BR" sz="2000" b="1" baseline="30000" dirty="0">
                <a:solidFill>
                  <a:prstClr val="black"/>
                </a:solidFill>
                <a:latin typeface="Arial" pitchFamily="34" charset="0"/>
                <a:cs typeface="Arial" pitchFamily="34" charset="0"/>
                <a:sym typeface="Symbol"/>
              </a:endParaRPr>
            </a:p>
          </p:txBody>
        </p:sp>
      </p:grpSp>
      <p:grpSp>
        <p:nvGrpSpPr>
          <p:cNvPr id="11" name="Grupo 16"/>
          <p:cNvGrpSpPr/>
          <p:nvPr/>
        </p:nvGrpSpPr>
        <p:grpSpPr>
          <a:xfrm>
            <a:off x="3246744" y="4372165"/>
            <a:ext cx="2902496" cy="2448272"/>
            <a:chOff x="3352800" y="2133600"/>
            <a:chExt cx="2133600" cy="1905000"/>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p:grpSpPr>
        <p:sp>
          <p:nvSpPr>
            <p:cNvPr id="12" name="Elipse 11"/>
            <p:cNvSpPr/>
            <p:nvPr/>
          </p:nvSpPr>
          <p:spPr>
            <a:xfrm>
              <a:off x="3352800" y="2133600"/>
              <a:ext cx="2133600" cy="1905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 name="CaixaDeTexto 12"/>
            <p:cNvSpPr txBox="1"/>
            <p:nvPr/>
          </p:nvSpPr>
          <p:spPr>
            <a:xfrm>
              <a:off x="3473896" y="2804206"/>
              <a:ext cx="1905000" cy="386712"/>
            </a:xfrm>
            <a:prstGeom prst="rect">
              <a:avLst/>
            </a:prstGeom>
            <a:noFill/>
          </p:spPr>
          <p:txBody>
            <a:bodyPr>
              <a:spAutoFit/>
            </a:bodyPr>
            <a:lstStyle/>
            <a:p>
              <a:pPr algn="ctr" eaLnBrk="1" fontAlgn="auto" hangingPunct="1">
                <a:lnSpc>
                  <a:spcPct val="150000"/>
                </a:lnSpc>
                <a:spcBef>
                  <a:spcPts val="0"/>
                </a:spcBef>
                <a:spcAft>
                  <a:spcPts val="0"/>
                </a:spcAft>
                <a:defRPr/>
              </a:pPr>
              <a:r>
                <a:rPr lang="pt-BR" sz="2000" b="1" dirty="0">
                  <a:solidFill>
                    <a:prstClr val="black"/>
                  </a:solidFill>
                  <a:latin typeface="Arial" pitchFamily="34" charset="0"/>
                  <a:cs typeface="Arial" pitchFamily="34" charset="0"/>
                  <a:sym typeface="Symbol"/>
                </a:rPr>
                <a:t>Maior continuidade </a:t>
              </a:r>
              <a:endParaRPr lang="pt-BR" sz="2000" b="1" baseline="30000" dirty="0">
                <a:solidFill>
                  <a:prstClr val="black"/>
                </a:solidFill>
                <a:latin typeface="Arial" pitchFamily="34" charset="0"/>
                <a:cs typeface="Arial" pitchFamily="34" charset="0"/>
                <a:sym typeface="Symbol"/>
              </a:endParaRPr>
            </a:p>
          </p:txBody>
        </p:sp>
      </p:grpSp>
      <p:grpSp>
        <p:nvGrpSpPr>
          <p:cNvPr id="14" name="Grupo 16"/>
          <p:cNvGrpSpPr/>
          <p:nvPr/>
        </p:nvGrpSpPr>
        <p:grpSpPr>
          <a:xfrm>
            <a:off x="3082008" y="44624"/>
            <a:ext cx="2902496" cy="2448272"/>
            <a:chOff x="3352800" y="2133600"/>
            <a:chExt cx="2133600" cy="1905000"/>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p:grpSpPr>
        <p:sp>
          <p:nvSpPr>
            <p:cNvPr id="15" name="Elipse 14"/>
            <p:cNvSpPr/>
            <p:nvPr/>
          </p:nvSpPr>
          <p:spPr>
            <a:xfrm>
              <a:off x="3352800" y="2133600"/>
              <a:ext cx="2133600" cy="1905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6" name="CaixaDeTexto 15"/>
            <p:cNvSpPr txBox="1"/>
            <p:nvPr/>
          </p:nvSpPr>
          <p:spPr>
            <a:xfrm>
              <a:off x="3473896" y="2511346"/>
              <a:ext cx="1905000" cy="1149509"/>
            </a:xfrm>
            <a:prstGeom prst="rect">
              <a:avLst/>
            </a:prstGeom>
            <a:noFill/>
            <a:ln>
              <a:noFill/>
            </a:ln>
          </p:spPr>
          <p:txBody>
            <a:bodyPr>
              <a:spAutoFit/>
            </a:bodyPr>
            <a:lstStyle/>
            <a:p>
              <a:pPr algn="ctr" eaLnBrk="1" fontAlgn="auto" hangingPunct="1">
                <a:lnSpc>
                  <a:spcPct val="150000"/>
                </a:lnSpc>
                <a:spcBef>
                  <a:spcPts val="0"/>
                </a:spcBef>
                <a:spcAft>
                  <a:spcPts val="0"/>
                </a:spcAft>
                <a:defRPr/>
              </a:pPr>
              <a:r>
                <a:rPr lang="pt-BR" sz="2000" b="1" dirty="0">
                  <a:solidFill>
                    <a:prstClr val="black"/>
                  </a:solidFill>
                  <a:latin typeface="Arial" pitchFamily="34" charset="0"/>
                  <a:cs typeface="Arial" pitchFamily="34" charset="0"/>
                  <a:sym typeface="Symbol"/>
                </a:rPr>
                <a:t>Maior segurança para saúde feminina</a:t>
              </a:r>
              <a:endParaRPr lang="pt-BR" sz="2000" b="1" baseline="30000" dirty="0">
                <a:solidFill>
                  <a:prstClr val="black"/>
                </a:solidFill>
                <a:latin typeface="Arial" pitchFamily="34" charset="0"/>
                <a:cs typeface="Arial" pitchFamily="34" charset="0"/>
                <a:sym typeface="Symbol"/>
              </a:endParaRPr>
            </a:p>
          </p:txBody>
        </p:sp>
      </p:grpSp>
      <p:grpSp>
        <p:nvGrpSpPr>
          <p:cNvPr id="17" name="Grupo 16"/>
          <p:cNvGrpSpPr/>
          <p:nvPr/>
        </p:nvGrpSpPr>
        <p:grpSpPr>
          <a:xfrm>
            <a:off x="3131840" y="2248676"/>
            <a:ext cx="2902496" cy="2448272"/>
            <a:chOff x="3352800" y="2133600"/>
            <a:chExt cx="2133600" cy="1905000"/>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p:grpSpPr>
        <p:sp>
          <p:nvSpPr>
            <p:cNvPr id="18" name="Elipse 17"/>
            <p:cNvSpPr/>
            <p:nvPr/>
          </p:nvSpPr>
          <p:spPr>
            <a:xfrm>
              <a:off x="3352800" y="2133600"/>
              <a:ext cx="2133600" cy="1905000"/>
            </a:xfrm>
            <a:prstGeom prst="ellips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9" name="CaixaDeTexto 18"/>
            <p:cNvSpPr txBox="1"/>
            <p:nvPr/>
          </p:nvSpPr>
          <p:spPr>
            <a:xfrm>
              <a:off x="3473896" y="2511346"/>
              <a:ext cx="1905000" cy="1149509"/>
            </a:xfrm>
            <a:prstGeom prst="rect">
              <a:avLst/>
            </a:prstGeom>
            <a:noFill/>
            <a:ln>
              <a:noFill/>
            </a:ln>
          </p:spPr>
          <p:txBody>
            <a:bodyPr>
              <a:spAutoFit/>
            </a:bodyPr>
            <a:lstStyle/>
            <a:p>
              <a:pPr algn="ctr" eaLnBrk="1" fontAlgn="auto" hangingPunct="1">
                <a:lnSpc>
                  <a:spcPct val="150000"/>
                </a:lnSpc>
                <a:spcBef>
                  <a:spcPts val="0"/>
                </a:spcBef>
                <a:spcAft>
                  <a:spcPts val="0"/>
                </a:spcAft>
                <a:defRPr/>
              </a:pPr>
              <a:r>
                <a:rPr lang="pt-BR" sz="2000" b="1" dirty="0">
                  <a:solidFill>
                    <a:prstClr val="black"/>
                  </a:solidFill>
                  <a:latin typeface="Arial" pitchFamily="34" charset="0"/>
                  <a:cs typeface="Arial" pitchFamily="34" charset="0"/>
                  <a:sym typeface="Symbol"/>
                </a:rPr>
                <a:t>Maior impacto em indicadores femininos</a:t>
              </a:r>
              <a:endParaRPr lang="pt-BR" sz="2000" b="1" baseline="30000" dirty="0">
                <a:solidFill>
                  <a:prstClr val="black"/>
                </a:solidFill>
                <a:latin typeface="Arial" pitchFamily="34" charset="0"/>
                <a:cs typeface="Arial" pitchFamily="34" charset="0"/>
                <a:sym typeface="Symbol"/>
              </a:endParaRPr>
            </a:p>
          </p:txBody>
        </p:sp>
      </p:grpSp>
    </p:spTree>
    <p:extLst>
      <p:ext uri="{BB962C8B-B14F-4D97-AF65-F5344CB8AC3E}">
        <p14:creationId xmlns:p14="http://schemas.microsoft.com/office/powerpoint/2010/main" val="313887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Política Nacional de Atenção Integral à Saúde de Adolescentes e Jovens</a:t>
            </a:r>
          </a:p>
        </p:txBody>
      </p:sp>
      <p:sp>
        <p:nvSpPr>
          <p:cNvPr id="3" name="Content Placeholder 2"/>
          <p:cNvSpPr>
            <a:spLocks noGrp="1"/>
          </p:cNvSpPr>
          <p:nvPr>
            <p:ph idx="1"/>
          </p:nvPr>
        </p:nvSpPr>
        <p:spPr>
          <a:xfrm>
            <a:off x="1115616" y="1459076"/>
            <a:ext cx="7902841" cy="4971671"/>
          </a:xfrm>
        </p:spPr>
        <p:txBody>
          <a:bodyPr>
            <a:normAutofit/>
          </a:bodyPr>
          <a:lstStyle/>
          <a:p>
            <a:r>
              <a:rPr lang="pt-BR" dirty="0"/>
              <a:t> Sensibiliza gestores para uma visão holística do ser humano e para uma abordagem sistêmica das necessidades dessa população. </a:t>
            </a:r>
          </a:p>
          <a:p>
            <a:r>
              <a:rPr lang="pt-BR" dirty="0"/>
              <a:t>Aponta a importância da construção de estratégias interfederativas e intersetoriais na modificação do quadro nacional de vulnerabilidade de adolescentes e de jovens, para promoção de saúde. </a:t>
            </a:r>
          </a:p>
          <a:p>
            <a:r>
              <a:rPr lang="pt-BR" dirty="0"/>
              <a:t>Adolescentes e jovens, independente de sexo, raça, cor, origem ou qualquer outra condição, terão seus direitos garantidos por meio de ações eficazes que lhes proporcionarão a formação da consciência cidadã para a construção de uma sociedade equânime e livre.</a:t>
            </a:r>
          </a:p>
          <a:p>
            <a:r>
              <a:rPr lang="pt-BR" dirty="0"/>
              <a:t>As Redes de Atenção à Saúde (RAS) os arranjos organizativos de ações e serviços de saúde com diferentes configurações e densidades tecnológicas, que, integrados por meio de sistemas de apoio técnico, logístico e de gestão, garantem a integralidade do cuidado. </a:t>
            </a:r>
          </a:p>
          <a:p>
            <a:endParaRPr lang="pt-BR" dirty="0"/>
          </a:p>
          <a:p>
            <a:endParaRPr lang="pt-BR" dirty="0"/>
          </a:p>
        </p:txBody>
      </p:sp>
    </p:spTree>
    <p:extLst>
      <p:ext uri="{BB962C8B-B14F-4D97-AF65-F5344CB8AC3E}">
        <p14:creationId xmlns:p14="http://schemas.microsoft.com/office/powerpoint/2010/main" val="3782471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sz="2800" dirty="0"/>
              <a:t>As Redes de Atenção à Saúde </a:t>
            </a:r>
          </a:p>
        </p:txBody>
      </p:sp>
      <p:sp>
        <p:nvSpPr>
          <p:cNvPr id="3" name="Content Placeholder 2"/>
          <p:cNvSpPr>
            <a:spLocks noGrp="1"/>
          </p:cNvSpPr>
          <p:nvPr>
            <p:ph idx="1"/>
          </p:nvPr>
        </p:nvSpPr>
        <p:spPr>
          <a:xfrm>
            <a:off x="683568" y="1459076"/>
            <a:ext cx="8334889" cy="4971671"/>
          </a:xfrm>
        </p:spPr>
        <p:txBody>
          <a:bodyPr/>
          <a:lstStyle/>
          <a:p>
            <a:endParaRPr lang="pt-BR" dirty="0"/>
          </a:p>
          <a:p>
            <a:pPr marL="0" indent="0">
              <a:buNone/>
            </a:pPr>
            <a:r>
              <a:rPr lang="pt-BR" b="0" dirty="0"/>
              <a:t> </a:t>
            </a:r>
            <a:r>
              <a:rPr lang="pt-BR" sz="2400" b="0" dirty="0"/>
              <a:t>1. Rede Cegonha.</a:t>
            </a:r>
          </a:p>
          <a:p>
            <a:pPr marL="0" indent="0">
              <a:buNone/>
            </a:pPr>
            <a:r>
              <a:rPr lang="pt-BR" sz="2400" b="0" dirty="0"/>
              <a:t> 2. Rede de Atenção às Urgências e Emergências (RUE).</a:t>
            </a:r>
          </a:p>
          <a:p>
            <a:pPr marL="0" indent="0">
              <a:buNone/>
            </a:pPr>
            <a:r>
              <a:rPr lang="pt-BR" sz="2400" b="0" dirty="0"/>
              <a:t> 3. Rede de Atenção Psicossocial (Raps). </a:t>
            </a:r>
          </a:p>
          <a:p>
            <a:pPr marL="0" indent="0">
              <a:buNone/>
            </a:pPr>
            <a:r>
              <a:rPr lang="pt-BR" sz="2400" b="0" dirty="0"/>
              <a:t>4. Rede de Cuidado à Pessoa com Deficiência. </a:t>
            </a:r>
          </a:p>
          <a:p>
            <a:pPr marL="0" indent="0">
              <a:buNone/>
            </a:pPr>
            <a:r>
              <a:rPr lang="pt-BR" sz="2400" b="0" dirty="0"/>
              <a:t>5. Rede de Atenção à Saúde das Pessoas com Doenças Crônicas.</a:t>
            </a:r>
          </a:p>
        </p:txBody>
      </p:sp>
    </p:spTree>
    <p:extLst>
      <p:ext uri="{BB962C8B-B14F-4D97-AF65-F5344CB8AC3E}">
        <p14:creationId xmlns:p14="http://schemas.microsoft.com/office/powerpoint/2010/main" val="34155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Programa de Saúde na Escola (PSE)</a:t>
            </a:r>
            <a:endParaRPr lang="pt-BR" dirty="0"/>
          </a:p>
        </p:txBody>
      </p:sp>
      <p:sp>
        <p:nvSpPr>
          <p:cNvPr id="3" name="Content Placeholder 2"/>
          <p:cNvSpPr>
            <a:spLocks noGrp="1"/>
          </p:cNvSpPr>
          <p:nvPr>
            <p:ph idx="1"/>
          </p:nvPr>
        </p:nvSpPr>
        <p:spPr/>
        <p:txBody>
          <a:bodyPr>
            <a:normAutofit lnSpcReduction="10000"/>
          </a:bodyPr>
          <a:lstStyle/>
          <a:p>
            <a:r>
              <a:rPr lang="pt-BR" dirty="0"/>
              <a:t>A escola é um espaço privilegiado para práticas de promoção de saúde e de prevenção de agravos à saúde e de doenças. </a:t>
            </a:r>
            <a:endParaRPr lang="pt-BR" dirty="0" smtClean="0"/>
          </a:p>
          <a:p>
            <a:r>
              <a:rPr lang="pt-BR" dirty="0"/>
              <a:t>As práticas educativas visam facilitar a troca de informações e a apropriação do conhecimento necessário à expressão segura da sexualidade</a:t>
            </a:r>
            <a:r>
              <a:rPr lang="pt-BR" dirty="0" smtClean="0"/>
              <a:t>.</a:t>
            </a:r>
          </a:p>
          <a:p>
            <a:r>
              <a:rPr lang="pt-BR" dirty="0"/>
              <a:t>O</a:t>
            </a:r>
            <a:r>
              <a:rPr lang="pt-BR" dirty="0" smtClean="0"/>
              <a:t> </a:t>
            </a:r>
            <a:r>
              <a:rPr lang="pt-BR" dirty="0"/>
              <a:t>trabalho </a:t>
            </a:r>
            <a:r>
              <a:rPr lang="pt-BR" dirty="0" smtClean="0"/>
              <a:t>com </a:t>
            </a:r>
            <a:r>
              <a:rPr lang="pt-BR" dirty="0"/>
              <a:t>os </a:t>
            </a:r>
            <a:r>
              <a:rPr lang="pt-BR" dirty="0" smtClean="0"/>
              <a:t>estudantes </a:t>
            </a:r>
            <a:r>
              <a:rPr lang="pt-BR" dirty="0"/>
              <a:t>e </a:t>
            </a:r>
            <a:r>
              <a:rPr lang="pt-BR" dirty="0" smtClean="0"/>
              <a:t>com </a:t>
            </a:r>
            <a:r>
              <a:rPr lang="pt-BR" dirty="0"/>
              <a:t>profissionais da </a:t>
            </a:r>
            <a:r>
              <a:rPr lang="pt-BR" dirty="0" smtClean="0"/>
              <a:t>educação tem como </a:t>
            </a:r>
            <a:r>
              <a:rPr lang="pt-BR" dirty="0"/>
              <a:t>ponto de partida o que eles sabem e o que eles podem fazer. É preciso desenvolver </a:t>
            </a:r>
            <a:r>
              <a:rPr lang="pt-BR" dirty="0" smtClean="0"/>
              <a:t>a </a:t>
            </a:r>
            <a:r>
              <a:rPr lang="pt-BR" dirty="0"/>
              <a:t>capacidade de interpretar o cotidiano </a:t>
            </a:r>
            <a:r>
              <a:rPr lang="pt-BR" dirty="0" smtClean="0"/>
              <a:t>para incorporar </a:t>
            </a:r>
            <a:r>
              <a:rPr lang="pt-BR" dirty="0"/>
              <a:t>atitudes e/ou comportamentos adequados </a:t>
            </a:r>
            <a:r>
              <a:rPr lang="pt-BR" dirty="0" smtClean="0"/>
              <a:t>a </a:t>
            </a:r>
            <a:r>
              <a:rPr lang="pt-BR" dirty="0"/>
              <a:t>melhoria da qualidade de vida</a:t>
            </a:r>
            <a:r>
              <a:rPr lang="pt-BR" dirty="0" smtClean="0"/>
              <a:t>.</a:t>
            </a:r>
          </a:p>
          <a:p>
            <a:r>
              <a:rPr lang="pt-BR" dirty="0" smtClean="0"/>
              <a:t>A </a:t>
            </a:r>
            <a:r>
              <a:rPr lang="pt-BR" dirty="0"/>
              <a:t>discussão sobre projetos de vida é fundamental para uma abordagem sobre saúde sexual e saúde reprodutiva</a:t>
            </a:r>
            <a:r>
              <a:rPr lang="pt-BR" dirty="0" smtClean="0"/>
              <a:t>.</a:t>
            </a:r>
          </a:p>
          <a:p>
            <a:r>
              <a:rPr lang="pt-BR" dirty="0"/>
              <a:t>A escola e os serviços de saúde, trabalhando de maneira integrada, podem constituir-se como uma rede de proteção. </a:t>
            </a:r>
          </a:p>
          <a:p>
            <a:endParaRPr lang="pt-BR" dirty="0"/>
          </a:p>
        </p:txBody>
      </p:sp>
    </p:spTree>
    <p:extLst>
      <p:ext uri="{BB962C8B-B14F-4D97-AF65-F5344CB8AC3E}">
        <p14:creationId xmlns:p14="http://schemas.microsoft.com/office/powerpoint/2010/main" val="3886968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Adolescentes: funcionamento cognitivo</a:t>
            </a:r>
          </a:p>
        </p:txBody>
      </p:sp>
      <p:sp>
        <p:nvSpPr>
          <p:cNvPr id="3" name="Espaço Reservado para Conteúdo 2"/>
          <p:cNvSpPr>
            <a:spLocks noGrp="1"/>
          </p:cNvSpPr>
          <p:nvPr>
            <p:ph idx="1"/>
          </p:nvPr>
        </p:nvSpPr>
        <p:spPr>
          <a:xfrm>
            <a:off x="107504" y="1459076"/>
            <a:ext cx="8910953" cy="4971671"/>
          </a:xfrm>
        </p:spPr>
        <p:txBody>
          <a:bodyPr>
            <a:normAutofit/>
          </a:bodyPr>
          <a:lstStyle/>
          <a:p>
            <a:r>
              <a:rPr lang="pt-BR" sz="2400" b="0" dirty="0"/>
              <a:t>Segundo Piaget,  caracterizado pelo desenvolvimento do pensamento operacional formal.</a:t>
            </a:r>
          </a:p>
          <a:p>
            <a:r>
              <a:rPr lang="pt-BR" sz="2400" b="0" dirty="0"/>
              <a:t>Surgimento de um fenômeno chamado egocentrismo.</a:t>
            </a:r>
          </a:p>
          <a:p>
            <a:r>
              <a:rPr lang="pt-BR" sz="2400" b="0" dirty="0"/>
              <a:t>Dificuldades de perceber que é tão vulnerável a quaisquer eventos e perigos quanto qualquer outra pessoa.</a:t>
            </a:r>
          </a:p>
          <a:p>
            <a:r>
              <a:rPr lang="pt-BR" sz="2400" b="0" dirty="0"/>
              <a:t>A percepção de invulnerabilidade do adolescente consigo próprio exerce um certo impacto no seu engajamento em comportamentos que envolvem riscos pessoais</a:t>
            </a:r>
          </a:p>
          <a:p>
            <a:r>
              <a:rPr lang="pt-BR" sz="2400" dirty="0"/>
              <a:t>Quanto maior a percepção de invulnerabilidade, menor a procura e uso efetivo de anticoncepcionais.</a:t>
            </a:r>
          </a:p>
        </p:txBody>
      </p:sp>
    </p:spTree>
    <p:extLst>
      <p:ext uri="{BB962C8B-B14F-4D97-AF65-F5344CB8AC3E}">
        <p14:creationId xmlns:p14="http://schemas.microsoft.com/office/powerpoint/2010/main" val="3234232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pt-BR" dirty="0"/>
              <a:t>Sexualidade na Adolescência/Juventude</a:t>
            </a:r>
          </a:p>
        </p:txBody>
      </p:sp>
      <p:sp>
        <p:nvSpPr>
          <p:cNvPr id="3" name="Content Placeholder 2"/>
          <p:cNvSpPr>
            <a:spLocks noGrp="1"/>
          </p:cNvSpPr>
          <p:nvPr>
            <p:ph idx="1"/>
          </p:nvPr>
        </p:nvSpPr>
        <p:spPr/>
        <p:txBody>
          <a:bodyPr>
            <a:normAutofit/>
          </a:bodyPr>
          <a:lstStyle/>
          <a:p>
            <a:r>
              <a:rPr lang="pt-BR" dirty="0"/>
              <a:t>A sexualidade é uma das dimensões inerentes à vida e à saúde do ser humano que se manifesta desde o seu nascimento. </a:t>
            </a:r>
            <a:r>
              <a:rPr lang="pt-BR" dirty="0" smtClean="0"/>
              <a:t>Como </a:t>
            </a:r>
            <a:r>
              <a:rPr lang="pt-BR" dirty="0"/>
              <a:t>um fenômeno multifatorial, com aspectos biológicos, psicológicos, culturais, históricos e sociais, </a:t>
            </a:r>
            <a:r>
              <a:rPr lang="pt-BR" dirty="0" smtClean="0"/>
              <a:t>influencia </a:t>
            </a:r>
            <a:r>
              <a:rPr lang="pt-BR" dirty="0"/>
              <a:t>na sua maneira de ser, de compreender e de viver no mundo.</a:t>
            </a:r>
          </a:p>
          <a:p>
            <a:r>
              <a:rPr lang="pt-BR" dirty="0"/>
              <a:t>A </a:t>
            </a:r>
            <a:r>
              <a:rPr lang="pt-BR" dirty="0" smtClean="0"/>
              <a:t>sexualidadenão </a:t>
            </a:r>
            <a:r>
              <a:rPr lang="pt-BR" dirty="0"/>
              <a:t>se remete somente à reprodução biológica. </a:t>
            </a:r>
            <a:r>
              <a:rPr lang="pt-BR" dirty="0" smtClean="0"/>
              <a:t>Em determinada </a:t>
            </a:r>
            <a:r>
              <a:rPr lang="pt-BR" dirty="0"/>
              <a:t>sociedade e cultura, suas expressões nas condutas e nas práticas sexuais, nos sentimentos, nos vínculos amorosos e nos desejos pessoais são influenciadas pela forma como essa </a:t>
            </a:r>
            <a:r>
              <a:rPr lang="pt-BR" dirty="0" smtClean="0"/>
              <a:t>se </a:t>
            </a:r>
            <a:r>
              <a:rPr lang="pt-BR" dirty="0"/>
              <a:t>organiza, pelas relações constituídas entre as pessoas que dela fazem parte, além de receber as influências dos mitos e tabus culturais.</a:t>
            </a:r>
          </a:p>
          <a:p>
            <a:r>
              <a:rPr lang="pt-BR" dirty="0"/>
              <a:t>Para que a sexualidade seja exercida nas relações pessoais de maneira equitativa é preciso que os direitos de cidadania estejam presentes e respeitados nessas relações.</a:t>
            </a:r>
          </a:p>
        </p:txBody>
      </p:sp>
    </p:spTree>
    <p:extLst>
      <p:ext uri="{BB962C8B-B14F-4D97-AF65-F5344CB8AC3E}">
        <p14:creationId xmlns:p14="http://schemas.microsoft.com/office/powerpoint/2010/main" val="2983137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Os direitos sexuais e os direitos reprodutivos </a:t>
            </a:r>
          </a:p>
        </p:txBody>
      </p:sp>
      <p:sp>
        <p:nvSpPr>
          <p:cNvPr id="3" name="Content Placeholder 2"/>
          <p:cNvSpPr>
            <a:spLocks noGrp="1"/>
          </p:cNvSpPr>
          <p:nvPr>
            <p:ph idx="1"/>
          </p:nvPr>
        </p:nvSpPr>
        <p:spPr/>
        <p:txBody>
          <a:bodyPr>
            <a:normAutofit fontScale="92500" lnSpcReduction="20000"/>
          </a:bodyPr>
          <a:lstStyle/>
          <a:p>
            <a:pPr marL="0" indent="0">
              <a:buNone/>
            </a:pPr>
            <a:r>
              <a:rPr lang="pt-BR" dirty="0"/>
              <a:t>Contemplam </a:t>
            </a:r>
          </a:p>
          <a:p>
            <a:r>
              <a:rPr lang="pt-BR" dirty="0"/>
              <a:t>os princípios da diversidade humana, especialmente a sexual, além do princípio da saúde, da igualdade, da autonomia e o princípio da integridade corporal.</a:t>
            </a:r>
          </a:p>
          <a:p>
            <a:r>
              <a:rPr lang="pt-BR" dirty="0"/>
              <a:t>O direito de viver a sexualidade com respeito pelo próprio corpo e do(a) parceiro(a), de escolher o(a) parceiro(a) sexual sem medo, culpa, vergonha ou falsas crenças, de escolher se quer ou não ter uma relação sexual sem fins reprodutivos, de expressar livremente sua orientação sexual, de ter acesso à informação e à educação sexual e reprodutiva, entre outros que possibilitam a expressão livre da sexualidade, são direitos sexuais.</a:t>
            </a:r>
          </a:p>
          <a:p>
            <a:r>
              <a:rPr lang="pt-BR" dirty="0"/>
              <a:t>Os direitos reprodutivos evidenciam o direito das pessoas decidirem, de forma livre e responsável, se querem ou não ter filhos, quantos filhos desejam ter e em que momento de suas vidas. Compreendem o direito de acessarem informações, meios, métodos e técnicas para ter ou não ter filhos e o direito de exercerem a sexualidade e a reprodução livre de discriminação, coerção e violência.</a:t>
            </a:r>
          </a:p>
          <a:p>
            <a:endParaRPr lang="pt-BR" dirty="0"/>
          </a:p>
          <a:p>
            <a:endParaRPr lang="pt-BR" dirty="0"/>
          </a:p>
        </p:txBody>
      </p:sp>
    </p:spTree>
    <p:extLst>
      <p:ext uri="{BB962C8B-B14F-4D97-AF65-F5344CB8AC3E}">
        <p14:creationId xmlns:p14="http://schemas.microsoft.com/office/powerpoint/2010/main" val="357619829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779</TotalTime>
  <Words>2690</Words>
  <Application>Microsoft Office PowerPoint</Application>
  <PresentationFormat>On-screen Show (4:3)</PresentationFormat>
  <Paragraphs>214</Paragraphs>
  <Slides>38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MS PGothic</vt:lpstr>
      <vt:lpstr>Arial</vt:lpstr>
      <vt:lpstr>Calibri</vt:lpstr>
      <vt:lpstr>Century Gothic</vt:lpstr>
      <vt:lpstr>Symbol</vt:lpstr>
      <vt:lpstr>Times New Roman</vt:lpstr>
      <vt:lpstr>Wingdings</vt:lpstr>
      <vt:lpstr>1_Office Theme</vt:lpstr>
      <vt:lpstr>Adolescência, adolescências Juventude, juventudes.</vt:lpstr>
      <vt:lpstr>Adolescência, adolescências Juventude, juventudes.</vt:lpstr>
      <vt:lpstr>PowerPoint Presentation</vt:lpstr>
      <vt:lpstr>Política Nacional de Atenção Integral à Saúde de Adolescentes e Jovens</vt:lpstr>
      <vt:lpstr>As Redes de Atenção à Saúde </vt:lpstr>
      <vt:lpstr>Programa de Saúde na Escola (PSE)</vt:lpstr>
      <vt:lpstr>Adolescentes: funcionamento cognitivo</vt:lpstr>
      <vt:lpstr>Sexualidade na Adolescência/Juventude</vt:lpstr>
      <vt:lpstr>Os direitos sexuais e os direitos reprodutivos </vt:lpstr>
      <vt:lpstr>Mas ...</vt:lpstr>
      <vt:lpstr>SEXUALIDADE</vt:lpstr>
      <vt:lpstr>SEXUALIDADE</vt:lpstr>
      <vt:lpstr>SEXUALIDADE E VULNERABILIDADES</vt:lpstr>
      <vt:lpstr>Abordagem da Sexualidade</vt:lpstr>
      <vt:lpstr>Início da atividade sexual</vt:lpstr>
      <vt:lpstr>PowerPoint Presentation</vt:lpstr>
      <vt:lpstr>PowerPoint Presentation</vt:lpstr>
      <vt:lpstr>PowerPoint Presentation</vt:lpstr>
      <vt:lpstr>Gravidez não planejada, porquê? (segundo eles próprios...)</vt:lpstr>
      <vt:lpstr>PowerPoint Presentation</vt:lpstr>
      <vt:lpstr>PowerPoint Presentation</vt:lpstr>
      <vt:lpstr>PowerPoint Presentation</vt:lpstr>
      <vt:lpstr>PowerPoint Presentation</vt:lpstr>
      <vt:lpstr>PowerPoint Presentation</vt:lpstr>
      <vt:lpstr>Gravidez não planejada em adolescentes...</vt:lpstr>
      <vt:lpstr>PowerPoint Presentation</vt:lpstr>
      <vt:lpstr>PowerPoint Presentation</vt:lpstr>
      <vt:lpstr>PowerPoint Presentation</vt:lpstr>
      <vt:lpstr>Aspectos éticos na Anticoncepção de Adolescentes</vt:lpstr>
      <vt:lpstr>Contracepção</vt:lpstr>
      <vt:lpstr>PowerPoint Presentation</vt:lpstr>
      <vt:lpstr>PowerPoint Presentation</vt:lpstr>
      <vt:lpstr>Taxa de gestação nos primeiros  12 meses de uso dos contraceptivos (%)1,a</vt:lpstr>
      <vt:lpstr>PowerPoint Presentation</vt:lpstr>
      <vt:lpstr>PowerPoint Presentation</vt:lpstr>
      <vt:lpstr>PowerPoint Presentation</vt:lpstr>
      <vt:lpstr>Adolescentes: evitando uma 2ª gravidez</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HP</dc:creator>
  <cp:lastModifiedBy>silvio franceschini</cp:lastModifiedBy>
  <cp:revision>38</cp:revision>
  <dcterms:created xsi:type="dcterms:W3CDTF">2017-08-31T11:35:08Z</dcterms:created>
  <dcterms:modified xsi:type="dcterms:W3CDTF">2020-08-06T01:21:57Z</dcterms:modified>
</cp:coreProperties>
</file>