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361" r:id="rId2"/>
    <p:sldId id="256" r:id="rId3"/>
    <p:sldId id="259" r:id="rId4"/>
    <p:sldId id="260" r:id="rId5"/>
    <p:sldId id="261" r:id="rId6"/>
    <p:sldId id="262" r:id="rId7"/>
    <p:sldId id="299" r:id="rId8"/>
    <p:sldId id="263" r:id="rId9"/>
    <p:sldId id="264" r:id="rId10"/>
    <p:sldId id="30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46" r:id="rId21"/>
    <p:sldId id="360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272" r:id="rId33"/>
    <p:sldId id="300" r:id="rId34"/>
    <p:sldId id="303" r:id="rId35"/>
    <p:sldId id="302" r:id="rId36"/>
    <p:sldId id="304" r:id="rId37"/>
    <p:sldId id="305" r:id="rId38"/>
    <p:sldId id="306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357" r:id="rId48"/>
    <p:sldId id="358" r:id="rId49"/>
    <p:sldId id="359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283" r:id="rId64"/>
    <p:sldId id="284" r:id="rId65"/>
    <p:sldId id="285" r:id="rId66"/>
    <p:sldId id="286" r:id="rId67"/>
    <p:sldId id="287" r:id="rId68"/>
    <p:sldId id="288" r:id="rId69"/>
    <p:sldId id="289" r:id="rId70"/>
    <p:sldId id="290" r:id="rId71"/>
    <p:sldId id="341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291" r:id="rId83"/>
    <p:sldId id="307" r:id="rId84"/>
    <p:sldId id="292" r:id="rId85"/>
    <p:sldId id="308" r:id="rId86"/>
    <p:sldId id="345" r:id="rId87"/>
    <p:sldId id="342" r:id="rId88"/>
    <p:sldId id="343" r:id="rId89"/>
    <p:sldId id="344" r:id="rId90"/>
    <p:sldId id="294" r:id="rId91"/>
    <p:sldId id="296" r:id="rId9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7" autoAdjust="0"/>
    <p:restoredTop sz="94660"/>
  </p:normalViewPr>
  <p:slideViewPr>
    <p:cSldViewPr>
      <p:cViewPr varScale="1">
        <p:scale>
          <a:sx n="81" d="100"/>
          <a:sy n="81" d="100"/>
        </p:scale>
        <p:origin x="125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78C2A2-2A0F-41A1-87AF-2A72ECC210C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90F7097-0E7A-48EA-BB96-A4A1B10BCC4B}">
      <dgm:prSet phldrT="[Texto]"/>
      <dgm:spPr/>
      <dgm:t>
        <a:bodyPr/>
        <a:lstStyle/>
        <a:p>
          <a:r>
            <a:rPr lang="pt-BR" dirty="0" smtClean="0"/>
            <a:t>Aumento da produtividade</a:t>
          </a:r>
        </a:p>
      </dgm:t>
    </dgm:pt>
    <dgm:pt modelId="{2130368E-A78C-482F-B3D3-B1AFFEF9BE0F}" type="parTrans" cxnId="{78ABB042-4585-4126-BFDC-CEB89783EA3F}">
      <dgm:prSet/>
      <dgm:spPr/>
      <dgm:t>
        <a:bodyPr/>
        <a:lstStyle/>
        <a:p>
          <a:endParaRPr lang="pt-BR"/>
        </a:p>
      </dgm:t>
    </dgm:pt>
    <dgm:pt modelId="{78CF95D8-C749-4EC3-9903-E09160688B81}" type="sibTrans" cxnId="{78ABB042-4585-4126-BFDC-CEB89783EA3F}">
      <dgm:prSet/>
      <dgm:spPr/>
      <dgm:t>
        <a:bodyPr/>
        <a:lstStyle/>
        <a:p>
          <a:endParaRPr lang="pt-BR"/>
        </a:p>
      </dgm:t>
    </dgm:pt>
    <dgm:pt modelId="{42F48582-A467-4EB3-AA57-9C2564333BA2}">
      <dgm:prSet phldrT="[Texto]"/>
      <dgm:spPr/>
      <dgm:t>
        <a:bodyPr/>
        <a:lstStyle/>
        <a:p>
          <a:r>
            <a:rPr lang="pt-BR" dirty="0" smtClean="0"/>
            <a:t>Redução do número de postos de trabalho</a:t>
          </a:r>
          <a:endParaRPr lang="pt-BR" dirty="0"/>
        </a:p>
      </dgm:t>
    </dgm:pt>
    <dgm:pt modelId="{338B728D-FDE5-40D4-84AA-58ACFB8902DA}" type="parTrans" cxnId="{250A0C99-A247-480B-8786-EB733B4D4C13}">
      <dgm:prSet/>
      <dgm:spPr/>
      <dgm:t>
        <a:bodyPr/>
        <a:lstStyle/>
        <a:p>
          <a:endParaRPr lang="pt-BR"/>
        </a:p>
      </dgm:t>
    </dgm:pt>
    <dgm:pt modelId="{79700D16-3911-435B-94E4-FFE8CC720692}" type="sibTrans" cxnId="{250A0C99-A247-480B-8786-EB733B4D4C13}">
      <dgm:prSet/>
      <dgm:spPr/>
      <dgm:t>
        <a:bodyPr/>
        <a:lstStyle/>
        <a:p>
          <a:endParaRPr lang="pt-BR"/>
        </a:p>
      </dgm:t>
    </dgm:pt>
    <dgm:pt modelId="{F30119C1-9205-43E6-97AF-614CBA6DBD1F}" type="pres">
      <dgm:prSet presAssocID="{A378C2A2-2A0F-41A1-87AF-2A72ECC210C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pt-BR"/>
        </a:p>
      </dgm:t>
    </dgm:pt>
    <dgm:pt modelId="{3819ED13-A4DD-45B0-9ABF-86316A654FF0}" type="pres">
      <dgm:prSet presAssocID="{A378C2A2-2A0F-41A1-87AF-2A72ECC210C9}" presName="pyramid" presStyleLbl="node1" presStyleIdx="0" presStyleCnt="1"/>
      <dgm:spPr/>
    </dgm:pt>
    <dgm:pt modelId="{CE7E1A72-3916-4271-AAE1-70E0B18B5F71}" type="pres">
      <dgm:prSet presAssocID="{A378C2A2-2A0F-41A1-87AF-2A72ECC210C9}" presName="theList" presStyleCnt="0"/>
      <dgm:spPr/>
    </dgm:pt>
    <dgm:pt modelId="{A4B568AE-B8E0-41EC-B432-92EE1A6D0534}" type="pres">
      <dgm:prSet presAssocID="{390F7097-0E7A-48EA-BB96-A4A1B10BCC4B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E7D1D6-35CD-42C1-8E3F-4CB12FC368FC}" type="pres">
      <dgm:prSet presAssocID="{390F7097-0E7A-48EA-BB96-A4A1B10BCC4B}" presName="aSpace" presStyleCnt="0"/>
      <dgm:spPr/>
    </dgm:pt>
    <dgm:pt modelId="{2B834CF4-7BC6-45D4-AA64-F0C6F5AC6336}" type="pres">
      <dgm:prSet presAssocID="{42F48582-A467-4EB3-AA57-9C2564333BA2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C14EA2-BF74-43B9-90F4-1F980E7556FD}" type="pres">
      <dgm:prSet presAssocID="{42F48582-A467-4EB3-AA57-9C2564333BA2}" presName="aSpace" presStyleCnt="0"/>
      <dgm:spPr/>
    </dgm:pt>
  </dgm:ptLst>
  <dgm:cxnLst>
    <dgm:cxn modelId="{78ABB042-4585-4126-BFDC-CEB89783EA3F}" srcId="{A378C2A2-2A0F-41A1-87AF-2A72ECC210C9}" destId="{390F7097-0E7A-48EA-BB96-A4A1B10BCC4B}" srcOrd="0" destOrd="0" parTransId="{2130368E-A78C-482F-B3D3-B1AFFEF9BE0F}" sibTransId="{78CF95D8-C749-4EC3-9903-E09160688B81}"/>
    <dgm:cxn modelId="{A7E45C61-56CA-4AFA-9B7A-B42FEDC0A7C0}" type="presOf" srcId="{390F7097-0E7A-48EA-BB96-A4A1B10BCC4B}" destId="{A4B568AE-B8E0-41EC-B432-92EE1A6D0534}" srcOrd="0" destOrd="0" presId="urn:microsoft.com/office/officeart/2005/8/layout/pyramid2"/>
    <dgm:cxn modelId="{B493344E-CAF3-4461-8697-D16F1C569D17}" type="presOf" srcId="{42F48582-A467-4EB3-AA57-9C2564333BA2}" destId="{2B834CF4-7BC6-45D4-AA64-F0C6F5AC6336}" srcOrd="0" destOrd="0" presId="urn:microsoft.com/office/officeart/2005/8/layout/pyramid2"/>
    <dgm:cxn modelId="{B19DF042-C046-4ADD-BD27-EB56DDE97F2B}" type="presOf" srcId="{A378C2A2-2A0F-41A1-87AF-2A72ECC210C9}" destId="{F30119C1-9205-43E6-97AF-614CBA6DBD1F}" srcOrd="0" destOrd="0" presId="urn:microsoft.com/office/officeart/2005/8/layout/pyramid2"/>
    <dgm:cxn modelId="{250A0C99-A247-480B-8786-EB733B4D4C13}" srcId="{A378C2A2-2A0F-41A1-87AF-2A72ECC210C9}" destId="{42F48582-A467-4EB3-AA57-9C2564333BA2}" srcOrd="1" destOrd="0" parTransId="{338B728D-FDE5-40D4-84AA-58ACFB8902DA}" sibTransId="{79700D16-3911-435B-94E4-FFE8CC720692}"/>
    <dgm:cxn modelId="{474CFA82-91FB-4836-BCAD-BCEA7CB5467F}" type="presParOf" srcId="{F30119C1-9205-43E6-97AF-614CBA6DBD1F}" destId="{3819ED13-A4DD-45B0-9ABF-86316A654FF0}" srcOrd="0" destOrd="0" presId="urn:microsoft.com/office/officeart/2005/8/layout/pyramid2"/>
    <dgm:cxn modelId="{6ACD9C59-ECC3-4459-A9B4-47C8F813F3A7}" type="presParOf" srcId="{F30119C1-9205-43E6-97AF-614CBA6DBD1F}" destId="{CE7E1A72-3916-4271-AAE1-70E0B18B5F71}" srcOrd="1" destOrd="0" presId="urn:microsoft.com/office/officeart/2005/8/layout/pyramid2"/>
    <dgm:cxn modelId="{DBD3A679-6882-49E0-8D40-4D783471C09C}" type="presParOf" srcId="{CE7E1A72-3916-4271-AAE1-70E0B18B5F71}" destId="{A4B568AE-B8E0-41EC-B432-92EE1A6D0534}" srcOrd="0" destOrd="0" presId="urn:microsoft.com/office/officeart/2005/8/layout/pyramid2"/>
    <dgm:cxn modelId="{93C12383-F64B-486C-B1BF-6BE133F6285F}" type="presParOf" srcId="{CE7E1A72-3916-4271-AAE1-70E0B18B5F71}" destId="{5EE7D1D6-35CD-42C1-8E3F-4CB12FC368FC}" srcOrd="1" destOrd="0" presId="urn:microsoft.com/office/officeart/2005/8/layout/pyramid2"/>
    <dgm:cxn modelId="{43F1F75F-BD0B-4253-B843-9F72A93EB065}" type="presParOf" srcId="{CE7E1A72-3916-4271-AAE1-70E0B18B5F71}" destId="{2B834CF4-7BC6-45D4-AA64-F0C6F5AC6336}" srcOrd="2" destOrd="0" presId="urn:microsoft.com/office/officeart/2005/8/layout/pyramid2"/>
    <dgm:cxn modelId="{410B296B-C16E-45F4-BF0D-76AB6024E37D}" type="presParOf" srcId="{CE7E1A72-3916-4271-AAE1-70E0B18B5F71}" destId="{26C14EA2-BF74-43B9-90F4-1F980E7556FD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4965E-7A15-4708-AB61-C3249866D28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6C2E27C-A388-404C-9A14-301ADC5B746D}">
      <dgm:prSet phldrT="[Texto]"/>
      <dgm:spPr/>
      <dgm:t>
        <a:bodyPr/>
        <a:lstStyle/>
        <a:p>
          <a:r>
            <a:rPr lang="pt-BR" dirty="0" smtClean="0"/>
            <a:t>Trabalho infantil ainda presente</a:t>
          </a:r>
        </a:p>
        <a:p>
          <a:r>
            <a:rPr lang="pt-BR" dirty="0" smtClean="0"/>
            <a:t>(em especial em países emergentes)</a:t>
          </a:r>
          <a:endParaRPr lang="pt-BR" dirty="0"/>
        </a:p>
      </dgm:t>
    </dgm:pt>
    <dgm:pt modelId="{CEE31784-EF37-4D78-B2D0-9900249C45FD}" type="parTrans" cxnId="{DB19121E-99A5-4853-A70E-7FB0532B957E}">
      <dgm:prSet/>
      <dgm:spPr/>
    </dgm:pt>
    <dgm:pt modelId="{99C1484D-5AEA-4A6B-B03C-5871313C3B3B}" type="sibTrans" cxnId="{DB19121E-99A5-4853-A70E-7FB0532B957E}">
      <dgm:prSet/>
      <dgm:spPr/>
    </dgm:pt>
    <dgm:pt modelId="{52429950-D627-4C11-A814-C46FA456E4EF}">
      <dgm:prSet phldrT="[Texto]"/>
      <dgm:spPr/>
      <dgm:t>
        <a:bodyPr/>
        <a:lstStyle/>
        <a:p>
          <a:r>
            <a:rPr lang="pt-BR" dirty="0" smtClean="0"/>
            <a:t>São poucas as cadeias produtivas que não utilize essa mão de obra</a:t>
          </a:r>
          <a:endParaRPr lang="pt-BR" dirty="0"/>
        </a:p>
      </dgm:t>
    </dgm:pt>
    <dgm:pt modelId="{194BC2D3-9457-4700-8791-D5E612949F50}" type="parTrans" cxnId="{F4F98B9E-4171-414E-B40E-44DED4D7AB7C}">
      <dgm:prSet/>
      <dgm:spPr/>
    </dgm:pt>
    <dgm:pt modelId="{D14C5AC9-424C-43AE-B8BB-897D810A44C1}" type="sibTrans" cxnId="{F4F98B9E-4171-414E-B40E-44DED4D7AB7C}">
      <dgm:prSet/>
      <dgm:spPr/>
    </dgm:pt>
    <dgm:pt modelId="{67B3C016-0483-43C3-8F6B-4AFAC14C84DA}" type="pres">
      <dgm:prSet presAssocID="{3664965E-7A15-4708-AB61-C3249866D281}" presName="compositeShape" presStyleCnt="0">
        <dgm:presLayoutVars>
          <dgm:dir/>
          <dgm:resizeHandles/>
        </dgm:presLayoutVars>
      </dgm:prSet>
      <dgm:spPr/>
    </dgm:pt>
    <dgm:pt modelId="{7886EAF8-9F35-40B3-8643-7440C9A1ED6E}" type="pres">
      <dgm:prSet presAssocID="{3664965E-7A15-4708-AB61-C3249866D281}" presName="pyramid" presStyleLbl="node1" presStyleIdx="0" presStyleCnt="1"/>
      <dgm:spPr/>
    </dgm:pt>
    <dgm:pt modelId="{82C65856-CCF7-4C2D-B219-96A5E87E595F}" type="pres">
      <dgm:prSet presAssocID="{3664965E-7A15-4708-AB61-C3249866D281}" presName="theList" presStyleCnt="0"/>
      <dgm:spPr/>
    </dgm:pt>
    <dgm:pt modelId="{4D5CF87A-3124-443E-BCC1-DD43A18BA2FA}" type="pres">
      <dgm:prSet presAssocID="{E6C2E27C-A388-404C-9A14-301ADC5B746D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8471BE-B3E4-4B19-A542-F718C0950306}" type="pres">
      <dgm:prSet presAssocID="{E6C2E27C-A388-404C-9A14-301ADC5B746D}" presName="aSpace" presStyleCnt="0"/>
      <dgm:spPr/>
    </dgm:pt>
    <dgm:pt modelId="{BEB02A4A-41EA-40A9-BFC8-74D2B001BEB5}" type="pres">
      <dgm:prSet presAssocID="{52429950-D627-4C11-A814-C46FA456E4EF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E7A4EF-5FD5-44DD-835C-F2F14502E34A}" type="pres">
      <dgm:prSet presAssocID="{52429950-D627-4C11-A814-C46FA456E4EF}" presName="aSpace" presStyleCnt="0"/>
      <dgm:spPr/>
    </dgm:pt>
  </dgm:ptLst>
  <dgm:cxnLst>
    <dgm:cxn modelId="{BDC7A728-F749-450C-B93D-ADC83331BA66}" type="presOf" srcId="{52429950-D627-4C11-A814-C46FA456E4EF}" destId="{BEB02A4A-41EA-40A9-BFC8-74D2B001BEB5}" srcOrd="0" destOrd="0" presId="urn:microsoft.com/office/officeart/2005/8/layout/pyramid2"/>
    <dgm:cxn modelId="{F4F98B9E-4171-414E-B40E-44DED4D7AB7C}" srcId="{3664965E-7A15-4708-AB61-C3249866D281}" destId="{52429950-D627-4C11-A814-C46FA456E4EF}" srcOrd="1" destOrd="0" parTransId="{194BC2D3-9457-4700-8791-D5E612949F50}" sibTransId="{D14C5AC9-424C-43AE-B8BB-897D810A44C1}"/>
    <dgm:cxn modelId="{DB19121E-99A5-4853-A70E-7FB0532B957E}" srcId="{3664965E-7A15-4708-AB61-C3249866D281}" destId="{E6C2E27C-A388-404C-9A14-301ADC5B746D}" srcOrd="0" destOrd="0" parTransId="{CEE31784-EF37-4D78-B2D0-9900249C45FD}" sibTransId="{99C1484D-5AEA-4A6B-B03C-5871313C3B3B}"/>
    <dgm:cxn modelId="{1A1CD444-E92F-4B0E-9113-55F6A44E4638}" type="presOf" srcId="{E6C2E27C-A388-404C-9A14-301ADC5B746D}" destId="{4D5CF87A-3124-443E-BCC1-DD43A18BA2FA}" srcOrd="0" destOrd="0" presId="urn:microsoft.com/office/officeart/2005/8/layout/pyramid2"/>
    <dgm:cxn modelId="{4852AACB-BF73-456B-B404-92BA57E0ACEA}" type="presOf" srcId="{3664965E-7A15-4708-AB61-C3249866D281}" destId="{67B3C016-0483-43C3-8F6B-4AFAC14C84DA}" srcOrd="0" destOrd="0" presId="urn:microsoft.com/office/officeart/2005/8/layout/pyramid2"/>
    <dgm:cxn modelId="{13D10550-F747-498D-BAB4-EFA05F3A917D}" type="presParOf" srcId="{67B3C016-0483-43C3-8F6B-4AFAC14C84DA}" destId="{7886EAF8-9F35-40B3-8643-7440C9A1ED6E}" srcOrd="0" destOrd="0" presId="urn:microsoft.com/office/officeart/2005/8/layout/pyramid2"/>
    <dgm:cxn modelId="{F3E020AF-7115-4F03-9233-E21553CDA59B}" type="presParOf" srcId="{67B3C016-0483-43C3-8F6B-4AFAC14C84DA}" destId="{82C65856-CCF7-4C2D-B219-96A5E87E595F}" srcOrd="1" destOrd="0" presId="urn:microsoft.com/office/officeart/2005/8/layout/pyramid2"/>
    <dgm:cxn modelId="{702F2CFB-3440-4319-882E-BBDC55E354EA}" type="presParOf" srcId="{82C65856-CCF7-4C2D-B219-96A5E87E595F}" destId="{4D5CF87A-3124-443E-BCC1-DD43A18BA2FA}" srcOrd="0" destOrd="0" presId="urn:microsoft.com/office/officeart/2005/8/layout/pyramid2"/>
    <dgm:cxn modelId="{1FCE9D39-2597-4C1E-9B7D-983D96CCCD6F}" type="presParOf" srcId="{82C65856-CCF7-4C2D-B219-96A5E87E595F}" destId="{9F8471BE-B3E4-4B19-A542-F718C0950306}" srcOrd="1" destOrd="0" presId="urn:microsoft.com/office/officeart/2005/8/layout/pyramid2"/>
    <dgm:cxn modelId="{24BBF5B7-B487-417B-A914-E5E24AA89D4E}" type="presParOf" srcId="{82C65856-CCF7-4C2D-B219-96A5E87E595F}" destId="{BEB02A4A-41EA-40A9-BFC8-74D2B001BEB5}" srcOrd="2" destOrd="0" presId="urn:microsoft.com/office/officeart/2005/8/layout/pyramid2"/>
    <dgm:cxn modelId="{C2E33F62-44C9-4151-9919-56D7F4428A08}" type="presParOf" srcId="{82C65856-CCF7-4C2D-B219-96A5E87E595F}" destId="{73E7A4EF-5FD5-44DD-835C-F2F14502E34A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473472-0A42-4835-A8EF-98A7453BBFED}" type="doc">
      <dgm:prSet loTypeId="urn:microsoft.com/office/officeart/2005/8/layout/hierarchy4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C6EEED6F-3A5C-4B46-BDD4-CEA5FDB6ACCC}">
      <dgm:prSet phldrT="[Texto]"/>
      <dgm:spPr/>
      <dgm:t>
        <a:bodyPr/>
        <a:lstStyle/>
        <a:p>
          <a:r>
            <a:rPr lang="pt-BR" b="0" dirty="0" smtClean="0"/>
            <a:t>Destas, 120 milhões trabalham em tempo integral.</a:t>
          </a:r>
          <a:endParaRPr lang="pt-BR" b="0" dirty="0"/>
        </a:p>
      </dgm:t>
    </dgm:pt>
    <dgm:pt modelId="{48CB90C4-4F8C-4F74-8187-31115BBEF4D3}" type="parTrans" cxnId="{077B5244-1F21-4B83-B97F-22E0C9EE5852}">
      <dgm:prSet/>
      <dgm:spPr/>
      <dgm:t>
        <a:bodyPr/>
        <a:lstStyle/>
        <a:p>
          <a:endParaRPr lang="pt-BR"/>
        </a:p>
      </dgm:t>
    </dgm:pt>
    <dgm:pt modelId="{BEC544A6-CAF1-49D3-92D3-215DD901D2DF}" type="sibTrans" cxnId="{077B5244-1F21-4B83-B97F-22E0C9EE5852}">
      <dgm:prSet/>
      <dgm:spPr/>
      <dgm:t>
        <a:bodyPr/>
        <a:lstStyle/>
        <a:p>
          <a:endParaRPr lang="pt-BR"/>
        </a:p>
      </dgm:t>
    </dgm:pt>
    <dgm:pt modelId="{A1D75D41-0CB0-4630-8BFB-37E7F7FF8644}">
      <dgm:prSet phldrT="[Texto]"/>
      <dgm:spPr/>
      <dgm:t>
        <a:bodyPr/>
        <a:lstStyle/>
        <a:p>
          <a:r>
            <a:rPr lang="pt-BR" b="0" dirty="0" smtClean="0"/>
            <a:t>Em atividades de risco, 80 milhões.</a:t>
          </a:r>
          <a:endParaRPr lang="pt-BR" b="0" dirty="0"/>
        </a:p>
      </dgm:t>
    </dgm:pt>
    <dgm:pt modelId="{FBA1BF07-AE92-44EE-9AD9-853A60489473}" type="parTrans" cxnId="{BA7610ED-D964-4A64-A0C8-D489B9CE9F18}">
      <dgm:prSet/>
      <dgm:spPr/>
      <dgm:t>
        <a:bodyPr/>
        <a:lstStyle/>
        <a:p>
          <a:endParaRPr lang="pt-BR"/>
        </a:p>
      </dgm:t>
    </dgm:pt>
    <dgm:pt modelId="{5E7224D6-7486-446F-B4F7-A04CD4E93276}" type="sibTrans" cxnId="{BA7610ED-D964-4A64-A0C8-D489B9CE9F18}">
      <dgm:prSet/>
      <dgm:spPr/>
      <dgm:t>
        <a:bodyPr/>
        <a:lstStyle/>
        <a:p>
          <a:endParaRPr lang="pt-BR"/>
        </a:p>
      </dgm:t>
    </dgm:pt>
    <dgm:pt modelId="{8C751D63-E9A9-4254-B3C9-1771859A4143}">
      <dgm:prSet phldrT="[Texto]"/>
      <dgm:spPr/>
      <dgm:t>
        <a:bodyPr/>
        <a:lstStyle/>
        <a:p>
          <a:r>
            <a:rPr lang="pt-BR" b="0" dirty="0" smtClean="0"/>
            <a:t>Existe clara relação entre o trabalho e o abandono escolar.</a:t>
          </a:r>
          <a:endParaRPr lang="pt-BR" b="0" dirty="0"/>
        </a:p>
      </dgm:t>
    </dgm:pt>
    <dgm:pt modelId="{7B0E2391-5F85-46B1-B6AA-6640BE182AC6}" type="parTrans" cxnId="{7DF75D35-0E19-4331-80C1-0843CD54FF69}">
      <dgm:prSet/>
      <dgm:spPr/>
      <dgm:t>
        <a:bodyPr/>
        <a:lstStyle/>
        <a:p>
          <a:endParaRPr lang="pt-BR"/>
        </a:p>
      </dgm:t>
    </dgm:pt>
    <dgm:pt modelId="{D1CEDA1B-9652-43BF-9A74-1D86EEE0A514}" type="sibTrans" cxnId="{7DF75D35-0E19-4331-80C1-0843CD54FF69}">
      <dgm:prSet/>
      <dgm:spPr/>
      <dgm:t>
        <a:bodyPr/>
        <a:lstStyle/>
        <a:p>
          <a:endParaRPr lang="pt-BR"/>
        </a:p>
      </dgm:t>
    </dgm:pt>
    <dgm:pt modelId="{798C58EE-18ED-4D2D-825D-84C83F762A8E}">
      <dgm:prSet phldrT="[Texto]"/>
      <dgm:spPr/>
      <dgm:t>
        <a:bodyPr/>
        <a:lstStyle/>
        <a:p>
          <a:r>
            <a:rPr lang="pt-BR" dirty="0" smtClean="0"/>
            <a:t>Existem 250 milhões de crianças trabalhadoras no mundo.</a:t>
          </a:r>
          <a:endParaRPr lang="pt-BR" dirty="0"/>
        </a:p>
      </dgm:t>
    </dgm:pt>
    <dgm:pt modelId="{F26851CF-9D9D-4712-B063-E31024EA4EBC}" type="sibTrans" cxnId="{7D768E13-F42D-4CC8-AC72-CC7A69CA87F9}">
      <dgm:prSet/>
      <dgm:spPr/>
      <dgm:t>
        <a:bodyPr/>
        <a:lstStyle/>
        <a:p>
          <a:endParaRPr lang="pt-BR"/>
        </a:p>
      </dgm:t>
    </dgm:pt>
    <dgm:pt modelId="{05AF4CF4-A182-4C48-AFE1-2809FC80569D}" type="parTrans" cxnId="{7D768E13-F42D-4CC8-AC72-CC7A69CA87F9}">
      <dgm:prSet/>
      <dgm:spPr/>
      <dgm:t>
        <a:bodyPr/>
        <a:lstStyle/>
        <a:p>
          <a:endParaRPr lang="pt-BR"/>
        </a:p>
      </dgm:t>
    </dgm:pt>
    <dgm:pt modelId="{ED1F2855-EE72-4B8B-AADD-41AAF134806E}" type="pres">
      <dgm:prSet presAssocID="{77473472-0A42-4835-A8EF-98A7453BBFE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D6653444-734D-4B2C-B264-5A38BF318F9B}" type="pres">
      <dgm:prSet presAssocID="{798C58EE-18ED-4D2D-825D-84C83F762A8E}" presName="vertOne" presStyleCnt="0"/>
      <dgm:spPr/>
      <dgm:t>
        <a:bodyPr/>
        <a:lstStyle/>
        <a:p>
          <a:endParaRPr lang="pt-BR"/>
        </a:p>
      </dgm:t>
    </dgm:pt>
    <dgm:pt modelId="{CD5C56C3-08F8-4323-AA7B-71E9AC1D23DD}" type="pres">
      <dgm:prSet presAssocID="{798C58EE-18ED-4D2D-825D-84C83F762A8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1C84D59-386B-40E0-BE00-0F5A941C31AC}" type="pres">
      <dgm:prSet presAssocID="{798C58EE-18ED-4D2D-825D-84C83F762A8E}" presName="parTransOne" presStyleCnt="0"/>
      <dgm:spPr/>
      <dgm:t>
        <a:bodyPr/>
        <a:lstStyle/>
        <a:p>
          <a:endParaRPr lang="pt-BR"/>
        </a:p>
      </dgm:t>
    </dgm:pt>
    <dgm:pt modelId="{A26F47EB-6437-454C-B54C-ABB1A4A4555F}" type="pres">
      <dgm:prSet presAssocID="{798C58EE-18ED-4D2D-825D-84C83F762A8E}" presName="horzOne" presStyleCnt="0"/>
      <dgm:spPr/>
      <dgm:t>
        <a:bodyPr/>
        <a:lstStyle/>
        <a:p>
          <a:endParaRPr lang="pt-BR"/>
        </a:p>
      </dgm:t>
    </dgm:pt>
    <dgm:pt modelId="{68EE3ECC-D003-47D0-A62B-42A053956CB1}" type="pres">
      <dgm:prSet presAssocID="{C6EEED6F-3A5C-4B46-BDD4-CEA5FDB6ACCC}" presName="vertTwo" presStyleCnt="0"/>
      <dgm:spPr/>
      <dgm:t>
        <a:bodyPr/>
        <a:lstStyle/>
        <a:p>
          <a:endParaRPr lang="pt-BR"/>
        </a:p>
      </dgm:t>
    </dgm:pt>
    <dgm:pt modelId="{3A6AC99C-23AD-40A6-8A24-B50FA5E74B0F}" type="pres">
      <dgm:prSet presAssocID="{C6EEED6F-3A5C-4B46-BDD4-CEA5FDB6ACCC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8145254-2CA6-47FB-83F7-D67B5C00A606}" type="pres">
      <dgm:prSet presAssocID="{C6EEED6F-3A5C-4B46-BDD4-CEA5FDB6ACCC}" presName="parTransTwo" presStyleCnt="0"/>
      <dgm:spPr/>
      <dgm:t>
        <a:bodyPr/>
        <a:lstStyle/>
        <a:p>
          <a:endParaRPr lang="pt-BR"/>
        </a:p>
      </dgm:t>
    </dgm:pt>
    <dgm:pt modelId="{E9B46AC4-EA6D-4775-85C9-A6E85D53EA99}" type="pres">
      <dgm:prSet presAssocID="{C6EEED6F-3A5C-4B46-BDD4-CEA5FDB6ACCC}" presName="horzTwo" presStyleCnt="0"/>
      <dgm:spPr/>
      <dgm:t>
        <a:bodyPr/>
        <a:lstStyle/>
        <a:p>
          <a:endParaRPr lang="pt-BR"/>
        </a:p>
      </dgm:t>
    </dgm:pt>
    <dgm:pt modelId="{CF9B71EC-632D-47EC-B0D9-24FFFFD8C600}" type="pres">
      <dgm:prSet presAssocID="{A1D75D41-0CB0-4630-8BFB-37E7F7FF8644}" presName="vertThree" presStyleCnt="0"/>
      <dgm:spPr/>
      <dgm:t>
        <a:bodyPr/>
        <a:lstStyle/>
        <a:p>
          <a:endParaRPr lang="pt-BR"/>
        </a:p>
      </dgm:t>
    </dgm:pt>
    <dgm:pt modelId="{A72264A8-E92E-4DEE-AFC0-2D29A9EC8486}" type="pres">
      <dgm:prSet presAssocID="{A1D75D41-0CB0-4630-8BFB-37E7F7FF8644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A879DDC-3133-4B3A-A726-E4CF3595B51A}" type="pres">
      <dgm:prSet presAssocID="{A1D75D41-0CB0-4630-8BFB-37E7F7FF8644}" presName="parTransThree" presStyleCnt="0"/>
      <dgm:spPr/>
      <dgm:t>
        <a:bodyPr/>
        <a:lstStyle/>
        <a:p>
          <a:endParaRPr lang="pt-BR"/>
        </a:p>
      </dgm:t>
    </dgm:pt>
    <dgm:pt modelId="{7D4AF530-F37A-4691-865F-EDC25439196B}" type="pres">
      <dgm:prSet presAssocID="{A1D75D41-0CB0-4630-8BFB-37E7F7FF8644}" presName="horzThree" presStyleCnt="0"/>
      <dgm:spPr/>
      <dgm:t>
        <a:bodyPr/>
        <a:lstStyle/>
        <a:p>
          <a:endParaRPr lang="pt-BR"/>
        </a:p>
      </dgm:t>
    </dgm:pt>
    <dgm:pt modelId="{7725E08C-A049-4F5D-AC0D-B329EB119259}" type="pres">
      <dgm:prSet presAssocID="{8C751D63-E9A9-4254-B3C9-1771859A4143}" presName="vertFour" presStyleCnt="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7989D85-9F61-4B0B-B0FA-86425481CA94}" type="pres">
      <dgm:prSet presAssocID="{8C751D63-E9A9-4254-B3C9-1771859A4143}" presName="txFour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4485168-F933-4C37-98A2-7A93A69933FF}" type="pres">
      <dgm:prSet presAssocID="{8C751D63-E9A9-4254-B3C9-1771859A4143}" presName="horzFour" presStyleCnt="0"/>
      <dgm:spPr/>
      <dgm:t>
        <a:bodyPr/>
        <a:lstStyle/>
        <a:p>
          <a:endParaRPr lang="pt-BR"/>
        </a:p>
      </dgm:t>
    </dgm:pt>
  </dgm:ptLst>
  <dgm:cxnLst>
    <dgm:cxn modelId="{077B5244-1F21-4B83-B97F-22E0C9EE5852}" srcId="{798C58EE-18ED-4D2D-825D-84C83F762A8E}" destId="{C6EEED6F-3A5C-4B46-BDD4-CEA5FDB6ACCC}" srcOrd="0" destOrd="0" parTransId="{48CB90C4-4F8C-4F74-8187-31115BBEF4D3}" sibTransId="{BEC544A6-CAF1-49D3-92D3-215DD901D2DF}"/>
    <dgm:cxn modelId="{8BE300A1-FF78-4AFD-8F93-15869E6DD51C}" type="presOf" srcId="{A1D75D41-0CB0-4630-8BFB-37E7F7FF8644}" destId="{A72264A8-E92E-4DEE-AFC0-2D29A9EC8486}" srcOrd="0" destOrd="0" presId="urn:microsoft.com/office/officeart/2005/8/layout/hierarchy4"/>
    <dgm:cxn modelId="{9A3D96BE-2EB1-407D-A3D9-1EAFFC6F3797}" type="presOf" srcId="{C6EEED6F-3A5C-4B46-BDD4-CEA5FDB6ACCC}" destId="{3A6AC99C-23AD-40A6-8A24-B50FA5E74B0F}" srcOrd="0" destOrd="0" presId="urn:microsoft.com/office/officeart/2005/8/layout/hierarchy4"/>
    <dgm:cxn modelId="{21F1EBF8-8EAE-4C97-8B83-5EE948B64FC8}" type="presOf" srcId="{798C58EE-18ED-4D2D-825D-84C83F762A8E}" destId="{CD5C56C3-08F8-4323-AA7B-71E9AC1D23DD}" srcOrd="0" destOrd="0" presId="urn:microsoft.com/office/officeart/2005/8/layout/hierarchy4"/>
    <dgm:cxn modelId="{7D768E13-F42D-4CC8-AC72-CC7A69CA87F9}" srcId="{77473472-0A42-4835-A8EF-98A7453BBFED}" destId="{798C58EE-18ED-4D2D-825D-84C83F762A8E}" srcOrd="0" destOrd="0" parTransId="{05AF4CF4-A182-4C48-AFE1-2809FC80569D}" sibTransId="{F26851CF-9D9D-4712-B063-E31024EA4EBC}"/>
    <dgm:cxn modelId="{C18881D6-2896-472F-A583-F97EF304F92C}" type="presOf" srcId="{8C751D63-E9A9-4254-B3C9-1771859A4143}" destId="{87989D85-9F61-4B0B-B0FA-86425481CA94}" srcOrd="0" destOrd="0" presId="urn:microsoft.com/office/officeart/2005/8/layout/hierarchy4"/>
    <dgm:cxn modelId="{7DF75D35-0E19-4331-80C1-0843CD54FF69}" srcId="{A1D75D41-0CB0-4630-8BFB-37E7F7FF8644}" destId="{8C751D63-E9A9-4254-B3C9-1771859A4143}" srcOrd="0" destOrd="0" parTransId="{7B0E2391-5F85-46B1-B6AA-6640BE182AC6}" sibTransId="{D1CEDA1B-9652-43BF-9A74-1D86EEE0A514}"/>
    <dgm:cxn modelId="{C9A3615D-D040-4A3E-B948-BB05F786EC78}" type="presOf" srcId="{77473472-0A42-4835-A8EF-98A7453BBFED}" destId="{ED1F2855-EE72-4B8B-AADD-41AAF134806E}" srcOrd="0" destOrd="0" presId="urn:microsoft.com/office/officeart/2005/8/layout/hierarchy4"/>
    <dgm:cxn modelId="{BA7610ED-D964-4A64-A0C8-D489B9CE9F18}" srcId="{C6EEED6F-3A5C-4B46-BDD4-CEA5FDB6ACCC}" destId="{A1D75D41-0CB0-4630-8BFB-37E7F7FF8644}" srcOrd="0" destOrd="0" parTransId="{FBA1BF07-AE92-44EE-9AD9-853A60489473}" sibTransId="{5E7224D6-7486-446F-B4F7-A04CD4E93276}"/>
    <dgm:cxn modelId="{B16C7582-A6B4-4043-84D1-4A0761A32E67}" type="presParOf" srcId="{ED1F2855-EE72-4B8B-AADD-41AAF134806E}" destId="{D6653444-734D-4B2C-B264-5A38BF318F9B}" srcOrd="0" destOrd="0" presId="urn:microsoft.com/office/officeart/2005/8/layout/hierarchy4"/>
    <dgm:cxn modelId="{782E8600-6E3E-4FD7-9F50-450987505459}" type="presParOf" srcId="{D6653444-734D-4B2C-B264-5A38BF318F9B}" destId="{CD5C56C3-08F8-4323-AA7B-71E9AC1D23DD}" srcOrd="0" destOrd="0" presId="urn:microsoft.com/office/officeart/2005/8/layout/hierarchy4"/>
    <dgm:cxn modelId="{3C26808D-DA80-4C68-A727-658CD44EB810}" type="presParOf" srcId="{D6653444-734D-4B2C-B264-5A38BF318F9B}" destId="{61C84D59-386B-40E0-BE00-0F5A941C31AC}" srcOrd="1" destOrd="0" presId="urn:microsoft.com/office/officeart/2005/8/layout/hierarchy4"/>
    <dgm:cxn modelId="{BB99DE11-2660-4B1C-9CCD-FB8B3752E6DA}" type="presParOf" srcId="{D6653444-734D-4B2C-B264-5A38BF318F9B}" destId="{A26F47EB-6437-454C-B54C-ABB1A4A4555F}" srcOrd="2" destOrd="0" presId="urn:microsoft.com/office/officeart/2005/8/layout/hierarchy4"/>
    <dgm:cxn modelId="{8BC604C3-6F72-4BCE-ACB1-B4FAAD9D3B02}" type="presParOf" srcId="{A26F47EB-6437-454C-B54C-ABB1A4A4555F}" destId="{68EE3ECC-D003-47D0-A62B-42A053956CB1}" srcOrd="0" destOrd="0" presId="urn:microsoft.com/office/officeart/2005/8/layout/hierarchy4"/>
    <dgm:cxn modelId="{EBC8D233-4BEA-4547-AFAE-1F6505BDAE2C}" type="presParOf" srcId="{68EE3ECC-D003-47D0-A62B-42A053956CB1}" destId="{3A6AC99C-23AD-40A6-8A24-B50FA5E74B0F}" srcOrd="0" destOrd="0" presId="urn:microsoft.com/office/officeart/2005/8/layout/hierarchy4"/>
    <dgm:cxn modelId="{2C898943-4DE6-47AD-BD4B-DE7CC0898A33}" type="presParOf" srcId="{68EE3ECC-D003-47D0-A62B-42A053956CB1}" destId="{98145254-2CA6-47FB-83F7-D67B5C00A606}" srcOrd="1" destOrd="0" presId="urn:microsoft.com/office/officeart/2005/8/layout/hierarchy4"/>
    <dgm:cxn modelId="{AB5331C2-755D-4702-8695-B53C7E6DAC50}" type="presParOf" srcId="{68EE3ECC-D003-47D0-A62B-42A053956CB1}" destId="{E9B46AC4-EA6D-4775-85C9-A6E85D53EA99}" srcOrd="2" destOrd="0" presId="urn:microsoft.com/office/officeart/2005/8/layout/hierarchy4"/>
    <dgm:cxn modelId="{969F6879-32E5-47DF-A0D6-BE2FB1A6BB6A}" type="presParOf" srcId="{E9B46AC4-EA6D-4775-85C9-A6E85D53EA99}" destId="{CF9B71EC-632D-47EC-B0D9-24FFFFD8C600}" srcOrd="0" destOrd="0" presId="urn:microsoft.com/office/officeart/2005/8/layout/hierarchy4"/>
    <dgm:cxn modelId="{142DF868-D344-4786-96B3-8F5D34BA8912}" type="presParOf" srcId="{CF9B71EC-632D-47EC-B0D9-24FFFFD8C600}" destId="{A72264A8-E92E-4DEE-AFC0-2D29A9EC8486}" srcOrd="0" destOrd="0" presId="urn:microsoft.com/office/officeart/2005/8/layout/hierarchy4"/>
    <dgm:cxn modelId="{297FDCD4-3511-4877-9E5F-4E172B3BBD86}" type="presParOf" srcId="{CF9B71EC-632D-47EC-B0D9-24FFFFD8C600}" destId="{2A879DDC-3133-4B3A-A726-E4CF3595B51A}" srcOrd="1" destOrd="0" presId="urn:microsoft.com/office/officeart/2005/8/layout/hierarchy4"/>
    <dgm:cxn modelId="{84359737-CC4D-41C8-9202-FC5C0C083D40}" type="presParOf" srcId="{CF9B71EC-632D-47EC-B0D9-24FFFFD8C600}" destId="{7D4AF530-F37A-4691-865F-EDC25439196B}" srcOrd="2" destOrd="0" presId="urn:microsoft.com/office/officeart/2005/8/layout/hierarchy4"/>
    <dgm:cxn modelId="{3AC74594-D82B-4223-8F72-B6236D6CEB0D}" type="presParOf" srcId="{7D4AF530-F37A-4691-865F-EDC25439196B}" destId="{7725E08C-A049-4F5D-AC0D-B329EB119259}" srcOrd="0" destOrd="0" presId="urn:microsoft.com/office/officeart/2005/8/layout/hierarchy4"/>
    <dgm:cxn modelId="{CACE9B5F-E055-4946-849A-2A70A8D7EDDB}" type="presParOf" srcId="{7725E08C-A049-4F5D-AC0D-B329EB119259}" destId="{87989D85-9F61-4B0B-B0FA-86425481CA94}" srcOrd="0" destOrd="0" presId="urn:microsoft.com/office/officeart/2005/8/layout/hierarchy4"/>
    <dgm:cxn modelId="{28E24522-9F10-44E6-8672-3483EF7DAD13}" type="presParOf" srcId="{7725E08C-A049-4F5D-AC0D-B329EB119259}" destId="{84485168-F933-4C37-98A2-7A93A69933F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4780C9-75E5-4E05-BD6E-9B594C88819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73948B5-46CB-4B78-9A0F-935AAB25347B}">
      <dgm:prSet phldrT="[Text]"/>
      <dgm:spPr/>
      <dgm:t>
        <a:bodyPr/>
        <a:lstStyle/>
        <a:p>
          <a:r>
            <a:rPr lang="pt-BR" dirty="0" smtClean="0"/>
            <a:t>1945 ONU</a:t>
          </a:r>
          <a:endParaRPr lang="pt-BR" dirty="0"/>
        </a:p>
      </dgm:t>
    </dgm:pt>
    <dgm:pt modelId="{7BC57963-3120-49D4-AAA3-34CA59926DBA}" type="parTrans" cxnId="{DD030DCD-95C7-486E-A45B-524C1E8879DA}">
      <dgm:prSet/>
      <dgm:spPr/>
      <dgm:t>
        <a:bodyPr/>
        <a:lstStyle/>
        <a:p>
          <a:endParaRPr lang="pt-BR"/>
        </a:p>
      </dgm:t>
    </dgm:pt>
    <dgm:pt modelId="{8E4F25B9-548C-4621-A325-EA8664107BEF}" type="sibTrans" cxnId="{DD030DCD-95C7-486E-A45B-524C1E8879DA}">
      <dgm:prSet/>
      <dgm:spPr/>
      <dgm:t>
        <a:bodyPr/>
        <a:lstStyle/>
        <a:p>
          <a:endParaRPr lang="pt-BR"/>
        </a:p>
      </dgm:t>
    </dgm:pt>
    <dgm:pt modelId="{B3B2FA2F-216D-4135-B968-F090688447B5}">
      <dgm:prSet phldrT="[Text]"/>
      <dgm:spPr/>
      <dgm:t>
        <a:bodyPr/>
        <a:lstStyle/>
        <a:p>
          <a:r>
            <a:rPr lang="pt-BR" dirty="0" smtClean="0"/>
            <a:t>1946</a:t>
          </a:r>
          <a:endParaRPr lang="pt-BR" dirty="0"/>
        </a:p>
      </dgm:t>
    </dgm:pt>
    <dgm:pt modelId="{5D97E373-1688-4F63-8C89-C5E0E7DE9D4D}" type="parTrans" cxnId="{B1AF6B8C-4E4F-44BE-8328-B6FA0C28A29C}">
      <dgm:prSet/>
      <dgm:spPr/>
      <dgm:t>
        <a:bodyPr/>
        <a:lstStyle/>
        <a:p>
          <a:endParaRPr lang="pt-BR"/>
        </a:p>
      </dgm:t>
    </dgm:pt>
    <dgm:pt modelId="{8AED114D-243F-476D-AB53-5C11C6CA108B}" type="sibTrans" cxnId="{B1AF6B8C-4E4F-44BE-8328-B6FA0C28A29C}">
      <dgm:prSet/>
      <dgm:spPr/>
      <dgm:t>
        <a:bodyPr/>
        <a:lstStyle/>
        <a:p>
          <a:endParaRPr lang="pt-BR"/>
        </a:p>
      </dgm:t>
    </dgm:pt>
    <dgm:pt modelId="{C2CC10A2-4BDB-4CFC-982A-D6575021FA68}">
      <dgm:prSet phldrT="[Text]"/>
      <dgm:spPr/>
      <dgm:t>
        <a:bodyPr/>
        <a:lstStyle/>
        <a:p>
          <a:r>
            <a:rPr lang="pt-BR" dirty="0" smtClean="0"/>
            <a:t>1948</a:t>
          </a:r>
          <a:endParaRPr lang="pt-BR" dirty="0"/>
        </a:p>
      </dgm:t>
    </dgm:pt>
    <dgm:pt modelId="{320ED572-8949-4257-8634-9C0E155E5299}" type="parTrans" cxnId="{5A7E94CF-AB2B-4BFD-A821-C3F199566D4A}">
      <dgm:prSet/>
      <dgm:spPr/>
      <dgm:t>
        <a:bodyPr/>
        <a:lstStyle/>
        <a:p>
          <a:endParaRPr lang="pt-BR"/>
        </a:p>
      </dgm:t>
    </dgm:pt>
    <dgm:pt modelId="{A0692C67-643D-4F7C-9429-EB0259A0E1F0}" type="sibTrans" cxnId="{5A7E94CF-AB2B-4BFD-A821-C3F199566D4A}">
      <dgm:prSet/>
      <dgm:spPr/>
      <dgm:t>
        <a:bodyPr/>
        <a:lstStyle/>
        <a:p>
          <a:endParaRPr lang="pt-BR"/>
        </a:p>
      </dgm:t>
    </dgm:pt>
    <dgm:pt modelId="{33C01B24-3B98-442D-844A-DDD37A290D2A}">
      <dgm:prSet phldrT="[Text]"/>
      <dgm:spPr/>
      <dgm:t>
        <a:bodyPr/>
        <a:lstStyle/>
        <a:p>
          <a:r>
            <a:rPr lang="pt-BR" dirty="0" smtClean="0"/>
            <a:t>1959</a:t>
          </a:r>
          <a:endParaRPr lang="pt-BR" dirty="0"/>
        </a:p>
      </dgm:t>
    </dgm:pt>
    <dgm:pt modelId="{998EE3DA-8239-45F3-912B-65B823AAE785}" type="parTrans" cxnId="{911A5AAE-BD9D-4CDC-BF48-4F44E5B23E24}">
      <dgm:prSet/>
      <dgm:spPr/>
      <dgm:t>
        <a:bodyPr/>
        <a:lstStyle/>
        <a:p>
          <a:endParaRPr lang="pt-BR"/>
        </a:p>
      </dgm:t>
    </dgm:pt>
    <dgm:pt modelId="{A1347190-A7D3-4F22-BFCD-BF8306E7BE7D}" type="sibTrans" cxnId="{911A5AAE-BD9D-4CDC-BF48-4F44E5B23E24}">
      <dgm:prSet/>
      <dgm:spPr/>
      <dgm:t>
        <a:bodyPr/>
        <a:lstStyle/>
        <a:p>
          <a:endParaRPr lang="pt-BR"/>
        </a:p>
      </dgm:t>
    </dgm:pt>
    <dgm:pt modelId="{5B8C7C69-6498-408F-B156-983CFA22EB27}">
      <dgm:prSet phldrT="[Text]"/>
      <dgm:spPr/>
      <dgm:t>
        <a:bodyPr/>
        <a:lstStyle/>
        <a:p>
          <a:endParaRPr lang="pt-BR" dirty="0"/>
        </a:p>
      </dgm:t>
    </dgm:pt>
    <dgm:pt modelId="{F307F9AC-ABE3-4772-A522-87B606B7999E}" type="sibTrans" cxnId="{9B95196E-8882-4E78-9EA3-32A21B526DAA}">
      <dgm:prSet/>
      <dgm:spPr/>
      <dgm:t>
        <a:bodyPr/>
        <a:lstStyle/>
        <a:p>
          <a:endParaRPr lang="pt-BR"/>
        </a:p>
      </dgm:t>
    </dgm:pt>
    <dgm:pt modelId="{E3F30C6D-7300-472D-84A3-7AB4F81E55B3}" type="parTrans" cxnId="{9B95196E-8882-4E78-9EA3-32A21B526DAA}">
      <dgm:prSet/>
      <dgm:spPr/>
      <dgm:t>
        <a:bodyPr/>
        <a:lstStyle/>
        <a:p>
          <a:endParaRPr lang="pt-BR"/>
        </a:p>
      </dgm:t>
    </dgm:pt>
    <dgm:pt modelId="{E91917D2-FCD9-4580-A9E8-B9CCBCCF4778}" type="pres">
      <dgm:prSet presAssocID="{A04780C9-75E5-4E05-BD6E-9B594C88819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FC61261-B6FF-450A-A58B-C4E77336C0BE}" type="pres">
      <dgm:prSet presAssocID="{173948B5-46CB-4B78-9A0F-935AAB25347B}" presName="centerShape" presStyleLbl="node0" presStyleIdx="0" presStyleCnt="1" custScaleX="150170" custScaleY="144710"/>
      <dgm:spPr/>
      <dgm:t>
        <a:bodyPr/>
        <a:lstStyle/>
        <a:p>
          <a:endParaRPr lang="pt-BR"/>
        </a:p>
      </dgm:t>
    </dgm:pt>
    <dgm:pt modelId="{6A1A38B6-F2FD-42E7-9432-83BE88EAB2A2}" type="pres">
      <dgm:prSet presAssocID="{5D97E373-1688-4F63-8C89-C5E0E7DE9D4D}" presName="parTrans" presStyleLbl="sibTrans2D1" presStyleIdx="0" presStyleCnt="3"/>
      <dgm:spPr/>
      <dgm:t>
        <a:bodyPr/>
        <a:lstStyle/>
        <a:p>
          <a:endParaRPr lang="pt-BR"/>
        </a:p>
      </dgm:t>
    </dgm:pt>
    <dgm:pt modelId="{47A7A451-25EA-462B-85E4-882E44E9B50E}" type="pres">
      <dgm:prSet presAssocID="{5D97E373-1688-4F63-8C89-C5E0E7DE9D4D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4B639A36-9FA7-4D2B-815D-436DE04A0361}" type="pres">
      <dgm:prSet presAssocID="{B3B2FA2F-216D-4135-B968-F090688447B5}" presName="node" presStyleLbl="node1" presStyleIdx="0" presStyleCnt="3" custScaleX="91181" custScaleY="727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41CD0A-AAC2-4D89-9710-6C25BBCBE178}" type="pres">
      <dgm:prSet presAssocID="{320ED572-8949-4257-8634-9C0E155E5299}" presName="parTrans" presStyleLbl="sibTrans2D1" presStyleIdx="1" presStyleCnt="3"/>
      <dgm:spPr/>
      <dgm:t>
        <a:bodyPr/>
        <a:lstStyle/>
        <a:p>
          <a:endParaRPr lang="pt-BR"/>
        </a:p>
      </dgm:t>
    </dgm:pt>
    <dgm:pt modelId="{7E372E6C-413D-48D8-93D6-6E166FEF84D8}" type="pres">
      <dgm:prSet presAssocID="{320ED572-8949-4257-8634-9C0E155E5299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DE564451-E50E-4643-94DB-36BCAC3EA7E1}" type="pres">
      <dgm:prSet presAssocID="{C2CC10A2-4BDB-4CFC-982A-D6575021FA68}" presName="node" presStyleLbl="node1" presStyleIdx="1" presStyleCnt="3" custScaleY="6513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24A25F-1ADB-457A-ABD0-8E4B8D074058}" type="pres">
      <dgm:prSet presAssocID="{998EE3DA-8239-45F3-912B-65B823AAE785}" presName="parTrans" presStyleLbl="sibTrans2D1" presStyleIdx="2" presStyleCnt="3"/>
      <dgm:spPr/>
      <dgm:t>
        <a:bodyPr/>
        <a:lstStyle/>
        <a:p>
          <a:endParaRPr lang="pt-BR"/>
        </a:p>
      </dgm:t>
    </dgm:pt>
    <dgm:pt modelId="{12EF7650-4E45-4EFF-8F8B-8A560D9DB721}" type="pres">
      <dgm:prSet presAssocID="{998EE3DA-8239-45F3-912B-65B823AAE785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5F5EEDF9-E41F-4EBF-B37E-03AF6CD83373}" type="pres">
      <dgm:prSet presAssocID="{33C01B24-3B98-442D-844A-DDD37A290D2A}" presName="node" presStyleLbl="node1" presStyleIdx="2" presStyleCnt="3" custScaleY="6513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42283BF-ADAF-4F5A-B396-1987BA94A4D3}" type="presOf" srcId="{998EE3DA-8239-45F3-912B-65B823AAE785}" destId="{12EF7650-4E45-4EFF-8F8B-8A560D9DB721}" srcOrd="1" destOrd="0" presId="urn:microsoft.com/office/officeart/2005/8/layout/radial5"/>
    <dgm:cxn modelId="{9250CD61-1F1C-45F7-A291-51AE8DCCD893}" type="presOf" srcId="{998EE3DA-8239-45F3-912B-65B823AAE785}" destId="{1424A25F-1ADB-457A-ABD0-8E4B8D074058}" srcOrd="0" destOrd="0" presId="urn:microsoft.com/office/officeart/2005/8/layout/radial5"/>
    <dgm:cxn modelId="{670E16AD-8F84-451E-A970-641A63B3DD18}" type="presOf" srcId="{A04780C9-75E5-4E05-BD6E-9B594C888193}" destId="{E91917D2-FCD9-4580-A9E8-B9CCBCCF4778}" srcOrd="0" destOrd="0" presId="urn:microsoft.com/office/officeart/2005/8/layout/radial5"/>
    <dgm:cxn modelId="{2C8A88FA-A9A2-44FC-AAA8-DD6BBC67887D}" type="presOf" srcId="{320ED572-8949-4257-8634-9C0E155E5299}" destId="{9841CD0A-AAC2-4D89-9710-6C25BBCBE178}" srcOrd="0" destOrd="0" presId="urn:microsoft.com/office/officeart/2005/8/layout/radial5"/>
    <dgm:cxn modelId="{0C0DC6BD-5BEC-4404-A884-36EC941E51B5}" type="presOf" srcId="{B3B2FA2F-216D-4135-B968-F090688447B5}" destId="{4B639A36-9FA7-4D2B-815D-436DE04A0361}" srcOrd="0" destOrd="0" presId="urn:microsoft.com/office/officeart/2005/8/layout/radial5"/>
    <dgm:cxn modelId="{911A5AAE-BD9D-4CDC-BF48-4F44E5B23E24}" srcId="{173948B5-46CB-4B78-9A0F-935AAB25347B}" destId="{33C01B24-3B98-442D-844A-DDD37A290D2A}" srcOrd="2" destOrd="0" parTransId="{998EE3DA-8239-45F3-912B-65B823AAE785}" sibTransId="{A1347190-A7D3-4F22-BFCD-BF8306E7BE7D}"/>
    <dgm:cxn modelId="{EF841DFC-8057-4D75-AFFF-2135EE853BFD}" type="presOf" srcId="{C2CC10A2-4BDB-4CFC-982A-D6575021FA68}" destId="{DE564451-E50E-4643-94DB-36BCAC3EA7E1}" srcOrd="0" destOrd="0" presId="urn:microsoft.com/office/officeart/2005/8/layout/radial5"/>
    <dgm:cxn modelId="{DD030DCD-95C7-486E-A45B-524C1E8879DA}" srcId="{A04780C9-75E5-4E05-BD6E-9B594C888193}" destId="{173948B5-46CB-4B78-9A0F-935AAB25347B}" srcOrd="0" destOrd="0" parTransId="{7BC57963-3120-49D4-AAA3-34CA59926DBA}" sibTransId="{8E4F25B9-548C-4621-A325-EA8664107BEF}"/>
    <dgm:cxn modelId="{CC5E8CAE-0596-4018-AE1F-4D95FAF825BB}" type="presOf" srcId="{5D97E373-1688-4F63-8C89-C5E0E7DE9D4D}" destId="{6A1A38B6-F2FD-42E7-9432-83BE88EAB2A2}" srcOrd="0" destOrd="0" presId="urn:microsoft.com/office/officeart/2005/8/layout/radial5"/>
    <dgm:cxn modelId="{AA3E7A29-3392-4964-ADD9-1CD1E9BBEBA9}" type="presOf" srcId="{320ED572-8949-4257-8634-9C0E155E5299}" destId="{7E372E6C-413D-48D8-93D6-6E166FEF84D8}" srcOrd="1" destOrd="0" presId="urn:microsoft.com/office/officeart/2005/8/layout/radial5"/>
    <dgm:cxn modelId="{9B95196E-8882-4E78-9EA3-32A21B526DAA}" srcId="{A04780C9-75E5-4E05-BD6E-9B594C888193}" destId="{5B8C7C69-6498-408F-B156-983CFA22EB27}" srcOrd="1" destOrd="0" parTransId="{E3F30C6D-7300-472D-84A3-7AB4F81E55B3}" sibTransId="{F307F9AC-ABE3-4772-A522-87B606B7999E}"/>
    <dgm:cxn modelId="{3E93E2A8-73B7-4194-AF0C-9F1FE6CD16E1}" type="presOf" srcId="{5D97E373-1688-4F63-8C89-C5E0E7DE9D4D}" destId="{47A7A451-25EA-462B-85E4-882E44E9B50E}" srcOrd="1" destOrd="0" presId="urn:microsoft.com/office/officeart/2005/8/layout/radial5"/>
    <dgm:cxn modelId="{B1AF6B8C-4E4F-44BE-8328-B6FA0C28A29C}" srcId="{173948B5-46CB-4B78-9A0F-935AAB25347B}" destId="{B3B2FA2F-216D-4135-B968-F090688447B5}" srcOrd="0" destOrd="0" parTransId="{5D97E373-1688-4F63-8C89-C5E0E7DE9D4D}" sibTransId="{8AED114D-243F-476D-AB53-5C11C6CA108B}"/>
    <dgm:cxn modelId="{2F840642-028F-4314-BEDA-258ABBBA53D5}" type="presOf" srcId="{173948B5-46CB-4B78-9A0F-935AAB25347B}" destId="{CFC61261-B6FF-450A-A58B-C4E77336C0BE}" srcOrd="0" destOrd="0" presId="urn:microsoft.com/office/officeart/2005/8/layout/radial5"/>
    <dgm:cxn modelId="{F0C475A0-775C-4BAF-BA10-5ACA6653B583}" type="presOf" srcId="{33C01B24-3B98-442D-844A-DDD37A290D2A}" destId="{5F5EEDF9-E41F-4EBF-B37E-03AF6CD83373}" srcOrd="0" destOrd="0" presId="urn:microsoft.com/office/officeart/2005/8/layout/radial5"/>
    <dgm:cxn modelId="{5A7E94CF-AB2B-4BFD-A821-C3F199566D4A}" srcId="{173948B5-46CB-4B78-9A0F-935AAB25347B}" destId="{C2CC10A2-4BDB-4CFC-982A-D6575021FA68}" srcOrd="1" destOrd="0" parTransId="{320ED572-8949-4257-8634-9C0E155E5299}" sibTransId="{A0692C67-643D-4F7C-9429-EB0259A0E1F0}"/>
    <dgm:cxn modelId="{837A73D7-2063-457E-8DF1-937A048A6A7D}" type="presParOf" srcId="{E91917D2-FCD9-4580-A9E8-B9CCBCCF4778}" destId="{CFC61261-B6FF-450A-A58B-C4E77336C0BE}" srcOrd="0" destOrd="0" presId="urn:microsoft.com/office/officeart/2005/8/layout/radial5"/>
    <dgm:cxn modelId="{338077D2-7E8C-49DA-8366-1317B925B753}" type="presParOf" srcId="{E91917D2-FCD9-4580-A9E8-B9CCBCCF4778}" destId="{6A1A38B6-F2FD-42E7-9432-83BE88EAB2A2}" srcOrd="1" destOrd="0" presId="urn:microsoft.com/office/officeart/2005/8/layout/radial5"/>
    <dgm:cxn modelId="{1D4F216B-9266-4FFE-B1BA-3B3D8B2EE290}" type="presParOf" srcId="{6A1A38B6-F2FD-42E7-9432-83BE88EAB2A2}" destId="{47A7A451-25EA-462B-85E4-882E44E9B50E}" srcOrd="0" destOrd="0" presId="urn:microsoft.com/office/officeart/2005/8/layout/radial5"/>
    <dgm:cxn modelId="{3FF0FA18-E2A8-4EE8-B2EA-DF0F9F6B64B2}" type="presParOf" srcId="{E91917D2-FCD9-4580-A9E8-B9CCBCCF4778}" destId="{4B639A36-9FA7-4D2B-815D-436DE04A0361}" srcOrd="2" destOrd="0" presId="urn:microsoft.com/office/officeart/2005/8/layout/radial5"/>
    <dgm:cxn modelId="{3911DAC8-94BA-43C1-BDFC-F4B16218D3F9}" type="presParOf" srcId="{E91917D2-FCD9-4580-A9E8-B9CCBCCF4778}" destId="{9841CD0A-AAC2-4D89-9710-6C25BBCBE178}" srcOrd="3" destOrd="0" presId="urn:microsoft.com/office/officeart/2005/8/layout/radial5"/>
    <dgm:cxn modelId="{287479B8-DF1C-43C2-9328-EBCFBCB62180}" type="presParOf" srcId="{9841CD0A-AAC2-4D89-9710-6C25BBCBE178}" destId="{7E372E6C-413D-48D8-93D6-6E166FEF84D8}" srcOrd="0" destOrd="0" presId="urn:microsoft.com/office/officeart/2005/8/layout/radial5"/>
    <dgm:cxn modelId="{1A3613E2-B599-49BD-AA39-08AE41CB3B0D}" type="presParOf" srcId="{E91917D2-FCD9-4580-A9E8-B9CCBCCF4778}" destId="{DE564451-E50E-4643-94DB-36BCAC3EA7E1}" srcOrd="4" destOrd="0" presId="urn:microsoft.com/office/officeart/2005/8/layout/radial5"/>
    <dgm:cxn modelId="{6FA808E1-6AF3-47D0-A227-0248081D7303}" type="presParOf" srcId="{E91917D2-FCD9-4580-A9E8-B9CCBCCF4778}" destId="{1424A25F-1ADB-457A-ABD0-8E4B8D074058}" srcOrd="5" destOrd="0" presId="urn:microsoft.com/office/officeart/2005/8/layout/radial5"/>
    <dgm:cxn modelId="{5598F8C7-C22A-4108-B614-B13E55649E6D}" type="presParOf" srcId="{1424A25F-1ADB-457A-ABD0-8E4B8D074058}" destId="{12EF7650-4E45-4EFF-8F8B-8A560D9DB721}" srcOrd="0" destOrd="0" presId="urn:microsoft.com/office/officeart/2005/8/layout/radial5"/>
    <dgm:cxn modelId="{9F06EC6C-6010-484C-AE1B-A7A559E78B96}" type="presParOf" srcId="{E91917D2-FCD9-4580-A9E8-B9CCBCCF4778}" destId="{5F5EEDF9-E41F-4EBF-B37E-03AF6CD83373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1DD996-A2B9-40AA-BEC3-F385FACC9F95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E1001AC-D384-42EE-9CC7-1F93019FF785}">
      <dgm:prSet phldrT="[Text]"/>
      <dgm:spPr/>
      <dgm:t>
        <a:bodyPr/>
        <a:lstStyle/>
        <a:p>
          <a:r>
            <a:rPr lang="pt-BR" dirty="0" smtClean="0"/>
            <a:t>Mapeamento</a:t>
          </a:r>
        </a:p>
        <a:p>
          <a:r>
            <a:rPr lang="pt-BR" dirty="0" smtClean="0"/>
            <a:t>Prevenção</a:t>
          </a:r>
        </a:p>
        <a:p>
          <a:r>
            <a:rPr lang="pt-BR" dirty="0" smtClean="0"/>
            <a:t>Medidas Ativas</a:t>
          </a:r>
          <a:endParaRPr lang="pt-BR" dirty="0"/>
        </a:p>
      </dgm:t>
    </dgm:pt>
    <dgm:pt modelId="{26C5B29B-9D46-4322-939F-F7CD58647A02}" type="parTrans" cxnId="{DDA0C9CF-F600-4863-B840-2AC9FD641A6A}">
      <dgm:prSet/>
      <dgm:spPr/>
      <dgm:t>
        <a:bodyPr/>
        <a:lstStyle/>
        <a:p>
          <a:endParaRPr lang="pt-BR"/>
        </a:p>
      </dgm:t>
    </dgm:pt>
    <dgm:pt modelId="{5F4EBB84-27A9-4C6A-A439-473EB7D77D6B}" type="sibTrans" cxnId="{DDA0C9CF-F600-4863-B840-2AC9FD641A6A}">
      <dgm:prSet/>
      <dgm:spPr/>
      <dgm:t>
        <a:bodyPr/>
        <a:lstStyle/>
        <a:p>
          <a:endParaRPr lang="pt-BR"/>
        </a:p>
      </dgm:t>
    </dgm:pt>
    <dgm:pt modelId="{4E9013CB-6F32-43E1-99BB-36B6BE922DF0}">
      <dgm:prSet phldrT="[Text]"/>
      <dgm:spPr/>
      <dgm:t>
        <a:bodyPr/>
        <a:lstStyle/>
        <a:p>
          <a:r>
            <a:rPr lang="pt-BR" dirty="0" smtClean="0"/>
            <a:t>Associações Civis</a:t>
          </a:r>
          <a:endParaRPr lang="pt-BR" dirty="0"/>
        </a:p>
      </dgm:t>
    </dgm:pt>
    <dgm:pt modelId="{F14ABD6A-9392-4AE1-B9D5-790C8EF637FF}" type="parTrans" cxnId="{6A1EA9A3-E2AF-4DD0-98E9-46A596C2B7BD}">
      <dgm:prSet/>
      <dgm:spPr/>
      <dgm:t>
        <a:bodyPr/>
        <a:lstStyle/>
        <a:p>
          <a:endParaRPr lang="pt-BR"/>
        </a:p>
      </dgm:t>
    </dgm:pt>
    <dgm:pt modelId="{DDD70427-B0E6-44A8-B2C5-4F76D21E987A}" type="sibTrans" cxnId="{6A1EA9A3-E2AF-4DD0-98E9-46A596C2B7BD}">
      <dgm:prSet/>
      <dgm:spPr/>
      <dgm:t>
        <a:bodyPr/>
        <a:lstStyle/>
        <a:p>
          <a:endParaRPr lang="pt-BR"/>
        </a:p>
      </dgm:t>
    </dgm:pt>
    <dgm:pt modelId="{32AD1712-50B1-46D4-84D9-8E02A40455DF}">
      <dgm:prSet phldrT="[Text]"/>
      <dgm:spPr/>
      <dgm:t>
        <a:bodyPr/>
        <a:lstStyle/>
        <a:p>
          <a:r>
            <a:rPr lang="pt-BR" dirty="0" smtClean="0"/>
            <a:t>Sindicatos de Trabalhadores</a:t>
          </a:r>
          <a:endParaRPr lang="pt-BR" dirty="0"/>
        </a:p>
      </dgm:t>
    </dgm:pt>
    <dgm:pt modelId="{DF039570-B4C3-46CE-82DB-47C58CC14F62}" type="parTrans" cxnId="{CF7E8B18-CBFB-493E-BEC6-BE089D4F9E3E}">
      <dgm:prSet/>
      <dgm:spPr/>
      <dgm:t>
        <a:bodyPr/>
        <a:lstStyle/>
        <a:p>
          <a:endParaRPr lang="pt-BR"/>
        </a:p>
      </dgm:t>
    </dgm:pt>
    <dgm:pt modelId="{E753BE13-104F-4F25-91D3-8A39A3DC3323}" type="sibTrans" cxnId="{CF7E8B18-CBFB-493E-BEC6-BE089D4F9E3E}">
      <dgm:prSet/>
      <dgm:spPr/>
      <dgm:t>
        <a:bodyPr/>
        <a:lstStyle/>
        <a:p>
          <a:endParaRPr lang="pt-BR"/>
        </a:p>
      </dgm:t>
    </dgm:pt>
    <dgm:pt modelId="{41BBB369-8514-4291-A955-C607B122C92A}">
      <dgm:prSet phldrT="[Text]"/>
      <dgm:spPr/>
      <dgm:t>
        <a:bodyPr/>
        <a:lstStyle/>
        <a:p>
          <a:r>
            <a:rPr lang="pt-BR" dirty="0" smtClean="0"/>
            <a:t>ONGS</a:t>
          </a:r>
          <a:endParaRPr lang="pt-BR" dirty="0"/>
        </a:p>
      </dgm:t>
    </dgm:pt>
    <dgm:pt modelId="{F8396345-18DE-42AE-BF1B-259854C2A900}" type="parTrans" cxnId="{C52D3B01-BD79-4B31-9CA3-E9E25007FE8F}">
      <dgm:prSet/>
      <dgm:spPr/>
      <dgm:t>
        <a:bodyPr/>
        <a:lstStyle/>
        <a:p>
          <a:endParaRPr lang="pt-BR"/>
        </a:p>
      </dgm:t>
    </dgm:pt>
    <dgm:pt modelId="{CF7451F6-AA13-4BFF-A077-92F7AC285F9F}" type="sibTrans" cxnId="{C52D3B01-BD79-4B31-9CA3-E9E25007FE8F}">
      <dgm:prSet/>
      <dgm:spPr/>
      <dgm:t>
        <a:bodyPr/>
        <a:lstStyle/>
        <a:p>
          <a:endParaRPr lang="pt-BR"/>
        </a:p>
      </dgm:t>
    </dgm:pt>
    <dgm:pt modelId="{DC0DDABD-EDA7-49CB-8714-EC71546E768E}" type="pres">
      <dgm:prSet presAssocID="{8E1DD996-A2B9-40AA-BEC3-F385FACC9F95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pt-BR"/>
        </a:p>
      </dgm:t>
    </dgm:pt>
    <dgm:pt modelId="{13064EBF-4A7F-4035-83E0-8EA6B653CD71}" type="pres">
      <dgm:prSet presAssocID="{5E1001AC-D384-42EE-9CC7-1F93019FF785}" presName="Parent" presStyleLbl="node1" presStyleIdx="0" presStyleCnt="2" custScaleX="154955" custScaleY="99977" custLinFactNeighborX="-33402" custLinFactNeighborY="-7157">
        <dgm:presLayoutVars>
          <dgm:chMax val="4"/>
          <dgm:chPref val="3"/>
        </dgm:presLayoutVars>
      </dgm:prSet>
      <dgm:spPr/>
      <dgm:t>
        <a:bodyPr/>
        <a:lstStyle/>
        <a:p>
          <a:endParaRPr lang="pt-BR"/>
        </a:p>
      </dgm:t>
    </dgm:pt>
    <dgm:pt modelId="{CC565BD9-5346-4192-8692-BA056EF70A83}" type="pres">
      <dgm:prSet presAssocID="{4E9013CB-6F32-43E1-99BB-36B6BE922DF0}" presName="Accent" presStyleLbl="node1" presStyleIdx="1" presStyleCnt="2"/>
      <dgm:spPr/>
    </dgm:pt>
    <dgm:pt modelId="{9F7673FB-8138-4230-8311-487D2D74D6FE}" type="pres">
      <dgm:prSet presAssocID="{4E9013CB-6F32-43E1-99BB-36B6BE922DF0}" presName="Image1" presStyleLbl="fgImgPlace1" presStyleIdx="0" presStyleCnt="3"/>
      <dgm:spPr/>
    </dgm:pt>
    <dgm:pt modelId="{6C4C3A5C-BF13-4E71-884B-F5815E4C9A67}" type="pres">
      <dgm:prSet presAssocID="{4E9013CB-6F32-43E1-99BB-36B6BE922DF0}" presName="Child1" presStyleLbl="revTx" presStyleIdx="0" presStyleCnt="3" custLinFactNeighborX="4649" custLinFactNeighborY="-248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2686A3-81D7-4012-9188-4C7E3EACE46D}" type="pres">
      <dgm:prSet presAssocID="{32AD1712-50B1-46D4-84D9-8E02A40455DF}" presName="Image2" presStyleCnt="0"/>
      <dgm:spPr/>
    </dgm:pt>
    <dgm:pt modelId="{50240B7F-BC04-4CA1-9035-7099857BEC39}" type="pres">
      <dgm:prSet presAssocID="{32AD1712-50B1-46D4-84D9-8E02A40455DF}" presName="Image" presStyleLbl="fgImgPlace1" presStyleIdx="1" presStyleCnt="3"/>
      <dgm:spPr/>
    </dgm:pt>
    <dgm:pt modelId="{7C0C4FD9-C2E4-4C61-B044-3C8C00E6C66E}" type="pres">
      <dgm:prSet presAssocID="{32AD1712-50B1-46D4-84D9-8E02A40455DF}" presName="Child2" presStyleLbl="revTx" presStyleIdx="1" presStyleCnt="3" custLinFactNeighborX="1012" custLinFactNeighborY="1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632D7D-8371-49D0-8726-AADE4145D52E}" type="pres">
      <dgm:prSet presAssocID="{41BBB369-8514-4291-A955-C607B122C92A}" presName="Image3" presStyleCnt="0"/>
      <dgm:spPr/>
    </dgm:pt>
    <dgm:pt modelId="{BC17466A-12D8-4542-8C4A-F504B59C0323}" type="pres">
      <dgm:prSet presAssocID="{41BBB369-8514-4291-A955-C607B122C92A}" presName="Image" presStyleLbl="fgImgPlace1" presStyleIdx="2" presStyleCnt="3"/>
      <dgm:spPr/>
    </dgm:pt>
    <dgm:pt modelId="{2EB17C83-12B7-435C-9E56-A587839BF6CF}" type="pres">
      <dgm:prSet presAssocID="{41BBB369-8514-4291-A955-C607B122C92A}" presName="Child3" presStyleLbl="revTx" presStyleIdx="2" presStyleCnt="3" custLinFactNeighborX="7505" custLinFactNeighborY="174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A1EA9A3-E2AF-4DD0-98E9-46A596C2B7BD}" srcId="{5E1001AC-D384-42EE-9CC7-1F93019FF785}" destId="{4E9013CB-6F32-43E1-99BB-36B6BE922DF0}" srcOrd="0" destOrd="0" parTransId="{F14ABD6A-9392-4AE1-B9D5-790C8EF637FF}" sibTransId="{DDD70427-B0E6-44A8-B2C5-4F76D21E987A}"/>
    <dgm:cxn modelId="{DDA0C9CF-F600-4863-B840-2AC9FD641A6A}" srcId="{8E1DD996-A2B9-40AA-BEC3-F385FACC9F95}" destId="{5E1001AC-D384-42EE-9CC7-1F93019FF785}" srcOrd="0" destOrd="0" parTransId="{26C5B29B-9D46-4322-939F-F7CD58647A02}" sibTransId="{5F4EBB84-27A9-4C6A-A439-473EB7D77D6B}"/>
    <dgm:cxn modelId="{CF7E8B18-CBFB-493E-BEC6-BE089D4F9E3E}" srcId="{5E1001AC-D384-42EE-9CC7-1F93019FF785}" destId="{32AD1712-50B1-46D4-84D9-8E02A40455DF}" srcOrd="1" destOrd="0" parTransId="{DF039570-B4C3-46CE-82DB-47C58CC14F62}" sibTransId="{E753BE13-104F-4F25-91D3-8A39A3DC3323}"/>
    <dgm:cxn modelId="{2EE2C50A-B791-46FE-A24F-BD7D13D186EE}" type="presOf" srcId="{41BBB369-8514-4291-A955-C607B122C92A}" destId="{2EB17C83-12B7-435C-9E56-A587839BF6CF}" srcOrd="0" destOrd="0" presId="urn:microsoft.com/office/officeart/2011/layout/RadialPictureList"/>
    <dgm:cxn modelId="{29D910F8-39AA-4AB0-AF12-1E3FDB80437E}" type="presOf" srcId="{4E9013CB-6F32-43E1-99BB-36B6BE922DF0}" destId="{6C4C3A5C-BF13-4E71-884B-F5815E4C9A67}" srcOrd="0" destOrd="0" presId="urn:microsoft.com/office/officeart/2011/layout/RadialPictureList"/>
    <dgm:cxn modelId="{49E76A9B-9649-47E2-9E6D-11DF8755B05C}" type="presOf" srcId="{5E1001AC-D384-42EE-9CC7-1F93019FF785}" destId="{13064EBF-4A7F-4035-83E0-8EA6B653CD71}" srcOrd="0" destOrd="0" presId="urn:microsoft.com/office/officeart/2011/layout/RadialPictureList"/>
    <dgm:cxn modelId="{276366EE-1AD2-48DE-89C8-B65AF7FB25CA}" type="presOf" srcId="{8E1DD996-A2B9-40AA-BEC3-F385FACC9F95}" destId="{DC0DDABD-EDA7-49CB-8714-EC71546E768E}" srcOrd="0" destOrd="0" presId="urn:microsoft.com/office/officeart/2011/layout/RadialPictureList"/>
    <dgm:cxn modelId="{C52D3B01-BD79-4B31-9CA3-E9E25007FE8F}" srcId="{5E1001AC-D384-42EE-9CC7-1F93019FF785}" destId="{41BBB369-8514-4291-A955-C607B122C92A}" srcOrd="2" destOrd="0" parTransId="{F8396345-18DE-42AE-BF1B-259854C2A900}" sibTransId="{CF7451F6-AA13-4BFF-A077-92F7AC285F9F}"/>
    <dgm:cxn modelId="{3D60491C-AEEF-4FD2-84D3-6C2199D5C122}" type="presOf" srcId="{32AD1712-50B1-46D4-84D9-8E02A40455DF}" destId="{7C0C4FD9-C2E4-4C61-B044-3C8C00E6C66E}" srcOrd="0" destOrd="0" presId="urn:microsoft.com/office/officeart/2011/layout/RadialPictureList"/>
    <dgm:cxn modelId="{D60A62A4-BFB2-40E4-9EB3-CA89F8CD9011}" type="presParOf" srcId="{DC0DDABD-EDA7-49CB-8714-EC71546E768E}" destId="{13064EBF-4A7F-4035-83E0-8EA6B653CD71}" srcOrd="0" destOrd="0" presId="urn:microsoft.com/office/officeart/2011/layout/RadialPictureList"/>
    <dgm:cxn modelId="{9F18E2CF-1CE0-4B27-BB51-C832E83AFB07}" type="presParOf" srcId="{DC0DDABD-EDA7-49CB-8714-EC71546E768E}" destId="{CC565BD9-5346-4192-8692-BA056EF70A83}" srcOrd="1" destOrd="0" presId="urn:microsoft.com/office/officeart/2011/layout/RadialPictureList"/>
    <dgm:cxn modelId="{CCC74638-DCAE-4B6E-B00F-99A9725C2E73}" type="presParOf" srcId="{DC0DDABD-EDA7-49CB-8714-EC71546E768E}" destId="{9F7673FB-8138-4230-8311-487D2D74D6FE}" srcOrd="2" destOrd="0" presId="urn:microsoft.com/office/officeart/2011/layout/RadialPictureList"/>
    <dgm:cxn modelId="{E678E284-C0B4-4ABE-A491-6C7CD1F27C3E}" type="presParOf" srcId="{DC0DDABD-EDA7-49CB-8714-EC71546E768E}" destId="{6C4C3A5C-BF13-4E71-884B-F5815E4C9A67}" srcOrd="3" destOrd="0" presId="urn:microsoft.com/office/officeart/2011/layout/RadialPictureList"/>
    <dgm:cxn modelId="{18CBCB09-9A72-49F5-A8D8-55DE16ACAF26}" type="presParOf" srcId="{DC0DDABD-EDA7-49CB-8714-EC71546E768E}" destId="{682686A3-81D7-4012-9188-4C7E3EACE46D}" srcOrd="4" destOrd="0" presId="urn:microsoft.com/office/officeart/2011/layout/RadialPictureList"/>
    <dgm:cxn modelId="{DC9D1B4E-B7C8-496D-9B27-845B32675A30}" type="presParOf" srcId="{682686A3-81D7-4012-9188-4C7E3EACE46D}" destId="{50240B7F-BC04-4CA1-9035-7099857BEC39}" srcOrd="0" destOrd="0" presId="urn:microsoft.com/office/officeart/2011/layout/RadialPictureList"/>
    <dgm:cxn modelId="{8BF3B289-9C21-4540-BD5E-ACD3DDB5BEBF}" type="presParOf" srcId="{DC0DDABD-EDA7-49CB-8714-EC71546E768E}" destId="{7C0C4FD9-C2E4-4C61-B044-3C8C00E6C66E}" srcOrd="5" destOrd="0" presId="urn:microsoft.com/office/officeart/2011/layout/RadialPictureList"/>
    <dgm:cxn modelId="{37493446-61E3-42C4-8F84-145310EDAFB7}" type="presParOf" srcId="{DC0DDABD-EDA7-49CB-8714-EC71546E768E}" destId="{F7632D7D-8371-49D0-8726-AADE4145D52E}" srcOrd="6" destOrd="0" presId="urn:microsoft.com/office/officeart/2011/layout/RadialPictureList"/>
    <dgm:cxn modelId="{29CA746E-20F3-4C2D-824F-A496B8FE9B22}" type="presParOf" srcId="{F7632D7D-8371-49D0-8726-AADE4145D52E}" destId="{BC17466A-12D8-4542-8C4A-F504B59C0323}" srcOrd="0" destOrd="0" presId="urn:microsoft.com/office/officeart/2011/layout/RadialPictureList"/>
    <dgm:cxn modelId="{7C462FB4-4B96-4E1D-A4F8-47ACA953653F}" type="presParOf" srcId="{DC0DDABD-EDA7-49CB-8714-EC71546E768E}" destId="{2EB17C83-12B7-435C-9E56-A587839BF6CF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EFF78C-5743-42B7-97E5-19119A926FF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8A311CC-DE2E-43AB-AECF-7F9FAEBBB525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pt-BR" dirty="0" smtClean="0"/>
            <a:t>-2%</a:t>
          </a:r>
        </a:p>
        <a:p>
          <a:r>
            <a:rPr lang="pt-BR" dirty="0" smtClean="0"/>
            <a:t>-4.5h/semana</a:t>
          </a:r>
        </a:p>
        <a:p>
          <a:r>
            <a:rPr lang="pt-BR" dirty="0" smtClean="0"/>
            <a:t>10 meses</a:t>
          </a:r>
          <a:endParaRPr lang="pt-BR" dirty="0"/>
        </a:p>
      </dgm:t>
    </dgm:pt>
    <dgm:pt modelId="{34B2328D-2D70-48D9-86A4-7AA974D289D9}" type="parTrans" cxnId="{4F685B05-01D1-443D-950D-2CF84C2815B3}">
      <dgm:prSet/>
      <dgm:spPr/>
      <dgm:t>
        <a:bodyPr/>
        <a:lstStyle/>
        <a:p>
          <a:endParaRPr lang="pt-BR"/>
        </a:p>
      </dgm:t>
    </dgm:pt>
    <dgm:pt modelId="{76C09384-0146-4E48-9772-72178C1D07DB}" type="sibTrans" cxnId="{4F685B05-01D1-443D-950D-2CF84C2815B3}">
      <dgm:prSet/>
      <dgm:spPr/>
      <dgm:t>
        <a:bodyPr/>
        <a:lstStyle/>
        <a:p>
          <a:endParaRPr lang="pt-BR"/>
        </a:p>
      </dgm:t>
    </dgm:pt>
    <dgm:pt modelId="{F62A8BF3-B5F1-4FF8-9A9E-933CE11F3223}">
      <dgm:prSet phldrT="[Text]"/>
      <dgm:spPr/>
      <dgm:t>
        <a:bodyPr/>
        <a:lstStyle/>
        <a:p>
          <a:r>
            <a:rPr lang="pt-BR" dirty="0" smtClean="0"/>
            <a:t>Bolsa-Família</a:t>
          </a:r>
          <a:endParaRPr lang="pt-BR" dirty="0"/>
        </a:p>
      </dgm:t>
    </dgm:pt>
    <dgm:pt modelId="{707516BB-5A41-4AF5-BD07-E7F85A701182}" type="parTrans" cxnId="{D2D6590F-E842-4A43-906E-870042605F65}">
      <dgm:prSet/>
      <dgm:spPr/>
      <dgm:t>
        <a:bodyPr/>
        <a:lstStyle/>
        <a:p>
          <a:endParaRPr lang="pt-BR"/>
        </a:p>
      </dgm:t>
    </dgm:pt>
    <dgm:pt modelId="{E6748A69-AD80-409D-BDC6-52D359060509}" type="sibTrans" cxnId="{D2D6590F-E842-4A43-906E-870042605F65}">
      <dgm:prSet/>
      <dgm:spPr/>
      <dgm:t>
        <a:bodyPr/>
        <a:lstStyle/>
        <a:p>
          <a:endParaRPr lang="pt-BR"/>
        </a:p>
      </dgm:t>
    </dgm:pt>
    <dgm:pt modelId="{F7B88F4F-2E64-4DF2-9A97-741A3E16B923}">
      <dgm:prSet phldrT="[Text]"/>
      <dgm:spPr/>
      <dgm:t>
        <a:bodyPr/>
        <a:lstStyle/>
        <a:p>
          <a:r>
            <a:rPr lang="pt-BR" dirty="0" smtClean="0"/>
            <a:t>Programa de erradicação do trabalho infantil</a:t>
          </a:r>
          <a:endParaRPr lang="pt-BR" dirty="0"/>
        </a:p>
      </dgm:t>
    </dgm:pt>
    <dgm:pt modelId="{D249FA96-A340-4A32-B51B-8E576263CBA0}" type="parTrans" cxnId="{B4D4D315-D685-4ECB-8D7C-E7B54417F069}">
      <dgm:prSet/>
      <dgm:spPr/>
      <dgm:t>
        <a:bodyPr/>
        <a:lstStyle/>
        <a:p>
          <a:endParaRPr lang="pt-BR"/>
        </a:p>
      </dgm:t>
    </dgm:pt>
    <dgm:pt modelId="{596886D5-161E-4C0B-91ED-C0947538D0E2}" type="sibTrans" cxnId="{B4D4D315-D685-4ECB-8D7C-E7B54417F069}">
      <dgm:prSet/>
      <dgm:spPr/>
      <dgm:t>
        <a:bodyPr/>
        <a:lstStyle/>
        <a:p>
          <a:endParaRPr lang="pt-BR"/>
        </a:p>
      </dgm:t>
    </dgm:pt>
    <dgm:pt modelId="{7ADF537C-E55D-4168-82A7-2269C4A2CA14}" type="pres">
      <dgm:prSet presAssocID="{04EFF78C-5743-42B7-97E5-19119A926FF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EEF76F4-BA61-4DAF-8549-BE35B49F722F}" type="pres">
      <dgm:prSet presAssocID="{48A311CC-DE2E-43AB-AECF-7F9FAEBBB525}" presName="centerShape" presStyleLbl="node0" presStyleIdx="0" presStyleCnt="1" custScaleX="176422" custScaleY="92925" custLinFactNeighborX="967" custLinFactNeighborY="8207"/>
      <dgm:spPr/>
      <dgm:t>
        <a:bodyPr/>
        <a:lstStyle/>
        <a:p>
          <a:endParaRPr lang="pt-BR"/>
        </a:p>
      </dgm:t>
    </dgm:pt>
    <dgm:pt modelId="{72182011-FE04-48C5-9EA6-79A8F8897E64}" type="pres">
      <dgm:prSet presAssocID="{707516BB-5A41-4AF5-BD07-E7F85A701182}" presName="parTrans" presStyleLbl="bgSibTrans2D1" presStyleIdx="0" presStyleCnt="2"/>
      <dgm:spPr/>
      <dgm:t>
        <a:bodyPr/>
        <a:lstStyle/>
        <a:p>
          <a:endParaRPr lang="pt-BR"/>
        </a:p>
      </dgm:t>
    </dgm:pt>
    <dgm:pt modelId="{F069BC65-0C1E-4E3A-9DF9-0D9B5A2E2E26}" type="pres">
      <dgm:prSet presAssocID="{F62A8BF3-B5F1-4FF8-9A9E-933CE11F3223}" presName="node" presStyleLbl="node1" presStyleIdx="0" presStyleCnt="2" custScaleX="151469" custScaleY="4873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1D9848-5423-48F1-BFF5-EFF70B2295E9}" type="pres">
      <dgm:prSet presAssocID="{D249FA96-A340-4A32-B51B-8E576263CBA0}" presName="parTrans" presStyleLbl="bgSibTrans2D1" presStyleIdx="1" presStyleCnt="2" custLinFactNeighborX="25510" custLinFactNeighborY="61809"/>
      <dgm:spPr/>
      <dgm:t>
        <a:bodyPr/>
        <a:lstStyle/>
        <a:p>
          <a:endParaRPr lang="pt-BR"/>
        </a:p>
      </dgm:t>
    </dgm:pt>
    <dgm:pt modelId="{E5BA52EB-8ECA-449C-9865-E5532A9C1ADE}" type="pres">
      <dgm:prSet presAssocID="{F7B88F4F-2E64-4DF2-9A97-741A3E16B923}" presName="node" presStyleLbl="node1" presStyleIdx="1" presStyleCnt="2" custScaleX="137280" custRadScaleRad="121590" custRadScaleInc="190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2D6590F-E842-4A43-906E-870042605F65}" srcId="{48A311CC-DE2E-43AB-AECF-7F9FAEBBB525}" destId="{F62A8BF3-B5F1-4FF8-9A9E-933CE11F3223}" srcOrd="0" destOrd="0" parTransId="{707516BB-5A41-4AF5-BD07-E7F85A701182}" sibTransId="{E6748A69-AD80-409D-BDC6-52D359060509}"/>
    <dgm:cxn modelId="{938760E6-4F9F-43AC-BD2A-44FC279BC6D9}" type="presOf" srcId="{707516BB-5A41-4AF5-BD07-E7F85A701182}" destId="{72182011-FE04-48C5-9EA6-79A8F8897E64}" srcOrd="0" destOrd="0" presId="urn:microsoft.com/office/officeart/2005/8/layout/radial4"/>
    <dgm:cxn modelId="{87F1BCF5-63D3-4121-B3BB-8A1A4713A2BE}" type="presOf" srcId="{48A311CC-DE2E-43AB-AECF-7F9FAEBBB525}" destId="{5EEF76F4-BA61-4DAF-8549-BE35B49F722F}" srcOrd="0" destOrd="0" presId="urn:microsoft.com/office/officeart/2005/8/layout/radial4"/>
    <dgm:cxn modelId="{9CD6F3DB-9603-4CD4-B934-0CED137318E0}" type="presOf" srcId="{F7B88F4F-2E64-4DF2-9A97-741A3E16B923}" destId="{E5BA52EB-8ECA-449C-9865-E5532A9C1ADE}" srcOrd="0" destOrd="0" presId="urn:microsoft.com/office/officeart/2005/8/layout/radial4"/>
    <dgm:cxn modelId="{E5C4F0BC-CEAD-488A-9DE0-53902FA58D6D}" type="presOf" srcId="{D249FA96-A340-4A32-B51B-8E576263CBA0}" destId="{321D9848-5423-48F1-BFF5-EFF70B2295E9}" srcOrd="0" destOrd="0" presId="urn:microsoft.com/office/officeart/2005/8/layout/radial4"/>
    <dgm:cxn modelId="{11C76304-FD5B-4623-B559-825989DD0C73}" type="presOf" srcId="{04EFF78C-5743-42B7-97E5-19119A926FFF}" destId="{7ADF537C-E55D-4168-82A7-2269C4A2CA14}" srcOrd="0" destOrd="0" presId="urn:microsoft.com/office/officeart/2005/8/layout/radial4"/>
    <dgm:cxn modelId="{4F685B05-01D1-443D-950D-2CF84C2815B3}" srcId="{04EFF78C-5743-42B7-97E5-19119A926FFF}" destId="{48A311CC-DE2E-43AB-AECF-7F9FAEBBB525}" srcOrd="0" destOrd="0" parTransId="{34B2328D-2D70-48D9-86A4-7AA974D289D9}" sibTransId="{76C09384-0146-4E48-9772-72178C1D07DB}"/>
    <dgm:cxn modelId="{EC602519-490A-4E83-AFF6-275F21129FB8}" type="presOf" srcId="{F62A8BF3-B5F1-4FF8-9A9E-933CE11F3223}" destId="{F069BC65-0C1E-4E3A-9DF9-0D9B5A2E2E26}" srcOrd="0" destOrd="0" presId="urn:microsoft.com/office/officeart/2005/8/layout/radial4"/>
    <dgm:cxn modelId="{B4D4D315-D685-4ECB-8D7C-E7B54417F069}" srcId="{48A311CC-DE2E-43AB-AECF-7F9FAEBBB525}" destId="{F7B88F4F-2E64-4DF2-9A97-741A3E16B923}" srcOrd="1" destOrd="0" parTransId="{D249FA96-A340-4A32-B51B-8E576263CBA0}" sibTransId="{596886D5-161E-4C0B-91ED-C0947538D0E2}"/>
    <dgm:cxn modelId="{87EEEB71-E28A-4615-A28B-C254BB9FEFA6}" type="presParOf" srcId="{7ADF537C-E55D-4168-82A7-2269C4A2CA14}" destId="{5EEF76F4-BA61-4DAF-8549-BE35B49F722F}" srcOrd="0" destOrd="0" presId="urn:microsoft.com/office/officeart/2005/8/layout/radial4"/>
    <dgm:cxn modelId="{A1C247F9-2029-4960-B278-CB235318B09B}" type="presParOf" srcId="{7ADF537C-E55D-4168-82A7-2269C4A2CA14}" destId="{72182011-FE04-48C5-9EA6-79A8F8897E64}" srcOrd="1" destOrd="0" presId="urn:microsoft.com/office/officeart/2005/8/layout/radial4"/>
    <dgm:cxn modelId="{411C9AD9-A2D3-475C-B940-8BD674981014}" type="presParOf" srcId="{7ADF537C-E55D-4168-82A7-2269C4A2CA14}" destId="{F069BC65-0C1E-4E3A-9DF9-0D9B5A2E2E26}" srcOrd="2" destOrd="0" presId="urn:microsoft.com/office/officeart/2005/8/layout/radial4"/>
    <dgm:cxn modelId="{99245493-A66E-456E-B887-DCF483F143F2}" type="presParOf" srcId="{7ADF537C-E55D-4168-82A7-2269C4A2CA14}" destId="{321D9848-5423-48F1-BFF5-EFF70B2295E9}" srcOrd="3" destOrd="0" presId="urn:microsoft.com/office/officeart/2005/8/layout/radial4"/>
    <dgm:cxn modelId="{53952BE3-F8D6-4016-89AE-93FB33F8BA2E}" type="presParOf" srcId="{7ADF537C-E55D-4168-82A7-2269C4A2CA14}" destId="{E5BA52EB-8ECA-449C-9865-E5532A9C1ADE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BF206-1FD2-4DC8-8C4F-05D4D1FB4DEE}" type="datetimeFigureOut">
              <a:rPr lang="pt-BR" smtClean="0"/>
              <a:t>20/06/2013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C37CA-9E8B-4D7E-90AC-063DEDB1694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77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C37CA-9E8B-4D7E-90AC-063DEDB16949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40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6FF46-2466-4012-B22B-F78DD876DFBC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95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B1F0-060F-4133-BCBC-BD7C2D7D35A3}" type="datetimeFigureOut">
              <a:rPr lang="pt-BR" smtClean="0"/>
              <a:pPr/>
              <a:t>20/06/2013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67EF-F7C4-40A8-9294-2F14FFDDB2EA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wstory.com/rs/2013/06/12/mexico-rescues-275-workers-from-slavery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venmyanmar.com/national/2485-exploitation-and-forced-labour-in-yangon-s-industrial-zones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ristianpost.com/news/christian-human-rights-group-ijm-helps-free-273-slaves-from-india-brick-factories-98047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thecnnfreedomproject.blogs.cnn.com/2013/05/17/mexican-sex-traffickers-moving-into-u-s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Caio\Desktop\POLI%202013\PRO2310%20-%20Engenharia%20e%20Sociedade\trabalho\Modern%20Day%20Child%20Slaves.avi" TargetMode="External"/><Relationship Id="rId4" Type="http://schemas.openxmlformats.org/officeDocument/2006/relationships/hyperlink" Target="http://www.youtube.com/watch?v=TXz7BrqPiGM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aFQ3cFwVw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Caio\Desktop\POLI%202013\PRO2310%20-%20Engenharia%20e%20Sociedade\trabalho\Trabalho%20escravo%20-%20Bom%20Dia%20Brasil,%20Rede%20Globo.flv.avi" TargetMode="External"/><Relationship Id="rId4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Caio\Desktop\POLI%202013\PRO2310%20-%20Engenharia%20e%20Sociedade\trabalho\Pesquisa%20mostra%20queda%20no%20trabalho%20infantil%20no%20Brasil.avi" TargetMode="External"/><Relationship Id="rId4" Type="http://schemas.openxmlformats.org/officeDocument/2006/relationships/hyperlink" Target="http://www.youtube.com/watch?v=jKJAMqD-v24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thecnnfreedomproject.blogs.cnn.com/2011/07/29/a-profitable-enterprise/" TargetMode="External"/><Relationship Id="rId2" Type="http://schemas.openxmlformats.org/officeDocument/2006/relationships/hyperlink" Target="http://www.educaremrevista.ufpr.br/arquivos_15/lopes_da_silva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inait.org.br/arquivos/artigos/artigo19216c4627d24e2563a4335ceb2c9469.pdf" TargetMode="External"/><Relationship Id="rId4" Type="http://schemas.openxmlformats.org/officeDocument/2006/relationships/hyperlink" Target="http://thecnnfreedomproject.blogs.cnn.com/2011/05/04/between-borders/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60648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Nomes dos Integrantes: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- Arthur Martinez Pires</a:t>
            </a:r>
          </a:p>
          <a:p>
            <a:r>
              <a:rPr lang="pt-BR" dirty="0" smtClean="0"/>
              <a:t>- Caio </a:t>
            </a:r>
            <a:r>
              <a:rPr lang="pt-BR" dirty="0" err="1" smtClean="0"/>
              <a:t>Mezzeti</a:t>
            </a:r>
            <a:r>
              <a:rPr lang="pt-BR" dirty="0" smtClean="0"/>
              <a:t> Giordano</a:t>
            </a:r>
          </a:p>
          <a:p>
            <a:r>
              <a:rPr lang="pt-BR" dirty="0" smtClean="0"/>
              <a:t>- Denise Biscaro</a:t>
            </a:r>
          </a:p>
          <a:p>
            <a:r>
              <a:rPr lang="pt-BR" dirty="0" smtClean="0"/>
              <a:t>- Eliseu </a:t>
            </a:r>
            <a:r>
              <a:rPr lang="pt-BR" dirty="0" err="1" smtClean="0"/>
              <a:t>Mizushima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 err="1" smtClean="0"/>
              <a:t>Julio</a:t>
            </a:r>
            <a:r>
              <a:rPr lang="pt-BR" dirty="0" smtClean="0"/>
              <a:t> Mendonca da Costa</a:t>
            </a:r>
          </a:p>
          <a:p>
            <a:r>
              <a:rPr lang="pt-BR" dirty="0" smtClean="0"/>
              <a:t>- Yuri Nunes </a:t>
            </a:r>
            <a:r>
              <a:rPr lang="pt-BR" dirty="0" err="1" smtClean="0"/>
              <a:t>Sociale</a:t>
            </a:r>
            <a:endParaRPr lang="pt-BR" dirty="0"/>
          </a:p>
        </p:txBody>
      </p:sp>
      <p:pic>
        <p:nvPicPr>
          <p:cNvPr id="5" name="Picture 2" descr="http://images1.friendseat.com/2011/10/Cocoa-Child-Labor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484784"/>
            <a:ext cx="5544616" cy="3628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519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Conceito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1785590"/>
            <a:ext cx="7848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“O termo  ‘trabalho infantil’ é muitas vezes definido como o trabalho que priva as crianças de sua infância, do seu potencial e da sua dignidade, e que é prejudicial para o desenvolvimento físico e mental da mesma.”</a:t>
            </a:r>
          </a:p>
          <a:p>
            <a:pPr algn="ctr"/>
            <a:endParaRPr lang="en-US" dirty="0" smtClean="0"/>
          </a:p>
          <a:p>
            <a:r>
              <a:rPr lang="pt-BR" dirty="0" smtClean="0"/>
              <a:t>Refere-se ao trabalho que: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é mentalmente, fisicamente, socialmente ou moralmente perigoso e prejudicial para as crianças, e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interfere com a sua escolaridade por:</a:t>
            </a:r>
          </a:p>
          <a:p>
            <a:r>
              <a:rPr lang="pt-BR" dirty="0" smtClean="0"/>
              <a:t>	privando-as da oportunidade de frequentar a escola;</a:t>
            </a:r>
          </a:p>
          <a:p>
            <a:r>
              <a:rPr lang="pt-BR" dirty="0" smtClean="0"/>
              <a:t>	obrigando-os a abandonar a escola prematuramente, ou</a:t>
            </a:r>
          </a:p>
          <a:p>
            <a:r>
              <a:rPr lang="pt-BR" dirty="0" smtClean="0"/>
              <a:t>	obrigando-os a tentar combinar a frequência escolar com o trabalho 	excessivamente longa e pesada.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9552" y="602128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Fonte: International Labour Office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Mudança no panorama a partir do século XVII</a:t>
            </a:r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971600" y="2276872"/>
            <a:ext cx="7272808" cy="122413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r>
              <a:rPr lang="pt-BR" dirty="0" smtClean="0"/>
              <a:t>Segundo Francisco Carlos Lopes, o progresso econômico, científico e tecnológico ocorrido durante a revolução industrial favoreceu a exploração do trabalho humano a partir do século XVIII.</a:t>
            </a:r>
          </a:p>
          <a:p>
            <a:pPr algn="ctr"/>
            <a:endParaRPr lang="pt-BR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971600" y="4221088"/>
            <a:ext cx="7272808" cy="14401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r>
              <a:rPr lang="pt-BR" dirty="0" smtClean="0"/>
              <a:t>Com a introdução de máquinas, a experiência requerida para a realização de tarefas genéricas foi drasticamente reduzida, permitindo que adolescentes e até mesmo crianças sejam capazes de produzir.</a:t>
            </a:r>
          </a:p>
          <a:p>
            <a:pPr algn="ctr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A exploração do trabalho a partir do século XVII</a:t>
            </a:r>
            <a:endParaRPr lang="pt-BR" dirty="0"/>
          </a:p>
        </p:txBody>
      </p:sp>
      <p:sp>
        <p:nvSpPr>
          <p:cNvPr id="3" name="Retângulo de cantos arredondados 2"/>
          <p:cNvSpPr/>
          <p:nvPr/>
        </p:nvSpPr>
        <p:spPr>
          <a:xfrm>
            <a:off x="935596" y="2060848"/>
            <a:ext cx="7272808" cy="15121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r>
              <a:rPr lang="pt-BR" dirty="0" smtClean="0"/>
              <a:t>“Tornando supérflua a força muscular, a maquinaria permite o emprego de trabalhadores sem força muscular ou com desenvolvimento físico incompleto, [...] colocando todos </a:t>
            </a:r>
          </a:p>
          <a:p>
            <a:r>
              <a:rPr lang="pt-BR" dirty="0" smtClean="0"/>
              <a:t>os membros da família do trabalhador, sem distinção de sexo e de idade, sob o domínio direto do capital. “ (Apud. MARX)</a:t>
            </a:r>
          </a:p>
          <a:p>
            <a:pPr algn="ctr"/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935596" y="4509120"/>
            <a:ext cx="7272808" cy="15121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r>
              <a:rPr lang="pt-BR" dirty="0" smtClean="0"/>
              <a:t>“Antes vendia o trabalhador sua própria força de trabalho, da qual dispunha formalmente como pessoa livre. Agora vende mulher e filhos. Torna-se traficante de escravos.” (Apud. MARX)</a:t>
            </a:r>
          </a:p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234693" y="3871483"/>
            <a:ext cx="1656184" cy="3600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Capitalista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5259029" y="3871483"/>
            <a:ext cx="1656184" cy="36004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Trabalhador</a:t>
            </a:r>
            <a:endParaRPr lang="pt-BR" dirty="0"/>
          </a:p>
        </p:txBody>
      </p:sp>
      <p:sp>
        <p:nvSpPr>
          <p:cNvPr id="8" name="Seta para a esquerda e para a direita 7"/>
          <p:cNvSpPr/>
          <p:nvPr/>
        </p:nvSpPr>
        <p:spPr>
          <a:xfrm>
            <a:off x="3959932" y="3910440"/>
            <a:ext cx="1224136" cy="288032"/>
          </a:xfrm>
          <a:prstGeom prst="left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Noção de Exploração</a:t>
            </a:r>
            <a:endParaRPr lang="pt-BR" dirty="0"/>
          </a:p>
        </p:txBody>
      </p:sp>
      <p:sp>
        <p:nvSpPr>
          <p:cNvPr id="3" name="Retângulo de cantos arredondados 2"/>
          <p:cNvSpPr/>
          <p:nvPr/>
        </p:nvSpPr>
        <p:spPr>
          <a:xfrm>
            <a:off x="1500166" y="2060848"/>
            <a:ext cx="6286544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 smtClean="0"/>
          </a:p>
          <a:p>
            <a:r>
              <a:rPr lang="pt-BR" sz="2000" dirty="0" smtClean="0"/>
              <a:t>“Noção de pobreza não deve ser confundida com a idéia de privação absoluta na sua manifestação concreta extrema – a fome.” , MADEIRA, F. R.</a:t>
            </a:r>
          </a:p>
          <a:p>
            <a:pPr algn="ctr"/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1500166" y="3774220"/>
            <a:ext cx="6286544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Uma postura reducionista não enxerga alterações no padrões de vida e de consumo. 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Modelos Contemporâneos de </a:t>
            </a:r>
            <a:br>
              <a:rPr lang="pt-BR" dirty="0" smtClean="0"/>
            </a:br>
            <a:r>
              <a:rPr lang="pt-BR" dirty="0" smtClean="0"/>
              <a:t>Trabalho Escravo</a:t>
            </a:r>
            <a:endParaRPr lang="pt-BR" dirty="0"/>
          </a:p>
        </p:txBody>
      </p:sp>
      <p:sp>
        <p:nvSpPr>
          <p:cNvPr id="3" name="Elipse 2"/>
          <p:cNvSpPr/>
          <p:nvPr/>
        </p:nvSpPr>
        <p:spPr>
          <a:xfrm>
            <a:off x="928662" y="2786058"/>
            <a:ext cx="3000396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/>
              <a:t>Servidão por Dívidas</a:t>
            </a:r>
            <a:endParaRPr lang="pt-BR" sz="3200" dirty="0"/>
          </a:p>
        </p:txBody>
      </p:sp>
      <p:sp>
        <p:nvSpPr>
          <p:cNvPr id="4" name="Elipse 3"/>
          <p:cNvSpPr/>
          <p:nvPr/>
        </p:nvSpPr>
        <p:spPr>
          <a:xfrm>
            <a:off x="4929190" y="1928802"/>
            <a:ext cx="3000396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/>
              <a:t>Tráfico de pessoas</a:t>
            </a:r>
            <a:endParaRPr lang="pt-BR" sz="3200" dirty="0"/>
          </a:p>
        </p:txBody>
      </p:sp>
      <p:sp>
        <p:nvSpPr>
          <p:cNvPr id="5" name="Elipse 4"/>
          <p:cNvSpPr/>
          <p:nvPr/>
        </p:nvSpPr>
        <p:spPr>
          <a:xfrm>
            <a:off x="3857620" y="4500570"/>
            <a:ext cx="3000396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/>
              <a:t>“</a:t>
            </a:r>
            <a:r>
              <a:rPr lang="pt-BR" sz="3200" dirty="0" err="1" smtClean="0"/>
              <a:t>Sweating</a:t>
            </a:r>
            <a:r>
              <a:rPr lang="pt-BR" sz="3200" dirty="0" smtClean="0"/>
              <a:t> System”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Características do “</a:t>
            </a:r>
            <a:r>
              <a:rPr lang="pt-BR" dirty="0" err="1" smtClean="0"/>
              <a:t>Sweating</a:t>
            </a:r>
            <a:r>
              <a:rPr lang="pt-BR" dirty="0" smtClean="0"/>
              <a:t> System”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57390"/>
            <a:ext cx="8229600" cy="36861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t-BR" dirty="0" smtClean="0"/>
              <a:t>Local de trabalho se confunde com residência;</a:t>
            </a:r>
          </a:p>
          <a:p>
            <a:r>
              <a:rPr lang="pt-BR" dirty="0" smtClean="0"/>
              <a:t>Condições extremas de opressão;</a:t>
            </a:r>
          </a:p>
          <a:p>
            <a:r>
              <a:rPr lang="pt-BR" dirty="0" smtClean="0"/>
              <a:t>Salários insuficientes;</a:t>
            </a:r>
          </a:p>
          <a:p>
            <a:r>
              <a:rPr lang="pt-BR" dirty="0" smtClean="0"/>
              <a:t>Jornadas demasiadamente extensas;</a:t>
            </a:r>
          </a:p>
          <a:p>
            <a:r>
              <a:rPr lang="pt-BR" dirty="0" smtClean="0"/>
              <a:t>Condições de segurança e saúde precárias;</a:t>
            </a:r>
          </a:p>
          <a:p>
            <a:r>
              <a:rPr lang="pt-BR" dirty="0" smtClean="0"/>
              <a:t>Esquema de subcontratação.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143108" y="1202280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Classificação de Renato </a:t>
            </a:r>
            <a:r>
              <a:rPr lang="pt-BR" dirty="0" err="1" smtClean="0"/>
              <a:t>Bignami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“</a:t>
            </a:r>
            <a:r>
              <a:rPr lang="pt-BR" dirty="0" err="1" smtClean="0"/>
              <a:t>sweating</a:t>
            </a:r>
            <a:r>
              <a:rPr lang="pt-BR" dirty="0" smtClean="0"/>
              <a:t> system” no Brasil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4414" r="39209" b="54499"/>
          <a:stretch>
            <a:fillRect/>
          </a:stretch>
        </p:blipFill>
        <p:spPr bwMode="auto">
          <a:xfrm>
            <a:off x="398472" y="1828958"/>
            <a:ext cx="8347057" cy="217154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t="25586" r="39014" b="56836"/>
          <a:stretch>
            <a:fillRect/>
          </a:stretch>
        </p:blipFill>
        <p:spPr bwMode="auto">
          <a:xfrm>
            <a:off x="441187" y="4429132"/>
            <a:ext cx="8261627" cy="178595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Situação Paradoxal </a:t>
            </a:r>
            <a:br>
              <a:rPr lang="pt-BR" dirty="0" smtClean="0"/>
            </a:br>
            <a:r>
              <a:rPr lang="pt-BR" dirty="0" smtClean="0"/>
              <a:t>no mundo Contemporâneo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um lado...</a:t>
            </a:r>
            <a:endParaRPr lang="pt-BR" dirty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Mas por outro...</a:t>
            </a:r>
            <a:endParaRPr lang="pt-BR" dirty="0"/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Situação do trabalhador infantil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800" dirty="0" smtClean="0"/>
              <a:t>Operação de máquinas;</a:t>
            </a:r>
          </a:p>
          <a:p>
            <a:r>
              <a:rPr lang="pt-BR" sz="2800" dirty="0" smtClean="0"/>
              <a:t>Trabalhos simples e repetitivos.</a:t>
            </a:r>
            <a:endParaRPr lang="pt-BR" sz="28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t-BR" sz="2800" dirty="0" smtClean="0"/>
              <a:t>Setor informal da economia;</a:t>
            </a:r>
          </a:p>
          <a:p>
            <a:r>
              <a:rPr lang="pt-BR" sz="2800" dirty="0" smtClean="0"/>
              <a:t>Empresas não registradas;</a:t>
            </a:r>
          </a:p>
          <a:p>
            <a:r>
              <a:rPr lang="pt-BR" sz="2800" dirty="0" smtClean="0"/>
              <a:t>Dependentes de mercados instáveis e sazonais.</a:t>
            </a:r>
          </a:p>
          <a:p>
            <a:endParaRPr lang="pt-BR" dirty="0"/>
          </a:p>
        </p:txBody>
      </p:sp>
      <p:sp>
        <p:nvSpPr>
          <p:cNvPr id="7" name="Seta entalhada para a direita 6"/>
          <p:cNvSpPr/>
          <p:nvPr/>
        </p:nvSpPr>
        <p:spPr>
          <a:xfrm>
            <a:off x="428596" y="1571612"/>
            <a:ext cx="4071966" cy="5715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Durante a 1ª Revolução Industrial</a:t>
            </a:r>
            <a:endParaRPr lang="pt-BR" dirty="0"/>
          </a:p>
        </p:txBody>
      </p:sp>
      <p:sp>
        <p:nvSpPr>
          <p:cNvPr id="8" name="Seta entalhada para a direita 7"/>
          <p:cNvSpPr/>
          <p:nvPr/>
        </p:nvSpPr>
        <p:spPr>
          <a:xfrm>
            <a:off x="4643438" y="1571612"/>
            <a:ext cx="4071966" cy="57150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Atualmente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pt-BR" sz="2800" dirty="0" smtClean="0"/>
              <a:t>Questão de amadurecimento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1214423"/>
            <a:ext cx="5111750" cy="39290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pt-BR" sz="2800" dirty="0" smtClean="0"/>
              <a:t>Tarefas fisicamente extenuantes podem comprometer o crescimento;</a:t>
            </a:r>
          </a:p>
          <a:p>
            <a:r>
              <a:rPr lang="pt-BR" sz="2800" dirty="0" smtClean="0"/>
              <a:t>Existem riscos à saúde mental;</a:t>
            </a:r>
          </a:p>
          <a:p>
            <a:r>
              <a:rPr lang="pt-BR" sz="2800" dirty="0" smtClean="0"/>
              <a:t>A obrigatoriedade e formalidade de um trabalho prejudicam a socialização.</a:t>
            </a:r>
          </a:p>
          <a:p>
            <a:endParaRPr lang="pt-BR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49409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dirty="0" smtClean="0"/>
              <a:t> A criança não é um “adulto em miniatura”;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Está em fase de maturação biológica;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Processo de desenvolvimento físico e psicológico;</a:t>
            </a:r>
          </a:p>
          <a:p>
            <a:pPr>
              <a:buFont typeface="Arial" pitchFamily="34" charset="0"/>
              <a:buChar char="•"/>
            </a:pPr>
            <a:r>
              <a:rPr lang="pt-BR" sz="2000" dirty="0" smtClean="0"/>
              <a:t> Interfere na “socialização primária” da criança.</a:t>
            </a:r>
          </a:p>
          <a:p>
            <a:pPr>
              <a:buFont typeface="Arial" pitchFamily="34" charset="0"/>
              <a:buChar char="•"/>
            </a:pPr>
            <a:endParaRPr lang="pt-B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/>
          <a:lstStyle/>
          <a:p>
            <a:r>
              <a:rPr lang="pt-BR" dirty="0" smtClean="0">
                <a:solidFill>
                  <a:srgbClr val="92D050"/>
                </a:solidFill>
              </a:rPr>
              <a:t>Trabalho Escravo</a:t>
            </a:r>
            <a:endParaRPr lang="pt-BR" dirty="0">
              <a:solidFill>
                <a:srgbClr val="92D050"/>
              </a:solidFill>
            </a:endParaRPr>
          </a:p>
        </p:txBody>
      </p:sp>
      <p:pic>
        <p:nvPicPr>
          <p:cNvPr id="39938" name="Picture 2" descr="http://www.examiner.com/images/blog/wysiwyg/image/slavery_by_anoth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6912768" cy="447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en-US" dirty="0" err="1" smtClean="0"/>
              <a:t>Trabalho</a:t>
            </a:r>
            <a:r>
              <a:rPr lang="en-US" dirty="0" smtClean="0"/>
              <a:t> </a:t>
            </a:r>
            <a:r>
              <a:rPr lang="en-US" dirty="0" err="1" smtClean="0"/>
              <a:t>Infantil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m 3" descr="http://blogmail.com.br/fotos/2009/07/trabalho-infanti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971800"/>
            <a:ext cx="4572000" cy="307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0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Trabalho</a:t>
            </a:r>
            <a:r>
              <a:rPr lang="en-US" dirty="0"/>
              <a:t> </a:t>
            </a:r>
            <a:r>
              <a:rPr lang="en-US" dirty="0" err="1"/>
              <a:t>Infantil</a:t>
            </a:r>
            <a:r>
              <a:rPr lang="en-US" dirty="0"/>
              <a:t> no </a:t>
            </a:r>
            <a:r>
              <a:rPr lang="en-US" dirty="0" err="1"/>
              <a:t>Brasil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Cenário Atual</a:t>
            </a:r>
          </a:p>
          <a:p>
            <a:pPr lvl="1"/>
            <a:r>
              <a:rPr lang="pt-BR" dirty="0" smtClean="0"/>
              <a:t>Publicidade Ostensiva</a:t>
            </a:r>
          </a:p>
          <a:p>
            <a:pPr lvl="1"/>
            <a:r>
              <a:rPr lang="pt-BR" dirty="0" smtClean="0"/>
              <a:t>Pressão Social</a:t>
            </a:r>
          </a:p>
          <a:p>
            <a:pPr lvl="1"/>
            <a:r>
              <a:rPr lang="pt-BR" dirty="0" smtClean="0"/>
              <a:t>Consumismo: Novo Aliciador</a:t>
            </a:r>
          </a:p>
          <a:p>
            <a:pPr lvl="1"/>
            <a:r>
              <a:rPr lang="pt-BR" dirty="0" smtClean="0"/>
              <a:t>Atividades: piores formas de trabalho infantil (Lista TIP)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29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dirty="0" err="1" smtClean="0"/>
              <a:t>Piores</a:t>
            </a:r>
            <a:r>
              <a:rPr lang="en-US" dirty="0" smtClean="0"/>
              <a:t> </a:t>
            </a:r>
            <a:r>
              <a:rPr lang="en-US" dirty="0" err="1" smtClean="0"/>
              <a:t>Formas</a:t>
            </a:r>
            <a:r>
              <a:rPr lang="en-US" dirty="0" smtClean="0"/>
              <a:t> de </a:t>
            </a:r>
            <a:r>
              <a:rPr lang="en-US" dirty="0" err="1"/>
              <a:t>T</a:t>
            </a:r>
            <a:r>
              <a:rPr lang="en-US" dirty="0" err="1" smtClean="0"/>
              <a:t>rabalho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 err="1" smtClean="0"/>
              <a:t>nfantil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/>
          <a:p>
            <a:r>
              <a:rPr lang="en-US" sz="3000" dirty="0" err="1" smtClean="0"/>
              <a:t>Lista</a:t>
            </a:r>
            <a:r>
              <a:rPr lang="en-US" sz="3000" dirty="0" smtClean="0"/>
              <a:t> TIP</a:t>
            </a:r>
          </a:p>
          <a:p>
            <a:r>
              <a:rPr lang="en-US" sz="3000" dirty="0" err="1" smtClean="0"/>
              <a:t>Aprovação</a:t>
            </a:r>
            <a:r>
              <a:rPr lang="en-US" sz="3000" dirty="0" smtClean="0"/>
              <a:t> </a:t>
            </a:r>
            <a:r>
              <a:rPr lang="en-US" sz="3000" dirty="0" err="1" smtClean="0"/>
              <a:t>da</a:t>
            </a:r>
            <a:r>
              <a:rPr lang="en-US" sz="3000" dirty="0" smtClean="0"/>
              <a:t> </a:t>
            </a:r>
            <a:r>
              <a:rPr lang="en-US" sz="3000" dirty="0" err="1" smtClean="0"/>
              <a:t>lista</a:t>
            </a:r>
            <a:r>
              <a:rPr lang="en-US" sz="3000" dirty="0" smtClean="0"/>
              <a:t> </a:t>
            </a:r>
            <a:r>
              <a:rPr lang="en-US" sz="3000" dirty="0" err="1" smtClean="0"/>
              <a:t>pelo</a:t>
            </a:r>
            <a:r>
              <a:rPr lang="en-US" sz="3000" dirty="0" smtClean="0"/>
              <a:t> </a:t>
            </a:r>
            <a:r>
              <a:rPr lang="en-US" sz="3000" dirty="0" err="1" smtClean="0"/>
              <a:t>decreto</a:t>
            </a:r>
            <a:r>
              <a:rPr lang="en-US" sz="3000" dirty="0" smtClean="0"/>
              <a:t> nº 6481, </a:t>
            </a:r>
            <a:r>
              <a:rPr lang="en-US" sz="3000" dirty="0" err="1" smtClean="0"/>
              <a:t>assinado</a:t>
            </a:r>
            <a:r>
              <a:rPr lang="en-US" sz="3000" dirty="0" smtClean="0"/>
              <a:t> </a:t>
            </a:r>
            <a:r>
              <a:rPr lang="en-US" sz="3000" dirty="0" err="1" smtClean="0"/>
              <a:t>em</a:t>
            </a:r>
            <a:r>
              <a:rPr lang="en-US" sz="3000" dirty="0" smtClean="0"/>
              <a:t> 12 de </a:t>
            </a:r>
            <a:r>
              <a:rPr lang="en-US" sz="3000" dirty="0" err="1" smtClean="0"/>
              <a:t>junho</a:t>
            </a:r>
            <a:r>
              <a:rPr lang="en-US" sz="3000" dirty="0" smtClean="0"/>
              <a:t> de 2008</a:t>
            </a:r>
          </a:p>
          <a:p>
            <a:r>
              <a:rPr lang="en-US" sz="3000" dirty="0" smtClean="0"/>
              <a:t>Bases </a:t>
            </a:r>
            <a:r>
              <a:rPr lang="en-US" sz="3000" dirty="0" err="1" smtClean="0"/>
              <a:t>lan</a:t>
            </a:r>
            <a:r>
              <a:rPr lang="en-US" sz="2800" dirty="0" err="1" smtClean="0"/>
              <a:t>ç</a:t>
            </a:r>
            <a:r>
              <a:rPr lang="en-US" sz="3000" dirty="0" err="1" smtClean="0"/>
              <a:t>adas</a:t>
            </a:r>
            <a:r>
              <a:rPr lang="en-US" sz="3000" dirty="0" smtClean="0"/>
              <a:t> </a:t>
            </a:r>
            <a:r>
              <a:rPr lang="en-US" sz="3000" dirty="0" err="1" smtClean="0"/>
              <a:t>em</a:t>
            </a:r>
            <a:r>
              <a:rPr lang="en-US" sz="3000" dirty="0" smtClean="0"/>
              <a:t> 1999 </a:t>
            </a:r>
            <a:r>
              <a:rPr lang="en-US" sz="3000" dirty="0" err="1" smtClean="0"/>
              <a:t>pela</a:t>
            </a:r>
            <a:r>
              <a:rPr lang="en-US" sz="3000" dirty="0" smtClean="0"/>
              <a:t> </a:t>
            </a:r>
            <a:r>
              <a:rPr lang="en-US" sz="3000" dirty="0" err="1" smtClean="0"/>
              <a:t>convenção</a:t>
            </a:r>
            <a:r>
              <a:rPr lang="en-US" sz="3000" dirty="0" smtClean="0"/>
              <a:t> 182 </a:t>
            </a:r>
            <a:r>
              <a:rPr lang="en-US" sz="3000" dirty="0" err="1" smtClean="0"/>
              <a:t>da</a:t>
            </a:r>
            <a:r>
              <a:rPr lang="en-US" sz="3000" dirty="0" smtClean="0"/>
              <a:t> OIT, </a:t>
            </a:r>
            <a:r>
              <a:rPr lang="en-US" sz="3000" dirty="0" err="1" smtClean="0"/>
              <a:t>elaborada</a:t>
            </a:r>
            <a:r>
              <a:rPr lang="en-US" sz="3000" dirty="0" smtClean="0"/>
              <a:t> </a:t>
            </a:r>
            <a:r>
              <a:rPr lang="en-US" sz="3000" dirty="0" err="1" smtClean="0"/>
              <a:t>por</a:t>
            </a:r>
            <a:r>
              <a:rPr lang="en-US" sz="3000" dirty="0" smtClean="0"/>
              <a:t> </a:t>
            </a:r>
            <a:r>
              <a:rPr lang="en-US" sz="3000" dirty="0" err="1" smtClean="0"/>
              <a:t>membros</a:t>
            </a:r>
            <a:r>
              <a:rPr lang="en-US" sz="3000" dirty="0" smtClean="0"/>
              <a:t> do </a:t>
            </a:r>
            <a:r>
              <a:rPr lang="en-US" sz="3000" dirty="0" err="1" smtClean="0"/>
              <a:t>Conaeti</a:t>
            </a:r>
            <a:r>
              <a:rPr lang="en-US" sz="3000" dirty="0" smtClean="0"/>
              <a:t> e </a:t>
            </a:r>
            <a:r>
              <a:rPr lang="en-US" sz="3000" dirty="0" err="1" smtClean="0"/>
              <a:t>coordenada</a:t>
            </a:r>
            <a:r>
              <a:rPr lang="en-US" sz="3000" dirty="0" smtClean="0"/>
              <a:t> </a:t>
            </a:r>
            <a:r>
              <a:rPr lang="en-US" sz="3000" dirty="0" err="1" smtClean="0"/>
              <a:t>pelo</a:t>
            </a:r>
            <a:r>
              <a:rPr lang="en-US" sz="3000" dirty="0" smtClean="0"/>
              <a:t> MTE</a:t>
            </a:r>
          </a:p>
          <a:p>
            <a:r>
              <a:rPr lang="en-US" sz="3000" dirty="0" err="1" smtClean="0"/>
              <a:t>Relação</a:t>
            </a:r>
            <a:r>
              <a:rPr lang="en-US" sz="3000" dirty="0" smtClean="0"/>
              <a:t> </a:t>
            </a:r>
            <a:r>
              <a:rPr lang="en-US" sz="3000" dirty="0"/>
              <a:t>89 </a:t>
            </a:r>
            <a:r>
              <a:rPr lang="en-US" sz="3000" dirty="0" err="1"/>
              <a:t>atividades</a:t>
            </a:r>
            <a:endParaRPr lang="en-US" sz="3000" dirty="0" smtClean="0"/>
          </a:p>
          <a:p>
            <a:endParaRPr lang="en-US" sz="3000" dirty="0" smtClean="0"/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66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dirty="0" err="1" smtClean="0"/>
              <a:t>Piores</a:t>
            </a:r>
            <a:r>
              <a:rPr lang="en-US" dirty="0" smtClean="0"/>
              <a:t> </a:t>
            </a:r>
            <a:r>
              <a:rPr lang="en-US" dirty="0" err="1" smtClean="0"/>
              <a:t>Formas</a:t>
            </a:r>
            <a:r>
              <a:rPr lang="en-US" dirty="0" smtClean="0"/>
              <a:t> de </a:t>
            </a:r>
            <a:r>
              <a:rPr lang="en-US" dirty="0" err="1"/>
              <a:t>T</a:t>
            </a:r>
            <a:r>
              <a:rPr lang="en-US" dirty="0" err="1" smtClean="0"/>
              <a:t>rabalho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 err="1" smtClean="0"/>
              <a:t>nfantil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       </a:t>
            </a:r>
            <a:r>
              <a:rPr lang="en-US" dirty="0" err="1" smtClean="0"/>
              <a:t>Fumo</a:t>
            </a:r>
            <a:r>
              <a:rPr lang="en-US" dirty="0" smtClean="0"/>
              <a:t>			   </a:t>
            </a:r>
            <a:r>
              <a:rPr lang="en-US" dirty="0" err="1" smtClean="0"/>
              <a:t>Mandioca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Imagem 4" descr="menin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67000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http://3.bp.blogspot.com/_uD0UoCJ9p80/SRSo_9FlsTI/AAAAAAAAABA/XDAh6KExyEQ/s320/fum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3200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99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pt-BR" sz="3000" dirty="0" smtClean="0"/>
              <a:t>DADOS DA PESQUISA NACIONAL POR AMOSTRAGEM DOMICILIAR DO IBGE, 2011</a:t>
            </a:r>
            <a:endParaRPr lang="en-US" sz="3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566008"/>
            <a:ext cx="9027317" cy="422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87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pt-BR" sz="3000" dirty="0" smtClean="0"/>
              <a:t>DADOS DA PESQUISA NACIONAL POR AMOSTRAGEM DOMICILIAR DO IBGE, 2011</a:t>
            </a:r>
            <a:endParaRPr lang="en-US" sz="3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4285467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657600"/>
            <a:ext cx="389695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6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pt-BR" sz="3000" dirty="0" smtClean="0"/>
              <a:t>DADOS DA PESQUISA NACIONAL POR AMOSTRAGEM DOMICILIAR DO IBGE, 2011</a:t>
            </a:r>
            <a:endParaRPr lang="en-US" sz="3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19400"/>
            <a:ext cx="416620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678" y="4114800"/>
            <a:ext cx="3886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415144"/>
            <a:ext cx="3886200" cy="2359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1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Estatísticas</a:t>
            </a:r>
            <a:r>
              <a:rPr lang="en-US" sz="3200" dirty="0" smtClean="0"/>
              <a:t> do </a:t>
            </a:r>
            <a:r>
              <a:rPr lang="en-US" sz="3200" dirty="0" err="1" smtClean="0"/>
              <a:t>Trabalho</a:t>
            </a:r>
            <a:r>
              <a:rPr lang="en-US" sz="3200" dirty="0" smtClean="0"/>
              <a:t> </a:t>
            </a:r>
            <a:r>
              <a:rPr lang="en-US" sz="3200" dirty="0" err="1" smtClean="0"/>
              <a:t>Infantil</a:t>
            </a:r>
            <a:r>
              <a:rPr lang="en-US" sz="3200" dirty="0" smtClean="0"/>
              <a:t> no </a:t>
            </a:r>
            <a:r>
              <a:rPr lang="en-US" sz="3200" dirty="0" err="1" smtClean="0"/>
              <a:t>Brasil</a:t>
            </a:r>
            <a:endParaRPr lang="en-US" sz="3200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6019800" cy="534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715000"/>
            <a:ext cx="1905000" cy="94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0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Estatísticas</a:t>
            </a:r>
            <a:r>
              <a:rPr lang="en-US" sz="3200" dirty="0" smtClean="0"/>
              <a:t> do </a:t>
            </a:r>
            <a:r>
              <a:rPr lang="en-US" sz="3200" dirty="0" err="1" smtClean="0"/>
              <a:t>Trabalho</a:t>
            </a:r>
            <a:r>
              <a:rPr lang="en-US" sz="3200" dirty="0" smtClean="0"/>
              <a:t> </a:t>
            </a:r>
            <a:r>
              <a:rPr lang="en-US" sz="3200" dirty="0" err="1" smtClean="0"/>
              <a:t>Infantil</a:t>
            </a:r>
            <a:r>
              <a:rPr lang="en-US" sz="3200" dirty="0" smtClean="0"/>
              <a:t> no </a:t>
            </a:r>
            <a:r>
              <a:rPr lang="en-US" sz="3200" dirty="0" err="1" smtClean="0"/>
              <a:t>Brasil</a:t>
            </a:r>
            <a:endParaRPr lang="en-US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51588"/>
            <a:ext cx="8229600" cy="496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933" y="5715000"/>
            <a:ext cx="1904467" cy="94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Estatísticas</a:t>
            </a:r>
            <a:r>
              <a:rPr lang="en-US" sz="3600" dirty="0" smtClean="0"/>
              <a:t> do </a:t>
            </a:r>
            <a:r>
              <a:rPr lang="en-US" sz="3600" dirty="0" err="1" smtClean="0"/>
              <a:t>Trabalho</a:t>
            </a:r>
            <a:r>
              <a:rPr lang="en-US" sz="3600" dirty="0" smtClean="0"/>
              <a:t> </a:t>
            </a:r>
            <a:r>
              <a:rPr lang="en-US" sz="3600" dirty="0" err="1" smtClean="0"/>
              <a:t>Infantil</a:t>
            </a:r>
            <a:r>
              <a:rPr lang="en-US" sz="3600" dirty="0" smtClean="0"/>
              <a:t> no </a:t>
            </a:r>
            <a:r>
              <a:rPr lang="en-US" sz="3600" dirty="0" err="1" smtClean="0"/>
              <a:t>Brasil</a:t>
            </a:r>
            <a:endParaRPr lang="en-US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19156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715000"/>
            <a:ext cx="1905000" cy="94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02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92D050"/>
                </a:solidFill>
              </a:rPr>
              <a:t>Conceito</a:t>
            </a:r>
            <a:endParaRPr lang="pt-BR" dirty="0">
              <a:solidFill>
                <a:srgbClr val="92D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168352"/>
          </a:xfrm>
        </p:spPr>
        <p:txBody>
          <a:bodyPr>
            <a:normAutofit fontScale="47500" lnSpcReduction="20000"/>
          </a:bodyPr>
          <a:lstStyle/>
          <a:p>
            <a:pPr algn="ctr">
              <a:lnSpc>
                <a:spcPct val="170000"/>
              </a:lnSpc>
              <a:buNone/>
            </a:pPr>
            <a:r>
              <a:rPr lang="pt-BR" sz="5100" dirty="0"/>
              <a:t>“Trabalho forçado ou compulsório é todo trabalho ou serviço exigido de uma pessoa sob a ameaça de uma penalidade e em que a pessoa não tenha entrado por seu próprio livre-arbítrio. </a:t>
            </a:r>
            <a:r>
              <a:rPr lang="pt-BR" sz="5100" dirty="0" smtClean="0"/>
              <a:t>O </a:t>
            </a:r>
            <a:r>
              <a:rPr lang="pt-BR" sz="5100" dirty="0"/>
              <a:t>trabalho forçado é um crime e uma violação dos direitos </a:t>
            </a:r>
            <a:r>
              <a:rPr lang="pt-BR" sz="5100" dirty="0" smtClean="0"/>
              <a:t>humanos fundamentais.”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7544" y="530120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Fonte: International Labour Office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err="1" smtClean="0"/>
              <a:t>Lavadinha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campa</a:t>
            </a:r>
            <a:r>
              <a:rPr lang="en-US" dirty="0" smtClean="0"/>
              <a:t>, </a:t>
            </a:r>
            <a:r>
              <a:rPr lang="en-US" dirty="0" err="1" smtClean="0"/>
              <a:t>senhor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124200" y="1905000"/>
            <a:ext cx="5486400" cy="1828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    </a:t>
            </a:r>
            <a:r>
              <a:rPr lang="en-US" sz="2400" dirty="0" err="1" smtClean="0"/>
              <a:t>Nos</a:t>
            </a:r>
            <a:r>
              <a:rPr lang="en-US" sz="2400" dirty="0" smtClean="0"/>
              <a:t> </a:t>
            </a:r>
            <a:r>
              <a:rPr lang="en-US" sz="2400" dirty="0" err="1" smtClean="0"/>
              <a:t>dias</a:t>
            </a:r>
            <a:r>
              <a:rPr lang="en-US" sz="2400" dirty="0" smtClean="0"/>
              <a:t> </a:t>
            </a:r>
            <a:r>
              <a:rPr lang="en-US" sz="2400" dirty="0" err="1" smtClean="0"/>
              <a:t>mais</a:t>
            </a:r>
            <a:r>
              <a:rPr lang="en-US" sz="2400" dirty="0" smtClean="0"/>
              <a:t> </a:t>
            </a:r>
            <a:r>
              <a:rPr lang="en-US" sz="2400" dirty="0" err="1" smtClean="0"/>
              <a:t>movimentados</a:t>
            </a:r>
            <a:r>
              <a:rPr lang="en-US" sz="2400" dirty="0" smtClean="0"/>
              <a:t> </a:t>
            </a:r>
            <a:r>
              <a:rPr lang="en-US" sz="2400" dirty="0" err="1" smtClean="0"/>
              <a:t>crian</a:t>
            </a:r>
            <a:r>
              <a:rPr lang="pt-BR" sz="2400" dirty="0" smtClean="0"/>
              <a:t>ç</a:t>
            </a:r>
            <a:r>
              <a:rPr lang="en-US" sz="2400" dirty="0" smtClean="0"/>
              <a:t>as e </a:t>
            </a:r>
            <a:r>
              <a:rPr lang="en-US" sz="2400" dirty="0" err="1" smtClean="0"/>
              <a:t>adolescentes</a:t>
            </a:r>
            <a:r>
              <a:rPr lang="en-US" sz="2400" dirty="0" smtClean="0"/>
              <a:t> v</a:t>
            </a:r>
            <a:r>
              <a:rPr lang="pt-BR" sz="2400" dirty="0" smtClean="0"/>
              <a:t>ã</a:t>
            </a:r>
            <a:r>
              <a:rPr lang="en-US" sz="2400" dirty="0" smtClean="0"/>
              <a:t>o </a:t>
            </a:r>
            <a:r>
              <a:rPr lang="en-US" sz="2400" dirty="0" err="1" smtClean="0"/>
              <a:t>aos</a:t>
            </a:r>
            <a:r>
              <a:rPr lang="en-US" sz="2400" dirty="0" smtClean="0"/>
              <a:t> </a:t>
            </a:r>
            <a:r>
              <a:rPr lang="en-US" sz="2400" dirty="0" err="1" smtClean="0"/>
              <a:t>cemit</a:t>
            </a:r>
            <a:r>
              <a:rPr lang="pt-BR" sz="2400" dirty="0" smtClean="0"/>
              <a:t>é</a:t>
            </a:r>
            <a:r>
              <a:rPr lang="en-US" sz="2400" dirty="0" err="1" smtClean="0"/>
              <a:t>rios</a:t>
            </a:r>
            <a:r>
              <a:rPr lang="en-US" sz="2400" dirty="0" smtClean="0"/>
              <a:t> e </a:t>
            </a:r>
            <a:r>
              <a:rPr lang="en-US" sz="2400" dirty="0" err="1" smtClean="0"/>
              <a:t>oferecem</a:t>
            </a:r>
            <a:r>
              <a:rPr lang="en-US" sz="2400" dirty="0" smtClean="0"/>
              <a:t> </a:t>
            </a:r>
            <a:r>
              <a:rPr lang="en-US" sz="2400" dirty="0" err="1" smtClean="0"/>
              <a:t>aos</a:t>
            </a:r>
            <a:r>
              <a:rPr lang="en-US" sz="2400" dirty="0" smtClean="0"/>
              <a:t> </a:t>
            </a:r>
            <a:r>
              <a:rPr lang="en-US" sz="2400" dirty="0" err="1" smtClean="0"/>
              <a:t>visitantes</a:t>
            </a:r>
            <a:r>
              <a:rPr lang="en-US" sz="2400" dirty="0"/>
              <a:t> </a:t>
            </a:r>
            <a:r>
              <a:rPr lang="en-US" sz="2400" dirty="0" smtClean="0"/>
              <a:t>o </a:t>
            </a:r>
            <a:r>
              <a:rPr lang="en-US" sz="2400" dirty="0" err="1" smtClean="0"/>
              <a:t>servi</a:t>
            </a:r>
            <a:r>
              <a:rPr lang="pt-BR" sz="2400" dirty="0" smtClean="0"/>
              <a:t>ç</a:t>
            </a:r>
            <a:r>
              <a:rPr lang="en-US" sz="2400" dirty="0" smtClean="0"/>
              <a:t>o de </a:t>
            </a:r>
            <a:r>
              <a:rPr lang="en-US" sz="2400" dirty="0" err="1" smtClean="0"/>
              <a:t>limpeza</a:t>
            </a:r>
            <a:r>
              <a:rPr lang="en-US" sz="2400" dirty="0" smtClean="0"/>
              <a:t> das l</a:t>
            </a:r>
            <a:r>
              <a:rPr lang="pt-BR" sz="2400" dirty="0" smtClean="0"/>
              <a:t>á</a:t>
            </a:r>
            <a:r>
              <a:rPr lang="en-US" sz="2400" dirty="0" err="1" smtClean="0"/>
              <a:t>pides</a:t>
            </a:r>
            <a:endParaRPr lang="en-US" sz="2400" dirty="0"/>
          </a:p>
        </p:txBody>
      </p:sp>
      <p:pic>
        <p:nvPicPr>
          <p:cNvPr id="6" name="Imagem 5" descr="http://reporterbrasil.org.br/trabalhoinfantil/wp-content/uploads/2013/05/trabalhoinfantil6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3886200"/>
            <a:ext cx="44958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 descr="http://reporterbrasil.org.br/trabalhoinfantil/wp-content/uploads/2013/05/nossasenhor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2209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381000" y="5867400"/>
            <a:ext cx="2572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Garoto</a:t>
            </a:r>
            <a:r>
              <a:rPr lang="en-US" dirty="0" smtClean="0"/>
              <a:t> </a:t>
            </a:r>
            <a:r>
              <a:rPr lang="en-US" dirty="0" err="1" smtClean="0"/>
              <a:t>fazendo</a:t>
            </a:r>
            <a:r>
              <a:rPr lang="en-US" dirty="0" smtClean="0"/>
              <a:t> a </a:t>
            </a:r>
            <a:r>
              <a:rPr lang="en-US" dirty="0" err="1" smtClean="0"/>
              <a:t>limpeza</a:t>
            </a:r>
            <a:endParaRPr lang="en-US" dirty="0" smtClean="0"/>
          </a:p>
          <a:p>
            <a:r>
              <a:rPr lang="en-US" dirty="0" smtClean="0"/>
              <a:t>das l</a:t>
            </a:r>
            <a:r>
              <a:rPr lang="pt-BR" dirty="0" err="1" smtClean="0"/>
              <a:t>ápides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err="1" smtClean="0"/>
              <a:t>Meninos</a:t>
            </a:r>
            <a:r>
              <a:rPr lang="en-US" dirty="0" smtClean="0"/>
              <a:t> do </a:t>
            </a:r>
            <a:r>
              <a:rPr lang="en-US" dirty="0" err="1" smtClean="0"/>
              <a:t>Mangue</a:t>
            </a:r>
            <a:endParaRPr lang="en-US" dirty="0"/>
          </a:p>
        </p:txBody>
      </p:sp>
      <p:pic>
        <p:nvPicPr>
          <p:cNvPr id="7" name="Imagem 6" descr="http://reporterbrasil.org.br/trabalhoinfantil/wp-content/uploads/2013/05/IMG_1204_baix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41148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http://reporterbrasil.org.br/trabalhoinfantil/wp-content/uploads/2013/05/IMG_1178_baix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114800"/>
            <a:ext cx="4081145" cy="246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609600" y="5943600"/>
            <a:ext cx="4101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Morador</a:t>
            </a:r>
            <a:r>
              <a:rPr lang="en-US" dirty="0" smtClean="0"/>
              <a:t> </a:t>
            </a:r>
            <a:r>
              <a:rPr lang="en-US" dirty="0" err="1" smtClean="0"/>
              <a:t>mostra</a:t>
            </a:r>
            <a:r>
              <a:rPr lang="en-US" dirty="0" smtClean="0"/>
              <a:t> o local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menino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catava</a:t>
            </a:r>
            <a:r>
              <a:rPr lang="en-US" dirty="0" smtClean="0"/>
              <a:t> </a:t>
            </a:r>
            <a:r>
              <a:rPr lang="en-US" dirty="0" err="1" smtClean="0"/>
              <a:t>caranguejo</a:t>
            </a:r>
            <a:r>
              <a:rPr lang="en-US" dirty="0" smtClean="0"/>
              <a:t> </a:t>
            </a:r>
            <a:r>
              <a:rPr lang="en-US" dirty="0" err="1" smtClean="0"/>
              <a:t>morreu</a:t>
            </a:r>
            <a:r>
              <a:rPr lang="en-US" dirty="0" smtClean="0"/>
              <a:t> </a:t>
            </a:r>
            <a:r>
              <a:rPr lang="en-US" dirty="0" err="1" smtClean="0"/>
              <a:t>afogado</a:t>
            </a:r>
            <a:endParaRPr lang="en-US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648200" y="16002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Garoto</a:t>
            </a:r>
            <a:r>
              <a:rPr lang="en-US" dirty="0"/>
              <a:t> de 8 </a:t>
            </a: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 smtClean="0"/>
              <a:t>pega</a:t>
            </a:r>
            <a:endParaRPr lang="en-US" dirty="0" smtClean="0"/>
          </a:p>
          <a:p>
            <a:r>
              <a:rPr lang="en-US" dirty="0" err="1" smtClean="0"/>
              <a:t>caranguejo</a:t>
            </a:r>
            <a:r>
              <a:rPr lang="en-US" dirty="0" smtClean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5 </a:t>
            </a:r>
            <a:r>
              <a:rPr lang="en-US" dirty="0" err="1"/>
              <a:t>anos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9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11560" y="1268760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kumimoji="0" lang="pt-BR" sz="4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éculo XXI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36912"/>
            <a:ext cx="67913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graphics8.nytimes.com/images/2008/08/15/timestopics/2child-labor_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92896"/>
            <a:ext cx="5760640" cy="3835567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979712" y="1052736"/>
            <a:ext cx="5002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Child Employment x Child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Labour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Números atuais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Diagrama 3"/>
          <p:cNvGraphicFramePr/>
          <p:nvPr/>
        </p:nvGraphicFramePr>
        <p:xfrm>
          <a:off x="1524000" y="19367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500166" y="120228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Segundo a Organização Internacional do Trabalho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380" y="980728"/>
            <a:ext cx="8071060" cy="487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323528" y="566124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r>
              <a:rPr lang="en-US" dirty="0" err="1" smtClean="0"/>
              <a:t>Fonte</a:t>
            </a:r>
            <a:r>
              <a:rPr lang="en-US" dirty="0" smtClean="0"/>
              <a:t>: ILO, </a:t>
            </a:r>
            <a:r>
              <a:rPr lang="en-US" b="1" dirty="0" smtClean="0"/>
              <a:t>Global child </a:t>
            </a:r>
            <a:r>
              <a:rPr lang="en-US" b="1" dirty="0" err="1" smtClean="0"/>
              <a:t>labour</a:t>
            </a:r>
            <a:r>
              <a:rPr lang="en-US" b="1" dirty="0" smtClean="0"/>
              <a:t> developments: Measuring trends </a:t>
            </a:r>
            <a:r>
              <a:rPr lang="pt-BR" b="1" dirty="0" err="1" smtClean="0"/>
              <a:t>from</a:t>
            </a:r>
            <a:r>
              <a:rPr lang="pt-BR" b="1" dirty="0" smtClean="0"/>
              <a:t> 2004 to 2008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39113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611560" y="332656"/>
            <a:ext cx="1942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regi</a:t>
            </a:r>
            <a:r>
              <a:rPr lang="pt-BR" sz="2800" dirty="0" err="1" smtClean="0">
                <a:solidFill>
                  <a:schemeClr val="accent6">
                    <a:lumMod val="75000"/>
                  </a:schemeClr>
                </a:solidFill>
              </a:rPr>
              <a:t>ão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...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378" y="1196752"/>
            <a:ext cx="6440966" cy="528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741755" y="332656"/>
            <a:ext cx="1682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sexo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...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0562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314796" y="332656"/>
            <a:ext cx="346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setor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econômico</a:t>
            </a:r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...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ghts group: 21 million now in forced lab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5788136" cy="3255827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683568" y="4293096"/>
            <a:ext cx="7632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Estima</a:t>
            </a:r>
            <a:r>
              <a:rPr lang="en-US" sz="2000" dirty="0" smtClean="0"/>
              <a:t>-se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exista</a:t>
            </a:r>
            <a:r>
              <a:rPr lang="en-US" sz="2000" dirty="0" smtClean="0"/>
              <a:t> 20-30 </a:t>
            </a:r>
            <a:r>
              <a:rPr lang="en-US" sz="2000" dirty="0" err="1" smtClean="0"/>
              <a:t>milhões</a:t>
            </a:r>
            <a:r>
              <a:rPr lang="en-US" sz="2000" dirty="0" smtClean="0"/>
              <a:t> de </a:t>
            </a:r>
            <a:r>
              <a:rPr lang="en-US" sz="2000" dirty="0" err="1" smtClean="0"/>
              <a:t>trabalhadores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regime de </a:t>
            </a:r>
            <a:r>
              <a:rPr lang="en-US" sz="2000" dirty="0" err="1" smtClean="0"/>
              <a:t>escravidão</a:t>
            </a:r>
            <a:r>
              <a:rPr lang="en-US" sz="2000" dirty="0" smtClean="0"/>
              <a:t> no </a:t>
            </a:r>
            <a:r>
              <a:rPr lang="en-US" sz="2000" dirty="0" err="1" smtClean="0"/>
              <a:t>mundo</a:t>
            </a:r>
            <a:r>
              <a:rPr lang="en-US" sz="2000" dirty="0" smtClean="0"/>
              <a:t>, </a:t>
            </a:r>
            <a:r>
              <a:rPr lang="en-US" sz="2000" dirty="0" err="1" smtClean="0"/>
              <a:t>mais</a:t>
            </a:r>
            <a:r>
              <a:rPr lang="en-US" sz="2000" dirty="0" smtClean="0"/>
              <a:t> do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qualquer</a:t>
            </a:r>
            <a:r>
              <a:rPr lang="en-US" sz="2000" dirty="0" smtClean="0"/>
              <a:t> </a:t>
            </a:r>
            <a:r>
              <a:rPr lang="en-US" sz="2000" dirty="0" err="1" smtClean="0"/>
              <a:t>outro</a:t>
            </a:r>
            <a:r>
              <a:rPr lang="en-US" sz="2000" dirty="0" smtClean="0"/>
              <a:t> </a:t>
            </a:r>
            <a:r>
              <a:rPr lang="en-US" sz="2000" dirty="0" err="1" smtClean="0"/>
              <a:t>período</a:t>
            </a:r>
            <a:r>
              <a:rPr lang="en-US" sz="2000" dirty="0" smtClean="0"/>
              <a:t> </a:t>
            </a:r>
            <a:r>
              <a:rPr lang="en-US" sz="2000" dirty="0" err="1" smtClean="0"/>
              <a:t>da</a:t>
            </a:r>
            <a:r>
              <a:rPr lang="en-US" sz="2000" dirty="0" smtClean="0"/>
              <a:t> </a:t>
            </a:r>
            <a:r>
              <a:rPr lang="en-US" sz="2000" dirty="0" err="1" smtClean="0"/>
              <a:t>história</a:t>
            </a:r>
            <a:r>
              <a:rPr lang="en-US" sz="2000" dirty="0" smtClean="0"/>
              <a:t>. 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US$ 90 é o </a:t>
            </a:r>
            <a:r>
              <a:rPr lang="en-US" sz="2000" dirty="0" err="1" smtClean="0"/>
              <a:t>preço</a:t>
            </a:r>
            <a:r>
              <a:rPr lang="en-US" sz="2000" dirty="0" smtClean="0"/>
              <a:t> </a:t>
            </a:r>
            <a:r>
              <a:rPr lang="en-US" sz="2000" dirty="0" err="1" smtClean="0"/>
              <a:t>médio</a:t>
            </a:r>
            <a:r>
              <a:rPr lang="en-US" sz="2000" dirty="0" smtClean="0"/>
              <a:t> de um </a:t>
            </a:r>
            <a:r>
              <a:rPr lang="en-US" sz="2000" dirty="0" err="1" smtClean="0"/>
              <a:t>escravo</a:t>
            </a:r>
            <a:r>
              <a:rPr lang="en-US" sz="2000" dirty="0" smtClean="0"/>
              <a:t> </a:t>
            </a:r>
            <a:r>
              <a:rPr lang="en-US" sz="2000" dirty="0" err="1" smtClean="0"/>
              <a:t>humano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/>
          </a:p>
          <a:p>
            <a:r>
              <a:rPr lang="en-US" sz="2000" dirty="0" err="1" smtClean="0"/>
              <a:t>fonte</a:t>
            </a:r>
            <a:r>
              <a:rPr lang="en-US" sz="2000" dirty="0" smtClean="0"/>
              <a:t>: </a:t>
            </a:r>
            <a:r>
              <a:rPr lang="pt-BR" sz="2000" dirty="0" err="1"/>
              <a:t>Free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Slaves</a:t>
            </a:r>
            <a:r>
              <a:rPr lang="pt-BR" sz="2000" dirty="0"/>
              <a:t> </a:t>
            </a:r>
            <a:r>
              <a:rPr lang="en-US" sz="2000" dirty="0"/>
              <a:t> 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92D050"/>
                </a:solidFill>
              </a:rPr>
              <a:t>Histórico</a:t>
            </a:r>
            <a:endParaRPr lang="pt-BR" dirty="0">
              <a:solidFill>
                <a:srgbClr val="92D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600" dirty="0" smtClean="0"/>
              <a:t>Origem: Mesopotâmia;</a:t>
            </a:r>
          </a:p>
          <a:p>
            <a:pPr>
              <a:buNone/>
            </a:pPr>
            <a:endParaRPr lang="pt-BR" sz="2600" dirty="0" smtClean="0"/>
          </a:p>
          <a:p>
            <a:pPr>
              <a:buNone/>
            </a:pPr>
            <a:endParaRPr lang="pt-BR" sz="2600" dirty="0" smtClean="0"/>
          </a:p>
          <a:p>
            <a:r>
              <a:rPr lang="pt-BR" sz="2600" dirty="0" smtClean="0"/>
              <a:t>Escravidão na Antiguidade;</a:t>
            </a:r>
          </a:p>
          <a:p>
            <a:r>
              <a:rPr lang="pt-BR" sz="2600" dirty="0" smtClean="0"/>
              <a:t>Escravidão na Idade Média;</a:t>
            </a:r>
          </a:p>
          <a:p>
            <a:r>
              <a:rPr lang="pt-BR" sz="2600" dirty="0" smtClean="0"/>
              <a:t>Escravidão na Idade Moderna;</a:t>
            </a:r>
          </a:p>
          <a:p>
            <a:r>
              <a:rPr lang="pt-BR" sz="2600" dirty="0" smtClean="0"/>
              <a:t>Escravidão na Atualidade.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A profitable enterpri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6352028" cy="3573017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683568" y="4615968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</a:rPr>
              <a:t>acordo</a:t>
            </a:r>
            <a:r>
              <a:rPr lang="en-US" dirty="0" smtClean="0">
                <a:latin typeface="Calibri" pitchFamily="34" charset="0"/>
              </a:rPr>
              <a:t> com a ONU, </a:t>
            </a:r>
            <a:r>
              <a:rPr lang="en-US" dirty="0" err="1">
                <a:latin typeface="Calibri" pitchFamily="34" charset="0"/>
              </a:rPr>
              <a:t>t</a:t>
            </a:r>
            <a:r>
              <a:rPr lang="en-US" dirty="0" err="1" smtClean="0">
                <a:latin typeface="Calibri" pitchFamily="34" charset="0"/>
              </a:rPr>
              <a:t>ráfico</a:t>
            </a:r>
            <a:r>
              <a:rPr lang="en-US" dirty="0" smtClean="0">
                <a:latin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</a:rPr>
              <a:t>seres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humanos</a:t>
            </a:r>
            <a:r>
              <a:rPr lang="en-US" dirty="0" smtClean="0">
                <a:latin typeface="Calibri" pitchFamily="34" charset="0"/>
              </a:rPr>
              <a:t> é </a:t>
            </a:r>
            <a:r>
              <a:rPr lang="en-US" dirty="0" err="1" smtClean="0">
                <a:latin typeface="Calibri" pitchFamily="34" charset="0"/>
              </a:rPr>
              <a:t>estimado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como</a:t>
            </a:r>
            <a:r>
              <a:rPr lang="en-US" dirty="0" smtClean="0">
                <a:latin typeface="Calibri" pitchFamily="34" charset="0"/>
              </a:rPr>
              <a:t> a </a:t>
            </a:r>
            <a:r>
              <a:rPr lang="en-US" dirty="0" err="1" smtClean="0">
                <a:latin typeface="Calibri" pitchFamily="34" charset="0"/>
              </a:rPr>
              <a:t>terceira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maior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dirty="0" err="1" smtClean="0">
                <a:latin typeface="Calibri" pitchFamily="34" charset="0"/>
              </a:rPr>
              <a:t>indústria</a:t>
            </a:r>
            <a:r>
              <a:rPr lang="en-US" dirty="0" smtClean="0">
                <a:latin typeface="Calibri" pitchFamily="34" charset="0"/>
              </a:rPr>
              <a:t> do crime </a:t>
            </a:r>
            <a:r>
              <a:rPr lang="en-US" dirty="0" err="1" smtClean="0">
                <a:latin typeface="Calibri" pitchFamily="34" charset="0"/>
              </a:rPr>
              <a:t>internacional</a:t>
            </a:r>
            <a:r>
              <a:rPr lang="en-US" dirty="0" smtClean="0">
                <a:latin typeface="Calibri" pitchFamily="34" charset="0"/>
              </a:rPr>
              <a:t>. </a:t>
            </a:r>
          </a:p>
          <a:p>
            <a:pPr algn="just">
              <a:buFont typeface="Arial" pitchFamily="34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Segundo a </a:t>
            </a:r>
            <a:r>
              <a:rPr lang="en-US" dirty="0" err="1" smtClean="0">
                <a:latin typeface="Calibri" pitchFamily="34" charset="0"/>
              </a:rPr>
              <a:t>Organização</a:t>
            </a:r>
            <a:r>
              <a:rPr lang="en-US" dirty="0" smtClean="0">
                <a:latin typeface="Calibri" pitchFamily="34" charset="0"/>
              </a:rPr>
              <a:t> Mundial do </a:t>
            </a:r>
            <a:r>
              <a:rPr lang="en-US" dirty="0" err="1" smtClean="0">
                <a:latin typeface="Calibri" pitchFamily="34" charset="0"/>
              </a:rPr>
              <a:t>Trabalho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estima</a:t>
            </a:r>
            <a:r>
              <a:rPr lang="en-US" dirty="0" smtClean="0">
                <a:latin typeface="Calibri" pitchFamily="34" charset="0"/>
              </a:rPr>
              <a:t>-se </a:t>
            </a:r>
            <a:r>
              <a:rPr lang="en-US" dirty="0" err="1" smtClean="0">
                <a:latin typeface="Calibri" pitchFamily="34" charset="0"/>
              </a:rPr>
              <a:t>que</a:t>
            </a:r>
            <a:r>
              <a:rPr lang="en-US" dirty="0" smtClean="0">
                <a:latin typeface="Calibri" pitchFamily="34" charset="0"/>
              </a:rPr>
              <a:t> o </a:t>
            </a:r>
            <a:r>
              <a:rPr lang="en-US" dirty="0" err="1" smtClean="0">
                <a:latin typeface="Calibri" pitchFamily="34" charset="0"/>
              </a:rPr>
              <a:t>lucro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desta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indústria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atinja</a:t>
            </a:r>
            <a:r>
              <a:rPr lang="en-US" dirty="0" smtClean="0">
                <a:latin typeface="Calibri" pitchFamily="34" charset="0"/>
              </a:rPr>
              <a:t> US$ 32 </a:t>
            </a:r>
            <a:r>
              <a:rPr lang="en-US" dirty="0" err="1" smtClean="0">
                <a:latin typeface="Calibri" pitchFamily="34" charset="0"/>
              </a:rPr>
              <a:t>bilhões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Between bord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64095"/>
            <a:ext cx="6096000" cy="342900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539552" y="4748951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Cerca de 600.000 a 800.000 pessoas são traficadas através de fronteiras internacionais a cada ano, segundo um levantamento do Departamento de Estado dos Estados Unidos de 2007. Dos quais mais de 70% são mulheres e cerca de 50% são crianças.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95536" y="692696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No </a:t>
            </a:r>
            <a:r>
              <a:rPr lang="en-US" sz="2000" dirty="0" err="1" smtClean="0">
                <a:latin typeface="Calibri" pitchFamily="34" charset="0"/>
              </a:rPr>
              <a:t>último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levantamento</a:t>
            </a:r>
            <a:r>
              <a:rPr lang="en-US" sz="2000" dirty="0" smtClean="0">
                <a:latin typeface="Calibri" pitchFamily="34" charset="0"/>
              </a:rPr>
              <a:t> do  International </a:t>
            </a:r>
            <a:r>
              <a:rPr lang="en-US" sz="2000" dirty="0" err="1" smtClean="0">
                <a:latin typeface="Calibri" pitchFamily="34" charset="0"/>
              </a:rPr>
              <a:t>Labour</a:t>
            </a:r>
            <a:r>
              <a:rPr lang="en-US" sz="2000" dirty="0" smtClean="0">
                <a:latin typeface="Calibri" pitchFamily="34" charset="0"/>
              </a:rPr>
              <a:t> Office (ILO) </a:t>
            </a:r>
            <a:r>
              <a:rPr lang="en-US" sz="2000" dirty="0" err="1" smtClean="0">
                <a:latin typeface="Calibri" pitchFamily="34" charset="0"/>
              </a:rPr>
              <a:t>concluiu</a:t>
            </a:r>
            <a:r>
              <a:rPr lang="en-US" sz="2000" dirty="0" smtClean="0">
                <a:latin typeface="Calibri" pitchFamily="34" charset="0"/>
              </a:rPr>
              <a:t>-se </a:t>
            </a:r>
            <a:r>
              <a:rPr lang="en-US" sz="2000" dirty="0" err="1" smtClean="0">
                <a:latin typeface="Calibri" pitchFamily="34" charset="0"/>
              </a:rPr>
              <a:t>que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existe</a:t>
            </a:r>
            <a:r>
              <a:rPr lang="en-US" sz="2000" dirty="0" smtClean="0">
                <a:latin typeface="Calibri" pitchFamily="34" charset="0"/>
              </a:rPr>
              <a:t> entre 19,500, 000 e 22,300,000 com um </a:t>
            </a:r>
            <a:r>
              <a:rPr lang="en-US" sz="2000" dirty="0" err="1" smtClean="0">
                <a:latin typeface="Calibri" pitchFamily="34" charset="0"/>
              </a:rPr>
              <a:t>nível</a:t>
            </a:r>
            <a:r>
              <a:rPr lang="en-US" sz="2000" dirty="0" smtClean="0">
                <a:latin typeface="Calibri" pitchFamily="34" charset="0"/>
              </a:rPr>
              <a:t> de </a:t>
            </a:r>
            <a:r>
              <a:rPr lang="en-US" sz="2000" dirty="0" err="1" smtClean="0">
                <a:latin typeface="Calibri" pitchFamily="34" charset="0"/>
              </a:rPr>
              <a:t>significância</a:t>
            </a:r>
            <a:r>
              <a:rPr lang="en-US" sz="2000" dirty="0" smtClean="0">
                <a:latin typeface="Calibri" pitchFamily="34" charset="0"/>
              </a:rPr>
              <a:t> de 68% .</a:t>
            </a:r>
            <a:endParaRPr lang="pt-BR" sz="2000" dirty="0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785959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477" y="2432445"/>
            <a:ext cx="6699875" cy="380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1520" y="692696"/>
            <a:ext cx="8676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alibri" pitchFamily="34" charset="0"/>
              </a:rPr>
              <a:t>Dos 20,9 milhões, 68% é explorado pelo setor privado, 22% são vítimas de exploração sexual e 10% é explorado pelo setor público (prisões com condições contrárias aos padrões </a:t>
            </a:r>
          </a:p>
          <a:p>
            <a:pPr algn="just"/>
            <a:r>
              <a:rPr lang="pt-BR" dirty="0" smtClean="0">
                <a:latin typeface="Calibri" pitchFamily="34" charset="0"/>
              </a:rPr>
              <a:t>ILO e trabalhos impostos por um estado militar ou forças rebeldes)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3148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467544" y="692696"/>
            <a:ext cx="4221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latin typeface="Calibri" pitchFamily="34" charset="0"/>
              </a:rPr>
              <a:t>Distribuição dos explorados por genro</a:t>
            </a:r>
            <a:endParaRPr lang="pt-BR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737222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467544" y="548680"/>
            <a:ext cx="4203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Calibri" pitchFamily="34" charset="0"/>
              </a:rPr>
              <a:t>Distribuição dos explorados por idade</a:t>
            </a:r>
            <a:endParaRPr lang="pt-BR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66775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467544" y="548680"/>
            <a:ext cx="3132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Calibri" pitchFamily="34" charset="0"/>
              </a:rPr>
              <a:t>Trabalho forçado por região</a:t>
            </a:r>
            <a:endParaRPr lang="pt-BR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oodispower.org/wp-content/uploads/chocolate_slavery_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55" y="2708920"/>
            <a:ext cx="9157655" cy="3528392"/>
          </a:xfrm>
          <a:prstGeom prst="rect">
            <a:avLst/>
          </a:prstGeo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95536" y="476672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pt-BR" sz="4400" dirty="0" smtClean="0">
                <a:solidFill>
                  <a:srgbClr val="F79646">
                    <a:lumMod val="75000"/>
                  </a:srgbClr>
                </a:solidFill>
                <a:ea typeface="+mj-ea"/>
                <a:cs typeface="+mj-cs"/>
              </a:rPr>
              <a:t>Produção de cacau</a:t>
            </a:r>
            <a:endParaRPr lang="pt-BR" sz="4400" dirty="0">
              <a:solidFill>
                <a:srgbClr val="F79646">
                  <a:lumMod val="75000"/>
                </a:srgb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41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1.friendseat.com/2011/10/Cocoa-Child-Labor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76872"/>
            <a:ext cx="6325716" cy="4139218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251520" y="260648"/>
            <a:ext cx="8676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</a:rPr>
              <a:t>Mercado de global de US% 5,1 bilhões.</a:t>
            </a:r>
          </a:p>
          <a:p>
            <a:pPr algn="just">
              <a:buFont typeface="Arial" pitchFamily="34" charset="0"/>
              <a:buChar char="•"/>
            </a:pPr>
            <a:endParaRPr lang="pt-BR" dirty="0" smtClean="0">
              <a:solidFill>
                <a:prstClr val="black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</a:rPr>
              <a:t>75% da produção de cacau é realizada na costa do marfim e gana.</a:t>
            </a:r>
          </a:p>
          <a:p>
            <a:pPr algn="just">
              <a:buFont typeface="Arial" pitchFamily="34" charset="0"/>
              <a:buChar char="•"/>
            </a:pPr>
            <a:endParaRPr lang="pt-BR" dirty="0" smtClean="0">
              <a:solidFill>
                <a:prstClr val="black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</a:rPr>
              <a:t>Segundo o departamento de estado norte americano, cerca de 109 mil crianças trabalham na produção de cacau, em condições ilegais, na Costa do Marfim</a:t>
            </a:r>
          </a:p>
          <a:p>
            <a:pPr algn="just"/>
            <a:endParaRPr lang="pt-BR" dirty="0" smtClean="0">
              <a:solidFill>
                <a:prstClr val="black"/>
              </a:solidFill>
            </a:endParaRPr>
          </a:p>
          <a:p>
            <a:pPr algn="just"/>
            <a:endParaRPr lang="pt-B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static.guim.co.uk/sys-images/Guardian/Pix/pixies/2009/12/6/1260143203073/Fairtrade-Kit-Kat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9608"/>
            <a:ext cx="5880653" cy="3528392"/>
          </a:xfrm>
          <a:prstGeom prst="rect">
            <a:avLst/>
          </a:prstGeom>
          <a:noFill/>
        </p:spPr>
      </p:pic>
      <p:pic>
        <p:nvPicPr>
          <p:cNvPr id="76804" name="Picture 4" descr="Fair Trade Logo - Click to return to homep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284984"/>
            <a:ext cx="2223120" cy="2667746"/>
          </a:xfrm>
          <a:prstGeom prst="rect">
            <a:avLst/>
          </a:prstGeo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51520" y="1133872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pt-BR" sz="4400" dirty="0" smtClean="0">
                <a:solidFill>
                  <a:srgbClr val="F79646">
                    <a:lumMod val="75000"/>
                  </a:srgbClr>
                </a:solidFill>
                <a:ea typeface="+mj-ea"/>
                <a:cs typeface="+mj-cs"/>
              </a:rPr>
              <a:t>Mudança x Cinismo </a:t>
            </a:r>
            <a:endParaRPr lang="pt-BR" sz="4400" dirty="0">
              <a:solidFill>
                <a:srgbClr val="F79646">
                  <a:lumMod val="75000"/>
                </a:srgb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94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92D050"/>
                </a:solidFill>
              </a:rPr>
              <a:t>Antiguidade</a:t>
            </a:r>
            <a:endParaRPr lang="pt-BR" dirty="0">
              <a:solidFill>
                <a:srgbClr val="92D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Prisioneiros de guerra;</a:t>
            </a:r>
          </a:p>
          <a:p>
            <a:r>
              <a:rPr lang="pt-BR" sz="2400" dirty="0" smtClean="0"/>
              <a:t>Esparta: propriedade do governo;</a:t>
            </a:r>
          </a:p>
          <a:p>
            <a:r>
              <a:rPr lang="pt-BR" sz="2400" dirty="0" smtClean="0"/>
              <a:t>Atenas: trabalho na agricultura, nas  minas, no exército, </a:t>
            </a:r>
            <a:r>
              <a:rPr lang="pt-BR" sz="2400" dirty="0" err="1" smtClean="0"/>
              <a:t>etc</a:t>
            </a:r>
            <a:r>
              <a:rPr lang="pt-BR" sz="2400" dirty="0" smtClean="0"/>
              <a:t>;</a:t>
            </a:r>
          </a:p>
          <a:p>
            <a:r>
              <a:rPr lang="pt-BR" sz="2400" dirty="0" smtClean="0"/>
              <a:t>Império Romano: escravismo a base da economia.</a:t>
            </a:r>
          </a:p>
        </p:txBody>
      </p:sp>
      <p:pic>
        <p:nvPicPr>
          <p:cNvPr id="5" name="Espaço Reservado para Conteúdo 4" descr="Sem título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340768"/>
            <a:ext cx="4038600" cy="3816424"/>
          </a:xfrm>
        </p:spPr>
      </p:pic>
      <p:sp>
        <p:nvSpPr>
          <p:cNvPr id="7" name="CaixaDeTexto 6"/>
          <p:cNvSpPr txBox="1"/>
          <p:nvPr/>
        </p:nvSpPr>
        <p:spPr>
          <a:xfrm>
            <a:off x="4644008" y="537321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http://www.freetheslaves.net/SSLPage.</a:t>
            </a:r>
            <a:r>
              <a:rPr lang="pt-BR" sz="1600" dirty="0" err="1" smtClean="0"/>
              <a:t>aspx</a:t>
            </a:r>
            <a:r>
              <a:rPr lang="pt-BR" sz="1600" dirty="0" smtClean="0"/>
              <a:t>?</a:t>
            </a:r>
            <a:r>
              <a:rPr lang="pt-BR" sz="1600" dirty="0" err="1" smtClean="0"/>
              <a:t>pid</a:t>
            </a:r>
            <a:r>
              <a:rPr lang="pt-BR" sz="1600" dirty="0" smtClean="0"/>
              <a:t>=303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r>
              <a:rPr lang="en-US" dirty="0" err="1" smtClean="0"/>
              <a:t>Trabalho</a:t>
            </a:r>
            <a:r>
              <a:rPr lang="en-US" dirty="0" smtClean="0"/>
              <a:t> </a:t>
            </a:r>
            <a:r>
              <a:rPr lang="en-US" dirty="0" err="1" smtClean="0"/>
              <a:t>Escravo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6800" y="2438400"/>
            <a:ext cx="6858000" cy="365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5438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Breve Histórico da Escravidão no Brasil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3000" dirty="0" err="1" smtClean="0"/>
              <a:t>Início</a:t>
            </a:r>
            <a:r>
              <a:rPr lang="en-US" sz="3000" dirty="0" smtClean="0"/>
              <a:t>: </a:t>
            </a:r>
            <a:r>
              <a:rPr lang="pt-BR" sz="3000" dirty="0" smtClean="0"/>
              <a:t>século</a:t>
            </a:r>
            <a:r>
              <a:rPr lang="en-US" sz="3000" dirty="0" smtClean="0"/>
              <a:t> XVI</a:t>
            </a:r>
          </a:p>
          <a:p>
            <a:r>
              <a:rPr lang="pt-BR" sz="3000" dirty="0" smtClean="0"/>
              <a:t>Tráfico</a:t>
            </a:r>
            <a:r>
              <a:rPr lang="en-US" sz="3000" dirty="0" smtClean="0"/>
              <a:t> de </a:t>
            </a:r>
            <a:r>
              <a:rPr lang="en-US" sz="3000" dirty="0" err="1" smtClean="0"/>
              <a:t>escravos</a:t>
            </a:r>
            <a:r>
              <a:rPr lang="en-US" sz="3000" dirty="0" smtClean="0"/>
              <a:t> – </a:t>
            </a:r>
            <a:r>
              <a:rPr lang="en-US" sz="3000" dirty="0" err="1" smtClean="0"/>
              <a:t>navios</a:t>
            </a:r>
            <a:r>
              <a:rPr lang="en-US" sz="3000" dirty="0" smtClean="0"/>
              <a:t> </a:t>
            </a:r>
            <a:r>
              <a:rPr lang="en-US" sz="3000" dirty="0" err="1" smtClean="0"/>
              <a:t>negreiros</a:t>
            </a:r>
            <a:endParaRPr lang="en-US" sz="3000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Imagem 3" descr="http://3.bp.blogspot.com/_JX4XuUe3EOI/S-9KecdY9nI/AAAAAAAAAI8/SxgE2AYsP88/s1600/navio+negreir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14600"/>
            <a:ext cx="5943600" cy="359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Breve Histórico da Escravidão no Brasil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3000" dirty="0" err="1" smtClean="0"/>
              <a:t>Trabalho</a:t>
            </a:r>
            <a:r>
              <a:rPr lang="en-US" sz="3000" dirty="0" smtClean="0"/>
              <a:t> </a:t>
            </a:r>
            <a:r>
              <a:rPr lang="en-US" sz="3000" dirty="0" err="1" smtClean="0"/>
              <a:t>nos</a:t>
            </a:r>
            <a:r>
              <a:rPr lang="en-US" sz="3000" dirty="0" smtClean="0"/>
              <a:t> </a:t>
            </a:r>
            <a:r>
              <a:rPr lang="en-US" sz="3000" dirty="0" err="1" smtClean="0"/>
              <a:t>engenhos</a:t>
            </a:r>
            <a:r>
              <a:rPr lang="en-US" sz="3000" dirty="0" smtClean="0"/>
              <a:t> de a</a:t>
            </a:r>
            <a:r>
              <a:rPr lang="pt-BR" sz="3000" dirty="0" err="1" smtClean="0"/>
              <a:t>çú</a:t>
            </a:r>
            <a:r>
              <a:rPr lang="en-US" sz="3000" dirty="0" smtClean="0"/>
              <a:t>car no </a:t>
            </a:r>
            <a:r>
              <a:rPr lang="en-US" sz="3000" dirty="0" err="1" smtClean="0"/>
              <a:t>nordeste</a:t>
            </a:r>
            <a:endParaRPr lang="en-US" sz="3000" dirty="0" smtClean="0"/>
          </a:p>
          <a:p>
            <a:r>
              <a:rPr lang="en-US" sz="3000" dirty="0" smtClean="0"/>
              <a:t>A </a:t>
            </a:r>
            <a:r>
              <a:rPr lang="en-US" sz="3000" dirty="0" err="1" smtClean="0"/>
              <a:t>partir</a:t>
            </a:r>
            <a:r>
              <a:rPr lang="en-US" sz="3000" dirty="0" smtClean="0"/>
              <a:t> do s</a:t>
            </a:r>
            <a:r>
              <a:rPr lang="pt-BR" sz="3000" dirty="0" smtClean="0"/>
              <a:t>é</a:t>
            </a:r>
            <a:r>
              <a:rPr lang="en-US" sz="3000" dirty="0" err="1" smtClean="0"/>
              <a:t>culo</a:t>
            </a:r>
            <a:r>
              <a:rPr lang="en-US" sz="3000" dirty="0" smtClean="0"/>
              <a:t> XVIII – </a:t>
            </a:r>
            <a:r>
              <a:rPr lang="en-US" sz="3000" dirty="0" err="1" smtClean="0"/>
              <a:t>trabalho</a:t>
            </a:r>
            <a:r>
              <a:rPr lang="en-US" sz="3000" dirty="0" smtClean="0"/>
              <a:t> </a:t>
            </a:r>
            <a:r>
              <a:rPr lang="en-US" sz="3000" dirty="0" err="1" smtClean="0"/>
              <a:t>nas</a:t>
            </a:r>
            <a:r>
              <a:rPr lang="en-US" sz="3000" dirty="0" smtClean="0"/>
              <a:t> minas de </a:t>
            </a:r>
            <a:r>
              <a:rPr lang="en-US" sz="3000" dirty="0" err="1" smtClean="0"/>
              <a:t>ouro</a:t>
            </a:r>
            <a:endParaRPr lang="en-US" sz="3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Imagem 3" descr="http://4.bp.blogspot.com/-ShhuwVrOiEc/UFMeil90PCI/AAAAAAAAACw/mzeaeTrX6kI/s1600/escravos_trabalhand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4284980" cy="271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http://1.bp.blogspot.com/-QTN_Jx7hvHg/TYQVMaiVcuI/AAAAAAAACtc/WCczAxMmKV0/s400/minera%25C3%25A7%25C3%25A3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581400"/>
            <a:ext cx="3806190" cy="28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Breve Histórico da Escravidão no Brasil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r>
              <a:rPr lang="en-US" sz="3000" dirty="0" err="1" smtClean="0"/>
              <a:t>Revoltas</a:t>
            </a:r>
            <a:r>
              <a:rPr lang="en-US" sz="3000" dirty="0" smtClean="0"/>
              <a:t> – forma</a:t>
            </a:r>
            <a:r>
              <a:rPr lang="pt-BR" sz="3000" dirty="0" err="1" smtClean="0"/>
              <a:t>çã</a:t>
            </a:r>
            <a:r>
              <a:rPr lang="en-US" sz="3000" dirty="0" smtClean="0"/>
              <a:t>o de </a:t>
            </a:r>
            <a:r>
              <a:rPr lang="en-US" sz="3000" dirty="0" err="1" smtClean="0"/>
              <a:t>quilombos</a:t>
            </a:r>
            <a:r>
              <a:rPr lang="en-US" sz="3000" dirty="0" smtClean="0"/>
              <a:t> (</a:t>
            </a:r>
            <a:r>
              <a:rPr lang="en-US" sz="3000" dirty="0" err="1" smtClean="0"/>
              <a:t>Palmares</a:t>
            </a:r>
            <a:r>
              <a:rPr lang="en-US" sz="3000" dirty="0" smtClean="0"/>
              <a:t> - </a:t>
            </a:r>
            <a:r>
              <a:rPr lang="en-US" sz="3000" dirty="0" err="1" smtClean="0"/>
              <a:t>líder</a:t>
            </a:r>
            <a:r>
              <a:rPr lang="en-US" sz="3000" dirty="0" smtClean="0"/>
              <a:t> </a:t>
            </a:r>
            <a:r>
              <a:rPr lang="en-US" sz="3000" dirty="0" err="1" smtClean="0"/>
              <a:t>Zumbi</a:t>
            </a:r>
            <a:r>
              <a:rPr lang="en-US" sz="3000" dirty="0" smtClean="0"/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Imagem 3" descr="http://www.achetudoeregiao.com.br/atr/ATR.GIF/escravos_brasi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438400"/>
            <a:ext cx="4795520" cy="312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http://img.blogdoanderson.com/2012/11/1195560306_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124200"/>
            <a:ext cx="2514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Breve Histórico da Escravidão no Brasil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Lei Bill Aberdeen (1845)</a:t>
            </a:r>
          </a:p>
          <a:p>
            <a:r>
              <a:rPr lang="en-US" sz="3000" dirty="0" smtClean="0"/>
              <a:t>Lei </a:t>
            </a:r>
            <a:r>
              <a:rPr lang="en-US" sz="3000" dirty="0" err="1" smtClean="0"/>
              <a:t>Eusébio</a:t>
            </a:r>
            <a:r>
              <a:rPr lang="en-US" sz="3000" dirty="0" smtClean="0"/>
              <a:t> de </a:t>
            </a:r>
            <a:r>
              <a:rPr lang="en-US" sz="3000" dirty="0" err="1" smtClean="0"/>
              <a:t>Queiroz</a:t>
            </a:r>
            <a:r>
              <a:rPr lang="en-US" sz="3000" dirty="0" smtClean="0"/>
              <a:t> (1850)</a:t>
            </a:r>
          </a:p>
          <a:p>
            <a:r>
              <a:rPr lang="en-US" sz="3000" dirty="0" smtClean="0"/>
              <a:t>Lei do </a:t>
            </a:r>
            <a:r>
              <a:rPr lang="en-US" sz="3000" dirty="0" err="1" smtClean="0"/>
              <a:t>Ventre</a:t>
            </a:r>
            <a:r>
              <a:rPr lang="en-US" sz="3000" dirty="0" smtClean="0"/>
              <a:t> </a:t>
            </a:r>
            <a:r>
              <a:rPr lang="en-US" sz="3000" dirty="0" err="1" smtClean="0"/>
              <a:t>Livre</a:t>
            </a:r>
            <a:r>
              <a:rPr lang="en-US" sz="3000" dirty="0" smtClean="0"/>
              <a:t> (1871)</a:t>
            </a:r>
          </a:p>
          <a:p>
            <a:r>
              <a:rPr lang="en-US" sz="3000" dirty="0" smtClean="0"/>
              <a:t>Lei dos </a:t>
            </a:r>
            <a:r>
              <a:rPr lang="en-US" sz="3000" dirty="0" err="1" smtClean="0"/>
              <a:t>Sexagen</a:t>
            </a:r>
            <a:r>
              <a:rPr lang="en-US" sz="3000" dirty="0" err="1"/>
              <a:t>á</a:t>
            </a:r>
            <a:r>
              <a:rPr lang="en-US" sz="3000" dirty="0" err="1" smtClean="0"/>
              <a:t>rios</a:t>
            </a:r>
            <a:r>
              <a:rPr lang="en-US" sz="3000" dirty="0" smtClean="0"/>
              <a:t> (1885) </a:t>
            </a:r>
          </a:p>
          <a:p>
            <a:r>
              <a:rPr lang="en-US" sz="3000" dirty="0" smtClean="0"/>
              <a:t>Lei </a:t>
            </a:r>
            <a:r>
              <a:rPr lang="en-US" sz="3000" dirty="0" err="1" smtClean="0"/>
              <a:t>Áurea</a:t>
            </a:r>
            <a:r>
              <a:rPr lang="en-US" sz="3000" dirty="0" smtClean="0"/>
              <a:t> (1888)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Breve Histórico da Escravidão no Brasil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sz="3000" dirty="0" err="1" smtClean="0"/>
              <a:t>Liberdade</a:t>
            </a:r>
            <a:r>
              <a:rPr lang="en-US" sz="3000" dirty="0" smtClean="0"/>
              <a:t> </a:t>
            </a:r>
            <a:r>
              <a:rPr lang="en-US" sz="3000" dirty="0" err="1" smtClean="0"/>
              <a:t>jurídica</a:t>
            </a:r>
            <a:r>
              <a:rPr lang="en-US" sz="3000" dirty="0" smtClean="0"/>
              <a:t> </a:t>
            </a:r>
            <a:r>
              <a:rPr lang="en-US" sz="3000" dirty="0" err="1" smtClean="0"/>
              <a:t>aos</a:t>
            </a:r>
            <a:r>
              <a:rPr lang="en-US" sz="3000" dirty="0" smtClean="0"/>
              <a:t> </a:t>
            </a:r>
            <a:r>
              <a:rPr lang="en-US" sz="3000" dirty="0" err="1" smtClean="0"/>
              <a:t>escravos</a:t>
            </a:r>
            <a:endParaRPr lang="en-US" sz="3000" dirty="0" smtClean="0"/>
          </a:p>
          <a:p>
            <a:r>
              <a:rPr lang="en-US" sz="3000" dirty="0" err="1" smtClean="0"/>
              <a:t>Falta</a:t>
            </a:r>
            <a:r>
              <a:rPr lang="en-US" sz="3000" dirty="0" smtClean="0"/>
              <a:t> de assist</a:t>
            </a:r>
            <a:r>
              <a:rPr lang="pt-BR" sz="3000" dirty="0" smtClean="0"/>
              <a:t>ê</a:t>
            </a:r>
            <a:r>
              <a:rPr lang="en-US" sz="3000" dirty="0" err="1" smtClean="0"/>
              <a:t>ncia</a:t>
            </a:r>
            <a:r>
              <a:rPr lang="en-US" sz="3000" dirty="0" smtClean="0"/>
              <a:t> do </a:t>
            </a:r>
            <a:r>
              <a:rPr lang="en-US" sz="3000" dirty="0" err="1" smtClean="0"/>
              <a:t>estado</a:t>
            </a:r>
            <a:endParaRPr lang="en-US" sz="3000" dirty="0" smtClean="0"/>
          </a:p>
          <a:p>
            <a:r>
              <a:rPr lang="en-US" sz="3000" dirty="0" err="1" smtClean="0"/>
              <a:t>Preconceito</a:t>
            </a:r>
            <a:endParaRPr lang="en-US" sz="3000" dirty="0" smtClean="0"/>
          </a:p>
          <a:p>
            <a:r>
              <a:rPr lang="en-US" sz="3000" dirty="0" err="1" smtClean="0"/>
              <a:t>Marginaliza</a:t>
            </a:r>
            <a:r>
              <a:rPr lang="pt-BR" sz="3000" dirty="0" err="1" smtClean="0"/>
              <a:t>çã</a:t>
            </a:r>
            <a:r>
              <a:rPr lang="en-US" sz="3000" dirty="0" smtClean="0"/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Escravidão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atualidade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2012: 2849 </a:t>
            </a:r>
            <a:r>
              <a:rPr lang="en-US" sz="2800" dirty="0" err="1" smtClean="0"/>
              <a:t>trabalhadores</a:t>
            </a:r>
            <a:r>
              <a:rPr lang="en-US" sz="2800" dirty="0" smtClean="0"/>
              <a:t> </a:t>
            </a:r>
            <a:r>
              <a:rPr lang="en-US" sz="2800" dirty="0" err="1" smtClean="0"/>
              <a:t>foram</a:t>
            </a:r>
            <a:r>
              <a:rPr lang="en-US" sz="2800" dirty="0" smtClean="0"/>
              <a:t> </a:t>
            </a:r>
            <a:r>
              <a:rPr lang="en-US" sz="2800" dirty="0" err="1" smtClean="0"/>
              <a:t>resgatados</a:t>
            </a:r>
            <a:r>
              <a:rPr lang="en-US" sz="2800" dirty="0" smtClean="0"/>
              <a:t> </a:t>
            </a:r>
            <a:r>
              <a:rPr lang="en-US" sz="2800" dirty="0" err="1" smtClean="0"/>
              <a:t>da</a:t>
            </a:r>
            <a:r>
              <a:rPr lang="en-US" sz="2800" dirty="0" smtClean="0"/>
              <a:t> </a:t>
            </a:r>
            <a:r>
              <a:rPr lang="pt-BR" sz="2800" dirty="0" smtClean="0"/>
              <a:t>condição análoga à de escravo</a:t>
            </a:r>
          </a:p>
          <a:p>
            <a:r>
              <a:rPr lang="pt-BR" sz="2800" dirty="0" smtClean="0"/>
              <a:t>Aumento de 14,37% em relação a 2011 </a:t>
            </a:r>
          </a:p>
          <a:p>
            <a:r>
              <a:rPr lang="pt-BR" sz="2800" dirty="0" smtClean="0"/>
              <a:t>A região Norte foi a que apresentou maior número de trabalhadores resgatados (1100)</a:t>
            </a:r>
          </a:p>
          <a:p>
            <a:pPr>
              <a:buNone/>
            </a:pPr>
            <a:r>
              <a:rPr lang="pt-BR" sz="2800" dirty="0" smtClean="0"/>
              <a:t> </a:t>
            </a:r>
            <a:endParaRPr lang="en-US" sz="2800" dirty="0"/>
          </a:p>
        </p:txBody>
      </p:sp>
      <p:pic>
        <p:nvPicPr>
          <p:cNvPr id="6" name="Imagem 5" descr="Mão de trabalhador submetido a trabalho escrav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81400"/>
            <a:ext cx="37338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Escravidão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atualidade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30881"/>
            <a:ext cx="8229600" cy="180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2667000" y="4800600"/>
            <a:ext cx="43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Dados </a:t>
            </a:r>
            <a:r>
              <a:rPr lang="en-US" dirty="0" err="1" smtClean="0"/>
              <a:t>por</a:t>
            </a:r>
            <a:r>
              <a:rPr lang="pt-BR" dirty="0" smtClean="0"/>
              <a:t> atividade no per</a:t>
            </a:r>
            <a:r>
              <a:rPr lang="en-US" dirty="0" smtClean="0"/>
              <a:t>í</a:t>
            </a:r>
            <a:r>
              <a:rPr lang="pt-BR" dirty="0" err="1" smtClean="0"/>
              <a:t>odo</a:t>
            </a:r>
            <a:r>
              <a:rPr lang="pt-BR" dirty="0" smtClean="0"/>
              <a:t> 2003 a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Escravidão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atualidade</a:t>
            </a:r>
            <a:endParaRPr lang="en-US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4713026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5181600" y="1143000"/>
            <a:ext cx="3352800" cy="455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800" dirty="0" smtClean="0"/>
              <a:t>Lista suja: Cadastro de Empregadores flagrados utilizando mão de obra em condições análogas à escravidão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/>
              <a:t>O setor carvoeiro acumula 74 nomes dos 394 incluídos atualmente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marL="514350" indent="-514350"/>
            <a:r>
              <a:rPr lang="en-US" sz="2800" dirty="0" err="1" smtClean="0"/>
              <a:t>Bolivianos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S</a:t>
            </a:r>
            <a:r>
              <a:rPr lang="pt-BR" sz="2800" dirty="0" smtClean="0"/>
              <a:t>ã</a:t>
            </a:r>
            <a:r>
              <a:rPr lang="en-US" sz="2800" dirty="0" smtClean="0"/>
              <a:t>o Paulo</a:t>
            </a:r>
          </a:p>
          <a:p>
            <a:pPr marL="514350" indent="-514350">
              <a:buNone/>
            </a:pPr>
            <a:r>
              <a:rPr lang="en-US" sz="2800" dirty="0" smtClean="0"/>
              <a:t>	</a:t>
            </a:r>
          </a:p>
          <a:p>
            <a:pPr marL="514350" indent="-514350">
              <a:buNone/>
            </a:pPr>
            <a:r>
              <a:rPr lang="en-US" sz="2800" dirty="0"/>
              <a:t>	</a:t>
            </a:r>
            <a:r>
              <a:rPr lang="en-US" sz="2800" dirty="0" smtClean="0"/>
              <a:t>		</a:t>
            </a:r>
            <a:r>
              <a:rPr lang="en-US" sz="1800" dirty="0" err="1" smtClean="0"/>
              <a:t>Jornada</a:t>
            </a:r>
            <a:r>
              <a:rPr lang="en-US" sz="1800" dirty="0" smtClean="0"/>
              <a:t> </a:t>
            </a:r>
            <a:r>
              <a:rPr lang="en-US" sz="1800" dirty="0" err="1" smtClean="0"/>
              <a:t>exaustiva</a:t>
            </a:r>
            <a:endParaRPr lang="en-US" sz="1800" dirty="0" smtClean="0"/>
          </a:p>
          <a:p>
            <a:pPr marL="514350" indent="-514350">
              <a:buFont typeface="Wingdings" pitchFamily="2" charset="2"/>
              <a:buChar char="Ø"/>
            </a:pPr>
            <a:endParaRPr lang="en-US" sz="2800" dirty="0" smtClean="0"/>
          </a:p>
          <a:p>
            <a:pPr marL="514350" indent="-514350">
              <a:buNone/>
            </a:pPr>
            <a:endParaRPr lang="en-US" sz="28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Escravidão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atualidade</a:t>
            </a:r>
            <a:endParaRPr lang="en-US" dirty="0"/>
          </a:p>
        </p:txBody>
      </p:sp>
      <p:pic>
        <p:nvPicPr>
          <p:cNvPr id="7" name="Imagem 6" descr="Oficina em Americana (SP) com bolivianos submetidos a trabalho em condições análogas à da escravidão Leia mai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19400"/>
            <a:ext cx="5257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Espaço Reservado para Conteúdo 3" descr="http://reporterbrasil.org.br/wp-content/uploads/2013/03/fiscal-GRU5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0"/>
            <a:ext cx="26670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6096000" y="5715000"/>
            <a:ext cx="2665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Dormitório</a:t>
            </a:r>
            <a:r>
              <a:rPr lang="en-US" dirty="0" smtClean="0"/>
              <a:t> de </a:t>
            </a:r>
            <a:r>
              <a:rPr lang="en-US" dirty="0" err="1" smtClean="0"/>
              <a:t>trabalhador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92D050"/>
                </a:solidFill>
              </a:rPr>
              <a:t>Idade Moderna</a:t>
            </a:r>
            <a:endParaRPr lang="pt-BR" dirty="0">
              <a:solidFill>
                <a:srgbClr val="92D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Crença de superioridade;</a:t>
            </a:r>
          </a:p>
          <a:p>
            <a:r>
              <a:rPr lang="pt-BR" sz="2400" dirty="0" smtClean="0"/>
              <a:t>Tráfico negreiro era uma das atividades comerciais mais rentáveis;</a:t>
            </a:r>
          </a:p>
          <a:p>
            <a:r>
              <a:rPr lang="pt-BR" sz="2400" dirty="0" smtClean="0"/>
              <a:t>Escravidão de negros e indígenas nas Américas.</a:t>
            </a:r>
            <a:endParaRPr lang="pt-BR" sz="2400" dirty="0"/>
          </a:p>
        </p:txBody>
      </p:sp>
      <p:pic>
        <p:nvPicPr>
          <p:cNvPr id="13" name="Espaço Reservado para Conteúdo 12" descr="navio negreir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556792"/>
            <a:ext cx="3810000" cy="3168352"/>
          </a:xfrm>
        </p:spPr>
      </p:pic>
      <p:sp>
        <p:nvSpPr>
          <p:cNvPr id="15" name="CaixaDeTexto 14"/>
          <p:cNvSpPr txBox="1"/>
          <p:nvPr/>
        </p:nvSpPr>
        <p:spPr>
          <a:xfrm>
            <a:off x="4788024" y="501317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http://www.christeeleyson.com/2012_01_01_archive.html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Escravidão </a:t>
            </a:r>
            <a:r>
              <a:rPr lang="en-US" dirty="0" smtClean="0"/>
              <a:t>no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atualidade</a:t>
            </a:r>
            <a:endParaRPr lang="en-US" dirty="0"/>
          </a:p>
        </p:txBody>
      </p:sp>
      <p:pic>
        <p:nvPicPr>
          <p:cNvPr id="6" name="Imagem 5" descr="http://reporterbrasil.org.br/wp-content/uploads/2013/03/fiscal-GRU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25146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533400" y="5638800"/>
            <a:ext cx="304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Sistema elétrico precário</a:t>
            </a:r>
          </a:p>
          <a:p>
            <a:pPr algn="ctr"/>
            <a:r>
              <a:rPr lang="pt-BR" dirty="0" smtClean="0"/>
              <a:t>fornecia iluminação na oficina</a:t>
            </a:r>
            <a:endParaRPr lang="en-US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>
          <a:xfrm>
            <a:off x="3733800" y="1371600"/>
            <a:ext cx="4953000" cy="1219200"/>
          </a:xfrm>
        </p:spPr>
        <p:txBody>
          <a:bodyPr/>
          <a:lstStyle/>
          <a:p>
            <a:pPr>
              <a:buNone/>
            </a:pPr>
            <a:r>
              <a:rPr lang="en-US" sz="3000" dirty="0" err="1" smtClean="0"/>
              <a:t>Condi</a:t>
            </a:r>
            <a:r>
              <a:rPr lang="en-US" sz="2800" dirty="0" err="1" smtClean="0"/>
              <a:t>çõe</a:t>
            </a:r>
            <a:r>
              <a:rPr lang="en-US" sz="3000" dirty="0" err="1" smtClean="0"/>
              <a:t>s</a:t>
            </a:r>
            <a:r>
              <a:rPr lang="en-US" sz="3000" dirty="0" smtClean="0"/>
              <a:t> </a:t>
            </a:r>
            <a:r>
              <a:rPr lang="en-US" sz="3000" dirty="0" err="1" smtClean="0"/>
              <a:t>prec</a:t>
            </a:r>
            <a:r>
              <a:rPr lang="pt-BR" sz="3000" dirty="0" smtClean="0"/>
              <a:t>á</a:t>
            </a:r>
            <a:r>
              <a:rPr lang="en-US" sz="3000" dirty="0" err="1" smtClean="0"/>
              <a:t>rias</a:t>
            </a:r>
            <a:endParaRPr lang="en-US" sz="3000" dirty="0" smtClean="0"/>
          </a:p>
          <a:p>
            <a:pPr>
              <a:buNone/>
            </a:pPr>
            <a:r>
              <a:rPr lang="en-US" sz="3000" dirty="0" smtClean="0"/>
              <a:t>Sal</a:t>
            </a:r>
            <a:r>
              <a:rPr lang="pt-BR" sz="3000" dirty="0" smtClean="0"/>
              <a:t>á</a:t>
            </a:r>
            <a:r>
              <a:rPr lang="en-US" sz="3000" dirty="0" err="1" smtClean="0"/>
              <a:t>rios</a:t>
            </a:r>
            <a:r>
              <a:rPr lang="en-US" sz="3000" dirty="0" smtClean="0"/>
              <a:t> </a:t>
            </a:r>
            <a:r>
              <a:rPr lang="en-US" sz="3000" dirty="0" err="1" smtClean="0"/>
              <a:t>baixos</a:t>
            </a:r>
            <a:endParaRPr lang="en-US" sz="3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" name="Imagem 9" descr="http://3.bp.blogspot.com/--AzC0YElmvc/US4AoKhkxnI/AAAAAAAAL-c/hVBHXsnOFfw/s1600/Bolivianos+em+S%C3%A3o+Paulo+-+escravid%C3%A3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667000"/>
            <a:ext cx="4469130" cy="289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4495800" y="5715000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Bolivianos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oficina</a:t>
            </a:r>
            <a:r>
              <a:rPr lang="en-US" dirty="0" smtClean="0"/>
              <a:t> de </a:t>
            </a:r>
            <a:r>
              <a:rPr lang="en-US" dirty="0" err="1" smtClean="0"/>
              <a:t>costura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Escravidão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atualidade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 Carvoeiros em Goiás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5" name="Imagem 4" descr="http://www.aredacao.com.br/files/images/3261/ad5ac8330f3a166ef2c67799a8bb764c_redacao_de13d0a97c076b61eab47b74e8ad2e8a_MyF113iNCm5_6268_21WedWednesday3st26338SeptemberSep099302011140704000000P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3962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 descr="http://www.aredacao.com.br/files/images/3261/8c3360b9ddc776ee86d4da0635f381e5_redacao_7e8665ec16899b09792c754f2af1f9c2_MyF113iNCm5_24437_21WedWednesday3st26338SeptemberSep099302011140704000000P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10001"/>
            <a:ext cx="3962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914400" y="4724400"/>
            <a:ext cx="298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Trabalhadores</a:t>
            </a:r>
            <a:r>
              <a:rPr lang="en-US" dirty="0" smtClean="0"/>
              <a:t> </a:t>
            </a:r>
            <a:r>
              <a:rPr lang="en-US" dirty="0" err="1" smtClean="0"/>
              <a:t>cortando</a:t>
            </a:r>
            <a:r>
              <a:rPr lang="en-US" dirty="0" smtClean="0"/>
              <a:t> </a:t>
            </a:r>
            <a:r>
              <a:rPr lang="en-US" dirty="0" err="1" smtClean="0"/>
              <a:t>lenha</a:t>
            </a:r>
            <a:endParaRPr lang="en-US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800600" y="3352800"/>
            <a:ext cx="390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Ausência</a:t>
            </a:r>
            <a:r>
              <a:rPr lang="en-US" dirty="0" smtClean="0"/>
              <a:t> de </a:t>
            </a:r>
            <a:r>
              <a:rPr lang="en-US" dirty="0" err="1" smtClean="0"/>
              <a:t>equipamentos</a:t>
            </a:r>
            <a:r>
              <a:rPr lang="en-US" dirty="0" smtClean="0"/>
              <a:t> de </a:t>
            </a:r>
            <a:r>
              <a:rPr lang="en-US" dirty="0" err="1" smtClean="0"/>
              <a:t>prote</a:t>
            </a:r>
            <a:r>
              <a:rPr lang="pt-BR" dirty="0" err="1" smtClean="0"/>
              <a:t>ção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Escravidão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atualidade</a:t>
            </a:r>
            <a:endParaRPr lang="en-US" dirty="0"/>
          </a:p>
        </p:txBody>
      </p:sp>
      <p:pic>
        <p:nvPicPr>
          <p:cNvPr id="6" name="Espaço Reservado para Conteúdo 5" descr="http://www.aredacao.com.br/files/images/3261/feea20070361cd019901f7cb1a773b89_redacao_b9642e6ff7b38eefa078af6aab9b646d_MyF113iNCm5_96089_21WedWednesday3st26338SeptemberSep099302011140704000000PM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1"/>
            <a:ext cx="3886200" cy="266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http://www.aredacao.com.br/files/images/3261/abb6ae7315c61ec6d3104ab27491c4cf_redacao_5c7652aa2a5a28b954c1cab8528d2599_MyF113iNCm5_30991_21WedWednesday3st26338SeptemberSep099302011140704000000P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733800"/>
            <a:ext cx="37338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990600" y="4267200"/>
            <a:ext cx="256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Alojamentos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barracas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638800" y="3276600"/>
            <a:ext cx="15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Corte de </a:t>
            </a:r>
            <a:r>
              <a:rPr lang="en-US" dirty="0" err="1" smtClean="0"/>
              <a:t>lenha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11560" y="47667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Notícias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035" y="2132856"/>
            <a:ext cx="67913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8199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467544" y="5445224"/>
            <a:ext cx="80879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 smtClean="0"/>
              <a:t>12/06/2013</a:t>
            </a:r>
          </a:p>
          <a:p>
            <a:pPr fontAlgn="base"/>
            <a:r>
              <a:rPr lang="en-US" b="1" dirty="0" smtClean="0"/>
              <a:t>Mexico </a:t>
            </a:r>
            <a:r>
              <a:rPr lang="en-US" b="1" dirty="0"/>
              <a:t>rescues 275 workers from ‘slavery</a:t>
            </a:r>
            <a:r>
              <a:rPr lang="en-US" b="1" dirty="0" smtClean="0"/>
              <a:t>’</a:t>
            </a:r>
          </a:p>
          <a:p>
            <a:pPr fontAlgn="base"/>
            <a:r>
              <a:rPr lang="pt-BR" dirty="0" smtClean="0">
                <a:hlinkClick r:id="rId3"/>
              </a:rPr>
              <a:t>http://www.rawstory.com/rs/2013/06/12/mexico-rescues-275-workers-from-slavery/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37222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251520" y="5589240"/>
            <a:ext cx="8640960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106329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5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13/06/2013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Exploitation and forced-</a:t>
            </a: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labour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in Yangon's industrial zones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Fonte</a:t>
            </a: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: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lang="pt-BR" dirty="0" smtClean="0">
                <a:latin typeface="Calibri" pitchFamily="34" charset="0"/>
                <a:hlinkClick r:id="rId3"/>
              </a:rPr>
              <a:t>http://www.elevenmyanmar.com/national/2485-exploitation-and-forced-labour-in-yangon-s-industrial-zones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4199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503040" y="5445224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14/06/2013</a:t>
            </a:r>
          </a:p>
          <a:p>
            <a:r>
              <a:rPr lang="en-US" b="1" dirty="0" smtClean="0">
                <a:latin typeface="Calibri" pitchFamily="34" charset="0"/>
              </a:rPr>
              <a:t>Human </a:t>
            </a:r>
            <a:r>
              <a:rPr lang="en-US" b="1" dirty="0">
                <a:latin typeface="Calibri" pitchFamily="34" charset="0"/>
              </a:rPr>
              <a:t>Rights Group IJM Helps Free 273 Slaves From India Brick Factories</a:t>
            </a:r>
            <a:br>
              <a:rPr lang="en-US" b="1" dirty="0">
                <a:latin typeface="Calibri" pitchFamily="34" charset="0"/>
              </a:rPr>
            </a:br>
            <a:r>
              <a:rPr lang="en-US" sz="1400" dirty="0" err="1" smtClean="0">
                <a:latin typeface="Calibri" pitchFamily="34" charset="0"/>
              </a:rPr>
              <a:t>Fonte</a:t>
            </a:r>
            <a:r>
              <a:rPr lang="en-US" sz="1400" dirty="0" smtClean="0">
                <a:latin typeface="Calibri" pitchFamily="34" charset="0"/>
              </a:rPr>
              <a:t>: </a:t>
            </a:r>
            <a:r>
              <a:rPr lang="en-US" sz="1400" dirty="0">
                <a:latin typeface="Calibri" pitchFamily="34" charset="0"/>
              </a:rPr>
              <a:t> </a:t>
            </a:r>
            <a:r>
              <a:rPr lang="en-US" sz="1400" dirty="0">
                <a:latin typeface="Calibri" pitchFamily="34" charset="0"/>
                <a:hlinkClick r:id="rId3"/>
              </a:rPr>
              <a:t>http://www.christianpost.com/news/christian-human-rights-group-ijm-helps-free-273-slaves-from-india-brick-factories-98047/#gXf5mBFPc4yBsUmI.99</a:t>
            </a:r>
            <a:r>
              <a:rPr lang="en-US" sz="1400" dirty="0">
                <a:latin typeface="Calibri" pitchFamily="34" charset="0"/>
              </a:rPr>
              <a:t> </a:t>
            </a:r>
            <a:endParaRPr lang="pt-BR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509519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251520" y="5473005"/>
            <a:ext cx="7604646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>
                <a:latin typeface="Calibri" pitchFamily="34" charset="0"/>
              </a:rPr>
              <a:t>10/06/2013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b="1" dirty="0">
                <a:latin typeface="Calibri" pitchFamily="34" charset="0"/>
              </a:rPr>
              <a:t>Homem é preso por forçar trabalho escravo em f</a:t>
            </a:r>
            <a:r>
              <a:rPr lang="pt-BR" dirty="0">
                <a:latin typeface="Calibri" pitchFamily="34" charset="0"/>
              </a:rPr>
              <a:t>azenda em Bocaiuva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>
                <a:latin typeface="Calibri" pitchFamily="34" charset="0"/>
              </a:rPr>
              <a:t>Patrão era quem sacava o salário da aposentadoria, afirma vítima.</a:t>
            </a:r>
            <a:br>
              <a:rPr lang="pt-BR" dirty="0">
                <a:latin typeface="Calibri" pitchFamily="34" charset="0"/>
              </a:rPr>
            </a:br>
            <a:r>
              <a:rPr lang="pt-BR" dirty="0">
                <a:latin typeface="Calibri" pitchFamily="34" charset="0"/>
              </a:rPr>
              <a:t>Trabalhador estava na fazenda há 11 anos sem receber salários.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768752" cy="500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539552" y="5445224"/>
            <a:ext cx="9468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" pitchFamily="34" charset="0"/>
              </a:rPr>
              <a:t>07/06/2013</a:t>
            </a:r>
            <a:endParaRPr lang="pt-BR" b="1" dirty="0" smtClean="0">
              <a:latin typeface="Calibri" pitchFamily="34" charset="0"/>
            </a:endParaRPr>
          </a:p>
          <a:p>
            <a:r>
              <a:rPr lang="pt-BR" b="1" dirty="0" smtClean="0">
                <a:latin typeface="Calibri" pitchFamily="34" charset="0"/>
              </a:rPr>
              <a:t>Bolivianos </a:t>
            </a:r>
            <a:r>
              <a:rPr lang="pt-BR" b="1" dirty="0">
                <a:latin typeface="Calibri" pitchFamily="34" charset="0"/>
              </a:rPr>
              <a:t>acusam empresa de trabalho escravo em Rio Preto, SP</a:t>
            </a:r>
          </a:p>
          <a:p>
            <a:r>
              <a:rPr lang="pt-BR" dirty="0">
                <a:latin typeface="Calibri" pitchFamily="34" charset="0"/>
              </a:rPr>
              <a:t>Três bolivianos foram levados para a delegacia da Polícia Federal.</a:t>
            </a:r>
            <a:br>
              <a:rPr lang="pt-BR" dirty="0">
                <a:latin typeface="Calibri" pitchFamily="34" charset="0"/>
              </a:rPr>
            </a:br>
            <a:r>
              <a:rPr lang="pt-BR" dirty="0">
                <a:latin typeface="Calibri" pitchFamily="34" charset="0"/>
              </a:rPr>
              <a:t>Um deles afirma ter trabalhar por 15 horas dia e ter ganho apenas R$ 450.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5301208"/>
            <a:ext cx="7956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05/06/2013</a:t>
            </a:r>
          </a:p>
          <a:p>
            <a:r>
              <a:rPr lang="en-US" b="1" dirty="0" smtClean="0"/>
              <a:t>European </a:t>
            </a:r>
            <a:r>
              <a:rPr lang="en-US" b="1" dirty="0"/>
              <a:t>governments oblivious to forced </a:t>
            </a:r>
            <a:r>
              <a:rPr lang="en-US" b="1" dirty="0" err="1"/>
              <a:t>labour</a:t>
            </a:r>
            <a:r>
              <a:rPr lang="en-US" b="1" dirty="0"/>
              <a:t> conditions, says report</a:t>
            </a:r>
          </a:p>
          <a:p>
            <a:r>
              <a:rPr lang="en-US" dirty="0"/>
              <a:t>Study of </a:t>
            </a:r>
            <a:r>
              <a:rPr lang="en-US" dirty="0" err="1"/>
              <a:t>labour</a:t>
            </a:r>
            <a:r>
              <a:rPr lang="en-US" dirty="0"/>
              <a:t> conditions in countries including France, Italy and Germany suggests up to 880,000 people being </a:t>
            </a:r>
            <a:r>
              <a:rPr lang="en-US" dirty="0" smtClean="0"/>
              <a:t>exploited</a:t>
            </a:r>
          </a:p>
          <a:p>
            <a:r>
              <a:rPr lang="en-US" dirty="0" smtClean="0"/>
              <a:t>guardian.co.uk  </a:t>
            </a:r>
            <a:endParaRPr lang="en-US" dirty="0"/>
          </a:p>
        </p:txBody>
      </p:sp>
      <p:pic>
        <p:nvPicPr>
          <p:cNvPr id="251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11505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21.4.16MenInCell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08720"/>
            <a:ext cx="3615573" cy="4706478"/>
          </a:xfrm>
          <a:prstGeom prst="rect">
            <a:avLst/>
          </a:prstGeom>
          <a:noFill/>
        </p:spPr>
      </p:pic>
      <p:pic>
        <p:nvPicPr>
          <p:cNvPr id="53252" name="Picture 4" descr="http://www.achetudoeregiao.com.br/atr/ATR.GIF/escravos_bras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973" y="1816967"/>
            <a:ext cx="4791075" cy="3124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4389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259632" y="6093296"/>
            <a:ext cx="3990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u="sng" dirty="0" smtClean="0">
                <a:hlinkClick r:id="rId3" tooltip="Permanent Link:Mexican sex traffickers moving into U.S."/>
              </a:rPr>
              <a:t>17/05/2013</a:t>
            </a:r>
          </a:p>
          <a:p>
            <a:pPr fontAlgn="base"/>
            <a:r>
              <a:rPr lang="en-US" u="sng" dirty="0" smtClean="0">
                <a:hlinkClick r:id="rId3" tooltip="Permanent Link:Mexican sex traffickers moving into U.S."/>
              </a:rPr>
              <a:t>Mexican </a:t>
            </a:r>
            <a:r>
              <a:rPr lang="en-US" u="sng" dirty="0">
                <a:hlinkClick r:id="rId3" tooltip="Permanent Link:Mexican sex traffickers moving into U.S."/>
              </a:rPr>
              <a:t>sex traffickers moving into U.S</a:t>
            </a:r>
            <a:r>
              <a:rPr lang="en-US" b="1" dirty="0">
                <a:hlinkClick r:id="rId3" tooltip="Permanent Link:Mexican sex traffickers moving into U.S."/>
              </a:rPr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684538">
            <a:off x="1503119" y="2448025"/>
            <a:ext cx="6261715" cy="1631216"/>
          </a:xfrm>
          <a:prstGeom prst="rect">
            <a:avLst/>
          </a:prstGeom>
          <a:ln w="234950" cmpd="tri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0000" dirty="0" smtClean="0"/>
              <a:t>Legislação</a:t>
            </a:r>
            <a:endParaRPr lang="pt-BR" sz="10000" dirty="0"/>
          </a:p>
        </p:txBody>
      </p:sp>
    </p:spTree>
    <p:extLst>
      <p:ext uri="{BB962C8B-B14F-4D97-AF65-F5344CB8AC3E}">
        <p14:creationId xmlns:p14="http://schemas.microsoft.com/office/powerpoint/2010/main" val="30610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004324" y="629477"/>
            <a:ext cx="4067307" cy="4078490"/>
            <a:chOff x="5610957" y="936960"/>
            <a:chExt cx="5533033" cy="55482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6"/>
            <a:stretch/>
          </p:blipFill>
          <p:spPr>
            <a:xfrm>
              <a:off x="5610957" y="936960"/>
              <a:ext cx="5533033" cy="5548246"/>
            </a:xfrm>
            <a:prstGeom prst="rect">
              <a:avLst/>
            </a:prstGeom>
            <a:scene3d>
              <a:camera prst="orthographicFront">
                <a:rot lat="1200000" lon="0" rev="1800000"/>
              </a:camera>
              <a:lightRig rig="threePt" dir="t"/>
            </a:scene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9" t="4712" r="10053" b="8371"/>
            <a:stretch/>
          </p:blipFill>
          <p:spPr>
            <a:xfrm>
              <a:off x="8626562" y="3418450"/>
              <a:ext cx="640164" cy="58602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9" t="4712" r="10053" b="8371"/>
            <a:stretch/>
          </p:blipFill>
          <p:spPr>
            <a:xfrm>
              <a:off x="9041235" y="4493285"/>
              <a:ext cx="640164" cy="5860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9" t="4712" r="10053" b="8371"/>
            <a:stretch/>
          </p:blipFill>
          <p:spPr>
            <a:xfrm>
              <a:off x="6992177" y="2832429"/>
              <a:ext cx="640164" cy="58602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9" t="4712" r="10053" b="8371"/>
            <a:stretch/>
          </p:blipFill>
          <p:spPr>
            <a:xfrm>
              <a:off x="7006014" y="4200274"/>
              <a:ext cx="640164" cy="586021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-160383" y="-15084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2" y="2212840"/>
            <a:ext cx="1897844" cy="2864842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34306" y="144189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Leis de Proteção contra o Trabalho Infantil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294" y="1439111"/>
            <a:ext cx="2159341" cy="415498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100" dirty="0"/>
              <a:t>Em 1700 AC.....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0994" y="1560403"/>
            <a:ext cx="2401942" cy="415498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100" dirty="0"/>
              <a:t>.....Já em 1780 DC....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9263" y="4850162"/>
            <a:ext cx="2401942" cy="41549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100" dirty="0"/>
              <a:t>Dificuldades: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770872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42284" y="5250470"/>
            <a:ext cx="3205458" cy="73866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100" dirty="0"/>
              <a:t>Liberalismo</a:t>
            </a:r>
          </a:p>
          <a:p>
            <a:r>
              <a:rPr lang="pt-BR" sz="2100" dirty="0"/>
              <a:t>Pressão da burguesia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35" y="5327759"/>
            <a:ext cx="324635" cy="2488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49" y="5676508"/>
            <a:ext cx="324635" cy="2488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8994" y="5429132"/>
            <a:ext cx="2401942" cy="41549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100" i="1" dirty="0"/>
              <a:t>Código de Hamurabi</a:t>
            </a:r>
          </a:p>
        </p:txBody>
      </p:sp>
    </p:spTree>
    <p:extLst>
      <p:ext uri="{BB962C8B-B14F-4D97-AF65-F5344CB8AC3E}">
        <p14:creationId xmlns:p14="http://schemas.microsoft.com/office/powerpoint/2010/main" val="247394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6610" y="-7913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TextBox 4"/>
          <p:cNvSpPr txBox="1"/>
          <p:nvPr/>
        </p:nvSpPr>
        <p:spPr>
          <a:xfrm>
            <a:off x="1079340" y="113976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Leis de Proteção contra o Trabalho Infantil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2438" y="757473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93948"/>
            <a:ext cx="2686050" cy="2493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6899" y="1786199"/>
            <a:ext cx="43064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1802 – Primeira lei - </a:t>
            </a:r>
            <a:r>
              <a:rPr lang="pt-BR" sz="2100" i="1" dirty="0"/>
              <a:t>Lei de </a:t>
            </a:r>
            <a:r>
              <a:rPr lang="pt-BR" sz="2100" i="1" dirty="0" err="1"/>
              <a:t>Peel</a:t>
            </a:r>
            <a:endParaRPr lang="pt-BR" sz="21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08865" y="2343335"/>
            <a:ext cx="46106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O problema maior era a concorrência!!!!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083" y="2390177"/>
            <a:ext cx="389783" cy="29873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300970" y="3020333"/>
            <a:ext cx="168812" cy="1688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Oval 12"/>
          <p:cNvSpPr/>
          <p:nvPr/>
        </p:nvSpPr>
        <p:spPr>
          <a:xfrm>
            <a:off x="6300971" y="3304916"/>
            <a:ext cx="168812" cy="1688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Oval 13"/>
          <p:cNvSpPr/>
          <p:nvPr/>
        </p:nvSpPr>
        <p:spPr>
          <a:xfrm>
            <a:off x="6300970" y="3592347"/>
            <a:ext cx="168812" cy="1688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Oval 14"/>
          <p:cNvSpPr/>
          <p:nvPr/>
        </p:nvSpPr>
        <p:spPr>
          <a:xfrm>
            <a:off x="6302728" y="3874080"/>
            <a:ext cx="168812" cy="1688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TextBox 18"/>
          <p:cNvSpPr txBox="1"/>
          <p:nvPr/>
        </p:nvSpPr>
        <p:spPr>
          <a:xfrm>
            <a:off x="4017210" y="4544238"/>
            <a:ext cx="43064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1870 – Ato de Educação Elementar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13" y="5456367"/>
            <a:ext cx="389783" cy="2987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08865" y="5397985"/>
            <a:ext cx="46106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Agora sim começou a mudar...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39456" y="3320924"/>
            <a:ext cx="231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+ 17 Leis.....</a:t>
            </a:r>
          </a:p>
        </p:txBody>
      </p:sp>
    </p:spTree>
    <p:extLst>
      <p:ext uri="{BB962C8B-B14F-4D97-AF65-F5344CB8AC3E}">
        <p14:creationId xmlns:p14="http://schemas.microsoft.com/office/powerpoint/2010/main" val="41275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6849" y="-72696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TextBox 4"/>
          <p:cNvSpPr txBox="1"/>
          <p:nvPr/>
        </p:nvSpPr>
        <p:spPr>
          <a:xfrm>
            <a:off x="1083932" y="69664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Leis de Proteção contra o Trabalho Infantil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-10717" y="692690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2" y="1095950"/>
            <a:ext cx="2501773" cy="25486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56404" y="9668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3600" dirty="0"/>
              <a:t>Na mesma época...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0307" y="1647551"/>
            <a:ext cx="192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1888 – Lei Áurea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38668" y="3038210"/>
            <a:ext cx="521559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...Trabalho era enobrecedor</a:t>
            </a:r>
            <a:r>
              <a:rPr lang="pt-BR" sz="135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pt-BR" sz="135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t-BR" sz="1350" dirty="0"/>
          </a:p>
        </p:txBody>
      </p:sp>
      <p:sp>
        <p:nvSpPr>
          <p:cNvPr id="9" name="Rectangle 8"/>
          <p:cNvSpPr/>
          <p:nvPr/>
        </p:nvSpPr>
        <p:spPr>
          <a:xfrm>
            <a:off x="4229385" y="2714489"/>
            <a:ext cx="5215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Preocupação era com a criminalidade juvenil...</a:t>
            </a:r>
            <a:b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pt-BR" dirty="0"/>
          </a:p>
        </p:txBody>
      </p:sp>
      <p:sp>
        <p:nvSpPr>
          <p:cNvPr id="10" name="Rectangle 9"/>
          <p:cNvSpPr/>
          <p:nvPr/>
        </p:nvSpPr>
        <p:spPr>
          <a:xfrm>
            <a:off x="4212116" y="5323304"/>
            <a:ext cx="2577504" cy="767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000000"/>
                </a:solidFill>
                <a:latin typeface="arial" panose="020B0604020202020204" pitchFamily="34" charset="0"/>
              </a:rPr>
              <a:t>1932 – GV - Decreto nº. 22.042</a:t>
            </a:r>
            <a:endParaRPr lang="pt-BR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3392051" y="2085980"/>
            <a:ext cx="3876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Chegada de Imigrantes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24816" y="3899833"/>
            <a:ext cx="4778969" cy="760957"/>
            <a:chOff x="2780386" y="4521977"/>
            <a:chExt cx="6371957" cy="1014608"/>
          </a:xfrm>
        </p:grpSpPr>
        <p:sp>
          <p:nvSpPr>
            <p:cNvPr id="12" name="Rectangle 11"/>
            <p:cNvSpPr/>
            <p:nvPr/>
          </p:nvSpPr>
          <p:spPr>
            <a:xfrm>
              <a:off x="2780386" y="4724488"/>
              <a:ext cx="3362374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1891 – Decreto nº. 1313 </a:t>
              </a:r>
            </a:p>
          </p:txBody>
        </p:sp>
        <p:sp>
          <p:nvSpPr>
            <p:cNvPr id="13" name="Left Brace 12"/>
            <p:cNvSpPr/>
            <p:nvPr/>
          </p:nvSpPr>
          <p:spPr>
            <a:xfrm>
              <a:off x="6338683" y="4527761"/>
              <a:ext cx="243396" cy="95708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13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59873" y="4521977"/>
              <a:ext cx="2473583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 smtClean="0"/>
                <a:t>Aprendiz – 8 anos</a:t>
              </a:r>
              <a:endParaRPr lang="pt-BR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88677" y="5044143"/>
              <a:ext cx="246366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Regular – 12 anos</a:t>
              </a:r>
            </a:p>
          </p:txBody>
        </p:sp>
      </p:grpSp>
      <p:sp>
        <p:nvSpPr>
          <p:cNvPr id="17" name="Left Brace 16"/>
          <p:cNvSpPr/>
          <p:nvPr/>
        </p:nvSpPr>
        <p:spPr>
          <a:xfrm>
            <a:off x="6861582" y="4976442"/>
            <a:ext cx="80257" cy="135682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/>
          </a:p>
        </p:txBody>
      </p:sp>
      <p:sp>
        <p:nvSpPr>
          <p:cNvPr id="18" name="Rectangle 17"/>
          <p:cNvSpPr/>
          <p:nvPr/>
        </p:nvSpPr>
        <p:spPr>
          <a:xfrm>
            <a:off x="6979305" y="5177134"/>
            <a:ext cx="2164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Indústria – 14 anos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03869" y="5787753"/>
            <a:ext cx="1877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Minas – 16 anos</a:t>
            </a:r>
          </a:p>
        </p:txBody>
      </p:sp>
      <p:sp>
        <p:nvSpPr>
          <p:cNvPr id="20" name="Left Brace 19"/>
          <p:cNvSpPr/>
          <p:nvPr/>
        </p:nvSpPr>
        <p:spPr>
          <a:xfrm flipH="1">
            <a:off x="4082212" y="4912258"/>
            <a:ext cx="92438" cy="14210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/>
          </a:p>
        </p:txBody>
      </p:sp>
      <p:sp>
        <p:nvSpPr>
          <p:cNvPr id="21" name="Rectangle 20"/>
          <p:cNvSpPr/>
          <p:nvPr/>
        </p:nvSpPr>
        <p:spPr>
          <a:xfrm>
            <a:off x="-484798" y="475296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2000" dirty="0"/>
              <a:t>Salário mínimo e carteira de trabalho</a:t>
            </a:r>
            <a:br>
              <a:rPr lang="pt-BR" sz="2000" dirty="0"/>
            </a:br>
            <a:r>
              <a:rPr lang="pt-BR" sz="2000" dirty="0"/>
              <a:t>Jornada de8 h </a:t>
            </a:r>
            <a:br>
              <a:rPr lang="pt-BR" sz="2000" dirty="0"/>
            </a:br>
            <a:r>
              <a:rPr lang="pt-BR" sz="2000" dirty="0"/>
              <a:t>Férias anuais remuneradas</a:t>
            </a:r>
            <a:br>
              <a:rPr lang="pt-BR" sz="2000" dirty="0"/>
            </a:br>
            <a:r>
              <a:rPr lang="pt-BR" sz="2000" dirty="0"/>
              <a:t>Descanso semanal </a:t>
            </a:r>
          </a:p>
          <a:p>
            <a:pPr algn="r"/>
            <a:r>
              <a:rPr lang="pt-BR" sz="2000" dirty="0"/>
              <a:t> Direito à previdência social</a:t>
            </a:r>
            <a:br>
              <a:rPr lang="pt-BR" sz="2000" dirty="0"/>
            </a:br>
            <a:endParaRPr lang="pt-BR" sz="2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2" y="1734659"/>
            <a:ext cx="209201" cy="160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06" y="2130614"/>
            <a:ext cx="209201" cy="160333"/>
          </a:xfrm>
          <a:prstGeom prst="rect">
            <a:avLst/>
          </a:prstGeom>
        </p:spPr>
      </p:pic>
      <p:sp>
        <p:nvSpPr>
          <p:cNvPr id="24" name="Cloud 23"/>
          <p:cNvSpPr/>
          <p:nvPr/>
        </p:nvSpPr>
        <p:spPr>
          <a:xfrm>
            <a:off x="3743684" y="2486090"/>
            <a:ext cx="5701298" cy="1129201"/>
          </a:xfrm>
          <a:prstGeom prst="cloud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50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8560" y="-34965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TextBox 4"/>
          <p:cNvSpPr txBox="1"/>
          <p:nvPr/>
        </p:nvSpPr>
        <p:spPr>
          <a:xfrm>
            <a:off x="949817" y="167345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Leis de Proteção contra o Trabalho Infantil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-58727" y="730421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" y="2136709"/>
            <a:ext cx="3397961" cy="1885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5949" y="1308369"/>
            <a:ext cx="5524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1890 - Primeira Conferência Internacional do Trabalho – Conferência de Berlim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29093" y="24806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/>
              <a:t>1919, pelo Tratado de Versalhes foi criada a Organização Internacional do Trabalho (OIT)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9289" y="5386341"/>
            <a:ext cx="8374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pt-BR" sz="2400" dirty="0"/>
              <a:t>1944 – </a:t>
            </a:r>
            <a:r>
              <a:rPr lang="pt-BR" sz="2400" dirty="0" err="1"/>
              <a:t>Declaraçao</a:t>
            </a:r>
            <a:r>
              <a:rPr lang="pt-BR" sz="2400" dirty="0"/>
              <a:t> da </a:t>
            </a:r>
            <a:r>
              <a:rPr lang="pt-BR" sz="2400" dirty="0" err="1" smtClean="0"/>
              <a:t>Filadelfia</a:t>
            </a:r>
            <a:r>
              <a:rPr lang="pt-BR" sz="2400" dirty="0" smtClean="0"/>
              <a:t> -  </a:t>
            </a:r>
            <a:endParaRPr lang="pt-BR" sz="2400" dirty="0"/>
          </a:p>
          <a:p>
            <a:r>
              <a:rPr lang="pt-BR" sz="2400" dirty="0"/>
              <a:t>fundadores dos princípios da OIT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48" y="1440562"/>
            <a:ext cx="209201" cy="160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92" y="2636688"/>
            <a:ext cx="209201" cy="160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97" y="5468489"/>
            <a:ext cx="209201" cy="160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3274" y="4022342"/>
            <a:ext cx="2869735" cy="1200329"/>
          </a:xfrm>
          <a:prstGeom prst="rect">
            <a:avLst/>
          </a:prstGeom>
          <a:noFill/>
          <a:ln w="76200" cmpd="thinThick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“A Paz universal </a:t>
            </a:r>
            <a:r>
              <a:rPr lang="pt-BR" dirty="0"/>
              <a:t>e permanente somente pode estar baseada na justiça social</a:t>
            </a:r>
            <a:r>
              <a:rPr lang="pt-BR" dirty="0" smtClean="0"/>
              <a:t>”</a:t>
            </a:r>
            <a:endParaRPr lang="pt-BR" dirty="0"/>
          </a:p>
        </p:txBody>
      </p:sp>
      <p:sp>
        <p:nvSpPr>
          <p:cNvPr id="3" name="Rectangle 2"/>
          <p:cNvSpPr/>
          <p:nvPr/>
        </p:nvSpPr>
        <p:spPr>
          <a:xfrm>
            <a:off x="5735614" y="5353577"/>
            <a:ext cx="2952328" cy="1200329"/>
          </a:xfrm>
          <a:prstGeom prst="rect">
            <a:avLst/>
          </a:prstGeom>
          <a:noFill/>
          <a:ln w="76200" cmpd="thinThick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 </a:t>
            </a:r>
            <a:r>
              <a:rPr lang="pt-BR" dirty="0" smtClean="0"/>
              <a:t>A proteção </a:t>
            </a:r>
            <a:r>
              <a:rPr lang="pt-BR" dirty="0"/>
              <a:t>à criança </a:t>
            </a:r>
            <a:r>
              <a:rPr lang="pt-BR" dirty="0" smtClean="0"/>
              <a:t>é o </a:t>
            </a:r>
            <a:r>
              <a:rPr lang="pt-BR" dirty="0"/>
              <a:t>princípio fundamental e elemento indispensável à paz mundial.”</a:t>
            </a:r>
          </a:p>
        </p:txBody>
      </p:sp>
    </p:spTree>
    <p:extLst>
      <p:ext uri="{BB962C8B-B14F-4D97-AF65-F5344CB8AC3E}">
        <p14:creationId xmlns:p14="http://schemas.microsoft.com/office/powerpoint/2010/main" val="269905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4044" y="-26157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TextBox 4"/>
          <p:cNvSpPr txBox="1"/>
          <p:nvPr/>
        </p:nvSpPr>
        <p:spPr>
          <a:xfrm>
            <a:off x="949817" y="102620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Leis de Proteção contra o Trabalho Infantil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-114044" y="749553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5360"/>
            <a:ext cx="3397961" cy="18856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13153" y="5417630"/>
            <a:ext cx="2316803" cy="923330"/>
          </a:xfrm>
          <a:prstGeom prst="rect">
            <a:avLst/>
          </a:prstGeom>
          <a:ln w="34925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Declaração Universal dos Direitos do Homem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3688" y="4964094"/>
            <a:ext cx="2255127" cy="923330"/>
          </a:xfrm>
          <a:prstGeom prst="rect">
            <a:avLst/>
          </a:prstGeom>
          <a:ln w="34925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Declaração Universal dos Direitos da Criança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6857" y="1864179"/>
            <a:ext cx="880369" cy="369332"/>
          </a:xfrm>
          <a:prstGeom prst="rect">
            <a:avLst/>
          </a:prstGeom>
          <a:ln w="34925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UNICEF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780083896"/>
              </p:ext>
            </p:extLst>
          </p:nvPr>
        </p:nvGraphicFramePr>
        <p:xfrm>
          <a:off x="3815446" y="2305930"/>
          <a:ext cx="3970646" cy="2995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Curved Left Arrow 16"/>
          <p:cNvSpPr/>
          <p:nvPr/>
        </p:nvSpPr>
        <p:spPr>
          <a:xfrm rot="19819390">
            <a:off x="6777712" y="2585668"/>
            <a:ext cx="416395" cy="145751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 rot="16200000" flipH="1" flipV="1">
            <a:off x="5538811" y="4557997"/>
            <a:ext cx="476462" cy="173434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4585" y="1203588"/>
            <a:ext cx="69645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Declaração Universal dos Direitos da Criança</a:t>
            </a:r>
          </a:p>
        </p:txBody>
      </p:sp>
      <p:sp>
        <p:nvSpPr>
          <p:cNvPr id="6" name="Rectangle 5"/>
          <p:cNvSpPr/>
          <p:nvPr/>
        </p:nvSpPr>
        <p:spPr>
          <a:xfrm>
            <a:off x="-288237" y="-61143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TextBox 6"/>
          <p:cNvSpPr txBox="1"/>
          <p:nvPr/>
        </p:nvSpPr>
        <p:spPr>
          <a:xfrm>
            <a:off x="1034759" y="67634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Leis de Proteção contra o Trabalho Infantil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10764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906035" y="2204242"/>
            <a:ext cx="7501813" cy="3554819"/>
            <a:chOff x="1204079" y="2585998"/>
            <a:chExt cx="10002417" cy="4739757"/>
          </a:xfrm>
        </p:grpSpPr>
        <p:sp>
          <p:nvSpPr>
            <p:cNvPr id="4" name="Rectangle 3"/>
            <p:cNvSpPr/>
            <p:nvPr/>
          </p:nvSpPr>
          <p:spPr>
            <a:xfrm>
              <a:off x="1204079" y="2585998"/>
              <a:ext cx="10002416" cy="4739757"/>
            </a:xfrm>
            <a:prstGeom prst="rect">
              <a:avLst/>
            </a:prstGeom>
            <a:ln w="187325" cmpd="thickThin">
              <a:solidFill>
                <a:schemeClr val="accent1">
                  <a:shade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sz="2250" dirty="0">
                  <a:cs typeface="Courier New" panose="02070309020205020404" pitchFamily="49" charset="0"/>
                </a:rPr>
                <a:t> </a:t>
              </a:r>
            </a:p>
            <a:p>
              <a:endParaRPr lang="pt-BR" sz="2250" dirty="0">
                <a:cs typeface="Courier New" panose="02070309020205020404" pitchFamily="49" charset="0"/>
              </a:endParaRPr>
            </a:p>
            <a:p>
              <a:endParaRPr lang="pt-BR" sz="2250" dirty="0">
                <a:cs typeface="Courier New" panose="02070309020205020404" pitchFamily="49" charset="0"/>
              </a:endParaRPr>
            </a:p>
            <a:p>
              <a:endParaRPr lang="pt-BR" sz="2250" dirty="0">
                <a:cs typeface="Courier New" panose="02070309020205020404" pitchFamily="49" charset="0"/>
              </a:endParaRPr>
            </a:p>
            <a:p>
              <a:endParaRPr lang="pt-BR" sz="2250" dirty="0">
                <a:cs typeface="Courier New" panose="02070309020205020404" pitchFamily="49" charset="0"/>
              </a:endParaRPr>
            </a:p>
            <a:p>
              <a:endParaRPr lang="pt-BR" sz="2250" dirty="0">
                <a:cs typeface="Courier New" panose="02070309020205020404" pitchFamily="49" charset="0"/>
              </a:endParaRPr>
            </a:p>
            <a:p>
              <a:endParaRPr lang="pt-BR" sz="2250" dirty="0">
                <a:cs typeface="Courier New" panose="02070309020205020404" pitchFamily="49" charset="0"/>
              </a:endParaRPr>
            </a:p>
            <a:p>
              <a:r>
                <a:rPr lang="pt-BR" sz="2250" dirty="0" smtClean="0">
                  <a:cs typeface="Courier New" panose="02070309020205020404" pitchFamily="49" charset="0"/>
                </a:rPr>
                <a:t>   </a:t>
              </a:r>
            </a:p>
            <a:p>
              <a:endParaRPr lang="pt-BR" sz="2250" dirty="0">
                <a:cs typeface="Courier New" panose="02070309020205020404" pitchFamily="49" charset="0"/>
              </a:endParaRPr>
            </a:p>
            <a:p>
              <a:endParaRPr lang="pt-BR" sz="2250" dirty="0">
                <a:cs typeface="Courier New" panose="02070309020205020404" pitchFamily="49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33574" y="2924551"/>
              <a:ext cx="9572922" cy="406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400" dirty="0">
                  <a:cs typeface="Courier New" panose="02070309020205020404" pitchFamily="49" charset="0"/>
                </a:rPr>
                <a:t>"É dever da família, da sociedade e do Estado assegurar à criança e ao adolescente, com absoluta prioridade, o direito à vida, à saúde, à alimentação, à educação, ao lazer, à profissionalização, à cultura, à dignidade, ao respeito, à liberdade e à convivência familiar e comunitária, além de colocá-los a salvo de toda forma de negligência, discriminação, exploração, violência, crueldade e opressão."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9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" y="1863583"/>
            <a:ext cx="2501773" cy="2548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80528" y="0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TextBox 5"/>
          <p:cNvSpPr txBox="1"/>
          <p:nvPr/>
        </p:nvSpPr>
        <p:spPr>
          <a:xfrm>
            <a:off x="1182164" y="180373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/>
              <a:t>Leis de Proteção contra o Trabalho Infantil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65386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51720" y="1465430"/>
            <a:ext cx="7319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1990- Estatuto da Criança e do Adolescente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9315" y="26886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Conjunto </a:t>
            </a:r>
            <a:r>
              <a:rPr lang="pt-B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brasileiro </a:t>
            </a:r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de leis.</a:t>
            </a:r>
            <a:endParaRPr lang="pt-BR" sz="2400" dirty="0"/>
          </a:p>
        </p:txBody>
      </p:sp>
      <p:sp>
        <p:nvSpPr>
          <p:cNvPr id="10" name="Rectangle 9"/>
          <p:cNvSpPr/>
          <p:nvPr/>
        </p:nvSpPr>
        <p:spPr>
          <a:xfrm>
            <a:off x="3819315" y="322026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A criança se torna prioridade absoluta.</a:t>
            </a:r>
            <a:endParaRPr lang="pt-BR" sz="2400" dirty="0"/>
          </a:p>
        </p:txBody>
      </p:sp>
      <p:sp>
        <p:nvSpPr>
          <p:cNvPr id="11" name="Rectangle 10"/>
          <p:cNvSpPr/>
          <p:nvPr/>
        </p:nvSpPr>
        <p:spPr>
          <a:xfrm>
            <a:off x="1619672" y="5013176"/>
            <a:ext cx="66039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“Veda  todo e qualquer trabalho que não leve em consideração a condição de pessoa em desenvolvimento.”</a:t>
            </a:r>
          </a:p>
        </p:txBody>
      </p:sp>
      <p:sp>
        <p:nvSpPr>
          <p:cNvPr id="2" name="Cloud 1"/>
          <p:cNvSpPr/>
          <p:nvPr/>
        </p:nvSpPr>
        <p:spPr>
          <a:xfrm>
            <a:off x="925203" y="4806623"/>
            <a:ext cx="7992888" cy="1802883"/>
          </a:xfrm>
          <a:prstGeom prst="cloud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32" y="2752357"/>
            <a:ext cx="389783" cy="2987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98" y="3284626"/>
            <a:ext cx="389783" cy="29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8634" y="1173956"/>
            <a:ext cx="7335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1992 - Programa internacional para eliminação do trabalho infantil (IPEC) </a:t>
            </a:r>
            <a:endParaRPr lang="pt-BR" sz="2800" dirty="0"/>
          </a:p>
        </p:txBody>
      </p:sp>
      <p:sp>
        <p:nvSpPr>
          <p:cNvPr id="5" name="Rectangle 4"/>
          <p:cNvSpPr/>
          <p:nvPr/>
        </p:nvSpPr>
        <p:spPr>
          <a:xfrm>
            <a:off x="-126609" y="-157739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TextBox 5"/>
          <p:cNvSpPr txBox="1"/>
          <p:nvPr/>
        </p:nvSpPr>
        <p:spPr>
          <a:xfrm>
            <a:off x="1156725" y="57729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 smtClean="0"/>
              <a:t>Ações </a:t>
            </a:r>
            <a:r>
              <a:rPr lang="pt-BR" sz="2700" dirty="0"/>
              <a:t>de Proteção contra o Trabalho </a:t>
            </a:r>
            <a:r>
              <a:rPr lang="pt-BR" sz="2700" dirty="0" smtClean="0"/>
              <a:t>Infantil</a:t>
            </a:r>
            <a:endParaRPr lang="pt-BR" sz="27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7647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9" y="2410796"/>
            <a:ext cx="2462015" cy="2199401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191479161"/>
              </p:ext>
            </p:extLst>
          </p:nvPr>
        </p:nvGraphicFramePr>
        <p:xfrm>
          <a:off x="2155422" y="2253873"/>
          <a:ext cx="6988578" cy="4016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ight Arrow 16"/>
          <p:cNvSpPr/>
          <p:nvPr/>
        </p:nvSpPr>
        <p:spPr>
          <a:xfrm>
            <a:off x="5869840" y="2708920"/>
            <a:ext cx="652259" cy="801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/>
          </a:p>
        </p:txBody>
      </p:sp>
      <p:sp>
        <p:nvSpPr>
          <p:cNvPr id="18" name="Right Arrow 17"/>
          <p:cNvSpPr/>
          <p:nvPr/>
        </p:nvSpPr>
        <p:spPr>
          <a:xfrm>
            <a:off x="6228184" y="3861048"/>
            <a:ext cx="628931" cy="861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/>
          </a:p>
        </p:txBody>
      </p:sp>
      <p:sp>
        <p:nvSpPr>
          <p:cNvPr id="19" name="Right Arrow 18"/>
          <p:cNvSpPr/>
          <p:nvPr/>
        </p:nvSpPr>
        <p:spPr>
          <a:xfrm>
            <a:off x="5913718" y="5073312"/>
            <a:ext cx="608381" cy="8039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97" y="1248632"/>
            <a:ext cx="324635" cy="248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8896" y="6270048"/>
            <a:ext cx="779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****Até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1997 implementaram mais de 1000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programas***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0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92D050"/>
                </a:solidFill>
              </a:rPr>
              <a:t>Abolição da Escravidão</a:t>
            </a:r>
            <a:endParaRPr lang="pt-BR" dirty="0">
              <a:solidFill>
                <a:srgbClr val="92D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400" dirty="0" smtClean="0"/>
              <a:t>Influências:</a:t>
            </a:r>
          </a:p>
          <a:p>
            <a:r>
              <a:rPr lang="pt-BR" sz="2400" dirty="0" smtClean="0"/>
              <a:t>Revolução Industrial;</a:t>
            </a:r>
          </a:p>
          <a:p>
            <a:r>
              <a:rPr lang="pt-BR" sz="2400" dirty="0" smtClean="0"/>
              <a:t>Iluminismo;</a:t>
            </a:r>
          </a:p>
          <a:p>
            <a:r>
              <a:rPr lang="pt-BR" sz="2400" dirty="0" smtClean="0"/>
              <a:t>Emancipações – EUA e a Declaração de Independência.</a:t>
            </a:r>
            <a:endParaRPr lang="pt-BR" sz="2400" dirty="0"/>
          </a:p>
        </p:txBody>
      </p:sp>
      <p:pic>
        <p:nvPicPr>
          <p:cNvPr id="5" name="Espaço Reservado para Conteúdo 4" descr="revolucao_industrial_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714750" cy="2762250"/>
          </a:xfrm>
        </p:spPr>
      </p:pic>
      <p:sp>
        <p:nvSpPr>
          <p:cNvPr id="7" name="CaixaDeTexto 6"/>
          <p:cNvSpPr txBox="1"/>
          <p:nvPr/>
        </p:nvSpPr>
        <p:spPr>
          <a:xfrm>
            <a:off x="4716016" y="4797152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http://historiaecoisaetal.blogspot.com.br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8932" y="-15516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TextBox 4"/>
          <p:cNvSpPr txBox="1"/>
          <p:nvPr/>
        </p:nvSpPr>
        <p:spPr>
          <a:xfrm>
            <a:off x="949817" y="127014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 smtClean="0"/>
              <a:t>Ações </a:t>
            </a:r>
            <a:r>
              <a:rPr lang="pt-BR" sz="2700" dirty="0"/>
              <a:t>de Proteção contra o Trabalho Infantil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49870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2055" y="1306700"/>
            <a:ext cx="6268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Sindicatos de Trabalhadores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372" y="5255370"/>
            <a:ext cx="6268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/>
              <a:t>Fiscalização e Denúncia do trabalho infantil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6792" y="3148154"/>
            <a:ext cx="6268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/>
              <a:t>Função econômica</a:t>
            </a:r>
          </a:p>
          <a:p>
            <a:r>
              <a:rPr lang="pt-BR" sz="2700" dirty="0"/>
              <a:t>Função social</a:t>
            </a:r>
          </a:p>
          <a:p>
            <a:r>
              <a:rPr lang="pt-BR" sz="2700" dirty="0"/>
              <a:t>Função democrática</a:t>
            </a:r>
          </a:p>
          <a:p>
            <a:r>
              <a:rPr lang="pt-BR" sz="2700" dirty="0"/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689" y="2178968"/>
            <a:ext cx="6268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 err="1"/>
              <a:t>Pricipal</a:t>
            </a:r>
            <a:r>
              <a:rPr lang="pt-BR" sz="2700" dirty="0"/>
              <a:t> objetivo </a:t>
            </a:r>
          </a:p>
          <a:p>
            <a:r>
              <a:rPr lang="pt-BR" sz="2700" dirty="0"/>
              <a:t>	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5" y="2309811"/>
            <a:ext cx="324635" cy="2488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7" y="3202019"/>
            <a:ext cx="324635" cy="2488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3" y="4043286"/>
            <a:ext cx="324635" cy="248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83" y="3643189"/>
            <a:ext cx="324635" cy="248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82" y="1146696"/>
            <a:ext cx="3828916" cy="25512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899">
            <a:off x="4813232" y="2768462"/>
            <a:ext cx="2097941" cy="1009757"/>
          </a:xfrm>
          <a:prstGeom prst="rect">
            <a:avLst/>
          </a:prstGeom>
          <a:effectLst>
            <a:outerShdw blurRad="50800" dist="38100" dir="18900000" sx="103000" sy="103000" algn="bl" rotWithShape="0">
              <a:prstClr val="black">
                <a:alpha val="8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6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8560" y="-19303"/>
            <a:ext cx="9981028" cy="765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" name="TextBox 4"/>
          <p:cNvSpPr txBox="1"/>
          <p:nvPr/>
        </p:nvSpPr>
        <p:spPr>
          <a:xfrm>
            <a:off x="1034090" y="142401"/>
            <a:ext cx="7244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dirty="0" smtClean="0"/>
              <a:t>Ações </a:t>
            </a:r>
            <a:r>
              <a:rPr lang="pt-BR" sz="2700" dirty="0"/>
              <a:t>de Proteção contra o Trabalho Infantil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75457"/>
            <a:ext cx="914400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4626" y="1250706"/>
            <a:ext cx="6268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Situação atual do combate...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0" y="907787"/>
            <a:ext cx="1152468" cy="1174076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867842806"/>
              </p:ext>
            </p:extLst>
          </p:nvPr>
        </p:nvGraphicFramePr>
        <p:xfrm>
          <a:off x="3059832" y="3140968"/>
          <a:ext cx="532859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854" y="913724"/>
            <a:ext cx="1203602" cy="12261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9206" y="2502208"/>
            <a:ext cx="582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Em 20 anos o trabalho infantil diminuiu 57% (IBGE)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" y="2634059"/>
            <a:ext cx="324635" cy="248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7979" y="6381328"/>
            <a:ext cx="582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 2005 a 2009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08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39752" y="2708920"/>
            <a:ext cx="4176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Vídeo</a:t>
            </a:r>
            <a:endParaRPr lang="pt-BR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ern Day Child Slav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5252" y="476672"/>
            <a:ext cx="9149252" cy="518457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27584" y="61653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4"/>
              </a:rPr>
              <a:t>http://www.youtube.com/watch?v=TXz7BrqPiGM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79512" y="6211669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3"/>
              </a:rPr>
              <a:t>http://www.youtube.com/watch?v=PaFQ3cFwVw4</a:t>
            </a:r>
            <a:endParaRPr lang="pt-BR" dirty="0"/>
          </a:p>
        </p:txBody>
      </p:sp>
      <p:pic>
        <p:nvPicPr>
          <p:cNvPr id="4" name="Trabalho escravo - Bom Dia Brasil, Rede Globo.flv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0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squisa mostra queda no trabalho infantil no Brasi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08520" y="-675456"/>
            <a:ext cx="9144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23528" y="6381328"/>
            <a:ext cx="6660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4"/>
              </a:rPr>
              <a:t>http://www.youtube.com/watch?v=</a:t>
            </a:r>
            <a:r>
              <a:rPr lang="pt-BR" dirty="0" err="1" smtClean="0">
                <a:hlinkClick r:id="rId4"/>
              </a:rPr>
              <a:t>jKJAMqD</a:t>
            </a:r>
            <a:r>
              <a:rPr lang="pt-BR" dirty="0" smtClean="0">
                <a:hlinkClick r:id="rId4"/>
              </a:rPr>
              <a:t>-v24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684538">
            <a:off x="1503119" y="2448025"/>
            <a:ext cx="6261715" cy="1631216"/>
          </a:xfrm>
          <a:prstGeom prst="rect">
            <a:avLst/>
          </a:prstGeom>
          <a:ln w="234950" cmpd="tri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0000" dirty="0" smtClean="0"/>
              <a:t>Discussão</a:t>
            </a:r>
            <a:endParaRPr lang="pt-BR" sz="10000" dirty="0"/>
          </a:p>
        </p:txBody>
      </p:sp>
    </p:spTree>
    <p:extLst>
      <p:ext uri="{BB962C8B-B14F-4D97-AF65-F5344CB8AC3E}">
        <p14:creationId xmlns:p14="http://schemas.microsoft.com/office/powerpoint/2010/main" val="28680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775" y="985140"/>
            <a:ext cx="596935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000" dirty="0"/>
          </a:p>
          <a:p>
            <a:r>
              <a:rPr lang="pt-BR" sz="1200" dirty="0"/>
              <a:t>- </a:t>
            </a:r>
            <a:r>
              <a:rPr lang="pt-BR" sz="1500" dirty="0"/>
              <a:t>Temos alguns argumentos utilizados para justificar o trabalho infantil:</a:t>
            </a:r>
          </a:p>
          <a:p>
            <a:endParaRPr lang="pt-BR" sz="1200" dirty="0"/>
          </a:p>
          <a:p>
            <a:pPr algn="ctr"/>
            <a:r>
              <a:rPr lang="pt-BR" sz="1200" dirty="0"/>
              <a:t>	</a:t>
            </a:r>
            <a:r>
              <a:rPr lang="pt-BR" sz="2100" dirty="0"/>
              <a:t>		</a:t>
            </a:r>
          </a:p>
          <a:p>
            <a:pPr algn="ctr"/>
            <a:endParaRPr lang="pt-BR" sz="2100" dirty="0"/>
          </a:p>
          <a:p>
            <a:pPr algn="ctr"/>
            <a:endParaRPr lang="pt-BR" sz="2100" dirty="0"/>
          </a:p>
          <a:p>
            <a:pPr algn="ctr"/>
            <a:endParaRPr lang="pt-BR" sz="2400" dirty="0"/>
          </a:p>
          <a:p>
            <a:endParaRPr lang="pt-BR" sz="1350" dirty="0"/>
          </a:p>
          <a:p>
            <a:endParaRPr lang="pt-BR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535805" y="2014798"/>
            <a:ext cx="58180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dirty="0"/>
              <a:t>"Antes a criança estar </a:t>
            </a:r>
            <a:r>
              <a:rPr lang="pt-BR" sz="2100" dirty="0" err="1"/>
              <a:t>traballhando</a:t>
            </a:r>
            <a:r>
              <a:rPr lang="pt-BR" sz="2100" dirty="0"/>
              <a:t> do que estar nas ruas, marginalizada, roubando ou ingerindo drogas ilícitas”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5806" y="3311027"/>
            <a:ext cx="600799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dirty="0"/>
              <a:t>"A criança, muitas vezes, precisa ajudar a família na renda familiar "</a:t>
            </a:r>
            <a:endParaRPr lang="pt-BR" sz="1350" dirty="0"/>
          </a:p>
          <a:p>
            <a:endParaRPr lang="pt-BR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1902854" y="4653285"/>
            <a:ext cx="5273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>
                <a:solidFill>
                  <a:srgbClr val="FF0000"/>
                </a:solidFill>
              </a:rPr>
              <a:t>Qual é a sua opinião?</a:t>
            </a:r>
          </a:p>
        </p:txBody>
      </p:sp>
    </p:spTree>
    <p:extLst>
      <p:ext uri="{BB962C8B-B14F-4D97-AF65-F5344CB8AC3E}">
        <p14:creationId xmlns:p14="http://schemas.microsoft.com/office/powerpoint/2010/main" val="26405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716" y="1302166"/>
            <a:ext cx="303297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Em 2011, foram registrados no cadastro de emprego formal da iniciativa privada brasileira </a:t>
            </a:r>
            <a:r>
              <a:rPr lang="pt-BR" sz="1350" b="1" dirty="0"/>
              <a:t>3.134 casos de crianças e jovens trabalhando com autorização prévia da Justiça.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715" y="2880996"/>
            <a:ext cx="33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[...]o principal argumento dos juízes tem sido as condições da família:</a:t>
            </a:r>
          </a:p>
          <a:p>
            <a:endParaRPr lang="pt-BR" sz="1350" dirty="0"/>
          </a:p>
          <a:p>
            <a:r>
              <a:rPr lang="pt-BR" sz="1350" b="1" dirty="0"/>
              <a:t>“Se eu tivesse que decidir entre uma família perecer de fome [ou autorizar um menor de idade a trabalhar], não teria dúvidas”</a:t>
            </a:r>
          </a:p>
          <a:p>
            <a:endParaRPr lang="pt-BR" sz="1350" b="1" dirty="0"/>
          </a:p>
          <a:p>
            <a:endParaRPr lang="pt-BR" sz="135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42367" y="1208503"/>
            <a:ext cx="310058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“Se há uma família que depende do salário de uma criança ou um adolescente para se sustentar, </a:t>
            </a:r>
            <a:r>
              <a:rPr lang="pt-BR" sz="1350" b="1" dirty="0"/>
              <a:t>há um problema com a sociedade</a:t>
            </a:r>
            <a:r>
              <a:rPr lang="pt-BR" sz="1350" dirty="0"/>
              <a:t>”, defende o ministro do TST. </a:t>
            </a:r>
          </a:p>
          <a:p>
            <a:endParaRPr lang="pt-BR" sz="1350" dirty="0"/>
          </a:p>
          <a:p>
            <a:endParaRPr lang="pt-BR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5742367" y="4730608"/>
            <a:ext cx="340163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“[...] revela um </a:t>
            </a:r>
            <a:r>
              <a:rPr lang="pt-BR" sz="1350" b="1" dirty="0"/>
              <a:t>pensamento conformado </a:t>
            </a:r>
            <a:r>
              <a:rPr lang="pt-BR" sz="1350" dirty="0"/>
              <a:t>quanto à situação de descaso em que se encontram as crianças e os adolescentes brasileiros.”</a:t>
            </a:r>
            <a:br>
              <a:rPr lang="pt-BR" sz="1350" dirty="0"/>
            </a:br>
            <a:endParaRPr lang="pt-BR" sz="1350" dirty="0"/>
          </a:p>
        </p:txBody>
      </p:sp>
      <p:sp>
        <p:nvSpPr>
          <p:cNvPr id="8" name="Multiply 7"/>
          <p:cNvSpPr/>
          <p:nvPr/>
        </p:nvSpPr>
        <p:spPr>
          <a:xfrm>
            <a:off x="3786388" y="2257393"/>
            <a:ext cx="1313645" cy="2197796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TextBox 8"/>
          <p:cNvSpPr txBox="1"/>
          <p:nvPr/>
        </p:nvSpPr>
        <p:spPr>
          <a:xfrm>
            <a:off x="5742368" y="2334166"/>
            <a:ext cx="321166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“Isso não pode servir de justificativa para autorização para trabalho – senão, estaríamos </a:t>
            </a:r>
            <a:r>
              <a:rPr lang="pt-BR" sz="1350" b="1" dirty="0"/>
              <a:t>condenando essa família a repetir um ciclo de pobreza</a:t>
            </a:r>
            <a:r>
              <a:rPr lang="pt-BR" sz="1350" dirty="0"/>
              <a:t>”. </a:t>
            </a:r>
          </a:p>
          <a:p>
            <a:endParaRPr lang="pt-BR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5742368" y="3397903"/>
            <a:ext cx="336299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350" dirty="0"/>
          </a:p>
          <a:p>
            <a:r>
              <a:rPr lang="pt-BR" sz="1350" dirty="0"/>
              <a:t>É trabalho do juiz, segundo ele, encaminhar as famílias nessas condições para as </a:t>
            </a:r>
            <a:r>
              <a:rPr lang="pt-BR" sz="1350" b="1" dirty="0"/>
              <a:t>políticas de assistência social </a:t>
            </a:r>
            <a:r>
              <a:rPr lang="pt-BR" sz="1350" dirty="0"/>
              <a:t>existentes no país e fazer a cobrança diretamente do gestor público.</a:t>
            </a:r>
          </a:p>
          <a:p>
            <a:endParaRPr lang="pt-BR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149715" y="4768972"/>
            <a:ext cx="30716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Há até casos de autorização </a:t>
            </a:r>
            <a:r>
              <a:rPr lang="pt-BR" sz="1350" b="1" dirty="0"/>
              <a:t>para trabalho infantil em lixões</a:t>
            </a:r>
          </a:p>
        </p:txBody>
      </p:sp>
    </p:spTree>
    <p:extLst>
      <p:ext uri="{BB962C8B-B14F-4D97-AF65-F5344CB8AC3E}">
        <p14:creationId xmlns:p14="http://schemas.microsoft.com/office/powerpoint/2010/main" val="10488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  <p:bldP spid="10" grpId="0"/>
      <p:bldP spid="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799" y="641585"/>
            <a:ext cx="79977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/>
              <a:t>Trabalho mirim artístico</a:t>
            </a:r>
          </a:p>
          <a:p>
            <a:pPr algn="ctr"/>
            <a:r>
              <a:rPr lang="pt-BR" sz="1350" dirty="0"/>
              <a:t>Organização Internacional do Trabalho (OIT), ratificada pelo Brasil em 2001, admite o trabalho artístico como uma das exceções.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47" y="1727578"/>
            <a:ext cx="3476928" cy="1954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0379" y="4962392"/>
            <a:ext cx="4413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50" dirty="0"/>
              <a:t>“Usar crianças como atores e atrizes, é a mesma coisa que os senhores de escravos faziam com as crianças escravas, quando mandavam elas brincarem e se divertirem na sala da casa grande, para deleite da família.”</a:t>
            </a:r>
          </a:p>
        </p:txBody>
      </p:sp>
      <p:pic>
        <p:nvPicPr>
          <p:cNvPr id="1026" name="Picture 2" descr="http://rd1.ig.com.br/wp-content/uploads/2013/01/carrosse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1" y="1934064"/>
            <a:ext cx="3146567" cy="21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22" t="-1457" r="35926" b="1457"/>
          <a:stretch/>
        </p:blipFill>
        <p:spPr>
          <a:xfrm rot="-960000">
            <a:off x="-660876" y="3386609"/>
            <a:ext cx="2285549" cy="1325618"/>
          </a:xfrm>
          <a:prstGeom prst="rect">
            <a:avLst/>
          </a:prstGeom>
          <a:effectLst>
            <a:outerShdw blurRad="50800" dist="38100" sx="103000" sy="103000" algn="l" rotWithShape="0">
              <a:prstClr val="black">
                <a:alpha val="74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2050514" y="3240020"/>
            <a:ext cx="1618794" cy="1618794"/>
          </a:xfrm>
          <a:prstGeom prst="rect">
            <a:avLst/>
          </a:prstGeom>
          <a:effectLst>
            <a:outerShdw blurRad="50800" dist="38100" dir="13500000" sx="103000" sy="103000" algn="br" rotWithShape="0">
              <a:prstClr val="black">
                <a:alpha val="77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" y="4962391"/>
            <a:ext cx="32551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“Trabalho aliado ao desenvolvimento pessoal e artístico”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330" y="5585639"/>
            <a:ext cx="32551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350" dirty="0"/>
              <a:t>“Chance única para muitos é começar cedo”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3653">
            <a:off x="4618366" y="3036121"/>
            <a:ext cx="2158760" cy="1535804"/>
          </a:xfrm>
          <a:prstGeom prst="rect">
            <a:avLst/>
          </a:prstGeom>
          <a:effectLst>
            <a:outerShdw blurRad="50800" dist="38100" sx="103000" sy="103000" algn="l" rotWithShape="0">
              <a:prstClr val="black">
                <a:alpha val="81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331">
            <a:off x="7735458" y="2877552"/>
            <a:ext cx="1428750" cy="1800225"/>
          </a:xfrm>
          <a:prstGeom prst="rect">
            <a:avLst/>
          </a:prstGeom>
          <a:effectLst>
            <a:outerShdw blurRad="50800" dist="38100" dir="10800000" sx="103000" sy="103000" algn="r" rotWithShape="0">
              <a:prstClr val="black">
                <a:alpha val="8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7772400" cy="1470025"/>
          </a:xfrm>
        </p:spPr>
        <p:txBody>
          <a:bodyPr/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Trabalho Infantil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76872"/>
            <a:ext cx="7344816" cy="395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1560" y="980728"/>
            <a:ext cx="7632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2"/>
              </a:rPr>
              <a:t>http://www.educaremrevista.ufpr.br/arquivos_15/lopes_da_silva.pdf</a:t>
            </a:r>
            <a:endParaRPr lang="pt-BR" dirty="0" smtClean="0"/>
          </a:p>
          <a:p>
            <a:r>
              <a:rPr lang="pt-BR" dirty="0" smtClean="0">
                <a:hlinkClick r:id="rId3"/>
              </a:rPr>
              <a:t>http://thecnnfreedomproject.blogs.cnn.com/2011/07/29/a-profitable-enterprise/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http://thecnnfreedomproject.blogs.cnn.com/2011/05/04/between-borders/</a:t>
            </a:r>
            <a:endParaRPr lang="en-US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SILVA, Francisco Carlos Lopes </a:t>
            </a:r>
            <a:r>
              <a:rPr lang="pt-BR" dirty="0" err="1" smtClean="0"/>
              <a:t>da.</a:t>
            </a:r>
            <a:r>
              <a:rPr lang="pt-BR" dirty="0" smtClean="0"/>
              <a:t> </a:t>
            </a:r>
            <a:r>
              <a:rPr lang="pt-BR" b="1" dirty="0" smtClean="0"/>
              <a:t>O trabalho infanto-juvenil na sociedade capitalista</a:t>
            </a:r>
            <a:r>
              <a:rPr lang="pt-BR" dirty="0" smtClean="0"/>
              <a:t>, </a:t>
            </a:r>
            <a:r>
              <a:rPr lang="en-US" dirty="0" smtClean="0"/>
              <a:t>International Encyclopedia of the Social &amp; Behavioral Sciences, 2001.</a:t>
            </a:r>
            <a:r>
              <a:rPr lang="pt-BR" dirty="0" smtClean="0"/>
              <a:t> </a:t>
            </a:r>
          </a:p>
          <a:p>
            <a:r>
              <a:rPr lang="pt-BR" dirty="0" smtClean="0">
                <a:hlinkClick r:id="rId2"/>
              </a:rPr>
              <a:t>http://www.educaremrevista.ufpr.br/arquivos_15/lopes_da_silva.pdf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err="1" smtClean="0"/>
              <a:t>Bignami</a:t>
            </a:r>
            <a:r>
              <a:rPr lang="pt-BR" dirty="0" smtClean="0"/>
              <a:t>, Renato. </a:t>
            </a:r>
            <a:r>
              <a:rPr lang="pt-BR" b="1" dirty="0" smtClean="0"/>
              <a:t>Trabalho Escravo Contemporâneo: O </a:t>
            </a:r>
            <a:r>
              <a:rPr lang="pt-BR" b="1" i="1" dirty="0" err="1" smtClean="0"/>
              <a:t>Sweating</a:t>
            </a:r>
            <a:r>
              <a:rPr lang="pt-BR" b="1" i="1" dirty="0" smtClean="0"/>
              <a:t> System</a:t>
            </a:r>
            <a:r>
              <a:rPr lang="pt-BR" b="1" dirty="0" smtClean="0"/>
              <a:t> no contexto brasileiro como expressão do trabalho forçado urbano</a:t>
            </a:r>
            <a:r>
              <a:rPr lang="pt-BR" dirty="0" smtClean="0"/>
              <a:t>, Sindicato nacional dos Auditores Fiscais do Trabalho, 2011.</a:t>
            </a:r>
          </a:p>
          <a:p>
            <a:r>
              <a:rPr lang="pt-BR" dirty="0" smtClean="0">
                <a:hlinkClick r:id="rId5"/>
              </a:rPr>
              <a:t>http://www.sinait.org.br/arquivos/artigos/artigo19216c4627d24e2563a4335ceb2c9469.pdf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MARX, K. </a:t>
            </a:r>
            <a:r>
              <a:rPr lang="pt-BR" b="1" dirty="0" smtClean="0"/>
              <a:t>O capital</a:t>
            </a:r>
            <a:r>
              <a:rPr lang="pt-BR" dirty="0" smtClean="0"/>
              <a:t>. Rio de Janeiro: Civilização Brasileira, 1980.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8294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2465</Words>
  <Application>Microsoft Office PowerPoint</Application>
  <PresentationFormat>On-screen Show (4:3)</PresentationFormat>
  <Paragraphs>380</Paragraphs>
  <Slides>91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Arial</vt:lpstr>
      <vt:lpstr>Arial</vt:lpstr>
      <vt:lpstr>Calibri</vt:lpstr>
      <vt:lpstr>Courier New</vt:lpstr>
      <vt:lpstr>Times New Roman</vt:lpstr>
      <vt:lpstr>Wingdings</vt:lpstr>
      <vt:lpstr>Tema do Office</vt:lpstr>
      <vt:lpstr>PowerPoint Presentation</vt:lpstr>
      <vt:lpstr>Trabalho Escravo</vt:lpstr>
      <vt:lpstr>Conceito</vt:lpstr>
      <vt:lpstr>Histórico</vt:lpstr>
      <vt:lpstr>Antiguidade</vt:lpstr>
      <vt:lpstr>Idade Moderna</vt:lpstr>
      <vt:lpstr>PowerPoint Presentation</vt:lpstr>
      <vt:lpstr>Abolição da Escravidão</vt:lpstr>
      <vt:lpstr>Trabalho Infantil</vt:lpstr>
      <vt:lpstr>Conceito</vt:lpstr>
      <vt:lpstr>Mudança no panorama a partir do século XVII</vt:lpstr>
      <vt:lpstr>A exploração do trabalho a partir do século XVII</vt:lpstr>
      <vt:lpstr>Noção de Exploração</vt:lpstr>
      <vt:lpstr>Modelos Contemporâneos de  Trabalho Escravo</vt:lpstr>
      <vt:lpstr>Características do “Sweating System”</vt:lpstr>
      <vt:lpstr>O “sweating system” no Brasil</vt:lpstr>
      <vt:lpstr>Situação Paradoxal  no mundo Contemporâneo</vt:lpstr>
      <vt:lpstr>Situação do trabalhador infantil</vt:lpstr>
      <vt:lpstr>Questão de amadurecimento</vt:lpstr>
      <vt:lpstr>Trabalho Infantil no Brasil</vt:lpstr>
      <vt:lpstr>Trabalho Infantil no Brasil</vt:lpstr>
      <vt:lpstr>Piores Formas de Trabalho Infantil</vt:lpstr>
      <vt:lpstr>Piores Formas de Trabalho Infantil</vt:lpstr>
      <vt:lpstr>DADOS DA PESQUISA NACIONAL POR AMOSTRAGEM DOMICILIAR DO IBGE, 2011</vt:lpstr>
      <vt:lpstr>DADOS DA PESQUISA NACIONAL POR AMOSTRAGEM DOMICILIAR DO IBGE, 2011</vt:lpstr>
      <vt:lpstr>DADOS DA PESQUISA NACIONAL POR AMOSTRAGEM DOMICILIAR DO IBGE, 2011</vt:lpstr>
      <vt:lpstr>Estatísticas do Trabalho Infantil no Brasil</vt:lpstr>
      <vt:lpstr>Estatísticas do Trabalho Infantil no Brasil</vt:lpstr>
      <vt:lpstr>Estatísticas do Trabalho Infantil no Brasil</vt:lpstr>
      <vt:lpstr>Lavadinha na campa, senhor?</vt:lpstr>
      <vt:lpstr>Meninos do Mangue</vt:lpstr>
      <vt:lpstr>PowerPoint Presentation</vt:lpstr>
      <vt:lpstr>PowerPoint Presentation</vt:lpstr>
      <vt:lpstr>Números atuais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Trabalho Escravo no Brasil</vt:lpstr>
      <vt:lpstr>Breve Histórico da Escravidão no Brasil</vt:lpstr>
      <vt:lpstr>Breve Histórico da Escravidão no Brasil</vt:lpstr>
      <vt:lpstr>Breve Histórico da Escravidão no Brasil</vt:lpstr>
      <vt:lpstr>Breve Histórico da Escravidão no Brasil</vt:lpstr>
      <vt:lpstr>Breve Histórico da Escravidão no Brasil</vt:lpstr>
      <vt:lpstr>Escravidão no Brasil na atualidade</vt:lpstr>
      <vt:lpstr>Escravidão no Brasil na atualidade</vt:lpstr>
      <vt:lpstr>Escravidão no Brasil na atualidade</vt:lpstr>
      <vt:lpstr>Escravidão no Brasil na atualidade</vt:lpstr>
      <vt:lpstr>Escravidão no Brasil na atualidade</vt:lpstr>
      <vt:lpstr>Escravidão no Brasil na atualidade</vt:lpstr>
      <vt:lpstr>Escravidão no Brasil na atualidade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Trabalho Escravo</dc:title>
  <dc:creator>Yuri Nunes Sociale</dc:creator>
  <cp:lastModifiedBy>Denise Biscaro</cp:lastModifiedBy>
  <cp:revision>64</cp:revision>
  <dcterms:created xsi:type="dcterms:W3CDTF">2013-06-17T18:02:39Z</dcterms:created>
  <dcterms:modified xsi:type="dcterms:W3CDTF">2013-06-20T11:38:27Z</dcterms:modified>
</cp:coreProperties>
</file>