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4" r:id="rId1"/>
    <p:sldMasterId id="2147483777" r:id="rId2"/>
  </p:sldMasterIdLst>
  <p:notesMasterIdLst>
    <p:notesMasterId r:id="rId58"/>
  </p:notesMasterIdLst>
  <p:sldIdLst>
    <p:sldId id="256" r:id="rId3"/>
    <p:sldId id="335" r:id="rId4"/>
    <p:sldId id="286" r:id="rId5"/>
    <p:sldId id="344" r:id="rId6"/>
    <p:sldId id="288" r:id="rId7"/>
    <p:sldId id="310" r:id="rId8"/>
    <p:sldId id="342" r:id="rId9"/>
    <p:sldId id="349" r:id="rId10"/>
    <p:sldId id="343" r:id="rId11"/>
    <p:sldId id="444" r:id="rId12"/>
    <p:sldId id="327" r:id="rId13"/>
    <p:sldId id="455" r:id="rId14"/>
    <p:sldId id="454" r:id="rId15"/>
    <p:sldId id="319" r:id="rId16"/>
    <p:sldId id="317" r:id="rId17"/>
    <p:sldId id="320" r:id="rId18"/>
    <p:sldId id="443" r:id="rId19"/>
    <p:sldId id="328" r:id="rId20"/>
    <p:sldId id="345" r:id="rId21"/>
    <p:sldId id="353" r:id="rId22"/>
    <p:sldId id="354" r:id="rId23"/>
    <p:sldId id="305" r:id="rId24"/>
    <p:sldId id="450" r:id="rId25"/>
    <p:sldId id="451" r:id="rId26"/>
    <p:sldId id="359" r:id="rId27"/>
    <p:sldId id="336" r:id="rId28"/>
    <p:sldId id="337" r:id="rId29"/>
    <p:sldId id="338" r:id="rId30"/>
    <p:sldId id="445" r:id="rId31"/>
    <p:sldId id="449" r:id="rId32"/>
    <p:sldId id="362" r:id="rId33"/>
    <p:sldId id="453" r:id="rId34"/>
    <p:sldId id="448" r:id="rId35"/>
    <p:sldId id="452" r:id="rId36"/>
    <p:sldId id="446" r:id="rId37"/>
    <p:sldId id="447" r:id="rId38"/>
    <p:sldId id="280" r:id="rId39"/>
    <p:sldId id="289" r:id="rId40"/>
    <p:sldId id="356" r:id="rId41"/>
    <p:sldId id="357" r:id="rId42"/>
    <p:sldId id="358" r:id="rId43"/>
    <p:sldId id="263" r:id="rId44"/>
    <p:sldId id="360" r:id="rId45"/>
    <p:sldId id="282" r:id="rId46"/>
    <p:sldId id="311" r:id="rId47"/>
    <p:sldId id="313" r:id="rId48"/>
    <p:sldId id="365" r:id="rId49"/>
    <p:sldId id="366" r:id="rId50"/>
    <p:sldId id="361" r:id="rId51"/>
    <p:sldId id="330" r:id="rId52"/>
    <p:sldId id="363" r:id="rId53"/>
    <p:sldId id="355" r:id="rId54"/>
    <p:sldId id="346" r:id="rId55"/>
    <p:sldId id="261" r:id="rId56"/>
    <p:sldId id="347"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AC"/>
    <a:srgbClr val="FF5050"/>
    <a:srgbClr val="FF3300"/>
    <a:srgbClr val="437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854" autoAdjust="0"/>
    <p:restoredTop sz="94660"/>
  </p:normalViewPr>
  <p:slideViewPr>
    <p:cSldViewPr snapToGrid="0">
      <p:cViewPr varScale="1">
        <p:scale>
          <a:sx n="114" d="100"/>
          <a:sy n="114" d="100"/>
        </p:scale>
        <p:origin x="1032" y="168"/>
      </p:cViewPr>
      <p:guideLst>
        <p:guide orient="horz" pos="2160"/>
        <p:guide pos="3840"/>
      </p:guideLst>
    </p:cSldViewPr>
  </p:slideViewPr>
  <p:notesTextViewPr>
    <p:cViewPr>
      <p:scale>
        <a:sx n="1" d="1"/>
        <a:sy n="1" d="1"/>
      </p:scale>
      <p:origin x="0" y="0"/>
    </p:cViewPr>
  </p:notesTextViewPr>
  <p:sorterViewPr>
    <p:cViewPr>
      <p:scale>
        <a:sx n="108" d="100"/>
        <a:sy n="10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15.8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1600 0 16383,'49'0'0,"-6"0"0,-21 0 0,-3 0 0,3 0 0,0 0 0,1 0 0,6 0 0,-1 0 0,0 0 0,1 0 0,-1 0 0,6 0 0,-4 0 0,10 0 0,-5 0 0,1 0 0,4 0 0,-5 0 0,6 0 0,1 0 0,-1 0 0,0 0 0,0 0 0,0 0 0,1 0 0,-1 0 0,0 0 0,0 0 0,-5 0 0,-2 0 0,-6 0 0,1 5 0,-1-4 0,0 3 0,-4-4 0,3 4 0,-9-3 0,9 3 0,-8 0 0,3-3 0,-5 3 0,1 0 0,-1-3 0,0 2 0,0-3 0,1 4 0,-1-3 0,0 3 0,0 0 0,5-3 0,10 7 0,-7-7 0,10 3 0,-6 1 0,6-4 0,7 8 0,-1-8 0,22 9 0,-3-8 0,20 3 0,0 1 0,10-4 0,-40 0 0,1 1 0,8-2 0,1-2 0,-4 1 0,0 0 0,4 0 0,-1 0 0,26 0 0,10 0 0,-28 0 0,6 0 0,-10 0 0,-20 0 0,-2 0 0,-18 4 0,-1 1 0,-9 3 0,4 22 0,-11-8 0,2 25 0,-8-17 0,4-9 0,9-8 0,6-13 0,16 4 0,0 2 0,6 4 0,0-4 0,1-1 0,-1-5 0,7 0 0,-6 0 0,6 0 0,-12 0 0,3 0 0,-9 0 0,-1 0 0,-2 0 0,-8 0 0,-1 0 0,-2 0 0,1 0 0,1 0 0,2 0 0,-2 0 0,4 0 0,-4 0 0,9 0 0,-8 0 0,8 0 0,-9 0 0,5 0 0,-6 0 0,-4 0 0,7-4 0,-7 3 0,3-2 0,2-1 0,-5 3 0,6-6 0,1 3 0,-7-1 0,7 1 0,-8 1 0,5-2 0,3 0 0,-6 2 0,5-1 0,-2-1 0,-4 1 0,6-4 0,-7 8 0,3-8 0,5 0 0,-3-1 0,4-3 0,1 3 0,-3 0 0,8-5 0,-4 4 0,1-7 0,3 6 0,-9-1 0,5 2 0,-6 2 0,-4 3 0,2-3 0,1 8 0,5-4 0,-5 4 0,0 0 0,-2 0 0,-1 0 0,-33 25 0,19-16 0,-35 17 0,35-19 0,-6-6 0,-8 19 0,5-12 0,-5 14 0,4-11 0,6-2 0,-10 5 0,3-1 0,-5 3 0,5-4 0,-5 4 0,4-6 0,-4 2 0,-1 0 0,1-2 0,0 6 0,-1-6 0,1 2 0,0-3 0,-1 0 0,1-1 0,4 1 0,-4-1 0,4 0 0,0 1 0,-3-1 0,7 0 0,-7 4 0,4-4 0,0 4 0,-3-1 0,6 1 0,-3 0 0,1 3 0,2-7 0,-2 7 0,3-3 0,0 0 0,-7 3 0,9-6 0,-12 6 0,9-3 0,-7 0 0,3-1 0,1-2 0,-3 2 0,5-2 0,-6 3 0,1-8 0,2-1 0,-10-3 0,9 0 0,-1 4 0,-5-3 0,5 6 0,-10-6 0,7 3 0,1-4 0,-6 4 0,5-3 0,-9 3 0,8-4 0,-8 5 0,3-4 0,-4 3 0,-6 0 0,4-3 0,-10 9 0,10-9 0,-10 3 0,4 1 0,1-4 0,-5 4 0,10-1 0,-4-3 0,0 3 0,4-4 0,-4 0 0,-1 0 0,5 0 0,-4 4 0,6-3 0,-1 4 0,1-5 0,-1 4 0,-7-3 0,6 7 0,-6-7 0,7 8 0,1-8 0,-1 3 0,1-4 0,-6 0 0,4 0 0,-5 4 0,1-3 0,-1 3 0,-7-4 0,1 0 0,0 0 0,-1 0 0,1 0 0,-7 0 0,-1 0 0,-7 0 0,-7 0 0,-10 0 0,-1 0 0,-14 0 0,6 6 0,-17-5 0,49 5 0,-1 0 0,-2-3 0,-3 2 0,-18 5 0,-2 5 0,-3 8 0,4 2 0,16-12 0,5 1 0,0 7 0,11-4 0,23-17 0,-8 0 0,-1-5 0,-11 4 0,-4-8 0,-12 3 0,7-9 0,-6 2 0,12-2 0,-4 0 0,11 4 0,2-4 0,5 6 0,6-1 0,-4 1 0,8 0 0,-3 0 0,4 0 0,1 1 0,0-1 0,-6 4 0,0-3 0,-6 2 0,1-3 0,-6-1 0,-2 0 0,-5 0 0,-1-1 0,1 1 0,0-1 0,-1 1 0,1 0 0,0-1 0,-1 1 0,1-1 0,-7 1 0,-1-1 0,-41-12 0,33 14 0,-31-12 0,38 15 0,-5-5 0,-1 0 0,6 5 0,2-4 0,7 9 0,5-4 0,2 5 0,6-4 0,4 3 0,-3-3 0,8 4 0,-3 0 0,5 0 0,-1 0 0,1 0 0,0 0 0,-1 0 0,1 0 0,0 0 0,3 0 0,-2 0 0,3 0 0,-12 0 0,6 0 0,-6 0 0,7 0 0,5 0 0,-3 3 0,3-2 0,-4 3 0,0 0 0,1 0 0,0 0 0,4 3 0,-5-6 0,1 6 0,-3-2 0,-2-1 0,4 4 0,0-7 0,4 3 0,-4-4 0,58 0 0,-30 0 0,45 0 0,-43 0 0,3 0 0,2 0 0,5 0 0,5 0 0,7 0 0,14 0 0,-10 0 0,44 0 0,-40 0 0,7 0 0,2 0 0,19 0 0,27 0 0,-16 0 0,-9 0 0,-3 0 0,-5 0 0,7 0 0,0 0 0,0 0 0,-8-5 0,7 3 0,-14-3 0,6 0 0,-7 4 0,0-4 0,-7 5 0,5 0 0,-11 0 0,5 0 0,-13 0 0,5 0 0,-10 0 0,9 0 0,-9 0 0,4 0 0,0 0 0,14 0 0,-3 0 0,9 0 0,-13 0 0,0 0 0,0 0 0,1 0 0,-7 0 0,5 0 0,-5 0 0,1 0 0,4 0 0,-5 0 0,1 0 0,3 0 0,-3-4 0,-1 2 0,-1-6 0,1 2 0,-6-4 0,5 5 0,-5-4 0,-1 4 0,-4-1 0,10-2 0,-8 3 0,10-1 0,-13 2 0,-1 4 0,-5-4 0,1 3 0,4-3 0,-4 4 0,5 0 0,-6 0 0,5 0 0,-4 0 0,10 0 0,-5 0 0,5 0 0,6 0 0,2 0 0,5-4 0,7 2 0,1-2 0,0-1 0,6 4 0,-6-4 0,0 5 0,-1-4 0,-13 3 0,5-4 0,2 5 0,-9 0 0,6 0 0,-20 0 0,3 0 0,0 0 0,-3 0 0,3 0 0,-5 0 0,0 0 0,1 0 0,-1 0 0,0 0 0,0 0 0,1 0 0,-1 0 0,5 0 0,-3 0 0,8 0 0,-9 0 0,9 0 0,-8 0 0,3 0 0,-5 0 0,0 0 0,4 0 0,-7 0 0,6 0 0,-2 0 0,0 0 0,4 0 0,1 0 0,-5 0 0,4 0 0,0 0 0,-3 0 0,3 0 0,-5 0 0,1 0 0,-1 0 0,4 0 0,-8 0 0,7 0 0,-7 0 0,8 0 0,-7 0 0,5 4 0,-3-4 0,-3 7 0,6-6 0,-7 6 0,4-6 0,-1 6 0,1-6 0,0 2 0,-65-3 0,10 11 0,-11-2 0,-5 2 0,-36 22 0,42-11 0,-3 2 0,-6-3 0,-3 1 0,1 6 0,-1-1 0,-4-3 0,-1-2 0,5-1 0,1 0 0,0 0 0,1-1 0,-1-2 0,1 0 0,3 0 0,0-1 0,-9 1 0,1 0 0,8-1 0,0-1 0,-8 0 0,0-1 0,3-1 0,0-1 0,0 2 0,1-3 0,-35 3 0,42-6 0,2 1 0,-35 2 0,36-5 0,-1 0 0,-39 5 0,10-5 0,15-1 0,2-6 0,7 0 0,6 0 0,3 0 0,5 0 0,1 0 0,-1 0 0,1 0 0,0 0 0,-1 0 0,1 0 0,-7 0 0,-13 0 0,2 0 0,-2 0 0,7 0 0,11 0 0,-12 0 0,12 0 0,-4 0 0,-1 0 0,5 0 0,-11 0 0,11 0 0,-12 0 0,12 4 0,-4-3 0,5 9 0,1-9 0,5 3 0,-4 1 0,11-4 0,-6 4 0,12-5 0,-4 0 0,8 0 0,-16 0 0,14 0 0,-9 0 0,13 0 0,-5 0 0,3 0 0,-3 0 0,5 0 0,-1 0 0,1 0 0,-1 0 0,1 0 0,-5 0 0,3 0 0,-3 0 0,0 0 0,3 0 0,-8 0 0,3 0 0,1 0 0,-5 0 0,5 0 0,-1 0 0,-3 0 0,9 0 0,-5 0 0,6 0 0,4 0 0,-7 0 0,7 0 0,-4 0 0,-1 0 0,4 0 0,-5 0 0,3 0 0,0 0 0,1 0 0,-1 0 0,38 27 0,-17-12 0,31 22 0,-32-20 0,4 1 0,-7-1 0,7 5 0,-3-3 0,0 8 0,3-9 0,-7 4 0,3 0 0,-4-3 0,0 3 0,0-5 0,0 1 0,0-1 0,0 0 0,0 0 0,0 0 0,0-2 0,0 2 0,0-2 0,0 1 0,0 0 0,0-1 0,-4 1 0,0-1 0,-12-6 0,2-2 0,-7-7 0,4 0 0,-1 0 0,1 0 0,0 0 0,-1 0 0,5 0 0,-3 0 0,57-11 0,-34 5 0,48-5 0,-46 7 0,7 0 0,10 3 0,-6-2 0,15 3 0,-12 0 0,6 0 0,-1 0 0,0 0 0,7 0 0,0 0 0,1 0 0,3 0 0,-3 0 0,5 0 0,0 0 0,0 0 0,1 0 0,5 0 0,-4 0 0,5 0 0,-7 0 0,0 0 0,1 0 0,-7 0 0,5 0 0,-10 0 0,4 0 0,-6 0 0,-5 0 0,0 0 0,-6 0 0,0 0 0,0 0 0,-1 0 0,0 0 0,-1 0 0,1-4 0,-1 0 0,16-13 0,-11 6 0,28-8 0,-21 10 0,41-9 0,-21 1 0,24-7 0,-8 1 0,2 0 0,-7 5 0,10-5 0,-16 11 0,4-9 0,-2 9 0,-11-3 0,11 3 0,-11 2 0,5-1 0,-7 1 0,0-1 0,-5 1 0,22 0 0,-24 0 0,18 5 0,-17-4 0,0 3 0,6-4 0,0 4 0,-5-3 0,4 3 0,-5 1 0,1-4 0,-2 8 0,-6-8 0,1 8 0,-1-7 0,-5 7 0,4-3 0,-3-1 0,4 4 0,1-3 0,5 4 0,1 0 0,1 0 0,3 0 0,-3 0 0,5 0 0,19 0 0,-15 0 0,15 0 0,-19 0 0,0 0 0,1 0 0,-1 0 0,0 0 0,7 0 0,-5 0 0,11 0 0,-5 0 0,7 0 0,-7 0 0,5 0 0,3 0 0,0 0 0,6 0 0,-13 0 0,4-5 0,-11 4 0,11-4 0,-17 5 0,9 0 0,-4 0 0,-4 0 0,-2 0 0,-9 0 0,-9 0 0,4 0 0,-9 0 0,4 0 0,-1 0 0,-2 0 0,9 0 0,-13 0 0,10 0 0,-4-4 0,2 3 0,3-2 0,-8 3 0,3 0 0,5 0 0,-2 0 0,6 0 0,-3 0 0,-3 0 0,8 0 0,-4 0 0,11 0 0,-4 0 0,4 0 0,-6 0 0,1 0 0,-1 0 0,0 0 0,-4 0 0,3 0 0,-9 0 0,0 0 0,-1 0 0,-5 0 0,4 0 0,3 0 0,-2 0 0,-1-4 0,0 4 0,-3-8 0,8 3 0,-7 0 0,5-2 0,-7 6 0,4-2 0,3 10 0,-6-6 0,5 13 0,-9-9 0,2 10 0,0 1 0,-6-3 0,6 5 0,-7-2 0,4-3 0,0 6 0,-1-7 0,2 5 0,-1-2 0,0 3 0,0-6 0,0 4 0,4-4 0,-7 1 0,6 6 0,-7-9 0,-37 5 0,32 8 0,-28-7 0,60 19 0,3-9 0,20 7 0,-15-10 0,14 8 0,-16-14 0,11 9 0,-7-10 0,-6 3 0,-1-8 0,-10 2 0,-2-4 0,-9-1 0,3-3 0,-3 2 0,3-6 0,-1 2 0,1-3 0,0 0 0,-1 0 0,1 0 0,-1 0 0,1 0 0,0 4 0,0-3 0,0 6 0,2-6 0,-5 3 0,3 0 0,0-3 0,-3 6 0,6-6 0,-7 6 0,3-3 0,1 0 0,-4 7 0,-45-2 0,8-1 0,-33 0 0,24-8 0,0 0 0,-2 4 0,-5-3 0,-1 4 0,1-5 0,0 0 0,-1 0 0,-5 0 0,4 0 0,-5 0 0,6 0 0,7 0 0,-5 0 0,4 0 0,-5 0 0,-13 0 0,15 0 0,-13 0 0,22 0 0,-10 0 0,10 0 0,-10 0 0,10 0 0,-4-4 0,0 3 0,4-8 0,-10 8 0,10-7 0,-4 7 0,5-8 0,1 8 0,-1-8 0,1 8 0,-1-3 0,6 0 0,-4 3 0,8-3 0,-3 4 0,4 0 0,1-3 0,0 2 0,-1-3 0,1 4 0,4 0 0,-3 0 0,-1 0 0,-1 0 0,1 0 0,1 0 0,-2 0 0,-1 0 0,-3 0 0,-1 0 0,5 0 0,-10 0 0,10 0 0,-9 0 0,3 0 0,1 0 0,-5 0 0,10 0 0,-9 0 0,3 0 0,0 0 0,-3 0 0,4 0 0,-6 0 0,-7 0 0,6 0 0,-7 0 0,14 0 0,-4 0 0,3 0 0,-4 0 0,4 0 0,-3 0 0,8 0 0,-8 0 0,9 0 0,-10 0 0,10 0 0,-10 0 0,10 0 0,-9-5 0,3 4 0,1-7 0,-5 7 0,5-3 0,-6 0 0,1 3 0,-1-3 0,1 4 0,-6-5 0,4 4 0,-4-4 0,5 5 0,1 0 0,-19-4 0,14 3 0,-14-3 0,19 0 0,-1 3 0,6-4 0,-5 5 0,5-4 0,-1 3 0,2-3 0,0 4 0,3 0 0,-8 0 0,8 0 0,-8 0 0,8 0 0,-8 0 0,4 0 0,-6 0 0,1 0 0,-6 0 0,4 0 0,-5 0 0,7 0 0,-19 0 0,14 0 0,-14 0 0,19 0 0,-1 0 0,1 0 0,-1 0 0,1 0 0,-1 0 0,6 0 0,-4 0 0,3 0 0,-4 0 0,4 0 0,-3 0 0,8 0 0,-8 0 0,8 0 0,-3 0 0,0 0 0,3 0 0,-8 0 0,3 0 0,1 0 0,-4 0 0,3 0 0,-12 0 0,6 4 0,-7-3 0,9 7 0,0-7 0,-7 4 0,5-1 0,-4-3 0,0 8 0,4-8 0,-10 8 0,10-8 0,-10 8 0,5-8 0,-7 4 0,1-1 0,0-2 0,-7 7 0,5-8 0,-11 9 0,4-9 0,-6 9 0,1-8 0,-1 7 0,-7-7 0,5 3 0,-30 0 0,33 0 0,-18 6 0,32 4 0,-2 11 0,-11 31 0,19-26 0,-5 11 0,22-42 0,-4 0 0,3 0 0,-3 0 0,0 0 0,-8 0 0,-5 0 0,-1 0 0,-42-4 0,38 2 0,-33-2 0,50 4 0,-5-4 0,5 3 0,-1-4 0,2 5 0,0-4 0,3 3 0,-3-3 0,4 4 0,1 0 0,0 0 0,-1 0 0,1 0 0,0 0 0,-1 0 0,5 0 0,-3 0 0,27 27 0,-14-16 0,24 17 0,-20-17 0,6-6 0,0 17 0,-1-12 0,0 8 0,-2-3 0,0-6 0,1 13 0,2-9 0,-7 3 0,7 2 0,-6-5 0,6 2 0,8-3 0,-5-8 0,12 0 0,-10-4 0,4 0 0,0 0 0,0 0 0,2 0 0,4 0 0,1 0 0,6 4 0,-1-3 0,6 8 0,-4-4 0,10 1 0,-5 2 0,25-2 0,-15 4 0,15-4 0,-19 3 0,-5-8 0,4 8 0,-11-7 0,11 2 0,-10-4 0,4 4 0,-6-3 0,1 4 0,-1-1 0,0-3 0,-4 3 0,3 0 0,-4-3 0,1 3 0,-2 0 0,0-3 0,-3 3 0,8 0 0,-9-3 0,4 4 0,-4-2 0,-1-2 0,5 3 0,-4 0 0,12 1 0,-11 0 0,6 2 0,-2-6 0,-5 3 0,4-4 0,-5 0 0,1 4 0,4-3 0,-4 3 0,5-4 0,-1 4 0,-4-3 0,9 3 0,-8-4 0,8 0 0,-4 0 0,1 0 0,3 4 0,-4-3 0,1 4 0,3-5 0,-9 0 0,9 0 0,-8 0 0,3 0 0,3 3 0,-6-2 0,6 3 0,-8-4 0,1 0 0,-1 4 0,-4-3 0,3 3 0,1-4 0,1 0 0,2 0 0,-2 0 0,-1 0 0,5 0 0,-4 0 0,10 0 0,-5 0 0,5 0 0,1 0 0,5 0 0,-4 0 0,9 0 0,-9 0 0,10 0 0,-5 0 0,7 0 0,-7 0 0,23 0 0,-23 0 0,23 0 0,-28 0 0,4 0 0,-6 0 0,-5 0 0,4 0 0,-3 0 0,-1 0 0,-1 0 0,1 0 0,0 0 0,5 0 0,-4 0 0,3 0 0,-4 0 0,6 0 0,-1 0 0,0 0 0,-4 0 0,3 0 0,-9 0 0,5 0 0,-6 0 0,5 0 0,-4 0 0,5 0 0,-3 0 0,-2 0 0,-1 0 0,-1 0 0,-3 0 0,4 0 0,-2 0 0,6 0 0,-8 0 0,7 0 0,-8 0 0,4 0 0,3 0 0,-6 0 0,6 0 0,-4 0 0,-2 0 0,9 0 0,-9 0 0,7 0 0,-5 0 0,2 0 0,3 0 0,-6 0 0,6 0 0,-8 0 0,5 0 0,2 0 0,-6 0 0,5 0 0,-3 0 0,-2 0 0,9 0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21.3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0 121 16383,'48'0'0,"-2"0"0,-27 0 0,8 0 0,-4-4 0,11 3 0,-4-4 0,16 5 0,-9 0 0,11 0 0,-7-4 0,7 3 0,-5-4 0,4 5 0,-5 0 0,-1-5 0,0 4 0,0-8 0,1 8 0,-1-8 0,0 7 0,-5-6 0,3 7 0,-9-8 0,10 8 0,-10-8 0,4 8 0,12-7 0,-13 6 0,20-7 0,-23 8 0,9-4 0,-9 1 0,10 3 0,-5-3 0,1 4 0,4-5 0,-5 4 0,6-4 0,1 5 0,-7 0 0,5 0 0,-5 0 0,1 0 0,-2 0 0,-6 0 0,1 0 0,-6 0 0,-1 0 0,-4 0 0,-1 0 0,0 0 0,0 0 0,0 0 0,-1 0 0,0 0 0,-1 0 0,1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26.6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1252 16383,'0'-41'0,"0"7"0,4 22 0,0 3 0,4-11 0,0 6 0,0-2 0,1-1 0,-1 4 0,1-4 0,-1-1 0,0 5 0,1-3 0,-1 3 0,1-5 0,-1 5 0,1-3 0,-1 3 0,0 0 0,1-4 0,-1 8 0,4-10 0,-4 9 0,4-6 0,-4 0 0,0 7 0,3-11 0,-2 8 0,2 0 0,0-7 0,-2 12 0,7-15 0,-8 16 0,4-10 0,0 0 0,-4 6 0,4-9 0,-4 10 0,1-8 0,3 1 0,-3 2 0,3-6 0,-4 11 0,0-7 0,0 2 0,5-3 0,-4 0 0,4-1 0,-5 1 0,5 0 0,-4-1 0,8 1 0,-8-1 0,4 1 0,-1 0 0,2-1 0,4-4 0,6-9 0,-4 6 0,9-5 0,-9 7 0,8-2 0,-8 1 0,3 1 0,-6 5 0,0 5 0,-4 4 0,-1 2 0,3 2 0,-2-6 0,3 2 0,-5-3 0,1-3 0,-4 9 0,7-13 0,-6 14 0,2-6 0,4-4 0,-5 8 0,-3 35 0,-13-6 0,-5 31 0,-2-29 0,3 3 0,1-9 0,4 4 0,-3 1 0,3-5 0,-4 4 0,-4 0 0,3-3 0,-4 8 0,1-4 0,-2 6 0,-4-1 0,-7 13 0,6-10 0,-7 15 0,3-15 0,2 9 0,-8-8 0,8 8 0,-1-14 0,3 7 0,2-14 0,0 3 0,1-5 0,4-4 0,-4 3 0,8-7 0,-3 3 0,-3 0 0,8-3 0,-11 6 0,13-7 0,-7 4 0,-3 2 0,5 0 0,-5 2 0,3 0 0,-1-3 0,-1 4 0,-2-3 0,6 2 0,-6-6 0,6 6 0,-6-6 0,6 2 0,-5-4 0,2 0 0,1-1 0,-6 1 0,8-4 0,-9 3 0,7-2 0,0 3 0,-3 3 0,6-3 0,-2 7 0,-1-6 0,42 2 0,-25-7 0,34 3 0,-32-2 0,5 7 0,1 1 0,5 0 0,-1 3 0,1 3 0,-1-1 0,1 4 0,0-4 0,-1-1 0,0 0 0,0 0 0,1 1 0,-1-5 0,0 3 0,0-2 0,1-1 0,-1 0 0,0-1 0,-4-3 0,-1 3 0,0-4 0,0 4 0,1-3 0,2 2 0,-3-3 0,0 0 0,6 0 0,-5-1 0,3 1 0,-1 0 0,-3 0 0,3 3 0,1-2 0,-4-2 0,3 0 0,-3-2 0,4 2 0,-1 1 0,-3 0 0,7 0 0,-10 0 0,9-1 0,-6 5 0,1-7 0,1 9 0,-2-6 0,-3 5 0,8 1 0,-14-5 0,14 6 0,-12-3 0,7 0 0,-4 3 0,-1-3 0,1 3 0,0 1 0,0-4 0,0 3 0,-4 0 0,3-2 0,-3 6 0,0-7 0,3 3 0,-2 1 0,-1-1 0,3 1 0,1 0 0,-3-4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5:22.51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3280 70 16383,'38'0'0,"-6"0"0,-24 0 0,3 0 0,13 0 0,-4 0 0,8 0 0,-11 0 0,0 0 0,1 0 0,-1 0 0,0 0 0,0 0 0,1 0 0,-1 0 0,0 0 0,0 0 0,1 0 0,-1 0 0,0 0 0,0 0 0,1 0 0,-1 0 0,0 0 0,0 0 0,4 0 0,-3 0 0,3 4 0,-4-3 0,-4 3 0,3 0 0,-3-3 0,5 3 0,-1-1 0,-4-2 0,3 3 0,1-4 0,1 4 0,2-3 0,-2 3 0,-5-4 0,6 0 0,-5 0 0,3 0 0,3 0 0,-7 4 0,8-3 0,-8 2 0,3-3 0,5 0 0,-2 0 0,6 0 0,-8 0 0,1 0 0,-1 0 0,0 0 0,4 0 0,-3 0 0,3 0 0,-4 0 0,0 0 0,0 0 0,4 0 0,-3 0 0,3 0 0,-4 0 0,0 0 0,1 0 0,2 0 0,-2 0 0,8 0 0,-7 0 0,3 0 0,-5 0 0,0 0 0,1 0 0,-1 0 0,0 0 0,0 0 0,4 0 0,-3 0 0,3 0 0,-4 0 0,0 0 0,1 0 0,-1 0 0,0 0 0,0 0 0,4 0 0,-3 0 0,3 0 0,1 0 0,-4 0 0,5 0 0,-6 0 0,0 0 0,0 0 0,6 0 0,-5 0 0,4 0 0,-5 0 0,1 0 0,-1 0 0,0 0 0,0 0 0,1 0 0,2 0 0,-1 0 0,-3 0 0,0 0 0,-3 0 0,8 0 0,-3 0 0,-1 0 0,-1 0 0,-3 0 0,4-3 0,0 2 0,1-3 0,2 4 0,-2 0 0,3 0 0,-4 0 0,1 0 0,-1 0 0,0 0 0,-4-4 0,3 3 0,-3-2 0,8 3 0,-3 0 0,-1 0 0,-1 0 0,0 0 0,3 0 0,-3 0 0,0-4 0,-3 3 0,5-3 0,2 4 0,-2 0 0,3 0 0,-4 0 0,1-4 0,-1 3 0,0-3 0,5 4 0,-3 0 0,8 0 0,-9 0 0,9 0 0,-3 0 0,-1 0 0,4 0 0,-3 0 0,-1 0 0,4 0 0,-3 0 0,-1 0 0,4 0 0,-3 0 0,4 0 0,0 0 0,1 0 0,-1 0 0,0 0 0,1 0 0,-6 0 0,4 0 0,-3 0 0,-1 0 0,4 0 0,-8 0 0,3 0 0,-5 0 0,0 0 0,1-4 0,-5 3 0,10-2 0,-13 3 0,9 0 0,-4-4 0,2 3 0,4-2 0,5 3 0,-8 0 0,4 0 0,0 0 0,-3 0 0,3 0 0,0 0 0,-3 0 0,8 0 0,-9 0 0,5 0 0,-6 0 0,0 0 0,0 0 0,5 0 0,-3 0 0,3 0 0,-5 0 0,1 0 0,-1 0 0,0 0 0,4 0 0,-3 0 0,-2 0 0,1 0 0,-1 0 0,-2 0 0,5 0 0,-6 0 0,3 0 0,0 0 0,0 0 0,-1 3 0,1-2 0,-1 2 0,5 1 0,-2-3 0,-2 2 0,0-3 0,-3 0 0,5 0 0,-1 0 0,0 0 0,0 0 0,-4 4 0,3-3 0,-2 2 0,8-3 0,-4 0 0,0 4 0,-2-4 0,-3 4 0,5-4 0,-1 0 0,0 4 0,0-3 0,6 3 0,-5-4 0,9 0 0,-8 3 0,8-2 0,-9 3 0,9-4 0,-3 0 0,4 4 0,0-3 0,1 4 0,-1-1 0,0-3 0,1 3 0,-1 0 0,1-3 0,-1 3 0,0-4 0,1 5 0,-1-4 0,0 3 0,1 0 0,-1-3 0,-5 3 0,5-4 0,-5 0 0,13 5 0,-6-4 0,6 3 0,-7 0 0,-6-3 0,4 3 0,-8-4 0,8 0 0,-4 0 0,5 0 0,-4 4 0,9-3 0,-8 3 0,9-4 0,-6 0 0,6 0 0,-4 0 0,4 0 0,0 0 0,-4 0 0,10 0 0,-11 0 0,5 4 0,0-3 0,9 3 0,-6-4 0,10 0 0,-18 0 0,6 0 0,-12 0 0,4 0 0,-4 0 0,1 0 0,3 0 0,-8 0 0,8 0 0,-9 0 0,4 0 0,0 0 0,-3 0 0,8 0 0,-4 0 0,1 0 0,-2 0 0,0 0 0,-3 0 0,3 0 0,-5 0 0,0 0 0,4 0 0,-3 0 0,-1 0 0,-1 0 0,-3 0 0,8 0 0,-3 0 0,2 0 0,-2 0 0,-1 0 0,0 0 0,4 0 0,-3 0 0,3 0 0,-8 0 0,3 0 0,1 0 0,1 0 0,2 0 0,-2 0 0,-5 0 0,6 0 0,-5-4 0,3 3 0,-1-2 0,0 3 0,-2 0 0,9 0 0,-13 0 0,10 0 0,-4-4 0,-2 3 0,6-3 0,-4 4 0,3 0 0,-3 0 0,0 0 0,1-4 0,-3 3 0,5-3 0,-6 4 0,4 0 0,3 0 0,-2-4 0,-2 3 0,0-3 0,-2 4 0,3-4 0,0 4 0,0-4 0,0 0 0,1 3 0,-1-3 0,0 0 0,0 3 0,1-3 0,-1 0 0,0 3 0,0-3 0,1 1 0,-1 2 0,0-3 0,0 0 0,-4 3 0,4-3 0,-4 0 0,4 3 0,4-6 0,-3 6 0,-2-3 0,0 0 0,-2 3 0,6-2 0,-6 3 0,6-4 0,-8 3 0,9-3 0,-8 4 0,6-4 0,-7 3 0,3-2 0,5 3 0,-7 0 0,5 0 0,-5 0 0,7 0 0,-7 0 0,11-4 0,-15 3 0,11-2 0,-4 3 0,2 0 0,-3 0 0,1 0 0,0 0 0,-3 0 0,11 0 0,-15 0 0,14 0 0,-9 0 0,6-4 0,-4 3 0,1-3 0,-1 1 0,1 2 0,3-3 0,-2 4 0,-2 0 0,1 0 0,-1-3 0,-2 2 0,9-3 0,-13 4 0,9-3 0,-3 2 0,-3-3 0,6 1 0,-6 2 0,7-2 0,-6 3 0,6-4 0,-8 3 0,4-7 0,0 7 0,-1-2 0,1 3 0,0 0 0,-4 14 0,-5-4 0,-3 13 0,-4-8 0,0-3 0,0 7 0,0-6 0,0 6 0,0-4 0,0 1 0,0-1 0,0 1 0,0 0 0,0-1 0,0 1 0,0-1 0,0 1 0,0 0 0,0-1 0,0 1 0,0-1 0,0 1 0,0 0 0,3-1 0,5 1 0,-3-1 0,-29-6 0,8-2 0,-36-7 0,27 0 0,-9 0 0,0 0 0,-2 0 0,-5 4 0,5 2 0,-4 4 0,10 0 0,-9-5 0,9 4 0,-10-8 0,10 7 0,-4-7 0,5 3 0,1-4 0,4 0 0,-16 4 0,14-3 0,-11 4 0,10-5 0,9 0 0,-10 4 0,10-3 0,-9 3 0,3-4 0,0 4 0,-3-3 0,-4 3 0,1 0 0,-7-3 0,14 3 0,-4-4 0,8 0 0,-8 4 0,3-3 0,1 4 0,-4-1 0,3-3 0,-4 7 0,-1-7 0,1 8 0,-1-8 0,-5 8 0,-9-8 0,0 3 0,1 0 0,8-2 0,5 2 0,1-4 0,-1 0 0,1 0 0,-1 0 0,1 0 0,4 0 0,-3 0 0,8 0 0,-8 0 0,9 0 0,-5 0 0,1 0 0,3 0 0,-3 0 0,5 0 0,-1 0 0,1 0 0,0 0 0,-1 0 0,-12 0 0,10 0 0,-15 0 0,16 0 0,-8 0 0,3 0 0,-10 0 0,4 0 0,-10 0 0,11 0 0,-11 0 0,10 0 0,-10 0 0,10 0 0,-4 0 0,5 0 0,1 0 0,-1-5 0,1 4 0,-1-3 0,1 4 0,-1 0 0,6 0 0,-4-4 0,8 3 0,-8-3 0,-4 4 0,0 0 0,-5 0 0,8 0 0,-1-5 0,1 4 0,-1-3 0,-5 4 0,4 0 0,-4 0 0,5-4 0,1 3 0,-6-4 0,4 5 0,-4-4 0,0 3 0,4-3 0,-5 4 0,1 0 0,4 0 0,-4 0 0,6 0 0,-1 0 0,1 0 0,-1 0 0,1 0 0,-1 0 0,1-4 0,-8 3 0,10-4 0,-9 1 0,17 3 0,-10-3 0,10 4 0,-9-4 0,8 2 0,-8-2 0,8 4 0,-8-4 0,3 3 0,1-3 0,-4-1 0,3 4 0,1-3 0,-5 0 0,5 3 0,-1-4 0,-3 5 0,4-4 0,-6 3 0,6-3 0,-5 4 0,-3-4 0,6 3 0,-10-4 0,16 5 0,-8 0 0,3 0 0,1 0 0,0 0 0,1-4 0,4 3 0,-5-3 0,1 4 0,3 0 0,-3 0 0,5 0 0,-1 0 0,1 0 0,4 0 0,-3 0 0,2 0 0,-3 0 0,0 0 0,-1 0 0,1 0 0,4 0 0,-4-4 0,-3 3 0,0-3 0,-5 4 0,12 0 0,-3 0 0,3 0 0,-5 0 0,1-4 0,4 3 0,-4-3 0,4 4 0,-4 0 0,-4 0 0,3 0 0,-3 0 0,8 0 0,-4 0 0,-3 0 0,5 0 0,-4 0 0,3 0 0,2 0 0,-10 0 0,6 0 0,-8-4 0,7 3 0,-3-3 0,0 4 0,3 0 0,-8 0 0,8 0 0,-8 0 0,8 0 0,-8 0 0,4 0 0,-1 0 0,-3 0 0,8-4 0,-8 3 0,9-3 0,-10 4 0,10 0 0,-10 0 0,10 0 0,-4 0 0,4 0 0,-4 0 0,3 0 0,-8 0 0,8-4 0,-3 3 0,5-3 0,-1 4 0,-4 0 0,4 0 0,-5-4 0,6 3 0,0-2 0,-6 3 0,5 0 0,-5 0 0,-12 0 0,9-5 0,-10 4 0,3-3 0,8 4 0,-10 0 0,7 0 0,-1 0 0,-5 0 0,4 0 0,-4 0 0,0 0 0,4 0 0,-4 0 0,0 0 0,4 0 0,-4-4 0,5 3 0,-5-4 0,4 5 0,-4 0 0,0-4 0,4 3 0,-4-4 0,5 5 0,1 0 0,-8 0 0,5 0 0,-5 0 0,7 0 0,6 0 0,-4 0 0,8 0 0,-8 0 0,3 0 0,-4 0 0,4 0 0,-3 0 0,-2 0 0,-1 0 0,-4 0 0,5 0 0,-5 0 0,-1 0 0,-7 0 0,7 0 0,-5 0 0,4 0 0,-5 0 0,-1 0 0,1 0 0,0 0 0,-13 0 0,9 0 0,-3 0 0,14 0 0,5 0 0,1 0 0,-1 0 0,1 0 0,-1 0 0,1 0 0,-1 0 0,6 0 0,-4 0 0,8 0 0,-8 0 0,8 0 0,-3 0 0,0 4 0,3-3 0,-3 3 0,4-4 0,1 0 0,0 4 0,-1-3 0,1 3 0,0-4 0,-8 4 0,5-3 0,-1 3 0,5-4 0,3 4 0,-5-4 0,1 4 0,4 0 0,-3-3 0,2 2 0,-6 1 0,1 0 0,3 1 0,-1 2 0,4-6 0,-8 7 0,3-7 0,-3 7 0,8-7 0,-3 2 0,3 1 0,-5-3 0,-3 3 0,3-4 0,-8 4 0,8-3 0,0 3 0,-4-4 0,8 0 0,-8 0 0,4 4 0,1-3 0,0 3 0,-1-4 0,1 0 0,-1 0 0,1 0 0,0 0 0,-6 0 0,5 0 0,-4 0 0,-1 0 0,5 0 0,-5 0 0,1 0 0,3 0 0,-8 0 0,9 0 0,-10 0 0,10 0 0,-9 0 0,8 0 0,-21 0 0,18 0 0,-18 0 0,22 0 0,-9 0 0,8 0 0,-8 0 0,8 0 0,-8 0 0,8 0 0,-3 0 0,5 0 0,-6 0 0,5 0 0,-5 0 0,6 0 0,0 0 0,-6 0 0,5 0 0,-4 0 0,-1 0 0,5 0 0,-5 0 0,1 0 0,-9 0 0,5 0 0,-4 0 0,8 0 0,3 0 0,-8 0 0,9 0 0,-5 0 0,1 0 0,3 0 0,-8 0 0,9 0 0,-5 0 0,6 0 0,-5 0 0,3 0 0,-3 0 0,4 0 0,1 0 0,-5 0 0,3 0 0,-3 0 0,4 0 0,1 0 0,0 0 0,-1 0 0,-3 0 0,3 0 0,2 0 0,-1 0 0,4 0 0,-8 0 0,3 0 0,1 0 0,1 0 0,-1 0 0,3 0 0,-6 0 0,7 0 0,-8 0 0,3 0 0,-3 0 0,8 0 0,-3 0 0,3 0 0,-5 0 0,1 0 0,0 0 0,-1 0 0,1 0 0,-1 0 0,1 0 0,0 0 0,-1 0 0,1 0 0,0 0 0,-1 0 0,5 0 0,-3 0 0,3 0 0,-5 0 0,1 0 0,4 0 0,-4 4 0,4-3 0,-4 3 0,0-4 0,-1 0 0,-4 0 0,3 0 0,-3 0 0,5 0 0,-1 0 0,1 0 0,0 0 0,-1 0 0,-7 0 0,10 3 0,-9-2 0,11 3 0,-5-4 0,-2 0 0,1 3 0,-2-2 0,8 3 0,-3-4 0,-1 4 0,3-3 0,-6 3 0,8-4 0,-5 0 0,1 0 0,-1 4 0,1-3 0,-5 2 0,7-3 0,-9 0 0,13 0 0,-13 0 0,5 4 0,1-3 0,-3 3 0,3-4 0,3 0 0,-6 0 0,4 0 0,2 0 0,-10 4 0,14-3 0,-13 3 0,10-4 0,-4 3 0,-1-2 0,8 2 0,-12 1 0,9-3 0,-3 2 0,-2 1 0,4-3 0,6 19 0,8-5 0,9 8 0,-1-8 0,-1-4 0,-3 2 0,4 2 0,-4 1 0,0-1 0,-1 1 0,-2 0 0,13-1 0,-12-3 0,12 3 0,-13 1 0,3-3 0,-4 8 0,0-8 0,0 3 0,0 2 0,0-5 0,0 6 0,0-3 0,0-1 0,3 1 0,19-15 0,-10 5 0,13-13 0,-14 3 0,1 3 0,12-2 0,-5 3 0,6 0 0,-8 0 0,0 0 0,0 0 0,1 0 0,-1 0 0,0 0 0,0 0 0,1 0 0,-1 0 0,0 0 0,4 0 0,-3 0 0,3 0 0,-4 0 0,-4 0 0,11 0 0,-13 0 0,13 0 0,-8 0 0,2 0 0,-1 0 0,-1 0 0,-3 0 0,4 0 0,4 0 0,-3 0 0,3 0 0,-4 0 0,0 0 0,0 0 0,4 0 0,-3 0 0,3 0 0,-4 0 0,0 0 0,1 0 0,-1 0 0,0 0 0,0 0 0,1 0 0,4 0 0,-4 0 0,4 0 0,1 0 0,0 0 0,5 0 0,1 0 0,-1 0 0,6 0 0,-4 0 0,10 0 0,-5 0 0,6 0 0,7 0 0,-5 0 0,11 0 0,-5 0 0,26 0 0,-22 0 0,13 0 0,-24 0 0,-1 0 0,0 0 0,-5 0 0,-2-5 0,-6 4 0,0-3 0,1 4 0,-1 0 0,-5 0 0,5 0 0,-10 0 0,9 0 0,-8 0 0,8 0 0,-9 0 0,4 0 0,-4 0 0,-1 0 0,0 0 0,0 0 0,1 0 0,2 0 0,-2 0 0,-1 0 0,-1 0 0,-3 0 0,4 0 0,4 0 0,-7 0 0,6 0 0,-8 0 0,5 0 0,3-4 0,-6 3 0,6-3 0,-8 4 0,5 0 0,3 0 0,-6 0 0,6 0 0,-8-3 0,5 2 0,-1-3 0,1 4 0,-1-3 0,0 2 0,-1-2 0,1 3 0,0-4 0,0 3 0,5-3 0,-8 4 0,7 0 0,-4-4 0,2 3 0,3-3 0,-4 4 0,5 0 0,-3 0 0,3 0 0,0 0 0,-3 0 0,8 0 0,-9 0 0,9 0 0,-3 0 0,-1 0 0,4 0 0,-3 0 0,4 0 0,0 0 0,-4 0 0,3 0 0,-4 0 0,6 0 0,-1 0 0,0-4 0,1 3 0,-6-4 0,4 5 0,-3 0 0,4 0 0,-5 0 0,5 0 0,-5 0 0,5 0 0,-4-3 0,3 2 0,4-3 0,-1 4 0,1 0 0,-4-5 0,-8 4 0,3-3 0,-5 4 0,-4 0 0,6-3 0,-6 2 0,6-3 0,-3 1 0,-1 2 0,1-3 0,0 4 0,-1 0 0,1 0 0,-1 0 0,1 0 0,0 0 0,-1 0 0,1 0 0,0 0 0,4 0 0,-2 0 0,3 0 0,-4 0 0,0 0 0,1 0 0,4 0 0,-4 0 0,9 0 0,-3 0 0,4 0 0,0 0 0,1 0 0,-6 0 0,4 0 0,-3 0 0,-1 0 0,4 0 0,-8 0 0,8 0 0,-9 0 0,10 0 0,-10 0 0,4 0 0,-5 0 0,8 0 0,-10 0 0,9 0 0,-12 0 0,6 0 0,-3 0 0,2 0 0,3 0 0,-6 0 0,6 0 0,-4 0 0,3 0 0,1 0 0,-7 0 0,3 0 0,5 0 0,3 0 0,2 0 0,-3 0 0,-6 0 0,5 0 0,1 0 0,1 0 0,3 0 0,-4 0 0,18 0 0,-9 0 0,9 0 0,-7 0 0,-4 0 0,4 0 0,0 5 0,-4-4 0,9 8 0,-9-8 0,10 4 0,-10-1 0,4-3 0,-6 8 0,0-8 0,-4 7 0,3-7 0,-9 2 0,5 1 0,-6-3 0,0 3 0,4-4 0,-7 3 0,5-2 0,-6 3 0,8-4 0,-3 0 0,8 0 0,-8 4 0,10-3 0,-5 2 0,5-3 0,1 5 0,-1-4 0,0 3 0,1 0 0,-1-3 0,0 3 0,-4 0 0,3-3 0,-9 3 0,9-4 0,-8 4 0,3-3 0,0 3 0,-3-1 0,8-2 0,-9 3 0,10 0 0,-10-3 0,9 4 0,-3-1 0,-1-3 0,7 7 0,-11-7 0,6 3 0,-8-4 0,-4 0 0,7 3 0,-7-2 0,7 3 0,-4-4 0,-3 3 0,6-2 0,-5 2 0,7 1 0,-8-3 0,3 3 0,5-4 0,-2 4 0,6-3 0,-8 3 0,13-4 0,-10 0 0,10 0 0,-8 0 0,-3 0 0,3 0 0,-5 0 0,0 0 0,6 0 0,-5 0 0,4 0 0,-5 0 0,1 0 0,4 0 0,-4 0 0,9 0 0,-3 0 0,4 0 0,6 0 0,2 0 0,-1 0 0,5 0 0,-4 0 0,5 0 0,7 0 0,-5 0 0,-1 0 0,-13 0 0,-6-4 0,-1 3 0,-4-3 0,0 4 0,-2 0 0,-4 0 0,7 0 0,-3 0 0,0 0 0,2 0 0,-5 0 0,6 0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39.0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0 732 16383,'49'0'0,"-2"0"0,-29 0 0,5 0 0,-6 0 0,5 0 0,-3 0 0,8 0 0,-9 0 0,9 0 0,-3 0 0,-1 4 0,4-3 0,-3 3 0,-1-4 0,4 0 0,-3 0 0,-1 0 0,4 0 0,-8 4 0,8-4 0,-9 4 0,9-4 0,-8 0 0,8 0 0,-4 0 0,1 4 0,3-3 0,-9 3 0,4-4 0,-4 4 0,-1-3 0,-4 3 0,7-4 0,-6 0 0,2 3 0,0-2 0,1 2 0,-3-3 0,5 0 0,-6 4 0,4-3 0,-1 2 0,1-3 0,3 4 0,-2-4 0,2 4 0,-7-4 0,4 0 0,-1 0 0,2 0 0,-1 3 0,-1-2 0,-4 3 0,5-1 0,-2-2 0,1 6 0,-1-6 0,-49-19 0,27 9 0,-40-16 0,39 17 0,0 0 0,-7-7 0,5 5 0,-5-4 0,3-2 0,-1 6 0,0-6 0,1 8 0,0-8 0,4 6 0,-4-5 0,0 3 0,-1-1 0,1 1 0,0 0 0,4-1 0,-5 4 0,0-11 0,-4 10 0,4-6 0,-3 3 0,7 4 0,-8-3 0,1-4 0,-3 6 0,2-10 0,1 10 0,7-2 0,-8 3 0,1-7 0,2 6 0,-2-5 0,8 7 0,0-4 0,-4-1 0,3 0 0,-7 1 0,7 0 0,-3 3 0,0-11 0,3 10 0,-3-5 0,4 2 0,0 4 0,0-10 0,0 9 0,-1-10 0,1 11 0,-4-11 0,3 10 0,-3-10 0,4 8 0,0-1 0,0-2 0,-4 3 0,4-1 0,-4-2 0,1 7 0,37 41 0,-22-22 0,31 35 0,-30-39 0,2 1 0,4 7 0,-1-6 0,4 6 0,2-3 0,-7-3 0,11 3 0,-11-5 0,7 2 0,-3 3 0,4-2 0,1 2 0,-1-3 0,0-1 0,0 5 0,1-4 0,-1 4 0,0-5 0,0 5 0,1-4 0,-1 4 0,0-4 0,0-1 0,1 5 0,-1-4 0,0 4 0,0-5 0,1 5 0,-1-4 0,0 4 0,-4-5 0,3 1 0,-3 2 0,4-2 0,-5 3 0,0-4 0,-1 3 0,6 2 0,-4-1 0,2-4 0,-3-1 0,1-2 0,4 4 0,-3-1 0,2 0 0,2 5 0,0-3 0,4 3 0,-4-4 0,-1-1 0,-4 1 0,3-1 0,1 4 0,-3-3 0,5 3 0,-10-4 0,6 0 0,-2 3 0,-1-2 0,-4 9 0,-2-5 0,-5 3 0,10 2 0,-6-8 0,6 8 0,0-10 0,-2 4 0,-5 6 0,-15-8 0,0 8 0,-7-13 0,6 2 0,0-3 0,-4 4 0,0 0 0,4-4 0,-3 6 0,3-4 0,-4 1 0,0 4 0,4-10 0,-3 13 0,3-5 0,-1 3 0,-2-1 0,7-3 0,-7 3 0,2-2 0,0 3 0,-2-1 0,2-2 0,0 3 0,-3-4 0,7 0 0,-7 1 0,2 3 0,1-3 0,1 7 0,0-7 0,2 4 0,-6-1 0,7-3 0,-3 3 0,-4-1 0,6 2 0,-6 0 0,8-1 0,-3-1 0,-2-2 0,0 3 0,-7 0 0,10-4 0,-9 8 0,10-7 0,-8 3 0,1 0 0,2-3 0,-2 3 0,4-1 0,4-2 0,-11 6 0,9-6 0,-6 2 0,5 1 0,-2-4 0,1 4 0,-3-5 0,6 5 0,-6-4 0,3 7 0,3-6 0,-5 2 0,2 0 0,-1-6 0,-2-27 0,10 12 0,2-24 0,3 22 0,0 3 0,0-15 0,0 13 0,0-13 0,0 8 0,0 2 0,0-6 0,-8 7 0,6 0 0,-6-6 0,8 6 0,0-6 0,0 3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4543D-BAA6-48B5-B66F-A071D9529E36}" type="datetimeFigureOut">
              <a:rPr lang="pt-BR" smtClean="0"/>
              <a:t>13/10/2024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09FA7-93E7-4876-92F6-5244A0FA295E}" type="slidenum">
              <a:rPr lang="pt-BR" smtClean="0"/>
              <a:t>‹nº›</a:t>
            </a:fld>
            <a:endParaRPr lang="pt-BR"/>
          </a:p>
        </p:txBody>
      </p:sp>
    </p:spTree>
    <p:extLst>
      <p:ext uri="{BB962C8B-B14F-4D97-AF65-F5344CB8AC3E}">
        <p14:creationId xmlns:p14="http://schemas.microsoft.com/office/powerpoint/2010/main" val="399218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pt-BR">
                <a:ea typeface="ＭＳ Ｐゴシック" pitchFamily="34" charset="-128"/>
              </a:rPr>
              <a:t>Human rights are due to all people, have been recognized by societies and governments and held up in international declarations and conventions. To date, no universal charter or instrument shows how human rights apply to the childbearing process. </a:t>
            </a: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To promote Respectful Maternity Care, </a:t>
            </a:r>
            <a:r>
              <a:rPr lang="en-US" altLang="pt-BR">
                <a:latin typeface="Arial" pitchFamily="34" charset="0"/>
                <a:ea typeface="ＭＳ Ｐゴシック" pitchFamily="34" charset="-128"/>
              </a:rPr>
              <a:t>WRA facilitated the development of a rights charter, with broad input from its project partners and representatives from the network of WRA National Alliances and international NGOs around the globe who </a:t>
            </a:r>
            <a:r>
              <a:rPr lang="en-US" altLang="pt-BR">
                <a:ea typeface="ＭＳ Ｐゴシック" pitchFamily="34" charset="-128"/>
              </a:rPr>
              <a:t>contributed to this consensus document.</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Seven rights are included, drawn from the categories of disrespect and abuse identified by Bowser and Hill (2010) in their landscape analysis. All these rights are based on international or multinational human rights instruments. The Charter demonstrates the legitimate place of maternal health rights within the broader context of human rights. </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endParaRPr lang="en-US" altLang="pt-BR">
              <a:ea typeface="ＭＳ Ｐゴシック" pitchFamily="34" charset="-128"/>
            </a:endParaRPr>
          </a:p>
          <a:p>
            <a:endParaRPr lang="en-US" altLang="pt-BR">
              <a:ea typeface="ＭＳ Ｐゴシック"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6AA6B3A8-27B6-4191-BCA1-172478B0E8E7}" type="slidenum">
              <a:rPr lang="en-US" altLang="pt-BR" sz="1200"/>
              <a:pPr eaLnBrk="1" hangingPunct="1"/>
              <a:t>19</a:t>
            </a:fld>
            <a:endParaRPr lang="en-US" altLang="pt-BR" sz="1200"/>
          </a:p>
        </p:txBody>
      </p:sp>
    </p:spTree>
    <p:extLst>
      <p:ext uri="{BB962C8B-B14F-4D97-AF65-F5344CB8AC3E}">
        <p14:creationId xmlns:p14="http://schemas.microsoft.com/office/powerpoint/2010/main" val="107384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March of Dimes</a:t>
            </a:r>
            <a:r>
              <a:rPr lang="en-US" b="1" i="1" baseline="0" dirty="0"/>
              <a:t> has been actively trying to reverse the increases in prematurity that the US experienced starting in the 1990s……</a:t>
            </a:r>
            <a:endParaRPr lang="en-US" b="1" i="1" dirty="0"/>
          </a:p>
        </p:txBody>
      </p:sp>
      <p:sp>
        <p:nvSpPr>
          <p:cNvPr id="4" name="Slide Number Placeholder 3"/>
          <p:cNvSpPr>
            <a:spLocks noGrp="1"/>
          </p:cNvSpPr>
          <p:nvPr>
            <p:ph type="sldNum" sz="quarter" idx="10"/>
          </p:nvPr>
        </p:nvSpPr>
        <p:spPr/>
        <p:txBody>
          <a:bodyPr/>
          <a:lstStyle/>
          <a:p>
            <a:fld id="{E9B20562-30B5-4754-ABD1-9DE38E3D8D0E}" type="slidenum">
              <a:rPr lang="en-US" smtClean="0"/>
              <a:t>37</a:t>
            </a:fld>
            <a:endParaRPr lang="en-US"/>
          </a:p>
        </p:txBody>
      </p:sp>
    </p:spTree>
    <p:extLst>
      <p:ext uri="{BB962C8B-B14F-4D97-AF65-F5344CB8AC3E}">
        <p14:creationId xmlns:p14="http://schemas.microsoft.com/office/powerpoint/2010/main" val="425027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3384282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Content Placeholder 2"/>
          <p:cNvSpPr>
            <a:spLocks noGrp="1"/>
          </p:cNvSpPr>
          <p:nvPr>
            <p:ph idx="11"/>
          </p:nvPr>
        </p:nvSpPr>
        <p:spPr>
          <a:xfrm>
            <a:off x="4342224"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81264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09" y="1134599"/>
            <a:ext cx="7252752"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11017961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3714751"/>
            <a:ext cx="2031223" cy="2684461"/>
          </a:xfrm>
          <a:solidFill>
            <a:schemeClr val="tx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2844734" y="3714751"/>
            <a:ext cx="2031223" cy="2684461"/>
          </a:xfrm>
          <a:solidFill>
            <a:schemeClr val="accent4"/>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3714751"/>
            <a:ext cx="2031223" cy="2684461"/>
          </a:xfrm>
          <a:solidFill>
            <a:schemeClr val="accent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3714751"/>
            <a:ext cx="2031223" cy="2684461"/>
          </a:xfrm>
          <a:solidFill>
            <a:schemeClr val="accent3"/>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3714751"/>
            <a:ext cx="2031223" cy="2684461"/>
          </a:xfrm>
          <a:solidFill>
            <a:schemeClr val="accent1"/>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5" name="Group 154"/>
          <p:cNvGrpSpPr/>
          <p:nvPr userDrawn="1"/>
        </p:nvGrpSpPr>
        <p:grpSpPr>
          <a:xfrm>
            <a:off x="-201766" y="-141165"/>
            <a:ext cx="12586564"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305" name="Straight Connector 304"/>
          <p:cNvCxnSpPr/>
          <p:nvPr userDrawn="1"/>
        </p:nvCxnSpPr>
        <p:spPr>
          <a:xfrm>
            <a:off x="612774" y="2609850"/>
            <a:ext cx="202875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2847198" y="2609850"/>
            <a:ext cx="202875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5098615" y="2609850"/>
            <a:ext cx="202875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316045" y="2609850"/>
            <a:ext cx="202875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9550467" y="2609850"/>
            <a:ext cx="202875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7"/>
          </p:nvPr>
        </p:nvSpPr>
        <p:spPr>
          <a:xfrm>
            <a:off x="2844800" y="2762474"/>
            <a:ext cx="2032000" cy="952277"/>
          </a:xfrm>
        </p:spPr>
        <p:txBody>
          <a:bodyPr>
            <a:noAutofit/>
          </a:bodyPr>
          <a:lstStyle>
            <a:lvl1pPr>
              <a:lnSpc>
                <a:spcPct val="95000"/>
              </a:lnSpc>
              <a:spcBef>
                <a:spcPts val="600"/>
              </a:spcBef>
              <a:spcAft>
                <a:spcPts val="0"/>
              </a:spcAft>
              <a:defRPr sz="1800" i="0">
                <a:solidFill>
                  <a:schemeClr val="accent4"/>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612773" y="2762474"/>
            <a:ext cx="2032000" cy="952277"/>
          </a:xfrm>
        </p:spPr>
        <p:txBody>
          <a:bodyPr>
            <a:noAutofit/>
          </a:bodyPr>
          <a:lstStyle>
            <a:lvl1pPr>
              <a:lnSpc>
                <a:spcPct val="95000"/>
              </a:lnSpc>
              <a:spcBef>
                <a:spcPts val="600"/>
              </a:spcBef>
              <a:spcAft>
                <a:spcPts val="0"/>
              </a:spcAft>
              <a:defRPr sz="1800" i="0">
                <a:solidFill>
                  <a:schemeClr val="tx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5095373" y="2762474"/>
            <a:ext cx="2032000" cy="952277"/>
          </a:xfrm>
        </p:spPr>
        <p:txBody>
          <a:bodyPr>
            <a:noAutofit/>
          </a:bodyPr>
          <a:lstStyle>
            <a:lvl1pPr>
              <a:lnSpc>
                <a:spcPct val="95000"/>
              </a:lnSpc>
              <a:spcBef>
                <a:spcPts val="600"/>
              </a:spcBef>
              <a:spcAft>
                <a:spcPts val="0"/>
              </a:spcAft>
              <a:defRPr sz="1800" i="0">
                <a:solidFill>
                  <a:schemeClr val="accent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7312803" y="2762474"/>
            <a:ext cx="2032000" cy="952277"/>
          </a:xfrm>
        </p:spPr>
        <p:txBody>
          <a:bodyPr>
            <a:noAutofit/>
          </a:bodyPr>
          <a:lstStyle>
            <a:lvl1pPr>
              <a:lnSpc>
                <a:spcPct val="95000"/>
              </a:lnSpc>
              <a:spcBef>
                <a:spcPts val="600"/>
              </a:spcBef>
              <a:spcAft>
                <a:spcPts val="0"/>
              </a:spcAft>
              <a:defRPr sz="1800" i="0">
                <a:solidFill>
                  <a:schemeClr val="accent3"/>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9547225" y="2762474"/>
            <a:ext cx="2032000" cy="952277"/>
          </a:xfrm>
        </p:spPr>
        <p:txBody>
          <a:bodyPr>
            <a:noAutofit/>
          </a:bodyPr>
          <a:lstStyle>
            <a:lvl1pPr>
              <a:lnSpc>
                <a:spcPct val="95000"/>
              </a:lnSpc>
              <a:spcBef>
                <a:spcPts val="600"/>
              </a:spcBef>
              <a:spcAft>
                <a:spcPts val="0"/>
              </a:spcAft>
              <a:defRPr sz="1800" i="0">
                <a:solidFill>
                  <a:schemeClr val="accent1"/>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hasCustomPrompt="1"/>
          </p:nvPr>
        </p:nvSpPr>
        <p:spPr>
          <a:xfrm>
            <a:off x="2847197" y="1815189"/>
            <a:ext cx="2029603" cy="794660"/>
          </a:xfrm>
        </p:spPr>
        <p:txBody>
          <a:bodyPr anchor="b">
            <a:noAutofit/>
          </a:bodyPr>
          <a:lstStyle>
            <a:lvl1pPr marL="0" indent="0">
              <a:lnSpc>
                <a:spcPct val="95000"/>
              </a:lnSpc>
              <a:spcBef>
                <a:spcPts val="0"/>
              </a:spcBef>
              <a:spcAft>
                <a:spcPts val="0"/>
              </a:spcAft>
              <a:buNone/>
              <a:defRPr sz="5400" b="1" i="0" spc="-300">
                <a:solidFill>
                  <a:schemeClr val="accent4"/>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8" name="Text Placeholder 2"/>
          <p:cNvSpPr>
            <a:spLocks noGrp="1"/>
          </p:cNvSpPr>
          <p:nvPr>
            <p:ph type="body" idx="23" hasCustomPrompt="1"/>
          </p:nvPr>
        </p:nvSpPr>
        <p:spPr>
          <a:xfrm>
            <a:off x="50800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9" name="Text Placeholder 2"/>
          <p:cNvSpPr>
            <a:spLocks noGrp="1"/>
          </p:cNvSpPr>
          <p:nvPr>
            <p:ph type="body" idx="24" hasCustomPrompt="1"/>
          </p:nvPr>
        </p:nvSpPr>
        <p:spPr>
          <a:xfrm>
            <a:off x="73152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3"/>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0" name="Text Placeholder 2"/>
          <p:cNvSpPr>
            <a:spLocks noGrp="1"/>
          </p:cNvSpPr>
          <p:nvPr>
            <p:ph type="body" idx="25" hasCustomPrompt="1"/>
          </p:nvPr>
        </p:nvSpPr>
        <p:spPr>
          <a:xfrm>
            <a:off x="9558216" y="1815189"/>
            <a:ext cx="2029603" cy="794660"/>
          </a:xfrm>
        </p:spPr>
        <p:txBody>
          <a:bodyPr anchor="b">
            <a:noAutofit/>
          </a:bodyPr>
          <a:lstStyle>
            <a:lvl1pPr marL="0" indent="0">
              <a:lnSpc>
                <a:spcPct val="95000"/>
              </a:lnSpc>
              <a:spcBef>
                <a:spcPts val="0"/>
              </a:spcBef>
              <a:spcAft>
                <a:spcPts val="0"/>
              </a:spcAft>
              <a:buNone/>
              <a:defRPr sz="5400" b="1" i="0" spc="-300">
                <a:solidFill>
                  <a:schemeClr val="accent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1" name="Text Placeholder 2"/>
          <p:cNvSpPr>
            <a:spLocks noGrp="1"/>
          </p:cNvSpPr>
          <p:nvPr>
            <p:ph type="body" idx="26"/>
          </p:nvPr>
        </p:nvSpPr>
        <p:spPr>
          <a:xfrm>
            <a:off x="610308" y="1815189"/>
            <a:ext cx="2029603" cy="708655"/>
          </a:xfrm>
        </p:spPr>
        <p:txBody>
          <a:bodyPr anchor="b">
            <a:noAutofit/>
          </a:bodyPr>
          <a:lstStyle>
            <a:lvl1pPr marL="0" indent="0">
              <a:lnSpc>
                <a:spcPct val="95000"/>
              </a:lnSpc>
              <a:spcBef>
                <a:spcPts val="0"/>
              </a:spcBef>
              <a:spcAft>
                <a:spcPts val="0"/>
              </a:spcAft>
              <a:buNone/>
              <a:defRPr sz="2400" b="1" i="0">
                <a:solidFill>
                  <a:schemeClr val="tx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11151606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6" name="Content Placeholder 2"/>
          <p:cNvSpPr>
            <a:spLocks noGrp="1"/>
          </p:cNvSpPr>
          <p:nvPr>
            <p:ph idx="12"/>
          </p:nvPr>
        </p:nvSpPr>
        <p:spPr>
          <a:xfrm>
            <a:off x="8058383"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7" name="TextBox 156"/>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303" name="Rectangle 302"/>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sp>
        <p:nvSpPr>
          <p:cNvPr id="310" name="Content Placeholder 2"/>
          <p:cNvSpPr>
            <a:spLocks noGrp="1"/>
          </p:cNvSpPr>
          <p:nvPr>
            <p:ph idx="15"/>
          </p:nvPr>
        </p:nvSpPr>
        <p:spPr>
          <a:xfrm>
            <a:off x="610310"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311" name="Content Placeholder 2"/>
          <p:cNvSpPr>
            <a:spLocks noGrp="1"/>
          </p:cNvSpPr>
          <p:nvPr>
            <p:ph idx="14"/>
          </p:nvPr>
        </p:nvSpPr>
        <p:spPr>
          <a:xfrm>
            <a:off x="4342224"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5" name="Text Placeholder 6"/>
          <p:cNvSpPr>
            <a:spLocks noGrp="1"/>
          </p:cNvSpPr>
          <p:nvPr>
            <p:ph type="body" sz="quarter" idx="16"/>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6908510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a:lnSpc>
                <a:spcPct val="90000"/>
              </a:lnSpc>
              <a:spcAft>
                <a:spcPts val="600"/>
              </a:spcAft>
              <a:defRPr sz="6600" cap="none" baseline="0">
                <a:solidFill>
                  <a:schemeClr val="bg1"/>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prstClr val="white"/>
                </a:solidFill>
                <a:latin typeface="Arial"/>
              </a:rPr>
              <a:pPr algn="r" defTabSz="914400"/>
              <a:t>‹nº›</a:t>
            </a:fld>
            <a:endParaRPr lang="en-US" sz="800" dirty="0">
              <a:solidFill>
                <a:prstClr val="white"/>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prstClr val="white"/>
                </a:solidFill>
                <a:latin typeface="Arial"/>
              </a:rPr>
              <a:t>© Duarte, Inc. 2014</a:t>
            </a:r>
          </a:p>
        </p:txBody>
      </p:sp>
      <p:cxnSp>
        <p:nvCxnSpPr>
          <p:cNvPr id="153" name="Straight Connector 152"/>
          <p:cNvCxnSpPr/>
          <p:nvPr userDrawn="1"/>
        </p:nvCxnSpPr>
        <p:spPr>
          <a:xfrm flipH="1">
            <a:off x="610310" y="4030998"/>
            <a:ext cx="109689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518"/>
            <a:ext cx="7251344" cy="2087240"/>
          </a:xfrm>
        </p:spPr>
        <p:txBody>
          <a:bodyPr>
            <a:noAutofit/>
          </a:bodyPr>
          <a:lstStyle>
            <a:lvl1pPr marL="171450" indent="-171450">
              <a:lnSpc>
                <a:spcPct val="110000"/>
              </a:lnSpc>
              <a:spcBef>
                <a:spcPts val="1000"/>
              </a:spcBef>
              <a:spcAft>
                <a:spcPts val="0"/>
              </a:spcAft>
              <a:buClr>
                <a:schemeClr val="bg1"/>
              </a:buClr>
              <a:buFontTx/>
              <a:buChar char="+"/>
              <a:defRPr sz="1600" i="1">
                <a:solidFill>
                  <a:schemeClr val="bg1"/>
                </a:solidFill>
                <a:latin typeface="+mn-lt"/>
              </a:defRPr>
            </a:lvl1pPr>
            <a:lvl2pPr marL="171450" indent="-171450">
              <a:lnSpc>
                <a:spcPct val="110000"/>
              </a:lnSpc>
              <a:spcBef>
                <a:spcPts val="1000"/>
              </a:spcBef>
              <a:spcAft>
                <a:spcPts val="0"/>
              </a:spcAft>
              <a:buClr>
                <a:schemeClr val="bg1"/>
              </a:buClr>
              <a:buFontTx/>
              <a:buChar char="+"/>
              <a:defRPr sz="1600" i="1">
                <a:solidFill>
                  <a:schemeClr val="bg1"/>
                </a:solidFill>
                <a:latin typeface="+mn-lt"/>
              </a:defRPr>
            </a:lvl2pPr>
            <a:lvl3pPr marL="171450" indent="-171450">
              <a:lnSpc>
                <a:spcPct val="110000"/>
              </a:lnSpc>
              <a:spcBef>
                <a:spcPts val="1000"/>
              </a:spcBef>
              <a:spcAft>
                <a:spcPts val="0"/>
              </a:spcAft>
              <a:buClr>
                <a:schemeClr val="bg1"/>
              </a:buClr>
              <a:buFontTx/>
              <a:buChar char="+"/>
              <a:defRPr sz="1600" i="1">
                <a:solidFill>
                  <a:schemeClr val="bg1"/>
                </a:solidFill>
                <a:latin typeface="+mn-lt"/>
              </a:defRPr>
            </a:lvl3pPr>
            <a:lvl4pPr marL="171450" indent="-171450">
              <a:lnSpc>
                <a:spcPct val="110000"/>
              </a:lnSpc>
              <a:spcBef>
                <a:spcPts val="1000"/>
              </a:spcBef>
              <a:spcAft>
                <a:spcPts val="0"/>
              </a:spcAft>
              <a:buClr>
                <a:schemeClr val="bg1"/>
              </a:buClr>
              <a:buFontTx/>
              <a:buChar char="+"/>
              <a:defRPr sz="1600" i="1">
                <a:solidFill>
                  <a:schemeClr val="bg1"/>
                </a:solidFill>
                <a:latin typeface="+mn-lt"/>
              </a:defRPr>
            </a:lvl4pPr>
            <a:lvl5pPr marL="171450" indent="-171450">
              <a:lnSpc>
                <a:spcPct val="110000"/>
              </a:lnSpc>
              <a:spcBef>
                <a:spcPts val="1000"/>
              </a:spcBef>
              <a:spcAft>
                <a:spcPts val="0"/>
              </a:spcAft>
              <a:buClr>
                <a:schemeClr val="bg1"/>
              </a:buClr>
              <a:buFontTx/>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Tree>
    <p:extLst>
      <p:ext uri="{BB962C8B-B14F-4D97-AF65-F5344CB8AC3E}">
        <p14:creationId xmlns:p14="http://schemas.microsoft.com/office/powerpoint/2010/main" val="2868780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marL="685800" indent="-685800">
              <a:lnSpc>
                <a:spcPct val="90000"/>
              </a:lnSpc>
              <a:spcAft>
                <a:spcPts val="600"/>
              </a:spcAft>
              <a:buFont typeface="Georgia" panose="02040502050405020303" pitchFamily="18" charset="0"/>
              <a:buChar char="+"/>
              <a:defRPr sz="5000" i="1" cap="none" spc="-150" baseline="0">
                <a:solidFill>
                  <a:schemeClr val="bg1"/>
                </a:solidFill>
                <a:latin typeface="+mn-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prstClr val="white"/>
                </a:solidFill>
                <a:latin typeface="Arial"/>
              </a:rPr>
              <a:pPr algn="r" defTabSz="914400"/>
              <a:t>‹nº›</a:t>
            </a:fld>
            <a:endParaRPr lang="en-US" sz="800" dirty="0">
              <a:solidFill>
                <a:prstClr val="white"/>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prstClr val="white"/>
                </a:solidFill>
                <a:latin typeface="Arial"/>
              </a:rPr>
              <a:t>© Duarte, Inc. 2014</a:t>
            </a:r>
          </a:p>
        </p:txBody>
      </p:sp>
      <p:cxnSp>
        <p:nvCxnSpPr>
          <p:cNvPr id="153" name="Straight Connector 152"/>
          <p:cNvCxnSpPr/>
          <p:nvPr userDrawn="1"/>
        </p:nvCxnSpPr>
        <p:spPr>
          <a:xfrm flipH="1">
            <a:off x="610310" y="403099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136"/>
            <a:ext cx="7251344" cy="2079076"/>
          </a:xfrm>
        </p:spPr>
        <p:txBody>
          <a:bodyPr>
            <a:noAutofit/>
          </a:bodyPr>
          <a:lstStyle>
            <a:lvl1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1pPr>
            <a:lvl2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2pPr>
            <a:lvl3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3pPr>
            <a:lvl4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4pPr>
            <a:lvl5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Tree>
    <p:extLst>
      <p:ext uri="{BB962C8B-B14F-4D97-AF65-F5344CB8AC3E}">
        <p14:creationId xmlns:p14="http://schemas.microsoft.com/office/powerpoint/2010/main" val="99851107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10" y="1144955"/>
            <a:ext cx="9106893" cy="3512086"/>
          </a:xfrm>
        </p:spPr>
        <p:txBody>
          <a:bodyPr>
            <a:noAutofit/>
          </a:bodyPr>
          <a:lstStyle>
            <a:lvl1pPr>
              <a:lnSpc>
                <a:spcPct val="90000"/>
              </a:lnSpc>
              <a:spcAft>
                <a:spcPts val="600"/>
              </a:spcAft>
              <a:defRPr sz="6600" cap="none" spc="-150" baseline="0">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610309" y="5130683"/>
            <a:ext cx="10972091" cy="1268528"/>
          </a:xfrm>
        </p:spPr>
        <p:txBody>
          <a:bodyPr>
            <a:noAutofit/>
          </a:bodyPr>
          <a:lstStyle>
            <a:lvl1pPr>
              <a:lnSpc>
                <a:spcPct val="110000"/>
              </a:lnSpc>
              <a:spcAft>
                <a:spcPts val="600"/>
              </a:spcAft>
              <a:buNone/>
              <a:defRPr sz="1100" b="0" i="0">
                <a:solidFill>
                  <a:schemeClr val="tx1">
                    <a:lumMod val="75000"/>
                    <a:lumOff val="25000"/>
                  </a:schemeClr>
                </a:solidFill>
                <a:latin typeface="+mj-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dirty="0"/>
              <a:t>Click to edit Master text styles</a:t>
            </a:r>
          </a:p>
        </p:txBody>
      </p:sp>
      <p:sp>
        <p:nvSpPr>
          <p:cNvPr id="152" name="Text Placeholder 2"/>
          <p:cNvSpPr>
            <a:spLocks noGrp="1"/>
          </p:cNvSpPr>
          <p:nvPr>
            <p:ph type="body" idx="10"/>
          </p:nvPr>
        </p:nvSpPr>
        <p:spPr>
          <a:xfrm>
            <a:off x="612773" y="457201"/>
            <a:ext cx="10969627" cy="536519"/>
          </a:xfrm>
        </p:spPr>
        <p:txBody>
          <a:bodyPr anchor="t">
            <a:noAutofit/>
          </a:bodyPr>
          <a:lstStyle>
            <a:lvl1pPr marL="0" indent="0">
              <a:buNone/>
              <a:defRPr sz="1500" b="0" i="0" cap="all" baseline="0">
                <a:solidFill>
                  <a:schemeClr val="tx1">
                    <a:lumMod val="50000"/>
                    <a:lumOff val="50000"/>
                  </a:schemeClr>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cxnSp>
        <p:nvCxnSpPr>
          <p:cNvPr id="167" name="Straight Connector 166"/>
          <p:cNvCxnSpPr/>
          <p:nvPr userDrawn="1"/>
        </p:nvCxnSpPr>
        <p:spPr>
          <a:xfrm>
            <a:off x="614460" y="4978282"/>
            <a:ext cx="10963080" cy="0"/>
          </a:xfrm>
          <a:prstGeom prst="line">
            <a:avLst/>
          </a:prstGeom>
          <a:ln w="635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3020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sp>
        <p:nvSpPr>
          <p:cNvPr id="162" name="Content Placeholder 2"/>
          <p:cNvSpPr>
            <a:spLocks noGrp="1"/>
          </p:cNvSpPr>
          <p:nvPr>
            <p:ph idx="18"/>
          </p:nvPr>
        </p:nvSpPr>
        <p:spPr>
          <a:xfrm>
            <a:off x="610309" y="1816101"/>
            <a:ext cx="11053372"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16"/>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3159757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sp>
        <p:nvSpPr>
          <p:cNvPr id="157" name="Text Placeholder 2"/>
          <p:cNvSpPr>
            <a:spLocks noGrp="1"/>
          </p:cNvSpPr>
          <p:nvPr>
            <p:ph type="body" idx="16"/>
          </p:nvPr>
        </p:nvSpPr>
        <p:spPr>
          <a:xfrm>
            <a:off x="6196369" y="1134599"/>
            <a:ext cx="5382860"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2" name="Content Placeholder 2"/>
          <p:cNvSpPr>
            <a:spLocks noGrp="1"/>
          </p:cNvSpPr>
          <p:nvPr>
            <p:ph idx="18"/>
          </p:nvPr>
        </p:nvSpPr>
        <p:spPr>
          <a:xfrm>
            <a:off x="610309" y="1816101"/>
            <a:ext cx="5382855"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9"/>
          </p:nvPr>
        </p:nvSpPr>
        <p:spPr>
          <a:xfrm>
            <a:off x="6192678" y="1816101"/>
            <a:ext cx="5382855"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20"/>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3290290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sp>
        <p:nvSpPr>
          <p:cNvPr id="157" name="Text Placeholder 2"/>
          <p:cNvSpPr>
            <a:spLocks noGrp="1"/>
          </p:cNvSpPr>
          <p:nvPr>
            <p:ph type="body" idx="16"/>
          </p:nvPr>
        </p:nvSpPr>
        <p:spPr>
          <a:xfrm>
            <a:off x="6196369" y="1134599"/>
            <a:ext cx="5382852"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0" name="Content Placeholder 2"/>
          <p:cNvSpPr>
            <a:spLocks noGrp="1"/>
          </p:cNvSpPr>
          <p:nvPr>
            <p:ph idx="12"/>
          </p:nvPr>
        </p:nvSpPr>
        <p:spPr>
          <a:xfrm>
            <a:off x="8058383"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 name="Content Placeholder 2"/>
          <p:cNvSpPr>
            <a:spLocks noGrp="1"/>
          </p:cNvSpPr>
          <p:nvPr>
            <p:ph idx="17"/>
          </p:nvPr>
        </p:nvSpPr>
        <p:spPr>
          <a:xfrm>
            <a:off x="4342224"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2" name="Content Placeholder 2"/>
          <p:cNvSpPr>
            <a:spLocks noGrp="1"/>
          </p:cNvSpPr>
          <p:nvPr>
            <p:ph idx="18"/>
          </p:nvPr>
        </p:nvSpPr>
        <p:spPr>
          <a:xfrm>
            <a:off x="610310"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Text Placeholder 6"/>
          <p:cNvSpPr>
            <a:spLocks noGrp="1"/>
          </p:cNvSpPr>
          <p:nvPr>
            <p:ph type="body" sz="quarter" idx="19"/>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440371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
          </p:nvPr>
        </p:nvSpPr>
        <p:spPr>
          <a:xfrm>
            <a:off x="610310" y="1816101"/>
            <a:ext cx="538285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816101"/>
            <a:ext cx="538285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3" name="Group 302"/>
          <p:cNvGrpSpPr/>
          <p:nvPr userDrawn="1"/>
        </p:nvGrpSpPr>
        <p:grpSpPr>
          <a:xfrm>
            <a:off x="-201766" y="-141165"/>
            <a:ext cx="12586564" cy="7136527"/>
            <a:chOff x="-151325" y="-141165"/>
            <a:chExt cx="9439923" cy="7136527"/>
          </a:xfrm>
        </p:grpSpPr>
        <p:grpSp>
          <p:nvGrpSpPr>
            <p:cNvPr id="304" name="Group 303"/>
            <p:cNvGrpSpPr/>
            <p:nvPr userDrawn="1"/>
          </p:nvGrpSpPr>
          <p:grpSpPr>
            <a:xfrm>
              <a:off x="457731" y="6873247"/>
              <a:ext cx="8226688" cy="122115"/>
              <a:chOff x="457731" y="6582508"/>
              <a:chExt cx="8226688" cy="486507"/>
            </a:xfrm>
          </p:grpSpPr>
          <p:cxnSp>
            <p:nvCxnSpPr>
              <p:cNvPr id="413" name="Straight Connector 4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5" name="Group 414"/>
              <p:cNvGrpSpPr/>
              <p:nvPr userDrawn="1"/>
            </p:nvGrpSpPr>
            <p:grpSpPr>
              <a:xfrm>
                <a:off x="7986158" y="6582508"/>
                <a:ext cx="152400" cy="486507"/>
                <a:chOff x="7983415" y="6582508"/>
                <a:chExt cx="152400" cy="486507"/>
              </a:xfrm>
            </p:grpSpPr>
            <p:cxnSp>
              <p:nvCxnSpPr>
                <p:cNvPr id="446" name="Straight Connector 4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userDrawn="1"/>
            </p:nvGrpSpPr>
            <p:grpSpPr>
              <a:xfrm>
                <a:off x="7287901" y="6582508"/>
                <a:ext cx="152400" cy="486507"/>
                <a:chOff x="7983415" y="6582508"/>
                <a:chExt cx="152400" cy="486507"/>
              </a:xfrm>
            </p:grpSpPr>
            <p:cxnSp>
              <p:nvCxnSpPr>
                <p:cNvPr id="444" name="Straight Connector 4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7" name="Group 416"/>
              <p:cNvGrpSpPr/>
              <p:nvPr userDrawn="1"/>
            </p:nvGrpSpPr>
            <p:grpSpPr>
              <a:xfrm>
                <a:off x="6589644" y="6582508"/>
                <a:ext cx="152400" cy="486507"/>
                <a:chOff x="7983415" y="6582508"/>
                <a:chExt cx="152400" cy="486507"/>
              </a:xfrm>
            </p:grpSpPr>
            <p:cxnSp>
              <p:nvCxnSpPr>
                <p:cNvPr id="442" name="Straight Connector 4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userDrawn="1"/>
            </p:nvGrpSpPr>
            <p:grpSpPr>
              <a:xfrm>
                <a:off x="5891387" y="6582508"/>
                <a:ext cx="152400" cy="486507"/>
                <a:chOff x="7983415" y="6582508"/>
                <a:chExt cx="152400" cy="486507"/>
              </a:xfrm>
            </p:grpSpPr>
            <p:cxnSp>
              <p:nvCxnSpPr>
                <p:cNvPr id="440" name="Straight Connector 4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userDrawn="1"/>
            </p:nvGrpSpPr>
            <p:grpSpPr>
              <a:xfrm>
                <a:off x="5193130" y="6582508"/>
                <a:ext cx="152400" cy="486507"/>
                <a:chOff x="7983415" y="6582508"/>
                <a:chExt cx="152400" cy="486507"/>
              </a:xfrm>
            </p:grpSpPr>
            <p:cxnSp>
              <p:nvCxnSpPr>
                <p:cNvPr id="438" name="Straight Connector 4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0" name="Group 419"/>
              <p:cNvGrpSpPr/>
              <p:nvPr userDrawn="1"/>
            </p:nvGrpSpPr>
            <p:grpSpPr>
              <a:xfrm>
                <a:off x="4494873" y="6582508"/>
                <a:ext cx="152400" cy="486507"/>
                <a:chOff x="7983415" y="6582508"/>
                <a:chExt cx="152400" cy="486507"/>
              </a:xfrm>
            </p:grpSpPr>
            <p:cxnSp>
              <p:nvCxnSpPr>
                <p:cNvPr id="436" name="Straight Connector 4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1" name="Group 420"/>
              <p:cNvGrpSpPr/>
              <p:nvPr userDrawn="1"/>
            </p:nvGrpSpPr>
            <p:grpSpPr>
              <a:xfrm>
                <a:off x="3796616" y="6582508"/>
                <a:ext cx="152400" cy="486507"/>
                <a:chOff x="7983415" y="6582508"/>
                <a:chExt cx="152400" cy="486507"/>
              </a:xfrm>
            </p:grpSpPr>
            <p:cxnSp>
              <p:nvCxnSpPr>
                <p:cNvPr id="434" name="Straight Connector 4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userDrawn="1"/>
            </p:nvGrpSpPr>
            <p:grpSpPr>
              <a:xfrm>
                <a:off x="3098359" y="6582508"/>
                <a:ext cx="152400" cy="486507"/>
                <a:chOff x="7983415" y="6582508"/>
                <a:chExt cx="152400" cy="486507"/>
              </a:xfrm>
            </p:grpSpPr>
            <p:cxnSp>
              <p:nvCxnSpPr>
                <p:cNvPr id="432" name="Straight Connector 4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userDrawn="1"/>
            </p:nvGrpSpPr>
            <p:grpSpPr>
              <a:xfrm>
                <a:off x="2400102" y="6582508"/>
                <a:ext cx="152400" cy="486507"/>
                <a:chOff x="7983415" y="6582508"/>
                <a:chExt cx="152400" cy="486507"/>
              </a:xfrm>
            </p:grpSpPr>
            <p:cxnSp>
              <p:nvCxnSpPr>
                <p:cNvPr id="430" name="Straight Connector 4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userDrawn="1"/>
            </p:nvGrpSpPr>
            <p:grpSpPr>
              <a:xfrm>
                <a:off x="1701845" y="6582508"/>
                <a:ext cx="152400" cy="486507"/>
                <a:chOff x="7983415" y="6582508"/>
                <a:chExt cx="152400" cy="486507"/>
              </a:xfrm>
            </p:grpSpPr>
            <p:cxnSp>
              <p:nvCxnSpPr>
                <p:cNvPr id="428" name="Straight Connector 4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userDrawn="1"/>
            </p:nvGrpSpPr>
            <p:grpSpPr>
              <a:xfrm>
                <a:off x="1003588" y="6582508"/>
                <a:ext cx="152400" cy="486507"/>
                <a:chOff x="7983415" y="6582508"/>
                <a:chExt cx="152400" cy="486507"/>
              </a:xfrm>
            </p:grpSpPr>
            <p:cxnSp>
              <p:nvCxnSpPr>
                <p:cNvPr id="426" name="Straight Connector 4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userDrawn="1"/>
          </p:nvGrpSpPr>
          <p:grpSpPr>
            <a:xfrm>
              <a:off x="-151325" y="454007"/>
              <a:ext cx="122115" cy="5945205"/>
              <a:chOff x="-238875" y="454007"/>
              <a:chExt cx="122115" cy="5945205"/>
            </a:xfrm>
          </p:grpSpPr>
          <p:cxnSp>
            <p:nvCxnSpPr>
              <p:cNvPr id="378" name="Straight Connector 37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79" name="Group 378"/>
              <p:cNvGrpSpPr/>
              <p:nvPr userDrawn="1"/>
            </p:nvGrpSpPr>
            <p:grpSpPr>
              <a:xfrm rot="5400000">
                <a:off x="-254017" y="5940709"/>
                <a:ext cx="152400" cy="122115"/>
                <a:chOff x="7983415" y="6582508"/>
                <a:chExt cx="152400" cy="486507"/>
              </a:xfrm>
            </p:grpSpPr>
            <p:cxnSp>
              <p:nvCxnSpPr>
                <p:cNvPr id="411" name="Straight Connector 4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userDrawn="1"/>
            </p:nvGrpSpPr>
            <p:grpSpPr>
              <a:xfrm rot="5400000">
                <a:off x="-254017" y="5467067"/>
                <a:ext cx="152400" cy="122115"/>
                <a:chOff x="7983415" y="6582508"/>
                <a:chExt cx="152400" cy="486507"/>
              </a:xfrm>
            </p:grpSpPr>
            <p:cxnSp>
              <p:nvCxnSpPr>
                <p:cNvPr id="409" name="Straight Connector 4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userDrawn="1"/>
            </p:nvGrpSpPr>
            <p:grpSpPr>
              <a:xfrm rot="5400000">
                <a:off x="-254017" y="4993425"/>
                <a:ext cx="152400" cy="122115"/>
                <a:chOff x="7983415" y="6582508"/>
                <a:chExt cx="152400" cy="486507"/>
              </a:xfrm>
            </p:grpSpPr>
            <p:cxnSp>
              <p:nvCxnSpPr>
                <p:cNvPr id="407" name="Straight Connector 4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2" name="Group 381"/>
              <p:cNvGrpSpPr/>
              <p:nvPr userDrawn="1"/>
            </p:nvGrpSpPr>
            <p:grpSpPr>
              <a:xfrm rot="5400000">
                <a:off x="-254017" y="4519783"/>
                <a:ext cx="152400" cy="122115"/>
                <a:chOff x="7983415" y="6582508"/>
                <a:chExt cx="152400" cy="486507"/>
              </a:xfrm>
            </p:grpSpPr>
            <p:cxnSp>
              <p:nvCxnSpPr>
                <p:cNvPr id="405" name="Straight Connector 4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userDrawn="1"/>
            </p:nvGrpSpPr>
            <p:grpSpPr>
              <a:xfrm rot="5400000">
                <a:off x="-254017" y="4046141"/>
                <a:ext cx="152400" cy="122115"/>
                <a:chOff x="7983415" y="6582508"/>
                <a:chExt cx="152400" cy="486507"/>
              </a:xfrm>
            </p:grpSpPr>
            <p:cxnSp>
              <p:nvCxnSpPr>
                <p:cNvPr id="403" name="Straight Connector 4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4" name="Group 383"/>
              <p:cNvGrpSpPr/>
              <p:nvPr userDrawn="1"/>
            </p:nvGrpSpPr>
            <p:grpSpPr>
              <a:xfrm rot="5400000">
                <a:off x="-254017" y="3572499"/>
                <a:ext cx="152400" cy="122115"/>
                <a:chOff x="7983415" y="6582508"/>
                <a:chExt cx="152400" cy="486507"/>
              </a:xfrm>
            </p:grpSpPr>
            <p:cxnSp>
              <p:nvCxnSpPr>
                <p:cNvPr id="401" name="Straight Connector 4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5" name="Group 384"/>
              <p:cNvGrpSpPr/>
              <p:nvPr userDrawn="1"/>
            </p:nvGrpSpPr>
            <p:grpSpPr>
              <a:xfrm rot="5400000">
                <a:off x="-254017" y="3098857"/>
                <a:ext cx="152400" cy="122115"/>
                <a:chOff x="7983415" y="6582508"/>
                <a:chExt cx="152400" cy="486507"/>
              </a:xfrm>
            </p:grpSpPr>
            <p:cxnSp>
              <p:nvCxnSpPr>
                <p:cNvPr id="399" name="Straight Connector 3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userDrawn="1"/>
            </p:nvGrpSpPr>
            <p:grpSpPr>
              <a:xfrm rot="5400000">
                <a:off x="-254017" y="2625215"/>
                <a:ext cx="152400" cy="122115"/>
                <a:chOff x="7983415" y="6582508"/>
                <a:chExt cx="152400" cy="486507"/>
              </a:xfrm>
            </p:grpSpPr>
            <p:cxnSp>
              <p:nvCxnSpPr>
                <p:cNvPr id="397" name="Straight Connector 3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userDrawn="1"/>
            </p:nvGrpSpPr>
            <p:grpSpPr>
              <a:xfrm rot="5400000">
                <a:off x="-254017" y="2151573"/>
                <a:ext cx="152400" cy="122115"/>
                <a:chOff x="7983415" y="6582508"/>
                <a:chExt cx="152400" cy="486507"/>
              </a:xfrm>
            </p:grpSpPr>
            <p:cxnSp>
              <p:nvCxnSpPr>
                <p:cNvPr id="395" name="Straight Connector 3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userDrawn="1"/>
            </p:nvGrpSpPr>
            <p:grpSpPr>
              <a:xfrm rot="5400000">
                <a:off x="-254017" y="1677931"/>
                <a:ext cx="152400" cy="122115"/>
                <a:chOff x="7983415" y="6582508"/>
                <a:chExt cx="152400" cy="486507"/>
              </a:xfrm>
            </p:grpSpPr>
            <p:cxnSp>
              <p:nvCxnSpPr>
                <p:cNvPr id="393" name="Straight Connector 3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9" name="Group 388"/>
              <p:cNvGrpSpPr/>
              <p:nvPr userDrawn="1"/>
            </p:nvGrpSpPr>
            <p:grpSpPr>
              <a:xfrm rot="5400000">
                <a:off x="-254017" y="997340"/>
                <a:ext cx="152400" cy="122115"/>
                <a:chOff x="7983415" y="6582508"/>
                <a:chExt cx="152400" cy="486507"/>
              </a:xfrm>
            </p:grpSpPr>
            <p:cxnSp>
              <p:nvCxnSpPr>
                <p:cNvPr id="391" name="Straight Connector 3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90" name="Straight Connector 38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9166483" y="454007"/>
              <a:ext cx="122115" cy="5945205"/>
              <a:chOff x="-238875" y="454007"/>
              <a:chExt cx="122115" cy="5945205"/>
            </a:xfrm>
          </p:grpSpPr>
          <p:cxnSp>
            <p:nvCxnSpPr>
              <p:cNvPr id="343" name="Straight Connector 34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4" name="Group 343"/>
              <p:cNvGrpSpPr/>
              <p:nvPr userDrawn="1"/>
            </p:nvGrpSpPr>
            <p:grpSpPr>
              <a:xfrm rot="5400000">
                <a:off x="-254017" y="5940709"/>
                <a:ext cx="152400" cy="122115"/>
                <a:chOff x="7983415" y="6582508"/>
                <a:chExt cx="152400" cy="486507"/>
              </a:xfrm>
            </p:grpSpPr>
            <p:cxnSp>
              <p:nvCxnSpPr>
                <p:cNvPr id="376" name="Straight Connector 3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userDrawn="1"/>
            </p:nvGrpSpPr>
            <p:grpSpPr>
              <a:xfrm rot="5400000">
                <a:off x="-254017" y="5467067"/>
                <a:ext cx="152400" cy="122115"/>
                <a:chOff x="7983415" y="6582508"/>
                <a:chExt cx="152400" cy="486507"/>
              </a:xfrm>
            </p:grpSpPr>
            <p:cxnSp>
              <p:nvCxnSpPr>
                <p:cNvPr id="374" name="Straight Connector 3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6" name="Group 345"/>
              <p:cNvGrpSpPr/>
              <p:nvPr userDrawn="1"/>
            </p:nvGrpSpPr>
            <p:grpSpPr>
              <a:xfrm rot="5400000">
                <a:off x="-254017" y="4993425"/>
                <a:ext cx="152400" cy="122115"/>
                <a:chOff x="7983415" y="6582508"/>
                <a:chExt cx="152400" cy="486507"/>
              </a:xfrm>
            </p:grpSpPr>
            <p:cxnSp>
              <p:nvCxnSpPr>
                <p:cNvPr id="372" name="Straight Connector 3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userDrawn="1"/>
            </p:nvGrpSpPr>
            <p:grpSpPr>
              <a:xfrm rot="5400000">
                <a:off x="-254017" y="4519783"/>
                <a:ext cx="152400" cy="122115"/>
                <a:chOff x="7983415" y="6582508"/>
                <a:chExt cx="152400" cy="486507"/>
              </a:xfrm>
            </p:grpSpPr>
            <p:cxnSp>
              <p:nvCxnSpPr>
                <p:cNvPr id="370" name="Straight Connector 3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userDrawn="1"/>
            </p:nvGrpSpPr>
            <p:grpSpPr>
              <a:xfrm rot="5400000">
                <a:off x="-254017" y="4046141"/>
                <a:ext cx="152400" cy="122115"/>
                <a:chOff x="7983415" y="6582508"/>
                <a:chExt cx="152400" cy="486507"/>
              </a:xfrm>
            </p:grpSpPr>
            <p:cxnSp>
              <p:nvCxnSpPr>
                <p:cNvPr id="368" name="Straight Connector 3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userDrawn="1"/>
            </p:nvGrpSpPr>
            <p:grpSpPr>
              <a:xfrm rot="5400000">
                <a:off x="-254017" y="3572499"/>
                <a:ext cx="152400" cy="122115"/>
                <a:chOff x="7983415" y="6582508"/>
                <a:chExt cx="152400" cy="486507"/>
              </a:xfrm>
            </p:grpSpPr>
            <p:cxnSp>
              <p:nvCxnSpPr>
                <p:cNvPr id="366" name="Straight Connector 3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userDrawn="1"/>
            </p:nvGrpSpPr>
            <p:grpSpPr>
              <a:xfrm rot="5400000">
                <a:off x="-254017" y="3098857"/>
                <a:ext cx="152400" cy="122115"/>
                <a:chOff x="7983415" y="6582508"/>
                <a:chExt cx="152400" cy="486507"/>
              </a:xfrm>
            </p:grpSpPr>
            <p:cxnSp>
              <p:nvCxnSpPr>
                <p:cNvPr id="364" name="Straight Connector 3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1" name="Group 350"/>
              <p:cNvGrpSpPr/>
              <p:nvPr userDrawn="1"/>
            </p:nvGrpSpPr>
            <p:grpSpPr>
              <a:xfrm rot="5400000">
                <a:off x="-254017" y="2625215"/>
                <a:ext cx="152400" cy="122115"/>
                <a:chOff x="7983415" y="6582508"/>
                <a:chExt cx="152400" cy="486507"/>
              </a:xfrm>
            </p:grpSpPr>
            <p:cxnSp>
              <p:nvCxnSpPr>
                <p:cNvPr id="362" name="Straight Connector 3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2" name="Group 351"/>
              <p:cNvGrpSpPr/>
              <p:nvPr userDrawn="1"/>
            </p:nvGrpSpPr>
            <p:grpSpPr>
              <a:xfrm rot="5400000">
                <a:off x="-254017" y="2151573"/>
                <a:ext cx="152400" cy="122115"/>
                <a:chOff x="7983415" y="6582508"/>
                <a:chExt cx="152400" cy="486507"/>
              </a:xfrm>
            </p:grpSpPr>
            <p:cxnSp>
              <p:nvCxnSpPr>
                <p:cNvPr id="360" name="Straight Connector 3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userDrawn="1"/>
            </p:nvGrpSpPr>
            <p:grpSpPr>
              <a:xfrm rot="5400000">
                <a:off x="-254017" y="1677931"/>
                <a:ext cx="152400" cy="122115"/>
                <a:chOff x="7983415" y="6582508"/>
                <a:chExt cx="152400" cy="486507"/>
              </a:xfrm>
            </p:grpSpPr>
            <p:cxnSp>
              <p:nvCxnSpPr>
                <p:cNvPr id="358" name="Straight Connector 3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userDrawn="1"/>
            </p:nvGrpSpPr>
            <p:grpSpPr>
              <a:xfrm rot="5400000">
                <a:off x="-254017" y="997340"/>
                <a:ext cx="152400" cy="122115"/>
                <a:chOff x="7983415" y="6582508"/>
                <a:chExt cx="152400" cy="486507"/>
              </a:xfrm>
            </p:grpSpPr>
            <p:cxnSp>
              <p:nvCxnSpPr>
                <p:cNvPr id="356" name="Straight Connector 3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userDrawn="1"/>
          </p:nvGrpSpPr>
          <p:grpSpPr>
            <a:xfrm>
              <a:off x="457731" y="-141165"/>
              <a:ext cx="8226688" cy="122115"/>
              <a:chOff x="457731" y="6582508"/>
              <a:chExt cx="8226688" cy="486507"/>
            </a:xfrm>
          </p:grpSpPr>
          <p:cxnSp>
            <p:nvCxnSpPr>
              <p:cNvPr id="308" name="Straight Connector 30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0" name="Group 309"/>
              <p:cNvGrpSpPr/>
              <p:nvPr userDrawn="1"/>
            </p:nvGrpSpPr>
            <p:grpSpPr>
              <a:xfrm>
                <a:off x="7986158" y="6582508"/>
                <a:ext cx="152400" cy="486507"/>
                <a:chOff x="7983415" y="6582508"/>
                <a:chExt cx="152400" cy="486507"/>
              </a:xfrm>
            </p:grpSpPr>
            <p:cxnSp>
              <p:nvCxnSpPr>
                <p:cNvPr id="341" name="Straight Connector 3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userDrawn="1"/>
            </p:nvGrpSpPr>
            <p:grpSpPr>
              <a:xfrm>
                <a:off x="7287901" y="6582508"/>
                <a:ext cx="152400" cy="486507"/>
                <a:chOff x="7983415" y="6582508"/>
                <a:chExt cx="152400" cy="486507"/>
              </a:xfrm>
            </p:grpSpPr>
            <p:cxnSp>
              <p:nvCxnSpPr>
                <p:cNvPr id="339" name="Straight Connector 3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userDrawn="1"/>
            </p:nvGrpSpPr>
            <p:grpSpPr>
              <a:xfrm>
                <a:off x="6589644" y="6582508"/>
                <a:ext cx="152400" cy="486507"/>
                <a:chOff x="7983415" y="6582508"/>
                <a:chExt cx="152400" cy="486507"/>
              </a:xfrm>
            </p:grpSpPr>
            <p:cxnSp>
              <p:nvCxnSpPr>
                <p:cNvPr id="337" name="Straight Connector 3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userDrawn="1"/>
            </p:nvGrpSpPr>
            <p:grpSpPr>
              <a:xfrm>
                <a:off x="5891387" y="6582508"/>
                <a:ext cx="152400" cy="486507"/>
                <a:chOff x="7983415" y="6582508"/>
                <a:chExt cx="152400" cy="486507"/>
              </a:xfrm>
            </p:grpSpPr>
            <p:cxnSp>
              <p:nvCxnSpPr>
                <p:cNvPr id="335" name="Straight Connector 3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5193130" y="6582508"/>
                <a:ext cx="152400" cy="486507"/>
                <a:chOff x="7983415" y="6582508"/>
                <a:chExt cx="152400" cy="486507"/>
              </a:xfrm>
            </p:grpSpPr>
            <p:cxnSp>
              <p:nvCxnSpPr>
                <p:cNvPr id="333" name="Straight Connector 3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userDrawn="1"/>
            </p:nvGrpSpPr>
            <p:grpSpPr>
              <a:xfrm>
                <a:off x="4494873" y="6582508"/>
                <a:ext cx="152400" cy="486507"/>
                <a:chOff x="7983415" y="6582508"/>
                <a:chExt cx="152400" cy="486507"/>
              </a:xfrm>
            </p:grpSpPr>
            <p:cxnSp>
              <p:nvCxnSpPr>
                <p:cNvPr id="331" name="Straight Connector 3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6" name="Group 315"/>
              <p:cNvGrpSpPr/>
              <p:nvPr userDrawn="1"/>
            </p:nvGrpSpPr>
            <p:grpSpPr>
              <a:xfrm>
                <a:off x="3796616" y="6582508"/>
                <a:ext cx="152400" cy="486507"/>
                <a:chOff x="7983415" y="6582508"/>
                <a:chExt cx="152400" cy="486507"/>
              </a:xfrm>
            </p:grpSpPr>
            <p:cxnSp>
              <p:nvCxnSpPr>
                <p:cNvPr id="329" name="Straight Connector 3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userDrawn="1"/>
            </p:nvGrpSpPr>
            <p:grpSpPr>
              <a:xfrm>
                <a:off x="3098359" y="6582508"/>
                <a:ext cx="152400" cy="486507"/>
                <a:chOff x="7983415" y="6582508"/>
                <a:chExt cx="152400" cy="486507"/>
              </a:xfrm>
            </p:grpSpPr>
            <p:cxnSp>
              <p:nvCxnSpPr>
                <p:cNvPr id="327" name="Straight Connector 3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2400102" y="6582508"/>
                <a:ext cx="152400" cy="486507"/>
                <a:chOff x="7983415" y="6582508"/>
                <a:chExt cx="152400" cy="486507"/>
              </a:xfrm>
            </p:grpSpPr>
            <p:cxnSp>
              <p:nvCxnSpPr>
                <p:cNvPr id="325" name="Straight Connector 3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9" name="Group 318"/>
              <p:cNvGrpSpPr/>
              <p:nvPr userDrawn="1"/>
            </p:nvGrpSpPr>
            <p:grpSpPr>
              <a:xfrm>
                <a:off x="1701845" y="6582508"/>
                <a:ext cx="152400" cy="486507"/>
                <a:chOff x="7983415" y="6582508"/>
                <a:chExt cx="152400" cy="486507"/>
              </a:xfrm>
            </p:grpSpPr>
            <p:cxnSp>
              <p:nvCxnSpPr>
                <p:cNvPr id="323" name="Straight Connector 3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userDrawn="1"/>
            </p:nvGrpSpPr>
            <p:grpSpPr>
              <a:xfrm>
                <a:off x="1003588" y="6582508"/>
                <a:ext cx="152400" cy="486507"/>
                <a:chOff x="7983415" y="6582508"/>
                <a:chExt cx="152400" cy="486507"/>
              </a:xfrm>
            </p:grpSpPr>
            <p:cxnSp>
              <p:nvCxnSpPr>
                <p:cNvPr id="321" name="Straight Connector 3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65008116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chor="b">
            <a:noAutofit/>
          </a:bodyPr>
          <a:lstStyle>
            <a:lvl1pPr>
              <a:lnSpc>
                <a:spcPct val="90000"/>
              </a:lnSpc>
              <a:spcAft>
                <a:spcPts val="600"/>
              </a:spcAft>
              <a:defRPr sz="6600" cap="none" baseline="0">
                <a:solidFill>
                  <a:schemeClr val="accent3"/>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cxnSp>
        <p:nvCxnSpPr>
          <p:cNvPr id="153" name="Straight Connector 152"/>
          <p:cNvCxnSpPr/>
          <p:nvPr userDrawn="1"/>
        </p:nvCxnSpPr>
        <p:spPr>
          <a:xfrm flipH="1">
            <a:off x="610310" y="4030998"/>
            <a:ext cx="109689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2525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tx2"/>
                </a:solidFill>
              </a:defRPr>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Tree>
    <p:extLst>
      <p:ext uri="{BB962C8B-B14F-4D97-AF65-F5344CB8AC3E}">
        <p14:creationId xmlns:p14="http://schemas.microsoft.com/office/powerpoint/2010/main" val="7617232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solidFill>
                  <a:prstClr val="white">
                    <a:lumMod val="85000"/>
                  </a:prstClr>
                </a:solidFill>
              </a:rPr>
              <a:pPr>
                <a:defRPr/>
              </a:pPr>
              <a:t>‹nº›</a:t>
            </a:fld>
            <a:endParaRPr lang="en-GB" sz="1050" dirty="0">
              <a:solidFill>
                <a:prstClr val="white">
                  <a:lumMod val="8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8043" y="646633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pPr defTabSz="914400"/>
            <a:r>
              <a:rPr lang="en-US">
                <a:solidFill>
                  <a:prstClr val="white">
                    <a:lumMod val="75000"/>
                  </a:prstClr>
                </a:solidFill>
              </a:rPr>
              <a:t>Filename</a:t>
            </a:r>
            <a:endParaRPr lang="en-GB" dirty="0">
              <a:solidFill>
                <a:prstClr val="white">
                  <a:lumMod val="75000"/>
                </a:prstClr>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1626046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2BE451C3-0FF4-47C4-B829-773ADF60F88C}" type="datetimeFigureOut">
              <a:rPr lang="en-US" smtClean="0"/>
              <a:t>10/13/24</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a:t>
              </a:t>
            </a:r>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1212887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pt-BR"/>
              <a:t>Clique para editar o título Mestre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5" name="Footer Placeholder 4"/>
          <p:cNvSpPr>
            <a:spLocks noGrp="1"/>
          </p:cNvSpPr>
          <p:nvPr>
            <p:ph type="ftr" sz="quarter" idx="11"/>
          </p:nvPr>
        </p:nvSpPr>
        <p:spPr/>
        <p:txBody>
          <a:bodyPr/>
          <a:lstStyle>
            <a:lvl1pPr>
              <a:defRPr sz="1000" b="1"/>
            </a:lvl1p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1055060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F34E6425-0181-43F2-84FC-787E803FD2F8}" type="datetimeFigureOut">
              <a:rPr lang="en-US" smtClean="0"/>
              <a:t>10/13/24</a:t>
            </a:fld>
            <a:endParaRPr lang="en-US" dirty="0"/>
          </a:p>
        </p:txBody>
      </p:sp>
      <p:sp>
        <p:nvSpPr>
          <p:cNvPr id="5" name="Footer Placeholder 4"/>
          <p:cNvSpPr>
            <a:spLocks noGrp="1"/>
          </p:cNvSpPr>
          <p:nvPr>
            <p:ph type="ftr" sz="quarter" idx="11"/>
          </p:nvPr>
        </p:nvSpPr>
        <p:spPr/>
        <p:txBody>
          <a:bodyPr/>
          <a:lstStyle>
            <a:lvl1pPr>
              <a:defRPr sz="1000" b="1"/>
            </a:lvl1pPr>
          </a:lstStyle>
          <a:p>
            <a:r>
              <a:rPr lang="en-US"/>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85232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pt-BR"/>
              <a:t>Clique para editar o título Mestre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pt-BR"/>
              <a:t>Editar estilos de texto Mestre
Segundo nível
Terceiro nível
Quarto nível
Quinto nível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10/13/24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69481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4" name="Content Placeholder 3"/>
          <p:cNvSpPr>
            <a:spLocks noGrp="1"/>
          </p:cNvSpPr>
          <p:nvPr>
            <p:ph sz="half" idx="2"/>
          </p:nvPr>
        </p:nvSpPr>
        <p:spPr>
          <a:xfrm>
            <a:off x="1154954" y="3198448"/>
            <a:ext cx="4828032" cy="2843784"/>
          </a:xfrm>
        </p:spPr>
        <p:txBody>
          <a:bodyPr>
            <a:normAutofit/>
          </a:bodyPr>
          <a:lstStyle/>
          <a:p>
            <a:pPr lvl="0"/>
            <a:r>
              <a:rPr lang="pt-BR"/>
              <a:t>Editar estilos de texto Mestre
Segundo nível
Terceiro nível
Quarto nível
Quinto nível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pt-BR"/>
              <a:t>Editar estilos de texto Mestre
Segundo nível
Terceiro nível
Quarto nível
Quinto nível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10/13/24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2775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1799874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129283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7240176"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3"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41212794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pt-BR"/>
              <a:t>Editar estilos de texto Mestre
Segundo nível
Terceiro nível
Quarto nível
Quinto nível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76E86A4C-8E40-4F87-A4F0-01A0687C5742}" type="datetimeFigureOut">
              <a:rPr lang="en-US" smtClean="0"/>
              <a:t>10/13/24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06229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35E72C73-2D91-4E12-BA25-F0AA0C03599B}" type="datetimeFigureOut">
              <a:rPr lang="en-US" smtClean="0"/>
              <a:t>10/13/24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65514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oto Panorâmica com Legenda">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3076507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pt-BR"/>
              <a:t>Clique para editar o título Mestre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AFF16868-8199-4C2C-A5B1-63AEE139F88E}" type="datetimeFigureOut">
              <a:rPr lang="en-US" smtClean="0"/>
              <a:t>10/13/24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65978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pt-BR"/>
              <a:t>Clique para editar o título Mestre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pt-BR"/>
              <a:t>Editar estilos de texto Mestre
Segundo nível
Terceiro nível
Quarto nível
Quinto nível</a:t>
            </a:r>
            <a:endParaRPr lang="en-US" dirty="0"/>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568674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5C12C299-16B2-4475-990D-751901EACC14}" type="datetimeFigureOut">
              <a:rPr lang="en-US" smtClean="0"/>
              <a:t>10/13/24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7844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0382102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8274871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69436279"/>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10/13/24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1085358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0014097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68245325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3067196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9" name="Content Placeholder 2"/>
          <p:cNvSpPr>
            <a:spLocks noGrp="1"/>
          </p:cNvSpPr>
          <p:nvPr>
            <p:ph idx="11"/>
          </p:nvPr>
        </p:nvSpPr>
        <p:spPr>
          <a:xfrm>
            <a:off x="2844734"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5"/>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412891718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610310"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Content Placeholder 2"/>
          <p:cNvSpPr>
            <a:spLocks noGrp="1"/>
          </p:cNvSpPr>
          <p:nvPr>
            <p:ph idx="15"/>
          </p:nvPr>
        </p:nvSpPr>
        <p:spPr>
          <a:xfrm>
            <a:off x="340333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7" name="Content Placeholder 2"/>
          <p:cNvSpPr>
            <a:spLocks noGrp="1"/>
          </p:cNvSpPr>
          <p:nvPr>
            <p:ph idx="16"/>
          </p:nvPr>
        </p:nvSpPr>
        <p:spPr>
          <a:xfrm>
            <a:off x="619636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 name="Content Placeholder 2"/>
          <p:cNvSpPr>
            <a:spLocks noGrp="1"/>
          </p:cNvSpPr>
          <p:nvPr>
            <p:ph idx="17"/>
          </p:nvPr>
        </p:nvSpPr>
        <p:spPr>
          <a:xfrm>
            <a:off x="8992573"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 name="Text Placeholder 6"/>
          <p:cNvSpPr>
            <a:spLocks noGrp="1"/>
          </p:cNvSpPr>
          <p:nvPr>
            <p:ph type="body" sz="quarter" idx="18"/>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53348910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3" name="Content Placeholder 2"/>
          <p:cNvSpPr>
            <a:spLocks noGrp="1"/>
          </p:cNvSpPr>
          <p:nvPr>
            <p:ph idx="1"/>
          </p:nvPr>
        </p:nvSpPr>
        <p:spPr>
          <a:xfrm>
            <a:off x="610310" y="1134599"/>
            <a:ext cx="538285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134599"/>
            <a:ext cx="538285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1" name="Group 150"/>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99"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308226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6.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309" y="457200"/>
            <a:ext cx="10968919" cy="52499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10309" y="1816101"/>
            <a:ext cx="10968919" cy="45831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1" name="TextBox 230"/>
          <p:cNvSpPr txBox="1"/>
          <p:nvPr/>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D1D1D1"/>
                </a:solidFill>
                <a:latin typeface="Arial"/>
              </a:rPr>
              <a:pPr algn="r" defTabSz="914400"/>
              <a:t>‹nº›</a:t>
            </a:fld>
            <a:endParaRPr lang="en-US" sz="800" dirty="0">
              <a:solidFill>
                <a:srgbClr val="D1D1D1"/>
              </a:solidFill>
              <a:latin typeface="Arial"/>
            </a:endParaRPr>
          </a:p>
        </p:txBody>
      </p:sp>
      <p:sp>
        <p:nvSpPr>
          <p:cNvPr id="10" name="Rectangle 9"/>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D1D1D1"/>
                </a:solidFill>
                <a:latin typeface="Arial"/>
              </a:rPr>
              <a:t>© Duarte, Inc. 2014</a:t>
            </a:r>
          </a:p>
        </p:txBody>
      </p:sp>
    </p:spTree>
    <p:extLst>
      <p:ext uri="{BB962C8B-B14F-4D97-AF65-F5344CB8AC3E}">
        <p14:creationId xmlns:p14="http://schemas.microsoft.com/office/powerpoint/2010/main" val="419359399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p:transition>
    <p:fade/>
  </p:transition>
  <p:txStyles>
    <p:titleStyle>
      <a:lvl1pPr algn="l" defTabSz="914400" rtl="0" eaLnBrk="1" latinLnBrk="0" hangingPunct="1">
        <a:lnSpc>
          <a:spcPct val="90000"/>
        </a:lnSpc>
        <a:spcBef>
          <a:spcPct val="0"/>
        </a:spcBef>
        <a:buNone/>
        <a:defRPr sz="2200" kern="1200" cap="all" baseline="0">
          <a:solidFill>
            <a:schemeClr val="tx1">
              <a:lumMod val="75000"/>
              <a:lumOff val="25000"/>
            </a:schemeClr>
          </a:solidFill>
          <a:latin typeface="Arial Narrow" panose="020B0606020202030204" pitchFamily="34" charset="0"/>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2BE451C3-0FF4-47C4-B829-773ADF60F88C}" type="datetimeFigureOut">
              <a:rPr lang="en-US" smtClean="0"/>
              <a:t>10/13/24</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a:t>
              </a:t>
            </a:r>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2155189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hyperlink" Target="http://dx.doi.org/10.1080/14767058.2021.1892636"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8.emf"/><Relationship Id="rId1" Type="http://schemas.openxmlformats.org/officeDocument/2006/relationships/slideLayout" Target="../slideLayouts/slideLayout29.xml"/><Relationship Id="rId6" Type="http://schemas.openxmlformats.org/officeDocument/2006/relationships/image" Target="../media/image440.png"/><Relationship Id="rId5" Type="http://schemas.openxmlformats.org/officeDocument/2006/relationships/customXml" Target="../ink/ink2.xml"/><Relationship Id="rId4" Type="http://schemas.openxmlformats.org/officeDocument/2006/relationships/image" Target="../media/image4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52.emf"/><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customXml" Target="../ink/ink5.xml"/><Relationship Id="rId4" Type="http://schemas.openxmlformats.org/officeDocument/2006/relationships/image" Target="../media/image470.png"/></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9.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12.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11.emf"/><Relationship Id="rId1" Type="http://schemas.openxmlformats.org/officeDocument/2006/relationships/slideLayout" Target="../slideLayouts/slideLayout24.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14.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13.emf"/><Relationship Id="rId1" Type="http://schemas.openxmlformats.org/officeDocument/2006/relationships/slideLayout" Target="../slideLayouts/slideLayout24.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brasil.babycenter.com/a-gravidez-por-dentro-o-parto-normal"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KP5KyMhKHKg" TargetMode="Externa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4867" y="774358"/>
            <a:ext cx="3927792" cy="4736756"/>
          </a:xfrm>
        </p:spPr>
        <p:txBody>
          <a:bodyPr/>
          <a:lstStyle/>
          <a:p>
            <a:br>
              <a:rPr lang="pt-BR" sz="3600" dirty="0">
                <a:solidFill>
                  <a:schemeClr val="accent1">
                    <a:lumMod val="40000"/>
                    <a:lumOff val="60000"/>
                  </a:schemeClr>
                </a:solidFill>
              </a:rPr>
            </a:br>
            <a:br>
              <a:rPr lang="pt-BR" sz="2000" dirty="0"/>
            </a:br>
            <a:endParaRPr lang="pt-BR" sz="2000" dirty="0"/>
          </a:p>
        </p:txBody>
      </p:sp>
      <p:sp>
        <p:nvSpPr>
          <p:cNvPr id="3" name="Subtítulo 2"/>
          <p:cNvSpPr>
            <a:spLocks noGrp="1"/>
          </p:cNvSpPr>
          <p:nvPr>
            <p:ph type="subTitle" idx="1"/>
          </p:nvPr>
        </p:nvSpPr>
        <p:spPr>
          <a:xfrm>
            <a:off x="701440" y="5750011"/>
            <a:ext cx="10653015" cy="494354"/>
          </a:xfrm>
        </p:spPr>
        <p:txBody>
          <a:bodyPr>
            <a:noAutofit/>
          </a:bodyPr>
          <a:lstStyle/>
          <a:p>
            <a:pPr algn="ctr"/>
            <a:r>
              <a:rPr lang="pt-BR" sz="1050" b="1" dirty="0"/>
              <a:t>Disciplina de Ciclos de Vida 1 - 2024</a:t>
            </a:r>
          </a:p>
          <a:p>
            <a:pPr algn="ctr"/>
            <a:r>
              <a:rPr lang="pt-BR" sz="1050" b="1" dirty="0"/>
              <a:t>Prof. Simone G. Diniz – TITULAR - Saúde E SOCIEDADE,-  Faculdade de saúde Pública da USP - </a:t>
            </a:r>
            <a:r>
              <a:rPr lang="pt-BR" sz="1050" b="1" cap="none" dirty="0" err="1"/>
              <a:t>sidiniz@usp.br</a:t>
            </a:r>
            <a:endParaRPr lang="pt-BR" sz="1050" b="1" cap="none"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835" y="665783"/>
            <a:ext cx="5293051" cy="4894945"/>
          </a:xfrm>
          <a:prstGeom prst="rect">
            <a:avLst/>
          </a:prstGeom>
        </p:spPr>
      </p:pic>
      <p:sp>
        <p:nvSpPr>
          <p:cNvPr id="6" name="Retângulo 5"/>
          <p:cNvSpPr/>
          <p:nvPr/>
        </p:nvSpPr>
        <p:spPr>
          <a:xfrm>
            <a:off x="626795" y="733253"/>
            <a:ext cx="4756968" cy="5016758"/>
          </a:xfrm>
          <a:prstGeom prst="rect">
            <a:avLst/>
          </a:prstGeom>
        </p:spPr>
        <p:txBody>
          <a:bodyPr wrap="square">
            <a:spAutoFit/>
          </a:bodyPr>
          <a:lstStyle/>
          <a:p>
            <a:r>
              <a:rPr lang="pt-BR" sz="4000" dirty="0">
                <a:solidFill>
                  <a:schemeClr val="accent2">
                    <a:lumMod val="60000"/>
                    <a:lumOff val="40000"/>
                  </a:schemeClr>
                </a:solidFill>
              </a:rPr>
              <a:t>Fisiologia e atenção ao parto no Brasil</a:t>
            </a:r>
          </a:p>
          <a:p>
            <a:endParaRPr lang="pt-BR" sz="4000" dirty="0">
              <a:solidFill>
                <a:schemeClr val="accent2">
                  <a:lumMod val="60000"/>
                  <a:lumOff val="40000"/>
                </a:schemeClr>
              </a:solidFill>
            </a:endParaRPr>
          </a:p>
          <a:p>
            <a:r>
              <a:rPr lang="pt-BR" sz="4000" dirty="0">
                <a:solidFill>
                  <a:schemeClr val="accent2">
                    <a:lumMod val="60000"/>
                    <a:lumOff val="40000"/>
                  </a:schemeClr>
                </a:solidFill>
              </a:rPr>
              <a:t>Situação atual e principais desafios para a Saúde Pública e Nutrição</a:t>
            </a:r>
          </a:p>
        </p:txBody>
      </p:sp>
    </p:spTree>
    <p:extLst>
      <p:ext uri="{BB962C8B-B14F-4D97-AF65-F5344CB8AC3E}">
        <p14:creationId xmlns:p14="http://schemas.microsoft.com/office/powerpoint/2010/main" val="96679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1D055-102C-6843-A887-D7D9EAF9E411}"/>
              </a:ext>
            </a:extLst>
          </p:cNvPr>
          <p:cNvSpPr>
            <a:spLocks noGrp="1"/>
          </p:cNvSpPr>
          <p:nvPr>
            <p:ph type="title"/>
          </p:nvPr>
        </p:nvSpPr>
        <p:spPr/>
        <p:txBody>
          <a:bodyPr/>
          <a:lstStyle/>
          <a:p>
            <a:r>
              <a:rPr lang="pt-BR" dirty="0"/>
              <a:t>Intervenções no parto no Brasil</a:t>
            </a:r>
          </a:p>
        </p:txBody>
      </p:sp>
      <p:pic>
        <p:nvPicPr>
          <p:cNvPr id="4" name="Espaço Reservado para Conteúdo 3" descr="Grupo de pessoas com uniforme militar&#10;&#10;Descrição gerada automaticamente com confiança média">
            <a:extLst>
              <a:ext uri="{FF2B5EF4-FFF2-40B4-BE49-F238E27FC236}">
                <a16:creationId xmlns:a16="http://schemas.microsoft.com/office/drawing/2014/main" id="{48960C21-25C0-6E40-B6CD-612D98B719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139" r="20399" b="1"/>
          <a:stretch/>
        </p:blipFill>
        <p:spPr>
          <a:xfrm>
            <a:off x="5127172" y="1862127"/>
            <a:ext cx="5900057" cy="447535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CaixaDeTexto 4">
            <a:extLst>
              <a:ext uri="{FF2B5EF4-FFF2-40B4-BE49-F238E27FC236}">
                <a16:creationId xmlns:a16="http://schemas.microsoft.com/office/drawing/2014/main" id="{7F279414-6275-0342-997C-1E378BD111C3}"/>
              </a:ext>
            </a:extLst>
          </p:cNvPr>
          <p:cNvSpPr txBox="1"/>
          <p:nvPr/>
        </p:nvSpPr>
        <p:spPr>
          <a:xfrm>
            <a:off x="522514" y="2367164"/>
            <a:ext cx="3984172" cy="3970318"/>
          </a:xfrm>
          <a:prstGeom prst="rect">
            <a:avLst/>
          </a:prstGeom>
          <a:noFill/>
        </p:spPr>
        <p:txBody>
          <a:bodyPr wrap="square" rtlCol="0">
            <a:spAutoFit/>
          </a:bodyPr>
          <a:lstStyle/>
          <a:p>
            <a:r>
              <a:rPr lang="pt-BR" sz="2800" b="1" dirty="0">
                <a:solidFill>
                  <a:schemeClr val="accent6">
                    <a:lumMod val="50000"/>
                  </a:schemeClr>
                </a:solidFill>
              </a:rPr>
              <a:t>Inquéritos nacionais</a:t>
            </a:r>
          </a:p>
          <a:p>
            <a:endParaRPr lang="pt-BR" sz="2800" b="1" dirty="0">
              <a:solidFill>
                <a:schemeClr val="accent1"/>
              </a:solidFill>
            </a:endParaRPr>
          </a:p>
          <a:p>
            <a:r>
              <a:rPr lang="pt-BR" sz="2800" b="1" dirty="0">
                <a:solidFill>
                  <a:schemeClr val="accent1"/>
                </a:solidFill>
              </a:rPr>
              <a:t>Epidemiologia das intervenções</a:t>
            </a:r>
          </a:p>
          <a:p>
            <a:endParaRPr lang="pt-BR" sz="2800" b="1" dirty="0">
              <a:solidFill>
                <a:schemeClr val="accent1"/>
              </a:solidFill>
            </a:endParaRPr>
          </a:p>
          <a:p>
            <a:r>
              <a:rPr lang="pt-BR" sz="2800" b="1" dirty="0">
                <a:solidFill>
                  <a:schemeClr val="accent1"/>
                </a:solidFill>
              </a:rPr>
              <a:t>“Problemas do parto”: </a:t>
            </a:r>
            <a:r>
              <a:rPr lang="pt-BR" sz="2800" b="1" dirty="0">
                <a:solidFill>
                  <a:schemeClr val="accent6">
                    <a:lumMod val="50000"/>
                  </a:schemeClr>
                </a:solidFill>
              </a:rPr>
              <a:t>quanto é do parto, e quanto é das intervenções</a:t>
            </a:r>
          </a:p>
        </p:txBody>
      </p:sp>
    </p:spTree>
    <p:extLst>
      <p:ext uri="{BB962C8B-B14F-4D97-AF65-F5344CB8AC3E}">
        <p14:creationId xmlns:p14="http://schemas.microsoft.com/office/powerpoint/2010/main" val="395001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877" y="520139"/>
            <a:ext cx="9575820" cy="801573"/>
          </a:xfrm>
        </p:spPr>
        <p:txBody>
          <a:bodyPr/>
          <a:lstStyle/>
          <a:p>
            <a:r>
              <a:rPr lang="pt-BR" sz="2800" dirty="0"/>
              <a:t>Nascer no Brasil – intervenções no parto - 2011/12</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46" y="1321712"/>
            <a:ext cx="10718740" cy="5403468"/>
          </a:xfrm>
          <a:prstGeom prst="rect">
            <a:avLst/>
          </a:prstGeom>
        </p:spPr>
      </p:pic>
    </p:spTree>
    <p:extLst>
      <p:ext uri="{BB962C8B-B14F-4D97-AF65-F5344CB8AC3E}">
        <p14:creationId xmlns:p14="http://schemas.microsoft.com/office/powerpoint/2010/main" val="54461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51F0E8-2BBA-B74B-88C1-03392144EF55}"/>
              </a:ext>
            </a:extLst>
          </p:cNvPr>
          <p:cNvSpPr>
            <a:spLocks noGrp="1"/>
          </p:cNvSpPr>
          <p:nvPr>
            <p:ph type="title"/>
          </p:nvPr>
        </p:nvSpPr>
        <p:spPr/>
        <p:txBody>
          <a:bodyPr/>
          <a:lstStyle/>
          <a:p>
            <a:endParaRPr lang="pt-BR"/>
          </a:p>
        </p:txBody>
      </p:sp>
      <p:pic>
        <p:nvPicPr>
          <p:cNvPr id="3" name="Imagem 2">
            <a:extLst>
              <a:ext uri="{FF2B5EF4-FFF2-40B4-BE49-F238E27FC236}">
                <a16:creationId xmlns:a16="http://schemas.microsoft.com/office/drawing/2014/main" id="{02FFA0A4-C8CB-F045-AD60-940EFC84CE69}"/>
              </a:ext>
            </a:extLst>
          </p:cNvPr>
          <p:cNvPicPr>
            <a:picLocks noChangeAspect="1"/>
          </p:cNvPicPr>
          <p:nvPr/>
        </p:nvPicPr>
        <p:blipFill>
          <a:blip r:embed="rId2"/>
          <a:stretch>
            <a:fillRect/>
          </a:stretch>
        </p:blipFill>
        <p:spPr>
          <a:xfrm>
            <a:off x="0" y="487060"/>
            <a:ext cx="12099073" cy="5917612"/>
          </a:xfrm>
          <a:prstGeom prst="rect">
            <a:avLst/>
          </a:prstGeom>
        </p:spPr>
      </p:pic>
      <p:sp>
        <p:nvSpPr>
          <p:cNvPr id="4" name="CaixaDeTexto 3">
            <a:extLst>
              <a:ext uri="{FF2B5EF4-FFF2-40B4-BE49-F238E27FC236}">
                <a16:creationId xmlns:a16="http://schemas.microsoft.com/office/drawing/2014/main" id="{18E94AB8-9A76-524A-B6E8-DD31A6BDC680}"/>
              </a:ext>
            </a:extLst>
          </p:cNvPr>
          <p:cNvSpPr txBox="1"/>
          <p:nvPr/>
        </p:nvSpPr>
        <p:spPr>
          <a:xfrm>
            <a:off x="2826284" y="6300439"/>
            <a:ext cx="8703024" cy="430887"/>
          </a:xfrm>
          <a:prstGeom prst="rect">
            <a:avLst/>
          </a:prstGeom>
          <a:noFill/>
        </p:spPr>
        <p:txBody>
          <a:bodyPr wrap="none" rtlCol="0">
            <a:spAutoFit/>
          </a:bodyPr>
          <a:lstStyle/>
          <a:p>
            <a:pPr algn="r"/>
            <a:r>
              <a:rPr lang="pt-BR" sz="1100" dirty="0"/>
              <a:t>Pereira, Virginia Barbosa, et al. "Tendência da taxa de cesariana no Brasil por grupo de classificação de Robson, 2014-2020." </a:t>
            </a:r>
          </a:p>
          <a:p>
            <a:pPr algn="r"/>
            <a:r>
              <a:rPr lang="pt-BR" sz="1100" i="1" dirty="0"/>
              <a:t>Revista Brasileira de Enfermagem</a:t>
            </a:r>
            <a:r>
              <a:rPr lang="pt-BR" sz="1100" dirty="0"/>
              <a:t> 77 (2024): e20230099.</a:t>
            </a:r>
          </a:p>
        </p:txBody>
      </p:sp>
    </p:spTree>
    <p:extLst>
      <p:ext uri="{BB962C8B-B14F-4D97-AF65-F5344CB8AC3E}">
        <p14:creationId xmlns:p14="http://schemas.microsoft.com/office/powerpoint/2010/main" val="241225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E2715-9A1E-B64D-87F3-12F112A9A4DE}"/>
              </a:ext>
            </a:extLst>
          </p:cNvPr>
          <p:cNvSpPr>
            <a:spLocks noGrp="1"/>
          </p:cNvSpPr>
          <p:nvPr>
            <p:ph type="title"/>
          </p:nvPr>
        </p:nvSpPr>
        <p:spPr>
          <a:xfrm>
            <a:off x="717246" y="1158835"/>
            <a:ext cx="10121739" cy="704088"/>
          </a:xfrm>
        </p:spPr>
        <p:txBody>
          <a:bodyPr/>
          <a:lstStyle/>
          <a:p>
            <a:r>
              <a:rPr lang="pt-BR" b="1" dirty="0"/>
              <a:t>Tendências de cesárea e políticas públicas</a:t>
            </a:r>
          </a:p>
        </p:txBody>
      </p:sp>
      <p:pic>
        <p:nvPicPr>
          <p:cNvPr id="3" name="Imagem 2">
            <a:extLst>
              <a:ext uri="{FF2B5EF4-FFF2-40B4-BE49-F238E27FC236}">
                <a16:creationId xmlns:a16="http://schemas.microsoft.com/office/drawing/2014/main" id="{B044BE2F-5631-4A47-A671-0D76A093E8DF}"/>
              </a:ext>
            </a:extLst>
          </p:cNvPr>
          <p:cNvPicPr>
            <a:picLocks noChangeAspect="1"/>
          </p:cNvPicPr>
          <p:nvPr/>
        </p:nvPicPr>
        <p:blipFill>
          <a:blip r:embed="rId2"/>
          <a:stretch>
            <a:fillRect/>
          </a:stretch>
        </p:blipFill>
        <p:spPr>
          <a:xfrm>
            <a:off x="180492" y="1966518"/>
            <a:ext cx="11554309" cy="4181707"/>
          </a:xfrm>
          <a:prstGeom prst="rect">
            <a:avLst/>
          </a:prstGeom>
        </p:spPr>
      </p:pic>
      <p:sp>
        <p:nvSpPr>
          <p:cNvPr id="4" name="Retângulo 3">
            <a:extLst>
              <a:ext uri="{FF2B5EF4-FFF2-40B4-BE49-F238E27FC236}">
                <a16:creationId xmlns:a16="http://schemas.microsoft.com/office/drawing/2014/main" id="{06B891AA-A527-F540-BCFB-10AE30F56648}"/>
              </a:ext>
            </a:extLst>
          </p:cNvPr>
          <p:cNvSpPr/>
          <p:nvPr/>
        </p:nvSpPr>
        <p:spPr>
          <a:xfrm>
            <a:off x="1918010" y="6251821"/>
            <a:ext cx="9980341" cy="461665"/>
          </a:xfrm>
          <a:prstGeom prst="rect">
            <a:avLst/>
          </a:prstGeom>
        </p:spPr>
        <p:txBody>
          <a:bodyPr wrap="square">
            <a:spAutoFit/>
          </a:bodyPr>
          <a:lstStyle/>
          <a:p>
            <a:pPr algn="r"/>
            <a:r>
              <a:rPr lang="pt-BR" sz="1200" dirty="0">
                <a:solidFill>
                  <a:srgbClr val="222222"/>
                </a:solidFill>
                <a:latin typeface="Arial" panose="020B0604020202020204" pitchFamily="34" charset="0"/>
              </a:rPr>
              <a:t>Pires, Rômulo Cesar </a:t>
            </a:r>
            <a:r>
              <a:rPr lang="pt-BR" sz="1200" dirty="0" err="1">
                <a:solidFill>
                  <a:srgbClr val="222222"/>
                </a:solidFill>
                <a:latin typeface="Arial" panose="020B0604020202020204" pitchFamily="34" charset="0"/>
              </a:rPr>
              <a:t>Rezzo</a:t>
            </a:r>
            <a:r>
              <a:rPr lang="pt-BR" sz="1200" dirty="0">
                <a:solidFill>
                  <a:srgbClr val="222222"/>
                </a:solidFill>
                <a:latin typeface="Arial" panose="020B0604020202020204" pitchFamily="34" charset="0"/>
              </a:rPr>
              <a:t>, et al. "Tendências temporais e projeções de cesariana no Brasil, macrorregiões administrativas e unidades federativas." </a:t>
            </a:r>
            <a:r>
              <a:rPr lang="pt-BR" sz="1200" i="1" dirty="0">
                <a:solidFill>
                  <a:srgbClr val="222222"/>
                </a:solidFill>
                <a:latin typeface="Arial" panose="020B0604020202020204" pitchFamily="34" charset="0"/>
              </a:rPr>
              <a:t>Ciência &amp; Saúde Coletiva</a:t>
            </a:r>
            <a:r>
              <a:rPr lang="pt-BR" sz="1200" dirty="0">
                <a:solidFill>
                  <a:srgbClr val="222222"/>
                </a:solidFill>
                <a:latin typeface="Arial" panose="020B0604020202020204" pitchFamily="34" charset="0"/>
              </a:rPr>
              <a:t> 28.7 (2023): 2119-2133.</a:t>
            </a:r>
            <a:endParaRPr lang="pt-BR" sz="1200" dirty="0"/>
          </a:p>
        </p:txBody>
      </p:sp>
    </p:spTree>
    <p:extLst>
      <p:ext uri="{BB962C8B-B14F-4D97-AF65-F5344CB8AC3E}">
        <p14:creationId xmlns:p14="http://schemas.microsoft.com/office/powerpoint/2010/main" val="2343089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31394" y="577273"/>
            <a:ext cx="8884973" cy="1146848"/>
          </a:xfrm>
        </p:spPr>
        <p:txBody>
          <a:bodyPr>
            <a:noAutofit/>
          </a:bodyPr>
          <a:lstStyle/>
          <a:p>
            <a:pPr algn="ctr" eaLnBrk="1" hangingPunct="1"/>
            <a:r>
              <a:rPr lang="pt-BR" altLang="pt-BR" sz="2400" b="1" dirty="0">
                <a:solidFill>
                  <a:schemeClr val="tx2">
                    <a:lumMod val="40000"/>
                    <a:lumOff val="60000"/>
                  </a:schemeClr>
                </a:solidFill>
              </a:rPr>
              <a:t>O MEDO DA DOR</a:t>
            </a:r>
            <a:br>
              <a:rPr lang="pt-BR" altLang="pt-BR" sz="2400" b="1" dirty="0">
                <a:solidFill>
                  <a:schemeClr val="tx2">
                    <a:lumMod val="40000"/>
                    <a:lumOff val="60000"/>
                  </a:schemeClr>
                </a:solidFill>
              </a:rPr>
            </a:br>
            <a:r>
              <a:rPr lang="pt-BR" altLang="pt-BR" sz="2400" b="1" dirty="0">
                <a:solidFill>
                  <a:schemeClr val="tx2">
                    <a:lumMod val="40000"/>
                    <a:lumOff val="60000"/>
                  </a:schemeClr>
                </a:solidFill>
              </a:rPr>
              <a:t>Prevenção da dor </a:t>
            </a:r>
            <a:r>
              <a:rPr lang="pt-BR" altLang="pt-BR" sz="2400" b="1" dirty="0" err="1">
                <a:solidFill>
                  <a:schemeClr val="tx2">
                    <a:lumMod val="40000"/>
                    <a:lumOff val="60000"/>
                  </a:schemeClr>
                </a:solidFill>
              </a:rPr>
              <a:t>iatrogência</a:t>
            </a:r>
            <a:r>
              <a:rPr lang="pt-BR" altLang="pt-BR" sz="2400" b="1" dirty="0">
                <a:solidFill>
                  <a:schemeClr val="tx2">
                    <a:lumMod val="40000"/>
                    <a:lumOff val="60000"/>
                  </a:schemeClr>
                </a:solidFill>
              </a:rPr>
              <a:t>  e uso seletivo, criterioso de ocitocina e procedimentos dolorosos</a:t>
            </a:r>
          </a:p>
        </p:txBody>
      </p:sp>
      <p:pic>
        <p:nvPicPr>
          <p:cNvPr id="3379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115106" y="1971114"/>
            <a:ext cx="5104829" cy="4553511"/>
          </a:xfrm>
        </p:spPr>
      </p:pic>
      <p:sp>
        <p:nvSpPr>
          <p:cNvPr id="6" name="Espaço Reservado para Texto 5"/>
          <p:cNvSpPr>
            <a:spLocks noGrp="1"/>
          </p:cNvSpPr>
          <p:nvPr>
            <p:ph type="body" sz="half" idx="4294967295"/>
          </p:nvPr>
        </p:nvSpPr>
        <p:spPr>
          <a:xfrm>
            <a:off x="0" y="2463800"/>
            <a:ext cx="5553075" cy="3846513"/>
          </a:xfrm>
        </p:spPr>
        <p:txBody>
          <a:bodyPr>
            <a:normAutofit fontScale="92500" lnSpcReduction="20000"/>
          </a:bodyPr>
          <a:lstStyle/>
          <a:p>
            <a:pPr eaLnBrk="1" hangingPunct="1"/>
            <a:r>
              <a:rPr lang="pt-BR" altLang="pt-BR" sz="2600" b="1" dirty="0"/>
              <a:t>Ocitocina de rotina – alto risco materno e neonatal</a:t>
            </a:r>
          </a:p>
          <a:p>
            <a:pPr eaLnBrk="1" hangingPunct="1"/>
            <a:endParaRPr lang="pt-BR" altLang="pt-BR" sz="2600" b="1" dirty="0"/>
          </a:p>
          <a:p>
            <a:pPr eaLnBrk="1" hangingPunct="1"/>
            <a:r>
              <a:rPr lang="pt-BR" altLang="pt-BR" sz="2600" b="1" dirty="0"/>
              <a:t>Manobra de </a:t>
            </a:r>
            <a:r>
              <a:rPr lang="pt-BR" altLang="pt-BR" sz="2600" b="1" dirty="0" err="1"/>
              <a:t>Kristeller</a:t>
            </a:r>
            <a:r>
              <a:rPr lang="pt-BR" altLang="pt-BR" sz="2600" b="1" dirty="0"/>
              <a:t> – muito comum no SUS e setor privado. Riscos, </a:t>
            </a:r>
            <a:r>
              <a:rPr lang="pt-BR" altLang="pt-BR" sz="2600" b="1" dirty="0">
                <a:solidFill>
                  <a:srgbClr val="31859C"/>
                </a:solidFill>
              </a:rPr>
              <a:t>segurança materna e neonatal</a:t>
            </a:r>
          </a:p>
          <a:p>
            <a:pPr marL="0" indent="0" eaLnBrk="1" hangingPunct="1">
              <a:buNone/>
            </a:pPr>
            <a:endParaRPr lang="pt-BR" altLang="pt-BR" sz="2600" b="1" dirty="0">
              <a:solidFill>
                <a:srgbClr val="31859C"/>
              </a:solidFill>
            </a:endParaRPr>
          </a:p>
          <a:p>
            <a:pPr eaLnBrk="1" hangingPunct="1"/>
            <a:r>
              <a:rPr lang="pt-BR" altLang="pt-BR" sz="2600" b="1" dirty="0" err="1"/>
              <a:t>Litotomia</a:t>
            </a:r>
            <a:r>
              <a:rPr lang="pt-BR" altLang="pt-BR" sz="2600" b="1" dirty="0"/>
              <a:t> e evolução do período expulsivo </a:t>
            </a:r>
            <a:endParaRPr lang="pt-BR" altLang="pt-BR" sz="2600" dirty="0"/>
          </a:p>
          <a:p>
            <a:pPr eaLnBrk="1" hangingPunct="1"/>
            <a:endParaRPr lang="pt-BR" altLang="pt-BR" sz="3200" dirty="0"/>
          </a:p>
        </p:txBody>
      </p:sp>
      <p:sp>
        <p:nvSpPr>
          <p:cNvPr id="33795" name="CaixaDeTexto 7"/>
          <p:cNvSpPr txBox="1">
            <a:spLocks noChangeArrowheads="1"/>
          </p:cNvSpPr>
          <p:nvPr/>
        </p:nvSpPr>
        <p:spPr bwMode="auto">
          <a:xfrm>
            <a:off x="7178246" y="6500169"/>
            <a:ext cx="69923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sz="1100" dirty="0"/>
              <a:t>Anônima</a:t>
            </a:r>
          </a:p>
        </p:txBody>
      </p:sp>
    </p:spTree>
    <p:extLst>
      <p:ext uri="{BB962C8B-B14F-4D97-AF65-F5344CB8AC3E}">
        <p14:creationId xmlns:p14="http://schemas.microsoft.com/office/powerpoint/2010/main" val="368442179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Espaço Reservado para Conteúdo 6" descr="episio1-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528763"/>
            <a:ext cx="3960813" cy="5146675"/>
          </a:xfrm>
        </p:spPr>
      </p:pic>
      <p:sp>
        <p:nvSpPr>
          <p:cNvPr id="34819" name="CaixaDeTexto 8"/>
          <p:cNvSpPr txBox="1">
            <a:spLocks noChangeArrowheads="1"/>
          </p:cNvSpPr>
          <p:nvPr/>
        </p:nvSpPr>
        <p:spPr bwMode="auto">
          <a:xfrm>
            <a:off x="1847851" y="260351"/>
            <a:ext cx="8632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b="1">
                <a:latin typeface="Arial" pitchFamily="34" charset="0"/>
              </a:rPr>
              <a:t>Episiotomia - Ação direta da Rede Parto do Princípio 2011</a:t>
            </a:r>
          </a:p>
        </p:txBody>
      </p:sp>
      <p:sp>
        <p:nvSpPr>
          <p:cNvPr id="10" name="CaixaDeTexto 9"/>
          <p:cNvSpPr txBox="1"/>
          <p:nvPr/>
        </p:nvSpPr>
        <p:spPr>
          <a:xfrm>
            <a:off x="1992314" y="692150"/>
            <a:ext cx="7920037" cy="831850"/>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pt-BR" altLang="pt-BR" b="1">
                <a:solidFill>
                  <a:srgbClr val="953735"/>
                </a:solidFill>
              </a:rPr>
              <a:t>Efeitos das intervenções (episiotomias, fórceps) </a:t>
            </a:r>
          </a:p>
          <a:p>
            <a:pPr algn="ctr" eaLnBrk="1" hangingPunct="1"/>
            <a:r>
              <a:rPr lang="pt-BR" altLang="pt-BR" b="1">
                <a:solidFill>
                  <a:srgbClr val="953735"/>
                </a:solidFill>
              </a:rPr>
              <a:t>são entendidos como  se fossem </a:t>
            </a:r>
            <a:r>
              <a:rPr lang="pt-BR" altLang="en-US" b="1">
                <a:solidFill>
                  <a:srgbClr val="953735"/>
                </a:solidFill>
              </a:rPr>
              <a:t>“</a:t>
            </a:r>
            <a:r>
              <a:rPr lang="pt-BR" altLang="pt-BR" b="1">
                <a:solidFill>
                  <a:srgbClr val="953735"/>
                </a:solidFill>
              </a:rPr>
              <a:t>do parto normal</a:t>
            </a:r>
            <a:r>
              <a:rPr lang="pt-BR" altLang="en-US" b="1">
                <a:solidFill>
                  <a:srgbClr val="953735"/>
                </a:solidFill>
              </a:rPr>
              <a:t>”</a:t>
            </a:r>
            <a:endParaRPr lang="pt-BR" altLang="pt-BR" b="1">
              <a:solidFill>
                <a:srgbClr val="953735"/>
              </a:solidFill>
            </a:endParaRPr>
          </a:p>
        </p:txBody>
      </p:sp>
      <p:pic>
        <p:nvPicPr>
          <p:cNvPr id="2" name="Imagem 1"/>
          <p:cNvPicPr>
            <a:picLocks noChangeAspect="1"/>
          </p:cNvPicPr>
          <p:nvPr/>
        </p:nvPicPr>
        <p:blipFill>
          <a:blip r:embed="rId3"/>
          <a:stretch>
            <a:fillRect/>
          </a:stretch>
        </p:blipFill>
        <p:spPr>
          <a:xfrm>
            <a:off x="6095149" y="1854304"/>
            <a:ext cx="6096851" cy="3429479"/>
          </a:xfrm>
          <a:prstGeom prst="rect">
            <a:avLst/>
          </a:prstGeom>
        </p:spPr>
      </p:pic>
      <p:sp>
        <p:nvSpPr>
          <p:cNvPr id="3" name="CaixaDeTexto 2"/>
          <p:cNvSpPr txBox="1"/>
          <p:nvPr/>
        </p:nvSpPr>
        <p:spPr>
          <a:xfrm>
            <a:off x="6164263" y="5708822"/>
            <a:ext cx="5622052" cy="369332"/>
          </a:xfrm>
          <a:prstGeom prst="rect">
            <a:avLst/>
          </a:prstGeom>
          <a:noFill/>
        </p:spPr>
        <p:txBody>
          <a:bodyPr wrap="none" rtlCol="0">
            <a:spAutoFit/>
          </a:bodyPr>
          <a:lstStyle/>
          <a:p>
            <a:r>
              <a:rPr lang="pt-BR" dirty="0"/>
              <a:t>“</a:t>
            </a:r>
            <a:r>
              <a:rPr lang="pt-BR" b="1" dirty="0"/>
              <a:t>Chega de parto violento para vender cesárea</a:t>
            </a:r>
            <a:r>
              <a:rPr lang="pt-BR" dirty="0"/>
              <a:t>”</a:t>
            </a:r>
          </a:p>
        </p:txBody>
      </p:sp>
    </p:spTree>
    <p:extLst>
      <p:ext uri="{BB962C8B-B14F-4D97-AF65-F5344CB8AC3E}">
        <p14:creationId xmlns:p14="http://schemas.microsoft.com/office/powerpoint/2010/main" val="24262291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500"/>
                                        <p:tgtEl>
                                          <p:spTgt spid="49154"/>
                                        </p:tgtEl>
                                      </p:cBhvr>
                                    </p:animEffect>
                                    <p:anim calcmode="lin" valueType="num">
                                      <p:cBhvr>
                                        <p:cTn id="8" dur="500" fill="hold"/>
                                        <p:tgtEl>
                                          <p:spTgt spid="49154"/>
                                        </p:tgtEl>
                                        <p:attrNameLst>
                                          <p:attrName>ppt_x</p:attrName>
                                        </p:attrNameLst>
                                      </p:cBhvr>
                                      <p:tavLst>
                                        <p:tav tm="0">
                                          <p:val>
                                            <p:strVal val="#ppt_x"/>
                                          </p:val>
                                        </p:tav>
                                        <p:tav tm="100000">
                                          <p:val>
                                            <p:strVal val="#ppt_x"/>
                                          </p:val>
                                        </p:tav>
                                      </p:tavLst>
                                    </p:anim>
                                    <p:anim calcmode="lin" valueType="num">
                                      <p:cBhvr>
                                        <p:cTn id="9" dur="500" fill="hold"/>
                                        <p:tgtEl>
                                          <p:spTgt spid="49154"/>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404814"/>
            <a:ext cx="4398963"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8163" y="404814"/>
            <a:ext cx="3529012" cy="63404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pt-BR" sz="2800" b="1"/>
              <a:t>O </a:t>
            </a:r>
            <a:r>
              <a:rPr lang="en-US" altLang="en-US" sz="2800" b="1"/>
              <a:t>“</a:t>
            </a:r>
            <a:r>
              <a:rPr lang="en-US" altLang="ja-JP" sz="2800" b="1"/>
              <a:t>sorinho</a:t>
            </a:r>
            <a:r>
              <a:rPr lang="en-US" altLang="en-US" sz="2800" b="1"/>
              <a:t>”</a:t>
            </a:r>
            <a:endParaRPr lang="en-US" altLang="ja-JP" sz="2800" b="1"/>
          </a:p>
          <a:p>
            <a:pPr eaLnBrk="1" hangingPunct="1">
              <a:buFontTx/>
              <a:buChar char="•"/>
            </a:pPr>
            <a:endParaRPr lang="en-US" altLang="pt-BR" sz="1800"/>
          </a:p>
          <a:p>
            <a:pPr eaLnBrk="1" hangingPunct="1"/>
            <a:r>
              <a:rPr lang="en-US" altLang="pt-BR" sz="1800"/>
              <a:t>Intervenções danosas e invisíveis: ocitocina usada sem devida </a:t>
            </a:r>
          </a:p>
          <a:p>
            <a:pPr eaLnBrk="1" hangingPunct="1"/>
            <a:r>
              <a:rPr lang="en-US" altLang="pt-BR" sz="1800"/>
              <a:t>indicação clínica e de forma insegura</a:t>
            </a:r>
          </a:p>
          <a:p>
            <a:pPr eaLnBrk="1" hangingPunct="1"/>
            <a:endParaRPr lang="en-US" altLang="pt-BR" sz="1800"/>
          </a:p>
          <a:p>
            <a:pPr eaLnBrk="1" hangingPunct="1"/>
            <a:r>
              <a:rPr lang="en-US" altLang="pt-BR" sz="1800"/>
              <a:t>Ocitocina: droga de alto alerta (cuidado 1:1</a:t>
            </a:r>
          </a:p>
          <a:p>
            <a:pPr eaLnBrk="1" hangingPunct="1"/>
            <a:endParaRPr lang="en-US" altLang="pt-BR" sz="1800"/>
          </a:p>
          <a:p>
            <a:pPr eaLnBrk="1" hangingPunct="1"/>
            <a:r>
              <a:rPr lang="en-US" altLang="pt-BR" sz="1800"/>
              <a:t>Intenso sofrimento físico e emocional das mulheres, geralmente sem alívio efetivo da dor</a:t>
            </a:r>
          </a:p>
          <a:p>
            <a:pPr eaLnBrk="1" hangingPunct="1"/>
            <a:endParaRPr lang="en-US" altLang="pt-BR" sz="1800"/>
          </a:p>
          <a:p>
            <a:pPr eaLnBrk="1" hangingPunct="1"/>
            <a:r>
              <a:rPr lang="en-US" altLang="pt-BR" sz="1800"/>
              <a:t>Riscos aumentados para mãe e bebê</a:t>
            </a:r>
          </a:p>
          <a:p>
            <a:pPr eaLnBrk="1" hangingPunct="1"/>
            <a:endParaRPr lang="en-US" altLang="pt-BR" sz="1800"/>
          </a:p>
          <a:p>
            <a:pPr eaLnBrk="1" hangingPunct="1"/>
            <a:r>
              <a:rPr lang="en-US" altLang="pt-BR" sz="1800"/>
              <a:t>Associado a risco aumentado de hemorragia pos-parto e problemas de aleitamento</a:t>
            </a:r>
          </a:p>
          <a:p>
            <a:pPr eaLnBrk="1" hangingPunct="1"/>
            <a:endParaRPr lang="en-US" altLang="pt-BR" sz="1800"/>
          </a:p>
        </p:txBody>
      </p:sp>
    </p:spTree>
    <p:extLst>
      <p:ext uri="{BB962C8B-B14F-4D97-AF65-F5344CB8AC3E}">
        <p14:creationId xmlns:p14="http://schemas.microsoft.com/office/powerpoint/2010/main" val="98713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5CC3C5-E548-447F-BD8E-E2B0F464BB4E}"/>
              </a:ext>
            </a:extLst>
          </p:cNvPr>
          <p:cNvSpPr>
            <a:spLocks noGrp="1"/>
          </p:cNvSpPr>
          <p:nvPr>
            <p:ph type="title" idx="4294967295"/>
          </p:nvPr>
        </p:nvSpPr>
        <p:spPr>
          <a:xfrm>
            <a:off x="418418" y="483847"/>
            <a:ext cx="3024188" cy="5749925"/>
          </a:xfrm>
        </p:spPr>
        <p:txBody>
          <a:bodyPr>
            <a:normAutofit/>
          </a:bodyPr>
          <a:lstStyle/>
          <a:p>
            <a:r>
              <a:rPr lang="pt-BR" sz="3200" dirty="0">
                <a:solidFill>
                  <a:schemeClr val="accent1"/>
                </a:solidFill>
              </a:rPr>
              <a:t>Grandes mudanças na assistência ao parto nos últimos anos</a:t>
            </a:r>
            <a:br>
              <a:rPr lang="pt-BR" sz="3200" dirty="0">
                <a:solidFill>
                  <a:schemeClr val="accent6"/>
                </a:solidFill>
              </a:rPr>
            </a:br>
            <a:br>
              <a:rPr lang="pt-BR" sz="3200" dirty="0">
                <a:solidFill>
                  <a:schemeClr val="accent6"/>
                </a:solidFill>
              </a:rPr>
            </a:br>
            <a:r>
              <a:rPr lang="pt-BR" sz="3200" b="1" dirty="0">
                <a:solidFill>
                  <a:schemeClr val="accent1"/>
                </a:solidFill>
              </a:rPr>
              <a:t>Resultado dos movimentos de mulheres</a:t>
            </a:r>
          </a:p>
        </p:txBody>
      </p:sp>
      <p:sp>
        <p:nvSpPr>
          <p:cNvPr id="21" name="CaixaDeTexto 20">
            <a:extLst>
              <a:ext uri="{FF2B5EF4-FFF2-40B4-BE49-F238E27FC236}">
                <a16:creationId xmlns:a16="http://schemas.microsoft.com/office/drawing/2014/main" id="{33FC44F6-4F48-4290-9CC7-3D1F8B897480}"/>
              </a:ext>
            </a:extLst>
          </p:cNvPr>
          <p:cNvSpPr txBox="1"/>
          <p:nvPr/>
        </p:nvSpPr>
        <p:spPr>
          <a:xfrm>
            <a:off x="5593745" y="6233772"/>
            <a:ext cx="6094140"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Leal, Maria do </a:t>
            </a:r>
            <a:r>
              <a:rPr lang="en-US" sz="1200" b="0" i="0" dirty="0" err="1">
                <a:solidFill>
                  <a:srgbClr val="222222"/>
                </a:solidFill>
                <a:effectLst/>
                <a:latin typeface="Arial" panose="020B0604020202020204" pitchFamily="34" charset="0"/>
              </a:rPr>
              <a:t>Carmo</a:t>
            </a:r>
            <a:r>
              <a:rPr lang="en-US" sz="1200" b="0" i="0" dirty="0">
                <a:solidFill>
                  <a:srgbClr val="222222"/>
                </a:solidFill>
                <a:effectLst/>
                <a:latin typeface="Arial" panose="020B0604020202020204" pitchFamily="34" charset="0"/>
              </a:rPr>
              <a:t>, et al. "Reduction of inequities of access to appropriate childbirth care in Rede </a:t>
            </a:r>
            <a:r>
              <a:rPr lang="en-US" sz="1200" b="0" i="0" dirty="0" err="1">
                <a:solidFill>
                  <a:srgbClr val="222222"/>
                </a:solidFill>
                <a:effectLst/>
                <a:latin typeface="Arial" panose="020B0604020202020204" pitchFamily="34" charset="0"/>
              </a:rPr>
              <a:t>Cegonha</a:t>
            </a:r>
            <a:r>
              <a:rPr lang="en-US" sz="1200" b="0" i="0" dirty="0">
                <a:solidFill>
                  <a:srgbClr val="222222"/>
                </a:solidFill>
                <a:effectLst/>
                <a:latin typeface="Arial" panose="020B0604020202020204" pitchFamily="34" charset="0"/>
              </a:rPr>
              <a:t>." </a:t>
            </a:r>
            <a:r>
              <a:rPr lang="en-US" sz="1200" b="0" i="1" dirty="0" err="1">
                <a:solidFill>
                  <a:srgbClr val="222222"/>
                </a:solidFill>
                <a:effectLst/>
                <a:latin typeface="Arial" panose="020B0604020202020204" pitchFamily="34" charset="0"/>
              </a:rPr>
              <a:t>Ciência</a:t>
            </a:r>
            <a:r>
              <a:rPr lang="en-US" sz="1200" b="0" i="1" dirty="0">
                <a:solidFill>
                  <a:srgbClr val="222222"/>
                </a:solidFill>
                <a:effectLst/>
                <a:latin typeface="Arial" panose="020B0604020202020204" pitchFamily="34" charset="0"/>
              </a:rPr>
              <a:t> &amp; </a:t>
            </a:r>
            <a:r>
              <a:rPr lang="en-US" sz="1200" b="0" i="1" dirty="0" err="1">
                <a:solidFill>
                  <a:srgbClr val="222222"/>
                </a:solidFill>
                <a:effectLst/>
                <a:latin typeface="Arial" panose="020B0604020202020204" pitchFamily="34" charset="0"/>
              </a:rPr>
              <a:t>Saúde</a:t>
            </a:r>
            <a:r>
              <a:rPr lang="en-US" sz="1200" b="0" i="1" dirty="0">
                <a:solidFill>
                  <a:srgbClr val="222222"/>
                </a:solidFill>
                <a:effectLst/>
                <a:latin typeface="Arial" panose="020B0604020202020204" pitchFamily="34" charset="0"/>
              </a:rPr>
              <a:t> </a:t>
            </a:r>
            <a:r>
              <a:rPr lang="en-US" sz="1200" b="0" i="1" dirty="0" err="1">
                <a:solidFill>
                  <a:srgbClr val="222222"/>
                </a:solidFill>
                <a:effectLst/>
                <a:latin typeface="Arial" panose="020B0604020202020204" pitchFamily="34" charset="0"/>
              </a:rPr>
              <a:t>Coletiva</a:t>
            </a:r>
            <a:r>
              <a:rPr lang="en-US" sz="1200" b="0" i="0" dirty="0">
                <a:solidFill>
                  <a:srgbClr val="222222"/>
                </a:solidFill>
                <a:effectLst/>
                <a:latin typeface="Arial" panose="020B0604020202020204" pitchFamily="34" charset="0"/>
              </a:rPr>
              <a:t> 26 (2021): 823-835.</a:t>
            </a:r>
            <a:endParaRPr lang="pt-BR" sz="1200" dirty="0"/>
          </a:p>
        </p:txBody>
      </p:sp>
      <p:pic>
        <p:nvPicPr>
          <p:cNvPr id="3" name="Imagem 2">
            <a:extLst>
              <a:ext uri="{FF2B5EF4-FFF2-40B4-BE49-F238E27FC236}">
                <a16:creationId xmlns:a16="http://schemas.microsoft.com/office/drawing/2014/main" id="{CCFD205C-7C75-A740-9AEF-415A614B07C2}"/>
              </a:ext>
            </a:extLst>
          </p:cNvPr>
          <p:cNvPicPr>
            <a:picLocks noChangeAspect="1"/>
          </p:cNvPicPr>
          <p:nvPr/>
        </p:nvPicPr>
        <p:blipFill>
          <a:blip r:embed="rId2"/>
          <a:stretch>
            <a:fillRect/>
          </a:stretch>
        </p:blipFill>
        <p:spPr>
          <a:xfrm>
            <a:off x="3442606" y="137493"/>
            <a:ext cx="7203621" cy="6096279"/>
          </a:xfrm>
          <a:prstGeom prst="rect">
            <a:avLst/>
          </a:prstGeom>
        </p:spPr>
      </p:pic>
    </p:spTree>
    <p:extLst>
      <p:ext uri="{BB962C8B-B14F-4D97-AF65-F5344CB8AC3E}">
        <p14:creationId xmlns:p14="http://schemas.microsoft.com/office/powerpoint/2010/main" val="256797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p:cNvSpPr>
            <a:spLocks noGrp="1"/>
          </p:cNvSpPr>
          <p:nvPr>
            <p:ph type="title"/>
          </p:nvPr>
        </p:nvSpPr>
        <p:spPr>
          <a:xfrm>
            <a:off x="444843" y="760671"/>
            <a:ext cx="9972332" cy="845707"/>
          </a:xfrm>
        </p:spPr>
        <p:txBody>
          <a:bodyPr>
            <a:normAutofit fontScale="90000"/>
          </a:bodyPr>
          <a:lstStyle/>
          <a:p>
            <a:pPr algn="ctr" eaLnBrk="1" hangingPunct="1"/>
            <a:br>
              <a:rPr lang="pt-BR" altLang="en-US" sz="2800" dirty="0"/>
            </a:br>
            <a:r>
              <a:rPr lang="pt-BR" altLang="en-US" dirty="0">
                <a:solidFill>
                  <a:schemeClr val="accent1">
                    <a:lumMod val="60000"/>
                    <a:lumOff val="40000"/>
                  </a:schemeClr>
                </a:solidFill>
              </a:rPr>
              <a:t>“</a:t>
            </a:r>
            <a:r>
              <a:rPr lang="pt-BR" altLang="ja-JP" b="1" dirty="0">
                <a:solidFill>
                  <a:schemeClr val="accent1">
                    <a:lumMod val="60000"/>
                    <a:lumOff val="40000"/>
                  </a:schemeClr>
                </a:solidFill>
              </a:rPr>
              <a:t>Chega de parto violento para vender cesárea</a:t>
            </a:r>
            <a:r>
              <a:rPr lang="pt-BR" altLang="en-US" b="1" dirty="0">
                <a:solidFill>
                  <a:schemeClr val="accent1">
                    <a:lumMod val="60000"/>
                    <a:lumOff val="40000"/>
                  </a:schemeClr>
                </a:solidFill>
              </a:rPr>
              <a:t>”</a:t>
            </a:r>
            <a:br>
              <a:rPr lang="pt-BR" altLang="ja-JP" b="1" dirty="0">
                <a:solidFill>
                  <a:schemeClr val="accent1">
                    <a:lumMod val="60000"/>
                    <a:lumOff val="40000"/>
                  </a:schemeClr>
                </a:solidFill>
              </a:rPr>
            </a:br>
            <a:r>
              <a:rPr lang="pt-BR" altLang="ja-JP" sz="2800" b="1" dirty="0"/>
              <a:t>Cesárea como (comparativamente) </a:t>
            </a:r>
            <a:r>
              <a:rPr lang="pt-BR" altLang="en-US" sz="2800" b="1" dirty="0"/>
              <a:t>“</a:t>
            </a:r>
            <a:r>
              <a:rPr lang="pt-BR" altLang="ja-JP" sz="2800" b="1" dirty="0"/>
              <a:t>menos insegura</a:t>
            </a:r>
            <a:r>
              <a:rPr lang="pt-BR" altLang="en-US" sz="2800" b="1" dirty="0"/>
              <a:t>”</a:t>
            </a:r>
            <a:endParaRPr lang="pt-BR" altLang="pt-BR" sz="2800" b="1" dirty="0"/>
          </a:p>
        </p:txBody>
      </p:sp>
      <p:pic>
        <p:nvPicPr>
          <p:cNvPr id="45058" name="Picture 2" descr="C:\Users\casa\Pictures\26-03-2011\DSC01359.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202537" y="2211418"/>
            <a:ext cx="6151263" cy="4440751"/>
          </a:xfrm>
        </p:spPr>
      </p:pic>
      <p:sp>
        <p:nvSpPr>
          <p:cNvPr id="2" name="CaixaDeTexto 1">
            <a:extLst>
              <a:ext uri="{FF2B5EF4-FFF2-40B4-BE49-F238E27FC236}">
                <a16:creationId xmlns:a16="http://schemas.microsoft.com/office/drawing/2014/main" id="{1C123FC5-062D-8247-8BDC-1C1017090605}"/>
              </a:ext>
            </a:extLst>
          </p:cNvPr>
          <p:cNvSpPr txBox="1"/>
          <p:nvPr/>
        </p:nvSpPr>
        <p:spPr>
          <a:xfrm>
            <a:off x="736601" y="2908300"/>
            <a:ext cx="3708400" cy="3046988"/>
          </a:xfrm>
          <a:prstGeom prst="rect">
            <a:avLst/>
          </a:prstGeom>
          <a:noFill/>
        </p:spPr>
        <p:txBody>
          <a:bodyPr wrap="square" rtlCol="0">
            <a:spAutoFit/>
          </a:bodyPr>
          <a:lstStyle/>
          <a:p>
            <a:r>
              <a:rPr lang="pt-BR" sz="2400" b="1" dirty="0">
                <a:solidFill>
                  <a:srgbClr val="C00000"/>
                </a:solidFill>
              </a:rPr>
              <a:t>Ultrapassamos a marca de 60% maio de 2024 (60,3%)</a:t>
            </a:r>
          </a:p>
          <a:p>
            <a:endParaRPr lang="pt-BR" sz="2400" b="1" dirty="0">
              <a:solidFill>
                <a:srgbClr val="C00000"/>
              </a:solidFill>
            </a:endParaRPr>
          </a:p>
          <a:p>
            <a:r>
              <a:rPr lang="pt-BR" sz="2400" b="1" dirty="0">
                <a:solidFill>
                  <a:srgbClr val="C00000"/>
                </a:solidFill>
              </a:rPr>
              <a:t>Por que as taxas de cesárea é tão alta no Brasil, as mais altas do mundo?</a:t>
            </a:r>
          </a:p>
        </p:txBody>
      </p:sp>
    </p:spTree>
    <p:extLst>
      <p:ext uri="{BB962C8B-B14F-4D97-AF65-F5344CB8AC3E}">
        <p14:creationId xmlns:p14="http://schemas.microsoft.com/office/powerpoint/2010/main" val="212251618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1"/>
            <a:ext cx="8229600" cy="1139825"/>
          </a:xfrm>
        </p:spPr>
        <p:txBody>
          <a:bodyPr>
            <a:normAutofit fontScale="90000"/>
          </a:bodyPr>
          <a:lstStyle/>
          <a:p>
            <a:pPr eaLnBrk="1" hangingPunct="1"/>
            <a:r>
              <a:rPr lang="en-US" altLang="pt-BR" sz="4000" b="1">
                <a:ea typeface="ＭＳ Ｐゴシック" pitchFamily="34" charset="-128"/>
              </a:rPr>
              <a:t>The Charter</a:t>
            </a:r>
            <a:br>
              <a:rPr lang="en-US" altLang="pt-BR" sz="4000">
                <a:ea typeface="ＭＳ Ｐゴシック" pitchFamily="34" charset="-128"/>
              </a:rPr>
            </a:br>
            <a:endParaRPr lang="en-US" altLang="pt-BR" sz="4000">
              <a:ea typeface="ＭＳ Ｐゴシック" pitchFamily="34" charset="-128"/>
            </a:endParaRPr>
          </a:p>
        </p:txBody>
      </p:sp>
      <p:graphicFrame>
        <p:nvGraphicFramePr>
          <p:cNvPr id="10" name="Content Placeholder 9"/>
          <p:cNvGraphicFramePr>
            <a:graphicFrameLocks noGrp="1"/>
          </p:cNvGraphicFramePr>
          <p:nvPr>
            <p:ph idx="1"/>
          </p:nvPr>
        </p:nvGraphicFramePr>
        <p:xfrm>
          <a:off x="905349" y="1878014"/>
          <a:ext cx="10176095" cy="4335463"/>
        </p:xfrm>
        <a:graphic>
          <a:graphicData uri="http://schemas.openxmlformats.org/drawingml/2006/table">
            <a:tbl>
              <a:tblPr/>
              <a:tblGrid>
                <a:gridCol w="657015">
                  <a:extLst>
                    <a:ext uri="{9D8B030D-6E8A-4147-A177-3AD203B41FA5}">
                      <a16:colId xmlns:a16="http://schemas.microsoft.com/office/drawing/2014/main" val="20000"/>
                    </a:ext>
                  </a:extLst>
                </a:gridCol>
                <a:gridCol w="4329807">
                  <a:extLst>
                    <a:ext uri="{9D8B030D-6E8A-4147-A177-3AD203B41FA5}">
                      <a16:colId xmlns:a16="http://schemas.microsoft.com/office/drawing/2014/main" val="20001"/>
                    </a:ext>
                  </a:extLst>
                </a:gridCol>
                <a:gridCol w="5189273">
                  <a:extLst>
                    <a:ext uri="{9D8B030D-6E8A-4147-A177-3AD203B41FA5}">
                      <a16:colId xmlns:a16="http://schemas.microsoft.com/office/drawing/2014/main" val="20002"/>
                    </a:ext>
                  </a:extLst>
                </a:gridCol>
              </a:tblGrid>
              <a:tr h="407776">
                <a:tc gridSpan="2">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Categoria</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desrespeito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abuso</a:t>
                      </a:r>
                      <a:endParaRPr kumimoji="0" lang="en-US" altLang="pt-BR" sz="1400" b="0" i="0" u="none" strike="noStrike" cap="none" normalizeH="0" baseline="0" dirty="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hMerge="1">
                  <a:txBody>
                    <a:bodyPr/>
                    <a:lstStyle/>
                    <a:p>
                      <a:endParaRPr lang="pt-BR"/>
                    </a:p>
                  </a:txBody>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CORRESPONDENTE</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extLst>
                  <a:ext uri="{0D108BD9-81ED-4DB2-BD59-A6C34878D82A}">
                    <a16:rowId xmlns:a16="http://schemas.microsoft.com/office/drawing/2014/main" val="10000"/>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1.</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Abuso físico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Liberdade de danos e maus-tratos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1"/>
                  </a:ext>
                </a:extLst>
              </a:tr>
              <a:tr h="970173">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2.</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Cuidado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não-consentido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à informação, o consentimento informado ea recusa, e respeito pelas escolhas e preferências, incluindo acompanhantes durante o atendimento de maternidade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2"/>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3.</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não confidencial ou privativo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Confidencialidade, privacidade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3"/>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4.</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indigno e abuso verbal</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Dignidade, respeito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4"/>
                  </a:ext>
                </a:extLst>
              </a:tr>
              <a:tr h="535112">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5.</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Discriminação baseada em certos atributos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Igualdade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discriminação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à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eqüidade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atenção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5"/>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6.</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Abandono, negligência ou recusa de assistência</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ao cuidado à saúde em tempo oportuno e ao mais alto nível possível de saúde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6"/>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7.</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Detenção nos serviços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Liberdade,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autonomia</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7"/>
                  </a:ext>
                </a:extLst>
              </a:tr>
            </a:tbl>
          </a:graphicData>
        </a:graphic>
      </p:graphicFrame>
      <p:cxnSp>
        <p:nvCxnSpPr>
          <p:cNvPr id="4" name="Straight Connector 3"/>
          <p:cNvCxnSpPr/>
          <p:nvPr/>
        </p:nvCxnSpPr>
        <p:spPr>
          <a:xfrm>
            <a:off x="1828800" y="1477963"/>
            <a:ext cx="8534400"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43208" y="69060"/>
            <a:ext cx="10664981" cy="6484140"/>
          </a:xfrm>
          <a:prstGeom prst="rect">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 Box 1"/>
          <p:cNvSpPr txBox="1"/>
          <p:nvPr/>
        </p:nvSpPr>
        <p:spPr>
          <a:xfrm>
            <a:off x="1143000" y="69060"/>
            <a:ext cx="9144000" cy="1524000"/>
          </a:xfrm>
          <a:prstGeom prst="rect">
            <a:avLst/>
          </a:prstGeom>
          <a:solidFill>
            <a:srgbClr val="FAA61A"/>
          </a:solidFill>
          <a:ln w="6350">
            <a:noFill/>
          </a:ln>
          <a:effectLst/>
        </p:spPr>
        <p:style>
          <a:lnRef idx="0">
            <a:schemeClr val="accent1"/>
          </a:lnRef>
          <a:fillRef idx="0">
            <a:schemeClr val="accent1"/>
          </a:fillRef>
          <a:effectRef idx="0">
            <a:schemeClr val="accent1"/>
          </a:effectRef>
          <a:fontRef idx="minor">
            <a:schemeClr val="dk1"/>
          </a:fontRef>
        </p:style>
        <p:txBody>
          <a:bodyPr lIns="365760" tIns="365760" rIns="365760" bIns="365760"/>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sz="800" b="1">
                <a:solidFill>
                  <a:srgbClr val="000000"/>
                </a:solidFill>
                <a:latin typeface="Arial" pitchFamily="34" charset="0"/>
                <a:ea typeface="Calibri" pitchFamily="34" charset="0"/>
              </a:rPr>
              <a:t> </a:t>
            </a:r>
            <a:endParaRPr lang="en-US" altLang="pt-BR" sz="1100">
              <a:solidFill>
                <a:srgbClr val="000000"/>
              </a:solidFill>
              <a:ea typeface="Calibri" pitchFamily="34" charset="0"/>
            </a:endParaRPr>
          </a:p>
          <a:p>
            <a:pPr eaLnBrk="1" hangingPunct="1"/>
            <a:r>
              <a:rPr lang="en-US" altLang="pt-BR" sz="1100" b="1">
                <a:solidFill>
                  <a:srgbClr val="FFFFFF"/>
                </a:solidFill>
                <a:latin typeface="MS Reference Sans Serif" pitchFamily="34" charset="0"/>
                <a:ea typeface="Calibri" pitchFamily="34" charset="0"/>
              </a:rPr>
              <a:t> </a:t>
            </a:r>
            <a:endParaRPr lang="en-US" altLang="pt-BR" sz="1100">
              <a:solidFill>
                <a:srgbClr val="000000"/>
              </a:solidFill>
              <a:ea typeface="Calibri" pitchFamily="34" charset="0"/>
            </a:endParaRPr>
          </a:p>
          <a:p>
            <a:pPr eaLnBrk="1" hangingPunct="1">
              <a:spcAft>
                <a:spcPts val="1000"/>
              </a:spcAft>
            </a:pPr>
            <a:r>
              <a:rPr lang="en-US" altLang="pt-BR" sz="1100">
                <a:solidFill>
                  <a:srgbClr val="000000"/>
                </a:solidFill>
                <a:ea typeface="Calibri" pitchFamily="34" charset="0"/>
              </a:rPr>
              <a:t> </a:t>
            </a:r>
          </a:p>
        </p:txBody>
      </p:sp>
      <p:sp>
        <p:nvSpPr>
          <p:cNvPr id="12" name="Text Box 6"/>
          <p:cNvSpPr txBox="1"/>
          <p:nvPr/>
        </p:nvSpPr>
        <p:spPr>
          <a:xfrm>
            <a:off x="1524000" y="69060"/>
            <a:ext cx="6686550" cy="1136649"/>
          </a:xfrm>
          <a:prstGeom prst="rect">
            <a:avLst/>
          </a:prstGeom>
          <a:solidFill>
            <a:srgbClr val="F26322"/>
          </a:solidFill>
          <a:ln w="6350">
            <a:noFill/>
          </a:ln>
          <a:effectLst/>
        </p:spPr>
        <p:style>
          <a:lnRef idx="0">
            <a:schemeClr val="accent1"/>
          </a:lnRef>
          <a:fillRef idx="0">
            <a:schemeClr val="accent1"/>
          </a:fillRef>
          <a:effectRef idx="0">
            <a:schemeClr val="accent1"/>
          </a:effectRef>
          <a:fontRef idx="minor">
            <a:schemeClr val="dk1"/>
          </a:fontRef>
        </p:style>
        <p:txBody>
          <a:bodyPr/>
          <a:lstStyle>
            <a:lvl1pPr marL="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b="1" dirty="0">
                <a:solidFill>
                  <a:srgbClr val="000000"/>
                </a:solidFill>
                <a:latin typeface="Arial" pitchFamily="34" charset="0"/>
                <a:ea typeface="Calibri" pitchFamily="34" charset="0"/>
              </a:rPr>
              <a:t>CUIDADO RESPEITOSO NO PARTO – PREVENÇÃO DA VIOLÊNCIA NO PARTO</a:t>
            </a:r>
          </a:p>
          <a:p>
            <a:pPr eaLnBrk="1" hangingPunct="1">
              <a:spcAft>
                <a:spcPts val="600"/>
              </a:spcAft>
            </a:pPr>
            <a:r>
              <a:rPr lang="en-US" altLang="pt-BR" sz="1600" b="1" dirty="0">
                <a:solidFill>
                  <a:srgbClr val="000000"/>
                </a:solidFill>
                <a:latin typeface="Arial" pitchFamily="34" charset="0"/>
                <a:ea typeface="Calibri" pitchFamily="34" charset="0"/>
              </a:rPr>
              <a:t>RESPECTFUL MATERNITY CARE:</a:t>
            </a:r>
            <a:endParaRPr lang="en-US" altLang="pt-BR" sz="1600" dirty="0">
              <a:solidFill>
                <a:srgbClr val="000000"/>
              </a:solidFill>
              <a:ea typeface="Calibri" pitchFamily="34" charset="0"/>
            </a:endParaRPr>
          </a:p>
          <a:p>
            <a:pPr eaLnBrk="1" hangingPunct="1"/>
            <a:r>
              <a:rPr lang="en-US" altLang="pt-BR" sz="1600" dirty="0">
                <a:solidFill>
                  <a:srgbClr val="000000"/>
                </a:solidFill>
                <a:latin typeface="MS Reference Sans Serif" pitchFamily="34" charset="0"/>
                <a:ea typeface="Calibri" pitchFamily="34" charset="0"/>
              </a:rPr>
              <a:t>THE</a:t>
            </a:r>
            <a:r>
              <a:rPr lang="en-US" altLang="pt-BR" sz="1600" b="1" dirty="0">
                <a:solidFill>
                  <a:srgbClr val="000000"/>
                </a:solidFill>
                <a:latin typeface="MS Reference Sans Serif" pitchFamily="34" charset="0"/>
                <a:ea typeface="Calibri" pitchFamily="34" charset="0"/>
              </a:rPr>
              <a:t> </a:t>
            </a:r>
            <a:r>
              <a:rPr lang="en-US" altLang="pt-BR" sz="1600" b="1" dirty="0">
                <a:solidFill>
                  <a:srgbClr val="FFFFFF"/>
                </a:solidFill>
                <a:latin typeface="MS Reference Sans Serif" pitchFamily="34" charset="0"/>
                <a:ea typeface="Calibri" pitchFamily="34" charset="0"/>
              </a:rPr>
              <a:t>UNIVERSAL RIGHTS </a:t>
            </a:r>
            <a:r>
              <a:rPr lang="en-US" altLang="pt-BR" sz="1600" dirty="0">
                <a:solidFill>
                  <a:srgbClr val="000000"/>
                </a:solidFill>
                <a:latin typeface="MS Reference Sans Serif" pitchFamily="34" charset="0"/>
                <a:ea typeface="Calibri" pitchFamily="34" charset="0"/>
              </a:rPr>
              <a:t>OF CHILDBEARING WOMEN</a:t>
            </a:r>
            <a:endParaRPr lang="en-US" altLang="pt-BR" sz="1600" dirty="0">
              <a:solidFill>
                <a:srgbClr val="000000"/>
              </a:solidFill>
              <a:ea typeface="Calibri" pitchFamily="34" charset="0"/>
            </a:endParaRPr>
          </a:p>
        </p:txBody>
      </p:sp>
      <p:pic>
        <p:nvPicPr>
          <p:cNvPr id="21547"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189" y="179389"/>
            <a:ext cx="14065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524000" y="1550988"/>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49" name="TextBox 2"/>
          <p:cNvSpPr txBox="1">
            <a:spLocks noChangeArrowheads="1"/>
          </p:cNvSpPr>
          <p:nvPr/>
        </p:nvSpPr>
        <p:spPr bwMode="auto">
          <a:xfrm>
            <a:off x="3392488" y="6229350"/>
            <a:ext cx="6513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altLang="pt-BR" sz="1800"/>
              <a:t>www.tractionproject.org/content/respectful-care-during-</a:t>
            </a:r>
            <a:r>
              <a:rPr lang="en-US" altLang="pt-BR" sz="1800" b="1"/>
              <a:t>childbirth</a:t>
            </a:r>
            <a:endParaRPr lang="en-US" altLang="pt-BR" sz="1800"/>
          </a:p>
          <a:p>
            <a:pPr eaLnBrk="1" hangingPunct="1"/>
            <a:endParaRPr lang="en-US" altLang="pt-BR" sz="1800"/>
          </a:p>
        </p:txBody>
      </p:sp>
    </p:spTree>
    <p:extLst>
      <p:ext uri="{BB962C8B-B14F-4D97-AF65-F5344CB8AC3E}">
        <p14:creationId xmlns:p14="http://schemas.microsoft.com/office/powerpoint/2010/main" val="39089706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837866"/>
            <a:ext cx="8761413" cy="706964"/>
          </a:xfrm>
        </p:spPr>
        <p:txBody>
          <a:bodyPr/>
          <a:lstStyle/>
          <a:p>
            <a:pPr algn="ctr"/>
            <a:br>
              <a:rPr lang="pt-BR" b="1" i="1" dirty="0"/>
            </a:br>
            <a:r>
              <a:rPr lang="pt-BR" b="1" i="1" dirty="0"/>
              <a:t>Perguntas norteadoras</a:t>
            </a:r>
            <a:br>
              <a:rPr lang="pt-BR" dirty="0"/>
            </a:br>
            <a:endParaRPr lang="pt-BR" dirty="0"/>
          </a:p>
        </p:txBody>
      </p:sp>
      <p:sp>
        <p:nvSpPr>
          <p:cNvPr id="3" name="Espaço Reservado para Conteúdo 2"/>
          <p:cNvSpPr>
            <a:spLocks noGrp="1"/>
          </p:cNvSpPr>
          <p:nvPr>
            <p:ph idx="1"/>
          </p:nvPr>
        </p:nvSpPr>
        <p:spPr>
          <a:xfrm>
            <a:off x="211874" y="2302074"/>
            <a:ext cx="11729924" cy="4381877"/>
          </a:xfrm>
        </p:spPr>
        <p:txBody>
          <a:bodyPr>
            <a:normAutofit fontScale="92500"/>
          </a:bodyPr>
          <a:lstStyle/>
          <a:p>
            <a:pPr marL="0" indent="0">
              <a:buNone/>
            </a:pPr>
            <a:r>
              <a:rPr lang="pt-BR" sz="2300" b="1" i="1" dirty="0"/>
              <a:t>- Quais as principais fases do trabalho de parto e parto?</a:t>
            </a:r>
            <a:endParaRPr lang="pt-BR" sz="2300" dirty="0"/>
          </a:p>
          <a:p>
            <a:pPr marL="0" indent="0">
              <a:buNone/>
            </a:pPr>
            <a:r>
              <a:rPr lang="pt-BR" sz="2300" b="1" i="1" dirty="0"/>
              <a:t>- Quais os principais hormônios envolvidos no trabalho de parto e parto?</a:t>
            </a:r>
          </a:p>
          <a:p>
            <a:pPr marL="0" indent="0">
              <a:buNone/>
            </a:pPr>
            <a:r>
              <a:rPr lang="pt-BR" sz="2300" b="1" i="1" dirty="0"/>
              <a:t>- Porque no Brasil as crianças de famílias mais ricas tendem a ter gestações mais curtas?</a:t>
            </a:r>
          </a:p>
          <a:p>
            <a:pPr marL="0" indent="0">
              <a:buNone/>
            </a:pPr>
            <a:r>
              <a:rPr lang="pt-BR" sz="2300" b="1" i="1" dirty="0"/>
              <a:t>- Qual a diferença entre a dor do parto e a dor iatrogênica?</a:t>
            </a:r>
          </a:p>
          <a:p>
            <a:pPr marL="0" indent="0">
              <a:buNone/>
            </a:pPr>
            <a:r>
              <a:rPr lang="pt-BR" sz="2300" b="1" i="1" dirty="0"/>
              <a:t>- O que é considerado hoje em dia o “padrão-ouro” da assistência ao parto?</a:t>
            </a:r>
          </a:p>
          <a:p>
            <a:pPr marL="0" indent="0">
              <a:buNone/>
            </a:pPr>
            <a:r>
              <a:rPr lang="pt-BR" sz="2300" b="1" i="1" dirty="0"/>
              <a:t>- O que é a “hora dourada” e qual a sua importância?</a:t>
            </a:r>
          </a:p>
          <a:p>
            <a:pPr marL="0" indent="0">
              <a:buNone/>
            </a:pPr>
            <a:r>
              <a:rPr lang="pt-BR" sz="2300" b="1" i="1" dirty="0"/>
              <a:t>- Justifique a importância do modo de nascer para o estado nutricional dos nascidos, em especial a anemia infantil? </a:t>
            </a:r>
          </a:p>
          <a:p>
            <a:pPr marL="0" indent="0">
              <a:buNone/>
            </a:pPr>
            <a:r>
              <a:rPr lang="pt-BR" sz="2300" b="1" i="1" dirty="0"/>
              <a:t>- Quais podem ser os impactos de curto e longo prazo dos modos de nascer, em termos de da transição epidemiológica e nutricional?</a:t>
            </a:r>
          </a:p>
        </p:txBody>
      </p:sp>
    </p:spTree>
    <p:extLst>
      <p:ext uri="{BB962C8B-B14F-4D97-AF65-F5344CB8AC3E}">
        <p14:creationId xmlns:p14="http://schemas.microsoft.com/office/powerpoint/2010/main" val="401301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SLIDEDOC TEMPLATE</a:t>
            </a:r>
            <a:endParaRPr lang="en-US" dirty="0"/>
          </a:p>
        </p:txBody>
      </p:sp>
      <p:sp>
        <p:nvSpPr>
          <p:cNvPr id="3" name="Text Placeholder 2"/>
          <p:cNvSpPr>
            <a:spLocks noGrp="1"/>
          </p:cNvSpPr>
          <p:nvPr>
            <p:ph type="body" sz="quarter" idx="10"/>
          </p:nvPr>
        </p:nvSpPr>
        <p:spPr>
          <a:xfrm>
            <a:off x="68792" y="3126608"/>
            <a:ext cx="1996017" cy="2512484"/>
          </a:xfrm>
        </p:spPr>
        <p:txBody>
          <a:bodyPr/>
          <a:lstStyle/>
          <a:p>
            <a:r>
              <a:rPr lang="en-US" dirty="0"/>
              <a:t>The following pages are an </a:t>
            </a:r>
            <a:r>
              <a:rPr lang="en-US" dirty="0" err="1"/>
              <a:t>ovrview</a:t>
            </a:r>
            <a:r>
              <a:rPr lang="en-US" dirty="0"/>
              <a:t> of </a:t>
            </a:r>
            <a:br>
              <a:rPr lang="en-US" dirty="0"/>
            </a:br>
            <a:r>
              <a:rPr lang="en-US" dirty="0"/>
              <a:t>this template</a:t>
            </a:r>
          </a:p>
          <a:p>
            <a:r>
              <a:rPr lang="en-US" dirty="0"/>
              <a:t>A subtitle can be put in this text box too</a:t>
            </a:r>
          </a:p>
          <a:p>
            <a:r>
              <a:rPr lang="en-US" dirty="0"/>
              <a:t>Or you can use it as an overview of what’s in your </a:t>
            </a:r>
            <a:r>
              <a:rPr lang="en-US" dirty="0" err="1"/>
              <a:t>slidedoc</a:t>
            </a:r>
            <a:endParaRPr lang="en-US" dirty="0"/>
          </a:p>
        </p:txBody>
      </p:sp>
      <p:sp>
        <p:nvSpPr>
          <p:cNvPr id="4" name="Text Placeholder 3"/>
          <p:cNvSpPr>
            <a:spLocks noGrp="1"/>
          </p:cNvSpPr>
          <p:nvPr>
            <p:ph type="body" sz="quarter" idx="11"/>
          </p:nvPr>
        </p:nvSpPr>
        <p:spPr/>
        <p:txBody>
          <a:bodyPr/>
          <a:lstStyle/>
          <a:p>
            <a:r>
              <a:rPr lang="en-US" dirty="0"/>
              <a:t>February 24, 2014</a:t>
            </a:r>
          </a:p>
        </p:txBody>
      </p:sp>
      <p:sp>
        <p:nvSpPr>
          <p:cNvPr id="6" name="Text Placeholder 5"/>
          <p:cNvSpPr>
            <a:spLocks noGrp="1"/>
          </p:cNvSpPr>
          <p:nvPr>
            <p:ph type="body" sz="quarter" idx="12"/>
          </p:nvPr>
        </p:nvSpPr>
        <p:spPr/>
        <p:txBody>
          <a:bodyPr/>
          <a:lstStyle/>
          <a:p>
            <a:r>
              <a:rPr lang="en-US"/>
              <a:t>Prepared by:</a:t>
            </a:r>
            <a:br>
              <a:rPr lang="en-US"/>
            </a:br>
            <a:r>
              <a:rPr lang="en-US"/>
              <a:t>Your Name Here</a:t>
            </a:r>
            <a:endParaRPr lang="en-US" dirty="0"/>
          </a:p>
        </p:txBody>
      </p:sp>
      <p:pic>
        <p:nvPicPr>
          <p:cNvPr id="8" name="Picture 7" descr="Screen Shot 2018-01-28 at 15.02.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2"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367" y="5906643"/>
            <a:ext cx="2503068" cy="766119"/>
          </a:xfrm>
          <a:prstGeom prst="rect">
            <a:avLst/>
          </a:prstGeom>
        </p:spPr>
      </p:pic>
      <p:sp>
        <p:nvSpPr>
          <p:cNvPr id="7" name="TextBox 6"/>
          <p:cNvSpPr txBox="1"/>
          <p:nvPr/>
        </p:nvSpPr>
        <p:spPr>
          <a:xfrm>
            <a:off x="645642" y="547642"/>
            <a:ext cx="3208563" cy="2031325"/>
          </a:xfrm>
          <a:prstGeom prst="rect">
            <a:avLst/>
          </a:prstGeom>
          <a:noFill/>
        </p:spPr>
        <p:txBody>
          <a:bodyPr wrap="square" lIns="0" tIns="0" rIns="0" bIns="0" rtlCol="0">
            <a:spAutoFit/>
          </a:bodyPr>
          <a:lstStyle/>
          <a:p>
            <a:pPr defTabSz="914400"/>
            <a:r>
              <a:rPr lang="fr-CH" sz="2000" dirty="0">
                <a:solidFill>
                  <a:prstClr val="white"/>
                </a:solidFill>
                <a:latin typeface="Arial" panose="020B0604020202020204" pitchFamily="34" charset="0"/>
                <a:cs typeface="Arial" panose="020B0604020202020204" pitchFamily="34" charset="0"/>
              </a:rPr>
              <a:t>WHO recommendations </a:t>
            </a:r>
          </a:p>
          <a:p>
            <a:pPr defTabSz="914400"/>
            <a:r>
              <a:rPr lang="fr-CH" sz="2800" b="1" dirty="0">
                <a:solidFill>
                  <a:prstClr val="white"/>
                </a:solidFill>
                <a:latin typeface="Arial" panose="020B0604020202020204" pitchFamily="34" charset="0"/>
                <a:cs typeface="Arial" panose="020B0604020202020204" pitchFamily="34" charset="0"/>
              </a:rPr>
              <a:t>Intrapartum care for a </a:t>
            </a:r>
            <a:r>
              <a:rPr lang="fr-CH" sz="2800" b="1" dirty="0">
                <a:solidFill>
                  <a:srgbClr val="FF0000"/>
                </a:solidFill>
                <a:latin typeface="Arial" panose="020B0604020202020204" pitchFamily="34" charset="0"/>
                <a:cs typeface="Arial" panose="020B0604020202020204" pitchFamily="34" charset="0"/>
              </a:rPr>
              <a:t>positive childbirth experience</a:t>
            </a:r>
            <a:endParaRPr lang="en-GB" sz="2800" b="1" dirty="0" err="1">
              <a:solidFill>
                <a:srgbClr val="FF0000"/>
              </a:solidFill>
              <a:latin typeface="Arial" panose="020B0604020202020204" pitchFamily="34" charset="0"/>
              <a:cs typeface="Arial" panose="020B0604020202020204" pitchFamily="34" charset="0"/>
            </a:endParaRPr>
          </a:p>
        </p:txBody>
      </p:sp>
      <p:pic>
        <p:nvPicPr>
          <p:cNvPr id="9" name="Imagem 8"/>
          <p:cNvPicPr>
            <a:picLocks noChangeAspect="1"/>
          </p:cNvPicPr>
          <p:nvPr/>
        </p:nvPicPr>
        <p:blipFill>
          <a:blip r:embed="rId4"/>
          <a:stretch>
            <a:fillRect/>
          </a:stretch>
        </p:blipFill>
        <p:spPr>
          <a:xfrm>
            <a:off x="6561667" y="473531"/>
            <a:ext cx="5400797" cy="4779062"/>
          </a:xfrm>
          <a:prstGeom prst="rect">
            <a:avLst/>
          </a:prstGeom>
        </p:spPr>
      </p:pic>
    </p:spTree>
    <p:extLst>
      <p:ext uri="{BB962C8B-B14F-4D97-AF65-F5344CB8AC3E}">
        <p14:creationId xmlns:p14="http://schemas.microsoft.com/office/powerpoint/2010/main" val="2738814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4294967295"/>
          </p:nvPr>
        </p:nvSpPr>
        <p:spPr>
          <a:xfrm>
            <a:off x="0" y="5453063"/>
            <a:ext cx="11210925" cy="1219200"/>
          </a:xfrm>
        </p:spPr>
        <p:txBody>
          <a:bodyPr>
            <a:noAutofit/>
          </a:bodyPr>
          <a:lstStyle/>
          <a:p>
            <a:r>
              <a:rPr lang="pt-BR" dirty="0"/>
              <a:t>“</a:t>
            </a:r>
            <a:r>
              <a:rPr lang="pt-BR" dirty="0">
                <a:solidFill>
                  <a:schemeClr val="accent1">
                    <a:lumMod val="50000"/>
                  </a:schemeClr>
                </a:solidFill>
              </a:rPr>
              <a:t>Nossos resultados sugerem que o trabalho de parto é um fenômeno extremamente variável, e a avaliação da dilatação cervical ao longo do tempo é um indicador precário de resultados adversos graves no parto. A validade de uma linha de alerta de </a:t>
            </a:r>
            <a:r>
              <a:rPr lang="pt-BR" dirty="0" err="1">
                <a:solidFill>
                  <a:schemeClr val="accent1">
                    <a:lumMod val="50000"/>
                  </a:schemeClr>
                </a:solidFill>
              </a:rPr>
              <a:t>partograma</a:t>
            </a:r>
            <a:r>
              <a:rPr lang="pt-BR" dirty="0">
                <a:solidFill>
                  <a:schemeClr val="accent1">
                    <a:lumMod val="50000"/>
                  </a:schemeClr>
                </a:solidFill>
              </a:rPr>
              <a:t> com base na regra de "um centímetro por hora" deve ser reavaliada</a:t>
            </a:r>
            <a:r>
              <a:rPr lang="pt-BR" dirty="0"/>
              <a:t>.”</a:t>
            </a:r>
          </a:p>
        </p:txBody>
      </p:sp>
      <p:pic>
        <p:nvPicPr>
          <p:cNvPr id="6" name="Imagem 5"/>
          <p:cNvPicPr>
            <a:picLocks noChangeAspect="1"/>
          </p:cNvPicPr>
          <p:nvPr/>
        </p:nvPicPr>
        <p:blipFill>
          <a:blip r:embed="rId2"/>
          <a:stretch>
            <a:fillRect/>
          </a:stretch>
        </p:blipFill>
        <p:spPr>
          <a:xfrm>
            <a:off x="355600" y="186266"/>
            <a:ext cx="11455400" cy="5267477"/>
          </a:xfrm>
          <a:prstGeom prst="rect">
            <a:avLst/>
          </a:prstGeom>
        </p:spPr>
      </p:pic>
    </p:spTree>
    <p:extLst>
      <p:ext uri="{BB962C8B-B14F-4D97-AF65-F5344CB8AC3E}">
        <p14:creationId xmlns:p14="http://schemas.microsoft.com/office/powerpoint/2010/main" val="270882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840259" y="775516"/>
            <a:ext cx="9265852" cy="914400"/>
          </a:xfrm>
        </p:spPr>
        <p:txBody>
          <a:bodyPr/>
          <a:lstStyle/>
          <a:p>
            <a:pPr algn="ctr" eaLnBrk="1" hangingPunct="1">
              <a:defRPr/>
            </a:pPr>
            <a:r>
              <a:rPr lang="pt-BR" altLang="pt-BR" dirty="0">
                <a:solidFill>
                  <a:schemeClr val="accent1">
                    <a:lumMod val="60000"/>
                    <a:lumOff val="40000"/>
                  </a:schemeClr>
                </a:solidFill>
                <a:effectLst>
                  <a:outerShdw blurRad="38100" dist="38100" dir="2700000" algn="tl">
                    <a:srgbClr val="FFFFFF"/>
                  </a:outerShdw>
                </a:effectLst>
                <a:latin typeface="Arial" panose="020B0604020202020204" pitchFamily="34" charset="0"/>
                <a:cs typeface="Arial" panose="020B0604020202020204" pitchFamily="34" charset="0"/>
              </a:rPr>
              <a:t>Consequências para o bebê das diferentes vias de parto: curto e longo prazo</a:t>
            </a:r>
          </a:p>
        </p:txBody>
      </p:sp>
      <p:sp>
        <p:nvSpPr>
          <p:cNvPr id="61444" name="Espaço Reservado para Conteúdo 4"/>
          <p:cNvSpPr>
            <a:spLocks noGrp="1"/>
          </p:cNvSpPr>
          <p:nvPr>
            <p:ph sz="half" idx="1"/>
          </p:nvPr>
        </p:nvSpPr>
        <p:spPr>
          <a:xfrm>
            <a:off x="3962401" y="2273213"/>
            <a:ext cx="8051402" cy="4490842"/>
          </a:xfrm>
          <a:prstGeom prst="rect">
            <a:avLst/>
          </a:prstGeom>
        </p:spPr>
        <p:txBody>
          <a:bodyPr>
            <a:normAutofit/>
          </a:bodyPr>
          <a:lstStyle/>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As mulheres devem ter DIREITO À ESCOLHA INFORMADA da via de parto: o direito humano das mulheres à autonomia, uma questão de gênero</a:t>
            </a:r>
          </a:p>
          <a:p>
            <a:pPr>
              <a:buFont typeface="Wingdings" panose="05000000000000000000" pitchFamily="2" charset="2"/>
              <a:buChar char="Ø"/>
              <a:defRPr/>
            </a:pPr>
            <a:r>
              <a:rPr lang="pt-BR" altLang="pt-BR" sz="2100"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“Tudo que é bom para as mães é bom para o bebê”  </a:t>
            </a:r>
          </a:p>
          <a:p>
            <a:pPr eaLnBrk="1" hangingPunct="1">
              <a:buFont typeface="Wingdings" panose="05000000000000000000" pitchFamily="2" charset="2"/>
              <a:buChar char="Ø"/>
              <a:defRPr/>
            </a:pP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A cesárea bem indicada é um recurso muito importante! </a:t>
            </a:r>
            <a:r>
              <a:rPr lang="pt-BR" altLang="pt-BR" sz="2100" dirty="0">
                <a:solidFill>
                  <a:schemeClr val="accent1">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Assim como os médicos! </a:t>
            </a: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Porém o seu excesso produz efeitos adversos em mães e bebês, que têm sido </a:t>
            </a:r>
            <a:r>
              <a:rPr lang="pt-BR" altLang="pt-BR" sz="2100" dirty="0" err="1">
                <a:effectLst>
                  <a:outerShdw blurRad="38100" dist="38100" dir="2700000" algn="tl">
                    <a:srgbClr val="242852"/>
                  </a:outerShdw>
                </a:effectLst>
                <a:latin typeface="Arial" panose="020B0604020202020204" pitchFamily="34" charset="0"/>
                <a:cs typeface="Arial" panose="020B0604020202020204" pitchFamily="34" charset="0"/>
              </a:rPr>
              <a:t>invisibilizados</a:t>
            </a:r>
            <a:endPar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endParaRPr>
          </a:p>
          <a:p>
            <a:pPr>
              <a:buFont typeface="Wingdings" panose="05000000000000000000" pitchFamily="2" charset="2"/>
              <a:buChar char="Ø"/>
              <a:defRPr/>
            </a:pP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Curto prazo: parto </a:t>
            </a:r>
            <a:r>
              <a:rPr lang="pt-BR" altLang="pt-BR" sz="2100" dirty="0" err="1">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pré</a:t>
            </a: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-termo, baixo peso ao nascer, dificuldades com amamentação, vínculo, etc. </a:t>
            </a:r>
          </a:p>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Médio-longo prazo: aumento de sobrepeso e obesidade, asma, diabetes tipo 1, alergias, disfunções metabólicas e outras doenças não-transmissíveis </a:t>
            </a:r>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80" y="2644558"/>
            <a:ext cx="3376884" cy="36485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21686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154954" y="973667"/>
            <a:ext cx="10418979" cy="1024465"/>
          </a:xfrm>
        </p:spPr>
        <p:txBody>
          <a:bodyPr/>
          <a:lstStyle/>
          <a:p>
            <a:r>
              <a:rPr lang="pt-BR" dirty="0"/>
              <a:t>Série histórica da média do peso  do RN por tipo de financiamento do parto</a:t>
            </a:r>
          </a:p>
        </p:txBody>
      </p:sp>
      <p:pic>
        <p:nvPicPr>
          <p:cNvPr id="6" name="Imagem 5"/>
          <p:cNvPicPr>
            <a:picLocks noChangeAspect="1"/>
          </p:cNvPicPr>
          <p:nvPr/>
        </p:nvPicPr>
        <p:blipFill>
          <a:blip r:embed="rId2"/>
          <a:stretch>
            <a:fillRect/>
          </a:stretch>
        </p:blipFill>
        <p:spPr>
          <a:xfrm>
            <a:off x="1263941" y="2382733"/>
            <a:ext cx="9420992" cy="4128977"/>
          </a:xfrm>
          <a:prstGeom prst="rect">
            <a:avLst/>
          </a:prstGeom>
        </p:spPr>
      </p:pic>
    </p:spTree>
    <p:extLst>
      <p:ext uri="{BB962C8B-B14F-4D97-AF65-F5344CB8AC3E}">
        <p14:creationId xmlns:p14="http://schemas.microsoft.com/office/powerpoint/2010/main" val="68916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Série histórica da média do peso  do RN por cor da pele da mãe - MSP</a:t>
            </a:r>
            <a:br>
              <a:rPr lang="pt-BR" dirty="0"/>
            </a:br>
            <a:endParaRPr lang="pt-BR" dirty="0"/>
          </a:p>
        </p:txBody>
      </p:sp>
      <p:pic>
        <p:nvPicPr>
          <p:cNvPr id="3" name="Imagem 2"/>
          <p:cNvPicPr>
            <a:picLocks noChangeAspect="1"/>
          </p:cNvPicPr>
          <p:nvPr/>
        </p:nvPicPr>
        <p:blipFill>
          <a:blip r:embed="rId2"/>
          <a:stretch>
            <a:fillRect/>
          </a:stretch>
        </p:blipFill>
        <p:spPr>
          <a:xfrm>
            <a:off x="761367" y="2586908"/>
            <a:ext cx="10694033" cy="3834716"/>
          </a:xfrm>
          <a:prstGeom prst="rect">
            <a:avLst/>
          </a:prstGeom>
        </p:spPr>
      </p:pic>
    </p:spTree>
    <p:extLst>
      <p:ext uri="{BB962C8B-B14F-4D97-AF65-F5344CB8AC3E}">
        <p14:creationId xmlns:p14="http://schemas.microsoft.com/office/powerpoint/2010/main" val="163378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EBF0D7-B5FC-7741-A932-13CA4AB75409}"/>
              </a:ext>
            </a:extLst>
          </p:cNvPr>
          <p:cNvSpPr>
            <a:spLocks noGrp="1"/>
          </p:cNvSpPr>
          <p:nvPr>
            <p:ph type="title"/>
          </p:nvPr>
        </p:nvSpPr>
        <p:spPr>
          <a:xfrm>
            <a:off x="1154954" y="472925"/>
            <a:ext cx="8825659" cy="1323218"/>
          </a:xfrm>
        </p:spPr>
        <p:txBody>
          <a:bodyPr/>
          <a:lstStyle/>
          <a:p>
            <a:pPr algn="ctr"/>
            <a:r>
              <a:rPr lang="pt-BR" b="1" dirty="0"/>
              <a:t>Efeitos dos modos de nascer sobre a idade gestacional e a saúde</a:t>
            </a:r>
          </a:p>
        </p:txBody>
      </p:sp>
      <p:pic>
        <p:nvPicPr>
          <p:cNvPr id="4" name="Espaço Reservado para Conteúdo 3">
            <a:extLst>
              <a:ext uri="{FF2B5EF4-FFF2-40B4-BE49-F238E27FC236}">
                <a16:creationId xmlns:a16="http://schemas.microsoft.com/office/drawing/2014/main" id="{C0179B66-D007-7E41-A1CC-86481DC8ED28}"/>
              </a:ext>
            </a:extLst>
          </p:cNvPr>
          <p:cNvPicPr>
            <a:picLocks noGrp="1" noChangeAspect="1"/>
          </p:cNvPicPr>
          <p:nvPr>
            <p:ph idx="1"/>
          </p:nvPr>
        </p:nvPicPr>
        <p:blipFill>
          <a:blip r:embed="rId2"/>
          <a:stretch>
            <a:fillRect/>
          </a:stretch>
        </p:blipFill>
        <p:spPr>
          <a:xfrm>
            <a:off x="2329656" y="4006850"/>
            <a:ext cx="6477000" cy="609600"/>
          </a:xfrm>
          <a:prstGeom prst="rect">
            <a:avLst/>
          </a:prstGeom>
        </p:spPr>
      </p:pic>
      <p:pic>
        <p:nvPicPr>
          <p:cNvPr id="5" name="Imagem 4">
            <a:extLst>
              <a:ext uri="{FF2B5EF4-FFF2-40B4-BE49-F238E27FC236}">
                <a16:creationId xmlns:a16="http://schemas.microsoft.com/office/drawing/2014/main" id="{B4B251E8-1C98-0241-AD67-49293AE93192}"/>
              </a:ext>
            </a:extLst>
          </p:cNvPr>
          <p:cNvPicPr>
            <a:picLocks noChangeAspect="1"/>
          </p:cNvPicPr>
          <p:nvPr/>
        </p:nvPicPr>
        <p:blipFill>
          <a:blip r:embed="rId2"/>
          <a:stretch>
            <a:fillRect/>
          </a:stretch>
        </p:blipFill>
        <p:spPr>
          <a:xfrm>
            <a:off x="5927271" y="6363741"/>
            <a:ext cx="4827814" cy="454382"/>
          </a:xfrm>
          <a:prstGeom prst="rect">
            <a:avLst/>
          </a:prstGeom>
        </p:spPr>
      </p:pic>
      <p:pic>
        <p:nvPicPr>
          <p:cNvPr id="6" name="Imagem 5">
            <a:extLst>
              <a:ext uri="{FF2B5EF4-FFF2-40B4-BE49-F238E27FC236}">
                <a16:creationId xmlns:a16="http://schemas.microsoft.com/office/drawing/2014/main" id="{BB50951B-5AA8-9743-96F8-D23B1A452046}"/>
              </a:ext>
            </a:extLst>
          </p:cNvPr>
          <p:cNvPicPr>
            <a:picLocks noChangeAspect="1"/>
          </p:cNvPicPr>
          <p:nvPr/>
        </p:nvPicPr>
        <p:blipFill>
          <a:blip r:embed="rId2"/>
          <a:stretch>
            <a:fillRect/>
          </a:stretch>
        </p:blipFill>
        <p:spPr>
          <a:xfrm>
            <a:off x="6079671" y="6516141"/>
            <a:ext cx="4827814" cy="454382"/>
          </a:xfrm>
          <a:prstGeom prst="rect">
            <a:avLst/>
          </a:prstGeom>
        </p:spPr>
      </p:pic>
      <p:pic>
        <p:nvPicPr>
          <p:cNvPr id="7" name="Imagem 6">
            <a:extLst>
              <a:ext uri="{FF2B5EF4-FFF2-40B4-BE49-F238E27FC236}">
                <a16:creationId xmlns:a16="http://schemas.microsoft.com/office/drawing/2014/main" id="{D4992A94-4A91-9A46-ACBC-4A495D3B7BF5}"/>
              </a:ext>
            </a:extLst>
          </p:cNvPr>
          <p:cNvPicPr>
            <a:picLocks noChangeAspect="1"/>
          </p:cNvPicPr>
          <p:nvPr/>
        </p:nvPicPr>
        <p:blipFill>
          <a:blip r:embed="rId2"/>
          <a:stretch>
            <a:fillRect/>
          </a:stretch>
        </p:blipFill>
        <p:spPr>
          <a:xfrm>
            <a:off x="6232071" y="6668541"/>
            <a:ext cx="4827814" cy="454382"/>
          </a:xfrm>
          <a:prstGeom prst="rect">
            <a:avLst/>
          </a:prstGeom>
        </p:spPr>
      </p:pic>
      <p:pic>
        <p:nvPicPr>
          <p:cNvPr id="8" name="Imagem 7">
            <a:extLst>
              <a:ext uri="{FF2B5EF4-FFF2-40B4-BE49-F238E27FC236}">
                <a16:creationId xmlns:a16="http://schemas.microsoft.com/office/drawing/2014/main" id="{9F311F5F-F38E-9C49-98F3-73C096C6FF29}"/>
              </a:ext>
            </a:extLst>
          </p:cNvPr>
          <p:cNvPicPr>
            <a:picLocks noChangeAspect="1"/>
          </p:cNvPicPr>
          <p:nvPr/>
        </p:nvPicPr>
        <p:blipFill>
          <a:blip r:embed="rId3"/>
          <a:stretch>
            <a:fillRect/>
          </a:stretch>
        </p:blipFill>
        <p:spPr>
          <a:xfrm>
            <a:off x="372806" y="1948544"/>
            <a:ext cx="10970107" cy="4719997"/>
          </a:xfrm>
          <a:prstGeom prst="rect">
            <a:avLst/>
          </a:prstGeom>
        </p:spPr>
      </p:pic>
    </p:spTree>
    <p:extLst>
      <p:ext uri="{BB962C8B-B14F-4D97-AF65-F5344CB8AC3E}">
        <p14:creationId xmlns:p14="http://schemas.microsoft.com/office/powerpoint/2010/main" val="1386505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1362" y="823784"/>
            <a:ext cx="10956324" cy="856848"/>
          </a:xfrm>
        </p:spPr>
        <p:txBody>
          <a:bodyPr/>
          <a:lstStyle/>
          <a:p>
            <a:r>
              <a:rPr lang="pt-BR" dirty="0"/>
              <a:t>Porque a cesárea leva a mais doenças crônicas? </a:t>
            </a:r>
            <a:r>
              <a:rPr lang="pt-BR" b="1" dirty="0">
                <a:solidFill>
                  <a:schemeClr val="accent1">
                    <a:lumMod val="60000"/>
                    <a:lumOff val="40000"/>
                  </a:schemeClr>
                </a:solidFill>
              </a:rPr>
              <a:t>A evidência biológica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95" y="2364258"/>
            <a:ext cx="8913339" cy="4135396"/>
          </a:xfrm>
          <a:prstGeom prst="rect">
            <a:avLst/>
          </a:prstGeom>
        </p:spPr>
      </p:pic>
    </p:spTree>
    <p:extLst>
      <p:ext uri="{BB962C8B-B14F-4D97-AF65-F5344CB8AC3E}">
        <p14:creationId xmlns:p14="http://schemas.microsoft.com/office/powerpoint/2010/main" val="3589136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698" y="568411"/>
            <a:ext cx="11228173" cy="1103983"/>
          </a:xfrm>
        </p:spPr>
        <p:txBody>
          <a:bodyPr/>
          <a:lstStyle/>
          <a:p>
            <a:pPr algn="ctr"/>
            <a:r>
              <a:rPr lang="pt-BR" sz="2400" b="1" dirty="0">
                <a:solidFill>
                  <a:schemeClr val="accent1">
                    <a:lumMod val="60000"/>
                    <a:lumOff val="40000"/>
                  </a:schemeClr>
                </a:solidFill>
              </a:rPr>
              <a:t>Modo de nascer e risco aumentado de obesidade e doenças crônicas (asma, diabetes, alergias, certos cânceres, etc.): </a:t>
            </a:r>
            <a:br>
              <a:rPr lang="pt-BR" sz="2400" b="1" dirty="0">
                <a:solidFill>
                  <a:schemeClr val="accent1">
                    <a:lumMod val="60000"/>
                    <a:lumOff val="40000"/>
                  </a:schemeClr>
                </a:solidFill>
              </a:rPr>
            </a:br>
            <a:r>
              <a:rPr lang="pt-BR" sz="2400" b="1" dirty="0">
                <a:solidFill>
                  <a:schemeClr val="accent1">
                    <a:lumMod val="60000"/>
                    <a:lumOff val="40000"/>
                  </a:schemeClr>
                </a:solidFill>
              </a:rPr>
              <a:t>  </a:t>
            </a:r>
            <a:r>
              <a:rPr lang="pt-BR" sz="2400" b="1" dirty="0">
                <a:solidFill>
                  <a:schemeClr val="bg1"/>
                </a:solidFill>
              </a:rPr>
              <a:t>FORMATAÇÃO DO MICROBIOMA DO BEBÊ</a:t>
            </a:r>
          </a:p>
        </p:txBody>
      </p:sp>
      <p:pic>
        <p:nvPicPr>
          <p:cNvPr id="4" name="Imagem 3"/>
          <p:cNvPicPr>
            <a:picLocks noChangeAspect="1"/>
          </p:cNvPicPr>
          <p:nvPr/>
        </p:nvPicPr>
        <p:blipFill>
          <a:blip r:embed="rId2"/>
          <a:stretch>
            <a:fillRect/>
          </a:stretch>
        </p:blipFill>
        <p:spPr>
          <a:xfrm>
            <a:off x="617064" y="1977081"/>
            <a:ext cx="9820277" cy="4489621"/>
          </a:xfrm>
          <a:prstGeom prst="rect">
            <a:avLst/>
          </a:prstGeom>
        </p:spPr>
      </p:pic>
    </p:spTree>
    <p:extLst>
      <p:ext uri="{BB962C8B-B14F-4D97-AF65-F5344CB8AC3E}">
        <p14:creationId xmlns:p14="http://schemas.microsoft.com/office/powerpoint/2010/main" val="258097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5590" y="650789"/>
            <a:ext cx="8960778" cy="1029843"/>
          </a:xfrm>
        </p:spPr>
        <p:txBody>
          <a:bodyPr/>
          <a:lstStyle/>
          <a:p>
            <a:r>
              <a:rPr lang="pt-BR" sz="3200" dirty="0">
                <a:solidFill>
                  <a:schemeClr val="accent1">
                    <a:lumMod val="60000"/>
                    <a:lumOff val="40000"/>
                  </a:schemeClr>
                </a:solidFill>
              </a:rPr>
              <a:t>Formação do </a:t>
            </a:r>
            <a:r>
              <a:rPr lang="pt-BR" sz="3200" dirty="0" err="1">
                <a:solidFill>
                  <a:schemeClr val="accent1">
                    <a:lumMod val="60000"/>
                    <a:lumOff val="40000"/>
                  </a:schemeClr>
                </a:solidFill>
              </a:rPr>
              <a:t>microbioma</a:t>
            </a:r>
            <a:r>
              <a:rPr lang="pt-BR" sz="3200" dirty="0">
                <a:solidFill>
                  <a:schemeClr val="accent1">
                    <a:lumMod val="60000"/>
                    <a:lumOff val="40000"/>
                  </a:schemeClr>
                </a:solidFill>
              </a:rPr>
              <a:t> neonatal e características metabólicas e inflamatórias</a:t>
            </a:r>
          </a:p>
        </p:txBody>
      </p:sp>
      <p:pic>
        <p:nvPicPr>
          <p:cNvPr id="4" name="Espaço Reservado para Conteúdo 3"/>
          <p:cNvPicPr>
            <a:picLocks noGrp="1" noChangeAspect="1"/>
          </p:cNvPicPr>
          <p:nvPr>
            <p:ph idx="1"/>
          </p:nvPr>
        </p:nvPicPr>
        <p:blipFill>
          <a:blip r:embed="rId2"/>
          <a:stretch>
            <a:fillRect/>
          </a:stretch>
        </p:blipFill>
        <p:spPr>
          <a:xfrm>
            <a:off x="354128" y="1952369"/>
            <a:ext cx="11409503" cy="4563762"/>
          </a:xfrm>
          <a:prstGeom prst="rect">
            <a:avLst/>
          </a:prstGeom>
        </p:spPr>
      </p:pic>
    </p:spTree>
    <p:extLst>
      <p:ext uri="{BB962C8B-B14F-4D97-AF65-F5344CB8AC3E}">
        <p14:creationId xmlns:p14="http://schemas.microsoft.com/office/powerpoint/2010/main" val="2366211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94B4087-4EA6-694C-B804-6CB661D10FF5}"/>
              </a:ext>
            </a:extLst>
          </p:cNvPr>
          <p:cNvSpPr/>
          <p:nvPr/>
        </p:nvSpPr>
        <p:spPr>
          <a:xfrm>
            <a:off x="468086" y="163009"/>
            <a:ext cx="9666514" cy="1508105"/>
          </a:xfrm>
          <a:prstGeom prst="rect">
            <a:avLst/>
          </a:prstGeom>
        </p:spPr>
        <p:txBody>
          <a:bodyPr wrap="square">
            <a:spAutoFit/>
          </a:bodyPr>
          <a:lstStyle/>
          <a:p>
            <a:r>
              <a:rPr lang="pt-BR" dirty="0" err="1">
                <a:solidFill>
                  <a:srgbClr val="111111"/>
                </a:solidFill>
                <a:latin typeface="Roboto" panose="02000000000000000000" pitchFamily="2" charset="0"/>
              </a:rPr>
              <a:t>Mode</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a:t>
            </a:r>
            <a:r>
              <a:rPr lang="pt-BR" dirty="0">
                <a:solidFill>
                  <a:srgbClr val="111111"/>
                </a:solidFill>
                <a:latin typeface="Roboto" panose="02000000000000000000" pitchFamily="2" charset="0"/>
              </a:rPr>
              <a:t> delivery </a:t>
            </a:r>
            <a:r>
              <a:rPr lang="pt-BR" dirty="0" err="1">
                <a:solidFill>
                  <a:srgbClr val="111111"/>
                </a:solidFill>
                <a:latin typeface="Roboto" panose="02000000000000000000" pitchFamily="2" charset="0"/>
              </a:rPr>
              <a:t>and</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long-term</a:t>
            </a:r>
            <a:r>
              <a:rPr lang="pt-BR" dirty="0">
                <a:solidFill>
                  <a:srgbClr val="111111"/>
                </a:solidFill>
                <a:latin typeface="Roboto" panose="02000000000000000000" pitchFamily="2" charset="0"/>
              </a:rPr>
              <a:t> gastrointestinal-</a:t>
            </a:r>
            <a:r>
              <a:rPr lang="pt-BR" dirty="0" err="1">
                <a:solidFill>
                  <a:srgbClr val="111111"/>
                </a:solidFill>
                <a:latin typeface="Roboto" panose="02000000000000000000" pitchFamily="2" charset="0"/>
              </a:rPr>
              <a:t>related</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hospitalization</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the</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offspring</a:t>
            </a:r>
            <a:endParaRPr lang="pt-BR" dirty="0">
              <a:solidFill>
                <a:srgbClr val="111111"/>
              </a:solidFill>
              <a:latin typeface="Roboto" panose="02000000000000000000" pitchFamily="2" charset="0"/>
            </a:endParaRPr>
          </a:p>
          <a:p>
            <a:r>
              <a:rPr lang="pt-BR" dirty="0" err="1">
                <a:solidFill>
                  <a:srgbClr val="777777"/>
                </a:solidFill>
                <a:latin typeface="Roboto" panose="02000000000000000000" pitchFamily="2" charset="0"/>
              </a:rPr>
              <a:t>February</a:t>
            </a:r>
            <a:r>
              <a:rPr lang="pt-BR" dirty="0">
                <a:solidFill>
                  <a:srgbClr val="777777"/>
                </a:solidFill>
                <a:latin typeface="Roboto" panose="02000000000000000000" pitchFamily="2" charset="0"/>
              </a:rPr>
              <a:t> 2021</a:t>
            </a:r>
          </a:p>
          <a:p>
            <a:r>
              <a:rPr lang="pt-BR" sz="1400" dirty="0">
                <a:solidFill>
                  <a:srgbClr val="777777"/>
                </a:solidFill>
                <a:latin typeface="Roboto" panose="02000000000000000000" pitchFamily="2" charset="0"/>
              </a:rPr>
              <a:t>The </a:t>
            </a:r>
            <a:r>
              <a:rPr lang="pt-BR" sz="1400" dirty="0" err="1">
                <a:solidFill>
                  <a:srgbClr val="777777"/>
                </a:solidFill>
                <a:latin typeface="Roboto" panose="02000000000000000000" pitchFamily="2" charset="0"/>
              </a:rPr>
              <a:t>journal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maternal-fetal &amp; neonatal medicine: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official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journal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European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Association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Perinatal Medicine,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Federation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Asia</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and</a:t>
            </a:r>
            <a:r>
              <a:rPr lang="pt-BR" sz="1400" dirty="0">
                <a:solidFill>
                  <a:srgbClr val="777777"/>
                </a:solidFill>
                <a:latin typeface="Roboto" panose="02000000000000000000" pitchFamily="2" charset="0"/>
              </a:rPr>
              <a:t> Oceania Perinatal </a:t>
            </a:r>
            <a:r>
              <a:rPr lang="pt-BR" sz="1400" dirty="0" err="1">
                <a:solidFill>
                  <a:srgbClr val="777777"/>
                </a:solidFill>
                <a:latin typeface="Roboto" panose="02000000000000000000" pitchFamily="2" charset="0"/>
              </a:rPr>
              <a:t>Societies</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International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Society</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Perinatal </a:t>
            </a:r>
            <a:r>
              <a:rPr lang="pt-BR" sz="1400" dirty="0" err="1">
                <a:solidFill>
                  <a:srgbClr val="777777"/>
                </a:solidFill>
                <a:latin typeface="Roboto" panose="02000000000000000000" pitchFamily="2" charset="0"/>
              </a:rPr>
              <a:t>Obstetricians</a:t>
            </a:r>
            <a:endParaRPr lang="pt-BR" sz="1400" dirty="0">
              <a:solidFill>
                <a:srgbClr val="777777"/>
              </a:solidFill>
              <a:latin typeface="Roboto" panose="02000000000000000000" pitchFamily="2" charset="0"/>
            </a:endParaRPr>
          </a:p>
          <a:p>
            <a:r>
              <a:rPr lang="pt-BR" sz="1400" dirty="0"/>
              <a:t>DOI: </a:t>
            </a:r>
            <a:r>
              <a:rPr lang="pt-BR" sz="1400" u="sng" dirty="0">
                <a:hlinkClick r:id="rId2"/>
              </a:rPr>
              <a:t>10.1080/14767058.2021.1892636</a:t>
            </a:r>
            <a:endParaRPr lang="pt-BR" sz="1400" dirty="0"/>
          </a:p>
          <a:p>
            <a:endParaRPr lang="pt-BR" sz="1400" b="0" i="0" u="none" strike="noStrike" dirty="0">
              <a:solidFill>
                <a:srgbClr val="777777"/>
              </a:solidFill>
              <a:effectLst/>
              <a:latin typeface="Roboto" panose="02000000000000000000" pitchFamily="2" charset="0"/>
            </a:endParaRPr>
          </a:p>
        </p:txBody>
      </p:sp>
      <p:sp>
        <p:nvSpPr>
          <p:cNvPr id="3" name="Retângulo 2">
            <a:extLst>
              <a:ext uri="{FF2B5EF4-FFF2-40B4-BE49-F238E27FC236}">
                <a16:creationId xmlns:a16="http://schemas.microsoft.com/office/drawing/2014/main" id="{79FCB244-7321-2B45-876E-B3303523519C}"/>
              </a:ext>
            </a:extLst>
          </p:cNvPr>
          <p:cNvSpPr/>
          <p:nvPr/>
        </p:nvSpPr>
        <p:spPr>
          <a:xfrm>
            <a:off x="468087" y="1924454"/>
            <a:ext cx="6044226" cy="4708981"/>
          </a:xfrm>
          <a:prstGeom prst="rect">
            <a:avLst/>
          </a:prstGeom>
        </p:spPr>
        <p:txBody>
          <a:bodyPr wrap="square">
            <a:spAutoFit/>
          </a:bodyPr>
          <a:lstStyle/>
          <a:p>
            <a:pPr algn="just"/>
            <a:r>
              <a:rPr lang="en-US" sz="12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Objective:</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We set out to ascertain a possible association between mode of delivery (cesarean vs. vaginal delivery) and gastrointestinal hospitalization of the offspring. </a:t>
            </a:r>
            <a:endParaRPr lang="pt-BR" sz="12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2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Study design:</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 population-based cohort analysis including all uncomplicated singleton deliveries occurring between the years 1991-2014 at a tertiary medical center was performed, comparing long-term gastrointestinal hospitalization of offspring, according to mode of delivery. Multiple gestations, fetuses with congenital malformations and perinatal deaths were excluded, as were cases of urgent cesarean delivery and pregnancy complications. Gastrointestinal hospitalizations (up to age 18 years) were defined using predefined ICD9 codes, as recorded in hospital records. A Kaplan Meier survival curve was constructed to compare cumulative incidence of first gastrointestinal hospitalizations. A Cox proportional hazard model was used to control for confounders. </a:t>
            </a:r>
            <a:endParaRPr lang="pt-BR" sz="12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2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Results:</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During the study period 139,232 deliveries met the inclusion criteria; 13,242 (9.5%) of which were elective cesarean deliveries, and the remaining 125,990 (90.5%) were delivered vaginally. </a:t>
            </a:r>
            <a:r>
              <a:rPr lang="en-US" sz="12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Cesarean delivery was associated with more offspring hospitalizations for gastrointestinal morbidity (p &lt; .001).</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The Kaplan Meier survival curve demonstrated higher cumulative incidence of gastrointestinal hospitalizations in the cesarean delivery group (log rank test p &lt; .001). Utilizing a Cox proportional hazards model to control for confounders, cesarean delivery was found to be an independent risk factor for long-term gastrointestinal hospitalization of the offspring (</a:t>
            </a:r>
            <a:r>
              <a:rPr lang="en-US" sz="12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adjusted HR 1.409</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95%CI 1.306-1.521, p &lt; .001). Specifically, inflammatory bowel disease was more common among offspring following cesarean delivery </a:t>
            </a:r>
            <a:r>
              <a:rPr lang="en-US" sz="1200" dirty="0" err="1">
                <a:solidFill>
                  <a:srgbClr val="111111"/>
                </a:solidFill>
                <a:latin typeface="Roboto" panose="02000000000000000000" pitchFamily="2" charset="0"/>
                <a:ea typeface="Times New Roman" panose="02020603050405020304" pitchFamily="18" charset="0"/>
                <a:cs typeface="Times New Roman" panose="02020603050405020304" pitchFamily="18" charset="0"/>
              </a:rPr>
              <a:t>aHR</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t>
            </a:r>
            <a:r>
              <a:rPr lang="en-US" sz="12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1.386</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95% CI 1.215-1.582 p &lt; .001. </a:t>
            </a:r>
            <a:endParaRPr lang="pt-BR" sz="12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2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Conclusion:</a:t>
            </a:r>
            <a:r>
              <a:rPr lang="en-US" sz="12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t>
            </a:r>
            <a:r>
              <a:rPr lang="en-US" sz="12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Elective cesarean delivery is an independent risk factor for long-term gastrointestinal-related hospitalization of the offspring.</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aixaDeTexto 3">
            <a:extLst>
              <a:ext uri="{FF2B5EF4-FFF2-40B4-BE49-F238E27FC236}">
                <a16:creationId xmlns:a16="http://schemas.microsoft.com/office/drawing/2014/main" id="{FC56272B-0264-314A-9584-6F53BE5F590E}"/>
              </a:ext>
            </a:extLst>
          </p:cNvPr>
          <p:cNvSpPr txBox="1"/>
          <p:nvPr/>
        </p:nvSpPr>
        <p:spPr>
          <a:xfrm>
            <a:off x="7750099" y="1924454"/>
            <a:ext cx="3410414" cy="3416320"/>
          </a:xfrm>
          <a:prstGeom prst="rect">
            <a:avLst/>
          </a:prstGeom>
          <a:noFill/>
        </p:spPr>
        <p:txBody>
          <a:bodyPr wrap="square" rtlCol="0">
            <a:spAutoFit/>
          </a:bodyPr>
          <a:lstStyle/>
          <a:p>
            <a:r>
              <a:rPr lang="pt-BR" dirty="0"/>
              <a:t>Estudo com 140 mil nascidos:</a:t>
            </a:r>
          </a:p>
          <a:p>
            <a:endParaRPr lang="pt-BR" dirty="0"/>
          </a:p>
          <a:p>
            <a:r>
              <a:rPr lang="pt-BR" b="1" dirty="0">
                <a:solidFill>
                  <a:schemeClr val="accent1"/>
                </a:solidFill>
              </a:rPr>
              <a:t>Nascidos de cesárea têm mais problemas digestivos e mais hospitalizações por causas digestivas</a:t>
            </a:r>
          </a:p>
          <a:p>
            <a:endParaRPr lang="pt-BR" dirty="0"/>
          </a:p>
          <a:p>
            <a:r>
              <a:rPr lang="pt-BR" dirty="0"/>
              <a:t>Nascer de cesárea eletiva é associado a um risco maior de hospitalização por causas digestivas até os 18 anos</a:t>
            </a:r>
          </a:p>
        </p:txBody>
      </p:sp>
    </p:spTree>
    <p:extLst>
      <p:ext uri="{BB962C8B-B14F-4D97-AF65-F5344CB8AC3E}">
        <p14:creationId xmlns:p14="http://schemas.microsoft.com/office/powerpoint/2010/main" val="113601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873" y="621205"/>
            <a:ext cx="9809608" cy="1400433"/>
          </a:xfrm>
        </p:spPr>
        <p:txBody>
          <a:bodyPr/>
          <a:lstStyle/>
          <a:p>
            <a:pPr algn="ctr"/>
            <a:r>
              <a:rPr lang="pt-BR" sz="2400" b="1" dirty="0">
                <a:solidFill>
                  <a:schemeClr val="accent2">
                    <a:lumMod val="60000"/>
                    <a:lumOff val="40000"/>
                  </a:schemeClr>
                </a:solidFill>
              </a:rPr>
              <a:t>O parto como fenômeno </a:t>
            </a:r>
            <a:r>
              <a:rPr lang="pt-BR" sz="2400" b="1" dirty="0" err="1">
                <a:solidFill>
                  <a:schemeClr val="accent2">
                    <a:lumMod val="60000"/>
                    <a:lumOff val="40000"/>
                  </a:schemeClr>
                </a:solidFill>
              </a:rPr>
              <a:t>neuro-endócrino</a:t>
            </a:r>
            <a:r>
              <a:rPr lang="pt-BR" sz="2400" b="1" dirty="0">
                <a:solidFill>
                  <a:schemeClr val="accent2">
                    <a:lumMod val="60000"/>
                    <a:lumOff val="40000"/>
                  </a:schemeClr>
                </a:solidFill>
              </a:rPr>
              <a:t>, </a:t>
            </a:r>
            <a:r>
              <a:rPr lang="pt-BR" sz="2400" b="1" dirty="0" err="1">
                <a:solidFill>
                  <a:schemeClr val="accent2">
                    <a:lumMod val="60000"/>
                    <a:lumOff val="40000"/>
                  </a:schemeClr>
                </a:solidFill>
              </a:rPr>
              <a:t>epigenético</a:t>
            </a:r>
            <a:r>
              <a:rPr lang="pt-BR" sz="2400" b="1" dirty="0">
                <a:solidFill>
                  <a:schemeClr val="accent2">
                    <a:lumMod val="60000"/>
                    <a:lumOff val="40000"/>
                  </a:schemeClr>
                </a:solidFill>
              </a:rPr>
              <a:t> e de formação do </a:t>
            </a:r>
            <a:r>
              <a:rPr lang="pt-BR" sz="2400" b="1" dirty="0" err="1">
                <a:solidFill>
                  <a:schemeClr val="accent2">
                    <a:lumMod val="60000"/>
                    <a:lumOff val="40000"/>
                  </a:schemeClr>
                </a:solidFill>
              </a:rPr>
              <a:t>microbioma</a:t>
            </a:r>
            <a:r>
              <a:rPr lang="pt-BR" sz="2400" b="1" dirty="0">
                <a:solidFill>
                  <a:schemeClr val="accent2">
                    <a:lumMod val="60000"/>
                    <a:lumOff val="40000"/>
                  </a:schemeClr>
                </a:solidFill>
              </a:rPr>
              <a:t>: efeitos para a vida inteira</a:t>
            </a:r>
          </a:p>
        </p:txBody>
      </p:sp>
      <p:sp>
        <p:nvSpPr>
          <p:cNvPr id="3" name="Espaço Reservado para Conteúdo 2"/>
          <p:cNvSpPr>
            <a:spLocks noGrp="1"/>
          </p:cNvSpPr>
          <p:nvPr>
            <p:ph idx="1"/>
          </p:nvPr>
        </p:nvSpPr>
        <p:spPr>
          <a:xfrm>
            <a:off x="272157" y="2298358"/>
            <a:ext cx="11741645" cy="4283674"/>
          </a:xfrm>
        </p:spPr>
        <p:txBody>
          <a:bodyPr/>
          <a:lstStyle/>
          <a:p>
            <a:r>
              <a:rPr lang="pt-BR" sz="2000" b="1" dirty="0"/>
              <a:t>Antigamente: parto como evento mecânico (trajeto, objeto, motor), do qual se a mãe e o bebê saíssem vivos e mais ou menos funcionais, estava ótimo</a:t>
            </a:r>
          </a:p>
          <a:p>
            <a:r>
              <a:rPr lang="pt-BR" sz="2000" b="1" dirty="0">
                <a:solidFill>
                  <a:srgbClr val="145CAC"/>
                </a:solidFill>
              </a:rPr>
              <a:t>Esta concepção mudou radicalmente, porém a formação dos profissionais e as instituições no Brasil tem sido muito lentas em acompanhar  esta mudança de paradigma</a:t>
            </a:r>
          </a:p>
          <a:p>
            <a:r>
              <a:rPr lang="pt-BR" sz="2000" b="1" dirty="0">
                <a:solidFill>
                  <a:schemeClr val="tx1"/>
                </a:solidFill>
              </a:rPr>
              <a:t>Universalização da cesárea no setor privado, considerada o padrão-ouro do cuidado</a:t>
            </a:r>
          </a:p>
          <a:p>
            <a:pPr marL="0" indent="0">
              <a:buNone/>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55" y="4363698"/>
            <a:ext cx="2575354" cy="202255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073" y="4262679"/>
            <a:ext cx="2599207" cy="2185292"/>
          </a:xfrm>
          <a:prstGeom prst="rect">
            <a:avLst/>
          </a:prstGeom>
        </p:spPr>
      </p:pic>
      <p:pic>
        <p:nvPicPr>
          <p:cNvPr id="8" name="Imagem 7"/>
          <p:cNvPicPr>
            <a:picLocks noChangeAspect="1"/>
          </p:cNvPicPr>
          <p:nvPr/>
        </p:nvPicPr>
        <p:blipFill>
          <a:blip r:embed="rId4"/>
          <a:stretch>
            <a:fillRect/>
          </a:stretch>
        </p:blipFill>
        <p:spPr>
          <a:xfrm>
            <a:off x="8009681" y="4324394"/>
            <a:ext cx="3092793" cy="2061862"/>
          </a:xfrm>
          <a:prstGeom prst="rect">
            <a:avLst/>
          </a:prstGeom>
        </p:spPr>
      </p:pic>
    </p:spTree>
    <p:extLst>
      <p:ext uri="{BB962C8B-B14F-4D97-AF65-F5344CB8AC3E}">
        <p14:creationId xmlns:p14="http://schemas.microsoft.com/office/powerpoint/2010/main" val="2577526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4174067" y="3355839"/>
            <a:ext cx="7679680" cy="3321902"/>
          </a:xfrm>
          <a:prstGeom prst="rect">
            <a:avLst/>
          </a:prstGeom>
        </p:spPr>
      </p:pic>
      <p:pic>
        <p:nvPicPr>
          <p:cNvPr id="4" name="Imagem 3"/>
          <p:cNvPicPr>
            <a:picLocks noChangeAspect="1"/>
          </p:cNvPicPr>
          <p:nvPr/>
        </p:nvPicPr>
        <p:blipFill>
          <a:blip r:embed="rId3"/>
          <a:stretch>
            <a:fillRect/>
          </a:stretch>
        </p:blipFill>
        <p:spPr>
          <a:xfrm>
            <a:off x="152399" y="139337"/>
            <a:ext cx="5791201" cy="4157832"/>
          </a:xfrm>
          <a:prstGeom prst="rect">
            <a:avLst/>
          </a:prstGeom>
        </p:spPr>
      </p:pic>
      <p:sp>
        <p:nvSpPr>
          <p:cNvPr id="6" name="CaixaDeTexto 5"/>
          <p:cNvSpPr txBox="1"/>
          <p:nvPr/>
        </p:nvSpPr>
        <p:spPr>
          <a:xfrm>
            <a:off x="5659510" y="1195438"/>
            <a:ext cx="6183086" cy="2092881"/>
          </a:xfrm>
          <a:prstGeom prst="rect">
            <a:avLst/>
          </a:prstGeom>
          <a:noFill/>
        </p:spPr>
        <p:txBody>
          <a:bodyPr wrap="square" rtlCol="0">
            <a:spAutoFit/>
          </a:bodyPr>
          <a:lstStyle/>
          <a:p>
            <a:pPr algn="r"/>
            <a:r>
              <a:rPr lang="pt-BR" sz="2600" b="1" dirty="0">
                <a:solidFill>
                  <a:schemeClr val="accent1">
                    <a:lumMod val="75000"/>
                  </a:schemeClr>
                </a:solidFill>
              </a:rPr>
              <a:t>Associação entre cesárea e composição corporal em pré-escolares: risco aumentado de sobrepeso e obesidade</a:t>
            </a:r>
          </a:p>
          <a:p>
            <a:pPr algn="r"/>
            <a:r>
              <a:rPr lang="pt-BR" sz="2600" dirty="0">
                <a:solidFill>
                  <a:schemeClr val="accent1">
                    <a:lumMod val="75000"/>
                  </a:schemeClr>
                </a:solidFill>
              </a:rPr>
              <a:t>(depois de ajustado)</a:t>
            </a:r>
          </a:p>
        </p:txBody>
      </p:sp>
    </p:spTree>
    <p:extLst>
      <p:ext uri="{BB962C8B-B14F-4D97-AF65-F5344CB8AC3E}">
        <p14:creationId xmlns:p14="http://schemas.microsoft.com/office/powerpoint/2010/main" val="2955481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BA367C7-2F43-9A42-A884-A41FCCECB21D}"/>
              </a:ext>
            </a:extLst>
          </p:cNvPr>
          <p:cNvPicPr>
            <a:picLocks noChangeAspect="1"/>
          </p:cNvPicPr>
          <p:nvPr/>
        </p:nvPicPr>
        <p:blipFill>
          <a:blip r:embed="rId2"/>
          <a:stretch>
            <a:fillRect/>
          </a:stretch>
        </p:blipFill>
        <p:spPr>
          <a:xfrm>
            <a:off x="424543" y="925285"/>
            <a:ext cx="10689771" cy="5730959"/>
          </a:xfrm>
          <a:prstGeom prst="rect">
            <a:avLst/>
          </a:prstGeom>
        </p:spPr>
      </p:pic>
      <p:sp>
        <p:nvSpPr>
          <p:cNvPr id="8" name="CaixaDeTexto 7">
            <a:extLst>
              <a:ext uri="{FF2B5EF4-FFF2-40B4-BE49-F238E27FC236}">
                <a16:creationId xmlns:a16="http://schemas.microsoft.com/office/drawing/2014/main" id="{62696F44-3333-5A49-BAD9-097A136AED41}"/>
              </a:ext>
            </a:extLst>
          </p:cNvPr>
          <p:cNvSpPr txBox="1"/>
          <p:nvPr/>
        </p:nvSpPr>
        <p:spPr>
          <a:xfrm>
            <a:off x="849086" y="201756"/>
            <a:ext cx="9091212" cy="369332"/>
          </a:xfrm>
          <a:prstGeom prst="rect">
            <a:avLst/>
          </a:prstGeom>
          <a:noFill/>
        </p:spPr>
        <p:txBody>
          <a:bodyPr wrap="square" rtlCol="0">
            <a:spAutoFit/>
          </a:bodyPr>
          <a:lstStyle/>
          <a:p>
            <a:r>
              <a:rPr lang="pt-BR" i="1" dirty="0"/>
              <a:t>JAMA </a:t>
            </a:r>
            <a:r>
              <a:rPr lang="pt-BR" i="1" dirty="0" err="1"/>
              <a:t>Netw</a:t>
            </a:r>
            <a:r>
              <a:rPr lang="pt-BR" i="1" dirty="0"/>
              <a:t> Open. </a:t>
            </a:r>
            <a:r>
              <a:rPr lang="pt-BR" dirty="0"/>
              <a:t>2020;3(4):e202605. doi:10.1001/jamanetworkopen.2020.2605</a:t>
            </a: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64CD7A67-D6D0-5449-A7D0-4FC41F144A6F}"/>
                  </a:ext>
                </a:extLst>
              </p14:cNvPr>
              <p14:cNvContentPartPr/>
              <p14:nvPr/>
            </p14:nvContentPartPr>
            <p14:xfrm>
              <a:off x="7847554" y="4622400"/>
              <a:ext cx="2350080" cy="903240"/>
            </p14:xfrm>
          </p:contentPart>
        </mc:Choice>
        <mc:Fallback xmlns="">
          <p:pic>
            <p:nvPicPr>
              <p:cNvPr id="2" name="Tinta 1">
                <a:extLst>
                  <a:ext uri="{FF2B5EF4-FFF2-40B4-BE49-F238E27FC236}">
                    <a16:creationId xmlns:a16="http://schemas.microsoft.com/office/drawing/2014/main" id="{64CD7A67-D6D0-5449-A7D0-4FC41F144A6F}"/>
                  </a:ext>
                </a:extLst>
              </p:cNvPr>
              <p:cNvPicPr/>
              <p:nvPr/>
            </p:nvPicPr>
            <p:blipFill>
              <a:blip r:embed="rId4"/>
              <a:stretch>
                <a:fillRect/>
              </a:stretch>
            </p:blipFill>
            <p:spPr>
              <a:xfrm>
                <a:off x="7793914" y="4514400"/>
                <a:ext cx="2457720" cy="111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Tinta 2">
                <a:extLst>
                  <a:ext uri="{FF2B5EF4-FFF2-40B4-BE49-F238E27FC236}">
                    <a16:creationId xmlns:a16="http://schemas.microsoft.com/office/drawing/2014/main" id="{20D2BCF3-AF1E-5D4A-BF65-5E916FE57F47}"/>
                  </a:ext>
                </a:extLst>
              </p14:cNvPr>
              <p14:cNvContentPartPr/>
              <p14:nvPr/>
            </p14:nvContentPartPr>
            <p14:xfrm>
              <a:off x="10562314" y="4999680"/>
              <a:ext cx="719280" cy="43920"/>
            </p14:xfrm>
          </p:contentPart>
        </mc:Choice>
        <mc:Fallback xmlns="">
          <p:pic>
            <p:nvPicPr>
              <p:cNvPr id="3" name="Tinta 2">
                <a:extLst>
                  <a:ext uri="{FF2B5EF4-FFF2-40B4-BE49-F238E27FC236}">
                    <a16:creationId xmlns:a16="http://schemas.microsoft.com/office/drawing/2014/main" id="{20D2BCF3-AF1E-5D4A-BF65-5E916FE57F47}"/>
                  </a:ext>
                </a:extLst>
              </p:cNvPr>
              <p:cNvPicPr/>
              <p:nvPr/>
            </p:nvPicPr>
            <p:blipFill>
              <a:blip r:embed="rId6"/>
              <a:stretch>
                <a:fillRect/>
              </a:stretch>
            </p:blipFill>
            <p:spPr>
              <a:xfrm>
                <a:off x="10508314" y="4891680"/>
                <a:ext cx="8269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Tinta 3">
                <a:extLst>
                  <a:ext uri="{FF2B5EF4-FFF2-40B4-BE49-F238E27FC236}">
                    <a16:creationId xmlns:a16="http://schemas.microsoft.com/office/drawing/2014/main" id="{55A6C961-0EA2-AC44-B8C9-4CCE8B433680}"/>
                  </a:ext>
                </a:extLst>
              </p14:cNvPr>
              <p14:cNvContentPartPr/>
              <p14:nvPr/>
            </p14:nvContentPartPr>
            <p14:xfrm>
              <a:off x="10501474" y="4608720"/>
              <a:ext cx="358560" cy="728640"/>
            </p14:xfrm>
          </p:contentPart>
        </mc:Choice>
        <mc:Fallback xmlns="">
          <p:pic>
            <p:nvPicPr>
              <p:cNvPr id="4" name="Tinta 3">
                <a:extLst>
                  <a:ext uri="{FF2B5EF4-FFF2-40B4-BE49-F238E27FC236}">
                    <a16:creationId xmlns:a16="http://schemas.microsoft.com/office/drawing/2014/main" id="{55A6C961-0EA2-AC44-B8C9-4CCE8B433680}"/>
                  </a:ext>
                </a:extLst>
              </p:cNvPr>
              <p:cNvPicPr/>
              <p:nvPr/>
            </p:nvPicPr>
            <p:blipFill>
              <a:blip r:embed="rId8"/>
              <a:stretch>
                <a:fillRect/>
              </a:stretch>
            </p:blipFill>
            <p:spPr>
              <a:xfrm>
                <a:off x="10447834" y="4500720"/>
                <a:ext cx="466200" cy="944280"/>
              </a:xfrm>
              <a:prstGeom prst="rect">
                <a:avLst/>
              </a:prstGeom>
            </p:spPr>
          </p:pic>
        </mc:Fallback>
      </mc:AlternateContent>
    </p:spTree>
    <p:extLst>
      <p:ext uri="{BB962C8B-B14F-4D97-AF65-F5344CB8AC3E}">
        <p14:creationId xmlns:p14="http://schemas.microsoft.com/office/powerpoint/2010/main" val="1770831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5C5F4E1-6387-0E46-AF1F-280BD386881D}"/>
              </a:ext>
            </a:extLst>
          </p:cNvPr>
          <p:cNvSpPr/>
          <p:nvPr/>
        </p:nvSpPr>
        <p:spPr>
          <a:xfrm>
            <a:off x="292100" y="163860"/>
            <a:ext cx="6972300" cy="6340197"/>
          </a:xfrm>
          <a:prstGeom prst="rect">
            <a:avLst/>
          </a:prstGeom>
        </p:spPr>
        <p:txBody>
          <a:bodyPr wrap="square">
            <a:spAutoFit/>
          </a:bodyPr>
          <a:lstStyle/>
          <a:p>
            <a:r>
              <a:rPr lang="pt-BR" sz="1400" dirty="0" err="1">
                <a:solidFill>
                  <a:srgbClr val="6F6F6F"/>
                </a:solidFill>
                <a:latin typeface="-apple-system"/>
              </a:rPr>
              <a:t>Published</a:t>
            </a:r>
            <a:r>
              <a:rPr lang="pt-BR" sz="1400" dirty="0">
                <a:solidFill>
                  <a:srgbClr val="6F6F6F"/>
                </a:solidFill>
                <a:latin typeface="-apple-system"/>
              </a:rPr>
              <a:t>: 01 </a:t>
            </a:r>
            <a:r>
              <a:rPr lang="pt-BR" sz="1400" dirty="0" err="1">
                <a:solidFill>
                  <a:srgbClr val="6F6F6F"/>
                </a:solidFill>
                <a:latin typeface="-apple-system"/>
              </a:rPr>
              <a:t>February</a:t>
            </a:r>
            <a:r>
              <a:rPr lang="pt-BR" sz="1400" dirty="0">
                <a:solidFill>
                  <a:srgbClr val="6F6F6F"/>
                </a:solidFill>
                <a:latin typeface="-apple-system"/>
              </a:rPr>
              <a:t> 2024 - </a:t>
            </a:r>
            <a:r>
              <a:rPr lang="pt-BR" sz="1400" dirty="0" err="1">
                <a:solidFill>
                  <a:srgbClr val="626262"/>
                </a:solidFill>
                <a:latin typeface="-apple-system"/>
              </a:rPr>
              <a:t>Pediatrics</a:t>
            </a:r>
            <a:endParaRPr lang="pt-BR" sz="1400" dirty="0">
              <a:solidFill>
                <a:srgbClr val="626262"/>
              </a:solidFill>
              <a:latin typeface="-apple-system"/>
            </a:endParaRPr>
          </a:p>
          <a:p>
            <a:r>
              <a:rPr lang="pt-BR" sz="1400" b="1" dirty="0" err="1">
                <a:solidFill>
                  <a:srgbClr val="222222"/>
                </a:solidFill>
                <a:latin typeface="-apple-system"/>
              </a:rPr>
              <a:t>Pre</a:t>
            </a:r>
            <a:r>
              <a:rPr lang="pt-BR" sz="1400" b="1" dirty="0">
                <a:solidFill>
                  <a:srgbClr val="222222"/>
                </a:solidFill>
                <a:latin typeface="-apple-system"/>
              </a:rPr>
              <a:t>-labor </a:t>
            </a:r>
            <a:r>
              <a:rPr lang="pt-BR" sz="1400" b="1" dirty="0" err="1">
                <a:solidFill>
                  <a:srgbClr val="222222"/>
                </a:solidFill>
                <a:latin typeface="-apple-system"/>
              </a:rPr>
              <a:t>and</a:t>
            </a:r>
            <a:r>
              <a:rPr lang="pt-BR" sz="1400" b="1" dirty="0">
                <a:solidFill>
                  <a:srgbClr val="222222"/>
                </a:solidFill>
                <a:latin typeface="-apple-system"/>
              </a:rPr>
              <a:t> post-labor </a:t>
            </a:r>
            <a:r>
              <a:rPr lang="pt-BR" sz="1400" b="1" dirty="0" err="1">
                <a:solidFill>
                  <a:srgbClr val="222222"/>
                </a:solidFill>
                <a:latin typeface="-apple-system"/>
              </a:rPr>
              <a:t>cesarean</a:t>
            </a:r>
            <a:r>
              <a:rPr lang="pt-BR" sz="1400" b="1" dirty="0">
                <a:solidFill>
                  <a:srgbClr val="222222"/>
                </a:solidFill>
                <a:latin typeface="-apple-system"/>
              </a:rPr>
              <a:t> delivery </a:t>
            </a:r>
            <a:r>
              <a:rPr lang="pt-BR" sz="1400" b="1" dirty="0" err="1">
                <a:solidFill>
                  <a:srgbClr val="222222"/>
                </a:solidFill>
                <a:latin typeface="-apple-system"/>
              </a:rPr>
              <a:t>and</a:t>
            </a:r>
            <a:r>
              <a:rPr lang="pt-BR" sz="1400" b="1" dirty="0">
                <a:solidFill>
                  <a:srgbClr val="222222"/>
                </a:solidFill>
                <a:latin typeface="-apple-system"/>
              </a:rPr>
              <a:t> </a:t>
            </a:r>
            <a:r>
              <a:rPr lang="pt-BR" sz="1400" b="1" dirty="0" err="1">
                <a:solidFill>
                  <a:srgbClr val="222222"/>
                </a:solidFill>
                <a:latin typeface="-apple-system"/>
              </a:rPr>
              <a:t>early</a:t>
            </a:r>
            <a:r>
              <a:rPr lang="pt-BR" sz="1400" b="1" dirty="0">
                <a:solidFill>
                  <a:srgbClr val="222222"/>
                </a:solidFill>
                <a:latin typeface="-apple-system"/>
              </a:rPr>
              <a:t> </a:t>
            </a:r>
            <a:r>
              <a:rPr lang="pt-BR" sz="1400" b="1" dirty="0" err="1">
                <a:solidFill>
                  <a:srgbClr val="222222"/>
                </a:solidFill>
                <a:latin typeface="-apple-system"/>
              </a:rPr>
              <a:t>childhood</a:t>
            </a:r>
            <a:r>
              <a:rPr lang="pt-BR" sz="1400" b="1" dirty="0">
                <a:solidFill>
                  <a:srgbClr val="222222"/>
                </a:solidFill>
                <a:latin typeface="-apple-system"/>
              </a:rPr>
              <a:t> </a:t>
            </a:r>
            <a:r>
              <a:rPr lang="pt-BR" sz="1400" b="1" dirty="0" err="1">
                <a:solidFill>
                  <a:srgbClr val="222222"/>
                </a:solidFill>
                <a:latin typeface="-apple-system"/>
              </a:rPr>
              <a:t>adiposity</a:t>
            </a:r>
            <a:r>
              <a:rPr lang="pt-BR" sz="1400" b="1" dirty="0">
                <a:solidFill>
                  <a:srgbClr val="222222"/>
                </a:solidFill>
                <a:latin typeface="-apple-system"/>
              </a:rPr>
              <a:t> in </a:t>
            </a:r>
            <a:r>
              <a:rPr lang="pt-BR" sz="1400" b="1" dirty="0" err="1">
                <a:solidFill>
                  <a:srgbClr val="222222"/>
                </a:solidFill>
                <a:latin typeface="-apple-system"/>
              </a:rPr>
              <a:t>the</a:t>
            </a:r>
            <a:r>
              <a:rPr lang="pt-BR" sz="1400" b="1" dirty="0">
                <a:solidFill>
                  <a:srgbClr val="222222"/>
                </a:solidFill>
                <a:latin typeface="-apple-system"/>
              </a:rPr>
              <a:t> </a:t>
            </a:r>
            <a:r>
              <a:rPr lang="pt-BR" sz="1400" b="1" dirty="0" err="1">
                <a:solidFill>
                  <a:srgbClr val="222222"/>
                </a:solidFill>
                <a:latin typeface="-apple-system"/>
              </a:rPr>
              <a:t>Canadian</a:t>
            </a:r>
            <a:r>
              <a:rPr lang="pt-BR" sz="1400" b="1" dirty="0">
                <a:solidFill>
                  <a:srgbClr val="222222"/>
                </a:solidFill>
                <a:latin typeface="-apple-system"/>
              </a:rPr>
              <a:t> </a:t>
            </a:r>
            <a:r>
              <a:rPr lang="pt-BR" sz="1400" b="1" dirty="0" err="1">
                <a:solidFill>
                  <a:srgbClr val="222222"/>
                </a:solidFill>
                <a:latin typeface="-apple-system"/>
              </a:rPr>
              <a:t>Healthy</a:t>
            </a:r>
            <a:r>
              <a:rPr lang="pt-BR" sz="1400" b="1" dirty="0">
                <a:solidFill>
                  <a:srgbClr val="222222"/>
                </a:solidFill>
                <a:latin typeface="-apple-system"/>
              </a:rPr>
              <a:t> </a:t>
            </a:r>
            <a:r>
              <a:rPr lang="pt-BR" sz="1400" b="1" dirty="0" err="1">
                <a:solidFill>
                  <a:srgbClr val="222222"/>
                </a:solidFill>
                <a:latin typeface="-apple-system"/>
              </a:rPr>
              <a:t>Infant</a:t>
            </a:r>
            <a:r>
              <a:rPr lang="pt-BR" sz="1400" b="1" dirty="0">
                <a:solidFill>
                  <a:srgbClr val="222222"/>
                </a:solidFill>
                <a:latin typeface="-apple-system"/>
              </a:rPr>
              <a:t> Longitudinal </a:t>
            </a:r>
            <a:r>
              <a:rPr lang="pt-BR" sz="1400" b="1" dirty="0" err="1">
                <a:solidFill>
                  <a:srgbClr val="222222"/>
                </a:solidFill>
                <a:latin typeface="-apple-system"/>
              </a:rPr>
              <a:t>Development</a:t>
            </a:r>
            <a:r>
              <a:rPr lang="pt-BR" sz="1400" b="1" dirty="0">
                <a:solidFill>
                  <a:srgbClr val="222222"/>
                </a:solidFill>
                <a:latin typeface="-apple-system"/>
              </a:rPr>
              <a:t> (CHILD) </a:t>
            </a:r>
            <a:r>
              <a:rPr lang="pt-BR" sz="1400" b="1" dirty="0" err="1">
                <a:solidFill>
                  <a:srgbClr val="222222"/>
                </a:solidFill>
                <a:latin typeface="-apple-system"/>
              </a:rPr>
              <a:t>Cohort</a:t>
            </a:r>
            <a:r>
              <a:rPr lang="pt-BR" sz="1400" b="1" dirty="0">
                <a:solidFill>
                  <a:srgbClr val="222222"/>
                </a:solidFill>
                <a:latin typeface="-apple-system"/>
              </a:rPr>
              <a:t> </a:t>
            </a:r>
            <a:r>
              <a:rPr lang="pt-BR" sz="1400" b="1" dirty="0" err="1">
                <a:solidFill>
                  <a:srgbClr val="222222"/>
                </a:solidFill>
                <a:latin typeface="-apple-system"/>
              </a:rPr>
              <a:t>Study</a:t>
            </a:r>
            <a:endParaRPr lang="pt-BR" sz="1400" b="1" dirty="0">
              <a:solidFill>
                <a:srgbClr val="222222"/>
              </a:solidFill>
              <a:latin typeface="-apple-system"/>
            </a:endParaRPr>
          </a:p>
          <a:p>
            <a:r>
              <a:rPr lang="pt-BR" sz="1400" b="1" dirty="0">
                <a:solidFill>
                  <a:srgbClr val="222222"/>
                </a:solidFill>
                <a:latin typeface="-apple-system"/>
              </a:rPr>
              <a:t>Abstract</a:t>
            </a:r>
          </a:p>
          <a:p>
            <a:r>
              <a:rPr lang="pt-BR" sz="1400" dirty="0">
                <a:solidFill>
                  <a:srgbClr val="222222"/>
                </a:solidFill>
                <a:latin typeface="-apple-system"/>
              </a:rPr>
              <a:t>Background/</a:t>
            </a:r>
            <a:r>
              <a:rPr lang="pt-BR" sz="1400" dirty="0" err="1">
                <a:solidFill>
                  <a:srgbClr val="222222"/>
                </a:solidFill>
                <a:latin typeface="-apple-system"/>
              </a:rPr>
              <a:t>Objectives</a:t>
            </a:r>
            <a:endParaRPr lang="pt-BR" sz="1400" dirty="0">
              <a:solidFill>
                <a:srgbClr val="222222"/>
              </a:solidFill>
              <a:latin typeface="-apple-system"/>
            </a:endParaRPr>
          </a:p>
          <a:p>
            <a:r>
              <a:rPr lang="pt-BR" sz="1400" dirty="0">
                <a:solidFill>
                  <a:srgbClr val="222222"/>
                </a:solidFill>
                <a:latin typeface="-apple-system"/>
              </a:rPr>
              <a:t>Delivery </a:t>
            </a:r>
            <a:r>
              <a:rPr lang="pt-BR" sz="1400" dirty="0" err="1">
                <a:solidFill>
                  <a:srgbClr val="222222"/>
                </a:solidFill>
                <a:latin typeface="-apple-system"/>
              </a:rPr>
              <a:t>by</a:t>
            </a:r>
            <a:r>
              <a:rPr lang="pt-BR" sz="1400" dirty="0">
                <a:solidFill>
                  <a:srgbClr val="222222"/>
                </a:solidFill>
                <a:latin typeface="-apple-system"/>
              </a:rPr>
              <a:t> </a:t>
            </a:r>
            <a:r>
              <a:rPr lang="pt-BR" sz="1400" dirty="0" err="1">
                <a:solidFill>
                  <a:srgbClr val="222222"/>
                </a:solidFill>
                <a:latin typeface="-apple-system"/>
              </a:rPr>
              <a:t>cesarean</a:t>
            </a:r>
            <a:r>
              <a:rPr lang="pt-BR" sz="1400" dirty="0">
                <a:solidFill>
                  <a:srgbClr val="222222"/>
                </a:solidFill>
                <a:latin typeface="-apple-system"/>
              </a:rPr>
              <a:t> </a:t>
            </a:r>
            <a:r>
              <a:rPr lang="pt-BR" sz="1400" dirty="0" err="1">
                <a:solidFill>
                  <a:srgbClr val="222222"/>
                </a:solidFill>
                <a:latin typeface="-apple-system"/>
              </a:rPr>
              <a:t>section</a:t>
            </a:r>
            <a:r>
              <a:rPr lang="pt-BR" sz="1400" dirty="0">
                <a:solidFill>
                  <a:srgbClr val="222222"/>
                </a:solidFill>
                <a:latin typeface="-apple-system"/>
              </a:rPr>
              <a:t> (CS) </a:t>
            </a:r>
            <a:r>
              <a:rPr lang="pt-BR" sz="1400" dirty="0" err="1">
                <a:solidFill>
                  <a:srgbClr val="222222"/>
                </a:solidFill>
                <a:latin typeface="-apple-system"/>
              </a:rPr>
              <a:t>compared</a:t>
            </a:r>
            <a:r>
              <a:rPr lang="pt-BR" sz="1400" dirty="0">
                <a:solidFill>
                  <a:srgbClr val="222222"/>
                </a:solidFill>
                <a:latin typeface="-apple-system"/>
              </a:rPr>
              <a:t> </a:t>
            </a:r>
            <a:r>
              <a:rPr lang="pt-BR" sz="1400" dirty="0" err="1">
                <a:solidFill>
                  <a:srgbClr val="222222"/>
                </a:solidFill>
                <a:latin typeface="-apple-system"/>
              </a:rPr>
              <a:t>to</a:t>
            </a:r>
            <a:r>
              <a:rPr lang="pt-BR" sz="1400" dirty="0">
                <a:solidFill>
                  <a:srgbClr val="222222"/>
                </a:solidFill>
                <a:latin typeface="-apple-system"/>
              </a:rPr>
              <a:t> vaginal delivery </a:t>
            </a:r>
            <a:r>
              <a:rPr lang="pt-BR" sz="1400" dirty="0" err="1">
                <a:solidFill>
                  <a:srgbClr val="222222"/>
                </a:solidFill>
                <a:latin typeface="-apple-system"/>
              </a:rPr>
              <a:t>has</a:t>
            </a:r>
            <a:r>
              <a:rPr lang="pt-BR" sz="1400" dirty="0">
                <a:solidFill>
                  <a:srgbClr val="222222"/>
                </a:solidFill>
                <a:latin typeface="-apple-system"/>
              </a:rPr>
              <a:t> </a:t>
            </a:r>
            <a:r>
              <a:rPr lang="pt-BR" sz="1400" dirty="0" err="1">
                <a:solidFill>
                  <a:srgbClr val="222222"/>
                </a:solidFill>
                <a:latin typeface="-apple-system"/>
              </a:rPr>
              <a:t>been</a:t>
            </a:r>
            <a:r>
              <a:rPr lang="pt-BR" sz="1400" dirty="0">
                <a:solidFill>
                  <a:srgbClr val="222222"/>
                </a:solidFill>
                <a:latin typeface="-apple-system"/>
              </a:rPr>
              <a:t> </a:t>
            </a:r>
            <a:r>
              <a:rPr lang="pt-BR" sz="1400" dirty="0" err="1">
                <a:solidFill>
                  <a:srgbClr val="222222"/>
                </a:solidFill>
                <a:latin typeface="-apple-system"/>
              </a:rPr>
              <a:t>associated</a:t>
            </a:r>
            <a:r>
              <a:rPr lang="pt-BR" sz="1400" dirty="0">
                <a:solidFill>
                  <a:srgbClr val="222222"/>
                </a:solidFill>
                <a:latin typeface="-apple-system"/>
              </a:rPr>
              <a:t> </a:t>
            </a:r>
            <a:r>
              <a:rPr lang="pt-BR" sz="1400" dirty="0" err="1">
                <a:solidFill>
                  <a:srgbClr val="222222"/>
                </a:solidFill>
                <a:latin typeface="-apple-system"/>
              </a:rPr>
              <a:t>with</a:t>
            </a:r>
            <a:r>
              <a:rPr lang="pt-BR" sz="1400" dirty="0">
                <a:solidFill>
                  <a:srgbClr val="222222"/>
                </a:solidFill>
                <a:latin typeface="-apple-system"/>
              </a:rPr>
              <a:t> </a:t>
            </a:r>
            <a:r>
              <a:rPr lang="pt-BR" sz="1400" dirty="0" err="1">
                <a:solidFill>
                  <a:srgbClr val="222222"/>
                </a:solidFill>
                <a:latin typeface="-apple-system"/>
              </a:rPr>
              <a:t>increased</a:t>
            </a:r>
            <a:r>
              <a:rPr lang="pt-BR" sz="1400" dirty="0">
                <a:solidFill>
                  <a:srgbClr val="222222"/>
                </a:solidFill>
                <a:latin typeface="-apple-system"/>
              </a:rPr>
              <a:t> </a:t>
            </a:r>
            <a:r>
              <a:rPr lang="pt-BR" sz="1400" dirty="0" err="1">
                <a:solidFill>
                  <a:srgbClr val="222222"/>
                </a:solidFill>
                <a:latin typeface="-apple-system"/>
              </a:rPr>
              <a:t>risk</a:t>
            </a:r>
            <a:r>
              <a:rPr lang="pt-BR" sz="1400" dirty="0">
                <a:solidFill>
                  <a:srgbClr val="222222"/>
                </a:solidFill>
                <a:latin typeface="-apple-system"/>
              </a:rPr>
              <a:t> </a:t>
            </a:r>
            <a:r>
              <a:rPr lang="pt-BR" sz="1400" dirty="0" err="1">
                <a:solidFill>
                  <a:srgbClr val="222222"/>
                </a:solidFill>
                <a:latin typeface="-apple-system"/>
              </a:rPr>
              <a:t>of</a:t>
            </a:r>
            <a:r>
              <a:rPr lang="pt-BR" sz="1400" dirty="0">
                <a:solidFill>
                  <a:srgbClr val="222222"/>
                </a:solidFill>
                <a:latin typeface="-apple-system"/>
              </a:rPr>
              <a:t> </a:t>
            </a:r>
            <a:r>
              <a:rPr lang="pt-BR" sz="1400" dirty="0" err="1">
                <a:solidFill>
                  <a:srgbClr val="222222"/>
                </a:solidFill>
                <a:latin typeface="-apple-system"/>
              </a:rPr>
              <a:t>overweight</a:t>
            </a:r>
            <a:r>
              <a:rPr lang="pt-BR" sz="1400" dirty="0">
                <a:solidFill>
                  <a:srgbClr val="222222"/>
                </a:solidFill>
                <a:latin typeface="-apple-system"/>
              </a:rPr>
              <a:t> in </a:t>
            </a:r>
            <a:r>
              <a:rPr lang="pt-BR" sz="1400" dirty="0" err="1">
                <a:solidFill>
                  <a:srgbClr val="222222"/>
                </a:solidFill>
                <a:latin typeface="-apple-system"/>
              </a:rPr>
              <a:t>childhood</a:t>
            </a:r>
            <a:r>
              <a:rPr lang="pt-BR" sz="1400" dirty="0">
                <a:solidFill>
                  <a:srgbClr val="222222"/>
                </a:solidFill>
                <a:latin typeface="-apple-system"/>
              </a:rPr>
              <a:t>. </a:t>
            </a:r>
            <a:r>
              <a:rPr lang="pt-BR" sz="1400" dirty="0" err="1">
                <a:solidFill>
                  <a:srgbClr val="222222"/>
                </a:solidFill>
                <a:latin typeface="-apple-system"/>
              </a:rPr>
              <a:t>Our</a:t>
            </a:r>
            <a:r>
              <a:rPr lang="pt-BR" sz="1400" dirty="0">
                <a:solidFill>
                  <a:srgbClr val="222222"/>
                </a:solidFill>
                <a:latin typeface="-apple-system"/>
              </a:rPr>
              <a:t> </a:t>
            </a:r>
            <a:r>
              <a:rPr lang="pt-BR" sz="1400" dirty="0" err="1">
                <a:solidFill>
                  <a:srgbClr val="222222"/>
                </a:solidFill>
                <a:latin typeface="-apple-system"/>
              </a:rPr>
              <a:t>study</a:t>
            </a:r>
            <a:r>
              <a:rPr lang="pt-BR" sz="1400" dirty="0">
                <a:solidFill>
                  <a:srgbClr val="222222"/>
                </a:solidFill>
                <a:latin typeface="-apple-system"/>
              </a:rPr>
              <a:t> </a:t>
            </a:r>
            <a:r>
              <a:rPr lang="pt-BR" sz="1400" dirty="0" err="1">
                <a:solidFill>
                  <a:srgbClr val="222222"/>
                </a:solidFill>
                <a:latin typeface="-apple-system"/>
              </a:rPr>
              <a:t>examined</a:t>
            </a:r>
            <a:r>
              <a:rPr lang="pt-BR" sz="1400" dirty="0">
                <a:solidFill>
                  <a:srgbClr val="222222"/>
                </a:solidFill>
                <a:latin typeface="-apple-system"/>
              </a:rPr>
              <a:t> </a:t>
            </a:r>
            <a:r>
              <a:rPr lang="pt-BR" sz="1400" dirty="0" err="1">
                <a:solidFill>
                  <a:srgbClr val="222222"/>
                </a:solidFill>
                <a:latin typeface="-apple-system"/>
              </a:rPr>
              <a:t>if</a:t>
            </a:r>
            <a:r>
              <a:rPr lang="pt-BR" sz="1400" dirty="0">
                <a:solidFill>
                  <a:srgbClr val="222222"/>
                </a:solidFill>
                <a:latin typeface="-apple-system"/>
              </a:rPr>
              <a:t> </a:t>
            </a:r>
            <a:r>
              <a:rPr lang="pt-BR" sz="1400" dirty="0" err="1">
                <a:solidFill>
                  <a:srgbClr val="222222"/>
                </a:solidFill>
                <a:latin typeface="-apple-system"/>
              </a:rPr>
              <a:t>the</a:t>
            </a:r>
            <a:r>
              <a:rPr lang="pt-BR" sz="1400" dirty="0">
                <a:solidFill>
                  <a:srgbClr val="222222"/>
                </a:solidFill>
                <a:latin typeface="-apple-system"/>
              </a:rPr>
              <a:t> </a:t>
            </a:r>
            <a:r>
              <a:rPr lang="pt-BR" sz="1400" dirty="0" err="1">
                <a:solidFill>
                  <a:srgbClr val="222222"/>
                </a:solidFill>
                <a:latin typeface="-apple-system"/>
              </a:rPr>
              <a:t>presence</a:t>
            </a:r>
            <a:r>
              <a:rPr lang="pt-BR" sz="1400" dirty="0">
                <a:solidFill>
                  <a:srgbClr val="222222"/>
                </a:solidFill>
                <a:latin typeface="-apple-system"/>
              </a:rPr>
              <a:t> </a:t>
            </a:r>
            <a:r>
              <a:rPr lang="pt-BR" sz="1400" dirty="0" err="1">
                <a:solidFill>
                  <a:srgbClr val="222222"/>
                </a:solidFill>
                <a:latin typeface="-apple-system"/>
              </a:rPr>
              <a:t>or</a:t>
            </a:r>
            <a:r>
              <a:rPr lang="pt-BR" sz="1400" dirty="0">
                <a:solidFill>
                  <a:srgbClr val="222222"/>
                </a:solidFill>
                <a:latin typeface="-apple-system"/>
              </a:rPr>
              <a:t> </a:t>
            </a:r>
            <a:r>
              <a:rPr lang="pt-BR" sz="1400" dirty="0" err="1">
                <a:solidFill>
                  <a:srgbClr val="222222"/>
                </a:solidFill>
                <a:latin typeface="-apple-system"/>
              </a:rPr>
              <a:t>absence</a:t>
            </a:r>
            <a:r>
              <a:rPr lang="pt-BR" sz="1400" dirty="0">
                <a:solidFill>
                  <a:srgbClr val="222222"/>
                </a:solidFill>
                <a:latin typeface="-apple-system"/>
              </a:rPr>
              <a:t> </a:t>
            </a:r>
            <a:r>
              <a:rPr lang="pt-BR" sz="1400" dirty="0" err="1">
                <a:solidFill>
                  <a:srgbClr val="222222"/>
                </a:solidFill>
                <a:latin typeface="-apple-system"/>
              </a:rPr>
              <a:t>of</a:t>
            </a:r>
            <a:r>
              <a:rPr lang="pt-BR" sz="1400" dirty="0">
                <a:solidFill>
                  <a:srgbClr val="222222"/>
                </a:solidFill>
                <a:latin typeface="-apple-system"/>
              </a:rPr>
              <a:t> labor </a:t>
            </a:r>
            <a:r>
              <a:rPr lang="pt-BR" sz="1400" dirty="0" err="1">
                <a:solidFill>
                  <a:srgbClr val="222222"/>
                </a:solidFill>
                <a:latin typeface="-apple-system"/>
              </a:rPr>
              <a:t>events</a:t>
            </a:r>
            <a:r>
              <a:rPr lang="pt-BR" sz="1400" dirty="0">
                <a:solidFill>
                  <a:srgbClr val="222222"/>
                </a:solidFill>
                <a:latin typeface="-apple-system"/>
              </a:rPr>
              <a:t> in CS delivery </a:t>
            </a:r>
            <a:r>
              <a:rPr lang="pt-BR" sz="1400" dirty="0" err="1">
                <a:solidFill>
                  <a:srgbClr val="222222"/>
                </a:solidFill>
                <a:latin typeface="-apple-system"/>
              </a:rPr>
              <a:t>altered</a:t>
            </a:r>
            <a:r>
              <a:rPr lang="pt-BR" sz="1400" dirty="0">
                <a:solidFill>
                  <a:srgbClr val="222222"/>
                </a:solidFill>
                <a:latin typeface="-apple-system"/>
              </a:rPr>
              <a:t> </a:t>
            </a:r>
            <a:r>
              <a:rPr lang="pt-BR" sz="1400" dirty="0" err="1">
                <a:solidFill>
                  <a:srgbClr val="222222"/>
                </a:solidFill>
                <a:latin typeface="-apple-system"/>
              </a:rPr>
              <a:t>risk</a:t>
            </a:r>
            <a:r>
              <a:rPr lang="pt-BR" sz="1400" dirty="0">
                <a:solidFill>
                  <a:srgbClr val="222222"/>
                </a:solidFill>
                <a:latin typeface="-apple-system"/>
              </a:rPr>
              <a:t> </a:t>
            </a:r>
            <a:r>
              <a:rPr lang="pt-BR" sz="1400" dirty="0" err="1">
                <a:solidFill>
                  <a:srgbClr val="222222"/>
                </a:solidFill>
                <a:latin typeface="-apple-system"/>
              </a:rPr>
              <a:t>of</a:t>
            </a:r>
            <a:r>
              <a:rPr lang="pt-BR" sz="1400" dirty="0">
                <a:solidFill>
                  <a:srgbClr val="222222"/>
                </a:solidFill>
                <a:latin typeface="-apple-system"/>
              </a:rPr>
              <a:t> </a:t>
            </a:r>
            <a:r>
              <a:rPr lang="pt-BR" sz="1400" dirty="0" err="1">
                <a:solidFill>
                  <a:srgbClr val="222222"/>
                </a:solidFill>
                <a:latin typeface="-apple-system"/>
              </a:rPr>
              <a:t>overweight</a:t>
            </a:r>
            <a:r>
              <a:rPr lang="pt-BR" sz="1400" dirty="0">
                <a:solidFill>
                  <a:srgbClr val="222222"/>
                </a:solidFill>
                <a:latin typeface="-apple-system"/>
              </a:rPr>
              <a:t> in </a:t>
            </a:r>
            <a:r>
              <a:rPr lang="pt-BR" sz="1400" dirty="0" err="1">
                <a:solidFill>
                  <a:srgbClr val="222222"/>
                </a:solidFill>
                <a:latin typeface="-apple-system"/>
              </a:rPr>
              <a:t>early</a:t>
            </a:r>
            <a:r>
              <a:rPr lang="pt-BR" sz="1400" dirty="0">
                <a:solidFill>
                  <a:srgbClr val="222222"/>
                </a:solidFill>
                <a:latin typeface="-apple-system"/>
              </a:rPr>
              <a:t> </a:t>
            </a:r>
            <a:r>
              <a:rPr lang="pt-BR" sz="1400" dirty="0" err="1">
                <a:solidFill>
                  <a:srgbClr val="222222"/>
                </a:solidFill>
                <a:latin typeface="-apple-system"/>
              </a:rPr>
              <a:t>childhood</a:t>
            </a:r>
            <a:r>
              <a:rPr lang="pt-BR" sz="1400" dirty="0">
                <a:solidFill>
                  <a:srgbClr val="222222"/>
                </a:solidFill>
                <a:latin typeface="-apple-system"/>
              </a:rPr>
              <a:t> (1–5 </a:t>
            </a:r>
            <a:r>
              <a:rPr lang="pt-BR" sz="1400" dirty="0" err="1">
                <a:solidFill>
                  <a:srgbClr val="222222"/>
                </a:solidFill>
                <a:latin typeface="-apple-system"/>
              </a:rPr>
              <a:t>years</a:t>
            </a:r>
            <a:r>
              <a:rPr lang="pt-BR" sz="1400" dirty="0">
                <a:solidFill>
                  <a:srgbClr val="222222"/>
                </a:solidFill>
                <a:latin typeface="-apple-system"/>
              </a:rPr>
              <a:t>) </a:t>
            </a:r>
            <a:r>
              <a:rPr lang="pt-BR" sz="1400" dirty="0" err="1">
                <a:solidFill>
                  <a:srgbClr val="222222"/>
                </a:solidFill>
                <a:latin typeface="-apple-system"/>
              </a:rPr>
              <a:t>compared</a:t>
            </a:r>
            <a:r>
              <a:rPr lang="pt-BR" sz="1400" dirty="0">
                <a:solidFill>
                  <a:srgbClr val="222222"/>
                </a:solidFill>
                <a:latin typeface="-apple-system"/>
              </a:rPr>
              <a:t> </a:t>
            </a:r>
            <a:r>
              <a:rPr lang="pt-BR" sz="1400" dirty="0" err="1">
                <a:solidFill>
                  <a:srgbClr val="222222"/>
                </a:solidFill>
                <a:latin typeface="-apple-system"/>
              </a:rPr>
              <a:t>to</a:t>
            </a:r>
            <a:r>
              <a:rPr lang="pt-BR" sz="1400" dirty="0">
                <a:solidFill>
                  <a:srgbClr val="222222"/>
                </a:solidFill>
                <a:latin typeface="-apple-system"/>
              </a:rPr>
              <a:t> vaginal delivery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if</a:t>
            </a:r>
            <a:r>
              <a:rPr lang="pt-BR" sz="1400" dirty="0">
                <a:solidFill>
                  <a:srgbClr val="222222"/>
                </a:solidFill>
                <a:latin typeface="-apple-system"/>
              </a:rPr>
              <a:t> </a:t>
            </a:r>
            <a:r>
              <a:rPr lang="pt-BR" sz="1400" dirty="0" err="1">
                <a:solidFill>
                  <a:srgbClr val="222222"/>
                </a:solidFill>
                <a:latin typeface="-apple-system"/>
              </a:rPr>
              <a:t>this</a:t>
            </a:r>
            <a:r>
              <a:rPr lang="pt-BR" sz="1400" dirty="0">
                <a:solidFill>
                  <a:srgbClr val="222222"/>
                </a:solidFill>
                <a:latin typeface="-apple-system"/>
              </a:rPr>
              <a:t> </a:t>
            </a:r>
            <a:r>
              <a:rPr lang="pt-BR" sz="1400" dirty="0" err="1">
                <a:solidFill>
                  <a:srgbClr val="222222"/>
                </a:solidFill>
                <a:latin typeface="-apple-system"/>
              </a:rPr>
              <a:t>association</a:t>
            </a:r>
            <a:r>
              <a:rPr lang="pt-BR" sz="1400" dirty="0">
                <a:solidFill>
                  <a:srgbClr val="222222"/>
                </a:solidFill>
                <a:latin typeface="-apple-system"/>
              </a:rPr>
              <a:t> </a:t>
            </a:r>
            <a:r>
              <a:rPr lang="pt-BR" sz="1400" dirty="0" err="1">
                <a:solidFill>
                  <a:srgbClr val="222222"/>
                </a:solidFill>
                <a:latin typeface="-apple-system"/>
              </a:rPr>
              <a:t>differed</a:t>
            </a:r>
            <a:r>
              <a:rPr lang="pt-BR" sz="1400" dirty="0">
                <a:solidFill>
                  <a:srgbClr val="222222"/>
                </a:solidFill>
                <a:latin typeface="-apple-system"/>
              </a:rPr>
              <a:t> </a:t>
            </a:r>
            <a:r>
              <a:rPr lang="pt-BR" sz="1400" dirty="0" err="1">
                <a:solidFill>
                  <a:srgbClr val="222222"/>
                </a:solidFill>
                <a:latin typeface="-apple-system"/>
              </a:rPr>
              <a:t>according</a:t>
            </a:r>
            <a:r>
              <a:rPr lang="pt-BR" sz="1400" dirty="0">
                <a:solidFill>
                  <a:srgbClr val="222222"/>
                </a:solidFill>
                <a:latin typeface="-apple-system"/>
              </a:rPr>
              <a:t> </a:t>
            </a:r>
            <a:r>
              <a:rPr lang="pt-BR" sz="1400" dirty="0" err="1">
                <a:solidFill>
                  <a:srgbClr val="222222"/>
                </a:solidFill>
                <a:latin typeface="-apple-system"/>
              </a:rPr>
              <a:t>to</a:t>
            </a:r>
            <a:r>
              <a:rPr lang="pt-BR" sz="1400" dirty="0">
                <a:solidFill>
                  <a:srgbClr val="222222"/>
                </a:solidFill>
                <a:latin typeface="-apple-system"/>
              </a:rPr>
              <a:t> </a:t>
            </a:r>
            <a:r>
              <a:rPr lang="pt-BR" sz="1400" dirty="0" err="1">
                <a:solidFill>
                  <a:srgbClr val="222222"/>
                </a:solidFill>
                <a:latin typeface="-apple-system"/>
              </a:rPr>
              <a:t>infant</a:t>
            </a:r>
            <a:r>
              <a:rPr lang="pt-BR" sz="1400" dirty="0">
                <a:solidFill>
                  <a:srgbClr val="222222"/>
                </a:solidFill>
                <a:latin typeface="-apple-system"/>
              </a:rPr>
              <a:t> sex.</a:t>
            </a:r>
          </a:p>
          <a:p>
            <a:r>
              <a:rPr lang="pt-BR" sz="1400" dirty="0" err="1">
                <a:solidFill>
                  <a:srgbClr val="222222"/>
                </a:solidFill>
                <a:latin typeface="-apple-system"/>
              </a:rPr>
              <a:t>Subjects</a:t>
            </a:r>
            <a:r>
              <a:rPr lang="pt-BR" sz="1400" dirty="0">
                <a:solidFill>
                  <a:srgbClr val="222222"/>
                </a:solidFill>
                <a:latin typeface="-apple-system"/>
              </a:rPr>
              <a:t>/</a:t>
            </a:r>
            <a:r>
              <a:rPr lang="pt-BR" sz="1400" dirty="0" err="1">
                <a:solidFill>
                  <a:srgbClr val="222222"/>
                </a:solidFill>
                <a:latin typeface="-apple-system"/>
              </a:rPr>
              <a:t>Methods</a:t>
            </a:r>
            <a:endParaRPr lang="pt-BR" sz="1400" dirty="0">
              <a:solidFill>
                <a:srgbClr val="222222"/>
              </a:solidFill>
              <a:latin typeface="-apple-system"/>
            </a:endParaRPr>
          </a:p>
          <a:p>
            <a:r>
              <a:rPr lang="pt-BR" sz="1400" dirty="0">
                <a:solidFill>
                  <a:srgbClr val="222222"/>
                </a:solidFill>
                <a:latin typeface="-apple-system"/>
              </a:rPr>
              <a:t>The </a:t>
            </a:r>
            <a:r>
              <a:rPr lang="pt-BR" sz="1400" dirty="0" err="1">
                <a:solidFill>
                  <a:srgbClr val="222222"/>
                </a:solidFill>
                <a:latin typeface="-apple-system"/>
              </a:rPr>
              <a:t>study</a:t>
            </a:r>
            <a:r>
              <a:rPr lang="pt-BR" sz="1400" dirty="0">
                <a:solidFill>
                  <a:srgbClr val="222222"/>
                </a:solidFill>
                <a:latin typeface="-apple-system"/>
              </a:rPr>
              <a:t> </a:t>
            </a:r>
            <a:r>
              <a:rPr lang="pt-BR" sz="1400" dirty="0" err="1">
                <a:solidFill>
                  <a:srgbClr val="222222"/>
                </a:solidFill>
                <a:latin typeface="-apple-system"/>
              </a:rPr>
              <a:t>included</a:t>
            </a:r>
            <a:r>
              <a:rPr lang="pt-BR" sz="1400" dirty="0">
                <a:solidFill>
                  <a:srgbClr val="222222"/>
                </a:solidFill>
                <a:latin typeface="-apple-system"/>
              </a:rPr>
              <a:t> 3073 </a:t>
            </a:r>
            <a:r>
              <a:rPr lang="pt-BR" sz="1400" dirty="0" err="1">
                <a:solidFill>
                  <a:srgbClr val="222222"/>
                </a:solidFill>
                <a:latin typeface="-apple-system"/>
              </a:rPr>
              <a:t>mother-infant</a:t>
            </a:r>
            <a:r>
              <a:rPr lang="pt-BR" sz="1400" dirty="0">
                <a:solidFill>
                  <a:srgbClr val="222222"/>
                </a:solidFill>
                <a:latin typeface="-apple-system"/>
              </a:rPr>
              <a:t> </a:t>
            </a:r>
            <a:r>
              <a:rPr lang="pt-BR" sz="1400" dirty="0" err="1">
                <a:solidFill>
                  <a:srgbClr val="222222"/>
                </a:solidFill>
                <a:latin typeface="-apple-system"/>
              </a:rPr>
              <a:t>pairs</a:t>
            </a:r>
            <a:r>
              <a:rPr lang="pt-BR" sz="1400" dirty="0">
                <a:solidFill>
                  <a:srgbClr val="222222"/>
                </a:solidFill>
                <a:latin typeface="-apple-system"/>
              </a:rPr>
              <a:t> </a:t>
            </a:r>
            <a:r>
              <a:rPr lang="pt-BR" sz="1400" dirty="0" err="1">
                <a:solidFill>
                  <a:srgbClr val="222222"/>
                </a:solidFill>
                <a:latin typeface="-apple-system"/>
              </a:rPr>
              <a:t>from</a:t>
            </a:r>
            <a:r>
              <a:rPr lang="pt-BR" sz="1400" dirty="0">
                <a:solidFill>
                  <a:srgbClr val="222222"/>
                </a:solidFill>
                <a:latin typeface="-apple-system"/>
              </a:rPr>
              <a:t> </a:t>
            </a:r>
            <a:r>
              <a:rPr lang="pt-BR" sz="1400" dirty="0" err="1">
                <a:solidFill>
                  <a:srgbClr val="222222"/>
                </a:solidFill>
                <a:latin typeface="-apple-system"/>
              </a:rPr>
              <a:t>the</a:t>
            </a:r>
            <a:r>
              <a:rPr lang="pt-BR" sz="1400" dirty="0">
                <a:solidFill>
                  <a:srgbClr val="222222"/>
                </a:solidFill>
                <a:latin typeface="-apple-system"/>
              </a:rPr>
              <a:t> CHILD </a:t>
            </a:r>
            <a:r>
              <a:rPr lang="pt-BR" sz="1400" dirty="0" err="1">
                <a:solidFill>
                  <a:srgbClr val="222222"/>
                </a:solidFill>
                <a:latin typeface="-apple-system"/>
              </a:rPr>
              <a:t>Cohort</a:t>
            </a:r>
            <a:r>
              <a:rPr lang="pt-BR" sz="1400" dirty="0">
                <a:solidFill>
                  <a:srgbClr val="222222"/>
                </a:solidFill>
                <a:latin typeface="-apple-system"/>
              </a:rPr>
              <a:t> </a:t>
            </a:r>
            <a:r>
              <a:rPr lang="pt-BR" sz="1400" dirty="0" err="1">
                <a:solidFill>
                  <a:srgbClr val="222222"/>
                </a:solidFill>
                <a:latin typeface="-apple-system"/>
              </a:rPr>
              <a:t>Study</a:t>
            </a:r>
            <a:r>
              <a:rPr lang="pt-BR" sz="1400" dirty="0">
                <a:solidFill>
                  <a:srgbClr val="222222"/>
                </a:solidFill>
                <a:latin typeface="-apple-system"/>
              </a:rPr>
              <a:t> in Canada. Data </a:t>
            </a:r>
            <a:r>
              <a:rPr lang="pt-BR" sz="1400" dirty="0" err="1">
                <a:solidFill>
                  <a:srgbClr val="222222"/>
                </a:solidFill>
                <a:latin typeface="-apple-system"/>
              </a:rPr>
              <a:t>from</a:t>
            </a:r>
            <a:r>
              <a:rPr lang="pt-BR" sz="1400" dirty="0">
                <a:solidFill>
                  <a:srgbClr val="222222"/>
                </a:solidFill>
                <a:latin typeface="-apple-system"/>
              </a:rPr>
              <a:t> </a:t>
            </a:r>
            <a:r>
              <a:rPr lang="pt-BR" sz="1400" dirty="0" err="1">
                <a:solidFill>
                  <a:srgbClr val="222222"/>
                </a:solidFill>
                <a:latin typeface="-apple-system"/>
              </a:rPr>
              <a:t>birth</a:t>
            </a:r>
            <a:r>
              <a:rPr lang="pt-BR" sz="1400" dirty="0">
                <a:solidFill>
                  <a:srgbClr val="222222"/>
                </a:solidFill>
                <a:latin typeface="-apple-system"/>
              </a:rPr>
              <a:t> </a:t>
            </a:r>
            <a:r>
              <a:rPr lang="pt-BR" sz="1400" dirty="0" err="1">
                <a:solidFill>
                  <a:srgbClr val="222222"/>
                </a:solidFill>
                <a:latin typeface="-apple-system"/>
              </a:rPr>
              <a:t>records</a:t>
            </a:r>
            <a:r>
              <a:rPr lang="pt-BR" sz="1400" dirty="0">
                <a:solidFill>
                  <a:srgbClr val="222222"/>
                </a:solidFill>
                <a:latin typeface="-apple-system"/>
              </a:rPr>
              <a:t> </a:t>
            </a:r>
            <a:r>
              <a:rPr lang="pt-BR" sz="1400" dirty="0" err="1">
                <a:solidFill>
                  <a:srgbClr val="222222"/>
                </a:solidFill>
                <a:latin typeface="-apple-system"/>
              </a:rPr>
              <a:t>were</a:t>
            </a:r>
            <a:r>
              <a:rPr lang="pt-BR" sz="1400" dirty="0">
                <a:solidFill>
                  <a:srgbClr val="222222"/>
                </a:solidFill>
                <a:latin typeface="-apple-system"/>
              </a:rPr>
              <a:t> </a:t>
            </a:r>
            <a:r>
              <a:rPr lang="pt-BR" sz="1400" dirty="0" err="1">
                <a:solidFill>
                  <a:srgbClr val="222222"/>
                </a:solidFill>
                <a:latin typeface="-apple-system"/>
              </a:rPr>
              <a:t>used</a:t>
            </a:r>
            <a:r>
              <a:rPr lang="pt-BR" sz="1400" dirty="0">
                <a:solidFill>
                  <a:srgbClr val="222222"/>
                </a:solidFill>
                <a:latin typeface="-apple-system"/>
              </a:rPr>
              <a:t> </a:t>
            </a:r>
            <a:r>
              <a:rPr lang="pt-BR" sz="1400" dirty="0" err="1">
                <a:solidFill>
                  <a:srgbClr val="222222"/>
                </a:solidFill>
                <a:latin typeface="-apple-system"/>
              </a:rPr>
              <a:t>to</a:t>
            </a:r>
            <a:r>
              <a:rPr lang="pt-BR" sz="1400" dirty="0">
                <a:solidFill>
                  <a:srgbClr val="222222"/>
                </a:solidFill>
                <a:latin typeface="-apple-system"/>
              </a:rPr>
              <a:t> categorize </a:t>
            </a:r>
            <a:r>
              <a:rPr lang="pt-BR" sz="1400" dirty="0" err="1">
                <a:solidFill>
                  <a:srgbClr val="222222"/>
                </a:solidFill>
                <a:latin typeface="-apple-system"/>
              </a:rPr>
              <a:t>infants</a:t>
            </a:r>
            <a:r>
              <a:rPr lang="pt-BR" sz="1400" dirty="0">
                <a:solidFill>
                  <a:srgbClr val="222222"/>
                </a:solidFill>
                <a:latin typeface="-apple-system"/>
              </a:rPr>
              <a:t> as </a:t>
            </a:r>
            <a:r>
              <a:rPr lang="pt-BR" sz="1400" dirty="0" err="1">
                <a:solidFill>
                  <a:srgbClr val="222222"/>
                </a:solidFill>
                <a:latin typeface="-apple-system"/>
              </a:rPr>
              <a:t>having</a:t>
            </a:r>
            <a:r>
              <a:rPr lang="pt-BR" sz="1400" dirty="0">
                <a:solidFill>
                  <a:srgbClr val="222222"/>
                </a:solidFill>
                <a:latin typeface="-apple-system"/>
              </a:rPr>
              <a:t> </a:t>
            </a:r>
            <a:r>
              <a:rPr lang="pt-BR" sz="1400" dirty="0" err="1">
                <a:solidFill>
                  <a:srgbClr val="222222"/>
                </a:solidFill>
                <a:latin typeface="-apple-system"/>
              </a:rPr>
              <a:t>been</a:t>
            </a:r>
            <a:r>
              <a:rPr lang="pt-BR" sz="1400" dirty="0">
                <a:solidFill>
                  <a:srgbClr val="222222"/>
                </a:solidFill>
                <a:latin typeface="-apple-system"/>
              </a:rPr>
              <a:t> </a:t>
            </a:r>
            <a:r>
              <a:rPr lang="pt-BR" sz="1400" dirty="0" err="1">
                <a:solidFill>
                  <a:srgbClr val="222222"/>
                </a:solidFill>
                <a:latin typeface="-apple-system"/>
              </a:rPr>
              <a:t>vaginally</a:t>
            </a:r>
            <a:r>
              <a:rPr lang="pt-BR" sz="1400" dirty="0">
                <a:solidFill>
                  <a:srgbClr val="222222"/>
                </a:solidFill>
                <a:latin typeface="-apple-system"/>
              </a:rPr>
              <a:t> </a:t>
            </a:r>
            <a:r>
              <a:rPr lang="pt-BR" sz="1400" dirty="0" err="1">
                <a:solidFill>
                  <a:srgbClr val="222222"/>
                </a:solidFill>
                <a:latin typeface="-apple-system"/>
              </a:rPr>
              <a:t>delivered</a:t>
            </a:r>
            <a:r>
              <a:rPr lang="pt-BR" sz="1400" dirty="0">
                <a:solidFill>
                  <a:srgbClr val="222222"/>
                </a:solidFill>
                <a:latin typeface="-apple-system"/>
              </a:rPr>
              <a:t>, </a:t>
            </a:r>
            <a:r>
              <a:rPr lang="pt-BR" sz="1400" dirty="0" err="1">
                <a:solidFill>
                  <a:srgbClr val="222222"/>
                </a:solidFill>
                <a:latin typeface="-apple-system"/>
              </a:rPr>
              <a:t>or</a:t>
            </a:r>
            <a:r>
              <a:rPr lang="pt-BR" sz="1400" dirty="0">
                <a:solidFill>
                  <a:srgbClr val="222222"/>
                </a:solidFill>
                <a:latin typeface="-apple-system"/>
              </a:rPr>
              <a:t> </a:t>
            </a:r>
            <a:r>
              <a:rPr lang="pt-BR" sz="1400" dirty="0" err="1">
                <a:solidFill>
                  <a:srgbClr val="222222"/>
                </a:solidFill>
                <a:latin typeface="-apple-system"/>
              </a:rPr>
              <a:t>delivered</a:t>
            </a:r>
            <a:r>
              <a:rPr lang="pt-BR" sz="1400" dirty="0">
                <a:solidFill>
                  <a:srgbClr val="222222"/>
                </a:solidFill>
                <a:latin typeface="-apple-system"/>
              </a:rPr>
              <a:t> </a:t>
            </a:r>
            <a:r>
              <a:rPr lang="pt-BR" sz="1400" dirty="0" err="1">
                <a:solidFill>
                  <a:srgbClr val="222222"/>
                </a:solidFill>
                <a:latin typeface="-apple-system"/>
              </a:rPr>
              <a:t>by</a:t>
            </a:r>
            <a:r>
              <a:rPr lang="pt-BR" sz="1400" dirty="0">
                <a:solidFill>
                  <a:srgbClr val="222222"/>
                </a:solidFill>
                <a:latin typeface="-apple-system"/>
              </a:rPr>
              <a:t> CS, </a:t>
            </a:r>
            <a:r>
              <a:rPr lang="pt-BR" sz="1400" dirty="0" err="1">
                <a:solidFill>
                  <a:srgbClr val="222222"/>
                </a:solidFill>
                <a:latin typeface="-apple-system"/>
              </a:rPr>
              <a:t>with</a:t>
            </a:r>
            <a:r>
              <a:rPr lang="pt-BR" sz="1400" dirty="0">
                <a:solidFill>
                  <a:srgbClr val="222222"/>
                </a:solidFill>
                <a:latin typeface="-apple-system"/>
              </a:rPr>
              <a:t> </a:t>
            </a:r>
            <a:r>
              <a:rPr lang="pt-BR" sz="1400" dirty="0" err="1">
                <a:solidFill>
                  <a:srgbClr val="222222"/>
                </a:solidFill>
                <a:latin typeface="-apple-system"/>
              </a:rPr>
              <a:t>or</a:t>
            </a:r>
            <a:r>
              <a:rPr lang="pt-BR" sz="1400" dirty="0">
                <a:solidFill>
                  <a:srgbClr val="222222"/>
                </a:solidFill>
                <a:latin typeface="-apple-system"/>
              </a:rPr>
              <a:t> </a:t>
            </a:r>
            <a:r>
              <a:rPr lang="pt-BR" sz="1400" dirty="0" err="1">
                <a:solidFill>
                  <a:srgbClr val="222222"/>
                </a:solidFill>
                <a:latin typeface="-apple-system"/>
              </a:rPr>
              <a:t>without</a:t>
            </a:r>
            <a:r>
              <a:rPr lang="pt-BR" sz="1400" dirty="0">
                <a:solidFill>
                  <a:srgbClr val="222222"/>
                </a:solidFill>
                <a:latin typeface="-apple-system"/>
              </a:rPr>
              <a:t> labor </a:t>
            </a:r>
            <a:r>
              <a:rPr lang="pt-BR" sz="1400" dirty="0" err="1">
                <a:solidFill>
                  <a:srgbClr val="222222"/>
                </a:solidFill>
                <a:latin typeface="-apple-system"/>
              </a:rPr>
              <a:t>events</a:t>
            </a:r>
            <a:r>
              <a:rPr lang="pt-BR" sz="1400" dirty="0">
                <a:solidFill>
                  <a:srgbClr val="222222"/>
                </a:solidFill>
                <a:latin typeface="-apple-system"/>
              </a:rPr>
              <a:t>. Age </a:t>
            </a:r>
            <a:r>
              <a:rPr lang="pt-BR" sz="1400" dirty="0" err="1">
                <a:solidFill>
                  <a:srgbClr val="222222"/>
                </a:solidFill>
                <a:latin typeface="-apple-system"/>
              </a:rPr>
              <a:t>and</a:t>
            </a:r>
            <a:r>
              <a:rPr lang="pt-BR" sz="1400" dirty="0">
                <a:solidFill>
                  <a:srgbClr val="222222"/>
                </a:solidFill>
                <a:latin typeface="-apple-system"/>
              </a:rPr>
              <a:t> sex </a:t>
            </a:r>
            <a:r>
              <a:rPr lang="pt-BR" sz="1400" dirty="0" err="1">
                <a:solidFill>
                  <a:srgbClr val="222222"/>
                </a:solidFill>
                <a:latin typeface="-apple-system"/>
              </a:rPr>
              <a:t>adjusted</a:t>
            </a:r>
            <a:r>
              <a:rPr lang="pt-BR" sz="1400" dirty="0">
                <a:solidFill>
                  <a:srgbClr val="222222"/>
                </a:solidFill>
                <a:latin typeface="-apple-system"/>
              </a:rPr>
              <a:t> </a:t>
            </a:r>
            <a:r>
              <a:rPr lang="pt-BR" sz="1400" dirty="0" err="1">
                <a:solidFill>
                  <a:srgbClr val="222222"/>
                </a:solidFill>
                <a:latin typeface="-apple-system"/>
              </a:rPr>
              <a:t>weight</a:t>
            </a:r>
            <a:r>
              <a:rPr lang="pt-BR" sz="1400" dirty="0">
                <a:solidFill>
                  <a:srgbClr val="222222"/>
                </a:solidFill>
                <a:latin typeface="-apple-system"/>
              </a:rPr>
              <a:t>-for-</a:t>
            </a:r>
            <a:r>
              <a:rPr lang="pt-BR" sz="1400" dirty="0" err="1">
                <a:solidFill>
                  <a:srgbClr val="222222"/>
                </a:solidFill>
                <a:latin typeface="-apple-system"/>
              </a:rPr>
              <a:t>length</a:t>
            </a:r>
            <a:r>
              <a:rPr lang="pt-BR" sz="1400" dirty="0">
                <a:solidFill>
                  <a:srgbClr val="222222"/>
                </a:solidFill>
                <a:latin typeface="-apple-system"/>
              </a:rPr>
              <a:t> (WFL)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body</a:t>
            </a:r>
            <a:r>
              <a:rPr lang="pt-BR" sz="1400" dirty="0">
                <a:solidFill>
                  <a:srgbClr val="222222"/>
                </a:solidFill>
                <a:latin typeface="-apple-system"/>
              </a:rPr>
              <a:t> </a:t>
            </a:r>
            <a:r>
              <a:rPr lang="pt-BR" sz="1400" dirty="0" err="1">
                <a:solidFill>
                  <a:srgbClr val="222222"/>
                </a:solidFill>
                <a:latin typeface="-apple-system"/>
              </a:rPr>
              <a:t>mass</a:t>
            </a:r>
            <a:r>
              <a:rPr lang="pt-BR" sz="1400" dirty="0">
                <a:solidFill>
                  <a:srgbClr val="222222"/>
                </a:solidFill>
                <a:latin typeface="-apple-system"/>
              </a:rPr>
              <a:t> index (BMI) </a:t>
            </a:r>
            <a:r>
              <a:rPr lang="pt-BR" sz="1400" dirty="0" err="1">
                <a:solidFill>
                  <a:srgbClr val="222222"/>
                </a:solidFill>
                <a:latin typeface="-apple-system"/>
              </a:rPr>
              <a:t>z</a:t>
            </a:r>
            <a:r>
              <a:rPr lang="pt-BR" sz="1400" dirty="0">
                <a:solidFill>
                  <a:srgbClr val="222222"/>
                </a:solidFill>
                <a:latin typeface="-apple-system"/>
              </a:rPr>
              <a:t> scores </a:t>
            </a:r>
            <a:r>
              <a:rPr lang="pt-BR" sz="1400" dirty="0" err="1">
                <a:solidFill>
                  <a:srgbClr val="222222"/>
                </a:solidFill>
                <a:latin typeface="-apple-system"/>
              </a:rPr>
              <a:t>were</a:t>
            </a:r>
            <a:r>
              <a:rPr lang="pt-BR" sz="1400" dirty="0">
                <a:solidFill>
                  <a:srgbClr val="222222"/>
                </a:solidFill>
                <a:latin typeface="-apple-system"/>
              </a:rPr>
              <a:t> </a:t>
            </a:r>
            <a:r>
              <a:rPr lang="pt-BR" sz="1400" dirty="0" err="1">
                <a:solidFill>
                  <a:srgbClr val="222222"/>
                </a:solidFill>
                <a:latin typeface="-apple-system"/>
              </a:rPr>
              <a:t>calculated</a:t>
            </a:r>
            <a:r>
              <a:rPr lang="pt-BR" sz="1400" dirty="0">
                <a:solidFill>
                  <a:srgbClr val="222222"/>
                </a:solidFill>
                <a:latin typeface="-apple-system"/>
              </a:rPr>
              <a:t> </a:t>
            </a:r>
            <a:r>
              <a:rPr lang="pt-BR" sz="1400" dirty="0" err="1">
                <a:solidFill>
                  <a:srgbClr val="222222"/>
                </a:solidFill>
                <a:latin typeface="-apple-system"/>
              </a:rPr>
              <a:t>from</a:t>
            </a:r>
            <a:r>
              <a:rPr lang="pt-BR" sz="1400" dirty="0">
                <a:solidFill>
                  <a:srgbClr val="222222"/>
                </a:solidFill>
                <a:latin typeface="-apple-system"/>
              </a:rPr>
              <a:t> </a:t>
            </a:r>
            <a:r>
              <a:rPr lang="pt-BR" sz="1400" dirty="0" err="1">
                <a:solidFill>
                  <a:srgbClr val="222222"/>
                </a:solidFill>
                <a:latin typeface="-apple-system"/>
              </a:rPr>
              <a:t>height</a:t>
            </a:r>
            <a:r>
              <a:rPr lang="pt-BR" sz="1400" dirty="0">
                <a:solidFill>
                  <a:srgbClr val="222222"/>
                </a:solidFill>
                <a:latin typeface="-apple-system"/>
              </a:rPr>
              <a:t>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weight</a:t>
            </a:r>
            <a:r>
              <a:rPr lang="pt-BR" sz="1400" dirty="0">
                <a:solidFill>
                  <a:srgbClr val="222222"/>
                </a:solidFill>
                <a:latin typeface="-apple-system"/>
              </a:rPr>
              <a:t> data </a:t>
            </a:r>
            <a:r>
              <a:rPr lang="pt-BR" sz="1400" dirty="0" err="1">
                <a:solidFill>
                  <a:srgbClr val="222222"/>
                </a:solidFill>
                <a:latin typeface="-apple-system"/>
              </a:rPr>
              <a:t>from</a:t>
            </a:r>
            <a:r>
              <a:rPr lang="pt-BR" sz="1400" dirty="0">
                <a:solidFill>
                  <a:srgbClr val="222222"/>
                </a:solidFill>
                <a:latin typeface="-apple-system"/>
              </a:rPr>
              <a:t> </a:t>
            </a:r>
            <a:r>
              <a:rPr lang="pt-BR" sz="1400" dirty="0" err="1">
                <a:solidFill>
                  <a:srgbClr val="222222"/>
                </a:solidFill>
                <a:latin typeface="-apple-system"/>
              </a:rPr>
              <a:t>clinic</a:t>
            </a:r>
            <a:r>
              <a:rPr lang="pt-BR" sz="1400" dirty="0">
                <a:solidFill>
                  <a:srgbClr val="222222"/>
                </a:solidFill>
                <a:latin typeface="-apple-system"/>
              </a:rPr>
              <a:t> </a:t>
            </a:r>
            <a:r>
              <a:rPr lang="pt-BR" sz="1400" dirty="0" err="1">
                <a:solidFill>
                  <a:srgbClr val="222222"/>
                </a:solidFill>
                <a:latin typeface="-apple-system"/>
              </a:rPr>
              <a:t>visits</a:t>
            </a:r>
            <a:r>
              <a:rPr lang="pt-BR" sz="1400" dirty="0">
                <a:solidFill>
                  <a:srgbClr val="222222"/>
                </a:solidFill>
                <a:latin typeface="-apple-system"/>
              </a:rPr>
              <a:t> </a:t>
            </a:r>
            <a:r>
              <a:rPr lang="pt-BR" sz="1400" dirty="0" err="1">
                <a:solidFill>
                  <a:srgbClr val="222222"/>
                </a:solidFill>
                <a:latin typeface="-apple-system"/>
              </a:rPr>
              <a:t>at</a:t>
            </a:r>
            <a:r>
              <a:rPr lang="pt-BR" sz="1400" dirty="0">
                <a:solidFill>
                  <a:srgbClr val="222222"/>
                </a:solidFill>
                <a:latin typeface="-apple-system"/>
              </a:rPr>
              <a:t> 1, 3 </a:t>
            </a:r>
            <a:r>
              <a:rPr lang="pt-BR" sz="1400" dirty="0" err="1">
                <a:solidFill>
                  <a:srgbClr val="222222"/>
                </a:solidFill>
                <a:latin typeface="-apple-system"/>
              </a:rPr>
              <a:t>and</a:t>
            </a:r>
            <a:r>
              <a:rPr lang="pt-BR" sz="1400" dirty="0">
                <a:solidFill>
                  <a:srgbClr val="222222"/>
                </a:solidFill>
                <a:latin typeface="-apple-system"/>
              </a:rPr>
              <a:t> 5 </a:t>
            </a:r>
            <a:r>
              <a:rPr lang="pt-BR" sz="1400" dirty="0" err="1">
                <a:solidFill>
                  <a:srgbClr val="222222"/>
                </a:solidFill>
                <a:latin typeface="-apple-system"/>
              </a:rPr>
              <a:t>years</a:t>
            </a:r>
            <a:r>
              <a:rPr lang="pt-BR" sz="1400" dirty="0">
                <a:solidFill>
                  <a:srgbClr val="222222"/>
                </a:solidFill>
                <a:latin typeface="-apple-system"/>
              </a:rPr>
              <a:t>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used</a:t>
            </a:r>
            <a:r>
              <a:rPr lang="pt-BR" sz="1400" dirty="0">
                <a:solidFill>
                  <a:srgbClr val="222222"/>
                </a:solidFill>
                <a:latin typeface="-apple-system"/>
              </a:rPr>
              <a:t> </a:t>
            </a:r>
            <a:r>
              <a:rPr lang="pt-BR" sz="1400" dirty="0" err="1">
                <a:solidFill>
                  <a:srgbClr val="222222"/>
                </a:solidFill>
                <a:latin typeface="-apple-system"/>
              </a:rPr>
              <a:t>to</a:t>
            </a:r>
            <a:r>
              <a:rPr lang="pt-BR" sz="1400" dirty="0">
                <a:solidFill>
                  <a:srgbClr val="222222"/>
                </a:solidFill>
                <a:latin typeface="-apple-system"/>
              </a:rPr>
              <a:t> </a:t>
            </a:r>
            <a:r>
              <a:rPr lang="pt-BR" sz="1400" dirty="0" err="1">
                <a:solidFill>
                  <a:srgbClr val="222222"/>
                </a:solidFill>
                <a:latin typeface="-apple-system"/>
              </a:rPr>
              <a:t>classify</a:t>
            </a:r>
            <a:r>
              <a:rPr lang="pt-BR" sz="1400" dirty="0">
                <a:solidFill>
                  <a:srgbClr val="222222"/>
                </a:solidFill>
                <a:latin typeface="-apple-system"/>
              </a:rPr>
              <a:t> </a:t>
            </a:r>
            <a:r>
              <a:rPr lang="pt-BR" sz="1400" dirty="0" err="1">
                <a:solidFill>
                  <a:srgbClr val="222222"/>
                </a:solidFill>
                <a:latin typeface="-apple-system"/>
              </a:rPr>
              <a:t>children</a:t>
            </a:r>
            <a:r>
              <a:rPr lang="pt-BR" sz="1400" dirty="0">
                <a:solidFill>
                  <a:srgbClr val="222222"/>
                </a:solidFill>
                <a:latin typeface="-apple-system"/>
              </a:rPr>
              <a:t> as </a:t>
            </a:r>
            <a:r>
              <a:rPr lang="pt-BR" sz="1400" dirty="0" err="1">
                <a:solidFill>
                  <a:srgbClr val="222222"/>
                </a:solidFill>
                <a:latin typeface="-apple-system"/>
              </a:rPr>
              <a:t>overweight</a:t>
            </a:r>
            <a:r>
              <a:rPr lang="pt-BR" sz="1400" dirty="0">
                <a:solidFill>
                  <a:srgbClr val="222222"/>
                </a:solidFill>
                <a:latin typeface="-apple-system"/>
              </a:rPr>
              <a:t>. </a:t>
            </a:r>
            <a:r>
              <a:rPr lang="pt-BR" sz="1400" dirty="0" err="1">
                <a:solidFill>
                  <a:srgbClr val="222222"/>
                </a:solidFill>
                <a:latin typeface="-apple-system"/>
              </a:rPr>
              <a:t>Associations</a:t>
            </a:r>
            <a:r>
              <a:rPr lang="pt-BR" sz="1400" dirty="0">
                <a:solidFill>
                  <a:srgbClr val="222222"/>
                </a:solidFill>
                <a:latin typeface="-apple-system"/>
              </a:rPr>
              <a:t> </a:t>
            </a:r>
            <a:r>
              <a:rPr lang="pt-BR" sz="1400" dirty="0" err="1">
                <a:solidFill>
                  <a:srgbClr val="222222"/>
                </a:solidFill>
                <a:latin typeface="-apple-system"/>
              </a:rPr>
              <a:t>between</a:t>
            </a:r>
            <a:r>
              <a:rPr lang="pt-BR" sz="1400" dirty="0">
                <a:solidFill>
                  <a:srgbClr val="222222"/>
                </a:solidFill>
                <a:latin typeface="-apple-system"/>
              </a:rPr>
              <a:t> delivery </a:t>
            </a:r>
            <a:r>
              <a:rPr lang="pt-BR" sz="1400" dirty="0" err="1">
                <a:solidFill>
                  <a:srgbClr val="222222"/>
                </a:solidFill>
                <a:latin typeface="-apple-system"/>
              </a:rPr>
              <a:t>mode</a:t>
            </a:r>
            <a:r>
              <a:rPr lang="pt-BR" sz="1400" dirty="0">
                <a:solidFill>
                  <a:srgbClr val="222222"/>
                </a:solidFill>
                <a:latin typeface="-apple-system"/>
              </a:rPr>
              <a:t>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child</a:t>
            </a:r>
            <a:r>
              <a:rPr lang="pt-BR" sz="1400" dirty="0">
                <a:solidFill>
                  <a:srgbClr val="222222"/>
                </a:solidFill>
                <a:latin typeface="-apple-system"/>
              </a:rPr>
              <a:t> </a:t>
            </a:r>
            <a:r>
              <a:rPr lang="pt-BR" sz="1400" dirty="0" err="1">
                <a:solidFill>
                  <a:srgbClr val="222222"/>
                </a:solidFill>
                <a:latin typeface="-apple-system"/>
              </a:rPr>
              <a:t>overweight</a:t>
            </a:r>
            <a:r>
              <a:rPr lang="pt-BR" sz="1400" dirty="0">
                <a:solidFill>
                  <a:srgbClr val="222222"/>
                </a:solidFill>
                <a:latin typeface="-apple-system"/>
              </a:rPr>
              <a:t> </a:t>
            </a:r>
            <a:r>
              <a:rPr lang="pt-BR" sz="1400" dirty="0" err="1">
                <a:solidFill>
                  <a:srgbClr val="222222"/>
                </a:solidFill>
                <a:latin typeface="-apple-system"/>
              </a:rPr>
              <a:t>at</a:t>
            </a:r>
            <a:r>
              <a:rPr lang="pt-BR" sz="1400" dirty="0">
                <a:solidFill>
                  <a:srgbClr val="222222"/>
                </a:solidFill>
                <a:latin typeface="-apple-system"/>
              </a:rPr>
              <a:t> </a:t>
            </a:r>
            <a:r>
              <a:rPr lang="pt-BR" sz="1400" dirty="0" err="1">
                <a:solidFill>
                  <a:srgbClr val="222222"/>
                </a:solidFill>
                <a:latin typeface="-apple-system"/>
              </a:rPr>
              <a:t>each</a:t>
            </a:r>
            <a:r>
              <a:rPr lang="pt-BR" sz="1400" dirty="0">
                <a:solidFill>
                  <a:srgbClr val="222222"/>
                </a:solidFill>
                <a:latin typeface="-apple-system"/>
              </a:rPr>
              <a:t> </a:t>
            </a:r>
            <a:r>
              <a:rPr lang="pt-BR" sz="1400" dirty="0" err="1">
                <a:solidFill>
                  <a:srgbClr val="222222"/>
                </a:solidFill>
                <a:latin typeface="-apple-system"/>
              </a:rPr>
              <a:t>timepoint</a:t>
            </a:r>
            <a:r>
              <a:rPr lang="pt-BR" sz="1400" dirty="0">
                <a:solidFill>
                  <a:srgbClr val="222222"/>
                </a:solidFill>
                <a:latin typeface="-apple-system"/>
              </a:rPr>
              <a:t> </a:t>
            </a:r>
            <a:r>
              <a:rPr lang="pt-BR" sz="1400" dirty="0" err="1">
                <a:solidFill>
                  <a:srgbClr val="222222"/>
                </a:solidFill>
                <a:latin typeface="-apple-system"/>
              </a:rPr>
              <a:t>were</a:t>
            </a:r>
            <a:r>
              <a:rPr lang="pt-BR" sz="1400" dirty="0">
                <a:solidFill>
                  <a:srgbClr val="222222"/>
                </a:solidFill>
                <a:latin typeface="-apple-system"/>
              </a:rPr>
              <a:t> </a:t>
            </a:r>
            <a:r>
              <a:rPr lang="pt-BR" sz="1400" dirty="0" err="1">
                <a:solidFill>
                  <a:srgbClr val="222222"/>
                </a:solidFill>
                <a:latin typeface="-apple-system"/>
              </a:rPr>
              <a:t>assessed</a:t>
            </a:r>
            <a:r>
              <a:rPr lang="pt-BR" sz="1400" dirty="0">
                <a:solidFill>
                  <a:srgbClr val="222222"/>
                </a:solidFill>
                <a:latin typeface="-apple-system"/>
              </a:rPr>
              <a:t> </a:t>
            </a:r>
            <a:r>
              <a:rPr lang="pt-BR" sz="1400" dirty="0" err="1">
                <a:solidFill>
                  <a:srgbClr val="222222"/>
                </a:solidFill>
                <a:latin typeface="-apple-system"/>
              </a:rPr>
              <a:t>using</a:t>
            </a:r>
            <a:r>
              <a:rPr lang="pt-BR" sz="1400" dirty="0">
                <a:solidFill>
                  <a:srgbClr val="222222"/>
                </a:solidFill>
                <a:latin typeface="-apple-system"/>
              </a:rPr>
              <a:t> </a:t>
            </a:r>
            <a:r>
              <a:rPr lang="pt-BR" sz="1400" dirty="0" err="1">
                <a:solidFill>
                  <a:srgbClr val="222222"/>
                </a:solidFill>
                <a:latin typeface="-apple-system"/>
              </a:rPr>
              <a:t>regression</a:t>
            </a:r>
            <a:r>
              <a:rPr lang="pt-BR" sz="1400" dirty="0">
                <a:solidFill>
                  <a:srgbClr val="222222"/>
                </a:solidFill>
                <a:latin typeface="-apple-system"/>
              </a:rPr>
              <a:t> </a:t>
            </a:r>
            <a:r>
              <a:rPr lang="pt-BR" sz="1400" dirty="0" err="1">
                <a:solidFill>
                  <a:srgbClr val="222222"/>
                </a:solidFill>
                <a:latin typeface="-apple-system"/>
              </a:rPr>
              <a:t>models</a:t>
            </a:r>
            <a:r>
              <a:rPr lang="pt-BR" sz="1400" dirty="0">
                <a:solidFill>
                  <a:srgbClr val="222222"/>
                </a:solidFill>
                <a:latin typeface="-apple-system"/>
              </a:rPr>
              <a:t>, </a:t>
            </a:r>
            <a:r>
              <a:rPr lang="pt-BR" sz="1400" dirty="0" err="1">
                <a:solidFill>
                  <a:srgbClr val="222222"/>
                </a:solidFill>
                <a:latin typeface="-apple-system"/>
              </a:rPr>
              <a:t>adjusting</a:t>
            </a:r>
            <a:r>
              <a:rPr lang="pt-BR" sz="1400" dirty="0">
                <a:solidFill>
                  <a:srgbClr val="222222"/>
                </a:solidFill>
                <a:latin typeface="-apple-system"/>
              </a:rPr>
              <a:t> for </a:t>
            </a:r>
            <a:r>
              <a:rPr lang="pt-BR" sz="1400" dirty="0" err="1">
                <a:solidFill>
                  <a:srgbClr val="222222"/>
                </a:solidFill>
                <a:latin typeface="-apple-system"/>
              </a:rPr>
              <a:t>relevant</a:t>
            </a:r>
            <a:r>
              <a:rPr lang="pt-BR" sz="1400" dirty="0">
                <a:solidFill>
                  <a:srgbClr val="222222"/>
                </a:solidFill>
                <a:latin typeface="-apple-system"/>
              </a:rPr>
              <a:t> </a:t>
            </a:r>
            <a:r>
              <a:rPr lang="pt-BR" sz="1400" dirty="0" err="1">
                <a:solidFill>
                  <a:srgbClr val="222222"/>
                </a:solidFill>
                <a:latin typeface="-apple-system"/>
              </a:rPr>
              <a:t>confounding</a:t>
            </a:r>
            <a:r>
              <a:rPr lang="pt-BR" sz="1400" dirty="0">
                <a:solidFill>
                  <a:srgbClr val="222222"/>
                </a:solidFill>
                <a:latin typeface="-apple-system"/>
              </a:rPr>
              <a:t> </a:t>
            </a:r>
            <a:r>
              <a:rPr lang="pt-BR" sz="1400" dirty="0" err="1">
                <a:solidFill>
                  <a:srgbClr val="222222"/>
                </a:solidFill>
                <a:latin typeface="-apple-system"/>
              </a:rPr>
              <a:t>factors</a:t>
            </a:r>
            <a:r>
              <a:rPr lang="pt-BR" sz="1400" dirty="0">
                <a:solidFill>
                  <a:srgbClr val="222222"/>
                </a:solidFill>
                <a:latin typeface="-apple-system"/>
              </a:rPr>
              <a:t> </a:t>
            </a:r>
            <a:r>
              <a:rPr lang="pt-BR" sz="1400" dirty="0" err="1">
                <a:solidFill>
                  <a:srgbClr val="222222"/>
                </a:solidFill>
                <a:latin typeface="-apple-system"/>
              </a:rPr>
              <a:t>including</a:t>
            </a:r>
            <a:r>
              <a:rPr lang="pt-BR" sz="1400" dirty="0">
                <a:solidFill>
                  <a:srgbClr val="222222"/>
                </a:solidFill>
                <a:latin typeface="-apple-system"/>
              </a:rPr>
              <a:t> maternal </a:t>
            </a:r>
            <a:r>
              <a:rPr lang="pt-BR" sz="1400" dirty="0" err="1">
                <a:solidFill>
                  <a:srgbClr val="222222"/>
                </a:solidFill>
                <a:latin typeface="-apple-system"/>
              </a:rPr>
              <a:t>pre-pregnancy</a:t>
            </a:r>
            <a:r>
              <a:rPr lang="pt-BR" sz="1400" dirty="0">
                <a:solidFill>
                  <a:srgbClr val="222222"/>
                </a:solidFill>
                <a:latin typeface="-apple-system"/>
              </a:rPr>
              <a:t> BMI. </a:t>
            </a:r>
            <a:r>
              <a:rPr lang="pt-BR" sz="1400" dirty="0" err="1">
                <a:solidFill>
                  <a:srgbClr val="222222"/>
                </a:solidFill>
                <a:latin typeface="-apple-system"/>
              </a:rPr>
              <a:t>Effect</a:t>
            </a:r>
            <a:r>
              <a:rPr lang="pt-BR" sz="1400" dirty="0">
                <a:solidFill>
                  <a:srgbClr val="222222"/>
                </a:solidFill>
                <a:latin typeface="-apple-system"/>
              </a:rPr>
              <a:t> </a:t>
            </a:r>
            <a:r>
              <a:rPr lang="pt-BR" sz="1400" dirty="0" err="1">
                <a:solidFill>
                  <a:srgbClr val="222222"/>
                </a:solidFill>
                <a:latin typeface="-apple-system"/>
              </a:rPr>
              <a:t>modification</a:t>
            </a:r>
            <a:r>
              <a:rPr lang="pt-BR" sz="1400" dirty="0">
                <a:solidFill>
                  <a:srgbClr val="222222"/>
                </a:solidFill>
                <a:latin typeface="-apple-system"/>
              </a:rPr>
              <a:t> </a:t>
            </a:r>
            <a:r>
              <a:rPr lang="pt-BR" sz="1400" dirty="0" err="1">
                <a:solidFill>
                  <a:srgbClr val="222222"/>
                </a:solidFill>
                <a:latin typeface="-apple-system"/>
              </a:rPr>
              <a:t>by</a:t>
            </a:r>
            <a:r>
              <a:rPr lang="pt-BR" sz="1400" dirty="0">
                <a:solidFill>
                  <a:srgbClr val="222222"/>
                </a:solidFill>
                <a:latin typeface="-apple-system"/>
              </a:rPr>
              <a:t> </a:t>
            </a:r>
            <a:r>
              <a:rPr lang="pt-BR" sz="1400" dirty="0" err="1">
                <a:solidFill>
                  <a:srgbClr val="222222"/>
                </a:solidFill>
                <a:latin typeface="-apple-system"/>
              </a:rPr>
              <a:t>infant</a:t>
            </a:r>
            <a:r>
              <a:rPr lang="pt-BR" sz="1400" dirty="0">
                <a:solidFill>
                  <a:srgbClr val="222222"/>
                </a:solidFill>
                <a:latin typeface="-apple-system"/>
              </a:rPr>
              <a:t> sex </a:t>
            </a:r>
            <a:r>
              <a:rPr lang="pt-BR" sz="1400" dirty="0" err="1">
                <a:solidFill>
                  <a:srgbClr val="222222"/>
                </a:solidFill>
                <a:latin typeface="-apple-system"/>
              </a:rPr>
              <a:t>was</a:t>
            </a:r>
            <a:r>
              <a:rPr lang="pt-BR" sz="1400" dirty="0">
                <a:solidFill>
                  <a:srgbClr val="222222"/>
                </a:solidFill>
                <a:latin typeface="-apple-system"/>
              </a:rPr>
              <a:t> </a:t>
            </a:r>
            <a:r>
              <a:rPr lang="pt-BR" sz="1400" dirty="0" err="1">
                <a:solidFill>
                  <a:srgbClr val="222222"/>
                </a:solidFill>
                <a:latin typeface="-apple-system"/>
              </a:rPr>
              <a:t>tested</a:t>
            </a:r>
            <a:r>
              <a:rPr lang="pt-BR" sz="1400" dirty="0">
                <a:solidFill>
                  <a:srgbClr val="222222"/>
                </a:solidFill>
                <a:latin typeface="-apple-system"/>
              </a:rPr>
              <a:t>.</a:t>
            </a:r>
          </a:p>
          <a:p>
            <a:r>
              <a:rPr lang="pt-BR" sz="1400" dirty="0" err="1">
                <a:solidFill>
                  <a:srgbClr val="222222"/>
                </a:solidFill>
                <a:latin typeface="-apple-system"/>
              </a:rPr>
              <a:t>Results</a:t>
            </a:r>
            <a:r>
              <a:rPr lang="pt-BR" sz="1400" dirty="0">
                <a:solidFill>
                  <a:srgbClr val="222222"/>
                </a:solidFill>
                <a:latin typeface="-apple-system"/>
              </a:rPr>
              <a:t>:</a:t>
            </a:r>
          </a:p>
          <a:p>
            <a:r>
              <a:rPr lang="pt-BR" sz="1400" dirty="0" err="1">
                <a:solidFill>
                  <a:srgbClr val="222222"/>
                </a:solidFill>
                <a:latin typeface="-apple-system"/>
              </a:rPr>
              <a:t>One</a:t>
            </a:r>
            <a:r>
              <a:rPr lang="pt-BR" sz="1400" dirty="0">
                <a:solidFill>
                  <a:srgbClr val="222222"/>
                </a:solidFill>
                <a:latin typeface="-apple-system"/>
              </a:rPr>
              <a:t> in four </a:t>
            </a:r>
            <a:r>
              <a:rPr lang="pt-BR" sz="1400" dirty="0" err="1">
                <a:solidFill>
                  <a:srgbClr val="222222"/>
                </a:solidFill>
                <a:latin typeface="-apple-system"/>
              </a:rPr>
              <a:t>infants</a:t>
            </a:r>
            <a:r>
              <a:rPr lang="pt-BR" sz="1400" dirty="0">
                <a:solidFill>
                  <a:srgbClr val="222222"/>
                </a:solidFill>
                <a:latin typeface="-apple-system"/>
              </a:rPr>
              <a:t> (24.6%) </a:t>
            </a:r>
            <a:r>
              <a:rPr lang="pt-BR" sz="1400" dirty="0" err="1">
                <a:solidFill>
                  <a:srgbClr val="222222"/>
                </a:solidFill>
                <a:latin typeface="-apple-system"/>
              </a:rPr>
              <a:t>were</a:t>
            </a:r>
            <a:r>
              <a:rPr lang="pt-BR" sz="1400" dirty="0">
                <a:solidFill>
                  <a:srgbClr val="222222"/>
                </a:solidFill>
                <a:latin typeface="-apple-system"/>
              </a:rPr>
              <a:t> </a:t>
            </a:r>
            <a:r>
              <a:rPr lang="pt-BR" sz="1400" dirty="0" err="1">
                <a:solidFill>
                  <a:srgbClr val="222222"/>
                </a:solidFill>
                <a:latin typeface="-apple-system"/>
              </a:rPr>
              <a:t>born</a:t>
            </a:r>
            <a:r>
              <a:rPr lang="pt-BR" sz="1400" dirty="0">
                <a:solidFill>
                  <a:srgbClr val="222222"/>
                </a:solidFill>
                <a:latin typeface="-apple-system"/>
              </a:rPr>
              <a:t> </a:t>
            </a:r>
            <a:r>
              <a:rPr lang="pt-BR" sz="1400" dirty="0" err="1">
                <a:solidFill>
                  <a:srgbClr val="222222"/>
                </a:solidFill>
                <a:latin typeface="-apple-system"/>
              </a:rPr>
              <a:t>by</a:t>
            </a:r>
            <a:r>
              <a:rPr lang="pt-BR" sz="1400" dirty="0">
                <a:solidFill>
                  <a:srgbClr val="222222"/>
                </a:solidFill>
                <a:latin typeface="-apple-system"/>
              </a:rPr>
              <a:t> CS delivery; 13.0% </a:t>
            </a:r>
            <a:r>
              <a:rPr lang="pt-BR" sz="1400" dirty="0" err="1">
                <a:solidFill>
                  <a:srgbClr val="222222"/>
                </a:solidFill>
                <a:latin typeface="-apple-system"/>
              </a:rPr>
              <a:t>involved</a:t>
            </a:r>
            <a:r>
              <a:rPr lang="pt-BR" sz="1400" dirty="0">
                <a:solidFill>
                  <a:srgbClr val="222222"/>
                </a:solidFill>
                <a:latin typeface="-apple-system"/>
              </a:rPr>
              <a:t> labor </a:t>
            </a:r>
            <a:r>
              <a:rPr lang="pt-BR" sz="1400" dirty="0" err="1">
                <a:solidFill>
                  <a:srgbClr val="222222"/>
                </a:solidFill>
                <a:latin typeface="-apple-system"/>
              </a:rPr>
              <a:t>events</a:t>
            </a:r>
            <a:r>
              <a:rPr lang="pt-BR" sz="1400" dirty="0">
                <a:solidFill>
                  <a:srgbClr val="222222"/>
                </a:solidFill>
                <a:latin typeface="-apple-system"/>
              </a:rPr>
              <a:t> </a:t>
            </a:r>
            <a:r>
              <a:rPr lang="pt-BR" sz="1400" dirty="0" err="1">
                <a:solidFill>
                  <a:srgbClr val="222222"/>
                </a:solidFill>
                <a:latin typeface="-apple-system"/>
              </a:rPr>
              <a:t>and</a:t>
            </a:r>
            <a:r>
              <a:rPr lang="pt-BR" sz="1400" dirty="0">
                <a:solidFill>
                  <a:srgbClr val="222222"/>
                </a:solidFill>
                <a:latin typeface="-apple-system"/>
              </a:rPr>
              <a:t> 11.6% </a:t>
            </a:r>
            <a:r>
              <a:rPr lang="pt-BR" sz="1400" dirty="0" err="1">
                <a:solidFill>
                  <a:srgbClr val="222222"/>
                </a:solidFill>
                <a:latin typeface="-apple-system"/>
              </a:rPr>
              <a:t>did</a:t>
            </a:r>
            <a:r>
              <a:rPr lang="pt-BR" sz="1400" dirty="0">
                <a:solidFill>
                  <a:srgbClr val="222222"/>
                </a:solidFill>
                <a:latin typeface="-apple-system"/>
              </a:rPr>
              <a:t> </a:t>
            </a:r>
            <a:r>
              <a:rPr lang="pt-BR" sz="1400" dirty="0" err="1">
                <a:solidFill>
                  <a:srgbClr val="222222"/>
                </a:solidFill>
                <a:latin typeface="-apple-system"/>
              </a:rPr>
              <a:t>not</a:t>
            </a:r>
            <a:r>
              <a:rPr lang="pt-BR" sz="1400" dirty="0">
                <a:solidFill>
                  <a:srgbClr val="222222"/>
                </a:solidFill>
                <a:latin typeface="-apple-system"/>
              </a:rPr>
              <a:t>. </a:t>
            </a:r>
            <a:r>
              <a:rPr lang="pt-BR" sz="1400" dirty="0" err="1">
                <a:solidFill>
                  <a:srgbClr val="222222"/>
                </a:solidFill>
                <a:highlight>
                  <a:srgbClr val="FFFF00"/>
                </a:highlight>
                <a:latin typeface="-apple-system"/>
              </a:rPr>
              <a:t>Infants</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born</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by</a:t>
            </a:r>
            <a:r>
              <a:rPr lang="pt-BR" sz="1400" dirty="0">
                <a:solidFill>
                  <a:srgbClr val="222222"/>
                </a:solidFill>
                <a:highlight>
                  <a:srgbClr val="FFFF00"/>
                </a:highlight>
                <a:latin typeface="-apple-system"/>
              </a:rPr>
              <a:t> CS </a:t>
            </a:r>
            <a:r>
              <a:rPr lang="pt-BR" sz="1400" dirty="0" err="1">
                <a:solidFill>
                  <a:srgbClr val="222222"/>
                </a:solidFill>
                <a:highlight>
                  <a:srgbClr val="FFFF00"/>
                </a:highlight>
                <a:latin typeface="-apple-system"/>
              </a:rPr>
              <a:t>without</a:t>
            </a:r>
            <a:r>
              <a:rPr lang="pt-BR" sz="1400" dirty="0">
                <a:solidFill>
                  <a:srgbClr val="222222"/>
                </a:solidFill>
                <a:highlight>
                  <a:srgbClr val="FFFF00"/>
                </a:highlight>
                <a:latin typeface="-apple-system"/>
              </a:rPr>
              <a:t> labor </a:t>
            </a:r>
            <a:r>
              <a:rPr lang="pt-BR" sz="1400" dirty="0" err="1">
                <a:solidFill>
                  <a:srgbClr val="222222"/>
                </a:solidFill>
                <a:highlight>
                  <a:srgbClr val="FFFF00"/>
                </a:highlight>
                <a:latin typeface="-apple-system"/>
              </a:rPr>
              <a:t>had</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an</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increased</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odds</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of</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being</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overweight</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at</a:t>
            </a:r>
            <a:r>
              <a:rPr lang="pt-BR" sz="1400" dirty="0">
                <a:solidFill>
                  <a:srgbClr val="222222"/>
                </a:solidFill>
                <a:highlight>
                  <a:srgbClr val="FFFF00"/>
                </a:highlight>
                <a:latin typeface="-apple-system"/>
              </a:rPr>
              <a:t> age 1 </a:t>
            </a:r>
            <a:r>
              <a:rPr lang="pt-BR" sz="1400" dirty="0" err="1">
                <a:solidFill>
                  <a:srgbClr val="222222"/>
                </a:solidFill>
                <a:highlight>
                  <a:srgbClr val="FFFF00"/>
                </a:highlight>
                <a:latin typeface="-apple-system"/>
              </a:rPr>
              <a:t>year</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compared</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to</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vaginally</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delivered</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infants</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after</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adjustment</a:t>
            </a:r>
            <a:r>
              <a:rPr lang="pt-BR" sz="1400" dirty="0">
                <a:solidFill>
                  <a:srgbClr val="222222"/>
                </a:solidFill>
                <a:highlight>
                  <a:srgbClr val="FFFF00"/>
                </a:highlight>
                <a:latin typeface="-apple-system"/>
              </a:rPr>
              <a:t> </a:t>
            </a:r>
            <a:r>
              <a:rPr lang="pt-BR" sz="1400" dirty="0">
                <a:solidFill>
                  <a:srgbClr val="222222"/>
                </a:solidFill>
                <a:latin typeface="-apple-system"/>
              </a:rPr>
              <a:t>for maternal </a:t>
            </a:r>
            <a:r>
              <a:rPr lang="pt-BR" sz="1400" dirty="0" err="1">
                <a:solidFill>
                  <a:srgbClr val="222222"/>
                </a:solidFill>
                <a:latin typeface="-apple-system"/>
              </a:rPr>
              <a:t>pre-pregnancy</a:t>
            </a:r>
            <a:r>
              <a:rPr lang="pt-BR" sz="1400" dirty="0">
                <a:solidFill>
                  <a:srgbClr val="222222"/>
                </a:solidFill>
                <a:latin typeface="-apple-system"/>
              </a:rPr>
              <a:t> BMI, maternal diabetes, smoking, </a:t>
            </a:r>
            <a:r>
              <a:rPr lang="pt-BR" sz="1400" dirty="0" err="1">
                <a:solidFill>
                  <a:srgbClr val="222222"/>
                </a:solidFill>
                <a:latin typeface="-apple-system"/>
              </a:rPr>
              <a:t>infant</a:t>
            </a:r>
            <a:r>
              <a:rPr lang="pt-BR" sz="1400" dirty="0">
                <a:solidFill>
                  <a:srgbClr val="222222"/>
                </a:solidFill>
                <a:latin typeface="-apple-system"/>
              </a:rPr>
              <a:t> sex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birthweight</a:t>
            </a:r>
            <a:r>
              <a:rPr lang="pt-BR" sz="1400" dirty="0">
                <a:solidFill>
                  <a:srgbClr val="222222"/>
                </a:solidFill>
                <a:latin typeface="-apple-system"/>
              </a:rPr>
              <a:t>-for-</a:t>
            </a:r>
            <a:r>
              <a:rPr lang="pt-BR" sz="1400" dirty="0" err="1">
                <a:solidFill>
                  <a:srgbClr val="222222"/>
                </a:solidFill>
                <a:latin typeface="-apple-system"/>
              </a:rPr>
              <a:t>gestational</a:t>
            </a:r>
            <a:r>
              <a:rPr lang="pt-BR" sz="1400" dirty="0">
                <a:solidFill>
                  <a:srgbClr val="222222"/>
                </a:solidFill>
                <a:latin typeface="-apple-system"/>
              </a:rPr>
              <a:t> age (</a:t>
            </a:r>
            <a:r>
              <a:rPr lang="pt-BR" sz="1400" dirty="0" err="1">
                <a:solidFill>
                  <a:srgbClr val="222222"/>
                </a:solidFill>
                <a:latin typeface="-apple-system"/>
              </a:rPr>
              <a:t>aOR</a:t>
            </a:r>
            <a:r>
              <a:rPr lang="pt-BR" sz="1400" dirty="0">
                <a:solidFill>
                  <a:srgbClr val="222222"/>
                </a:solidFill>
                <a:latin typeface="-apple-system"/>
              </a:rPr>
              <a:t> 1.68 [95% CI 1.05–2.67]). </a:t>
            </a:r>
            <a:r>
              <a:rPr lang="pt-BR" sz="1400" dirty="0" err="1">
                <a:solidFill>
                  <a:srgbClr val="222222"/>
                </a:solidFill>
                <a:latin typeface="-apple-system"/>
              </a:rPr>
              <a:t>These</a:t>
            </a:r>
            <a:r>
              <a:rPr lang="pt-BR" sz="1400" dirty="0">
                <a:solidFill>
                  <a:srgbClr val="222222"/>
                </a:solidFill>
                <a:latin typeface="-apple-system"/>
              </a:rPr>
              <a:t> </a:t>
            </a:r>
            <a:r>
              <a:rPr lang="pt-BR" sz="1400" dirty="0" err="1">
                <a:solidFill>
                  <a:srgbClr val="222222"/>
                </a:solidFill>
                <a:latin typeface="-apple-system"/>
              </a:rPr>
              <a:t>effects</a:t>
            </a:r>
            <a:r>
              <a:rPr lang="pt-BR" sz="1400" dirty="0">
                <a:solidFill>
                  <a:srgbClr val="222222"/>
                </a:solidFill>
                <a:latin typeface="-apple-system"/>
              </a:rPr>
              <a:t> </a:t>
            </a:r>
            <a:r>
              <a:rPr lang="pt-BR" sz="1400" dirty="0" err="1">
                <a:solidFill>
                  <a:srgbClr val="222222"/>
                </a:solidFill>
                <a:latin typeface="-apple-system"/>
              </a:rPr>
              <a:t>did</a:t>
            </a:r>
            <a:r>
              <a:rPr lang="pt-BR" sz="1400" dirty="0">
                <a:solidFill>
                  <a:srgbClr val="222222"/>
                </a:solidFill>
                <a:latin typeface="-apple-system"/>
              </a:rPr>
              <a:t> </a:t>
            </a:r>
            <a:r>
              <a:rPr lang="pt-BR" sz="1400" dirty="0" err="1">
                <a:solidFill>
                  <a:srgbClr val="222222"/>
                </a:solidFill>
                <a:latin typeface="-apple-system"/>
              </a:rPr>
              <a:t>not</a:t>
            </a:r>
            <a:r>
              <a:rPr lang="pt-BR" sz="1400" dirty="0">
                <a:solidFill>
                  <a:srgbClr val="222222"/>
                </a:solidFill>
                <a:latin typeface="-apple-system"/>
              </a:rPr>
              <a:t> </a:t>
            </a:r>
            <a:r>
              <a:rPr lang="pt-BR" sz="1400" dirty="0" err="1">
                <a:solidFill>
                  <a:srgbClr val="222222"/>
                </a:solidFill>
                <a:latin typeface="-apple-system"/>
              </a:rPr>
              <a:t>persist</a:t>
            </a:r>
            <a:r>
              <a:rPr lang="pt-BR" sz="1400" dirty="0">
                <a:solidFill>
                  <a:srgbClr val="222222"/>
                </a:solidFill>
                <a:latin typeface="-apple-system"/>
              </a:rPr>
              <a:t> </a:t>
            </a:r>
            <a:r>
              <a:rPr lang="pt-BR" sz="1400" dirty="0" err="1">
                <a:solidFill>
                  <a:srgbClr val="222222"/>
                </a:solidFill>
                <a:latin typeface="-apple-system"/>
              </a:rPr>
              <a:t>to</a:t>
            </a:r>
            <a:r>
              <a:rPr lang="pt-BR" sz="1400" dirty="0">
                <a:solidFill>
                  <a:srgbClr val="222222"/>
                </a:solidFill>
                <a:latin typeface="-apple-system"/>
              </a:rPr>
              <a:t> 3 </a:t>
            </a:r>
            <a:r>
              <a:rPr lang="pt-BR" sz="1400" dirty="0" err="1">
                <a:solidFill>
                  <a:srgbClr val="222222"/>
                </a:solidFill>
                <a:latin typeface="-apple-system"/>
              </a:rPr>
              <a:t>or</a:t>
            </a:r>
            <a:r>
              <a:rPr lang="pt-BR" sz="1400" dirty="0">
                <a:solidFill>
                  <a:srgbClr val="222222"/>
                </a:solidFill>
                <a:latin typeface="-apple-system"/>
              </a:rPr>
              <a:t> 5 </a:t>
            </a:r>
            <a:r>
              <a:rPr lang="pt-BR" sz="1400" dirty="0" err="1">
                <a:solidFill>
                  <a:srgbClr val="222222"/>
                </a:solidFill>
                <a:latin typeface="-apple-system"/>
              </a:rPr>
              <a:t>years</a:t>
            </a:r>
            <a:r>
              <a:rPr lang="pt-BR" sz="1400" dirty="0">
                <a:solidFill>
                  <a:srgbClr val="222222"/>
                </a:solidFill>
                <a:latin typeface="-apple-system"/>
              </a:rPr>
              <a:t> </a:t>
            </a:r>
            <a:r>
              <a:rPr lang="pt-BR" sz="1400" dirty="0" err="1">
                <a:solidFill>
                  <a:srgbClr val="222222"/>
                </a:solidFill>
                <a:latin typeface="-apple-system"/>
              </a:rPr>
              <a:t>of</a:t>
            </a:r>
            <a:r>
              <a:rPr lang="pt-BR" sz="1400" dirty="0">
                <a:solidFill>
                  <a:srgbClr val="222222"/>
                </a:solidFill>
                <a:latin typeface="-apple-system"/>
              </a:rPr>
              <a:t> age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after</a:t>
            </a:r>
            <a:r>
              <a:rPr lang="pt-BR" sz="1400" dirty="0">
                <a:solidFill>
                  <a:srgbClr val="222222"/>
                </a:solidFill>
                <a:latin typeface="-apple-system"/>
              </a:rPr>
              <a:t> </a:t>
            </a:r>
            <a:r>
              <a:rPr lang="pt-BR" sz="1400" dirty="0" err="1">
                <a:solidFill>
                  <a:srgbClr val="222222"/>
                </a:solidFill>
                <a:latin typeface="-apple-system"/>
              </a:rPr>
              <a:t>stratification</a:t>
            </a:r>
            <a:r>
              <a:rPr lang="pt-BR" sz="1400" dirty="0">
                <a:solidFill>
                  <a:srgbClr val="222222"/>
                </a:solidFill>
                <a:latin typeface="-apple-system"/>
              </a:rPr>
              <a:t> </a:t>
            </a:r>
            <a:r>
              <a:rPr lang="pt-BR" sz="1400" dirty="0" err="1">
                <a:solidFill>
                  <a:srgbClr val="222222"/>
                </a:solidFill>
                <a:latin typeface="-apple-system"/>
              </a:rPr>
              <a:t>by</a:t>
            </a:r>
            <a:r>
              <a:rPr lang="pt-BR" sz="1400" dirty="0">
                <a:solidFill>
                  <a:srgbClr val="222222"/>
                </a:solidFill>
                <a:latin typeface="-apple-system"/>
              </a:rPr>
              <a:t> sex, </a:t>
            </a:r>
            <a:r>
              <a:rPr lang="pt-BR" sz="1400" dirty="0" err="1">
                <a:solidFill>
                  <a:srgbClr val="222222"/>
                </a:solidFill>
                <a:latin typeface="-apple-system"/>
              </a:rPr>
              <a:t>were</a:t>
            </a:r>
            <a:r>
              <a:rPr lang="pt-BR" sz="1400" dirty="0">
                <a:solidFill>
                  <a:srgbClr val="222222"/>
                </a:solidFill>
                <a:latin typeface="-apple-system"/>
              </a:rPr>
              <a:t> </a:t>
            </a:r>
            <a:r>
              <a:rPr lang="pt-BR" sz="1400" dirty="0" err="1">
                <a:solidFill>
                  <a:srgbClr val="222222"/>
                </a:solidFill>
                <a:latin typeface="-apple-system"/>
              </a:rPr>
              <a:t>only</a:t>
            </a:r>
            <a:r>
              <a:rPr lang="pt-BR" sz="1400" dirty="0">
                <a:solidFill>
                  <a:srgbClr val="222222"/>
                </a:solidFill>
                <a:latin typeface="-apple-system"/>
              </a:rPr>
              <a:t> </a:t>
            </a:r>
            <a:r>
              <a:rPr lang="pt-BR" sz="1400" dirty="0" err="1">
                <a:solidFill>
                  <a:srgbClr val="222222"/>
                </a:solidFill>
                <a:latin typeface="-apple-system"/>
              </a:rPr>
              <a:t>seen</a:t>
            </a:r>
            <a:r>
              <a:rPr lang="pt-BR" sz="1400" dirty="0">
                <a:solidFill>
                  <a:srgbClr val="222222"/>
                </a:solidFill>
                <a:latin typeface="-apple-system"/>
              </a:rPr>
              <a:t> in boys (</a:t>
            </a:r>
            <a:r>
              <a:rPr lang="pt-BR" sz="1400" dirty="0" err="1">
                <a:solidFill>
                  <a:srgbClr val="222222"/>
                </a:solidFill>
                <a:latin typeface="-apple-system"/>
              </a:rPr>
              <a:t>aOR</a:t>
            </a:r>
            <a:r>
              <a:rPr lang="pt-BR" sz="1400" dirty="0">
                <a:solidFill>
                  <a:srgbClr val="222222"/>
                </a:solidFill>
                <a:latin typeface="-apple-system"/>
              </a:rPr>
              <a:t> </a:t>
            </a:r>
            <a:r>
              <a:rPr lang="pt-BR" sz="1400" dirty="0" err="1">
                <a:solidFill>
                  <a:srgbClr val="222222"/>
                </a:solidFill>
                <a:latin typeface="-apple-system"/>
              </a:rPr>
              <a:t>at</a:t>
            </a:r>
            <a:r>
              <a:rPr lang="pt-BR" sz="1400" dirty="0">
                <a:solidFill>
                  <a:srgbClr val="222222"/>
                </a:solidFill>
                <a:latin typeface="-apple-system"/>
              </a:rPr>
              <a:t> 1 </a:t>
            </a:r>
            <a:r>
              <a:rPr lang="pt-BR" sz="1400" dirty="0" err="1">
                <a:solidFill>
                  <a:srgbClr val="222222"/>
                </a:solidFill>
                <a:latin typeface="-apple-system"/>
              </a:rPr>
              <a:t>year</a:t>
            </a:r>
            <a:r>
              <a:rPr lang="pt-BR" sz="1400" dirty="0">
                <a:solidFill>
                  <a:srgbClr val="222222"/>
                </a:solidFill>
                <a:latin typeface="-apple-system"/>
              </a:rPr>
              <a:t> 2.21 [95% CI 1.26–3.88]).</a:t>
            </a:r>
          </a:p>
          <a:p>
            <a:r>
              <a:rPr lang="pt-BR" sz="1400" dirty="0" err="1">
                <a:solidFill>
                  <a:srgbClr val="222222"/>
                </a:solidFill>
                <a:latin typeface="-apple-system"/>
              </a:rPr>
              <a:t>Conclusion</a:t>
            </a:r>
            <a:r>
              <a:rPr lang="pt-BR" sz="1400" dirty="0">
                <a:solidFill>
                  <a:srgbClr val="222222"/>
                </a:solidFill>
                <a:latin typeface="-apple-system"/>
              </a:rPr>
              <a:t> </a:t>
            </a:r>
            <a:r>
              <a:rPr lang="pt-BR" sz="1400" dirty="0" err="1">
                <a:solidFill>
                  <a:srgbClr val="222222"/>
                </a:solidFill>
                <a:latin typeface="-apple-system"/>
              </a:rPr>
              <a:t>and</a:t>
            </a:r>
            <a:r>
              <a:rPr lang="pt-BR" sz="1400" dirty="0">
                <a:solidFill>
                  <a:srgbClr val="222222"/>
                </a:solidFill>
                <a:latin typeface="-apple-system"/>
              </a:rPr>
              <a:t> </a:t>
            </a:r>
            <a:r>
              <a:rPr lang="pt-BR" sz="1400" dirty="0" err="1">
                <a:solidFill>
                  <a:srgbClr val="222222"/>
                </a:solidFill>
                <a:latin typeface="-apple-system"/>
              </a:rPr>
              <a:t>relevance</a:t>
            </a:r>
            <a:endParaRPr lang="pt-BR" sz="1400" dirty="0">
              <a:solidFill>
                <a:srgbClr val="222222"/>
              </a:solidFill>
              <a:latin typeface="-apple-system"/>
            </a:endParaRPr>
          </a:p>
          <a:p>
            <a:r>
              <a:rPr lang="pt-BR" sz="1400" dirty="0" err="1">
                <a:solidFill>
                  <a:srgbClr val="222222"/>
                </a:solidFill>
                <a:highlight>
                  <a:srgbClr val="FFFF00"/>
                </a:highlight>
                <a:latin typeface="-apple-system"/>
              </a:rPr>
              <a:t>Our</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findings</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add</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to</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the</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body</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of</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evidence</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that</a:t>
            </a:r>
            <a:r>
              <a:rPr lang="pt-BR" sz="1400" dirty="0">
                <a:solidFill>
                  <a:srgbClr val="222222"/>
                </a:solidFill>
                <a:highlight>
                  <a:srgbClr val="FFFF00"/>
                </a:highlight>
                <a:latin typeface="-apple-system"/>
              </a:rPr>
              <a:t> CS, in particular CS </a:t>
            </a:r>
            <a:r>
              <a:rPr lang="pt-BR" sz="1400" dirty="0" err="1">
                <a:solidFill>
                  <a:srgbClr val="222222"/>
                </a:solidFill>
                <a:highlight>
                  <a:srgbClr val="FFFF00"/>
                </a:highlight>
                <a:latin typeface="-apple-system"/>
              </a:rPr>
              <a:t>without</a:t>
            </a:r>
            <a:r>
              <a:rPr lang="pt-BR" sz="1400" dirty="0">
                <a:solidFill>
                  <a:srgbClr val="222222"/>
                </a:solidFill>
                <a:highlight>
                  <a:srgbClr val="FFFF00"/>
                </a:highlight>
                <a:latin typeface="-apple-system"/>
              </a:rPr>
              <a:t> labor </a:t>
            </a:r>
            <a:r>
              <a:rPr lang="pt-BR" sz="1400" dirty="0" err="1">
                <a:solidFill>
                  <a:srgbClr val="222222"/>
                </a:solidFill>
                <a:highlight>
                  <a:srgbClr val="FFFF00"/>
                </a:highlight>
                <a:latin typeface="-apple-system"/>
              </a:rPr>
              <a:t>events</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may</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be</a:t>
            </a:r>
            <a:r>
              <a:rPr lang="pt-BR" sz="1400" dirty="0">
                <a:solidFill>
                  <a:srgbClr val="222222"/>
                </a:solidFill>
                <a:highlight>
                  <a:srgbClr val="FFFF00"/>
                </a:highlight>
                <a:latin typeface="-apple-system"/>
              </a:rPr>
              <a:t> a </a:t>
            </a:r>
            <a:r>
              <a:rPr lang="pt-BR" sz="1400" dirty="0" err="1">
                <a:solidFill>
                  <a:srgbClr val="222222"/>
                </a:solidFill>
                <a:highlight>
                  <a:srgbClr val="FFFF00"/>
                </a:highlight>
                <a:latin typeface="-apple-system"/>
              </a:rPr>
              <a:t>risk</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factor</a:t>
            </a:r>
            <a:r>
              <a:rPr lang="pt-BR" sz="1400" dirty="0">
                <a:solidFill>
                  <a:srgbClr val="222222"/>
                </a:solidFill>
                <a:highlight>
                  <a:srgbClr val="FFFF00"/>
                </a:highlight>
                <a:latin typeface="-apple-system"/>
              </a:rPr>
              <a:t> for </a:t>
            </a:r>
            <a:r>
              <a:rPr lang="pt-BR" sz="1400" dirty="0" err="1">
                <a:solidFill>
                  <a:srgbClr val="222222"/>
                </a:solidFill>
                <a:highlight>
                  <a:srgbClr val="FFFF00"/>
                </a:highlight>
                <a:latin typeface="-apple-system"/>
              </a:rPr>
              <a:t>overweight</a:t>
            </a:r>
            <a:r>
              <a:rPr lang="pt-BR" sz="1400" dirty="0">
                <a:solidFill>
                  <a:srgbClr val="222222"/>
                </a:solidFill>
                <a:highlight>
                  <a:srgbClr val="FFFF00"/>
                </a:highlight>
                <a:latin typeface="-apple-system"/>
              </a:rPr>
              <a:t> in </a:t>
            </a:r>
            <a:r>
              <a:rPr lang="pt-BR" sz="1400" dirty="0" err="1">
                <a:solidFill>
                  <a:srgbClr val="222222"/>
                </a:solidFill>
                <a:highlight>
                  <a:srgbClr val="FFFF00"/>
                </a:highlight>
                <a:latin typeface="-apple-system"/>
              </a:rPr>
              <a:t>early</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life</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and</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that</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this</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association</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may</a:t>
            </a:r>
            <a:r>
              <a:rPr lang="pt-BR" sz="1400" dirty="0">
                <a:solidFill>
                  <a:srgbClr val="222222"/>
                </a:solidFill>
                <a:highlight>
                  <a:srgbClr val="FFFF00"/>
                </a:highlight>
                <a:latin typeface="-apple-system"/>
              </a:rPr>
              <a:t> </a:t>
            </a:r>
            <a:r>
              <a:rPr lang="pt-BR" sz="1400" dirty="0" err="1">
                <a:solidFill>
                  <a:srgbClr val="222222"/>
                </a:solidFill>
                <a:highlight>
                  <a:srgbClr val="FFFF00"/>
                </a:highlight>
                <a:latin typeface="-apple-system"/>
              </a:rPr>
              <a:t>be</a:t>
            </a:r>
            <a:r>
              <a:rPr lang="pt-BR" sz="1400" dirty="0">
                <a:solidFill>
                  <a:srgbClr val="222222"/>
                </a:solidFill>
                <a:highlight>
                  <a:srgbClr val="FFFF00"/>
                </a:highlight>
                <a:latin typeface="-apple-system"/>
              </a:rPr>
              <a:t> sex-</a:t>
            </a:r>
            <a:r>
              <a:rPr lang="pt-BR" sz="1400" dirty="0" err="1">
                <a:solidFill>
                  <a:srgbClr val="222222"/>
                </a:solidFill>
                <a:highlight>
                  <a:srgbClr val="FFFF00"/>
                </a:highlight>
                <a:latin typeface="-apple-system"/>
              </a:rPr>
              <a:t>specific</a:t>
            </a:r>
            <a:r>
              <a:rPr lang="pt-BR" sz="1400" dirty="0">
                <a:solidFill>
                  <a:srgbClr val="222222"/>
                </a:solidFill>
                <a:latin typeface="-apple-system"/>
              </a:rPr>
              <a:t>. </a:t>
            </a:r>
            <a:r>
              <a:rPr lang="pt-BR" sz="1400" dirty="0" err="1">
                <a:solidFill>
                  <a:srgbClr val="222222"/>
                </a:solidFill>
                <a:latin typeface="-apple-system"/>
              </a:rPr>
              <a:t>These</a:t>
            </a:r>
            <a:r>
              <a:rPr lang="pt-BR" sz="1400" dirty="0">
                <a:solidFill>
                  <a:srgbClr val="222222"/>
                </a:solidFill>
                <a:latin typeface="-apple-system"/>
              </a:rPr>
              <a:t> </a:t>
            </a:r>
            <a:r>
              <a:rPr lang="pt-BR" sz="1400" dirty="0" err="1">
                <a:solidFill>
                  <a:srgbClr val="222222"/>
                </a:solidFill>
                <a:latin typeface="-apple-system"/>
              </a:rPr>
              <a:t>findings</a:t>
            </a:r>
            <a:r>
              <a:rPr lang="pt-BR" sz="1400" dirty="0">
                <a:solidFill>
                  <a:srgbClr val="222222"/>
                </a:solidFill>
                <a:latin typeface="-apple-system"/>
              </a:rPr>
              <a:t> </a:t>
            </a:r>
            <a:r>
              <a:rPr lang="pt-BR" sz="1400" dirty="0" err="1">
                <a:solidFill>
                  <a:srgbClr val="222222"/>
                </a:solidFill>
                <a:latin typeface="-apple-system"/>
              </a:rPr>
              <a:t>could</a:t>
            </a:r>
            <a:r>
              <a:rPr lang="pt-BR" sz="1400" dirty="0">
                <a:solidFill>
                  <a:srgbClr val="222222"/>
                </a:solidFill>
                <a:latin typeface="-apple-system"/>
              </a:rPr>
              <a:t> help </a:t>
            </a:r>
            <a:r>
              <a:rPr lang="pt-BR" sz="1400" dirty="0" err="1">
                <a:solidFill>
                  <a:srgbClr val="222222"/>
                </a:solidFill>
                <a:latin typeface="-apple-system"/>
              </a:rPr>
              <a:t>to</a:t>
            </a:r>
            <a:r>
              <a:rPr lang="pt-BR" sz="1400" dirty="0">
                <a:solidFill>
                  <a:srgbClr val="222222"/>
                </a:solidFill>
                <a:latin typeface="-apple-system"/>
              </a:rPr>
              <a:t> </a:t>
            </a:r>
            <a:r>
              <a:rPr lang="pt-BR" sz="1400" dirty="0" err="1">
                <a:solidFill>
                  <a:srgbClr val="222222"/>
                </a:solidFill>
                <a:latin typeface="-apple-system"/>
              </a:rPr>
              <a:t>identify</a:t>
            </a:r>
            <a:r>
              <a:rPr lang="pt-BR" sz="1400" dirty="0">
                <a:solidFill>
                  <a:srgbClr val="222222"/>
                </a:solidFill>
                <a:latin typeface="-apple-system"/>
              </a:rPr>
              <a:t> </a:t>
            </a:r>
            <a:r>
              <a:rPr lang="pt-BR" sz="1400" dirty="0" err="1">
                <a:solidFill>
                  <a:srgbClr val="222222"/>
                </a:solidFill>
                <a:latin typeface="-apple-system"/>
              </a:rPr>
              <a:t>children</a:t>
            </a:r>
            <a:r>
              <a:rPr lang="pt-BR" sz="1400" dirty="0">
                <a:solidFill>
                  <a:srgbClr val="222222"/>
                </a:solidFill>
                <a:latin typeface="-apple-system"/>
              </a:rPr>
              <a:t> </a:t>
            </a:r>
            <a:r>
              <a:rPr lang="pt-BR" sz="1400" dirty="0" err="1">
                <a:solidFill>
                  <a:srgbClr val="222222"/>
                </a:solidFill>
                <a:latin typeface="-apple-system"/>
              </a:rPr>
              <a:t>at</a:t>
            </a:r>
            <a:r>
              <a:rPr lang="pt-BR" sz="1400" dirty="0">
                <a:solidFill>
                  <a:srgbClr val="222222"/>
                </a:solidFill>
                <a:latin typeface="-apple-system"/>
              </a:rPr>
              <a:t> </a:t>
            </a:r>
            <a:r>
              <a:rPr lang="pt-BR" sz="1400" dirty="0" err="1">
                <a:solidFill>
                  <a:srgbClr val="222222"/>
                </a:solidFill>
                <a:latin typeface="-apple-system"/>
              </a:rPr>
              <a:t>higher</a:t>
            </a:r>
            <a:r>
              <a:rPr lang="pt-BR" sz="1400" dirty="0">
                <a:solidFill>
                  <a:srgbClr val="222222"/>
                </a:solidFill>
                <a:latin typeface="-apple-system"/>
              </a:rPr>
              <a:t> </a:t>
            </a:r>
            <a:r>
              <a:rPr lang="pt-BR" sz="1400" dirty="0" err="1">
                <a:solidFill>
                  <a:srgbClr val="222222"/>
                </a:solidFill>
                <a:latin typeface="-apple-system"/>
              </a:rPr>
              <a:t>risk</a:t>
            </a:r>
            <a:r>
              <a:rPr lang="pt-BR" sz="1400" dirty="0">
                <a:solidFill>
                  <a:srgbClr val="222222"/>
                </a:solidFill>
                <a:latin typeface="-apple-system"/>
              </a:rPr>
              <a:t> for </a:t>
            </a:r>
            <a:r>
              <a:rPr lang="pt-BR" sz="1400" dirty="0" err="1">
                <a:solidFill>
                  <a:srgbClr val="222222"/>
                </a:solidFill>
                <a:latin typeface="-apple-system"/>
              </a:rPr>
              <a:t>developing</a:t>
            </a:r>
            <a:r>
              <a:rPr lang="pt-BR" sz="1400" dirty="0">
                <a:solidFill>
                  <a:srgbClr val="222222"/>
                </a:solidFill>
                <a:latin typeface="-apple-system"/>
              </a:rPr>
              <a:t> </a:t>
            </a:r>
            <a:r>
              <a:rPr lang="pt-BR" sz="1400" dirty="0" err="1">
                <a:solidFill>
                  <a:srgbClr val="222222"/>
                </a:solidFill>
                <a:latin typeface="-apple-system"/>
              </a:rPr>
              <a:t>obesity</a:t>
            </a:r>
            <a:r>
              <a:rPr lang="pt-BR" sz="1400" dirty="0">
                <a:solidFill>
                  <a:srgbClr val="222222"/>
                </a:solidFill>
                <a:latin typeface="-apple-system"/>
              </a:rPr>
              <a:t>.</a:t>
            </a:r>
            <a:endParaRPr lang="pt-BR" sz="1400" b="0" i="0" u="none" strike="noStrike" dirty="0">
              <a:solidFill>
                <a:srgbClr val="222222"/>
              </a:solidFill>
              <a:effectLst/>
              <a:latin typeface="-apple-system"/>
            </a:endParaRPr>
          </a:p>
        </p:txBody>
      </p:sp>
      <p:sp>
        <p:nvSpPr>
          <p:cNvPr id="3" name="CaixaDeTexto 2">
            <a:extLst>
              <a:ext uri="{FF2B5EF4-FFF2-40B4-BE49-F238E27FC236}">
                <a16:creationId xmlns:a16="http://schemas.microsoft.com/office/drawing/2014/main" id="{3952BEE5-9837-8645-A46C-14257F732C93}"/>
              </a:ext>
            </a:extLst>
          </p:cNvPr>
          <p:cNvSpPr txBox="1"/>
          <p:nvPr/>
        </p:nvSpPr>
        <p:spPr>
          <a:xfrm>
            <a:off x="7721600" y="1955800"/>
            <a:ext cx="3784600" cy="2677656"/>
          </a:xfrm>
          <a:prstGeom prst="rect">
            <a:avLst/>
          </a:prstGeom>
          <a:noFill/>
        </p:spPr>
        <p:txBody>
          <a:bodyPr wrap="square" rtlCol="0">
            <a:spAutoFit/>
          </a:bodyPr>
          <a:lstStyle/>
          <a:p>
            <a:r>
              <a:rPr lang="pt-BR" sz="2400" b="1" dirty="0">
                <a:solidFill>
                  <a:schemeClr val="accent1"/>
                </a:solidFill>
                <a:latin typeface="Arial" panose="020B0604020202020204" pitchFamily="34" charset="0"/>
                <a:cs typeface="Arial" panose="020B0604020202020204" pitchFamily="34" charset="0"/>
              </a:rPr>
              <a:t>Coorte do Canadá (2024)</a:t>
            </a:r>
          </a:p>
          <a:p>
            <a:endParaRPr lang="pt-BR" sz="2400" b="1" dirty="0">
              <a:solidFill>
                <a:schemeClr val="accent1"/>
              </a:solidFill>
              <a:latin typeface="Arial" panose="020B0604020202020204" pitchFamily="34" charset="0"/>
              <a:cs typeface="Arial" panose="020B0604020202020204" pitchFamily="34" charset="0"/>
            </a:endParaRPr>
          </a:p>
          <a:p>
            <a:r>
              <a:rPr lang="pt-BR" sz="2400" b="1" dirty="0">
                <a:solidFill>
                  <a:schemeClr val="accent1"/>
                </a:solidFill>
                <a:latin typeface="Arial" panose="020B0604020202020204" pitchFamily="34" charset="0"/>
                <a:cs typeface="Arial" panose="020B0604020202020204" pitchFamily="34" charset="0"/>
              </a:rPr>
              <a:t>Risco aumentado de sobrepeso no 1º. ano</a:t>
            </a:r>
          </a:p>
          <a:p>
            <a:endParaRPr lang="pt-BR" sz="2400" b="1" dirty="0">
              <a:solidFill>
                <a:schemeClr val="accent1"/>
              </a:solidFill>
              <a:latin typeface="Arial" panose="020B0604020202020204" pitchFamily="34" charset="0"/>
              <a:cs typeface="Arial" panose="020B0604020202020204" pitchFamily="34" charset="0"/>
            </a:endParaRPr>
          </a:p>
          <a:p>
            <a:r>
              <a:rPr lang="pt-BR" sz="2400" b="1" dirty="0">
                <a:solidFill>
                  <a:schemeClr val="accent1"/>
                </a:solidFill>
                <a:latin typeface="Arial" panose="020B0604020202020204" pitchFamily="34" charset="0"/>
                <a:cs typeface="Arial" panose="020B0604020202020204" pitchFamily="34" charset="0"/>
              </a:rPr>
              <a:t>Efeito parece ser maior entre os meninos </a:t>
            </a:r>
          </a:p>
        </p:txBody>
      </p:sp>
    </p:spTree>
    <p:extLst>
      <p:ext uri="{BB962C8B-B14F-4D97-AF65-F5344CB8AC3E}">
        <p14:creationId xmlns:p14="http://schemas.microsoft.com/office/powerpoint/2010/main" val="3392333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77800" y="601131"/>
            <a:ext cx="6801031" cy="4961469"/>
          </a:xfrm>
          <a:prstGeom prst="rect">
            <a:avLst/>
          </a:prstGeom>
        </p:spPr>
      </p:pic>
      <p:pic>
        <p:nvPicPr>
          <p:cNvPr id="3" name="Imagem 2"/>
          <p:cNvPicPr>
            <a:picLocks noChangeAspect="1"/>
          </p:cNvPicPr>
          <p:nvPr/>
        </p:nvPicPr>
        <p:blipFill>
          <a:blip r:embed="rId3"/>
          <a:stretch>
            <a:fillRect/>
          </a:stretch>
        </p:blipFill>
        <p:spPr>
          <a:xfrm>
            <a:off x="6978831" y="1918301"/>
            <a:ext cx="5041021" cy="4758267"/>
          </a:xfrm>
          <a:prstGeom prst="rect">
            <a:avLst/>
          </a:prstGeom>
        </p:spPr>
      </p:pic>
      <p:sp>
        <p:nvSpPr>
          <p:cNvPr id="5" name="Retângulo 4"/>
          <p:cNvSpPr/>
          <p:nvPr/>
        </p:nvSpPr>
        <p:spPr>
          <a:xfrm>
            <a:off x="293378" y="5874432"/>
            <a:ext cx="6096000" cy="646331"/>
          </a:xfrm>
          <a:prstGeom prst="rect">
            <a:avLst/>
          </a:prstGeom>
        </p:spPr>
        <p:txBody>
          <a:bodyPr>
            <a:spAutoFit/>
          </a:bodyPr>
          <a:lstStyle/>
          <a:p>
            <a:r>
              <a:rPr lang="en-US" sz="1200" dirty="0">
                <a:solidFill>
                  <a:srgbClr val="222222"/>
                </a:solidFill>
                <a:latin typeface="Arial" panose="020B0604020202020204" pitchFamily="34" charset="0"/>
              </a:rPr>
              <a:t>Begum, </a:t>
            </a:r>
            <a:r>
              <a:rPr lang="en-US" sz="1200" dirty="0" err="1">
                <a:solidFill>
                  <a:srgbClr val="222222"/>
                </a:solidFill>
                <a:latin typeface="Arial" panose="020B0604020202020204" pitchFamily="34" charset="0"/>
              </a:rPr>
              <a:t>Tahmina</a:t>
            </a:r>
            <a:r>
              <a:rPr lang="en-US" sz="1200" dirty="0">
                <a:solidFill>
                  <a:srgbClr val="222222"/>
                </a:solidFill>
                <a:latin typeface="Arial" panose="020B0604020202020204" pitchFamily="34" charset="0"/>
              </a:rPr>
              <a:t>, et al. "Longitudinal association between caesarean section birth and cardio‐vascular risk profiles among adolescents in Australia." </a:t>
            </a:r>
            <a:r>
              <a:rPr lang="en-US" sz="1200" i="1" dirty="0">
                <a:solidFill>
                  <a:srgbClr val="222222"/>
                </a:solidFill>
                <a:latin typeface="Arial" panose="020B0604020202020204" pitchFamily="34" charset="0"/>
              </a:rPr>
              <a:t>Australian and New Zealand Journal of Public Health</a:t>
            </a:r>
            <a:r>
              <a:rPr lang="en-US" sz="1200" dirty="0">
                <a:solidFill>
                  <a:srgbClr val="222222"/>
                </a:solidFill>
                <a:latin typeface="Arial" panose="020B0604020202020204" pitchFamily="34" charset="0"/>
              </a:rPr>
              <a:t> (2022).</a:t>
            </a:r>
            <a:endParaRPr lang="pt-BR" sz="1200" dirty="0"/>
          </a:p>
        </p:txBody>
      </p:sp>
      <p:sp>
        <p:nvSpPr>
          <p:cNvPr id="7" name="Rectangle 1"/>
          <p:cNvSpPr>
            <a:spLocks noChangeArrowheads="1"/>
          </p:cNvSpPr>
          <p:nvPr/>
        </p:nvSpPr>
        <p:spPr bwMode="auto">
          <a:xfrm>
            <a:off x="7222067" y="301713"/>
            <a:ext cx="3106299" cy="15132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BR" sz="2000" b="0" i="0" u="none" strike="noStrike" cap="none" normalizeH="0" baseline="0" dirty="0">
                <a:ln>
                  <a:noFill/>
                </a:ln>
                <a:solidFill>
                  <a:schemeClr val="accent1">
                    <a:lumMod val="75000"/>
                  </a:schemeClr>
                </a:solidFill>
                <a:effectLst/>
                <a:latin typeface="inherit"/>
              </a:rPr>
              <a:t>Associação longitudinal entre parto por cesariana e perfis de risco cardiovascular entre adolescentes na Austrália</a:t>
            </a:r>
            <a:r>
              <a:rPr kumimoji="0" lang="pt-PT" altLang="pt-BR" sz="2000" b="0" i="0" u="none" strike="noStrike" cap="none" normalizeH="0" baseline="0" dirty="0">
                <a:ln>
                  <a:noFill/>
                </a:ln>
                <a:solidFill>
                  <a:schemeClr val="accent1">
                    <a:lumMod val="75000"/>
                  </a:schemeClr>
                </a:solidFill>
                <a:effectLst/>
              </a:rPr>
              <a:t> </a:t>
            </a:r>
            <a:endParaRPr kumimoji="0" lang="pt-PT" altLang="pt-BR" sz="2000" b="0" i="0" u="none" strike="noStrike" cap="none" normalizeH="0" baseline="0" dirty="0">
              <a:ln>
                <a:noFill/>
              </a:ln>
              <a:solidFill>
                <a:schemeClr val="accent1">
                  <a:lumMod val="75000"/>
                </a:schemeClr>
              </a:solidFill>
              <a:effectLst/>
              <a:latin typeface="Arial" panose="020B0604020202020204" pitchFamily="34" charset="0"/>
            </a:endParaRPr>
          </a:p>
        </p:txBody>
      </p:sp>
    </p:spTree>
    <p:extLst>
      <p:ext uri="{BB962C8B-B14F-4D97-AF65-F5344CB8AC3E}">
        <p14:creationId xmlns:p14="http://schemas.microsoft.com/office/powerpoint/2010/main" val="485841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EBB94-68F3-3142-90D6-77C27BAAFB8F}"/>
              </a:ext>
            </a:extLst>
          </p:cNvPr>
          <p:cNvSpPr>
            <a:spLocks noGrp="1"/>
          </p:cNvSpPr>
          <p:nvPr>
            <p:ph type="title"/>
          </p:nvPr>
        </p:nvSpPr>
        <p:spPr>
          <a:xfrm>
            <a:off x="889000" y="495300"/>
            <a:ext cx="10909300" cy="1549400"/>
          </a:xfrm>
        </p:spPr>
        <p:txBody>
          <a:bodyPr/>
          <a:lstStyle/>
          <a:p>
            <a:r>
              <a:rPr lang="pt-BR" b="1" dirty="0"/>
              <a:t>Efeitos da cesárea na idade gestacional</a:t>
            </a:r>
          </a:p>
        </p:txBody>
      </p:sp>
      <p:pic>
        <p:nvPicPr>
          <p:cNvPr id="4" name="Imagem 3">
            <a:extLst>
              <a:ext uri="{FF2B5EF4-FFF2-40B4-BE49-F238E27FC236}">
                <a16:creationId xmlns:a16="http://schemas.microsoft.com/office/drawing/2014/main" id="{D9A64FCB-0501-534C-A1BA-3505B8412AF5}"/>
              </a:ext>
            </a:extLst>
          </p:cNvPr>
          <p:cNvPicPr>
            <a:picLocks noChangeAspect="1"/>
          </p:cNvPicPr>
          <p:nvPr/>
        </p:nvPicPr>
        <p:blipFill>
          <a:blip r:embed="rId2"/>
          <a:stretch>
            <a:fillRect/>
          </a:stretch>
        </p:blipFill>
        <p:spPr>
          <a:xfrm>
            <a:off x="584200" y="1999652"/>
            <a:ext cx="7759699" cy="4642555"/>
          </a:xfrm>
          <a:prstGeom prst="rect">
            <a:avLst/>
          </a:prstGeom>
        </p:spPr>
      </p:pic>
      <p:sp>
        <p:nvSpPr>
          <p:cNvPr id="6" name="CaixaDeTexto 5">
            <a:extLst>
              <a:ext uri="{FF2B5EF4-FFF2-40B4-BE49-F238E27FC236}">
                <a16:creationId xmlns:a16="http://schemas.microsoft.com/office/drawing/2014/main" id="{1F60974E-EAA3-2746-B96E-398EAED13D0E}"/>
              </a:ext>
            </a:extLst>
          </p:cNvPr>
          <p:cNvSpPr txBox="1"/>
          <p:nvPr/>
        </p:nvSpPr>
        <p:spPr>
          <a:xfrm>
            <a:off x="8559800" y="2423851"/>
            <a:ext cx="3098800" cy="4031873"/>
          </a:xfrm>
          <a:prstGeom prst="rect">
            <a:avLst/>
          </a:prstGeom>
          <a:noFill/>
        </p:spPr>
        <p:txBody>
          <a:bodyPr wrap="square" rtlCol="0">
            <a:spAutoFit/>
          </a:bodyPr>
          <a:lstStyle/>
          <a:p>
            <a:r>
              <a:rPr lang="pt-BR" sz="3200" b="1" dirty="0">
                <a:solidFill>
                  <a:schemeClr val="accent1"/>
                </a:solidFill>
              </a:rPr>
              <a:t>Maior taxa de cesárea, mais nascimentos </a:t>
            </a:r>
            <a:r>
              <a:rPr lang="pt-BR" sz="3200" b="1" dirty="0" err="1">
                <a:solidFill>
                  <a:schemeClr val="accent1"/>
                </a:solidFill>
              </a:rPr>
              <a:t>pre</a:t>
            </a:r>
            <a:r>
              <a:rPr lang="pt-BR" sz="3200" b="1" dirty="0">
                <a:solidFill>
                  <a:schemeClr val="accent1"/>
                </a:solidFill>
              </a:rPr>
              <a:t>-termo (&lt;37 semanas) e no termo precoce (&gt;37-&lt;39 semanas)</a:t>
            </a:r>
          </a:p>
        </p:txBody>
      </p:sp>
    </p:spTree>
    <p:extLst>
      <p:ext uri="{BB962C8B-B14F-4D97-AF65-F5344CB8AC3E}">
        <p14:creationId xmlns:p14="http://schemas.microsoft.com/office/powerpoint/2010/main" val="1107684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F294FC2-7D5E-714F-8498-69423467D6C1}"/>
              </a:ext>
            </a:extLst>
          </p:cNvPr>
          <p:cNvPicPr>
            <a:picLocks noChangeAspect="1"/>
          </p:cNvPicPr>
          <p:nvPr/>
        </p:nvPicPr>
        <p:blipFill>
          <a:blip r:embed="rId2"/>
          <a:stretch>
            <a:fillRect/>
          </a:stretch>
        </p:blipFill>
        <p:spPr>
          <a:xfrm>
            <a:off x="544287" y="402771"/>
            <a:ext cx="10091058" cy="6110515"/>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7B16ED71-82D9-3441-AE15-803BBB4BBE48}"/>
                  </a:ext>
                </a:extLst>
              </p14:cNvPr>
              <p14:cNvContentPartPr/>
              <p14:nvPr/>
            </p14:nvContentPartPr>
            <p14:xfrm>
              <a:off x="1137154" y="5037840"/>
              <a:ext cx="4312440" cy="366480"/>
            </p14:xfrm>
          </p:contentPart>
        </mc:Choice>
        <mc:Fallback xmlns="">
          <p:pic>
            <p:nvPicPr>
              <p:cNvPr id="4" name="Tinta 3">
                <a:extLst>
                  <a:ext uri="{FF2B5EF4-FFF2-40B4-BE49-F238E27FC236}">
                    <a16:creationId xmlns:a16="http://schemas.microsoft.com/office/drawing/2014/main" id="{7B16ED71-82D9-3441-AE15-803BBB4BBE48}"/>
                  </a:ext>
                </a:extLst>
              </p:cNvPr>
              <p:cNvPicPr/>
              <p:nvPr/>
            </p:nvPicPr>
            <p:blipFill>
              <a:blip r:embed="rId4"/>
              <a:stretch>
                <a:fillRect/>
              </a:stretch>
            </p:blipFill>
            <p:spPr>
              <a:xfrm>
                <a:off x="1083514" y="4930200"/>
                <a:ext cx="4420080" cy="582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Tinta 4">
                <a:extLst>
                  <a:ext uri="{FF2B5EF4-FFF2-40B4-BE49-F238E27FC236}">
                    <a16:creationId xmlns:a16="http://schemas.microsoft.com/office/drawing/2014/main" id="{0E64BDC5-238B-3348-9A8C-24CFB35A22A9}"/>
                  </a:ext>
                </a:extLst>
              </p14:cNvPr>
              <p14:cNvContentPartPr/>
              <p14:nvPr/>
            </p14:nvContentPartPr>
            <p14:xfrm>
              <a:off x="164434" y="5016960"/>
              <a:ext cx="525240" cy="538920"/>
            </p14:xfrm>
          </p:contentPart>
        </mc:Choice>
        <mc:Fallback xmlns="">
          <p:pic>
            <p:nvPicPr>
              <p:cNvPr id="5" name="Tinta 4">
                <a:extLst>
                  <a:ext uri="{FF2B5EF4-FFF2-40B4-BE49-F238E27FC236}">
                    <a16:creationId xmlns:a16="http://schemas.microsoft.com/office/drawing/2014/main" id="{0E64BDC5-238B-3348-9A8C-24CFB35A22A9}"/>
                  </a:ext>
                </a:extLst>
              </p:cNvPr>
              <p:cNvPicPr/>
              <p:nvPr/>
            </p:nvPicPr>
            <p:blipFill>
              <a:blip r:embed="rId6"/>
              <a:stretch>
                <a:fillRect/>
              </a:stretch>
            </p:blipFill>
            <p:spPr>
              <a:xfrm>
                <a:off x="110434" y="4909320"/>
                <a:ext cx="632880" cy="754560"/>
              </a:xfrm>
              <a:prstGeom prst="rect">
                <a:avLst/>
              </a:prstGeom>
            </p:spPr>
          </p:pic>
        </mc:Fallback>
      </mc:AlternateContent>
    </p:spTree>
    <p:extLst>
      <p:ext uri="{BB962C8B-B14F-4D97-AF65-F5344CB8AC3E}">
        <p14:creationId xmlns:p14="http://schemas.microsoft.com/office/powerpoint/2010/main" val="317123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54490DB-06C5-7B47-85C2-D51AE9068832}"/>
              </a:ext>
            </a:extLst>
          </p:cNvPr>
          <p:cNvPicPr>
            <a:picLocks noChangeAspect="1"/>
          </p:cNvPicPr>
          <p:nvPr/>
        </p:nvPicPr>
        <p:blipFill>
          <a:blip r:embed="rId2"/>
          <a:stretch>
            <a:fillRect/>
          </a:stretch>
        </p:blipFill>
        <p:spPr>
          <a:xfrm>
            <a:off x="3048000" y="185057"/>
            <a:ext cx="6869792" cy="1622205"/>
          </a:xfrm>
          <a:prstGeom prst="rect">
            <a:avLst/>
          </a:prstGeom>
        </p:spPr>
      </p:pic>
      <p:pic>
        <p:nvPicPr>
          <p:cNvPr id="4" name="Imagem 3">
            <a:extLst>
              <a:ext uri="{FF2B5EF4-FFF2-40B4-BE49-F238E27FC236}">
                <a16:creationId xmlns:a16="http://schemas.microsoft.com/office/drawing/2014/main" id="{30C6EA11-0B92-BB41-8AC6-EAB537D4D3EB}"/>
              </a:ext>
            </a:extLst>
          </p:cNvPr>
          <p:cNvPicPr>
            <a:picLocks noChangeAspect="1"/>
          </p:cNvPicPr>
          <p:nvPr/>
        </p:nvPicPr>
        <p:blipFill>
          <a:blip r:embed="rId3"/>
          <a:stretch>
            <a:fillRect/>
          </a:stretch>
        </p:blipFill>
        <p:spPr>
          <a:xfrm>
            <a:off x="217715" y="1468774"/>
            <a:ext cx="2699656" cy="5090775"/>
          </a:xfrm>
          <a:prstGeom prst="rect">
            <a:avLst/>
          </a:prstGeom>
        </p:spPr>
      </p:pic>
      <p:pic>
        <p:nvPicPr>
          <p:cNvPr id="5" name="Imagem 4">
            <a:extLst>
              <a:ext uri="{FF2B5EF4-FFF2-40B4-BE49-F238E27FC236}">
                <a16:creationId xmlns:a16="http://schemas.microsoft.com/office/drawing/2014/main" id="{5211EB85-E690-3141-80B6-4AA87E017BDB}"/>
              </a:ext>
            </a:extLst>
          </p:cNvPr>
          <p:cNvPicPr>
            <a:picLocks noChangeAspect="1"/>
          </p:cNvPicPr>
          <p:nvPr/>
        </p:nvPicPr>
        <p:blipFill>
          <a:blip r:embed="rId4"/>
          <a:stretch>
            <a:fillRect/>
          </a:stretch>
        </p:blipFill>
        <p:spPr>
          <a:xfrm>
            <a:off x="3555093" y="1981199"/>
            <a:ext cx="7363278" cy="4445961"/>
          </a:xfrm>
          <a:prstGeom prst="rect">
            <a:avLst/>
          </a:prstGeom>
        </p:spPr>
      </p:pic>
    </p:spTree>
    <p:extLst>
      <p:ext uri="{BB962C8B-B14F-4D97-AF65-F5344CB8AC3E}">
        <p14:creationId xmlns:p14="http://schemas.microsoft.com/office/powerpoint/2010/main" val="4231796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317" y="2388973"/>
            <a:ext cx="3857121" cy="16536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508" y="5524139"/>
            <a:ext cx="5158699" cy="12330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154" y="2080395"/>
            <a:ext cx="5148262" cy="34437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6"/>
          <p:cNvSpPr>
            <a:spLocks noChangeArrowheads="1"/>
          </p:cNvSpPr>
          <p:nvPr/>
        </p:nvSpPr>
        <p:spPr bwMode="auto">
          <a:xfrm>
            <a:off x="8008938" y="6387306"/>
            <a:ext cx="2659063" cy="369888"/>
          </a:xfrm>
          <a:prstGeom prst="rect">
            <a:avLst/>
          </a:prstGeom>
          <a:solidFill>
            <a:srgbClr val="FFFFFF"/>
          </a:solidFill>
          <a:ln w="9525">
            <a:solidFill>
              <a:srgbClr val="3366CC"/>
            </a:solidFill>
            <a:miter lim="800000"/>
            <a:headEnd/>
            <a:tailEnd/>
          </a:ln>
        </p:spPr>
        <p:txBody>
          <a:bodyPr wrap="none">
            <a:spAutoFit/>
          </a:bodyPr>
          <a:lstStyle/>
          <a:p>
            <a:pPr>
              <a:defRPr/>
            </a:pPr>
            <a:r>
              <a:rPr lang="en-US" i="1" kern="0" dirty="0">
                <a:solidFill>
                  <a:srgbClr val="000000"/>
                </a:solidFill>
                <a:latin typeface="Arial" charset="0"/>
              </a:rPr>
              <a:t>BirthByTheNumbers.org</a:t>
            </a:r>
            <a:endParaRPr lang="en-US" kern="0" dirty="0">
              <a:solidFill>
                <a:srgbClr val="000000"/>
              </a:solidFill>
              <a:latin typeface="Arial" charset="0"/>
            </a:endParaRPr>
          </a:p>
        </p:txBody>
      </p:sp>
      <p:sp>
        <p:nvSpPr>
          <p:cNvPr id="2" name="CaixaDeTexto 1"/>
          <p:cNvSpPr txBox="1"/>
          <p:nvPr/>
        </p:nvSpPr>
        <p:spPr>
          <a:xfrm>
            <a:off x="695731" y="510736"/>
            <a:ext cx="9925849" cy="1569660"/>
          </a:xfrm>
          <a:prstGeom prst="rect">
            <a:avLst/>
          </a:prstGeom>
          <a:noFill/>
        </p:spPr>
        <p:txBody>
          <a:bodyPr wrap="square" rtlCol="0">
            <a:spAutoFit/>
          </a:bodyPr>
          <a:lstStyle/>
          <a:p>
            <a:pPr algn="ctr"/>
            <a:r>
              <a:rPr lang="pt-BR" sz="2400" b="1" dirty="0">
                <a:solidFill>
                  <a:srgbClr val="00B0F0"/>
                </a:solidFill>
              </a:rPr>
              <a:t>Movimentos sociais pela regulação das práticas de assistência ao parto (desde os 1990s), em conjunto com associações profissionais, regulam cesárea e indução de parto</a:t>
            </a:r>
          </a:p>
          <a:p>
            <a:pPr algn="ctr"/>
            <a:r>
              <a:rPr lang="pt-BR" sz="2400" b="1" dirty="0">
                <a:solidFill>
                  <a:srgbClr val="0070C0"/>
                </a:solidFill>
              </a:rPr>
              <a:t>CAMPANHA “TERMO = 39 SEMANAS COMPLETAS”</a:t>
            </a:r>
          </a:p>
        </p:txBody>
      </p:sp>
      <p:sp>
        <p:nvSpPr>
          <p:cNvPr id="3" name="CaixaDeTexto 2"/>
          <p:cNvSpPr txBox="1"/>
          <p:nvPr/>
        </p:nvSpPr>
        <p:spPr>
          <a:xfrm>
            <a:off x="6982561" y="4042614"/>
            <a:ext cx="3463017" cy="1754326"/>
          </a:xfrm>
          <a:prstGeom prst="rect">
            <a:avLst/>
          </a:prstGeom>
          <a:noFill/>
          <a:ln w="12700">
            <a:solidFill>
              <a:schemeClr val="tx1"/>
            </a:solidFill>
          </a:ln>
        </p:spPr>
        <p:txBody>
          <a:bodyPr wrap="square" rtlCol="0">
            <a:spAutoFit/>
          </a:bodyPr>
          <a:lstStyle/>
          <a:p>
            <a:pPr algn="ctr"/>
            <a:r>
              <a:rPr lang="pt-BR" sz="3600" b="1" dirty="0">
                <a:solidFill>
                  <a:srgbClr val="FF0000"/>
                </a:solidFill>
                <a:latin typeface="+mj-lt"/>
              </a:rPr>
              <a:t>FICHA NOVA SINASC</a:t>
            </a:r>
          </a:p>
          <a:p>
            <a:pPr algn="ctr"/>
            <a:r>
              <a:rPr lang="pt-BR" sz="3600" b="1" dirty="0">
                <a:solidFill>
                  <a:srgbClr val="FF0000"/>
                </a:solidFill>
                <a:latin typeface="+mj-lt"/>
              </a:rPr>
              <a:t> TEM INDUÇÃO</a:t>
            </a:r>
          </a:p>
        </p:txBody>
      </p:sp>
    </p:spTree>
    <p:extLst>
      <p:ext uri="{BB962C8B-B14F-4D97-AF65-F5344CB8AC3E}">
        <p14:creationId xmlns:p14="http://schemas.microsoft.com/office/powerpoint/2010/main" val="130496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757881"/>
            <a:ext cx="8746927" cy="922751"/>
          </a:xfrm>
        </p:spPr>
        <p:txBody>
          <a:bodyPr>
            <a:normAutofit fontScale="90000"/>
          </a:bodyPr>
          <a:lstStyle/>
          <a:p>
            <a:r>
              <a:rPr lang="pt-BR" dirty="0"/>
              <a:t>Porque os bebês estão nascendo cada vez menores e mais imaturos?</a:t>
            </a:r>
          </a:p>
        </p:txBody>
      </p:sp>
      <p:pic>
        <p:nvPicPr>
          <p:cNvPr id="7" name="Espaço Reservado para Conteú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537" y="2169426"/>
            <a:ext cx="2802501" cy="4319931"/>
          </a:xfr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005" y="1589903"/>
            <a:ext cx="3871784" cy="5206313"/>
          </a:xfrm>
          <a:prstGeom prst="rect">
            <a:avLst/>
          </a:prstGeom>
        </p:spPr>
      </p:pic>
      <p:sp>
        <p:nvSpPr>
          <p:cNvPr id="8" name="CaixaDeTexto 7"/>
          <p:cNvSpPr txBox="1"/>
          <p:nvPr/>
        </p:nvSpPr>
        <p:spPr>
          <a:xfrm>
            <a:off x="3682314" y="2405448"/>
            <a:ext cx="3525794" cy="3970318"/>
          </a:xfrm>
          <a:prstGeom prst="rect">
            <a:avLst/>
          </a:prstGeom>
          <a:noFill/>
        </p:spPr>
        <p:txBody>
          <a:bodyPr wrap="square" rtlCol="0">
            <a:spAutoFit/>
          </a:bodyPr>
          <a:lstStyle/>
          <a:p>
            <a:pPr algn="ctr"/>
            <a:r>
              <a:rPr lang="pt-BR" b="1" dirty="0">
                <a:solidFill>
                  <a:srgbClr val="7030A0"/>
                </a:solidFill>
              </a:rPr>
              <a:t>Quando os sistemas de saúde resistem à mudança, apesar de todas as evidências</a:t>
            </a:r>
          </a:p>
          <a:p>
            <a:pPr algn="ctr"/>
            <a:endParaRPr lang="pt-BR" b="1" dirty="0">
              <a:solidFill>
                <a:srgbClr val="7030A0"/>
              </a:solidFill>
            </a:endParaRPr>
          </a:p>
          <a:p>
            <a:pPr algn="ctr"/>
            <a:r>
              <a:rPr lang="pt-BR" b="1" dirty="0"/>
              <a:t>Ações dirigidas às usuárias para que elas possa ter mais informações sobre os riscos associados aos partos eletivos (cesáreas e induções)</a:t>
            </a:r>
          </a:p>
          <a:p>
            <a:pPr algn="ctr"/>
            <a:endParaRPr lang="pt-BR" b="1" dirty="0">
              <a:solidFill>
                <a:srgbClr val="7030A0"/>
              </a:solidFill>
            </a:endParaRPr>
          </a:p>
          <a:p>
            <a:pPr algn="ctr"/>
            <a:r>
              <a:rPr lang="pt-BR" b="1" dirty="0">
                <a:solidFill>
                  <a:srgbClr val="7030A0"/>
                </a:solidFill>
              </a:rPr>
              <a:t>Alianças entre profissionais de saúde e ativistas pelos direitos das mulheres e bebês  </a:t>
            </a:r>
          </a:p>
        </p:txBody>
      </p:sp>
    </p:spTree>
    <p:extLst>
      <p:ext uri="{BB962C8B-B14F-4D97-AF65-F5344CB8AC3E}">
        <p14:creationId xmlns:p14="http://schemas.microsoft.com/office/powerpoint/2010/main" val="51620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CA95262-A494-8C4E-BEC4-2B3CB95E770B}"/>
              </a:ext>
            </a:extLst>
          </p:cNvPr>
          <p:cNvPicPr>
            <a:picLocks noChangeAspect="1"/>
          </p:cNvPicPr>
          <p:nvPr/>
        </p:nvPicPr>
        <p:blipFill>
          <a:blip r:embed="rId2"/>
          <a:stretch>
            <a:fillRect/>
          </a:stretch>
        </p:blipFill>
        <p:spPr>
          <a:xfrm>
            <a:off x="362858" y="1059737"/>
            <a:ext cx="11306628" cy="5221320"/>
          </a:xfrm>
          <a:prstGeom prst="rect">
            <a:avLst/>
          </a:prstGeom>
        </p:spPr>
      </p:pic>
      <p:sp>
        <p:nvSpPr>
          <p:cNvPr id="3" name="CaixaDeTexto 2">
            <a:extLst>
              <a:ext uri="{FF2B5EF4-FFF2-40B4-BE49-F238E27FC236}">
                <a16:creationId xmlns:a16="http://schemas.microsoft.com/office/drawing/2014/main" id="{56AC56F1-CF9F-5C4C-A54A-52A872666F46}"/>
              </a:ext>
            </a:extLst>
          </p:cNvPr>
          <p:cNvSpPr txBox="1"/>
          <p:nvPr/>
        </p:nvSpPr>
        <p:spPr>
          <a:xfrm>
            <a:off x="838200" y="261257"/>
            <a:ext cx="9217588" cy="707886"/>
          </a:xfrm>
          <a:prstGeom prst="rect">
            <a:avLst/>
          </a:prstGeom>
          <a:noFill/>
        </p:spPr>
        <p:txBody>
          <a:bodyPr wrap="none" rtlCol="0">
            <a:spAutoFit/>
          </a:bodyPr>
          <a:lstStyle/>
          <a:p>
            <a:pPr algn="ctr"/>
            <a:r>
              <a:rPr lang="pt-BR" sz="2000" b="1" dirty="0">
                <a:solidFill>
                  <a:schemeClr val="accent1">
                    <a:lumMod val="50000"/>
                  </a:schemeClr>
                </a:solidFill>
              </a:rPr>
              <a:t>A cesárea das ricas e a das pobres – diferenças em idades gestacionais</a:t>
            </a:r>
          </a:p>
          <a:p>
            <a:pPr algn="ctr"/>
            <a:r>
              <a:rPr lang="pt-BR" sz="2000" b="1" dirty="0">
                <a:solidFill>
                  <a:schemeClr val="accent1">
                    <a:lumMod val="50000"/>
                  </a:schemeClr>
                </a:solidFill>
              </a:rPr>
              <a:t>Município de São Paulo 2012-2019</a:t>
            </a:r>
          </a:p>
        </p:txBody>
      </p:sp>
      <p:pic>
        <p:nvPicPr>
          <p:cNvPr id="4" name="Imagem 3">
            <a:extLst>
              <a:ext uri="{FF2B5EF4-FFF2-40B4-BE49-F238E27FC236}">
                <a16:creationId xmlns:a16="http://schemas.microsoft.com/office/drawing/2014/main" id="{DA5AF60C-A77E-BD4F-91BD-EDE0D6CAB566}"/>
              </a:ext>
            </a:extLst>
          </p:cNvPr>
          <p:cNvPicPr>
            <a:picLocks noChangeAspect="1"/>
          </p:cNvPicPr>
          <p:nvPr/>
        </p:nvPicPr>
        <p:blipFill>
          <a:blip r:embed="rId3"/>
          <a:stretch>
            <a:fillRect/>
          </a:stretch>
        </p:blipFill>
        <p:spPr>
          <a:xfrm>
            <a:off x="5927271" y="6363741"/>
            <a:ext cx="4827814" cy="454382"/>
          </a:xfrm>
          <a:prstGeom prst="rect">
            <a:avLst/>
          </a:prstGeom>
        </p:spPr>
      </p:pic>
    </p:spTree>
    <p:extLst>
      <p:ext uri="{BB962C8B-B14F-4D97-AF65-F5344CB8AC3E}">
        <p14:creationId xmlns:p14="http://schemas.microsoft.com/office/powerpoint/2010/main" val="142911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112" y="575361"/>
            <a:ext cx="10674581" cy="1168629"/>
          </a:xfrm>
        </p:spPr>
        <p:txBody>
          <a:bodyPr>
            <a:normAutofit fontScale="90000"/>
          </a:bodyPr>
          <a:lstStyle/>
          <a:p>
            <a:pPr algn="ctr"/>
            <a:r>
              <a:rPr lang="pt-BR" sz="3200" b="1" dirty="0"/>
              <a:t>Parto como fenômeno </a:t>
            </a:r>
            <a:r>
              <a:rPr lang="pt-BR" sz="3200" b="1" dirty="0" err="1"/>
              <a:t>neuro-endócrino</a:t>
            </a:r>
            <a:r>
              <a:rPr lang="pt-BR" sz="3200" b="1" dirty="0"/>
              <a:t> complexo e o papel fundamental </a:t>
            </a:r>
            <a:r>
              <a:rPr lang="pt-BR" sz="3200" b="1" dirty="0">
                <a:solidFill>
                  <a:schemeClr val="accent1">
                    <a:lumMod val="60000"/>
                    <a:lumOff val="40000"/>
                  </a:schemeClr>
                </a:solidFill>
              </a:rPr>
              <a:t>do trabalho de parto </a:t>
            </a:r>
            <a:r>
              <a:rPr lang="pt-BR" sz="3200" b="1" dirty="0"/>
              <a:t>nos desfechos para mães e bebês: o parto como evento cortical</a:t>
            </a:r>
            <a:endParaRPr lang="pt-BR" sz="3200" b="1" dirty="0">
              <a:solidFill>
                <a:schemeClr val="accent1">
                  <a:lumMod val="60000"/>
                  <a:lumOff val="40000"/>
                </a:schemeClr>
              </a:solidFill>
            </a:endParaRPr>
          </a:p>
        </p:txBody>
      </p:sp>
      <p:pic>
        <p:nvPicPr>
          <p:cNvPr id="4" name="Imagem 3"/>
          <p:cNvPicPr>
            <a:picLocks noChangeAspect="1"/>
          </p:cNvPicPr>
          <p:nvPr/>
        </p:nvPicPr>
        <p:blipFill>
          <a:blip r:embed="rId2"/>
          <a:stretch>
            <a:fillRect/>
          </a:stretch>
        </p:blipFill>
        <p:spPr>
          <a:xfrm>
            <a:off x="428368" y="2522550"/>
            <a:ext cx="3896497" cy="3860220"/>
          </a:xfrm>
          <a:prstGeom prst="rect">
            <a:avLst/>
          </a:prstGeom>
        </p:spPr>
      </p:pic>
      <p:sp>
        <p:nvSpPr>
          <p:cNvPr id="6" name="CaixaDeTexto 5"/>
          <p:cNvSpPr txBox="1"/>
          <p:nvPr/>
        </p:nvSpPr>
        <p:spPr>
          <a:xfrm>
            <a:off x="4623353" y="2522549"/>
            <a:ext cx="3111297" cy="3539430"/>
          </a:xfrm>
          <a:prstGeom prst="rect">
            <a:avLst/>
          </a:prstGeom>
          <a:noFill/>
        </p:spPr>
        <p:txBody>
          <a:bodyPr wrap="square" rtlCol="0">
            <a:spAutoFit/>
          </a:bodyPr>
          <a:lstStyle/>
          <a:p>
            <a:r>
              <a:rPr lang="pt-BR" sz="1600" b="1" dirty="0">
                <a:solidFill>
                  <a:schemeClr val="accent1"/>
                </a:solidFill>
              </a:rPr>
              <a:t>Ocitocina:</a:t>
            </a:r>
            <a:r>
              <a:rPr lang="pt-BR" sz="1600" dirty="0"/>
              <a:t> promove as contrações uterina, a confiança, a sensação amorosa (</a:t>
            </a:r>
            <a:r>
              <a:rPr lang="pt-BR" sz="1600" dirty="0">
                <a:solidFill>
                  <a:schemeClr val="accent1">
                    <a:lumMod val="60000"/>
                    <a:lumOff val="40000"/>
                  </a:schemeClr>
                </a:solidFill>
              </a:rPr>
              <a:t>danos potenciais da ocitocina sintética</a:t>
            </a:r>
            <a:r>
              <a:rPr lang="pt-BR" sz="1600" dirty="0"/>
              <a:t>)</a:t>
            </a:r>
          </a:p>
          <a:p>
            <a:endParaRPr lang="pt-BR" sz="1600" dirty="0"/>
          </a:p>
          <a:p>
            <a:r>
              <a:rPr lang="pt-BR" sz="1600" b="1" dirty="0">
                <a:solidFill>
                  <a:schemeClr val="accent1"/>
                </a:solidFill>
              </a:rPr>
              <a:t>Endorfinas:</a:t>
            </a:r>
            <a:r>
              <a:rPr lang="pt-BR" sz="1600" dirty="0"/>
              <a:t> alivia a dor, sensação de euforia</a:t>
            </a:r>
          </a:p>
          <a:p>
            <a:endParaRPr lang="pt-BR" sz="1600" dirty="0"/>
          </a:p>
          <a:p>
            <a:r>
              <a:rPr lang="pt-BR" sz="1600" b="1" dirty="0">
                <a:solidFill>
                  <a:schemeClr val="accent1"/>
                </a:solidFill>
              </a:rPr>
              <a:t>Catecolaminas: </a:t>
            </a:r>
            <a:r>
              <a:rPr lang="pt-BR" sz="1600" dirty="0"/>
              <a:t>importância do </a:t>
            </a:r>
            <a:r>
              <a:rPr lang="pt-BR" sz="1600" i="1" dirty="0" err="1"/>
              <a:t>eustress</a:t>
            </a:r>
            <a:r>
              <a:rPr lang="pt-BR" sz="1600" i="1" dirty="0"/>
              <a:t> </a:t>
            </a:r>
            <a:r>
              <a:rPr lang="pt-BR" sz="1600" dirty="0"/>
              <a:t>(stress saudável), o </a:t>
            </a:r>
            <a:r>
              <a:rPr lang="pt-BR" sz="1600" b="1" dirty="0">
                <a:solidFill>
                  <a:schemeClr val="accent1">
                    <a:lumMod val="75000"/>
                  </a:schemeClr>
                </a:solidFill>
              </a:rPr>
              <a:t>amadurecimento pulmonar, a transição</a:t>
            </a:r>
          </a:p>
          <a:p>
            <a:r>
              <a:rPr lang="pt-BR" sz="1600" b="1" dirty="0">
                <a:solidFill>
                  <a:schemeClr val="accent1">
                    <a:lumMod val="75000"/>
                  </a:schemeClr>
                </a:solidFill>
              </a:rPr>
              <a:t> fetal-neonatal</a:t>
            </a:r>
          </a:p>
        </p:txBody>
      </p:sp>
      <p:pic>
        <p:nvPicPr>
          <p:cNvPr id="7" name="Imagem 6"/>
          <p:cNvPicPr>
            <a:picLocks noChangeAspect="1"/>
          </p:cNvPicPr>
          <p:nvPr/>
        </p:nvPicPr>
        <p:blipFill>
          <a:blip r:embed="rId3"/>
          <a:stretch>
            <a:fillRect/>
          </a:stretch>
        </p:blipFill>
        <p:spPr>
          <a:xfrm>
            <a:off x="8218764" y="2648125"/>
            <a:ext cx="3139929" cy="3810000"/>
          </a:xfrm>
          <a:prstGeom prst="rect">
            <a:avLst/>
          </a:prstGeom>
        </p:spPr>
      </p:pic>
      <p:sp>
        <p:nvSpPr>
          <p:cNvPr id="8" name="CaixaDeTexto 7"/>
          <p:cNvSpPr txBox="1"/>
          <p:nvPr/>
        </p:nvSpPr>
        <p:spPr>
          <a:xfrm>
            <a:off x="608981" y="6204248"/>
            <a:ext cx="7125669" cy="461665"/>
          </a:xfrm>
          <a:prstGeom prst="rect">
            <a:avLst/>
          </a:prstGeom>
          <a:noFill/>
        </p:spPr>
        <p:txBody>
          <a:bodyPr wrap="non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414044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D0D4662-88BD-CD45-8C41-033950C17D22}"/>
              </a:ext>
            </a:extLst>
          </p:cNvPr>
          <p:cNvPicPr>
            <a:picLocks noChangeAspect="1"/>
          </p:cNvPicPr>
          <p:nvPr/>
        </p:nvPicPr>
        <p:blipFill>
          <a:blip r:embed="rId2"/>
          <a:stretch>
            <a:fillRect/>
          </a:stretch>
        </p:blipFill>
        <p:spPr>
          <a:xfrm>
            <a:off x="337456" y="1243517"/>
            <a:ext cx="11027229" cy="4974771"/>
          </a:xfrm>
          <a:prstGeom prst="rect">
            <a:avLst/>
          </a:prstGeom>
        </p:spPr>
      </p:pic>
      <p:sp>
        <p:nvSpPr>
          <p:cNvPr id="3" name="CaixaDeTexto 2">
            <a:extLst>
              <a:ext uri="{FF2B5EF4-FFF2-40B4-BE49-F238E27FC236}">
                <a16:creationId xmlns:a16="http://schemas.microsoft.com/office/drawing/2014/main" id="{8C18729C-C579-884E-9E90-66105B78F0FD}"/>
              </a:ext>
            </a:extLst>
          </p:cNvPr>
          <p:cNvSpPr txBox="1"/>
          <p:nvPr/>
        </p:nvSpPr>
        <p:spPr>
          <a:xfrm>
            <a:off x="0" y="304800"/>
            <a:ext cx="10717999" cy="830997"/>
          </a:xfrm>
          <a:prstGeom prst="rect">
            <a:avLst/>
          </a:prstGeom>
          <a:noFill/>
        </p:spPr>
        <p:txBody>
          <a:bodyPr wrap="none" rtlCol="0">
            <a:spAutoFit/>
          </a:bodyPr>
          <a:lstStyle/>
          <a:p>
            <a:pPr marL="342900" indent="-342900" algn="ctr">
              <a:buFont typeface="Arial" panose="020B0604020202020204" pitchFamily="34" charset="0"/>
              <a:buChar char="•"/>
            </a:pPr>
            <a:r>
              <a:rPr lang="pt-BR" sz="2400" b="1" dirty="0">
                <a:solidFill>
                  <a:schemeClr val="accent1">
                    <a:lumMod val="50000"/>
                  </a:schemeClr>
                </a:solidFill>
              </a:rPr>
              <a:t>O risco de morrer é significantemente maior no termo precoce</a:t>
            </a:r>
          </a:p>
          <a:p>
            <a:pPr marL="342900" indent="-342900" algn="ctr">
              <a:buFont typeface="Arial" panose="020B0604020202020204" pitchFamily="34" charset="0"/>
              <a:buChar char="•"/>
            </a:pPr>
            <a:r>
              <a:rPr lang="pt-BR" sz="2400" b="1" dirty="0">
                <a:solidFill>
                  <a:schemeClr val="accent1">
                    <a:lumMod val="50000"/>
                  </a:schemeClr>
                </a:solidFill>
              </a:rPr>
              <a:t>O termo tardio pode aumentar, diminuir ou não afetar a mortalidade</a:t>
            </a:r>
          </a:p>
        </p:txBody>
      </p:sp>
      <p:pic>
        <p:nvPicPr>
          <p:cNvPr id="4" name="Imagem 3">
            <a:extLst>
              <a:ext uri="{FF2B5EF4-FFF2-40B4-BE49-F238E27FC236}">
                <a16:creationId xmlns:a16="http://schemas.microsoft.com/office/drawing/2014/main" id="{43D2AD36-E500-F548-A0A6-9BBD5DC78352}"/>
              </a:ext>
            </a:extLst>
          </p:cNvPr>
          <p:cNvPicPr>
            <a:picLocks noChangeAspect="1"/>
          </p:cNvPicPr>
          <p:nvPr/>
        </p:nvPicPr>
        <p:blipFill>
          <a:blip r:embed="rId3"/>
          <a:stretch>
            <a:fillRect/>
          </a:stretch>
        </p:blipFill>
        <p:spPr>
          <a:xfrm>
            <a:off x="5851071" y="6326008"/>
            <a:ext cx="4827814" cy="454382"/>
          </a:xfrm>
          <a:prstGeom prst="rect">
            <a:avLst/>
          </a:prstGeom>
        </p:spPr>
      </p:pic>
    </p:spTree>
    <p:extLst>
      <p:ext uri="{BB962C8B-B14F-4D97-AF65-F5344CB8AC3E}">
        <p14:creationId xmlns:p14="http://schemas.microsoft.com/office/powerpoint/2010/main" val="3682567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5B2506-F4B7-9B45-9C83-0A1108CFBF8E}"/>
              </a:ext>
            </a:extLst>
          </p:cNvPr>
          <p:cNvPicPr>
            <a:picLocks noChangeAspect="1"/>
          </p:cNvPicPr>
          <p:nvPr/>
        </p:nvPicPr>
        <p:blipFill>
          <a:blip r:embed="rId2"/>
          <a:stretch>
            <a:fillRect/>
          </a:stretch>
        </p:blipFill>
        <p:spPr>
          <a:xfrm>
            <a:off x="283027" y="341655"/>
            <a:ext cx="11408229" cy="5337966"/>
          </a:xfrm>
          <a:prstGeom prst="rect">
            <a:avLst/>
          </a:prstGeom>
        </p:spPr>
      </p:pic>
      <p:sp>
        <p:nvSpPr>
          <p:cNvPr id="4" name="CaixaDeTexto 3">
            <a:extLst>
              <a:ext uri="{FF2B5EF4-FFF2-40B4-BE49-F238E27FC236}">
                <a16:creationId xmlns:a16="http://schemas.microsoft.com/office/drawing/2014/main" id="{0719EFC3-A64C-A04A-809B-24A9C1D1B603}"/>
              </a:ext>
            </a:extLst>
          </p:cNvPr>
          <p:cNvSpPr txBox="1"/>
          <p:nvPr/>
        </p:nvSpPr>
        <p:spPr>
          <a:xfrm>
            <a:off x="737146" y="5780315"/>
            <a:ext cx="10841429" cy="923330"/>
          </a:xfrm>
          <a:prstGeom prst="rect">
            <a:avLst/>
          </a:prstGeom>
          <a:noFill/>
        </p:spPr>
        <p:txBody>
          <a:bodyPr wrap="none" rtlCol="0">
            <a:spAutoFit/>
          </a:bodyPr>
          <a:lstStyle/>
          <a:p>
            <a:pPr marL="285750" indent="-285750">
              <a:buFont typeface="Arial" panose="020B0604020202020204" pitchFamily="34" charset="0"/>
              <a:buChar char="•"/>
            </a:pPr>
            <a:r>
              <a:rPr lang="pt-BR" b="1" dirty="0"/>
              <a:t>A idade gestacional é subestimada pelo US, pelo arredondamento para baixo</a:t>
            </a:r>
          </a:p>
          <a:p>
            <a:pPr marL="285750" indent="-285750">
              <a:buFont typeface="Arial" panose="020B0604020202020204" pitchFamily="34" charset="0"/>
              <a:buChar char="•"/>
            </a:pPr>
            <a:r>
              <a:rPr lang="pt-BR" b="1" dirty="0"/>
              <a:t>As mais ricas perdem mais dias de gravidez (exceto PDP, perdem zero)</a:t>
            </a:r>
          </a:p>
          <a:p>
            <a:pPr marL="285750" indent="-285750">
              <a:buFont typeface="Arial" panose="020B0604020202020204" pitchFamily="34" charset="0"/>
              <a:buChar char="•"/>
            </a:pPr>
            <a:r>
              <a:rPr lang="pt-BR" b="1" dirty="0"/>
              <a:t>Nas gravidezes &gt;37 semanas, o  risco de </a:t>
            </a:r>
            <a:r>
              <a:rPr lang="pt-BR" b="1" dirty="0" err="1"/>
              <a:t>re-hospitalização</a:t>
            </a:r>
            <a:r>
              <a:rPr lang="pt-BR" b="1" dirty="0"/>
              <a:t> é maior em gestações mais curtas</a:t>
            </a:r>
          </a:p>
        </p:txBody>
      </p:sp>
    </p:spTree>
    <p:extLst>
      <p:ext uri="{BB962C8B-B14F-4D97-AF65-F5344CB8AC3E}">
        <p14:creationId xmlns:p14="http://schemas.microsoft.com/office/powerpoint/2010/main" val="3639363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81001" y="119744"/>
            <a:ext cx="11299369" cy="53807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478971" y="81500"/>
            <a:ext cx="11429998" cy="646331"/>
          </a:xfrm>
          <a:prstGeom prst="rect">
            <a:avLst/>
          </a:prstGeom>
        </p:spPr>
        <p:txBody>
          <a:bodyPr wrap="square">
            <a:spAutoFit/>
          </a:bodyPr>
          <a:lstStyle/>
          <a:p>
            <a:pPr lvl="0"/>
            <a:r>
              <a:rPr lang="pt-BR" b="1" dirty="0"/>
              <a:t>R</a:t>
            </a:r>
            <a:r>
              <a:rPr lang="pt-BR" dirty="0"/>
              <a:t>esidentes em São Paulo; </a:t>
            </a:r>
            <a:r>
              <a:rPr lang="pt-BR" b="1" dirty="0"/>
              <a:t>I</a:t>
            </a:r>
            <a:r>
              <a:rPr lang="pt-BR" dirty="0"/>
              <a:t>G por DUM; </a:t>
            </a:r>
            <a:r>
              <a:rPr lang="pt-BR" b="1" dirty="0"/>
              <a:t>I</a:t>
            </a:r>
            <a:r>
              <a:rPr lang="pt-BR" dirty="0"/>
              <a:t>G entre 18 e 42 semanas; </a:t>
            </a:r>
            <a:r>
              <a:rPr lang="pt-BR" b="1" dirty="0"/>
              <a:t>I</a:t>
            </a:r>
            <a:r>
              <a:rPr lang="pt-BR" dirty="0"/>
              <a:t>dade da mãe entre 10 e 49 anos; </a:t>
            </a:r>
            <a:r>
              <a:rPr lang="pt-BR" b="1" dirty="0"/>
              <a:t>S</a:t>
            </a:r>
            <a:r>
              <a:rPr lang="pt-BR" dirty="0"/>
              <a:t>em presença de anomalia congênita; </a:t>
            </a:r>
            <a:r>
              <a:rPr lang="pt-BR" b="1" dirty="0"/>
              <a:t>G</a:t>
            </a:r>
            <a:r>
              <a:rPr lang="pt-BR" dirty="0"/>
              <a:t>ravidez única; </a:t>
            </a:r>
            <a:r>
              <a:rPr lang="pt-BR" b="1" dirty="0"/>
              <a:t>H</a:t>
            </a:r>
            <a:r>
              <a:rPr lang="pt-BR" dirty="0"/>
              <a:t>ospitais do MSP</a:t>
            </a:r>
            <a:r>
              <a:rPr lang="pt-BR" b="1" dirty="0"/>
              <a:t>N = </a:t>
            </a:r>
            <a:r>
              <a:rPr lang="pt-BR" dirty="0"/>
              <a:t>345.230</a:t>
            </a:r>
          </a:p>
        </p:txBody>
      </p:sp>
      <p:sp>
        <p:nvSpPr>
          <p:cNvPr id="2" name="Retângulo 1"/>
          <p:cNvSpPr/>
          <p:nvPr/>
        </p:nvSpPr>
        <p:spPr>
          <a:xfrm>
            <a:off x="1487488" y="763687"/>
            <a:ext cx="9217024" cy="369332"/>
          </a:xfrm>
          <a:prstGeom prst="rect">
            <a:avLst/>
          </a:prstGeom>
        </p:spPr>
        <p:txBody>
          <a:bodyPr wrap="square">
            <a:spAutoFit/>
          </a:bodyPr>
          <a:lstStyle/>
          <a:p>
            <a:r>
              <a:rPr lang="pt-BR" b="1" dirty="0"/>
              <a:t> DPGP e alguns aspectos relacionados à assistência nos hospitais públicos e privados</a:t>
            </a:r>
          </a:p>
        </p:txBody>
      </p:sp>
      <p:pic>
        <p:nvPicPr>
          <p:cNvPr id="7" name="Imagem 6"/>
          <p:cNvPicPr/>
          <p:nvPr/>
        </p:nvPicPr>
        <p:blipFill>
          <a:blip r:embed="rId2">
            <a:extLst>
              <a:ext uri="{28A0092B-C50C-407E-A947-70E740481C1C}">
                <a14:useLocalDpi xmlns:a14="http://schemas.microsoft.com/office/drawing/2010/main" val="0"/>
              </a:ext>
            </a:extLst>
          </a:blip>
          <a:srcRect/>
          <a:stretch>
            <a:fillRect/>
          </a:stretch>
        </p:blipFill>
        <p:spPr bwMode="auto">
          <a:xfrm>
            <a:off x="751115" y="1574063"/>
            <a:ext cx="10580914" cy="5044451"/>
          </a:xfrm>
          <a:prstGeom prst="rect">
            <a:avLst/>
          </a:prstGeom>
          <a:noFill/>
          <a:ln>
            <a:noFill/>
          </a:ln>
        </p:spPr>
      </p:pic>
      <p:sp>
        <p:nvSpPr>
          <p:cNvPr id="3" name="Retângulo 2"/>
          <p:cNvSpPr/>
          <p:nvPr/>
        </p:nvSpPr>
        <p:spPr>
          <a:xfrm>
            <a:off x="4407159" y="1168875"/>
            <a:ext cx="2227854" cy="369332"/>
          </a:xfrm>
          <a:prstGeom prst="rect">
            <a:avLst/>
          </a:prstGeom>
        </p:spPr>
        <p:txBody>
          <a:bodyPr wrap="none">
            <a:spAutoFit/>
          </a:bodyPr>
          <a:lstStyle/>
          <a:p>
            <a:r>
              <a:rPr lang="pt-BR" b="1" dirty="0"/>
              <a:t>DPGP e Tipo de parto</a:t>
            </a:r>
          </a:p>
        </p:txBody>
      </p:sp>
    </p:spTree>
    <p:extLst>
      <p:ext uri="{BB962C8B-B14F-4D97-AF65-F5344CB8AC3E}">
        <p14:creationId xmlns:p14="http://schemas.microsoft.com/office/powerpoint/2010/main" val="2520465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Conteúdo 6" descr="Tela de celular com texto preto sobre fundo branco&#10;&#10;Descrição gerada automaticamente">
            <a:extLst>
              <a:ext uri="{FF2B5EF4-FFF2-40B4-BE49-F238E27FC236}">
                <a16:creationId xmlns:a16="http://schemas.microsoft.com/office/drawing/2014/main" id="{9F2D8450-604F-E548-9823-6843D89487B0}"/>
              </a:ext>
            </a:extLst>
          </p:cNvPr>
          <p:cNvPicPr>
            <a:picLocks noChangeAspect="1"/>
          </p:cNvPicPr>
          <p:nvPr/>
        </p:nvPicPr>
        <p:blipFill>
          <a:blip r:embed="rId2"/>
          <a:stretch>
            <a:fillRect/>
          </a:stretch>
        </p:blipFill>
        <p:spPr>
          <a:xfrm>
            <a:off x="478971" y="587829"/>
            <a:ext cx="11049297" cy="5626704"/>
          </a:xfrm>
          <a:prstGeom prst="rect">
            <a:avLst/>
          </a:prstGeom>
        </p:spPr>
      </p:pic>
    </p:spTree>
    <p:extLst>
      <p:ext uri="{BB962C8B-B14F-4D97-AF65-F5344CB8AC3E}">
        <p14:creationId xmlns:p14="http://schemas.microsoft.com/office/powerpoint/2010/main" val="3304783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Mapa_Risco_Relativo_2003_2012..jpg"/>
          <p:cNvPicPr/>
          <p:nvPr/>
        </p:nvPicPr>
        <p:blipFill rotWithShape="1">
          <a:blip r:embed="rId2" cstate="print">
            <a:clrChange>
              <a:clrFrom>
                <a:srgbClr val="FFFFFF"/>
              </a:clrFrom>
              <a:clrTo>
                <a:srgbClr val="FFFFFF">
                  <a:alpha val="0"/>
                </a:srgbClr>
              </a:clrTo>
            </a:clrChange>
          </a:blip>
          <a:srcRect l="8700" t="4881" r="9923" b="3909"/>
          <a:stretch/>
        </p:blipFill>
        <p:spPr>
          <a:xfrm>
            <a:off x="2229857" y="2331309"/>
            <a:ext cx="3312368" cy="3964796"/>
          </a:xfrm>
          <a:prstGeom prst="rect">
            <a:avLst/>
          </a:prstGeom>
        </p:spPr>
      </p:pic>
      <p:pic>
        <p:nvPicPr>
          <p:cNvPr id="8" name="Imagem 7" descr="Mapa_Cluster_5%_2002_2013_grid_2.jpg"/>
          <p:cNvPicPr/>
          <p:nvPr/>
        </p:nvPicPr>
        <p:blipFill rotWithShape="1">
          <a:blip r:embed="rId3" cstate="print">
            <a:clrChange>
              <a:clrFrom>
                <a:srgbClr val="FFFFFF"/>
              </a:clrFrom>
              <a:clrTo>
                <a:srgbClr val="FFFFFF">
                  <a:alpha val="0"/>
                </a:srgbClr>
              </a:clrTo>
            </a:clrChange>
          </a:blip>
          <a:srcRect l="9011" t="4933" r="9873" b="4155"/>
          <a:stretch/>
        </p:blipFill>
        <p:spPr>
          <a:xfrm>
            <a:off x="6575635" y="2265405"/>
            <a:ext cx="3240360" cy="4054579"/>
          </a:xfrm>
          <a:prstGeom prst="rect">
            <a:avLst/>
          </a:prstGeom>
        </p:spPr>
      </p:pic>
      <p:sp>
        <p:nvSpPr>
          <p:cNvPr id="5" name="CaixaDeTexto 4"/>
          <p:cNvSpPr txBox="1"/>
          <p:nvPr/>
        </p:nvSpPr>
        <p:spPr>
          <a:xfrm>
            <a:off x="115330" y="6466832"/>
            <a:ext cx="5764646" cy="246221"/>
          </a:xfrm>
          <a:prstGeom prst="rect">
            <a:avLst/>
          </a:prstGeom>
          <a:noFill/>
        </p:spPr>
        <p:txBody>
          <a:bodyPr wrap="square" rtlCol="0">
            <a:spAutoFit/>
          </a:bodyPr>
          <a:lstStyle/>
          <a:p>
            <a:r>
              <a:rPr lang="pt-BR" sz="1000" dirty="0"/>
              <a:t>Risco relativo de nascimentos pré-termo no MSP (2003-2012), </a:t>
            </a:r>
            <a:r>
              <a:rPr lang="pt-BR" sz="1000" dirty="0" err="1"/>
              <a:t>co-variável</a:t>
            </a:r>
            <a:r>
              <a:rPr lang="pt-BR" sz="1000" dirty="0"/>
              <a:t>: idade das mães.</a:t>
            </a:r>
          </a:p>
        </p:txBody>
      </p:sp>
      <p:sp>
        <p:nvSpPr>
          <p:cNvPr id="6" name="CaixaDeTexto 5"/>
          <p:cNvSpPr txBox="1"/>
          <p:nvPr/>
        </p:nvSpPr>
        <p:spPr>
          <a:xfrm>
            <a:off x="6038336" y="6466832"/>
            <a:ext cx="5972432" cy="246221"/>
          </a:xfrm>
          <a:prstGeom prst="rect">
            <a:avLst/>
          </a:prstGeom>
          <a:noFill/>
        </p:spPr>
        <p:txBody>
          <a:bodyPr wrap="square" rtlCol="0">
            <a:spAutoFit/>
          </a:bodyPr>
          <a:lstStyle/>
          <a:p>
            <a:pPr algn="just"/>
            <a:r>
              <a:rPr lang="pt-BR" sz="1000" dirty="0"/>
              <a:t>Agrupamentos espaciais  de nascimentos pré-termo no MSP,  5% população total em risco.</a:t>
            </a:r>
          </a:p>
        </p:txBody>
      </p:sp>
      <p:sp>
        <p:nvSpPr>
          <p:cNvPr id="3" name="Título 2"/>
          <p:cNvSpPr>
            <a:spLocks noGrp="1"/>
          </p:cNvSpPr>
          <p:nvPr>
            <p:ph type="title"/>
          </p:nvPr>
        </p:nvSpPr>
        <p:spPr>
          <a:xfrm>
            <a:off x="568411" y="629456"/>
            <a:ext cx="10305535" cy="894544"/>
          </a:xfrm>
        </p:spPr>
        <p:txBody>
          <a:bodyPr/>
          <a:lstStyle/>
          <a:p>
            <a:r>
              <a:rPr lang="pt-BR" sz="2800" dirty="0"/>
              <a:t>Inversão da disparidade esperada: áreas mais ricos, piores desfechos, mais nascimentos </a:t>
            </a:r>
            <a:r>
              <a:rPr lang="pt-BR" sz="2800" dirty="0" err="1"/>
              <a:t>pre</a:t>
            </a:r>
            <a:r>
              <a:rPr lang="pt-BR" sz="2800" dirty="0"/>
              <a:t>-termo</a:t>
            </a:r>
          </a:p>
        </p:txBody>
      </p:sp>
      <p:sp>
        <p:nvSpPr>
          <p:cNvPr id="4" name="Espaço Reservado para Conteúdo 3"/>
          <p:cNvSpPr>
            <a:spLocks noGrp="1"/>
          </p:cNvSpPr>
          <p:nvPr>
            <p:ph idx="1"/>
          </p:nvPr>
        </p:nvSpPr>
        <p:spPr>
          <a:xfrm>
            <a:off x="899582" y="1606379"/>
            <a:ext cx="9081032" cy="4824072"/>
          </a:xfrm>
        </p:spPr>
        <p:txBody>
          <a:bodyPr/>
          <a:lstStyle/>
          <a:p>
            <a:endParaRPr lang="pt-BR" dirty="0"/>
          </a:p>
        </p:txBody>
      </p:sp>
    </p:spTree>
    <p:extLst>
      <p:ext uri="{BB962C8B-B14F-4D97-AF65-F5344CB8AC3E}">
        <p14:creationId xmlns:p14="http://schemas.microsoft.com/office/powerpoint/2010/main" val="3824162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6692" y="749643"/>
            <a:ext cx="10008973" cy="856735"/>
          </a:xfrm>
        </p:spPr>
        <p:txBody>
          <a:bodyPr/>
          <a:lstStyle/>
          <a:p>
            <a:pPr>
              <a:defRPr/>
            </a:pPr>
            <a:r>
              <a:rPr lang="pt-BR" dirty="0"/>
              <a:t>Inversão da disparidade esperada </a:t>
            </a:r>
            <a:r>
              <a:rPr lang="pt-BR" b="1" dirty="0"/>
              <a:t>Cesarianas e prematuridade, Brasil, 2011</a:t>
            </a: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45" y="1849267"/>
            <a:ext cx="8251825" cy="409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3"/>
          <p:cNvSpPr>
            <a:spLocks noChangeArrowheads="1"/>
          </p:cNvSpPr>
          <p:nvPr/>
        </p:nvSpPr>
        <p:spPr bwMode="auto">
          <a:xfrm>
            <a:off x="1474574" y="5946604"/>
            <a:ext cx="8453996"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i="1" dirty="0"/>
              <a:t>Cesar </a:t>
            </a:r>
            <a:r>
              <a:rPr lang="en-US" altLang="en-US" i="1" dirty="0" err="1"/>
              <a:t>Victora</a:t>
            </a:r>
            <a:r>
              <a:rPr lang="en-US" altLang="en-US" i="1" dirty="0"/>
              <a:t> - </a:t>
            </a:r>
            <a:r>
              <a:rPr lang="en-US" altLang="en-US" i="1" dirty="0" err="1"/>
              <a:t>Epidemiologia</a:t>
            </a:r>
            <a:r>
              <a:rPr lang="en-US" altLang="en-US" i="1" dirty="0"/>
              <a:t> UFPEL</a:t>
            </a:r>
          </a:p>
          <a:p>
            <a:pPr algn="ctr" eaLnBrk="1" hangingPunct="1"/>
            <a:r>
              <a:rPr lang="en-US" altLang="en-US" i="1" dirty="0" err="1"/>
              <a:t>Apresentação</a:t>
            </a:r>
            <a:r>
              <a:rPr lang="en-US" altLang="en-US" i="1" dirty="0"/>
              <a:t> no XI </a:t>
            </a:r>
            <a:r>
              <a:rPr lang="en-US" altLang="en-US" i="1" dirty="0" err="1"/>
              <a:t>Congresso</a:t>
            </a:r>
            <a:r>
              <a:rPr lang="en-US" altLang="en-US" i="1" dirty="0"/>
              <a:t> da </a:t>
            </a:r>
            <a:r>
              <a:rPr lang="en-US" altLang="en-US" i="1" dirty="0" err="1"/>
              <a:t>Abrasco</a:t>
            </a:r>
            <a:r>
              <a:rPr lang="en-US" altLang="en-US" i="1" dirty="0"/>
              <a:t> </a:t>
            </a:r>
            <a:r>
              <a:rPr lang="en-US" altLang="en-US" i="1" dirty="0" err="1"/>
              <a:t>julho</a:t>
            </a:r>
            <a:r>
              <a:rPr lang="en-US" altLang="en-US" i="1" dirty="0"/>
              <a:t> 2015</a:t>
            </a:r>
          </a:p>
        </p:txBody>
      </p:sp>
    </p:spTree>
    <p:extLst>
      <p:ext uri="{BB962C8B-B14F-4D97-AF65-F5344CB8AC3E}">
        <p14:creationId xmlns:p14="http://schemas.microsoft.com/office/powerpoint/2010/main" val="186228609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81449"/>
            <a:ext cx="10832757" cy="1062793"/>
          </a:xfrm>
        </p:spPr>
        <p:txBody>
          <a:bodyPr/>
          <a:lstStyle/>
          <a:p>
            <a:pPr algn="ctr"/>
            <a:r>
              <a:rPr lang="pt-BR" b="1" dirty="0">
                <a:solidFill>
                  <a:schemeClr val="accent1">
                    <a:lumMod val="60000"/>
                    <a:lumOff val="40000"/>
                  </a:schemeClr>
                </a:solidFill>
              </a:rPr>
              <a:t>Gravidez / Bebê a termo = </a:t>
            </a:r>
            <a:br>
              <a:rPr lang="pt-BR" b="1" dirty="0">
                <a:solidFill>
                  <a:schemeClr val="accent1">
                    <a:lumMod val="60000"/>
                    <a:lumOff val="40000"/>
                  </a:schemeClr>
                </a:solidFill>
              </a:rPr>
            </a:br>
            <a:r>
              <a:rPr lang="pt-BR" b="1" dirty="0">
                <a:solidFill>
                  <a:schemeClr val="accent1">
                    <a:lumMod val="60000"/>
                    <a:lumOff val="40000"/>
                  </a:schemeClr>
                </a:solidFill>
              </a:rPr>
              <a:t>39 semanas completas ou mais</a:t>
            </a:r>
          </a:p>
        </p:txBody>
      </p:sp>
      <p:sp>
        <p:nvSpPr>
          <p:cNvPr id="3" name="Espaço Reservado para Conteúdo 2"/>
          <p:cNvSpPr>
            <a:spLocks noGrp="1"/>
          </p:cNvSpPr>
          <p:nvPr>
            <p:ph idx="1"/>
          </p:nvPr>
        </p:nvSpPr>
        <p:spPr>
          <a:xfrm>
            <a:off x="820492" y="2603500"/>
            <a:ext cx="10410971" cy="3805538"/>
          </a:xfrm>
        </p:spPr>
        <p:txBody>
          <a:bodyPr>
            <a:normAutofit/>
          </a:bodyPr>
          <a:lstStyle/>
          <a:p>
            <a:r>
              <a:rPr lang="pt-BR" sz="2800" b="1" dirty="0">
                <a:solidFill>
                  <a:schemeClr val="accent1">
                    <a:lumMod val="60000"/>
                    <a:lumOff val="40000"/>
                  </a:schemeClr>
                </a:solidFill>
              </a:rPr>
              <a:t>Reconhecimento de que os bebês nascidos com </a:t>
            </a:r>
            <a:r>
              <a:rPr lang="pt-BR" sz="2800" b="1" dirty="0">
                <a:solidFill>
                  <a:schemeClr val="tx1"/>
                </a:solidFill>
              </a:rPr>
              <a:t>menos de 39 semanas completas (termo pleno) </a:t>
            </a:r>
            <a:r>
              <a:rPr lang="pt-BR" sz="2800" b="1" dirty="0">
                <a:solidFill>
                  <a:schemeClr val="accent1">
                    <a:lumMod val="60000"/>
                    <a:lumOff val="40000"/>
                  </a:schemeClr>
                </a:solidFill>
              </a:rPr>
              <a:t>têm piores desfechos que de 37 0/7 a 38 6/7 (termo precoce)</a:t>
            </a:r>
          </a:p>
          <a:p>
            <a:r>
              <a:rPr lang="pt-BR" sz="2800" b="1" dirty="0">
                <a:solidFill>
                  <a:schemeClr val="accent1">
                    <a:lumMod val="60000"/>
                    <a:lumOff val="40000"/>
                  </a:schemeClr>
                </a:solidFill>
              </a:rPr>
              <a:t>Reconhecimento do </a:t>
            </a:r>
            <a:r>
              <a:rPr lang="pt-BR" sz="2800" b="1" dirty="0">
                <a:solidFill>
                  <a:schemeClr val="tx1"/>
                </a:solidFill>
              </a:rPr>
              <a:t>aumento da prematuridade associada às intervenções</a:t>
            </a:r>
          </a:p>
          <a:p>
            <a:r>
              <a:rPr lang="pt-BR" sz="2800" b="1" dirty="0">
                <a:solidFill>
                  <a:schemeClr val="accent1">
                    <a:lumMod val="60000"/>
                    <a:lumOff val="40000"/>
                  </a:schemeClr>
                </a:solidFill>
              </a:rPr>
              <a:t>Regulação dos partos eletivos </a:t>
            </a:r>
            <a:r>
              <a:rPr lang="pt-BR" sz="2800" b="1" dirty="0">
                <a:solidFill>
                  <a:schemeClr val="tx1"/>
                </a:solidFill>
              </a:rPr>
              <a:t>(cesáreas e induções) antes de 39 semanas completas (ex. Justificativa clínica clara, segunda opinião, etc.)</a:t>
            </a:r>
          </a:p>
        </p:txBody>
      </p:sp>
    </p:spTree>
    <p:extLst>
      <p:ext uri="{BB962C8B-B14F-4D97-AF65-F5344CB8AC3E}">
        <p14:creationId xmlns:p14="http://schemas.microsoft.com/office/powerpoint/2010/main" val="356330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a alerta para os direitos da mulher no parto humanizado - Teresina -  Portal O Dia">
            <a:extLst>
              <a:ext uri="{FF2B5EF4-FFF2-40B4-BE49-F238E27FC236}">
                <a16:creationId xmlns:a16="http://schemas.microsoft.com/office/drawing/2014/main" id="{33AD257D-335F-EC45-BC82-089B5A823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922" y="1317171"/>
            <a:ext cx="10253756" cy="518159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0870585-7271-D74E-80D9-6FF9EC7C3D6F}"/>
              </a:ext>
            </a:extLst>
          </p:cNvPr>
          <p:cNvSpPr txBox="1"/>
          <p:nvPr/>
        </p:nvSpPr>
        <p:spPr>
          <a:xfrm>
            <a:off x="1404257" y="283029"/>
            <a:ext cx="8167621" cy="954107"/>
          </a:xfrm>
          <a:prstGeom prst="rect">
            <a:avLst/>
          </a:prstGeom>
          <a:noFill/>
        </p:spPr>
        <p:txBody>
          <a:bodyPr wrap="none" rtlCol="0">
            <a:spAutoFit/>
          </a:bodyPr>
          <a:lstStyle/>
          <a:p>
            <a:pPr algn="ctr"/>
            <a:r>
              <a:rPr lang="pt-BR" sz="2800" b="1" dirty="0">
                <a:solidFill>
                  <a:schemeClr val="accent1">
                    <a:lumMod val="75000"/>
                  </a:schemeClr>
                </a:solidFill>
              </a:rPr>
              <a:t>Movimentos pela mudança e seus resultados,</a:t>
            </a:r>
          </a:p>
          <a:p>
            <a:pPr algn="ctr"/>
            <a:r>
              <a:rPr lang="pt-BR" sz="2800" b="1" dirty="0">
                <a:solidFill>
                  <a:schemeClr val="accent1">
                    <a:lumMod val="75000"/>
                  </a:schemeClr>
                </a:solidFill>
              </a:rPr>
              <a:t>no setor público e privado</a:t>
            </a:r>
          </a:p>
        </p:txBody>
      </p:sp>
    </p:spTree>
    <p:extLst>
      <p:ext uri="{BB962C8B-B14F-4D97-AF65-F5344CB8AC3E}">
        <p14:creationId xmlns:p14="http://schemas.microsoft.com/office/powerpoint/2010/main" val="3270033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raf1">
            <a:extLst>
              <a:ext uri="{FF2B5EF4-FFF2-40B4-BE49-F238E27FC236}">
                <a16:creationId xmlns:a16="http://schemas.microsoft.com/office/drawing/2014/main" id="{7BCB931A-DC87-DE49-BE12-18FEA89FA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5910943" cy="420095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esarianas têm leve recuo no Brasil, mostram dados do ministério | Bem  Estar | G1">
            <a:extLst>
              <a:ext uri="{FF2B5EF4-FFF2-40B4-BE49-F238E27FC236}">
                <a16:creationId xmlns:a16="http://schemas.microsoft.com/office/drawing/2014/main" id="{E4013EBE-21A4-674D-AADD-23B909210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258" y="2394858"/>
            <a:ext cx="5072742" cy="408012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7FBFA728-7972-F84C-9504-D6A6AE25F126}"/>
              </a:ext>
            </a:extLst>
          </p:cNvPr>
          <p:cNvSpPr txBox="1"/>
          <p:nvPr/>
        </p:nvSpPr>
        <p:spPr>
          <a:xfrm>
            <a:off x="359229" y="523443"/>
            <a:ext cx="10058400" cy="1200329"/>
          </a:xfrm>
          <a:prstGeom prst="rect">
            <a:avLst/>
          </a:prstGeom>
          <a:noFill/>
        </p:spPr>
        <p:txBody>
          <a:bodyPr wrap="square" rtlCol="0">
            <a:spAutoFit/>
          </a:bodyPr>
          <a:lstStyle/>
          <a:p>
            <a:r>
              <a:rPr lang="pt-BR" sz="2400" dirty="0"/>
              <a:t>Desde 2000, a taxa subia 1,5 a 2,0% ao ano</a:t>
            </a:r>
          </a:p>
          <a:p>
            <a:r>
              <a:rPr lang="pt-BR" sz="2400" dirty="0"/>
              <a:t>Resultados da Ação civil Pública da Rede Parto do Princípio (2006)</a:t>
            </a:r>
          </a:p>
          <a:p>
            <a:r>
              <a:rPr lang="pt-BR" sz="2400" dirty="0"/>
              <a:t>Julgada em 2014 – Novas regras ANS - para o setor privado</a:t>
            </a:r>
          </a:p>
        </p:txBody>
      </p:sp>
    </p:spTree>
    <p:extLst>
      <p:ext uri="{BB962C8B-B14F-4D97-AF65-F5344CB8AC3E}">
        <p14:creationId xmlns:p14="http://schemas.microsoft.com/office/powerpoint/2010/main" val="2298845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fografico aumento partos">
            <a:extLst>
              <a:ext uri="{FF2B5EF4-FFF2-40B4-BE49-F238E27FC236}">
                <a16:creationId xmlns:a16="http://schemas.microsoft.com/office/drawing/2014/main" id="{1D027614-7F4A-F741-AEF8-8FCBE0F8F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44" y="903514"/>
            <a:ext cx="10330542" cy="572588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BAD39BE4-C8A3-9649-B607-1DD7B23EE0EB}"/>
              </a:ext>
            </a:extLst>
          </p:cNvPr>
          <p:cNvSpPr txBox="1"/>
          <p:nvPr/>
        </p:nvSpPr>
        <p:spPr>
          <a:xfrm>
            <a:off x="1967430" y="228600"/>
            <a:ext cx="7024680" cy="523220"/>
          </a:xfrm>
          <a:prstGeom prst="rect">
            <a:avLst/>
          </a:prstGeom>
          <a:noFill/>
        </p:spPr>
        <p:txBody>
          <a:bodyPr wrap="none" rtlCol="0">
            <a:spAutoFit/>
          </a:bodyPr>
          <a:lstStyle/>
          <a:p>
            <a:pPr algn="ctr"/>
            <a:r>
              <a:rPr lang="pt-BR" sz="2800" b="1" dirty="0">
                <a:solidFill>
                  <a:schemeClr val="accent1">
                    <a:lumMod val="75000"/>
                  </a:schemeClr>
                </a:solidFill>
              </a:rPr>
              <a:t>Projeto Parto Adequado – Setor Privado</a:t>
            </a:r>
          </a:p>
        </p:txBody>
      </p:sp>
    </p:spTree>
    <p:extLst>
      <p:ext uri="{BB962C8B-B14F-4D97-AF65-F5344CB8AC3E}">
        <p14:creationId xmlns:p14="http://schemas.microsoft.com/office/powerpoint/2010/main" val="3359807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57" y="660628"/>
            <a:ext cx="10933386" cy="1224318"/>
          </a:xfrm>
        </p:spPr>
        <p:txBody>
          <a:bodyPr>
            <a:normAutofit fontScale="90000"/>
          </a:bodyPr>
          <a:lstStyle/>
          <a:p>
            <a:pPr algn="ctr"/>
            <a:r>
              <a:rPr lang="pt-BR" sz="3200" b="1" dirty="0">
                <a:solidFill>
                  <a:schemeClr val="accent1">
                    <a:lumMod val="60000"/>
                    <a:lumOff val="40000"/>
                  </a:schemeClr>
                </a:solidFill>
              </a:rPr>
              <a:t>Parto como fenômeno </a:t>
            </a:r>
            <a:r>
              <a:rPr lang="pt-BR" sz="3200" b="1" dirty="0" err="1">
                <a:solidFill>
                  <a:schemeClr val="accent1">
                    <a:lumMod val="60000"/>
                    <a:lumOff val="40000"/>
                  </a:schemeClr>
                </a:solidFill>
              </a:rPr>
              <a:t>neuro-endócrino</a:t>
            </a:r>
            <a:r>
              <a:rPr lang="pt-BR" sz="3200" b="1" dirty="0">
                <a:solidFill>
                  <a:schemeClr val="accent1">
                    <a:lumMod val="60000"/>
                    <a:lumOff val="40000"/>
                  </a:schemeClr>
                </a:solidFill>
              </a:rPr>
              <a:t> complexo ativação </a:t>
            </a:r>
            <a:r>
              <a:rPr lang="pt-BR" sz="3200" b="1" dirty="0" err="1">
                <a:solidFill>
                  <a:schemeClr val="accent1">
                    <a:lumMod val="60000"/>
                    <a:lumOff val="40000"/>
                  </a:schemeClr>
                </a:solidFill>
              </a:rPr>
              <a:t>epigenética</a:t>
            </a:r>
            <a:r>
              <a:rPr lang="pt-BR" sz="3200" b="1" dirty="0">
                <a:solidFill>
                  <a:schemeClr val="accent1">
                    <a:lumMod val="60000"/>
                    <a:lumOff val="40000"/>
                  </a:schemeClr>
                </a:solidFill>
              </a:rPr>
              <a:t> de funções do bebê</a:t>
            </a:r>
            <a:br>
              <a:rPr lang="pt-BR" sz="3200" b="1" dirty="0">
                <a:solidFill>
                  <a:schemeClr val="accent1">
                    <a:lumMod val="60000"/>
                    <a:lumOff val="40000"/>
                  </a:schemeClr>
                </a:solidFill>
              </a:rPr>
            </a:br>
            <a:r>
              <a:rPr lang="pt-BR" sz="2200" b="1" dirty="0">
                <a:solidFill>
                  <a:schemeClr val="bg1"/>
                </a:solidFill>
              </a:rPr>
              <a:t>Quais as chances de um bebê no Brasil passar por um trabalho de parto adequado?</a:t>
            </a:r>
          </a:p>
        </p:txBody>
      </p:sp>
      <p:pic>
        <p:nvPicPr>
          <p:cNvPr id="5" name="Imagem 4"/>
          <p:cNvPicPr>
            <a:picLocks noChangeAspect="1"/>
          </p:cNvPicPr>
          <p:nvPr/>
        </p:nvPicPr>
        <p:blipFill>
          <a:blip r:embed="rId2"/>
          <a:stretch>
            <a:fillRect/>
          </a:stretch>
        </p:blipFill>
        <p:spPr>
          <a:xfrm>
            <a:off x="134341" y="2359539"/>
            <a:ext cx="3766467" cy="3691828"/>
          </a:xfrm>
          <a:prstGeom prst="rect">
            <a:avLst/>
          </a:prstGeom>
        </p:spPr>
      </p:pic>
      <p:sp>
        <p:nvSpPr>
          <p:cNvPr id="7" name="CaixaDeTexto 6"/>
          <p:cNvSpPr txBox="1"/>
          <p:nvPr/>
        </p:nvSpPr>
        <p:spPr>
          <a:xfrm>
            <a:off x="4108280" y="2306594"/>
            <a:ext cx="3997753" cy="3693319"/>
          </a:xfrm>
          <a:prstGeom prst="rect">
            <a:avLst/>
          </a:prstGeom>
          <a:noFill/>
        </p:spPr>
        <p:txBody>
          <a:bodyPr wrap="square" rtlCol="0">
            <a:spAutoFit/>
          </a:bodyPr>
          <a:lstStyle/>
          <a:p>
            <a:r>
              <a:rPr lang="pt-BR" b="1" dirty="0"/>
              <a:t>Bebês alertas no pós-parto imediato (hora dourada), ativação cortical</a:t>
            </a:r>
          </a:p>
          <a:p>
            <a:endParaRPr lang="pt-BR" b="1" dirty="0"/>
          </a:p>
          <a:p>
            <a:r>
              <a:rPr lang="pt-BR" b="1" dirty="0">
                <a:solidFill>
                  <a:schemeClr val="accent1"/>
                </a:solidFill>
              </a:rPr>
              <a:t>Estabelecimento da amamentação e impacto sobre a mortalidade materna e infantil</a:t>
            </a:r>
          </a:p>
          <a:p>
            <a:endParaRPr lang="pt-BR" b="1" dirty="0"/>
          </a:p>
          <a:p>
            <a:r>
              <a:rPr lang="pt-BR" b="1" dirty="0"/>
              <a:t>Impacto na formatação emocional, reação ao stress, adaptação metabólica, desenvolvimento social e cognitivo da experiência do parto</a:t>
            </a:r>
          </a:p>
        </p:txBody>
      </p:sp>
      <p:pic>
        <p:nvPicPr>
          <p:cNvPr id="3" name="Imagem 2"/>
          <p:cNvPicPr>
            <a:picLocks noChangeAspect="1"/>
          </p:cNvPicPr>
          <p:nvPr/>
        </p:nvPicPr>
        <p:blipFill>
          <a:blip r:embed="rId3"/>
          <a:stretch>
            <a:fillRect/>
          </a:stretch>
        </p:blipFill>
        <p:spPr>
          <a:xfrm>
            <a:off x="8358095" y="2245425"/>
            <a:ext cx="3575222" cy="4391966"/>
          </a:xfrm>
          <a:prstGeom prst="rect">
            <a:avLst/>
          </a:prstGeom>
        </p:spPr>
      </p:pic>
      <p:sp>
        <p:nvSpPr>
          <p:cNvPr id="6" name="CaixaDeTexto 7"/>
          <p:cNvSpPr txBox="1"/>
          <p:nvPr/>
        </p:nvSpPr>
        <p:spPr>
          <a:xfrm>
            <a:off x="311037" y="6204248"/>
            <a:ext cx="7646325" cy="461665"/>
          </a:xfrm>
          <a:prstGeom prst="rect">
            <a:avLst/>
          </a:prstGeom>
          <a:noFill/>
        </p:spPr>
        <p:txBody>
          <a:bodyPr wrap="squar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1839075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96" y="662677"/>
            <a:ext cx="10329018" cy="706964"/>
          </a:xfrm>
        </p:spPr>
        <p:txBody>
          <a:bodyPr/>
          <a:lstStyle/>
          <a:p>
            <a:r>
              <a:rPr lang="en-US" sz="3200" dirty="0" err="1"/>
              <a:t>Iniciativa</a:t>
            </a:r>
            <a:r>
              <a:rPr lang="en-US" sz="3200" dirty="0"/>
              <a:t> hospital amigo da </a:t>
            </a:r>
            <a:r>
              <a:rPr lang="en-US" sz="3200" dirty="0" err="1"/>
              <a:t>mãe</a:t>
            </a:r>
            <a:r>
              <a:rPr lang="en-US" sz="3200" dirty="0"/>
              <a:t> e do </a:t>
            </a:r>
            <a:r>
              <a:rPr lang="en-US" sz="3200" dirty="0" err="1"/>
              <a:t>bebê</a:t>
            </a:r>
            <a:r>
              <a:rPr lang="en-US" sz="3200" dirty="0"/>
              <a:t> (2015)</a:t>
            </a:r>
          </a:p>
        </p:txBody>
      </p:sp>
      <p:pic>
        <p:nvPicPr>
          <p:cNvPr id="5" name="Picture 4"/>
          <p:cNvPicPr>
            <a:picLocks noChangeAspect="1"/>
          </p:cNvPicPr>
          <p:nvPr/>
        </p:nvPicPr>
        <p:blipFill>
          <a:blip r:embed="rId2"/>
          <a:stretch>
            <a:fillRect/>
          </a:stretch>
        </p:blipFill>
        <p:spPr>
          <a:xfrm>
            <a:off x="764632" y="1425375"/>
            <a:ext cx="10549337" cy="5144309"/>
          </a:xfrm>
          <a:prstGeom prst="rect">
            <a:avLst/>
          </a:prstGeom>
        </p:spPr>
      </p:pic>
    </p:spTree>
    <p:extLst>
      <p:ext uri="{BB962C8B-B14F-4D97-AF65-F5344CB8AC3E}">
        <p14:creationId xmlns:p14="http://schemas.microsoft.com/office/powerpoint/2010/main" val="3152620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A5EBBEC-6126-FA44-A79A-F66F1C11E225}"/>
              </a:ext>
            </a:extLst>
          </p:cNvPr>
          <p:cNvPicPr>
            <a:picLocks noChangeAspect="1"/>
          </p:cNvPicPr>
          <p:nvPr/>
        </p:nvPicPr>
        <p:blipFill>
          <a:blip r:embed="rId2"/>
          <a:stretch>
            <a:fillRect/>
          </a:stretch>
        </p:blipFill>
        <p:spPr>
          <a:xfrm>
            <a:off x="352219" y="315686"/>
            <a:ext cx="11487561" cy="6357257"/>
          </a:xfrm>
          <a:prstGeom prst="rect">
            <a:avLst/>
          </a:prstGeom>
        </p:spPr>
      </p:pic>
    </p:spTree>
    <p:extLst>
      <p:ext uri="{BB962C8B-B14F-4D97-AF65-F5344CB8AC3E}">
        <p14:creationId xmlns:p14="http://schemas.microsoft.com/office/powerpoint/2010/main" val="778885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E8D3613-E058-6648-8752-9E7391DB3903}"/>
              </a:ext>
            </a:extLst>
          </p:cNvPr>
          <p:cNvPicPr>
            <a:picLocks noChangeAspect="1"/>
          </p:cNvPicPr>
          <p:nvPr/>
        </p:nvPicPr>
        <p:blipFill>
          <a:blip r:embed="rId2"/>
          <a:stretch>
            <a:fillRect/>
          </a:stretch>
        </p:blipFill>
        <p:spPr>
          <a:xfrm>
            <a:off x="1023256" y="1367160"/>
            <a:ext cx="10341429" cy="5375001"/>
          </a:xfrm>
          <a:prstGeom prst="rect">
            <a:avLst/>
          </a:prstGeom>
        </p:spPr>
      </p:pic>
      <p:sp>
        <p:nvSpPr>
          <p:cNvPr id="3" name="CaixaDeTexto 2">
            <a:extLst>
              <a:ext uri="{FF2B5EF4-FFF2-40B4-BE49-F238E27FC236}">
                <a16:creationId xmlns:a16="http://schemas.microsoft.com/office/drawing/2014/main" id="{541BB49C-8259-1F46-BD9F-2AE7997361BF}"/>
              </a:ext>
            </a:extLst>
          </p:cNvPr>
          <p:cNvSpPr txBox="1"/>
          <p:nvPr/>
        </p:nvSpPr>
        <p:spPr>
          <a:xfrm>
            <a:off x="359227" y="115839"/>
            <a:ext cx="10693953" cy="938719"/>
          </a:xfrm>
          <a:prstGeom prst="rect">
            <a:avLst/>
          </a:prstGeom>
          <a:noFill/>
        </p:spPr>
        <p:txBody>
          <a:bodyPr wrap="none" rtlCol="0">
            <a:spAutoFit/>
          </a:bodyPr>
          <a:lstStyle/>
          <a:p>
            <a:pPr algn="ctr">
              <a:lnSpc>
                <a:spcPct val="150000"/>
              </a:lnSpc>
            </a:pPr>
            <a:r>
              <a:rPr lang="pt-BR" sz="2200" b="1" dirty="0"/>
              <a:t>O parto não precisa ser uma experiência negativa, física e emocionalmente</a:t>
            </a:r>
          </a:p>
          <a:p>
            <a:pPr algn="ctr"/>
            <a:r>
              <a:rPr lang="pt-BR" sz="2200" b="1" dirty="0"/>
              <a:t>Como podemos melhorar a experiência das mulheres e famílias? </a:t>
            </a:r>
          </a:p>
        </p:txBody>
      </p:sp>
    </p:spTree>
    <p:extLst>
      <p:ext uri="{BB962C8B-B14F-4D97-AF65-F5344CB8AC3E}">
        <p14:creationId xmlns:p14="http://schemas.microsoft.com/office/powerpoint/2010/main" val="499723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42556" y="520117"/>
            <a:ext cx="10207219" cy="1161291"/>
          </a:xfrm>
        </p:spPr>
        <p:txBody>
          <a:bodyPr/>
          <a:lstStyle/>
          <a:p>
            <a:r>
              <a:rPr lang="pt-BR" sz="3200" dirty="0"/>
              <a:t>O parto como evento cultural: </a:t>
            </a:r>
            <a:br>
              <a:rPr lang="pt-BR" sz="3200" dirty="0"/>
            </a:br>
            <a:r>
              <a:rPr lang="pt-BR" sz="3200" dirty="0"/>
              <a:t>O parto espontâneo como padrão-ouro para mulheres saudáveis é possível no Brasil? </a:t>
            </a:r>
          </a:p>
        </p:txBody>
      </p:sp>
      <p:pic>
        <p:nvPicPr>
          <p:cNvPr id="5" name="Imagem 4"/>
          <p:cNvPicPr>
            <a:picLocks noChangeAspect="1"/>
          </p:cNvPicPr>
          <p:nvPr/>
        </p:nvPicPr>
        <p:blipFill>
          <a:blip r:embed="rId2"/>
          <a:stretch>
            <a:fillRect/>
          </a:stretch>
        </p:blipFill>
        <p:spPr>
          <a:xfrm>
            <a:off x="5561458" y="1888012"/>
            <a:ext cx="3328690" cy="4501774"/>
          </a:xfrm>
          <a:prstGeom prst="rect">
            <a:avLst/>
          </a:prstGeom>
        </p:spPr>
      </p:pic>
      <p:pic>
        <p:nvPicPr>
          <p:cNvPr id="6" name="Imagem 5"/>
          <p:cNvPicPr>
            <a:picLocks noChangeAspect="1"/>
          </p:cNvPicPr>
          <p:nvPr/>
        </p:nvPicPr>
        <p:blipFill>
          <a:blip r:embed="rId3"/>
          <a:stretch>
            <a:fillRect/>
          </a:stretch>
        </p:blipFill>
        <p:spPr>
          <a:xfrm>
            <a:off x="8968778" y="1572322"/>
            <a:ext cx="2756671" cy="4717325"/>
          </a:xfrm>
          <a:prstGeom prst="rect">
            <a:avLst/>
          </a:prstGeom>
        </p:spPr>
      </p:pic>
      <p:sp>
        <p:nvSpPr>
          <p:cNvPr id="8" name="Retângulo 7"/>
          <p:cNvSpPr/>
          <p:nvPr/>
        </p:nvSpPr>
        <p:spPr>
          <a:xfrm>
            <a:off x="5782962" y="6642556"/>
            <a:ext cx="8130746" cy="215444"/>
          </a:xfrm>
          <a:prstGeom prst="rect">
            <a:avLst/>
          </a:prstGeom>
        </p:spPr>
        <p:txBody>
          <a:bodyPr wrap="square">
            <a:spAutoFit/>
          </a:bodyPr>
          <a:lstStyle/>
          <a:p>
            <a:r>
              <a:rPr lang="en-US" sz="800" dirty="0"/>
              <a:t>Read more: http://www.dailymail.co.uk/news/article-3065678/Call-midwives-calm-duo-delivered-Princess.html#ixzz3npEs899T </a:t>
            </a:r>
          </a:p>
        </p:txBody>
      </p:sp>
      <p:sp>
        <p:nvSpPr>
          <p:cNvPr id="10" name="CaixaDeTexto 9"/>
          <p:cNvSpPr txBox="1"/>
          <p:nvPr/>
        </p:nvSpPr>
        <p:spPr>
          <a:xfrm>
            <a:off x="4754824" y="6389786"/>
            <a:ext cx="7007142" cy="261610"/>
          </a:xfrm>
          <a:prstGeom prst="rect">
            <a:avLst/>
          </a:prstGeom>
          <a:noFill/>
        </p:spPr>
        <p:txBody>
          <a:bodyPr wrap="square" rtlCol="0">
            <a:spAutoFit/>
          </a:bodyPr>
          <a:lstStyle/>
          <a:p>
            <a:r>
              <a:rPr lang="pt-BR" sz="1100" dirty="0"/>
              <a:t>Kate </a:t>
            </a:r>
            <a:r>
              <a:rPr lang="pt-BR" sz="1100" dirty="0" err="1"/>
              <a:t>Middleton</a:t>
            </a:r>
            <a:r>
              <a:rPr lang="pt-BR" sz="1100" dirty="0"/>
              <a:t> e as parteiras que assistiram seu parto, </a:t>
            </a:r>
            <a:r>
              <a:rPr lang="pt-BR" sz="1100" dirty="0" err="1"/>
              <a:t>Arona</a:t>
            </a:r>
            <a:r>
              <a:rPr lang="pt-BR" sz="1100" dirty="0"/>
              <a:t> Ahmed </a:t>
            </a:r>
            <a:r>
              <a:rPr lang="pt-BR" sz="1100" dirty="0" err="1"/>
              <a:t>eJacqui</a:t>
            </a:r>
            <a:r>
              <a:rPr lang="pt-BR" sz="1100" dirty="0"/>
              <a:t> </a:t>
            </a:r>
            <a:r>
              <a:rPr lang="pt-BR" sz="1100" dirty="0" err="1"/>
              <a:t>Dunkley-Bent</a:t>
            </a:r>
            <a:r>
              <a:rPr lang="pt-BR" sz="1100" dirty="0"/>
              <a:t> </a:t>
            </a:r>
          </a:p>
        </p:txBody>
      </p:sp>
      <p:sp>
        <p:nvSpPr>
          <p:cNvPr id="11" name="CaixaDeTexto 10"/>
          <p:cNvSpPr txBox="1"/>
          <p:nvPr/>
        </p:nvSpPr>
        <p:spPr>
          <a:xfrm>
            <a:off x="445783" y="2250191"/>
            <a:ext cx="4823110" cy="4401205"/>
          </a:xfrm>
          <a:prstGeom prst="rect">
            <a:avLst/>
          </a:prstGeom>
          <a:noFill/>
        </p:spPr>
        <p:txBody>
          <a:bodyPr wrap="square" rtlCol="0">
            <a:spAutoFit/>
          </a:bodyPr>
          <a:lstStyle/>
          <a:p>
            <a:r>
              <a:rPr lang="pt-BR" sz="2000" b="1" dirty="0">
                <a:solidFill>
                  <a:srgbClr val="7030A0"/>
                </a:solidFill>
              </a:rPr>
              <a:t>Sim, claro! </a:t>
            </a:r>
            <a:r>
              <a:rPr lang="pt-BR" sz="2000" b="1" dirty="0">
                <a:solidFill>
                  <a:schemeClr val="accent1">
                    <a:lumMod val="75000"/>
                  </a:schemeClr>
                </a:solidFill>
              </a:rPr>
              <a:t>Pode ser o melhor investimento para a primeiríssima infância</a:t>
            </a:r>
          </a:p>
          <a:p>
            <a:endParaRPr lang="pt-BR" sz="2000" b="1" dirty="0">
              <a:solidFill>
                <a:srgbClr val="7030A0"/>
              </a:solidFill>
            </a:endParaRPr>
          </a:p>
          <a:p>
            <a:r>
              <a:rPr lang="pt-BR" sz="2000" b="1" dirty="0">
                <a:solidFill>
                  <a:srgbClr val="7030A0"/>
                </a:solidFill>
              </a:rPr>
              <a:t>E precisa de muito apoio!</a:t>
            </a:r>
          </a:p>
          <a:p>
            <a:endParaRPr lang="pt-BR" sz="2000" b="1" dirty="0">
              <a:solidFill>
                <a:srgbClr val="7030A0"/>
              </a:solidFill>
            </a:endParaRPr>
          </a:p>
          <a:p>
            <a:r>
              <a:rPr lang="pt-BR" sz="2000" b="1" dirty="0">
                <a:solidFill>
                  <a:schemeClr val="accent1">
                    <a:lumMod val="75000"/>
                  </a:schemeClr>
                </a:solidFill>
              </a:rPr>
              <a:t>Experiências bem sucedidas no SUS, setor suplementar e no 3º.  Setor – MUITAS – Exemplos:</a:t>
            </a:r>
          </a:p>
          <a:p>
            <a:endParaRPr lang="pt-BR" sz="2000" b="1" dirty="0">
              <a:solidFill>
                <a:srgbClr val="7030A0"/>
              </a:solidFill>
            </a:endParaRPr>
          </a:p>
          <a:p>
            <a:r>
              <a:rPr lang="pt-BR" sz="2000" b="1" dirty="0">
                <a:solidFill>
                  <a:srgbClr val="7030A0"/>
                </a:solidFill>
              </a:rPr>
              <a:t>Hospital Sofia Feldman (SUS)</a:t>
            </a:r>
          </a:p>
          <a:p>
            <a:endParaRPr lang="pt-BR" sz="2000" b="1" dirty="0">
              <a:solidFill>
                <a:srgbClr val="7030A0"/>
              </a:solidFill>
            </a:endParaRPr>
          </a:p>
          <a:p>
            <a:r>
              <a:rPr lang="pt-BR" sz="2000" b="1" dirty="0">
                <a:solidFill>
                  <a:schemeClr val="accent1">
                    <a:lumMod val="75000"/>
                  </a:schemeClr>
                </a:solidFill>
              </a:rPr>
              <a:t>UNIMED Parto Adequado</a:t>
            </a:r>
          </a:p>
          <a:p>
            <a:endParaRPr lang="pt-BR" sz="2000" dirty="0">
              <a:solidFill>
                <a:srgbClr val="7030A0"/>
              </a:solidFill>
            </a:endParaRPr>
          </a:p>
        </p:txBody>
      </p:sp>
    </p:spTree>
    <p:extLst>
      <p:ext uri="{BB962C8B-B14F-4D97-AF65-F5344CB8AC3E}">
        <p14:creationId xmlns:p14="http://schemas.microsoft.com/office/powerpoint/2010/main" val="285655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3193" y="487635"/>
            <a:ext cx="9331814" cy="1613013"/>
          </a:xfrm>
        </p:spPr>
        <p:txBody>
          <a:bodyPr/>
          <a:lstStyle/>
          <a:p>
            <a:r>
              <a:rPr lang="pt-BR" sz="2800" b="1" dirty="0"/>
              <a:t>Parto: o que é qualidade da assistência, o “padrão ouro” (melhores resultados) da assistência hoje em dia, para mulheres saudáveis (90%)?</a:t>
            </a:r>
          </a:p>
        </p:txBody>
      </p:sp>
      <p:sp>
        <p:nvSpPr>
          <p:cNvPr id="3" name="Espaço Reservado para Conteúdo 2"/>
          <p:cNvSpPr>
            <a:spLocks noGrp="1"/>
          </p:cNvSpPr>
          <p:nvPr>
            <p:ph idx="1"/>
          </p:nvPr>
        </p:nvSpPr>
        <p:spPr>
          <a:xfrm>
            <a:off x="362876" y="2387504"/>
            <a:ext cx="11547247" cy="4156265"/>
          </a:xfrm>
        </p:spPr>
        <p:txBody>
          <a:bodyPr>
            <a:noAutofit/>
          </a:bodyPr>
          <a:lstStyle/>
          <a:p>
            <a:pPr marL="0" indent="0">
              <a:buNone/>
            </a:pPr>
            <a:r>
              <a:rPr lang="pt-BR" sz="2300" dirty="0"/>
              <a:t>(1) Parto a termo  (39 semanas completas ou mais)</a:t>
            </a:r>
          </a:p>
          <a:p>
            <a:pPr marL="0" indent="0">
              <a:buNone/>
            </a:pPr>
            <a:r>
              <a:rPr lang="pt-BR" sz="2300" dirty="0">
                <a:solidFill>
                  <a:srgbClr val="660066"/>
                </a:solidFill>
              </a:rPr>
              <a:t>(2) Parto de início espontâneo (sinaliza maturidade, não-induzido)</a:t>
            </a:r>
          </a:p>
          <a:p>
            <a:pPr marL="0" indent="0">
              <a:buNone/>
            </a:pPr>
            <a:r>
              <a:rPr lang="pt-BR" sz="2300" dirty="0"/>
              <a:t>(3) Se desenrola preferencialmente sem o uso de drogas</a:t>
            </a:r>
          </a:p>
          <a:p>
            <a:pPr marL="0" indent="0">
              <a:buNone/>
            </a:pPr>
            <a:r>
              <a:rPr lang="pt-BR" sz="2300" dirty="0">
                <a:solidFill>
                  <a:srgbClr val="660066"/>
                </a:solidFill>
              </a:rPr>
              <a:t>(4) Mãe sem feridas cirúrgicas pós-parto (cesáreas, lacerações ou </a:t>
            </a:r>
            <a:r>
              <a:rPr lang="pt-BR" sz="2300" dirty="0" err="1">
                <a:solidFill>
                  <a:srgbClr val="660066"/>
                </a:solidFill>
              </a:rPr>
              <a:t>episiotomia</a:t>
            </a:r>
            <a:r>
              <a:rPr lang="pt-BR" sz="2300" dirty="0">
                <a:solidFill>
                  <a:srgbClr val="660066"/>
                </a:solidFill>
              </a:rPr>
              <a:t>)</a:t>
            </a:r>
          </a:p>
          <a:p>
            <a:pPr marL="0" indent="0">
              <a:buNone/>
            </a:pPr>
            <a:r>
              <a:rPr lang="pt-BR" sz="2300" dirty="0"/>
              <a:t>(5) Prioridade ao conforto físico e emocional da mãe e família</a:t>
            </a:r>
          </a:p>
          <a:p>
            <a:pPr marL="0" indent="0">
              <a:buNone/>
            </a:pPr>
            <a:r>
              <a:rPr lang="pt-BR" sz="2300" dirty="0">
                <a:solidFill>
                  <a:srgbClr val="660066"/>
                </a:solidFill>
              </a:rPr>
              <a:t>(6) Tecnologia usada: mínimo compatível com  a segurança e conforto, pode ser nenhuma senão a observação qualificada</a:t>
            </a:r>
          </a:p>
          <a:p>
            <a:pPr marL="0" indent="0">
              <a:buNone/>
            </a:pPr>
            <a:r>
              <a:rPr lang="pt-BR" sz="2300" dirty="0"/>
              <a:t>(7) Pode ser com parteiras, com os médicos e tecnologia complexa disponíveis caso necessários</a:t>
            </a:r>
          </a:p>
        </p:txBody>
      </p:sp>
    </p:spTree>
    <p:extLst>
      <p:ext uri="{BB962C8B-B14F-4D97-AF65-F5344CB8AC3E}">
        <p14:creationId xmlns:p14="http://schemas.microsoft.com/office/powerpoint/2010/main" val="570435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834" y="973668"/>
            <a:ext cx="11434526" cy="706964"/>
          </a:xfrm>
        </p:spPr>
        <p:txBody>
          <a:bodyPr/>
          <a:lstStyle/>
          <a:p>
            <a:r>
              <a:rPr lang="pt-BR" dirty="0"/>
              <a:t>https://www.youtube.com/watch?v=qiof5vYkPws</a:t>
            </a:r>
          </a:p>
        </p:txBody>
      </p:sp>
      <p:pic>
        <p:nvPicPr>
          <p:cNvPr id="4" name="Imagem 3"/>
          <p:cNvPicPr>
            <a:picLocks noChangeAspect="1"/>
          </p:cNvPicPr>
          <p:nvPr/>
        </p:nvPicPr>
        <p:blipFill>
          <a:blip r:embed="rId2"/>
          <a:stretch>
            <a:fillRect/>
          </a:stretch>
        </p:blipFill>
        <p:spPr>
          <a:xfrm>
            <a:off x="1891754" y="2005877"/>
            <a:ext cx="7876936" cy="4612208"/>
          </a:xfrm>
          <a:prstGeom prst="rect">
            <a:avLst/>
          </a:prstGeom>
        </p:spPr>
      </p:pic>
    </p:spTree>
    <p:extLst>
      <p:ext uri="{BB962C8B-B14F-4D97-AF65-F5344CB8AC3E}">
        <p14:creationId xmlns:p14="http://schemas.microsoft.com/office/powerpoint/2010/main" val="115456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60973" y="2603500"/>
            <a:ext cx="4471156" cy="706964"/>
          </a:xfrm>
        </p:spPr>
        <p:txBody>
          <a:bodyPr>
            <a:normAutofit fontScale="90000"/>
          </a:bodyPr>
          <a:lstStyle/>
          <a:p>
            <a:r>
              <a:rPr lang="pt-BR" dirty="0"/>
              <a:t>Implicações para a assistência</a:t>
            </a:r>
          </a:p>
        </p:txBody>
      </p:sp>
      <p:pic>
        <p:nvPicPr>
          <p:cNvPr id="7" name="Imagem 6"/>
          <p:cNvPicPr>
            <a:picLocks noChangeAspect="1"/>
          </p:cNvPicPr>
          <p:nvPr/>
        </p:nvPicPr>
        <p:blipFill>
          <a:blip r:embed="rId2"/>
          <a:stretch>
            <a:fillRect/>
          </a:stretch>
        </p:blipFill>
        <p:spPr>
          <a:xfrm>
            <a:off x="7872155" y="1449664"/>
            <a:ext cx="3955391" cy="5144926"/>
          </a:xfrm>
          <a:prstGeom prst="rect">
            <a:avLst/>
          </a:prstGeom>
        </p:spPr>
      </p:pic>
      <p:sp>
        <p:nvSpPr>
          <p:cNvPr id="8" name="CaixaDeTexto 7"/>
          <p:cNvSpPr txBox="1"/>
          <p:nvPr/>
        </p:nvSpPr>
        <p:spPr>
          <a:xfrm>
            <a:off x="461319" y="6370011"/>
            <a:ext cx="7037504" cy="369332"/>
          </a:xfrm>
          <a:prstGeom prst="rect">
            <a:avLst/>
          </a:prstGeom>
          <a:noFill/>
        </p:spPr>
        <p:txBody>
          <a:bodyPr wrap="none" rtlCol="0">
            <a:spAutoFit/>
          </a:bodyPr>
          <a:lstStyle/>
          <a:p>
            <a:r>
              <a:rPr lang="pt-BR" dirty="0"/>
              <a:t>http://transform.childbirthconnection.org/reports/physiology/</a:t>
            </a:r>
          </a:p>
        </p:txBody>
      </p:sp>
      <p:sp>
        <p:nvSpPr>
          <p:cNvPr id="9" name="CaixaDeTexto 8"/>
          <p:cNvSpPr txBox="1"/>
          <p:nvPr/>
        </p:nvSpPr>
        <p:spPr>
          <a:xfrm>
            <a:off x="520042" y="416474"/>
            <a:ext cx="10387913" cy="923330"/>
          </a:xfrm>
          <a:prstGeom prst="rect">
            <a:avLst/>
          </a:prstGeom>
          <a:noFill/>
        </p:spPr>
        <p:txBody>
          <a:bodyPr wrap="square" rtlCol="0">
            <a:spAutoFit/>
          </a:bodyPr>
          <a:lstStyle/>
          <a:p>
            <a:r>
              <a:rPr lang="pt-BR" b="1" dirty="0">
                <a:solidFill>
                  <a:schemeClr val="accent1">
                    <a:lumMod val="60000"/>
                    <a:lumOff val="40000"/>
                  </a:schemeClr>
                </a:solidFill>
              </a:rPr>
              <a:t>A assistência, rotinas e a ambiência não tem sido voltadas para facilitar a fisiologia (tranquilidade, conforto, segurança, privacidade, das mulheres </a:t>
            </a:r>
            <a:r>
              <a:rPr lang="pt-BR" b="1" dirty="0" err="1">
                <a:solidFill>
                  <a:schemeClr val="accent1">
                    <a:lumMod val="60000"/>
                    <a:lumOff val="40000"/>
                  </a:schemeClr>
                </a:solidFill>
              </a:rPr>
              <a:t>etc</a:t>
            </a:r>
            <a:r>
              <a:rPr lang="pt-BR" b="1" dirty="0">
                <a:solidFill>
                  <a:schemeClr val="accent1">
                    <a:lumMod val="60000"/>
                    <a:lumOff val="40000"/>
                  </a:schemeClr>
                </a:solidFill>
              </a:rPr>
              <a:t>). </a:t>
            </a:r>
          </a:p>
          <a:p>
            <a:r>
              <a:rPr lang="pt-BR" b="1" dirty="0">
                <a:solidFill>
                  <a:schemeClr val="accent1">
                    <a:lumMod val="60000"/>
                    <a:lumOff val="40000"/>
                  </a:schemeClr>
                </a:solidFill>
              </a:rPr>
              <a:t>Foco nas necessidades de mães e bebês (equilibrar com a conveniência profissional)</a:t>
            </a:r>
          </a:p>
        </p:txBody>
      </p:sp>
      <p:pic>
        <p:nvPicPr>
          <p:cNvPr id="3" name="Imagem 2"/>
          <p:cNvPicPr>
            <a:picLocks noChangeAspect="1"/>
          </p:cNvPicPr>
          <p:nvPr/>
        </p:nvPicPr>
        <p:blipFill>
          <a:blip r:embed="rId3"/>
          <a:stretch>
            <a:fillRect/>
          </a:stretch>
        </p:blipFill>
        <p:spPr>
          <a:xfrm>
            <a:off x="216171" y="1993965"/>
            <a:ext cx="3974040" cy="4143117"/>
          </a:xfrm>
          <a:prstGeom prst="rect">
            <a:avLst/>
          </a:prstGeom>
        </p:spPr>
      </p:pic>
      <p:pic>
        <p:nvPicPr>
          <p:cNvPr id="4" name="Imagem 3"/>
          <p:cNvPicPr>
            <a:picLocks noChangeAspect="1"/>
          </p:cNvPicPr>
          <p:nvPr/>
        </p:nvPicPr>
        <p:blipFill>
          <a:blip r:embed="rId4"/>
          <a:stretch>
            <a:fillRect/>
          </a:stretch>
        </p:blipFill>
        <p:spPr>
          <a:xfrm>
            <a:off x="4171562" y="1761036"/>
            <a:ext cx="3700593" cy="4608975"/>
          </a:xfrm>
          <a:prstGeom prst="rect">
            <a:avLst/>
          </a:prstGeom>
        </p:spPr>
      </p:pic>
    </p:spTree>
    <p:extLst>
      <p:ext uri="{BB962C8B-B14F-4D97-AF65-F5344CB8AC3E}">
        <p14:creationId xmlns:p14="http://schemas.microsoft.com/office/powerpoint/2010/main" val="42080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7154" y="474135"/>
            <a:ext cx="10164979" cy="1363098"/>
          </a:xfrm>
        </p:spPr>
        <p:txBody>
          <a:bodyPr/>
          <a:lstStyle/>
          <a:p>
            <a:r>
              <a:rPr lang="pt-BR" sz="3200" dirty="0">
                <a:hlinkClick r:id="rId2"/>
              </a:rPr>
              <a:t>Parto normal – fases https://brasil.babycenter.com/a-gravidez-por-dentro-o-parto-normal</a:t>
            </a:r>
            <a:r>
              <a:rPr lang="pt-BR" sz="3200" dirty="0"/>
              <a:t> (2´20´´)</a:t>
            </a:r>
          </a:p>
        </p:txBody>
      </p:sp>
      <p:pic>
        <p:nvPicPr>
          <p:cNvPr id="6" name="Espaço Reservado para Conteúdo 5"/>
          <p:cNvPicPr>
            <a:picLocks noGrp="1" noChangeAspect="1"/>
          </p:cNvPicPr>
          <p:nvPr>
            <p:ph idx="1"/>
          </p:nvPr>
        </p:nvPicPr>
        <p:blipFill>
          <a:blip r:embed="rId3"/>
          <a:stretch>
            <a:fillRect/>
          </a:stretch>
        </p:blipFill>
        <p:spPr>
          <a:xfrm>
            <a:off x="2550272" y="2603500"/>
            <a:ext cx="6035768" cy="3416300"/>
          </a:xfrm>
          <a:prstGeom prst="rect">
            <a:avLst/>
          </a:prstGeom>
        </p:spPr>
      </p:pic>
    </p:spTree>
    <p:extLst>
      <p:ext uri="{BB962C8B-B14F-4D97-AF65-F5344CB8AC3E}">
        <p14:creationId xmlns:p14="http://schemas.microsoft.com/office/powerpoint/2010/main" val="321705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1933" y="973667"/>
            <a:ext cx="10752667" cy="965199"/>
          </a:xfrm>
        </p:spPr>
        <p:txBody>
          <a:bodyPr/>
          <a:lstStyle/>
          <a:p>
            <a:r>
              <a:rPr lang="pt-BR" b="1" dirty="0"/>
              <a:t>Fases do trabalho de parto</a:t>
            </a:r>
            <a:br>
              <a:rPr lang="pt-BR" b="1" dirty="0"/>
            </a:br>
            <a:r>
              <a:rPr lang="pt-BR" sz="2800" dirty="0">
                <a:solidFill>
                  <a:schemeClr val="bg1"/>
                </a:solidFill>
                <a:hlinkClick r:id="rId2"/>
              </a:rPr>
              <a:t>https://www.youtube.com/watch?v=KP5KyMhKHKg</a:t>
            </a:r>
            <a:r>
              <a:rPr lang="pt-BR" sz="2800" dirty="0">
                <a:solidFill>
                  <a:schemeClr val="bg1"/>
                </a:solidFill>
              </a:rPr>
              <a:t> </a:t>
            </a:r>
            <a:r>
              <a:rPr lang="pt-BR" sz="2800" dirty="0"/>
              <a:t>(5´27´´)</a:t>
            </a:r>
          </a:p>
        </p:txBody>
      </p:sp>
      <p:sp>
        <p:nvSpPr>
          <p:cNvPr id="3" name="Espaço Reservado para Conteúdo 2"/>
          <p:cNvSpPr>
            <a:spLocks noGrp="1"/>
          </p:cNvSpPr>
          <p:nvPr>
            <p:ph idx="1"/>
          </p:nvPr>
        </p:nvSpPr>
        <p:spPr>
          <a:xfrm>
            <a:off x="1019488" y="2700867"/>
            <a:ext cx="3645646" cy="3666067"/>
          </a:xfrm>
        </p:spPr>
        <p:txBody>
          <a:bodyPr>
            <a:normAutofit lnSpcReduction="10000"/>
          </a:bodyPr>
          <a:lstStyle/>
          <a:p>
            <a:r>
              <a:rPr lang="pt-BR" sz="2400" b="1" dirty="0" err="1">
                <a:solidFill>
                  <a:schemeClr val="accent2">
                    <a:lumMod val="50000"/>
                  </a:schemeClr>
                </a:solidFill>
              </a:rPr>
              <a:t>Pródromos</a:t>
            </a:r>
            <a:endParaRPr lang="pt-BR" sz="2400" b="1" dirty="0">
              <a:solidFill>
                <a:schemeClr val="accent2">
                  <a:lumMod val="50000"/>
                </a:schemeClr>
              </a:solidFill>
            </a:endParaRPr>
          </a:p>
          <a:p>
            <a:r>
              <a:rPr lang="pt-BR" sz="2400" b="1" dirty="0">
                <a:solidFill>
                  <a:schemeClr val="accent2">
                    <a:lumMod val="50000"/>
                  </a:schemeClr>
                </a:solidFill>
              </a:rPr>
              <a:t>Fase latente</a:t>
            </a:r>
          </a:p>
          <a:p>
            <a:r>
              <a:rPr lang="pt-BR" sz="2400" b="1" dirty="0">
                <a:solidFill>
                  <a:schemeClr val="accent2">
                    <a:lumMod val="50000"/>
                  </a:schemeClr>
                </a:solidFill>
              </a:rPr>
              <a:t>Fase ativa (&gt;=6cm)</a:t>
            </a:r>
          </a:p>
          <a:p>
            <a:r>
              <a:rPr lang="pt-BR" sz="2400" b="1" dirty="0">
                <a:solidFill>
                  <a:schemeClr val="accent2">
                    <a:lumMod val="50000"/>
                  </a:schemeClr>
                </a:solidFill>
              </a:rPr>
              <a:t>Transição</a:t>
            </a:r>
          </a:p>
          <a:p>
            <a:r>
              <a:rPr lang="pt-BR" sz="2400" b="1" dirty="0">
                <a:solidFill>
                  <a:schemeClr val="accent2">
                    <a:lumMod val="50000"/>
                  </a:schemeClr>
                </a:solidFill>
              </a:rPr>
              <a:t>(Pausa)</a:t>
            </a:r>
          </a:p>
          <a:p>
            <a:r>
              <a:rPr lang="pt-BR" sz="2400" b="1" dirty="0"/>
              <a:t>Expulsão/ejeção</a:t>
            </a:r>
          </a:p>
          <a:p>
            <a:r>
              <a:rPr lang="pt-BR" sz="2400" b="1" dirty="0"/>
              <a:t>Dequitação/ Hora dourada</a:t>
            </a:r>
          </a:p>
        </p:txBody>
      </p:sp>
      <p:sp>
        <p:nvSpPr>
          <p:cNvPr id="4" name="Chave direita 3"/>
          <p:cNvSpPr/>
          <p:nvPr/>
        </p:nvSpPr>
        <p:spPr>
          <a:xfrm>
            <a:off x="4665134" y="2700867"/>
            <a:ext cx="824314" cy="217221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b="1" dirty="0"/>
          </a:p>
        </p:txBody>
      </p:sp>
      <p:sp>
        <p:nvSpPr>
          <p:cNvPr id="5" name="CaixaDeTexto 4"/>
          <p:cNvSpPr txBox="1"/>
          <p:nvPr/>
        </p:nvSpPr>
        <p:spPr>
          <a:xfrm>
            <a:off x="5621867" y="3310467"/>
            <a:ext cx="1564852" cy="830997"/>
          </a:xfrm>
          <a:prstGeom prst="rect">
            <a:avLst/>
          </a:prstGeom>
          <a:noFill/>
        </p:spPr>
        <p:txBody>
          <a:bodyPr wrap="none" rtlCol="0">
            <a:spAutoFit/>
          </a:bodyPr>
          <a:lstStyle/>
          <a:p>
            <a:r>
              <a:rPr lang="pt-BR" sz="2400" b="1" dirty="0">
                <a:solidFill>
                  <a:schemeClr val="accent2">
                    <a:lumMod val="50000"/>
                  </a:schemeClr>
                </a:solidFill>
              </a:rPr>
              <a:t>Trabalho </a:t>
            </a:r>
          </a:p>
          <a:p>
            <a:r>
              <a:rPr lang="pt-BR" sz="2400" b="1" dirty="0">
                <a:solidFill>
                  <a:schemeClr val="accent2">
                    <a:lumMod val="50000"/>
                  </a:schemeClr>
                </a:solidFill>
              </a:rPr>
              <a:t>de parto</a:t>
            </a:r>
          </a:p>
        </p:txBody>
      </p:sp>
      <p:sp>
        <p:nvSpPr>
          <p:cNvPr id="6" name="CaixaDeTexto 5"/>
          <p:cNvSpPr txBox="1"/>
          <p:nvPr/>
        </p:nvSpPr>
        <p:spPr>
          <a:xfrm>
            <a:off x="5689934" y="5051400"/>
            <a:ext cx="949299" cy="461665"/>
          </a:xfrm>
          <a:prstGeom prst="rect">
            <a:avLst/>
          </a:prstGeom>
          <a:noFill/>
        </p:spPr>
        <p:txBody>
          <a:bodyPr wrap="none" rtlCol="0">
            <a:spAutoFit/>
          </a:bodyPr>
          <a:lstStyle/>
          <a:p>
            <a:r>
              <a:rPr lang="pt-BR" sz="2400" b="1" dirty="0">
                <a:solidFill>
                  <a:schemeClr val="accent2">
                    <a:lumMod val="50000"/>
                  </a:schemeClr>
                </a:solidFill>
              </a:rPr>
              <a:t>Parto</a:t>
            </a:r>
          </a:p>
        </p:txBody>
      </p:sp>
      <p:sp>
        <p:nvSpPr>
          <p:cNvPr id="7" name="Seta para a direita 6"/>
          <p:cNvSpPr/>
          <p:nvPr/>
        </p:nvSpPr>
        <p:spPr>
          <a:xfrm>
            <a:off x="4643459" y="5215467"/>
            <a:ext cx="978408" cy="225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a:stretch>
            <a:fillRect/>
          </a:stretch>
        </p:blipFill>
        <p:spPr>
          <a:xfrm>
            <a:off x="4622036" y="5744107"/>
            <a:ext cx="999831" cy="280440"/>
          </a:xfrm>
          <a:prstGeom prst="rect">
            <a:avLst/>
          </a:prstGeom>
        </p:spPr>
      </p:pic>
      <p:sp>
        <p:nvSpPr>
          <p:cNvPr id="10" name="CaixaDeTexto 9"/>
          <p:cNvSpPr txBox="1"/>
          <p:nvPr/>
        </p:nvSpPr>
        <p:spPr>
          <a:xfrm>
            <a:off x="5689934" y="5661189"/>
            <a:ext cx="1552028" cy="446276"/>
          </a:xfrm>
          <a:prstGeom prst="rect">
            <a:avLst/>
          </a:prstGeom>
          <a:noFill/>
        </p:spPr>
        <p:txBody>
          <a:bodyPr wrap="none" rtlCol="0">
            <a:spAutoFit/>
          </a:bodyPr>
          <a:lstStyle/>
          <a:p>
            <a:r>
              <a:rPr lang="pt-BR" sz="2300" b="1" dirty="0">
                <a:solidFill>
                  <a:schemeClr val="accent2">
                    <a:lumMod val="50000"/>
                  </a:schemeClr>
                </a:solidFill>
              </a:rPr>
              <a:t>Pós-parto</a:t>
            </a:r>
          </a:p>
        </p:txBody>
      </p:sp>
      <p:pic>
        <p:nvPicPr>
          <p:cNvPr id="11" name="Imagem 10"/>
          <p:cNvPicPr>
            <a:picLocks noChangeAspect="1"/>
          </p:cNvPicPr>
          <p:nvPr/>
        </p:nvPicPr>
        <p:blipFill>
          <a:blip r:embed="rId4"/>
          <a:stretch>
            <a:fillRect/>
          </a:stretch>
        </p:blipFill>
        <p:spPr>
          <a:xfrm>
            <a:off x="7873999" y="3039533"/>
            <a:ext cx="3767667" cy="2890771"/>
          </a:xfrm>
          <a:prstGeom prst="rect">
            <a:avLst/>
          </a:prstGeom>
        </p:spPr>
      </p:pic>
    </p:spTree>
    <p:extLst>
      <p:ext uri="{BB962C8B-B14F-4D97-AF65-F5344CB8AC3E}">
        <p14:creationId xmlns:p14="http://schemas.microsoft.com/office/powerpoint/2010/main" val="80376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832" y="568411"/>
            <a:ext cx="5016845" cy="1219199"/>
          </a:xfrm>
        </p:spPr>
        <p:txBody>
          <a:bodyPr/>
          <a:lstStyle/>
          <a:p>
            <a:pPr algn="ctr"/>
            <a:r>
              <a:rPr lang="pt-BR" dirty="0"/>
              <a:t>Fases do trabalho de parto e parto</a:t>
            </a:r>
          </a:p>
        </p:txBody>
      </p:sp>
      <p:pic>
        <p:nvPicPr>
          <p:cNvPr id="4" name="Espaço Reservado para Conteúdo 3"/>
          <p:cNvPicPr>
            <a:picLocks noGrp="1" noChangeAspect="1"/>
          </p:cNvPicPr>
          <p:nvPr>
            <p:ph idx="1"/>
          </p:nvPr>
        </p:nvPicPr>
        <p:blipFill>
          <a:blip r:embed="rId2"/>
          <a:stretch>
            <a:fillRect/>
          </a:stretch>
        </p:blipFill>
        <p:spPr>
          <a:xfrm>
            <a:off x="593124" y="2670267"/>
            <a:ext cx="5885320" cy="3697582"/>
          </a:xfrm>
          <a:prstGeom prst="rect">
            <a:avLst/>
          </a:prstGeom>
        </p:spPr>
      </p:pic>
      <p:pic>
        <p:nvPicPr>
          <p:cNvPr id="5" name="Imagem 4"/>
          <p:cNvPicPr>
            <a:picLocks noChangeAspect="1"/>
          </p:cNvPicPr>
          <p:nvPr/>
        </p:nvPicPr>
        <p:blipFill>
          <a:blip r:embed="rId3"/>
          <a:stretch>
            <a:fillRect/>
          </a:stretch>
        </p:blipFill>
        <p:spPr>
          <a:xfrm>
            <a:off x="7558731" y="815546"/>
            <a:ext cx="3793009" cy="5682692"/>
          </a:xfrm>
          <a:prstGeom prst="rect">
            <a:avLst/>
          </a:prstGeom>
        </p:spPr>
      </p:pic>
    </p:spTree>
    <p:extLst>
      <p:ext uri="{BB962C8B-B14F-4D97-AF65-F5344CB8AC3E}">
        <p14:creationId xmlns:p14="http://schemas.microsoft.com/office/powerpoint/2010/main" val="13301215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uarte_Slidedocs">
  <a:themeElements>
    <a:clrScheme name="Custom 17">
      <a:dk1>
        <a:srgbClr val="2D2D2A"/>
      </a:dk1>
      <a:lt1>
        <a:sysClr val="window" lastClr="FFFFFF"/>
      </a:lt1>
      <a:dk2>
        <a:srgbClr val="696969"/>
      </a:dk2>
      <a:lt2>
        <a:srgbClr val="D1D1D1"/>
      </a:lt2>
      <a:accent1>
        <a:srgbClr val="E7B800"/>
      </a:accent1>
      <a:accent2>
        <a:srgbClr val="86AA00"/>
      </a:accent2>
      <a:accent3>
        <a:srgbClr val="00AFBB"/>
      </a:accent3>
      <a:accent4>
        <a:srgbClr val="2E9FDF"/>
      </a:accent4>
      <a:accent5>
        <a:srgbClr val="FF9E29"/>
      </a:accent5>
      <a:accent6>
        <a:srgbClr val="0F2855"/>
      </a:accent6>
      <a:hlink>
        <a:srgbClr val="FF9E29"/>
      </a:hlink>
      <a:folHlink>
        <a:srgbClr val="FF9E29"/>
      </a:folHlink>
    </a:clrScheme>
    <a:fontScheme name="Duarte_SlideDoc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Íon - Sala da Diretoria">
  <a:themeElements>
    <a:clrScheme name="Íon - Sala da Diretoria">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Íon - Sala da Diretori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Íon - Sala da Diretori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1924</TotalTime>
  <Words>2731</Words>
  <Application>Microsoft Macintosh PowerPoint</Application>
  <PresentationFormat>Widescreen</PresentationFormat>
  <Paragraphs>254</Paragraphs>
  <Slides>55</Slides>
  <Notes>2</Notes>
  <HiddenSlides>0</HiddenSlides>
  <MMClips>0</MMClips>
  <ScaleCrop>false</ScaleCrop>
  <HeadingPairs>
    <vt:vector size="6" baseType="variant">
      <vt:variant>
        <vt:lpstr>Fontes usadas</vt:lpstr>
      </vt:variant>
      <vt:variant>
        <vt:i4>16</vt:i4>
      </vt:variant>
      <vt:variant>
        <vt:lpstr>Tema</vt:lpstr>
      </vt:variant>
      <vt:variant>
        <vt:i4>2</vt:i4>
      </vt:variant>
      <vt:variant>
        <vt:lpstr>Títulos de slides</vt:lpstr>
      </vt:variant>
      <vt:variant>
        <vt:i4>55</vt:i4>
      </vt:variant>
    </vt:vector>
  </HeadingPairs>
  <TitlesOfParts>
    <vt:vector size="73" baseType="lpstr">
      <vt:lpstr>メイリオ</vt:lpstr>
      <vt:lpstr>ＭＳ Ｐゴシック</vt:lpstr>
      <vt:lpstr>ＭＳ Ｐゴシック</vt:lpstr>
      <vt:lpstr>-apple-system</vt:lpstr>
      <vt:lpstr>Arial</vt:lpstr>
      <vt:lpstr>Arial Narrow</vt:lpstr>
      <vt:lpstr>Baskerville Old Face</vt:lpstr>
      <vt:lpstr>Calibri</vt:lpstr>
      <vt:lpstr>Century Gothic</vt:lpstr>
      <vt:lpstr>Georgia</vt:lpstr>
      <vt:lpstr>inherit</vt:lpstr>
      <vt:lpstr>MS Reference Sans Serif</vt:lpstr>
      <vt:lpstr>Roboto</vt:lpstr>
      <vt:lpstr>Times New Roman</vt:lpstr>
      <vt:lpstr>Wingdings</vt:lpstr>
      <vt:lpstr>Wingdings 3</vt:lpstr>
      <vt:lpstr>1_Duarte_Slidedocs</vt:lpstr>
      <vt:lpstr>Íon - Sala da Diretoria</vt:lpstr>
      <vt:lpstr>  </vt:lpstr>
      <vt:lpstr> Perguntas norteadoras </vt:lpstr>
      <vt:lpstr>O parto como fenômeno neuro-endócrino, epigenético e de formação do microbioma: efeitos para a vida inteira</vt:lpstr>
      <vt:lpstr>Parto como fenômeno neuro-endócrino complexo e o papel fundamental do trabalho de parto nos desfechos para mães e bebês: o parto como evento cortical</vt:lpstr>
      <vt:lpstr>Parto como fenômeno neuro-endócrino complexo ativação epigenética de funções do bebê Quais as chances de um bebê no Brasil passar por um trabalho de parto adequado?</vt:lpstr>
      <vt:lpstr>Implicações para a assistência</vt:lpstr>
      <vt:lpstr>Parto normal – fases https://brasil.babycenter.com/a-gravidez-por-dentro-o-parto-normal (2´20´´)</vt:lpstr>
      <vt:lpstr>Fases do trabalho de parto https://www.youtube.com/watch?v=KP5KyMhKHKg (5´27´´)</vt:lpstr>
      <vt:lpstr>Fases do trabalho de parto e parto</vt:lpstr>
      <vt:lpstr>Intervenções no parto no Brasil</vt:lpstr>
      <vt:lpstr>Nascer no Brasil – intervenções no parto - 2011/12</vt:lpstr>
      <vt:lpstr>Apresentação do PowerPoint</vt:lpstr>
      <vt:lpstr>Tendências de cesárea e políticas públicas</vt:lpstr>
      <vt:lpstr>O MEDO DA DOR Prevenção da dor iatrogência  e uso seletivo, criterioso de ocitocina e procedimentos dolorosos</vt:lpstr>
      <vt:lpstr>Apresentação do PowerPoint</vt:lpstr>
      <vt:lpstr>Apresentação do PowerPoint</vt:lpstr>
      <vt:lpstr>Grandes mudanças na assistência ao parto nos últimos anos  Resultado dos movimentos de mulheres</vt:lpstr>
      <vt:lpstr> “Chega de parto violento para vender cesárea” Cesárea como (comparativamente) “menos insegura”</vt:lpstr>
      <vt:lpstr>The Charter </vt:lpstr>
      <vt:lpstr>SLIDEDOC TEMPLATE</vt:lpstr>
      <vt:lpstr>Apresentação do PowerPoint</vt:lpstr>
      <vt:lpstr>Consequências para o bebê das diferentes vias de parto: curto e longo prazo</vt:lpstr>
      <vt:lpstr>Série histórica da média do peso  do RN por tipo de financiamento do parto</vt:lpstr>
      <vt:lpstr>Série histórica da média do peso  do RN por cor da pele da mãe - MSP </vt:lpstr>
      <vt:lpstr>Efeitos dos modos de nascer sobre a idade gestacional e a saúde</vt:lpstr>
      <vt:lpstr>Porque a cesárea leva a mais doenças crônicas? A evidência biológica</vt:lpstr>
      <vt:lpstr>Modo de nascer e risco aumentado de obesidade e doenças crônicas (asma, diabetes, alergias, certos cânceres, etc.):    FORMATAÇÃO DO MICROBIOMA DO BEBÊ</vt:lpstr>
      <vt:lpstr>Formação do microbioma neonatal e características metabólicas e inflamatórias</vt:lpstr>
      <vt:lpstr>Apresentação do PowerPoint</vt:lpstr>
      <vt:lpstr>Apresentação do PowerPoint</vt:lpstr>
      <vt:lpstr>Apresentação do PowerPoint</vt:lpstr>
      <vt:lpstr>Apresentação do PowerPoint</vt:lpstr>
      <vt:lpstr>Apresentação do PowerPoint</vt:lpstr>
      <vt:lpstr>Efeitos da cesárea na idade gestacional</vt:lpstr>
      <vt:lpstr>Apresentação do PowerPoint</vt:lpstr>
      <vt:lpstr>Apresentação do PowerPoint</vt:lpstr>
      <vt:lpstr>Apresentação do PowerPoint</vt:lpstr>
      <vt:lpstr>Porque os bebês estão nascendo cada vez menores e mais imaturos?</vt:lpstr>
      <vt:lpstr>Apresentação do PowerPoint</vt:lpstr>
      <vt:lpstr>Apresentação do PowerPoint</vt:lpstr>
      <vt:lpstr>Apresentação do PowerPoint</vt:lpstr>
      <vt:lpstr>Apresentação do PowerPoint</vt:lpstr>
      <vt:lpstr>Apresentação do PowerPoint</vt:lpstr>
      <vt:lpstr>Inversão da disparidade esperada: áreas mais ricos, piores desfechos, mais nascimentos pre-termo</vt:lpstr>
      <vt:lpstr>Inversão da disparidade esperada Cesarianas e prematuridade, Brasil, 2011</vt:lpstr>
      <vt:lpstr>Gravidez / Bebê a termo =  39 semanas completas ou mais</vt:lpstr>
      <vt:lpstr>Apresentação do PowerPoint</vt:lpstr>
      <vt:lpstr>Apresentação do PowerPoint</vt:lpstr>
      <vt:lpstr>Apresentação do PowerPoint</vt:lpstr>
      <vt:lpstr>Iniciativa hospital amigo da mãe e do bebê (2015)</vt:lpstr>
      <vt:lpstr>Apresentação do PowerPoint</vt:lpstr>
      <vt:lpstr>Apresentação do PowerPoint</vt:lpstr>
      <vt:lpstr>O parto como evento cultural:  O parto espontâneo como padrão-ouro para mulheres saudáveis é possível no Brasil? </vt:lpstr>
      <vt:lpstr>Parto: o que é qualidade da assistência, o “padrão ouro” (melhores resultados) da assistência hoje em dia, para mulheres saudáveis (90%)?</vt:lpstr>
      <vt:lpstr>https://www.youtube.com/watch?v=qiof5vYkPws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é qualidade na atenção ao pré-natal, parto e puerpério? V Simpósio Internacional de Desenvolvimento da Primeira Infância - 07/10/15</dc:title>
  <dc:creator>simone</dc:creator>
  <cp:lastModifiedBy>Microsoft Office User</cp:lastModifiedBy>
  <cp:revision>110</cp:revision>
  <dcterms:created xsi:type="dcterms:W3CDTF">2015-10-05T18:23:56Z</dcterms:created>
  <dcterms:modified xsi:type="dcterms:W3CDTF">2024-10-14T08:36:36Z</dcterms:modified>
</cp:coreProperties>
</file>