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BAED-1C16-420E-B5EA-530E491DB38D}" type="datetimeFigureOut">
              <a:rPr lang="pt-BR" smtClean="0"/>
              <a:t>25/11/14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BFFB-8ACF-489C-AB1F-A619BC6585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21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C818-A2DB-45E1-8552-771C8810B856}" type="datetime1">
              <a:rPr lang="pt-BR" smtClean="0"/>
              <a:t>25/11/14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28CF-DA37-4024-9E6D-0D8A9F2A2FB4}" type="datetime1">
              <a:rPr lang="pt-BR" smtClean="0"/>
              <a:t>25/11/14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338-FEBA-4947-A7F3-8A5C98262B16}" type="datetime1">
              <a:rPr lang="pt-BR" smtClean="0"/>
              <a:t>25/11/14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84D0-1C01-4DB2-861B-305FC63CCD58}" type="datetime1">
              <a:rPr lang="pt-BR" smtClean="0"/>
              <a:t>25/11/14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69E6-9A98-4983-A59C-1DB2D55E5897}" type="datetime1">
              <a:rPr lang="pt-BR" smtClean="0"/>
              <a:t>25/11/14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2ADD-365C-4E64-858C-8F53414018C5}" type="datetime1">
              <a:rPr lang="pt-BR" smtClean="0"/>
              <a:t>25/11/14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C396-2BFB-4EB5-AAFF-56B57AF476FA}" type="datetime1">
              <a:rPr lang="pt-BR" smtClean="0"/>
              <a:t>25/11/14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1BE8-6BAD-46AA-8765-88555E433A44}" type="datetime1">
              <a:rPr lang="pt-BR" smtClean="0"/>
              <a:t>25/11/14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9269-15D8-4EEF-A913-10E07EF89A42}" type="datetime1">
              <a:rPr lang="pt-BR" smtClean="0"/>
              <a:t>25/11/14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456D-AA2B-401E-B611-F27764E39FC1}" type="datetime1">
              <a:rPr lang="pt-BR" smtClean="0"/>
              <a:t>25/11/14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648A-88A5-480F-8810-6914C18C9350}" type="datetime1">
              <a:rPr lang="pt-BR" smtClean="0"/>
              <a:t>25/11/14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262B7E-1FBC-4254-AEE5-86666B8C19DB}" type="datetime1">
              <a:rPr lang="pt-BR" smtClean="0"/>
              <a:t>25/11/14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2CD67D-EC6B-4A93-8B59-DCA758732F68}" type="slidenum">
              <a:rPr lang="pt-BR" smtClean="0"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Sonata cíclica: quartetos de cordas de Franck, Debussy e Villa-Lobos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Análise Musical II CMU0367</a:t>
            </a:r>
          </a:p>
          <a:p>
            <a:r>
              <a:rPr lang="pt-BR" dirty="0" smtClean="0"/>
              <a:t>Paulo de Tarso Salles</a:t>
            </a:r>
          </a:p>
          <a:p>
            <a:r>
              <a:rPr lang="pt-BR" dirty="0" smtClean="0"/>
              <a:t>ECA/USP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39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e suas transformações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2496344"/>
            <a:ext cx="7877175" cy="273367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10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987824" y="5517232"/>
            <a:ext cx="413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Tricordes do tipo </a:t>
            </a:r>
            <a:r>
              <a:rPr lang="pt-BR" dirty="0" smtClean="0"/>
              <a:t>“maior/menor” (014)</a:t>
            </a:r>
          </a:p>
          <a:p>
            <a:r>
              <a:rPr lang="pt-BR" dirty="0" smtClean="0"/>
              <a:t>Número de Forte: 3-3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99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para tema b: eixo de simetria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475"/>
            <a:ext cx="8229600" cy="386341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18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Debussy, tricordes </a:t>
            </a:r>
            <a:r>
              <a:rPr lang="pt-BR" dirty="0" err="1" smtClean="0"/>
              <a:t>M-m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2" y="1600200"/>
            <a:ext cx="6048716" cy="452596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18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Villa: eixos de simetria na Recapitulação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5" y="1600200"/>
            <a:ext cx="5566090" cy="452596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8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Villa: tema b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3287"/>
            <a:ext cx="8229600" cy="307978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13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lírico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77992"/>
            <a:ext cx="5832648" cy="463390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5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Samba canção?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806"/>
            <a:ext cx="8229600" cy="371475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47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Villa, Scherzo: cânone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17</a:t>
            </a:fld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3772"/>
            <a:ext cx="8229600" cy="3338818"/>
          </a:xfrm>
        </p:spPr>
      </p:pic>
    </p:spTree>
    <p:extLst>
      <p:ext uri="{BB962C8B-B14F-4D97-AF65-F5344CB8AC3E}">
        <p14:creationId xmlns:p14="http://schemas.microsoft.com/office/powerpoint/2010/main" val="149012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t-BR" dirty="0" smtClean="0"/>
              <a:t>Scherzo, estrutura formal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64747"/>
              </p:ext>
            </p:extLst>
          </p:nvPr>
        </p:nvGraphicFramePr>
        <p:xfrm>
          <a:off x="395536" y="1124744"/>
          <a:ext cx="8352928" cy="4961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178"/>
                <a:gridCol w="923429"/>
                <a:gridCol w="6229321"/>
              </a:tblGrid>
              <a:tr h="36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Comp.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Seção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Descrição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1-47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A1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Ostinato em arpejos, tocados por vl. I (sons naturais) e vlc. (harmônicos). Cânone entre vla. e vl. II. Tema, variante de ‘b’, apresentado em cânone por violino e viola.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48-83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(ensaio B)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Variante do tema ‘a’ (1º mov.). Textura homofônica. Os arpejos são retomados, mas apenas por um instrumento de cada vez, sem uso de harmônicos.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84-111 (C)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Realiza uma diminuição do tema apresentado em cânone na seção A. Tal procedimento pode ser interpretado como uma analogia ao “Trio” do scherzo tradicional. O ostinato é tocado por vl. II e </a:t>
                      </a:r>
                      <a:r>
                        <a:rPr lang="pt-BR" sz="1400" dirty="0" err="1">
                          <a:effectLst/>
                        </a:rPr>
                        <a:t>vlc</a:t>
                      </a:r>
                      <a:r>
                        <a:rPr lang="pt-BR" sz="1400" dirty="0">
                          <a:effectLst/>
                        </a:rPr>
                        <a:t>., ambos em harmônicos.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106-129 (D)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A2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Reapresenta o tema da seção A, mas a entrada da viola já recebe o contraponto do violino desde o início. O arpejo é tocado por vl. II (sons naturais) e </a:t>
                      </a:r>
                      <a:r>
                        <a:rPr lang="pt-BR" sz="1400" dirty="0" err="1">
                          <a:effectLst/>
                        </a:rPr>
                        <a:t>vlc</a:t>
                      </a:r>
                      <a:r>
                        <a:rPr lang="pt-BR" sz="1400" dirty="0">
                          <a:effectLst/>
                        </a:rPr>
                        <a:t>. (harmônicos).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130-169 (E)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B2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Reapresentação de B, mas em ordem invertida: o arpejo (sem harmônicos) em um único instrumento (vl. II) antecede o trecho totalmente homofônico. Os dois últimos compassos fazem uma breve transição para a seção seguinte.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170-201 (F)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A3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 arpejo agora é tocado por vl. II (sons naturais) e </a:t>
                      </a:r>
                      <a:r>
                        <a:rPr lang="pt-BR" sz="1400" dirty="0" err="1">
                          <a:effectLst/>
                        </a:rPr>
                        <a:t>vla</a:t>
                      </a:r>
                      <a:r>
                        <a:rPr lang="pt-BR" sz="1400" dirty="0">
                          <a:effectLst/>
                        </a:rPr>
                        <a:t>. (em harmônicos). O </a:t>
                      </a:r>
                      <a:r>
                        <a:rPr lang="pt-BR" sz="1400" dirty="0" err="1">
                          <a:effectLst/>
                        </a:rPr>
                        <a:t>vlc</a:t>
                      </a:r>
                      <a:r>
                        <a:rPr lang="pt-BR" sz="1400" dirty="0">
                          <a:effectLst/>
                        </a:rPr>
                        <a:t>. apresenta o tema em sua região aguda, seguido em cânone pelo vl. I.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202-217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Coda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Desaceleração do ostinato, inicialmente em colcheias, depois em semínimas.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Andante, recorrências temáticas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29600" cy="2272491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19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" y="4509120"/>
            <a:ext cx="80867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sonata cíclica no início do séc. XX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Vincent D’Indy: </a:t>
            </a:r>
            <a:r>
              <a:rPr lang="pt-BR" i="1" dirty="0" err="1" smtClean="0"/>
              <a:t>Cour</a:t>
            </a:r>
            <a:r>
              <a:rPr lang="pt-BR" i="1" dirty="0" smtClean="0"/>
              <a:t> de </a:t>
            </a:r>
            <a:r>
              <a:rPr lang="pt-BR" i="1" dirty="0" err="1" smtClean="0"/>
              <a:t>composition</a:t>
            </a:r>
            <a:r>
              <a:rPr lang="pt-BR" i="1" dirty="0" smtClean="0"/>
              <a:t> </a:t>
            </a:r>
            <a:r>
              <a:rPr lang="pt-BR" i="1" dirty="0" err="1" smtClean="0"/>
              <a:t>musicale</a:t>
            </a:r>
            <a:r>
              <a:rPr lang="pt-BR" i="1" dirty="0" smtClean="0"/>
              <a:t> </a:t>
            </a:r>
            <a:r>
              <a:rPr lang="pt-BR" dirty="0" smtClean="0"/>
              <a:t>(1909): livro adotado na </a:t>
            </a:r>
            <a:r>
              <a:rPr lang="pt-BR" dirty="0" err="1" smtClean="0"/>
              <a:t>Schola</a:t>
            </a:r>
            <a:r>
              <a:rPr lang="pt-BR" dirty="0" smtClean="0"/>
              <a:t> </a:t>
            </a:r>
            <a:r>
              <a:rPr lang="pt-BR" dirty="0" err="1" smtClean="0"/>
              <a:t>Cantorum</a:t>
            </a:r>
            <a:r>
              <a:rPr lang="pt-BR" dirty="0" smtClean="0"/>
              <a:t> de Paris e cuja repercussão acabou por deixar a influência direta do estilo de Franck em segundo plano (WHEELDON, 2005, pp. 645; 659-660).</a:t>
            </a:r>
          </a:p>
          <a:p>
            <a:r>
              <a:rPr lang="pt-BR" dirty="0" smtClean="0"/>
              <a:t>Tal influência (D’Indy) se manifestará nas sonatas que Debussy compôs entre 1915 e 1917: cello e piano (1915); flauta, viola e harpa (1915) e violino e piano (1917).</a:t>
            </a:r>
          </a:p>
          <a:p>
            <a:r>
              <a:rPr lang="pt-BR" dirty="0" smtClean="0"/>
              <a:t>No </a:t>
            </a:r>
            <a:r>
              <a:rPr lang="pt-BR" i="1" dirty="0" smtClean="0"/>
              <a:t>Quarteto de Cordas</a:t>
            </a:r>
            <a:r>
              <a:rPr lang="pt-BR" dirty="0" smtClean="0"/>
              <a:t> em Sol menor (1893), o modelo é César Franck, cujo quarteto (em Ré Maior) é de 1889.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3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a no Andante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6" y="1772816"/>
            <a:ext cx="6245393" cy="460851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1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ESTRELLA, A. </a:t>
            </a:r>
            <a:r>
              <a:rPr lang="en-US" sz="1100" i="1" dirty="0" err="1"/>
              <a:t>Os</a:t>
            </a:r>
            <a:r>
              <a:rPr lang="en-US" sz="1100" i="1" dirty="0"/>
              <a:t> </a:t>
            </a:r>
            <a:r>
              <a:rPr lang="en-US" sz="1100" i="1" dirty="0" err="1"/>
              <a:t>quartetos</a:t>
            </a:r>
            <a:r>
              <a:rPr lang="en-US" sz="1100" i="1" dirty="0"/>
              <a:t> de </a:t>
            </a:r>
            <a:r>
              <a:rPr lang="en-US" sz="1100" i="1" dirty="0" err="1"/>
              <a:t>cordas</a:t>
            </a:r>
            <a:r>
              <a:rPr lang="en-US" sz="1100" i="1" dirty="0"/>
              <a:t> de Heitor Villa-Lobos</a:t>
            </a:r>
            <a:r>
              <a:rPr lang="en-US" sz="1100" dirty="0"/>
              <a:t>. Rio de Janeiro: MEC/</a:t>
            </a:r>
            <a:r>
              <a:rPr lang="en-US" sz="1100" dirty="0" err="1"/>
              <a:t>Museu</a:t>
            </a:r>
            <a:r>
              <a:rPr lang="en-US" sz="1100" dirty="0"/>
              <a:t> Villa-Lobos, 1970.</a:t>
            </a:r>
            <a:endParaRPr lang="pt-BR" sz="1100" dirty="0"/>
          </a:p>
          <a:p>
            <a:r>
              <a:rPr lang="en-US" sz="1100" dirty="0"/>
              <a:t>FORTE, A. </a:t>
            </a:r>
            <a:r>
              <a:rPr lang="en-US" sz="1100" i="1" dirty="0"/>
              <a:t>The structure of atonal music</a:t>
            </a:r>
            <a:r>
              <a:rPr lang="en-US" sz="1100" dirty="0"/>
              <a:t>. New Haven and London: Yale University Press, 1973.</a:t>
            </a:r>
            <a:endParaRPr lang="pt-BR" sz="1100" dirty="0"/>
          </a:p>
          <a:p>
            <a:r>
              <a:rPr lang="en-US" sz="1100" dirty="0"/>
              <a:t>PEPPERCORN, L. </a:t>
            </a:r>
            <a:r>
              <a:rPr lang="en-US" sz="1100" i="1" dirty="0"/>
              <a:t>Villa-Lobos, the music</a:t>
            </a:r>
            <a:r>
              <a:rPr lang="en-US" sz="1100" dirty="0"/>
              <a:t>: an analysis of his style. White Plains, NY: Pro/Am Music Resources, 1991.</a:t>
            </a:r>
            <a:endParaRPr lang="pt-BR" sz="1100" dirty="0"/>
          </a:p>
          <a:p>
            <a:r>
              <a:rPr lang="en-US" sz="1100" dirty="0"/>
              <a:t>ROSEN, C. </a:t>
            </a:r>
            <a:r>
              <a:rPr lang="en-US" sz="1100" i="1" dirty="0"/>
              <a:t>Sonata forms</a:t>
            </a:r>
            <a:r>
              <a:rPr lang="en-US" sz="1100" dirty="0"/>
              <a:t>. London and New York: Norton, 1988.</a:t>
            </a:r>
            <a:endParaRPr lang="pt-BR" sz="1100" dirty="0"/>
          </a:p>
          <a:p>
            <a:r>
              <a:rPr lang="en-US" sz="1100" dirty="0"/>
              <a:t>SALLES, P. T. </a:t>
            </a:r>
            <a:r>
              <a:rPr lang="en-US" sz="1100" i="1" dirty="0"/>
              <a:t>Villa-Lobos: </a:t>
            </a:r>
            <a:r>
              <a:rPr lang="en-US" sz="1100" i="1" dirty="0" err="1"/>
              <a:t>processos</a:t>
            </a:r>
            <a:r>
              <a:rPr lang="en-US" sz="1100" i="1" dirty="0"/>
              <a:t> </a:t>
            </a:r>
            <a:r>
              <a:rPr lang="en-US" sz="1100" i="1" dirty="0" err="1"/>
              <a:t>composicionais</a:t>
            </a:r>
            <a:r>
              <a:rPr lang="en-US" sz="1100" dirty="0"/>
              <a:t>. Campinas: </a:t>
            </a:r>
            <a:r>
              <a:rPr lang="en-US" sz="1100" dirty="0" err="1"/>
              <a:t>Editora</a:t>
            </a:r>
            <a:r>
              <a:rPr lang="en-US" sz="1100" dirty="0"/>
              <a:t> da </a:t>
            </a:r>
            <a:r>
              <a:rPr lang="en-US" sz="1100" dirty="0" err="1"/>
              <a:t>Unicamp</a:t>
            </a:r>
            <a:r>
              <a:rPr lang="en-US" sz="1100" dirty="0"/>
              <a:t>, 2009a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___. Villa, </a:t>
            </a:r>
            <a:r>
              <a:rPr lang="en-US" sz="1100" dirty="0" err="1"/>
              <a:t>ainda</a:t>
            </a:r>
            <a:r>
              <a:rPr lang="en-US" sz="1100" dirty="0"/>
              <a:t>. In: </a:t>
            </a:r>
            <a:r>
              <a:rPr lang="en-US" sz="1100" i="1" dirty="0" err="1"/>
              <a:t>Mbaraka</a:t>
            </a:r>
            <a:r>
              <a:rPr lang="en-US" sz="1100" i="1" dirty="0"/>
              <a:t>, </a:t>
            </a:r>
            <a:r>
              <a:rPr lang="en-US" sz="1100" i="1" dirty="0" err="1"/>
              <a:t>revista</a:t>
            </a:r>
            <a:r>
              <a:rPr lang="en-US" sz="1100" i="1" dirty="0"/>
              <a:t> de </a:t>
            </a:r>
            <a:r>
              <a:rPr lang="en-US" sz="1100" i="1" dirty="0" err="1"/>
              <a:t>música</a:t>
            </a:r>
            <a:r>
              <a:rPr lang="en-US" sz="1100" i="1" dirty="0"/>
              <a:t> e </a:t>
            </a:r>
            <a:r>
              <a:rPr lang="en-US" sz="1100" i="1" dirty="0" err="1"/>
              <a:t>dança</a:t>
            </a:r>
            <a:r>
              <a:rPr lang="en-US" sz="1100" i="1" dirty="0"/>
              <a:t> da </a:t>
            </a:r>
            <a:r>
              <a:rPr lang="en-US" sz="1100" i="1" dirty="0" err="1"/>
              <a:t>Fundação</a:t>
            </a:r>
            <a:r>
              <a:rPr lang="en-US" sz="1100" i="1" dirty="0"/>
              <a:t> Padre </a:t>
            </a:r>
            <a:r>
              <a:rPr lang="en-US" sz="1100" i="1" dirty="0" err="1"/>
              <a:t>Anchieta</a:t>
            </a:r>
            <a:r>
              <a:rPr lang="en-US" sz="1100" dirty="0"/>
              <a:t>. São Paulo: </a:t>
            </a:r>
            <a:r>
              <a:rPr lang="en-US" sz="1100" dirty="0" err="1"/>
              <a:t>Imprensa</a:t>
            </a:r>
            <a:r>
              <a:rPr lang="en-US" sz="1100" dirty="0"/>
              <a:t> </a:t>
            </a:r>
            <a:r>
              <a:rPr lang="en-US" sz="1100" dirty="0" err="1"/>
              <a:t>Oficial</a:t>
            </a:r>
            <a:r>
              <a:rPr lang="en-US" sz="1100" dirty="0"/>
              <a:t> do Estado, 2009b, pp. 118-126. </a:t>
            </a:r>
            <a:endParaRPr lang="pt-BR" sz="1100" dirty="0"/>
          </a:p>
          <a:p>
            <a:r>
              <a:rPr lang="en-US" sz="1100" dirty="0"/>
              <a:t>_____. </a:t>
            </a:r>
            <a:r>
              <a:rPr lang="en-US" sz="1100" dirty="0" err="1"/>
              <a:t>Organização</a:t>
            </a:r>
            <a:r>
              <a:rPr lang="en-US" sz="1100" dirty="0"/>
              <a:t> </a:t>
            </a:r>
            <a:r>
              <a:rPr lang="en-US" sz="1100" dirty="0" err="1"/>
              <a:t>harmônica</a:t>
            </a:r>
            <a:r>
              <a:rPr lang="en-US" sz="1100" dirty="0"/>
              <a:t> no </a:t>
            </a:r>
            <a:r>
              <a:rPr lang="en-US" sz="1100" dirty="0" err="1"/>
              <a:t>movimento</a:t>
            </a:r>
            <a:r>
              <a:rPr lang="en-US" sz="1100" dirty="0"/>
              <a:t> final do </a:t>
            </a:r>
            <a:r>
              <a:rPr lang="en-US" sz="1100" dirty="0" err="1"/>
              <a:t>Quarteto</a:t>
            </a:r>
            <a:r>
              <a:rPr lang="en-US" sz="1100" dirty="0"/>
              <a:t> de </a:t>
            </a:r>
            <a:r>
              <a:rPr lang="en-US" sz="1100" dirty="0" err="1"/>
              <a:t>Cordas</a:t>
            </a:r>
            <a:r>
              <a:rPr lang="en-US" sz="1100" dirty="0"/>
              <a:t> nº 15 de Villa-Lobos. In: </a:t>
            </a:r>
            <a:r>
              <a:rPr lang="en-US" sz="1100" i="1" dirty="0" err="1"/>
              <a:t>Anais</a:t>
            </a:r>
            <a:r>
              <a:rPr lang="en-US" sz="1100" i="1" dirty="0"/>
              <a:t> do XVIII </a:t>
            </a:r>
            <a:r>
              <a:rPr lang="en-US" sz="1100" i="1" dirty="0" err="1"/>
              <a:t>Congresso</a:t>
            </a:r>
            <a:r>
              <a:rPr lang="en-US" sz="1100" i="1" dirty="0"/>
              <a:t> da ANPPOM</a:t>
            </a:r>
            <a:r>
              <a:rPr lang="en-US" sz="1100" dirty="0"/>
              <a:t>, Salvador: UFBA, 2008.</a:t>
            </a:r>
            <a:endParaRPr lang="pt-BR" sz="1100" dirty="0"/>
          </a:p>
          <a:p>
            <a:r>
              <a:rPr lang="en-US" sz="1100" dirty="0"/>
              <a:t>___. </a:t>
            </a:r>
            <a:r>
              <a:rPr lang="en-US" sz="1100" dirty="0" err="1"/>
              <a:t>Quarteto</a:t>
            </a:r>
            <a:r>
              <a:rPr lang="en-US" sz="1100" dirty="0"/>
              <a:t> de </a:t>
            </a:r>
            <a:r>
              <a:rPr lang="en-US" sz="1100" dirty="0" err="1"/>
              <a:t>cordas</a:t>
            </a:r>
            <a:r>
              <a:rPr lang="en-US" sz="1100" dirty="0"/>
              <a:t> nº 10 de Villa </a:t>
            </a:r>
            <a:r>
              <a:rPr lang="en-US" sz="1100" dirty="0" err="1"/>
              <a:t>densidade</a:t>
            </a:r>
            <a:r>
              <a:rPr lang="en-US" sz="1100" dirty="0"/>
              <a:t> e </a:t>
            </a:r>
            <a:r>
              <a:rPr lang="en-US" sz="1100" dirty="0" err="1"/>
              <a:t>releitura</a:t>
            </a:r>
            <a:r>
              <a:rPr lang="en-US" sz="1100" dirty="0"/>
              <a:t>. In: </a:t>
            </a:r>
            <a:r>
              <a:rPr lang="en-US" sz="1100" i="1" dirty="0" err="1"/>
              <a:t>Anais</a:t>
            </a:r>
            <a:r>
              <a:rPr lang="en-US" sz="1100" i="1" dirty="0"/>
              <a:t> do XX </a:t>
            </a:r>
            <a:r>
              <a:rPr lang="en-US" sz="1100" i="1" dirty="0" err="1"/>
              <a:t>Congresso</a:t>
            </a:r>
            <a:r>
              <a:rPr lang="en-US" sz="1100" i="1" dirty="0"/>
              <a:t> da ANPPOM</a:t>
            </a:r>
            <a:r>
              <a:rPr lang="en-US" sz="1100" dirty="0"/>
              <a:t>, pp. 1608-1615. </a:t>
            </a:r>
            <a:r>
              <a:rPr lang="en-US" sz="1100" dirty="0" err="1"/>
              <a:t>Florianópolis</a:t>
            </a:r>
            <a:r>
              <a:rPr lang="en-US" sz="1100" dirty="0"/>
              <a:t>: UDESC, 2010. </a:t>
            </a:r>
            <a:endParaRPr lang="pt-BR" sz="1100" dirty="0"/>
          </a:p>
          <a:p>
            <a:r>
              <a:rPr lang="en-US" sz="1100" dirty="0"/>
              <a:t>___. National identity, modernity and other intertextual relations in the </a:t>
            </a:r>
            <a:r>
              <a:rPr lang="en-US" sz="1100" i="1" dirty="0"/>
              <a:t>Ninth String Quartet</a:t>
            </a:r>
            <a:r>
              <a:rPr lang="en-US" sz="1100" dirty="0"/>
              <a:t> of Villa-Lobos. In: </a:t>
            </a:r>
            <a:r>
              <a:rPr lang="en-US" sz="1100" i="1" dirty="0"/>
              <a:t>Proceedings of XI International Congress on Musical Signification: function and value</a:t>
            </a:r>
            <a:r>
              <a:rPr lang="en-US" sz="1100" dirty="0"/>
              <a:t>. Krakow, POL: </a:t>
            </a:r>
            <a:r>
              <a:rPr lang="en-US" sz="1100" dirty="0" err="1"/>
              <a:t>Akademia</a:t>
            </a:r>
            <a:r>
              <a:rPr lang="en-US" sz="1100" dirty="0"/>
              <a:t> </a:t>
            </a:r>
            <a:r>
              <a:rPr lang="en-US" sz="1100" dirty="0" err="1"/>
              <a:t>Muzycna</a:t>
            </a:r>
            <a:r>
              <a:rPr lang="en-US" sz="1100" dirty="0"/>
              <a:t>, 2010 (no </a:t>
            </a:r>
            <a:r>
              <a:rPr lang="en-US" sz="1100" dirty="0" err="1"/>
              <a:t>prelo</a:t>
            </a:r>
            <a:r>
              <a:rPr lang="en-US" sz="1100" dirty="0"/>
              <a:t>). ____. Haydn, </a:t>
            </a:r>
            <a:r>
              <a:rPr lang="en-US" sz="1100" dirty="0" err="1"/>
              <a:t>segundo</a:t>
            </a:r>
            <a:r>
              <a:rPr lang="en-US" sz="1100" dirty="0"/>
              <a:t> Villa-Lobos: </a:t>
            </a:r>
            <a:r>
              <a:rPr lang="en-US" sz="1100" dirty="0" err="1"/>
              <a:t>uma</a:t>
            </a:r>
            <a:r>
              <a:rPr lang="en-US" sz="1100" dirty="0"/>
              <a:t> </a:t>
            </a:r>
            <a:r>
              <a:rPr lang="en-US" sz="1100" dirty="0" err="1"/>
              <a:t>análise</a:t>
            </a:r>
            <a:r>
              <a:rPr lang="en-US" sz="1100" dirty="0"/>
              <a:t> do 1º </a:t>
            </a:r>
            <a:r>
              <a:rPr lang="en-US" sz="1100" dirty="0" err="1"/>
              <a:t>movimento</a:t>
            </a:r>
            <a:r>
              <a:rPr lang="en-US" sz="1100" dirty="0"/>
              <a:t> do </a:t>
            </a:r>
            <a:r>
              <a:rPr lang="en-US" sz="1100" dirty="0" err="1"/>
              <a:t>Quarteto</a:t>
            </a:r>
            <a:r>
              <a:rPr lang="en-US" sz="1100" dirty="0"/>
              <a:t> de </a:t>
            </a:r>
            <a:r>
              <a:rPr lang="en-US" sz="1100" dirty="0" err="1"/>
              <a:t>Cordas</a:t>
            </a:r>
            <a:r>
              <a:rPr lang="en-US" sz="1100" dirty="0"/>
              <a:t> nº 7 de Villa-Lobos. In: </a:t>
            </a:r>
            <a:r>
              <a:rPr lang="en-US" sz="1100" i="1" dirty="0"/>
              <a:t>Per </a:t>
            </a:r>
            <a:r>
              <a:rPr lang="en-US" sz="1100" i="1" dirty="0" err="1"/>
              <a:t>Musi</a:t>
            </a:r>
            <a:r>
              <a:rPr lang="en-US" sz="1100" i="1" dirty="0"/>
              <a:t>, </a:t>
            </a:r>
            <a:r>
              <a:rPr lang="en-US" sz="1100" i="1" dirty="0" err="1"/>
              <a:t>Revista</a:t>
            </a:r>
            <a:r>
              <a:rPr lang="en-US" sz="1100" i="1" dirty="0"/>
              <a:t> </a:t>
            </a:r>
            <a:r>
              <a:rPr lang="en-US" sz="1100" i="1" dirty="0" err="1"/>
              <a:t>Acadêmica</a:t>
            </a:r>
            <a:r>
              <a:rPr lang="en-US" sz="1100" i="1" dirty="0"/>
              <a:t> de </a:t>
            </a:r>
            <a:r>
              <a:rPr lang="en-US" sz="1100" i="1" dirty="0" err="1"/>
              <a:t>Música</a:t>
            </a:r>
            <a:r>
              <a:rPr lang="en-US" sz="1100" i="1" dirty="0"/>
              <a:t>, v. 25</a:t>
            </a:r>
            <a:r>
              <a:rPr lang="en-US" sz="1100" dirty="0"/>
              <a:t>. Belo Horizonte: UFMG, 2012 (no </a:t>
            </a:r>
            <a:r>
              <a:rPr lang="en-US" sz="1100" dirty="0" err="1"/>
              <a:t>prelo</a:t>
            </a:r>
            <a:r>
              <a:rPr lang="en-US" sz="1100" dirty="0"/>
              <a:t>), pp. 27-38</a:t>
            </a:r>
            <a:r>
              <a:rPr lang="en-US" sz="1100" dirty="0" smtClean="0"/>
              <a:t>.</a:t>
            </a:r>
            <a:endParaRPr lang="pt-BR" sz="1100" dirty="0"/>
          </a:p>
          <a:p>
            <a:r>
              <a:rPr lang="en-US" sz="1100" dirty="0"/>
              <a:t>WHEELDON, M. Debussy and La </a:t>
            </a:r>
            <a:r>
              <a:rPr lang="en-US" sz="1100" dirty="0" err="1"/>
              <a:t>Sonate</a:t>
            </a:r>
            <a:r>
              <a:rPr lang="en-US" sz="1100" dirty="0"/>
              <a:t> </a:t>
            </a:r>
            <a:r>
              <a:rPr lang="en-US" sz="1100" dirty="0" err="1"/>
              <a:t>Cyclique</a:t>
            </a:r>
            <a:r>
              <a:rPr lang="en-US" sz="1100" dirty="0"/>
              <a:t>. In: </a:t>
            </a:r>
            <a:r>
              <a:rPr lang="en-US" sz="1100" i="1" dirty="0"/>
              <a:t>The Journal of Musicology</a:t>
            </a:r>
            <a:r>
              <a:rPr lang="en-US" sz="1100" dirty="0"/>
              <a:t>, v. 22, n. 4, pp. 644-70, Autumn, 2005.</a:t>
            </a:r>
            <a:endParaRPr lang="pt-BR" sz="1100" dirty="0"/>
          </a:p>
          <a:p>
            <a:r>
              <a:rPr lang="en-US" sz="1100" dirty="0"/>
              <a:t>__________. The String Quartets of Debussy and Ravel. In: JONES, Evans (ed.). </a:t>
            </a:r>
            <a:r>
              <a:rPr lang="en-US" sz="1100" i="1" dirty="0"/>
              <a:t>Intimate voices: the twentieth-century string quartet: volume 1, Debussy to Villa-Lobos</a:t>
            </a:r>
            <a:r>
              <a:rPr lang="en-US" sz="1100" dirty="0"/>
              <a:t>. Rochester: University of Rochester Press, 2009, p. 3-26.</a:t>
            </a:r>
            <a:endParaRPr lang="pt-BR" sz="1100" dirty="0"/>
          </a:p>
          <a:p>
            <a:r>
              <a:rPr lang="en-US" sz="1100" dirty="0"/>
              <a:t>TARASTI, E. </a:t>
            </a:r>
            <a:r>
              <a:rPr lang="en-US" sz="1100" i="1" dirty="0"/>
              <a:t>Heitor Villa-Lobos: The life and works, 1887-1959</a:t>
            </a:r>
            <a:r>
              <a:rPr lang="en-US" sz="1100" dirty="0"/>
              <a:t>. North Carolina: </a:t>
            </a:r>
            <a:r>
              <a:rPr lang="en-US" sz="1100" dirty="0" err="1"/>
              <a:t>MacFarland</a:t>
            </a:r>
            <a:r>
              <a:rPr lang="en-US" sz="1100" dirty="0"/>
              <a:t> &amp; Company, 1995.</a:t>
            </a:r>
            <a:endParaRPr lang="pt-BR" sz="1100" dirty="0"/>
          </a:p>
          <a:p>
            <a:r>
              <a:rPr lang="en-US" sz="1100" dirty="0"/>
              <a:t>________. Villa-Lobos’s string quartets. In: JONES, Evans (ed.). </a:t>
            </a:r>
            <a:r>
              <a:rPr lang="en-US" sz="1100" i="1" dirty="0"/>
              <a:t>Intimate voices: the twentieth-century string quartet: volume 1, Debussy to Villa-Lobos</a:t>
            </a:r>
            <a:r>
              <a:rPr lang="en-US" sz="1100" dirty="0"/>
              <a:t>. Rochester: University of Rochester Press, 2009, p. 223-255</a:t>
            </a:r>
            <a:r>
              <a:rPr lang="en-US" sz="1100" dirty="0" smtClean="0"/>
              <a:t>.</a:t>
            </a:r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3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Correspondências entre obras de Franck e Debussy</a:t>
            </a:r>
            <a:endParaRPr lang="pt-BR" sz="4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2410619"/>
            <a:ext cx="6638925" cy="290512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131840" y="6093296"/>
            <a:ext cx="36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WHEELDON, 2005, p. 646.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6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Semelhanças formais entre os quartetos de Franck e Debussy</a:t>
            </a:r>
            <a:endParaRPr lang="pt-BR" sz="44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82" y="1600200"/>
            <a:ext cx="5024035" cy="452596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6340678"/>
            <a:ext cx="36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WHEELDON, 2005, p. 648.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01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Villa-Lobos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Admiração confessa pelo quarteto de Debussy,</a:t>
            </a:r>
            <a:r>
              <a:rPr lang="pt-BR" dirty="0"/>
              <a:t> que chegou aos ouvidos de Villa-Lobos por volta de 1911 (MARIZ, 1989, pp. 43-46)</a:t>
            </a:r>
            <a:r>
              <a:rPr lang="pt-BR" dirty="0" smtClean="0"/>
              <a:t>.</a:t>
            </a:r>
          </a:p>
          <a:p>
            <a:r>
              <a:rPr lang="pt-BR" dirty="0" smtClean="0"/>
              <a:t>Estudo do </a:t>
            </a:r>
            <a:r>
              <a:rPr lang="pt-BR" i="1" dirty="0" err="1" smtClean="0"/>
              <a:t>Cours</a:t>
            </a:r>
            <a:r>
              <a:rPr lang="pt-BR" i="1" dirty="0" smtClean="0"/>
              <a:t> de </a:t>
            </a:r>
            <a:r>
              <a:rPr lang="pt-BR" i="1" dirty="0" err="1" smtClean="0"/>
              <a:t>Composition</a:t>
            </a:r>
            <a:r>
              <a:rPr lang="pt-BR" i="1" dirty="0" smtClean="0"/>
              <a:t> </a:t>
            </a:r>
            <a:r>
              <a:rPr lang="pt-BR" i="1" dirty="0" err="1" smtClean="0"/>
              <a:t>Musicale</a:t>
            </a:r>
            <a:r>
              <a:rPr lang="pt-BR" dirty="0" smtClean="0"/>
              <a:t> de d’Indy.</a:t>
            </a:r>
          </a:p>
          <a:p>
            <a:r>
              <a:rPr lang="pt-BR" dirty="0" smtClean="0"/>
              <a:t>Adoção do modelo em quatro movimentos, a partir do </a:t>
            </a:r>
            <a:r>
              <a:rPr lang="pt-BR" i="1" dirty="0" smtClean="0"/>
              <a:t>Segundo Quarteto</a:t>
            </a:r>
            <a:r>
              <a:rPr lang="pt-BR" dirty="0" smtClean="0"/>
              <a:t> (1915).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4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da sonata cíclica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sonata cíclica é um conceito modificado da forma-sonata clássica, adaptado ao estilo musical predominante do século XIX.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processos de transformação motívica ganham maior importância do que a polarização entre as áreas tonais.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ideia de variação contínua prevalece e faz com que a textura se torne mais unificada do que no estilo clássico, resultando em um efeito “quase hipnótico”. </a:t>
            </a:r>
            <a:endParaRPr lang="pt-BR" dirty="0" smtClean="0"/>
          </a:p>
          <a:p>
            <a:r>
              <a:rPr lang="pt-BR" dirty="0" smtClean="0"/>
              <a:t>Outra </a:t>
            </a:r>
            <a:r>
              <a:rPr lang="pt-BR" dirty="0"/>
              <a:t>característica importante é o deslocamento do clímax, do final do desenvolvimento (típico do Classicismo) para a coda (ROSEN, 1988, pp. 392-393).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6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Estrutura formal do </a:t>
            </a:r>
            <a:r>
              <a:rPr lang="pt-BR" sz="4800" i="1" dirty="0" smtClean="0"/>
              <a:t>Quarteto nº 2 </a:t>
            </a:r>
            <a:r>
              <a:rPr lang="pt-BR" sz="4800" dirty="0" smtClean="0"/>
              <a:t>de Villa-Lobos</a:t>
            </a:r>
            <a:endParaRPr lang="pt-BR" sz="48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2586"/>
              </p:ext>
            </p:extLst>
          </p:nvPr>
        </p:nvGraphicFramePr>
        <p:xfrm>
          <a:off x="1475656" y="2034379"/>
          <a:ext cx="6336704" cy="441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1296144"/>
                <a:gridCol w="4464496"/>
              </a:tblGrid>
              <a:tr h="18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Comp.</a:t>
                      </a:r>
                      <a:endParaRPr lang="pt-BR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Seção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Descrição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8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1-11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Exposição 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‘a’: c. 1-4 (viola); c. 5-7 (cello). Destaque para o tricorde Maior-menor. Dó.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Ponte: eixo de simetria </a:t>
                      </a:r>
                      <a:r>
                        <a:rPr lang="pt-BR" sz="1100" dirty="0" err="1">
                          <a:effectLst/>
                        </a:rPr>
                        <a:t>Mi-Ré</a:t>
                      </a:r>
                      <a:r>
                        <a:rPr lang="pt-BR" sz="1100" dirty="0">
                          <a:effectLst/>
                        </a:rPr>
                        <a:t># (c. 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‘b’: c. 5-7 (1º violino). O tricorde cromático aparece em diversos pontos da Exposição. </a:t>
                      </a:r>
                      <a:r>
                        <a:rPr lang="pt-BR" sz="1100" dirty="0" err="1">
                          <a:effectLst/>
                        </a:rPr>
                        <a:t>Sol-Fá</a:t>
                      </a:r>
                      <a:r>
                        <a:rPr lang="pt-BR" sz="1100" dirty="0">
                          <a:effectLst/>
                        </a:rPr>
                        <a:t>#-(Fá)-Mi.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‘a’: c. 7-9 (viola); c. 9-11 (2º violino). Dó#.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Codeta: c. 12-14.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15-81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Desenvolvimento 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 tratamento difuso dos motivos temáticos, já presente na Exposição, mantém-se em diversas variações de textura.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Entre os c. 35-44 há um tema de caráter lírico, em tercinas.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No c. 67-81 outro tema se destaca sobre uma textura mais homofônica.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82-93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Recapitulação 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‘a’: c. 82-83 (1º violino). Ré.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‘b’: c. 83-84 (viola); c. 86-86 (1º violino, retrógrado).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Ponte: c. 87-90, eixos de simetria do tema ‘a’.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‘a’: c. 91-92 (cello)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Tema ‘b’: c. 92-93 (viola)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4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93-159</a:t>
                      </a:r>
                      <a:endParaRPr lang="pt-B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Coda 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Mais elaborações com caráter de Desenvolvimento.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Outro tema lírico ocorre no c. 112-123, com a mesma textura de acompanhamento do c. 67-81, sugerindo a figuração rítmica do samba.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Nos c. 148-150 (13 depois da marca de ensaio ‘I’) os temas reaparecem na viola (‘b’) e cello (‘a’).</a:t>
                      </a:r>
                      <a:endParaRPr lang="pt-B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96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avaliação de Lisa </a:t>
            </a:r>
            <a:r>
              <a:rPr lang="pt-BR" dirty="0" smtClean="0"/>
              <a:t>Peppercorn (Villa, QC2)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</a:t>
            </a:r>
            <a:r>
              <a:rPr lang="pt-BR" dirty="0"/>
              <a:t>material temático do terceiro movimento, um curto Andante, está relacionado aos dois movimentos precedentes, especialmente a melodia com que o violino começa (no </a:t>
            </a:r>
            <a:r>
              <a:rPr lang="pt-BR" i="1" dirty="0" err="1"/>
              <a:t>Più</a:t>
            </a:r>
            <a:r>
              <a:rPr lang="pt-BR" i="1" dirty="0"/>
              <a:t> </a:t>
            </a:r>
            <a:r>
              <a:rPr lang="pt-BR" i="1" dirty="0" err="1"/>
              <a:t>Mosso</a:t>
            </a:r>
            <a:r>
              <a:rPr lang="pt-BR" dirty="0"/>
              <a:t>, p. 25 da partitura de bolso). Essa melodia é a mesma do tema principal do Scherzo. Mas, a despeito da conexão temática entre os três movimentos, a forma não é cíclica </a:t>
            </a:r>
            <a:r>
              <a:rPr lang="pt-BR" dirty="0" smtClean="0"/>
              <a:t>[...]” </a:t>
            </a:r>
            <a:r>
              <a:rPr lang="pt-BR" dirty="0"/>
              <a:t>(PEPPERCORN, 1991, p. 38).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54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Semelhanças harmônicas entre Debussy e Villa-Lobos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Ocorrência de eixos de simetria</a:t>
            </a:r>
          </a:p>
          <a:p>
            <a:r>
              <a:rPr lang="pt-BR" dirty="0" smtClean="0"/>
              <a:t>Uso de tricordes do tipo “Maior-menor”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D67D-EC6B-4A93-8B59-DCA758732F6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181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1720</Words>
  <Application>Microsoft Macintosh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Executivo</vt:lpstr>
      <vt:lpstr>Sonata cíclica: quartetos de cordas de Franck, Debussy e Villa-Lobos</vt:lpstr>
      <vt:lpstr>A sonata cíclica no início do séc. XX</vt:lpstr>
      <vt:lpstr>Correspondências entre obras de Franck e Debussy</vt:lpstr>
      <vt:lpstr>Semelhanças formais entre os quartetos de Franck e Debussy</vt:lpstr>
      <vt:lpstr>Villa-Lobos</vt:lpstr>
      <vt:lpstr>Características da sonata cíclica</vt:lpstr>
      <vt:lpstr>Estrutura formal do Quarteto nº 2 de Villa-Lobos</vt:lpstr>
      <vt:lpstr>A avaliação de Lisa Peppercorn (Villa, QC2)</vt:lpstr>
      <vt:lpstr>Semelhanças harmônicas entre Debussy e Villa-Lobos</vt:lpstr>
      <vt:lpstr>Temas e suas transformações</vt:lpstr>
      <vt:lpstr>Transição para tema b: eixo de simetria</vt:lpstr>
      <vt:lpstr>Debussy, tricordes M-m</vt:lpstr>
      <vt:lpstr>Villa: eixos de simetria na Recapitulação</vt:lpstr>
      <vt:lpstr>Villa: tema b</vt:lpstr>
      <vt:lpstr>Tema lírico</vt:lpstr>
      <vt:lpstr>Samba canção?</vt:lpstr>
      <vt:lpstr>Villa, Scherzo: cânone</vt:lpstr>
      <vt:lpstr>Scherzo, estrutura formal</vt:lpstr>
      <vt:lpstr>Andante, recorrências temáticas</vt:lpstr>
      <vt:lpstr>Tema a no Andante</vt:lpstr>
      <vt:lpstr>Referências bibliográficas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Sonata cíclica: quartetos de cordas de Franck, Debussy e Villa-Lobos</dc:title>
  <dc:creator>Paulo</dc:creator>
  <cp:lastModifiedBy>Paulo de Tarso Salles</cp:lastModifiedBy>
  <cp:revision>26</cp:revision>
  <dcterms:created xsi:type="dcterms:W3CDTF">2011-10-18T10:48:28Z</dcterms:created>
  <dcterms:modified xsi:type="dcterms:W3CDTF">2014-11-25T11:49:38Z</dcterms:modified>
</cp:coreProperties>
</file>