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462" r:id="rId3"/>
    <p:sldId id="471" r:id="rId4"/>
    <p:sldId id="517" r:id="rId5"/>
    <p:sldId id="518" r:id="rId6"/>
    <p:sldId id="519" r:id="rId7"/>
    <p:sldId id="465" r:id="rId8"/>
    <p:sldId id="466" r:id="rId9"/>
    <p:sldId id="467" r:id="rId10"/>
    <p:sldId id="468" r:id="rId11"/>
    <p:sldId id="469" r:id="rId12"/>
    <p:sldId id="470" r:id="rId13"/>
    <p:sldId id="512" r:id="rId14"/>
    <p:sldId id="513" r:id="rId15"/>
    <p:sldId id="521" r:id="rId16"/>
    <p:sldId id="490" r:id="rId17"/>
    <p:sldId id="520" r:id="rId18"/>
    <p:sldId id="499" r:id="rId19"/>
    <p:sldId id="493" r:id="rId20"/>
    <p:sldId id="498" r:id="rId21"/>
    <p:sldId id="515" r:id="rId22"/>
    <p:sldId id="497" r:id="rId23"/>
    <p:sldId id="514" r:id="rId24"/>
    <p:sldId id="516" r:id="rId25"/>
    <p:sldId id="435" r:id="rId26"/>
    <p:sldId id="453" r:id="rId27"/>
    <p:sldId id="454" r:id="rId28"/>
    <p:sldId id="455" r:id="rId29"/>
    <p:sldId id="456" r:id="rId30"/>
    <p:sldId id="457" r:id="rId31"/>
    <p:sldId id="266" r:id="rId32"/>
    <p:sldId id="279" r:id="rId33"/>
    <p:sldId id="280" r:id="rId34"/>
    <p:sldId id="281" r:id="rId35"/>
    <p:sldId id="282" r:id="rId36"/>
    <p:sldId id="283" r:id="rId37"/>
    <p:sldId id="285" r:id="rId38"/>
    <p:sldId id="286" r:id="rId39"/>
    <p:sldId id="284" r:id="rId40"/>
    <p:sldId id="287" r:id="rId41"/>
    <p:sldId id="288" r:id="rId42"/>
    <p:sldId id="289" r:id="rId43"/>
    <p:sldId id="291" r:id="rId44"/>
    <p:sldId id="290" r:id="rId45"/>
    <p:sldId id="483" r:id="rId46"/>
    <p:sldId id="433" r:id="rId47"/>
    <p:sldId id="477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2" r:id="rId57"/>
    <p:sldId id="303" r:id="rId58"/>
    <p:sldId id="304" r:id="rId59"/>
    <p:sldId id="307" r:id="rId60"/>
    <p:sldId id="308" r:id="rId61"/>
    <p:sldId id="403" r:id="rId62"/>
    <p:sldId id="511" r:id="rId63"/>
    <p:sldId id="415" r:id="rId64"/>
    <p:sldId id="438" r:id="rId65"/>
    <p:sldId id="439" r:id="rId66"/>
    <p:sldId id="440" r:id="rId67"/>
    <p:sldId id="442" r:id="rId68"/>
    <p:sldId id="443" r:id="rId69"/>
    <p:sldId id="445" r:id="rId70"/>
    <p:sldId id="447" r:id="rId71"/>
    <p:sldId id="448" r:id="rId72"/>
    <p:sldId id="450" r:id="rId73"/>
    <p:sldId id="431" r:id="rId7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0000" autoAdjust="0"/>
    <p:restoredTop sz="94592" autoAdjust="0"/>
  </p:normalViewPr>
  <p:slideViewPr>
    <p:cSldViewPr>
      <p:cViewPr varScale="1">
        <p:scale>
          <a:sx n="104" d="100"/>
          <a:sy n="104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5.xml"/><Relationship Id="rId1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D1883-8551-400A-B22C-0FCAEC52B1AD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8A8CEF3-5630-4449-938C-1BF07CB696B9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Capacitação e desenvolvimento interno</a:t>
          </a:r>
        </a:p>
      </dgm:t>
    </dgm:pt>
    <dgm:pt modelId="{EFA181B1-9DCC-42AC-8A1E-13BC43D15FD3}" type="parTrans" cxnId="{BA1EDE10-15C7-4F64-BC8D-394EA7797258}">
      <dgm:prSet/>
      <dgm:spPr/>
      <dgm:t>
        <a:bodyPr/>
        <a:lstStyle/>
        <a:p>
          <a:endParaRPr lang="pt-BR"/>
        </a:p>
      </dgm:t>
    </dgm:pt>
    <dgm:pt modelId="{23260C16-BF12-450E-94DF-51BC06C5F938}" type="sibTrans" cxnId="{BA1EDE10-15C7-4F64-BC8D-394EA7797258}">
      <dgm:prSet/>
      <dgm:spPr/>
      <dgm:t>
        <a:bodyPr/>
        <a:lstStyle/>
        <a:p>
          <a:endParaRPr lang="pt-BR"/>
        </a:p>
      </dgm:t>
    </dgm:pt>
    <dgm:pt modelId="{79D761A2-D196-4ABB-A3A1-0509CB057F4C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Interações e redes</a:t>
          </a:r>
        </a:p>
      </dgm:t>
    </dgm:pt>
    <dgm:pt modelId="{BA71B9B7-F666-4F63-BACD-F9148719A802}" type="parTrans" cxnId="{FD632E73-ABDB-46F2-9447-26E078C65274}">
      <dgm:prSet/>
      <dgm:spPr/>
      <dgm:t>
        <a:bodyPr/>
        <a:lstStyle/>
        <a:p>
          <a:endParaRPr lang="pt-BR"/>
        </a:p>
      </dgm:t>
    </dgm:pt>
    <dgm:pt modelId="{94690842-D262-45F3-BE2D-107D77E3F1E3}" type="sibTrans" cxnId="{FD632E73-ABDB-46F2-9447-26E078C65274}">
      <dgm:prSet/>
      <dgm:spPr/>
      <dgm:t>
        <a:bodyPr/>
        <a:lstStyle/>
        <a:p>
          <a:endParaRPr lang="pt-BR"/>
        </a:p>
      </dgm:t>
    </dgm:pt>
    <dgm:pt modelId="{B71A0E2F-1548-4D37-8707-B7E6D1914ADF}">
      <dgm:prSet phldrT="[Texto]"/>
      <dgm:spPr/>
      <dgm:t>
        <a:bodyPr/>
        <a:lstStyle/>
        <a:p>
          <a:r>
            <a:rPr lang="pt-BR" dirty="0"/>
            <a:t>Potencialização da Inovação radical</a:t>
          </a:r>
        </a:p>
      </dgm:t>
    </dgm:pt>
    <dgm:pt modelId="{8BE7AEA9-3BCA-4D74-B035-F613F07F2CEA}" type="sibTrans" cxnId="{D5827A7A-1573-4FC3-B2A9-C2CD1156C698}">
      <dgm:prSet/>
      <dgm:spPr/>
      <dgm:t>
        <a:bodyPr/>
        <a:lstStyle/>
        <a:p>
          <a:endParaRPr lang="pt-BR"/>
        </a:p>
      </dgm:t>
    </dgm:pt>
    <dgm:pt modelId="{554B0258-8E1A-447C-A7D7-1AA1029C0B36}" type="parTrans" cxnId="{D5827A7A-1573-4FC3-B2A9-C2CD1156C698}">
      <dgm:prSet/>
      <dgm:spPr/>
      <dgm:t>
        <a:bodyPr/>
        <a:lstStyle/>
        <a:p>
          <a:endParaRPr lang="pt-BR"/>
        </a:p>
      </dgm:t>
    </dgm:pt>
    <dgm:pt modelId="{44081105-6BBE-4036-A540-58F0F3B31ECB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Aprendizagem e equilíbrio entre modelo aberto e fechado</a:t>
          </a:r>
        </a:p>
      </dgm:t>
    </dgm:pt>
    <dgm:pt modelId="{1D620F04-05FD-4F61-9D35-6A9367018A15}" type="sibTrans" cxnId="{B54C95E6-F6A1-4779-B6DA-56E3E292E8B6}">
      <dgm:prSet/>
      <dgm:spPr/>
      <dgm:t>
        <a:bodyPr/>
        <a:lstStyle/>
        <a:p>
          <a:endParaRPr lang="pt-BR"/>
        </a:p>
      </dgm:t>
    </dgm:pt>
    <dgm:pt modelId="{5C4FEC59-2136-43C4-8D4A-9869E3FD11B5}" type="parTrans" cxnId="{B54C95E6-F6A1-4779-B6DA-56E3E292E8B6}">
      <dgm:prSet/>
      <dgm:spPr/>
      <dgm:t>
        <a:bodyPr/>
        <a:lstStyle/>
        <a:p>
          <a:endParaRPr lang="pt-BR"/>
        </a:p>
      </dgm:t>
    </dgm:pt>
    <dgm:pt modelId="{A559302A-0379-4F3A-8C05-70B229CEEA4B}" type="pres">
      <dgm:prSet presAssocID="{93ED1883-8551-400A-B22C-0FCAEC52B1AD}" presName="Name0" presStyleCnt="0">
        <dgm:presLayoutVars>
          <dgm:chMax val="4"/>
          <dgm:resizeHandles val="exact"/>
        </dgm:presLayoutVars>
      </dgm:prSet>
      <dgm:spPr/>
    </dgm:pt>
    <dgm:pt modelId="{480D5E7D-42D9-4885-B535-B23E5CC9A036}" type="pres">
      <dgm:prSet presAssocID="{93ED1883-8551-400A-B22C-0FCAEC52B1AD}" presName="ellipse" presStyleLbl="trBgShp" presStyleIdx="0" presStyleCnt="1" custLinFactNeighborX="-8834"/>
      <dgm:spPr/>
    </dgm:pt>
    <dgm:pt modelId="{0A8F957F-E52C-4939-8DD2-339B4F8F9C21}" type="pres">
      <dgm:prSet presAssocID="{93ED1883-8551-400A-B22C-0FCAEC52B1AD}" presName="arrow1" presStyleLbl="fgShp" presStyleIdx="0" presStyleCnt="1"/>
      <dgm:spPr/>
    </dgm:pt>
    <dgm:pt modelId="{BD3EEBFD-3159-471D-849B-9D6F18C89BBB}" type="pres">
      <dgm:prSet presAssocID="{93ED1883-8551-400A-B22C-0FCAEC52B1AD}" presName="rectangle" presStyleLbl="revTx" presStyleIdx="0" presStyleCnt="1">
        <dgm:presLayoutVars>
          <dgm:bulletEnabled val="1"/>
        </dgm:presLayoutVars>
      </dgm:prSet>
      <dgm:spPr/>
    </dgm:pt>
    <dgm:pt modelId="{635CE923-92A4-4625-8A12-0CDE74D6E2E9}" type="pres">
      <dgm:prSet presAssocID="{79D761A2-D196-4ABB-A3A1-0509CB057F4C}" presName="item1" presStyleLbl="node1" presStyleIdx="0" presStyleCnt="3" custScaleX="145688">
        <dgm:presLayoutVars>
          <dgm:bulletEnabled val="1"/>
        </dgm:presLayoutVars>
      </dgm:prSet>
      <dgm:spPr/>
    </dgm:pt>
    <dgm:pt modelId="{6147316C-DE00-4DC4-BA14-E4A2E0829700}" type="pres">
      <dgm:prSet presAssocID="{44081105-6BBE-4036-A540-58F0F3B31ECB}" presName="item2" presStyleLbl="node1" presStyleIdx="1" presStyleCnt="3" custScaleX="137207" custLinFactNeighborX="-14147" custLinFactNeighborY="-7323">
        <dgm:presLayoutVars>
          <dgm:bulletEnabled val="1"/>
        </dgm:presLayoutVars>
      </dgm:prSet>
      <dgm:spPr/>
    </dgm:pt>
    <dgm:pt modelId="{DA2E679C-F850-4071-AFA8-90B0757AC6B0}" type="pres">
      <dgm:prSet presAssocID="{B71A0E2F-1548-4D37-8707-B7E6D1914ADF}" presName="item3" presStyleLbl="node1" presStyleIdx="2" presStyleCnt="3" custScaleX="144928" custLinFactNeighborX="30287" custLinFactNeighborY="1582">
        <dgm:presLayoutVars>
          <dgm:bulletEnabled val="1"/>
        </dgm:presLayoutVars>
      </dgm:prSet>
      <dgm:spPr/>
    </dgm:pt>
    <dgm:pt modelId="{B0D1E818-D8F5-4462-9F79-626743377A4A}" type="pres">
      <dgm:prSet presAssocID="{93ED1883-8551-400A-B22C-0FCAEC52B1AD}" presName="funnel" presStyleLbl="trAlignAcc1" presStyleIdx="0" presStyleCnt="1" custScaleX="114286" custLinFactNeighborX="1167" custLinFactNeighborY="718"/>
      <dgm:spPr>
        <a:solidFill>
          <a:schemeClr val="lt1">
            <a:hueOff val="0"/>
            <a:satOff val="0"/>
            <a:lumOff val="0"/>
            <a:alpha val="27000"/>
          </a:schemeClr>
        </a:solidFill>
      </dgm:spPr>
    </dgm:pt>
  </dgm:ptLst>
  <dgm:cxnLst>
    <dgm:cxn modelId="{3F3C0B0B-86E4-4808-BEC1-4AA6E53D7C80}" type="presOf" srcId="{44081105-6BBE-4036-A540-58F0F3B31ECB}" destId="{635CE923-92A4-4625-8A12-0CDE74D6E2E9}" srcOrd="0" destOrd="0" presId="urn:microsoft.com/office/officeart/2005/8/layout/funnel1"/>
    <dgm:cxn modelId="{BA1EDE10-15C7-4F64-BC8D-394EA7797258}" srcId="{93ED1883-8551-400A-B22C-0FCAEC52B1AD}" destId="{C8A8CEF3-5630-4449-938C-1BF07CB696B9}" srcOrd="0" destOrd="0" parTransId="{EFA181B1-9DCC-42AC-8A1E-13BC43D15FD3}" sibTransId="{23260C16-BF12-450E-94DF-51BC06C5F938}"/>
    <dgm:cxn modelId="{D10D2113-0001-40C2-AC28-55C6A6186793}" type="presOf" srcId="{B71A0E2F-1548-4D37-8707-B7E6D1914ADF}" destId="{BD3EEBFD-3159-471D-849B-9D6F18C89BBB}" srcOrd="0" destOrd="0" presId="urn:microsoft.com/office/officeart/2005/8/layout/funnel1"/>
    <dgm:cxn modelId="{4F2A7E5A-1065-4219-B4E6-516E18131CE5}" type="presOf" srcId="{79D761A2-D196-4ABB-A3A1-0509CB057F4C}" destId="{6147316C-DE00-4DC4-BA14-E4A2E0829700}" srcOrd="0" destOrd="0" presId="urn:microsoft.com/office/officeart/2005/8/layout/funnel1"/>
    <dgm:cxn modelId="{FD632E73-ABDB-46F2-9447-26E078C65274}" srcId="{93ED1883-8551-400A-B22C-0FCAEC52B1AD}" destId="{79D761A2-D196-4ABB-A3A1-0509CB057F4C}" srcOrd="1" destOrd="0" parTransId="{BA71B9B7-F666-4F63-BACD-F9148719A802}" sibTransId="{94690842-D262-45F3-BE2D-107D77E3F1E3}"/>
    <dgm:cxn modelId="{D5827A7A-1573-4FC3-B2A9-C2CD1156C698}" srcId="{93ED1883-8551-400A-B22C-0FCAEC52B1AD}" destId="{B71A0E2F-1548-4D37-8707-B7E6D1914ADF}" srcOrd="3" destOrd="0" parTransId="{554B0258-8E1A-447C-A7D7-1AA1029C0B36}" sibTransId="{8BE7AEA9-3BCA-4D74-B035-F613F07F2CEA}"/>
    <dgm:cxn modelId="{7D86C785-68FB-4E46-AE75-352E8A56B24F}" type="presOf" srcId="{C8A8CEF3-5630-4449-938C-1BF07CB696B9}" destId="{DA2E679C-F850-4071-AFA8-90B0757AC6B0}" srcOrd="0" destOrd="0" presId="urn:microsoft.com/office/officeart/2005/8/layout/funnel1"/>
    <dgm:cxn modelId="{B54C95E6-F6A1-4779-B6DA-56E3E292E8B6}" srcId="{93ED1883-8551-400A-B22C-0FCAEC52B1AD}" destId="{44081105-6BBE-4036-A540-58F0F3B31ECB}" srcOrd="2" destOrd="0" parTransId="{5C4FEC59-2136-43C4-8D4A-9869E3FD11B5}" sibTransId="{1D620F04-05FD-4F61-9D35-6A9367018A15}"/>
    <dgm:cxn modelId="{9B9032EE-88DB-4686-B58D-D2A8AE723448}" type="presOf" srcId="{93ED1883-8551-400A-B22C-0FCAEC52B1AD}" destId="{A559302A-0379-4F3A-8C05-70B229CEEA4B}" srcOrd="0" destOrd="0" presId="urn:microsoft.com/office/officeart/2005/8/layout/funnel1"/>
    <dgm:cxn modelId="{A294C7CB-C259-48A8-8CA1-111E8A364091}" type="presParOf" srcId="{A559302A-0379-4F3A-8C05-70B229CEEA4B}" destId="{480D5E7D-42D9-4885-B535-B23E5CC9A036}" srcOrd="0" destOrd="0" presId="urn:microsoft.com/office/officeart/2005/8/layout/funnel1"/>
    <dgm:cxn modelId="{587AAAAA-28D5-4A98-924D-9CE76C156612}" type="presParOf" srcId="{A559302A-0379-4F3A-8C05-70B229CEEA4B}" destId="{0A8F957F-E52C-4939-8DD2-339B4F8F9C21}" srcOrd="1" destOrd="0" presId="urn:microsoft.com/office/officeart/2005/8/layout/funnel1"/>
    <dgm:cxn modelId="{A098B5D1-B3D9-4513-8B2A-387A62995C10}" type="presParOf" srcId="{A559302A-0379-4F3A-8C05-70B229CEEA4B}" destId="{BD3EEBFD-3159-471D-849B-9D6F18C89BBB}" srcOrd="2" destOrd="0" presId="urn:microsoft.com/office/officeart/2005/8/layout/funnel1"/>
    <dgm:cxn modelId="{C6D84FDA-5C9B-45A1-BEED-0D5BA14CF792}" type="presParOf" srcId="{A559302A-0379-4F3A-8C05-70B229CEEA4B}" destId="{635CE923-92A4-4625-8A12-0CDE74D6E2E9}" srcOrd="3" destOrd="0" presId="urn:microsoft.com/office/officeart/2005/8/layout/funnel1"/>
    <dgm:cxn modelId="{C9729461-974B-40F8-A883-9F8A05C13541}" type="presParOf" srcId="{A559302A-0379-4F3A-8C05-70B229CEEA4B}" destId="{6147316C-DE00-4DC4-BA14-E4A2E0829700}" srcOrd="4" destOrd="0" presId="urn:microsoft.com/office/officeart/2005/8/layout/funnel1"/>
    <dgm:cxn modelId="{D47C0F3E-0219-41C2-B99D-7368AA766540}" type="presParOf" srcId="{A559302A-0379-4F3A-8C05-70B229CEEA4B}" destId="{DA2E679C-F850-4071-AFA8-90B0757AC6B0}" srcOrd="5" destOrd="0" presId="urn:microsoft.com/office/officeart/2005/8/layout/funnel1"/>
    <dgm:cxn modelId="{22F4C7F9-6A2B-4F14-9345-8234BDEFF846}" type="presParOf" srcId="{A559302A-0379-4F3A-8C05-70B229CEEA4B}" destId="{B0D1E818-D8F5-4462-9F79-626743377A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5E7D-42D9-4885-B535-B23E5CC9A036}">
      <dsp:nvSpPr>
        <dsp:cNvPr id="0" name=""/>
        <dsp:cNvSpPr/>
      </dsp:nvSpPr>
      <dsp:spPr>
        <a:xfrm>
          <a:off x="1686879" y="209581"/>
          <a:ext cx="4159384" cy="144449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F957F-E52C-4939-8DD2-339B4F8F9C21}">
      <dsp:nvSpPr>
        <dsp:cNvPr id="0" name=""/>
        <dsp:cNvSpPr/>
      </dsp:nvSpPr>
      <dsp:spPr>
        <a:xfrm>
          <a:off x="3737418" y="3746670"/>
          <a:ext cx="806082" cy="51589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EEBFD-3159-471D-849B-9D6F18C89BBB}">
      <dsp:nvSpPr>
        <dsp:cNvPr id="0" name=""/>
        <dsp:cNvSpPr/>
      </dsp:nvSpPr>
      <dsp:spPr>
        <a:xfrm>
          <a:off x="2205862" y="4159384"/>
          <a:ext cx="3869194" cy="96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Potencialização da Inovação radical</a:t>
          </a:r>
        </a:p>
      </dsp:txBody>
      <dsp:txXfrm>
        <a:off x="2205862" y="4159384"/>
        <a:ext cx="3869194" cy="967298"/>
      </dsp:txXfrm>
    </dsp:sp>
    <dsp:sp modelId="{635CE923-92A4-4625-8A12-0CDE74D6E2E9}">
      <dsp:nvSpPr>
        <dsp:cNvPr id="0" name=""/>
        <dsp:cNvSpPr/>
      </dsp:nvSpPr>
      <dsp:spPr>
        <a:xfrm>
          <a:off x="3235074" y="1765642"/>
          <a:ext cx="2113857" cy="14509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Aprendizagem e equilíbrio entre modelo aberto e fechado</a:t>
          </a:r>
        </a:p>
      </dsp:txBody>
      <dsp:txXfrm>
        <a:off x="3544641" y="1978128"/>
        <a:ext cx="1494723" cy="1025975"/>
      </dsp:txXfrm>
    </dsp:sp>
    <dsp:sp modelId="{6147316C-DE00-4DC4-BA14-E4A2E0829700}">
      <dsp:nvSpPr>
        <dsp:cNvPr id="0" name=""/>
        <dsp:cNvSpPr/>
      </dsp:nvSpPr>
      <dsp:spPr>
        <a:xfrm>
          <a:off x="2053102" y="570856"/>
          <a:ext cx="1990802" cy="145094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Interações e redes</a:t>
          </a:r>
        </a:p>
      </dsp:txBody>
      <dsp:txXfrm>
        <a:off x="2344648" y="783342"/>
        <a:ext cx="1407710" cy="1025975"/>
      </dsp:txXfrm>
    </dsp:sp>
    <dsp:sp modelId="{DA2E679C-F850-4071-AFA8-90B0757AC6B0}">
      <dsp:nvSpPr>
        <dsp:cNvPr id="0" name=""/>
        <dsp:cNvSpPr/>
      </dsp:nvSpPr>
      <dsp:spPr>
        <a:xfrm>
          <a:off x="4124994" y="349256"/>
          <a:ext cx="2102829" cy="145094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Capacitação e desenvolvimento interno</a:t>
          </a:r>
        </a:p>
      </dsp:txBody>
      <dsp:txXfrm>
        <a:off x="4432946" y="561742"/>
        <a:ext cx="1486925" cy="1025975"/>
      </dsp:txXfrm>
    </dsp:sp>
    <dsp:sp modelId="{B0D1E818-D8F5-4462-9F79-626743377A4A}">
      <dsp:nvSpPr>
        <dsp:cNvPr id="0" name=""/>
        <dsp:cNvSpPr/>
      </dsp:nvSpPr>
      <dsp:spPr>
        <a:xfrm>
          <a:off x="1613669" y="58172"/>
          <a:ext cx="5158938" cy="3611248"/>
        </a:xfrm>
        <a:prstGeom prst="funnel">
          <a:avLst/>
        </a:prstGeom>
        <a:solidFill>
          <a:schemeClr val="lt1">
            <a:hueOff val="0"/>
            <a:satOff val="0"/>
            <a:lumOff val="0"/>
            <a:alpha val="27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804763" indent="-309524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238098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733337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228576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723815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3219054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714293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4209532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8DE2EC1-9BEA-46B2-A44F-3FBD3AD43E02}" type="slidenum">
              <a:rPr lang="pt-BR" sz="1100" smtClean="0">
                <a:latin typeface="Times New Roman" pitchFamily="18" charset="0"/>
              </a:rPr>
              <a:pPr/>
              <a:t>22</a:t>
            </a:fld>
            <a:endParaRPr lang="pt-BR" sz="11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0816"/>
            <a:ext cx="5679440" cy="46068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4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168B32-04E9-4CBC-971C-0EFFACB227F9}" type="slidenum">
              <a:rPr lang="pt-BR" smtClean="0">
                <a:latin typeface="Comic Sans MS" pitchFamily="66" charset="0"/>
              </a:rPr>
              <a:pPr eaLnBrk="1" hangingPunct="1"/>
              <a:t>23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13" y="4860692"/>
            <a:ext cx="5205277" cy="46057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ADMINISTRAÇÃO</a:t>
            </a:r>
            <a:r>
              <a:rPr lang="pt-BR" sz="3200" b="1" baseline="0" dirty="0">
                <a:solidFill>
                  <a:schemeClr val="tx2">
                    <a:lumMod val="75000"/>
                  </a:schemeClr>
                </a:solidFill>
              </a:rPr>
              <a:t> DE P&amp;D&amp;I NA EMBPRESA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959364" y="1844824"/>
            <a:ext cx="55570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P&amp;D&amp;I</a:t>
            </a:r>
          </a:p>
          <a:p>
            <a:pPr algn="ctr"/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EMPRESA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308304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1520" y="1196752"/>
            <a:ext cx="8640960" cy="5472608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pic>
        <p:nvPicPr>
          <p:cNvPr id="4" name="Picture 3" descr="C:\Users\User\Desktop\tecnologia.jpg"/>
          <p:cNvPicPr>
            <a:picLocks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5" name="Picture 4" descr="C:\Users\User\Desktop\tic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6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99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28" y="11692"/>
            <a:ext cx="804836" cy="608996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11692"/>
            <a:ext cx="755576" cy="608996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755576" cy="598512"/>
          </a:xfrm>
          <a:prstGeom prst="rect">
            <a:avLst/>
          </a:prstGeom>
          <a:noFill/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792088" cy="598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bcb.gov.br/?INDECO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principais problemas da humanidade nos próximos 50 anos estarão relacionados a: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3888432" cy="1728192"/>
          </a:xfrm>
          <a:prstGeom prst="borderCallout1">
            <a:avLst>
              <a:gd name="adj1" fmla="val 46809"/>
              <a:gd name="adj2" fmla="val -5839"/>
              <a:gd name="adj3" fmla="val 28404"/>
              <a:gd name="adj4" fmla="val -4670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Nos últimos 30 anos a </a:t>
            </a:r>
            <a:r>
              <a:rPr lang="pt-BR" dirty="0" err="1">
                <a:solidFill>
                  <a:schemeClr val="tx1"/>
                </a:solidFill>
              </a:rPr>
              <a:t>Aids</a:t>
            </a:r>
            <a:r>
              <a:rPr lang="pt-BR" dirty="0">
                <a:solidFill>
                  <a:schemeClr val="tx1"/>
                </a:solidFill>
              </a:rPr>
              <a:t> já matou mais de 25 milhões de pessoas.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E, por incrível que pareça, 2,5 milhões de pessoas morreram de diarreia só em 2011.</a:t>
            </a:r>
          </a:p>
        </p:txBody>
      </p:sp>
    </p:spTree>
    <p:extLst>
      <p:ext uri="{BB962C8B-B14F-4D97-AF65-F5344CB8AC3E}">
        <p14:creationId xmlns:p14="http://schemas.microsoft.com/office/powerpoint/2010/main" val="167379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476672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/>
              <a:t>Os principais problemas da humanidade nos próximos 50 anos estarão relacionados 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3888432" cy="1728192"/>
          </a:xfrm>
          <a:prstGeom prst="borderCallout1">
            <a:avLst>
              <a:gd name="adj1" fmla="val 48412"/>
              <a:gd name="adj2" fmla="val -5483"/>
              <a:gd name="adj3" fmla="val 29161"/>
              <a:gd name="adj4" fmla="val -522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783 milhões de pessoas ainda não têm acesso à água potável e apenas 63% dos habitantes do planeta tem acesso a saneamento.</a:t>
            </a:r>
          </a:p>
        </p:txBody>
      </p:sp>
    </p:spTree>
    <p:extLst>
      <p:ext uri="{BB962C8B-B14F-4D97-AF65-F5344CB8AC3E}">
        <p14:creationId xmlns:p14="http://schemas.microsoft.com/office/powerpoint/2010/main" val="305295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40466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/>
              <a:t>Os principais problemas da humanidade nos próximos 50 anos estarão relacionados 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068960"/>
            <a:ext cx="3888432" cy="2880320"/>
          </a:xfrm>
          <a:prstGeom prst="borderCallout1">
            <a:avLst>
              <a:gd name="adj1" fmla="val 51779"/>
              <a:gd name="adj2" fmla="val -6196"/>
              <a:gd name="adj3" fmla="val 58305"/>
              <a:gd name="adj4" fmla="val -235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Desde 1860 os seres humanos lançaram 175 bilhões de toneladas de CO</a:t>
            </a:r>
            <a:r>
              <a:rPr lang="pt-BR" sz="1400" dirty="0">
                <a:solidFill>
                  <a:schemeClr val="tx1"/>
                </a:solidFill>
              </a:rPr>
              <a:t>2</a:t>
            </a:r>
            <a:r>
              <a:rPr lang="pt-BR" dirty="0">
                <a:solidFill>
                  <a:schemeClr val="tx1"/>
                </a:solidFill>
              </a:rPr>
              <a:t> na atmosfera.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A água do derretimento dos campos de gelo andinos ocorrido nos últimos doze anos seria suficiente para cobrir os EUA com uma camada de 3,3 cm de água.</a:t>
            </a:r>
          </a:p>
        </p:txBody>
      </p:sp>
    </p:spTree>
    <p:extLst>
      <p:ext uri="{BB962C8B-B14F-4D97-AF65-F5344CB8AC3E}">
        <p14:creationId xmlns:p14="http://schemas.microsoft.com/office/powerpoint/2010/main" val="35692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381000" y="1196752"/>
            <a:ext cx="8458200" cy="4823048"/>
            <a:chOff x="144" y="1152"/>
            <a:chExt cx="5328" cy="2976"/>
          </a:xfrm>
        </p:grpSpPr>
        <p:sp>
          <p:nvSpPr>
            <p:cNvPr id="8210" name="Rectangle 1030"/>
            <p:cNvSpPr>
              <a:spLocks noChangeArrowheads="1"/>
            </p:cNvSpPr>
            <p:nvPr/>
          </p:nvSpPr>
          <p:spPr bwMode="auto">
            <a:xfrm>
              <a:off x="144" y="1152"/>
              <a:ext cx="5328" cy="29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8211" name="Rectangle 1032"/>
            <p:cNvSpPr>
              <a:spLocks noChangeArrowheads="1"/>
            </p:cNvSpPr>
            <p:nvPr/>
          </p:nvSpPr>
          <p:spPr bwMode="auto">
            <a:xfrm>
              <a:off x="144" y="1152"/>
              <a:ext cx="53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609600" y="1772816"/>
            <a:ext cx="8001000" cy="4018384"/>
            <a:chOff x="384" y="1584"/>
            <a:chExt cx="5040" cy="2064"/>
          </a:xfrm>
        </p:grpSpPr>
        <p:grpSp>
          <p:nvGrpSpPr>
            <p:cNvPr id="4" name="Group 1051"/>
            <p:cNvGrpSpPr>
              <a:grpSpLocks/>
            </p:cNvGrpSpPr>
            <p:nvPr/>
          </p:nvGrpSpPr>
          <p:grpSpPr bwMode="auto">
            <a:xfrm>
              <a:off x="384" y="1584"/>
              <a:ext cx="5040" cy="624"/>
              <a:chOff x="384" y="1584"/>
              <a:chExt cx="5040" cy="624"/>
            </a:xfrm>
          </p:grpSpPr>
          <p:sp>
            <p:nvSpPr>
              <p:cNvPr id="8207" name="Rectangle 1036" descr="CO-016-0455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1200" cy="624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8" name="Text Box 1027"/>
              <p:cNvSpPr txBox="1">
                <a:spLocks noChangeArrowheads="1"/>
              </p:cNvSpPr>
              <p:nvPr/>
            </p:nvSpPr>
            <p:spPr bwMode="auto">
              <a:xfrm>
                <a:off x="432" y="1652"/>
                <a:ext cx="3744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>
                    <a:solidFill>
                      <a:schemeClr val="tx2"/>
                    </a:solidFill>
                  </a:rPr>
                  <a:t>FERRAMENTA ESSENCIAL PARA AUMENTAR A PRODUTIVIDADE E COMPETITIVIDADE DAS ORGANIZAÇÕES </a:t>
                </a:r>
              </a:p>
            </p:txBody>
          </p:sp>
          <p:sp>
            <p:nvSpPr>
              <p:cNvPr id="8209" name="Rectangle 1033"/>
              <p:cNvSpPr>
                <a:spLocks noChangeArrowheads="1"/>
              </p:cNvSpPr>
              <p:nvPr/>
            </p:nvSpPr>
            <p:spPr bwMode="auto">
              <a:xfrm>
                <a:off x="384" y="158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" name="Group 1052"/>
            <p:cNvGrpSpPr>
              <a:grpSpLocks/>
            </p:cNvGrpSpPr>
            <p:nvPr/>
          </p:nvGrpSpPr>
          <p:grpSpPr bwMode="auto">
            <a:xfrm>
              <a:off x="384" y="2304"/>
              <a:ext cx="5040" cy="624"/>
              <a:chOff x="384" y="2304"/>
              <a:chExt cx="5040" cy="624"/>
            </a:xfrm>
          </p:grpSpPr>
          <p:sp>
            <p:nvSpPr>
              <p:cNvPr id="8204" name="Rectangle 1037" descr="Figura4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1178" cy="624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5" name="Text Box 1042"/>
              <p:cNvSpPr txBox="1">
                <a:spLocks noChangeArrowheads="1"/>
              </p:cNvSpPr>
              <p:nvPr/>
            </p:nvSpPr>
            <p:spPr bwMode="auto">
              <a:xfrm>
                <a:off x="432" y="2372"/>
                <a:ext cx="3744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>
                    <a:solidFill>
                      <a:schemeClr val="tx2"/>
                    </a:solidFill>
                  </a:rPr>
                  <a:t>IMPULSIONA O DESENVOLVIMENTO ECONÔMICO DE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>
                    <a:solidFill>
                      <a:schemeClr val="tx2"/>
                    </a:solidFill>
                  </a:rPr>
                  <a:t>REGIÕES E PAÍSES</a:t>
                </a:r>
              </a:p>
            </p:txBody>
          </p:sp>
          <p:sp>
            <p:nvSpPr>
              <p:cNvPr id="8206" name="Rectangle 1043"/>
              <p:cNvSpPr>
                <a:spLocks noChangeArrowheads="1"/>
              </p:cNvSpPr>
              <p:nvPr/>
            </p:nvSpPr>
            <p:spPr bwMode="auto">
              <a:xfrm>
                <a:off x="384" y="230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" name="Group 1053"/>
            <p:cNvGrpSpPr>
              <a:grpSpLocks/>
            </p:cNvGrpSpPr>
            <p:nvPr/>
          </p:nvGrpSpPr>
          <p:grpSpPr bwMode="auto">
            <a:xfrm>
              <a:off x="384" y="3024"/>
              <a:ext cx="5040" cy="624"/>
              <a:chOff x="384" y="3024"/>
              <a:chExt cx="5040" cy="624"/>
            </a:xfrm>
          </p:grpSpPr>
          <p:pic>
            <p:nvPicPr>
              <p:cNvPr id="8201" name="Picture 105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024"/>
                <a:ext cx="120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Text Box 1045"/>
              <p:cNvSpPr txBox="1">
                <a:spLocks noChangeArrowheads="1"/>
              </p:cNvSpPr>
              <p:nvPr/>
            </p:nvSpPr>
            <p:spPr bwMode="auto">
              <a:xfrm>
                <a:off x="432" y="3092"/>
                <a:ext cx="3744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>
                    <a:solidFill>
                      <a:schemeClr val="tx2"/>
                    </a:solidFill>
                  </a:rPr>
                  <a:t>PROMOVE A INTENSIFICAÇÃO DO USO DA INFORMAÇÃO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>
                    <a:solidFill>
                      <a:schemeClr val="tx2"/>
                    </a:solidFill>
                  </a:rPr>
                  <a:t>E DO CONHECIMENTO</a:t>
                </a:r>
              </a:p>
            </p:txBody>
          </p:sp>
          <p:sp>
            <p:nvSpPr>
              <p:cNvPr id="8203" name="Rectangle 1046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1294" name="Text Box 1054"/>
          <p:cNvSpPr txBox="1">
            <a:spLocks noChangeArrowheads="1"/>
          </p:cNvSpPr>
          <p:nvPr/>
        </p:nvSpPr>
        <p:spPr bwMode="auto">
          <a:xfrm>
            <a:off x="76200" y="6400800"/>
            <a:ext cx="2444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2"/>
                </a:solidFill>
              </a:rPr>
              <a:t>Tigre, (2009, 2011</a:t>
            </a:r>
            <a:r>
              <a:rPr lang="pt-BR" sz="1200" b="0">
                <a:solidFill>
                  <a:schemeClr val="tx2"/>
                </a:solidFill>
              </a:rPr>
              <a:t>); TIDD ( 2014)</a:t>
            </a:r>
            <a:endParaRPr lang="pt-BR" sz="1200" b="0" dirty="0">
              <a:solidFill>
                <a:schemeClr val="tx2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A INOVAÇÃO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0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6402" y="1778381"/>
            <a:ext cx="8503603" cy="3882867"/>
            <a:chOff x="144" y="1008"/>
            <a:chExt cx="5277" cy="2736"/>
          </a:xfrm>
        </p:grpSpPr>
        <p:sp>
          <p:nvSpPr>
            <p:cNvPr id="9227" name="Rectangle 22"/>
            <p:cNvSpPr>
              <a:spLocks noChangeArrowheads="1"/>
            </p:cNvSpPr>
            <p:nvPr/>
          </p:nvSpPr>
          <p:spPr bwMode="auto">
            <a:xfrm>
              <a:off x="144" y="1008"/>
              <a:ext cx="5232" cy="27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04" y="1008"/>
              <a:ext cx="1917" cy="2736"/>
              <a:chOff x="2064" y="1008"/>
              <a:chExt cx="1917" cy="2448"/>
            </a:xfrm>
          </p:grpSpPr>
          <p:sp>
            <p:nvSpPr>
              <p:cNvPr id="9229" name="Rectangle 9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1872" cy="2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pt-BR" sz="2400" b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230" name="Picture 8" descr="mapa_programas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" y="1312"/>
                <a:ext cx="1778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1" name="Text Box 12"/>
              <p:cNvSpPr txBox="1">
                <a:spLocks noChangeArrowheads="1"/>
              </p:cNvSpPr>
              <p:nvPr/>
            </p:nvSpPr>
            <p:spPr bwMode="auto">
              <a:xfrm>
                <a:off x="2120" y="1106"/>
                <a:ext cx="175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pt-BR" sz="1800">
                    <a:solidFill>
                      <a:schemeClr val="tx2"/>
                    </a:solidFill>
                  </a:rPr>
                  <a:t>CENÁRIO BRASILEIRO</a:t>
                </a:r>
              </a:p>
            </p:txBody>
          </p:sp>
        </p:grpSp>
      </p:grp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436402" y="1556792"/>
            <a:ext cx="5049998" cy="60766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pt-BR" sz="1500">
                <a:solidFill>
                  <a:schemeClr val="tx2"/>
                </a:solidFill>
              </a:rPr>
              <a:t>VOLUME CRESCENTE DE PRODUÇÃO CIENTÍFICA E ESCASSEZ DE INOVAÇÕES</a:t>
            </a:r>
          </a:p>
        </p:txBody>
      </p:sp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436402" y="3059932"/>
            <a:ext cx="5049998" cy="873124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pt-BR" sz="1500" dirty="0">
                <a:solidFill>
                  <a:schemeClr val="tx2"/>
                </a:solidFill>
              </a:rPr>
              <a:t>SURGIMENTO DA BUSCA PELA MAXIMIZAÇÃO DA QUANTIDADE DE PATENTES DESVINCULADO DO SEU PROPOSITO </a:t>
            </a:r>
            <a:r>
              <a:rPr lang="mr-IN" sz="1500" dirty="0">
                <a:solidFill>
                  <a:schemeClr val="tx2"/>
                </a:solidFill>
              </a:rPr>
              <a:t>–</a:t>
            </a:r>
            <a:r>
              <a:rPr lang="pt-BR" sz="1500" dirty="0">
                <a:solidFill>
                  <a:schemeClr val="tx2"/>
                </a:solidFill>
              </a:rPr>
              <a:t> DESENVOLVIMENTO TECNOLOGICO</a:t>
            </a:r>
          </a:p>
        </p:txBody>
      </p:sp>
      <p:sp>
        <p:nvSpPr>
          <p:cNvPr id="9224" name="Rectangle 19"/>
          <p:cNvSpPr>
            <a:spLocks noChangeArrowheads="1"/>
          </p:cNvSpPr>
          <p:nvPr/>
        </p:nvSpPr>
        <p:spPr bwMode="auto">
          <a:xfrm>
            <a:off x="436402" y="2284512"/>
            <a:ext cx="5049998" cy="60766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spcAft>
                <a:spcPct val="3000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pt-BR" sz="1500" dirty="0">
                <a:solidFill>
                  <a:schemeClr val="tx2"/>
                </a:solidFill>
              </a:rPr>
              <a:t>AINDA É BAIXO O ENVOLVIMENTO DAS UNIVERSIDADES E EMPRESAS COM A CULTURA PATENTÁRIA</a:t>
            </a:r>
          </a:p>
        </p:txBody>
      </p:sp>
      <p:sp>
        <p:nvSpPr>
          <p:cNvPr id="9225" name="Rectangle 20"/>
          <p:cNvSpPr>
            <a:spLocks noChangeArrowheads="1"/>
          </p:cNvSpPr>
          <p:nvPr/>
        </p:nvSpPr>
        <p:spPr bwMode="auto">
          <a:xfrm>
            <a:off x="436402" y="4113947"/>
            <a:ext cx="5049998" cy="32316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tx2"/>
                </a:solidFill>
              </a:rPr>
              <a:t>POUCO INCENTIVO A FIXAÇÃO DE DOUTORES EM EMPRESAS</a:t>
            </a:r>
          </a:p>
        </p:txBody>
      </p:sp>
      <p:sp>
        <p:nvSpPr>
          <p:cNvPr id="9226" name="Rectangle 21"/>
          <p:cNvSpPr>
            <a:spLocks noChangeArrowheads="1"/>
          </p:cNvSpPr>
          <p:nvPr/>
        </p:nvSpPr>
        <p:spPr bwMode="auto">
          <a:xfrm>
            <a:off x="436402" y="4732784"/>
            <a:ext cx="5049998" cy="60766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GB" sz="1500" dirty="0">
                <a:solidFill>
                  <a:schemeClr val="tx2"/>
                </a:solidFill>
              </a:rPr>
              <a:t>VOLUME DE PROJETOS COOPERATIVOS EMPRESA-UNIVERSIDADE TEM CRESCIDO MUITO LENTAMENTE</a:t>
            </a: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29978" y="5546056"/>
            <a:ext cx="5049998" cy="60766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GB" sz="1500" dirty="0">
                <a:solidFill>
                  <a:schemeClr val="tx2"/>
                </a:solidFill>
              </a:rPr>
              <a:t>INVESTIMENTOS EM C&amp;T&amp;I VEM CAIDO DRASTICAMENTE NOS ULTIMOS MESES</a:t>
            </a:r>
          </a:p>
        </p:txBody>
      </p:sp>
    </p:spTree>
    <p:extLst>
      <p:ext uri="{BB962C8B-B14F-4D97-AF65-F5344CB8AC3E}">
        <p14:creationId xmlns:p14="http://schemas.microsoft.com/office/powerpoint/2010/main" val="41447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/>
              <a:t>Brasil: Dispêndio nacional em ciência e tecnologia (C&amp;T)</a:t>
            </a:r>
            <a:r>
              <a:rPr lang="pt-BR" sz="2800" b="0" baseline="30000"/>
              <a:t>(1)</a:t>
            </a:r>
            <a:r>
              <a:rPr lang="pt-BR" sz="2800" b="0"/>
              <a:t>, em valores correntes, por atividade, 2000-2016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37140"/>
              </p:ext>
            </p:extLst>
          </p:nvPr>
        </p:nvGraphicFramePr>
        <p:xfrm>
          <a:off x="1187622" y="1457871"/>
          <a:ext cx="7056787" cy="4525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34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900" u="none" strike="noStrike" dirty="0" err="1">
                          <a:effectLst/>
                        </a:rPr>
                        <a:t>Ano</a:t>
                      </a:r>
                      <a:r>
                        <a:rPr lang="mr-IN" sz="900" u="none" strike="noStrike" dirty="0">
                          <a:effectLst/>
                        </a:rPr>
                        <a:t>  </a:t>
                      </a:r>
                      <a:endParaRPr lang="mr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Ciência e Tecnologia (C&amp;T)</a:t>
                      </a:r>
                      <a:r>
                        <a:rPr lang="pt-BR" sz="900" u="none" strike="noStrike" baseline="30000" dirty="0">
                          <a:effectLst/>
                        </a:rPr>
                        <a:t>(1)                                                                                                               </a:t>
                      </a:r>
                      <a:r>
                        <a:rPr lang="pt-BR" sz="900" u="none" strike="noStrike" dirty="0">
                          <a:effectLst/>
                        </a:rPr>
                        <a:t>(em milhões de </a:t>
                      </a:r>
                      <a:r>
                        <a:rPr lang="pt-BR" sz="900" u="none" strike="noStrike" dirty="0" err="1">
                          <a:effectLst/>
                        </a:rPr>
                        <a:t>R</a:t>
                      </a:r>
                      <a:r>
                        <a:rPr lang="pt-BR" sz="900" u="none" strike="noStrike" dirty="0">
                          <a:effectLst/>
                        </a:rPr>
                        <a:t>$ correntes)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%PIB</a:t>
                      </a:r>
                    </a:p>
                  </a:txBody>
                  <a:tcPr marL="5440" marR="5440" marT="544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Pesquisa e Desenvolvimento (P&amp;D)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Científicas e</a:t>
                      </a:r>
                      <a:br>
                        <a:rPr lang="pt-BR" sz="900" u="none" strike="noStrike">
                          <a:effectLst/>
                        </a:rPr>
                      </a:br>
                      <a:r>
                        <a:rPr lang="pt-BR" sz="900" u="none" strike="noStrike">
                          <a:effectLst/>
                        </a:rPr>
                        <a:t>Técnicas Correlatas (ACTC)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Orçamento executado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superior</a:t>
                      </a:r>
                      <a:r>
                        <a:rPr lang="pt-BR" sz="900" u="none" strike="noStrike" baseline="30000">
                          <a:effectLst/>
                        </a:rPr>
                        <a:t>(2)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Orçamento executado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superior</a:t>
                      </a:r>
                      <a:r>
                        <a:rPr lang="pt-BR" sz="900" u="none" strike="noStrike" baseline="30000">
                          <a:effectLst/>
                        </a:rPr>
                        <a:t>(2)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 dirty="0">
                          <a:effectLst/>
                        </a:rPr>
                        <a:t>2000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15.839,1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1.32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12.560,7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9.349,3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3.211,4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>
                          <a:effectLst/>
                        </a:rPr>
                        <a:t>3.278,4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>
                          <a:effectLst/>
                        </a:rPr>
                        <a:t>3.278,4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2001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17.655,6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13.973,0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10.444,4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3.528,6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3.682,6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3.682,6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19.756,7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1.32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15.031,9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u="none" strike="noStrike">
                          <a:effectLst/>
                        </a:rPr>
                        <a:t>10.957,4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4.074,6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4.724,8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4.724,8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22.278,8</a:t>
                      </a:r>
                      <a:endParaRPr lang="is-IS" sz="1100" b="1" i="0" u="none" strike="noStrike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s-I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 dirty="0">
                          <a:effectLst/>
                        </a:rPr>
                        <a:t>17.169,0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12.590,3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4.578,7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5.109,8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5.109,8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2004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25.437,7</a:t>
                      </a:r>
                      <a:endParaRPr lang="nb-NO" sz="1100" b="1" i="0" u="none" strike="noStrike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1.30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 dirty="0">
                          <a:effectLst/>
                        </a:rPr>
                        <a:t>18.861,6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14.109,4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4.752,2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6.576,1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6.576,1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28.179,8</a:t>
                      </a:r>
                      <a:endParaRPr lang="fi-FI" sz="1100" b="1" i="0" u="none" strike="noStrike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fi-FI" sz="1100" b="1" i="0" u="none" strike="noStrike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 dirty="0">
                          <a:effectLst/>
                        </a:rPr>
                        <a:t>21.759,3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u="none" strike="noStrike">
                          <a:effectLst/>
                        </a:rPr>
                        <a:t>16.764,3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4.995,0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6.420,5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6.420,5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2006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30.540,9</a:t>
                      </a:r>
                      <a:endParaRPr lang="nb-NO" sz="1100" b="1" i="0" u="none" strike="noStrike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1.27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23.807,0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 dirty="0">
                          <a:effectLst/>
                        </a:rPr>
                        <a:t>18.018,3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5.788,7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6.733,9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6.733,9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37.468,2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29.416,4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 dirty="0">
                          <a:effectLst/>
                        </a:rPr>
                        <a:t>21.331,0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8.085,4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8.051,8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8.051,8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2008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45.420,6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1.46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35.110,8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25.730,8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9.380,0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10.309,8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10.309,8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2009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51.398,4</a:t>
                      </a:r>
                      <a:endParaRPr lang="uk-UA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uk-UA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>
                          <a:effectLst/>
                        </a:rPr>
                        <a:t>37.285,3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27.713,1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 dirty="0">
                          <a:effectLst/>
                        </a:rPr>
                        <a:t>9.572,2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14.113,1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14.113,1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62.223,4</a:t>
                      </a:r>
                      <a:endParaRPr lang="is-I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1.60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45.072,9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33.662,6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 dirty="0">
                          <a:effectLst/>
                        </a:rPr>
                        <a:t>11.410,2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17.150,5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17.150,5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2011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68.155,0</a:t>
                      </a:r>
                      <a:endParaRPr lang="hr-H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49.875,9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35.981,5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13.894,3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 dirty="0">
                          <a:effectLst/>
                        </a:rPr>
                        <a:t>18.279,2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 dirty="0">
                          <a:effectLst/>
                        </a:rPr>
                        <a:t>18.279,2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76.432,7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1.62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54.254,6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38.547,6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15.707,0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22.178,1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 dirty="0">
                          <a:effectLst/>
                        </a:rPr>
                        <a:t>22.178,1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85.646,4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63.748,6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45.149,0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18.599,6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21.897,8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21.897,8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2014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96.755,0</a:t>
                      </a:r>
                      <a:endParaRPr lang="nb-N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1.66</a:t>
                      </a: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73.468,2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51.697,5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21.770,7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23.286,8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23.286,8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102.042,9</a:t>
                      </a:r>
                      <a:endParaRPr lang="fi-FI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fi-FI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80.501,8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58.108,3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22.393,5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21.541,1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21.541,1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07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2016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95.602,1</a:t>
                      </a:r>
                      <a:endParaRPr lang="fi-FI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fi-FI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79.228,3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53.937,6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25.290,6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>
                          <a:effectLst/>
                        </a:rPr>
                        <a:t>16.373,8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16.373,8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32639" marT="54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40" marR="5440" marT="544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496" y="6023610"/>
            <a:ext cx="9108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Fonte(</a:t>
            </a:r>
            <a:r>
              <a:rPr lang="pt-BR" sz="1000" b="1" dirty="0" err="1">
                <a:solidFill>
                  <a:srgbClr val="172938"/>
                </a:solidFill>
                <a:latin typeface="open_sansregular" charset="0"/>
              </a:rPr>
              <a:t>s</a:t>
            </a:r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)</a:t>
            </a:r>
            <a:r>
              <a:rPr lang="pt-BR" sz="1000" dirty="0">
                <a:solidFill>
                  <a:srgbClr val="172938"/>
                </a:solidFill>
                <a:latin typeface="open_sansregular" charset="0"/>
              </a:rPr>
              <a:t>: Coordenação de Indicadores e Informação (COIND) - CGGI/DGE/SEXEC - Ministério da Ciência, Tecnologia, Inovações e Comunicações (MCTIC)</a:t>
            </a:r>
            <a:br>
              <a:rPr lang="pt-BR" sz="1000" dirty="0">
                <a:solidFill>
                  <a:srgbClr val="172938"/>
                </a:solidFill>
                <a:latin typeface="open_sansregular" charset="0"/>
              </a:rPr>
            </a:br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Elaboração</a:t>
            </a:r>
            <a:r>
              <a:rPr lang="pt-BR" sz="1000" dirty="0">
                <a:solidFill>
                  <a:srgbClr val="172938"/>
                </a:solidFill>
                <a:latin typeface="open_sansregular" charset="0"/>
              </a:rPr>
              <a:t>: Coordenação de Indicadores e Informação (COIND) - CGGI/DGE/SEXEC - Ministério da Ciência, Tecnologia, Inovações e Comunicações (MCTIC)</a:t>
            </a:r>
            <a:br>
              <a:rPr lang="pt-BR" sz="1000" dirty="0">
                <a:solidFill>
                  <a:srgbClr val="172938"/>
                </a:solidFill>
                <a:latin typeface="open_sansregular" charset="0"/>
              </a:rPr>
            </a:br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Nota(</a:t>
            </a:r>
            <a:r>
              <a:rPr lang="pt-BR" sz="1000" b="1" dirty="0" err="1">
                <a:solidFill>
                  <a:srgbClr val="172938"/>
                </a:solidFill>
                <a:latin typeface="open_sansregular" charset="0"/>
              </a:rPr>
              <a:t>s</a:t>
            </a:r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)</a:t>
            </a:r>
            <a:r>
              <a:rPr lang="pt-BR" sz="1000" dirty="0">
                <a:solidFill>
                  <a:srgbClr val="172938"/>
                </a:solidFill>
                <a:latin typeface="open_sansregular" charset="0"/>
              </a:rPr>
              <a:t>: 1) ciência e tecnologia (C&amp;T) = pesquisa e desenvolvimento (P&amp;D) + atividades científicas e técnicas correlatas (ACTC);</a:t>
            </a:r>
            <a:br>
              <a:rPr lang="pt-BR" sz="1000" dirty="0">
                <a:solidFill>
                  <a:srgbClr val="172938"/>
                </a:solidFill>
                <a:latin typeface="open_sansregular" charset="0"/>
              </a:rPr>
            </a:br>
            <a:r>
              <a:rPr lang="pt-BR" sz="1000" dirty="0">
                <a:solidFill>
                  <a:srgbClr val="172938"/>
                </a:solidFill>
                <a:latin typeface="open_sansregular" charset="0"/>
              </a:rPr>
              <a:t>2) considerados os gastos da pós-graduação como proxy dos dispêndios em P&amp;D das instituições de ensino superior (IES).      </a:t>
            </a:r>
          </a:p>
          <a:p>
            <a:r>
              <a:rPr lang="pt-BR" sz="1000" b="1" dirty="0">
                <a:solidFill>
                  <a:srgbClr val="172938"/>
                </a:solidFill>
                <a:latin typeface="open_sansregular" charset="0"/>
              </a:rPr>
              <a:t>Atualizada em</a:t>
            </a:r>
            <a:r>
              <a:rPr lang="pt-BR" sz="1000" dirty="0">
                <a:solidFill>
                  <a:srgbClr val="172938"/>
                </a:solidFill>
                <a:latin typeface="open_sansregular" charset="0"/>
              </a:rPr>
              <a:t>: 20/09/2019</a:t>
            </a:r>
            <a:endParaRPr lang="pt-BR" sz="1000" b="0" i="0" dirty="0">
              <a:solidFill>
                <a:srgbClr val="172938"/>
              </a:solidFill>
              <a:effectLst/>
              <a:latin typeface="open_sans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668344" cy="1143000"/>
          </a:xfrm>
        </p:spPr>
        <p:txBody>
          <a:bodyPr/>
          <a:lstStyle/>
          <a:p>
            <a:r>
              <a:rPr lang="en-US" sz="2800" dirty="0" err="1"/>
              <a:t>Distribuição</a:t>
            </a:r>
            <a:r>
              <a:rPr lang="en-US" sz="2800" dirty="0"/>
              <a:t> % do </a:t>
            </a:r>
            <a:r>
              <a:rPr lang="en-US" sz="2800" dirty="0" err="1"/>
              <a:t>dispêndio</a:t>
            </a:r>
            <a:r>
              <a:rPr lang="en-US" sz="2800" dirty="0"/>
              <a:t> </a:t>
            </a:r>
            <a:r>
              <a:rPr lang="en-US" sz="2800" dirty="0" err="1"/>
              <a:t>nacional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ciência</a:t>
            </a:r>
            <a:r>
              <a:rPr lang="en-US" sz="2800" dirty="0"/>
              <a:t> e </a:t>
            </a:r>
            <a:r>
              <a:rPr lang="en-US" sz="2800" dirty="0" err="1"/>
              <a:t>tecnologia</a:t>
            </a:r>
            <a:r>
              <a:rPr lang="en-US" sz="2800" dirty="0"/>
              <a:t> (C&amp;T)</a:t>
            </a:r>
            <a:r>
              <a:rPr lang="en-US" sz="2800" baseline="30000" dirty="0"/>
              <a:t>(1)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atividade</a:t>
            </a:r>
            <a:r>
              <a:rPr lang="en-US" sz="2800" dirty="0"/>
              <a:t>, 2000-2016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77272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Fonte(s)</a:t>
            </a:r>
            <a:r>
              <a:rPr lang="en-US" sz="1050" dirty="0"/>
              <a:t>:</a:t>
            </a:r>
            <a:r>
              <a:rPr lang="en-US" sz="1050" dirty="0" err="1"/>
              <a:t>Coordenação-Geral</a:t>
            </a:r>
            <a:r>
              <a:rPr lang="en-US" sz="1050" dirty="0"/>
              <a:t> de </a:t>
            </a:r>
            <a:r>
              <a:rPr lang="en-US" sz="1050" dirty="0" err="1"/>
              <a:t>Indicadores</a:t>
            </a:r>
            <a:r>
              <a:rPr lang="en-US" sz="1050" dirty="0"/>
              <a:t> (CGIN) - ASCAV/SEXEC - </a:t>
            </a:r>
            <a:r>
              <a:rPr lang="en-US" sz="1050" dirty="0" err="1"/>
              <a:t>Ministério</a:t>
            </a:r>
            <a:r>
              <a:rPr lang="en-US" sz="1050" dirty="0"/>
              <a:t> da </a:t>
            </a:r>
            <a:r>
              <a:rPr lang="en-US" sz="1050" dirty="0" err="1"/>
              <a:t>Ciência</a:t>
            </a:r>
            <a:r>
              <a:rPr lang="en-US" sz="1050" dirty="0"/>
              <a:t>, </a:t>
            </a:r>
            <a:r>
              <a:rPr lang="en-US" sz="1050" dirty="0" err="1"/>
              <a:t>Tecnologia</a:t>
            </a:r>
            <a:r>
              <a:rPr lang="en-US" sz="1050" dirty="0"/>
              <a:t>, </a:t>
            </a:r>
            <a:r>
              <a:rPr lang="en-US" sz="1050" dirty="0" err="1"/>
              <a:t>Inovações</a:t>
            </a:r>
            <a:r>
              <a:rPr lang="en-US" sz="1050" dirty="0"/>
              <a:t> e </a:t>
            </a:r>
            <a:r>
              <a:rPr lang="en-US" sz="1050" dirty="0" err="1"/>
              <a:t>Comunicação</a:t>
            </a:r>
            <a:r>
              <a:rPr lang="en-US" sz="1050" dirty="0"/>
              <a:t> (MCTIC).	</a:t>
            </a:r>
          </a:p>
          <a:p>
            <a:r>
              <a:rPr lang="en-US" sz="1050" b="1" dirty="0" err="1"/>
              <a:t>Elaboração</a:t>
            </a:r>
            <a:r>
              <a:rPr lang="en-US" sz="1050" dirty="0" err="1"/>
              <a:t>:Coordenação-Geral</a:t>
            </a:r>
            <a:r>
              <a:rPr lang="en-US" sz="1050" dirty="0"/>
              <a:t> de </a:t>
            </a:r>
            <a:r>
              <a:rPr lang="en-US" sz="1050" dirty="0" err="1"/>
              <a:t>Indicadores</a:t>
            </a:r>
            <a:r>
              <a:rPr lang="en-US" sz="1050" dirty="0"/>
              <a:t> - ASCAV/SEXEC - </a:t>
            </a:r>
            <a:r>
              <a:rPr lang="en-US" sz="1050" dirty="0" err="1"/>
              <a:t>Ministério</a:t>
            </a:r>
            <a:r>
              <a:rPr lang="en-US" sz="1050" dirty="0"/>
              <a:t> da </a:t>
            </a:r>
            <a:r>
              <a:rPr lang="en-US" sz="1050" dirty="0" err="1"/>
              <a:t>Ciência</a:t>
            </a:r>
            <a:r>
              <a:rPr lang="en-US" sz="1050" dirty="0"/>
              <a:t> e </a:t>
            </a:r>
            <a:r>
              <a:rPr lang="en-US" sz="1050" dirty="0" err="1"/>
              <a:t>Tecnologia</a:t>
            </a:r>
            <a:r>
              <a:rPr lang="en-US" sz="1050" dirty="0"/>
              <a:t>.	</a:t>
            </a:r>
          </a:p>
          <a:p>
            <a:r>
              <a:rPr lang="en-US" sz="1050" b="1" dirty="0"/>
              <a:t>Nota(s)</a:t>
            </a:r>
            <a:r>
              <a:rPr lang="en-US" sz="1050" dirty="0"/>
              <a:t>: </a:t>
            </a:r>
            <a:r>
              <a:rPr lang="en-US" sz="1050" dirty="0" err="1"/>
              <a:t>ciência</a:t>
            </a:r>
            <a:r>
              <a:rPr lang="en-US" sz="1050" dirty="0"/>
              <a:t> e </a:t>
            </a:r>
            <a:r>
              <a:rPr lang="en-US" sz="1050" dirty="0" err="1"/>
              <a:t>tecnologia</a:t>
            </a:r>
            <a:r>
              <a:rPr lang="en-US" sz="1050" dirty="0"/>
              <a:t> (C&amp;T) = </a:t>
            </a:r>
            <a:r>
              <a:rPr lang="en-US" sz="1050" dirty="0" err="1"/>
              <a:t>pesquisa</a:t>
            </a:r>
            <a:r>
              <a:rPr lang="en-US" sz="1050" dirty="0"/>
              <a:t> e </a:t>
            </a:r>
            <a:r>
              <a:rPr lang="en-US" sz="1050" dirty="0" err="1"/>
              <a:t>desenvolvimento</a:t>
            </a:r>
            <a:r>
              <a:rPr lang="en-US" sz="1050" dirty="0"/>
              <a:t> (P&amp;D) + </a:t>
            </a:r>
            <a:r>
              <a:rPr lang="en-US" sz="1050" dirty="0" err="1"/>
              <a:t>atividades</a:t>
            </a:r>
            <a:r>
              <a:rPr lang="en-US" sz="1050" dirty="0"/>
              <a:t> </a:t>
            </a:r>
            <a:r>
              <a:rPr lang="en-US" sz="1050" dirty="0" err="1"/>
              <a:t>científicas</a:t>
            </a:r>
            <a:r>
              <a:rPr lang="en-US" sz="1050" dirty="0"/>
              <a:t> e </a:t>
            </a:r>
            <a:r>
              <a:rPr lang="en-US" sz="1050" dirty="0" err="1"/>
              <a:t>técnicas</a:t>
            </a:r>
            <a:r>
              <a:rPr lang="en-US" sz="1050" dirty="0"/>
              <a:t> </a:t>
            </a:r>
            <a:r>
              <a:rPr lang="en-US" sz="1050" dirty="0" err="1"/>
              <a:t>correlatas</a:t>
            </a:r>
            <a:r>
              <a:rPr lang="en-US" sz="1050" dirty="0"/>
              <a:t> (ACTC); e  </a:t>
            </a:r>
          </a:p>
          <a:p>
            <a:r>
              <a:rPr lang="en-US" sz="1050" dirty="0"/>
              <a:t>1) </a:t>
            </a:r>
            <a:r>
              <a:rPr lang="en-US" sz="1050" dirty="0" err="1"/>
              <a:t>Valores</a:t>
            </a:r>
            <a:r>
              <a:rPr lang="en-US" sz="1050" dirty="0"/>
              <a:t> </a:t>
            </a:r>
            <a:r>
              <a:rPr lang="en-US" sz="1050" dirty="0" err="1"/>
              <a:t>obtidos</a:t>
            </a:r>
            <a:r>
              <a:rPr lang="en-US" sz="1050" dirty="0"/>
              <a:t> </a:t>
            </a:r>
            <a:r>
              <a:rPr lang="en-US" sz="1050" dirty="0" err="1"/>
              <a:t>através</a:t>
            </a:r>
            <a:r>
              <a:rPr lang="en-US" sz="1050" dirty="0"/>
              <a:t> dos </a:t>
            </a:r>
            <a:r>
              <a:rPr lang="en-US" sz="1050" dirty="0" err="1"/>
              <a:t>multiplicadores</a:t>
            </a:r>
            <a:r>
              <a:rPr lang="en-US" sz="1050" dirty="0"/>
              <a:t> </a:t>
            </a:r>
            <a:r>
              <a:rPr lang="en-US" sz="1050" dirty="0" err="1"/>
              <a:t>utilizados</a:t>
            </a:r>
            <a:r>
              <a:rPr lang="en-US" sz="1050" dirty="0"/>
              <a:t> </a:t>
            </a:r>
            <a:r>
              <a:rPr lang="en-US" sz="1050" dirty="0" err="1"/>
              <a:t>pelo</a:t>
            </a:r>
            <a:r>
              <a:rPr lang="en-US" sz="1050" dirty="0"/>
              <a:t> Banco Central para </a:t>
            </a:r>
            <a:r>
              <a:rPr lang="en-US" sz="1050" dirty="0" err="1"/>
              <a:t>deflacionar</a:t>
            </a:r>
            <a:r>
              <a:rPr lang="en-US" sz="1050" dirty="0"/>
              <a:t> o PIB, </a:t>
            </a:r>
            <a:r>
              <a:rPr lang="en-US" sz="1050" dirty="0" err="1"/>
              <a:t>publicados</a:t>
            </a:r>
            <a:r>
              <a:rPr lang="en-US" sz="1050" dirty="0"/>
              <a:t> </a:t>
            </a:r>
            <a:r>
              <a:rPr lang="en-US" sz="1050" dirty="0" err="1"/>
              <a:t>na</a:t>
            </a:r>
            <a:r>
              <a:rPr lang="en-US" sz="1050" dirty="0"/>
              <a:t> </a:t>
            </a:r>
            <a:r>
              <a:rPr lang="en-US" sz="1050" dirty="0" err="1"/>
              <a:t>tabela</a:t>
            </a:r>
            <a:r>
              <a:rPr lang="en-US" sz="1050" dirty="0"/>
              <a:t> "</a:t>
            </a:r>
            <a:r>
              <a:rPr lang="en-US" sz="1050" dirty="0" err="1"/>
              <a:t>Produto</a:t>
            </a:r>
            <a:r>
              <a:rPr lang="en-US" sz="1050" dirty="0"/>
              <a:t> </a:t>
            </a:r>
            <a:r>
              <a:rPr lang="en-US" sz="1050" dirty="0" err="1"/>
              <a:t>Interno</a:t>
            </a:r>
            <a:r>
              <a:rPr lang="en-US" sz="1050" dirty="0"/>
              <a:t> </a:t>
            </a:r>
            <a:r>
              <a:rPr lang="en-US" sz="1050" dirty="0" err="1"/>
              <a:t>Bruto</a:t>
            </a:r>
            <a:r>
              <a:rPr lang="en-US" sz="1050" dirty="0"/>
              <a:t> e </a:t>
            </a:r>
            <a:r>
              <a:rPr lang="en-US" sz="1050" dirty="0" err="1"/>
              <a:t>taxas</a:t>
            </a:r>
            <a:r>
              <a:rPr lang="en-US" sz="1050" dirty="0"/>
              <a:t> </a:t>
            </a:r>
            <a:r>
              <a:rPr lang="en-US" sz="1050" dirty="0" err="1"/>
              <a:t>médias</a:t>
            </a:r>
            <a:r>
              <a:rPr lang="en-US" sz="1050" dirty="0"/>
              <a:t> de </a:t>
            </a:r>
            <a:r>
              <a:rPr lang="en-US" sz="1050" dirty="0" err="1"/>
              <a:t>crescimento</a:t>
            </a:r>
            <a:r>
              <a:rPr lang="en-US" sz="1050" dirty="0"/>
              <a:t> " </a:t>
            </a:r>
            <a:r>
              <a:rPr lang="en-US" sz="1050" dirty="0" err="1"/>
              <a:t>em</a:t>
            </a:r>
            <a:r>
              <a:rPr lang="en-US" sz="1050" dirty="0"/>
              <a:t> </a:t>
            </a:r>
            <a:r>
              <a:rPr lang="en-US" sz="1050" dirty="0">
                <a:hlinkClick r:id="rId2"/>
              </a:rPr>
              <a:t>http://www.bcb.gov.br/?INDECO</a:t>
            </a:r>
            <a:r>
              <a:rPr lang="en-US" sz="1050" dirty="0"/>
              <a:t>.  </a:t>
            </a:r>
            <a:r>
              <a:rPr lang="en-US" sz="1050" b="1" dirty="0" err="1"/>
              <a:t>Atualizado</a:t>
            </a:r>
            <a:r>
              <a:rPr lang="en-US" sz="1050" b="1" dirty="0"/>
              <a:t> </a:t>
            </a:r>
            <a:r>
              <a:rPr lang="en-US" sz="1050" b="1" dirty="0" err="1"/>
              <a:t>em</a:t>
            </a:r>
            <a:r>
              <a:rPr lang="en-US" sz="1050" dirty="0"/>
              <a:t>: 20/09/2019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0579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x-none" altLang="x-none" sz="27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 descr="http://www.mctic.gov.br/mctic/opencms/indicadores/arquivos/recursosAplicados/indicadoresConsolidados/graf_2_1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" y="1077693"/>
            <a:ext cx="7969746" cy="48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6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Dispêndio nacional em ciência e tecnologia - C&amp;T”</a:t>
            </a:r>
            <a:r>
              <a:rPr lang="pt-BR" b="0" dirty="0"/>
              <a:t> 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72938"/>
                </a:solidFill>
                <a:latin typeface="open_sansregular" charset="0"/>
              </a:rPr>
              <a:t>Pesquisa e desenvolvimento experimental – P&amp;D </a:t>
            </a:r>
            <a:r>
              <a:rPr lang="pt-BR" sz="1600" dirty="0">
                <a:solidFill>
                  <a:srgbClr val="172938"/>
                </a:solidFill>
                <a:latin typeface="open_sansregular" charset="0"/>
              </a:rPr>
              <a:t>é qualquer trabalho criativo e sistemático realizado com a finalidade de aumentar o estoque de conhecimentos, inclusive o conhecimento do homem, da cultura e da sociedade, e de utilizar estes conhecimentos para descobrir novas aplicações. O elemento crucial na identificação da P&amp;D é a presença de criatividade e inovação. Esta característica está presente tanto na pesquisa científica como no desenvolvimento experimental.</a:t>
            </a:r>
          </a:p>
          <a:p>
            <a:r>
              <a:rPr lang="pt-BR" sz="1600" b="1" dirty="0"/>
              <a:t>Atividades científicas e técnicas correlatas – ACTC </a:t>
            </a:r>
            <a:r>
              <a:rPr lang="pt-BR" sz="1600" dirty="0"/>
              <a:t>são aquelas relacionadas com a pesquisa e desenvolvimento experimental e que contribuem para a geração, difusão e aplicação do conhecimento científico e técnico. Abrangem vários serviços científicos e tecnológicos, entre eles: bibliotecas, centros de informação e documentação, serviços de referência; museus de ciência e/ou tecnologia, jardins botânicos ou zoológicos; levantamentos topográficos, geológicos e hidrológicos; observações astronômicas, meteorológicas e sismológicas de rotina; inventários relativos ao solo; à flora, aos peixes e à fauna selvagem; testes e ensaios de rotina do solo, da atmosfera e da água; teste e controle de rotina dos níveis de radioatividade; prospecção e atividades afins de localização de petróleo e outros recursos minerais; coleta de informações sobre fenômenos humanos, sociais, econômicos e culturais, com finalidade de compilar dados estatísticos periódicos, como: censos populacionais; estatísticas de produção, distribuição e consumo; estudos de mercado; estatísticas sociais e culturais; testes, padronização, metrologia e controle de qualidade, destinados à análise, controle e teste de materiais, produtos, dispositivos e processos.</a:t>
            </a:r>
          </a:p>
        </p:txBody>
      </p:sp>
    </p:spTree>
    <p:extLst>
      <p:ext uri="{BB962C8B-B14F-4D97-AF65-F5344CB8AC3E}">
        <p14:creationId xmlns:p14="http://schemas.microsoft.com/office/powerpoint/2010/main" val="157723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-18256"/>
            <a:ext cx="7200800" cy="1143000"/>
          </a:xfrm>
        </p:spPr>
        <p:txBody>
          <a:bodyPr/>
          <a:lstStyle/>
          <a:p>
            <a:r>
              <a:rPr lang="pt-BR" sz="2400" b="0" dirty="0"/>
              <a:t>Dispêndios nacionais em pesquisa e desenvolvimento (P&amp;D) de países selecionados, 2000-2016</a:t>
            </a:r>
            <a:endParaRPr lang="pt-BR" sz="2400" dirty="0"/>
          </a:p>
        </p:txBody>
      </p:sp>
      <p:pic>
        <p:nvPicPr>
          <p:cNvPr id="4098" name="Picture 2" descr="http://www.mctic.gov.br/mctic/opencms/indicadores/arquivos/comparacoesInternacionais/8.1.1/graf_8_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032371"/>
            <a:ext cx="8028384" cy="49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5496" y="6054387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Fonte(</a:t>
            </a:r>
            <a:r>
              <a:rPr lang="pt-BR" sz="1200" b="1" dirty="0" err="1">
                <a:solidFill>
                  <a:srgbClr val="172938"/>
                </a:solidFill>
                <a:latin typeface="open_sansregular" charset="0"/>
              </a:rPr>
              <a:t>s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)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: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Organisation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for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Economic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Co-operation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and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Development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(OECD),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Main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Science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and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Technology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Indicators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, 2018/1 e Brasil: Coordenação de Indicadores e Informação (COIND) - CGGI/DGE/SEXEC - Ministério da Ciência, Tecnologia, Inovações e Comunicações (MCTIC) </a:t>
            </a:r>
            <a:r>
              <a:rPr lang="pt-BR" sz="1200" dirty="0"/>
              <a:t> 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Elaboração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: Coordenação de Indicadores e Informação (COIND) - CGGI/DGE/SEXEC - Ministério da Ciência, Tecnologia, Inovações e Comunicações (MCTIC) </a:t>
            </a:r>
            <a:r>
              <a:rPr lang="pt-BR" sz="1200" dirty="0"/>
              <a:t>  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Nota(</a:t>
            </a:r>
            <a:r>
              <a:rPr lang="pt-BR" sz="1200" b="1" dirty="0" err="1">
                <a:solidFill>
                  <a:srgbClr val="172938"/>
                </a:solidFill>
                <a:latin typeface="open_sansregular" charset="0"/>
              </a:rPr>
              <a:t>s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)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: 1) PPC - Paridade do poder de compra. </a:t>
            </a:r>
            <a:r>
              <a:rPr lang="pt-BR" sz="1200" dirty="0"/>
              <a:t> 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Atualizada em: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 25/09/2019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0430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0" y="116632"/>
            <a:ext cx="7668344" cy="792088"/>
          </a:xfrm>
        </p:spPr>
        <p:txBody>
          <a:bodyPr/>
          <a:lstStyle/>
          <a:p>
            <a:r>
              <a:rPr lang="pt-BR" sz="2400" b="0" dirty="0"/>
              <a:t>Dispêndios nacionais em pesquisa e desenvolvimento (P&amp;D) em relação ao produto interno bruto (PIB) de países selecionados, 2000-2016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5438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Fonte(</a:t>
            </a:r>
            <a:r>
              <a:rPr lang="pt-BR" sz="1200" b="1" dirty="0" err="1"/>
              <a:t>s</a:t>
            </a:r>
            <a:r>
              <a:rPr lang="pt-BR" sz="1200" b="1" dirty="0"/>
              <a:t>)</a:t>
            </a:r>
            <a:r>
              <a:rPr lang="pt-BR" sz="1200" dirty="0"/>
              <a:t>: </a:t>
            </a:r>
            <a:r>
              <a:rPr lang="pt-BR" sz="1200" dirty="0" err="1"/>
              <a:t>Organisation</a:t>
            </a:r>
            <a:r>
              <a:rPr lang="pt-BR" sz="1200" dirty="0"/>
              <a:t> for </a:t>
            </a:r>
            <a:r>
              <a:rPr lang="pt-BR" sz="1200" dirty="0" err="1"/>
              <a:t>Economic</a:t>
            </a:r>
            <a:r>
              <a:rPr lang="pt-BR" sz="1200" dirty="0"/>
              <a:t> </a:t>
            </a:r>
            <a:r>
              <a:rPr lang="pt-BR" sz="1200" dirty="0" err="1"/>
              <a:t>Co-operation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Development</a:t>
            </a:r>
            <a:r>
              <a:rPr lang="pt-BR" sz="1200" dirty="0"/>
              <a:t> (OECD), </a:t>
            </a:r>
            <a:r>
              <a:rPr lang="pt-BR" sz="1200" dirty="0" err="1"/>
              <a:t>Main</a:t>
            </a:r>
            <a:r>
              <a:rPr lang="pt-BR" sz="1200" dirty="0"/>
              <a:t> Science </a:t>
            </a:r>
            <a:r>
              <a:rPr lang="pt-BR" sz="1200" dirty="0" err="1"/>
              <a:t>and</a:t>
            </a:r>
            <a:r>
              <a:rPr lang="pt-BR" sz="1200" dirty="0"/>
              <a:t> Technology </a:t>
            </a:r>
            <a:r>
              <a:rPr lang="pt-BR" sz="1200" dirty="0" err="1"/>
              <a:t>Indicators</a:t>
            </a:r>
            <a:r>
              <a:rPr lang="pt-BR" sz="1200" dirty="0"/>
              <a:t>, 2018/1; </a:t>
            </a:r>
            <a:r>
              <a:rPr lang="pt-BR" sz="1200" dirty="0" err="1"/>
              <a:t>India</a:t>
            </a:r>
            <a:r>
              <a:rPr lang="pt-BR" sz="1200" dirty="0"/>
              <a:t>: </a:t>
            </a:r>
            <a:r>
              <a:rPr lang="pt-BR" sz="1200" dirty="0" err="1"/>
              <a:t>Research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Development</a:t>
            </a:r>
            <a:r>
              <a:rPr lang="pt-BR" sz="1200" dirty="0"/>
              <a:t> </a:t>
            </a:r>
            <a:r>
              <a:rPr lang="pt-BR" sz="1200" dirty="0" err="1"/>
              <a:t>Statistics</a:t>
            </a:r>
            <a:r>
              <a:rPr lang="pt-BR" sz="1200" dirty="0"/>
              <a:t> 2017-18 e Brasil: Coordenação de Indicadores e Informação (COIND) - CGGI/DGE/SEXEC - Ministério da Ciência, Tecnologia, Inovações e Comunicações (MCTIC)  </a:t>
            </a:r>
            <a:r>
              <a:rPr lang="pt-BR" sz="1200" b="1" dirty="0"/>
              <a:t>Elaboração</a:t>
            </a:r>
            <a:r>
              <a:rPr lang="pt-BR" sz="1200" dirty="0"/>
              <a:t>: Coordenação de Indicadores e Informação (COIND) - CGGI/DGE/SEXEC - Ministério da Ciência, Tecnologia, Inovações e Comunicações (MCTIC)  </a:t>
            </a:r>
            <a:r>
              <a:rPr lang="pt-BR" sz="1200" b="1" dirty="0"/>
              <a:t>Atualizada em:</a:t>
            </a:r>
            <a:r>
              <a:rPr lang="pt-BR" sz="1200" dirty="0"/>
              <a:t> 17/10/2018 </a:t>
            </a:r>
            <a:r>
              <a:rPr lang="en-US" sz="1200" dirty="0"/>
              <a:t>	</a:t>
            </a:r>
            <a:endParaRPr lang="pt-BR" sz="1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x-none" altLang="x-none" sz="28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http://www.mctic.gov.br/mctic/opencms/indicadores/arquivos/comparacoesInternacionais/8.1.2/graf_8_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" y="1052736"/>
            <a:ext cx="8032001" cy="50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2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128792" cy="1070992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Parte I – Contextualização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Parte II – Administração da Inovação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Parte III – Planejamento da Função Tecnológica</a:t>
            </a:r>
          </a:p>
          <a:p>
            <a:endParaRPr lang="pt-BR" dirty="0"/>
          </a:p>
          <a:p>
            <a:r>
              <a:rPr lang="pt-BR" dirty="0"/>
              <a:t>Parte IV - Modelos de Inovação</a:t>
            </a:r>
          </a:p>
          <a:p>
            <a:pPr lvl="1"/>
            <a:r>
              <a:rPr lang="pt-BR" dirty="0"/>
              <a:t>Inovação Fechada X Inovação Aberta</a:t>
            </a:r>
          </a:p>
          <a:p>
            <a:pPr lvl="1"/>
            <a:r>
              <a:rPr lang="pt-BR" dirty="0"/>
              <a:t>Modelo do Negocio</a:t>
            </a:r>
          </a:p>
          <a:p>
            <a:pPr lvl="1"/>
            <a:r>
              <a:rPr lang="pt-BR" dirty="0"/>
              <a:t>Facilitadores e Barreiras da IA</a:t>
            </a:r>
          </a:p>
          <a:p>
            <a:pPr lvl="1"/>
            <a:r>
              <a:rPr lang="pt-BR" dirty="0"/>
              <a:t>Catalizadores da IA no Brasil</a:t>
            </a:r>
          </a:p>
          <a:p>
            <a:pPr lvl="1"/>
            <a:r>
              <a:rPr lang="pt-BR" dirty="0"/>
              <a:t>Organizações intermediarias na IA</a:t>
            </a:r>
          </a:p>
          <a:p>
            <a:r>
              <a:rPr lang="pt-BR" dirty="0"/>
              <a:t>Parte V - Conclusões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3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9807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177498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/>
              <a:t>Fonte(</a:t>
            </a:r>
            <a:r>
              <a:rPr lang="pt-BR" sz="1000" b="1" dirty="0" err="1"/>
              <a:t>s</a:t>
            </a:r>
            <a:r>
              <a:rPr lang="pt-BR" sz="1000" b="1" dirty="0"/>
              <a:t>)</a:t>
            </a:r>
            <a:r>
              <a:rPr lang="pt-BR" sz="1000" dirty="0"/>
              <a:t>: </a:t>
            </a:r>
            <a:r>
              <a:rPr lang="pt-BR" sz="1000" dirty="0" err="1"/>
              <a:t>Organisation</a:t>
            </a:r>
            <a:r>
              <a:rPr lang="pt-BR" sz="1000" dirty="0"/>
              <a:t> for </a:t>
            </a:r>
            <a:r>
              <a:rPr lang="pt-BR" sz="1000" dirty="0" err="1"/>
              <a:t>Economic</a:t>
            </a:r>
            <a:r>
              <a:rPr lang="pt-BR" sz="1000" dirty="0"/>
              <a:t> </a:t>
            </a:r>
            <a:r>
              <a:rPr lang="pt-BR" sz="1000" dirty="0" err="1"/>
              <a:t>Co-operation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Development</a:t>
            </a:r>
            <a:r>
              <a:rPr lang="pt-BR" sz="1000" dirty="0"/>
              <a:t>, </a:t>
            </a:r>
            <a:r>
              <a:rPr lang="pt-BR" sz="1000" dirty="0" err="1"/>
              <a:t>Main</a:t>
            </a:r>
            <a:r>
              <a:rPr lang="pt-BR" sz="1000" dirty="0"/>
              <a:t> Science </a:t>
            </a:r>
            <a:r>
              <a:rPr lang="pt-BR" sz="1000" dirty="0" err="1"/>
              <a:t>and</a:t>
            </a:r>
            <a:r>
              <a:rPr lang="pt-BR" sz="1000" dirty="0"/>
              <a:t> Technology </a:t>
            </a:r>
            <a:r>
              <a:rPr lang="pt-BR" sz="1000" dirty="0" err="1"/>
              <a:t>Indicators</a:t>
            </a:r>
            <a:r>
              <a:rPr lang="pt-BR" sz="1000" dirty="0"/>
              <a:t>, 2018/1; </a:t>
            </a:r>
            <a:r>
              <a:rPr lang="pt-BR" sz="1000" dirty="0" err="1"/>
              <a:t>India</a:t>
            </a:r>
            <a:r>
              <a:rPr lang="pt-BR" sz="1000" dirty="0"/>
              <a:t>: </a:t>
            </a:r>
            <a:r>
              <a:rPr lang="pt-BR" sz="1000" dirty="0" err="1"/>
              <a:t>Research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Development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2017-2018 e Brasil: Coordenação de Indicadores e Informação (COIND) - CGGI/DGE/SEXEC - Ministério da Ciência, Tecnologia, Inovações e Comunicações (MCTIC) </a:t>
            </a:r>
            <a:br>
              <a:rPr lang="pt-BR" sz="1000" dirty="0"/>
            </a:br>
            <a:r>
              <a:rPr lang="pt-BR" sz="1000" b="1" dirty="0"/>
              <a:t>Elaboração</a:t>
            </a:r>
            <a:r>
              <a:rPr lang="pt-BR" sz="1000" dirty="0"/>
              <a:t>: Coordenação de Indicadores e Informação (COIND) - CGGI/DGE/SEXEC - Ministério da Ciência, Tecnologia, Inovações e Comunicações (MCTIC) </a:t>
            </a:r>
            <a:br>
              <a:rPr lang="pt-BR" sz="1000" dirty="0"/>
            </a:br>
            <a:r>
              <a:rPr lang="pt-BR" sz="1000" b="1" dirty="0"/>
              <a:t>Nota(</a:t>
            </a:r>
            <a:r>
              <a:rPr lang="pt-BR" sz="1000" b="1" dirty="0" err="1"/>
              <a:t>s</a:t>
            </a:r>
            <a:r>
              <a:rPr lang="pt-BR" sz="1000" b="1" dirty="0"/>
              <a:t>)</a:t>
            </a:r>
            <a:r>
              <a:rPr lang="pt-BR" sz="1000" dirty="0"/>
              <a:t>: 1) inclui os setores ensino superior e instituições privadas sem fins de lucro e estrangeiro.   </a:t>
            </a:r>
            <a:r>
              <a:rPr lang="pt-BR" sz="1000" b="1" dirty="0"/>
              <a:t>Atualizada em:</a:t>
            </a:r>
            <a:r>
              <a:rPr lang="pt-BR" sz="1000" dirty="0"/>
              <a:t> 17/10/2018 </a:t>
            </a:r>
            <a:r>
              <a:rPr lang="en-US" sz="1000" dirty="0"/>
              <a:t>	</a:t>
            </a:r>
            <a:r>
              <a:rPr lang="pt-BR" sz="1000" dirty="0"/>
              <a:t>	</a:t>
            </a:r>
          </a:p>
        </p:txBody>
      </p:sp>
      <p:pic>
        <p:nvPicPr>
          <p:cNvPr id="6146" name="Picture 2" descr="http://www.mctic.gov.br/mctic/opencms/indicadores/arquivos/comparacoesInternacionais/8.1.5/graf_8_1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089037"/>
            <a:ext cx="8460432" cy="50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 descr="http://www.mct.gov.br/html/objects/_viewblob.php?cod_blob=242745&amp;width=0&amp;height=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75656" y="44624"/>
            <a:ext cx="7668344" cy="1143000"/>
          </a:xfrm>
        </p:spPr>
        <p:txBody>
          <a:bodyPr/>
          <a:lstStyle/>
          <a:p>
            <a:r>
              <a:rPr lang="pt-BR" sz="2400" b="0"/>
              <a:t>Distribuição percentual dos dispêndios nacionais em pesquisa e desenvolvimento (P&amp;D), segundo setor de financiamento, países selecionados, 2000-2016</a:t>
            </a:r>
          </a:p>
        </p:txBody>
      </p:sp>
    </p:spTree>
    <p:extLst>
      <p:ext uri="{BB962C8B-B14F-4D97-AF65-F5344CB8AC3E}">
        <p14:creationId xmlns:p14="http://schemas.microsoft.com/office/powerpoint/2010/main" val="338805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Pesquisadores em pesquisa e desenvolvimento (P&amp;D), em equivalência de tempo integral, em relação a cada mil pessoas ocupadas, de países selecionados, 2000-2016</a:t>
            </a:r>
          </a:p>
        </p:txBody>
      </p:sp>
      <p:pic>
        <p:nvPicPr>
          <p:cNvPr id="7170" name="Picture 2" descr="http://www.mctic.gov.br/mctic/opencms/indicadores/arquivos/comparacoesInternacionais/8.2.2/graf_8_2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190500"/>
            <a:ext cx="7884368" cy="49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 descr="http://www.mct.gov.br/html/objects/_viewblob.php?cod_blob=242766&amp;width=0&amp;height=0"/>
          <p:cNvSpPr>
            <a:spLocks noChangeAspect="1" noChangeArrowheads="1"/>
          </p:cNvSpPr>
          <p:nvPr/>
        </p:nvSpPr>
        <p:spPr bwMode="auto">
          <a:xfrm>
            <a:off x="0" y="15567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54387"/>
            <a:ext cx="9468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Fonte(</a:t>
            </a:r>
            <a:r>
              <a:rPr lang="pt-BR" sz="1200" b="1" dirty="0" err="1">
                <a:solidFill>
                  <a:srgbClr val="172938"/>
                </a:solidFill>
                <a:latin typeface="open_sansregular" charset="0"/>
              </a:rPr>
              <a:t>s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)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: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Organisation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for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Economic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Co-operation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and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Development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,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Main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Science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and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 Technology </a:t>
            </a:r>
            <a:r>
              <a:rPr lang="pt-BR" sz="1200" dirty="0" err="1">
                <a:solidFill>
                  <a:srgbClr val="172938"/>
                </a:solidFill>
                <a:latin typeface="open_sansregular" charset="0"/>
              </a:rPr>
              <a:t>Indicators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, 2018/1 e Brasil: Coordenação de Indicadores e Informação (COIND) - CGGI/DGE/SEXEC - Ministério da Ciência, Tecnologia, Inovações e Comunicações (MCTIC) 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Elaboração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: Coordenação de Indicadores e Informação (COIND) - CGGI/DGE/SEXEC - Ministério da Ciência, Tecnologia, Inovações e Comunicações (MCTIC) </a:t>
            </a:r>
            <a:r>
              <a:rPr lang="pt-BR" sz="1200" b="1" dirty="0">
                <a:solidFill>
                  <a:srgbClr val="172938"/>
                </a:solidFill>
                <a:latin typeface="open_sansregular" charset="0"/>
              </a:rPr>
              <a:t>Atualizada em:</a:t>
            </a:r>
            <a:r>
              <a:rPr lang="pt-BR" sz="1200" dirty="0">
                <a:solidFill>
                  <a:srgbClr val="172938"/>
                </a:solidFill>
                <a:latin typeface="open_sansregular" charset="0"/>
              </a:rPr>
              <a:t> 17/10/2018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7705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mctic.gov.br/mctic/opencms/indicadores/arquivos/Patentes/graf_8_4_4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" y="1277361"/>
            <a:ext cx="8929079" cy="50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7504" y="6237312"/>
            <a:ext cx="9036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/>
              <a:t>Fonte(</a:t>
            </a:r>
            <a:r>
              <a:rPr lang="pt-BR" sz="1200" b="1" dirty="0" err="1"/>
              <a:t>s</a:t>
            </a:r>
            <a:r>
              <a:rPr lang="pt-BR" sz="1200" b="1" dirty="0"/>
              <a:t>)</a:t>
            </a:r>
            <a:r>
              <a:rPr lang="pt-BR" sz="1200" dirty="0"/>
              <a:t>: Escritório Americano de Marcas e Patentes (USPTO, na sigla em inglês). Extração especial.</a:t>
            </a:r>
            <a:br>
              <a:rPr lang="pt-BR" sz="1200" dirty="0"/>
            </a:br>
            <a:r>
              <a:rPr lang="pt-BR" sz="1200" b="1" dirty="0"/>
              <a:t>Elaboração:</a:t>
            </a:r>
            <a:r>
              <a:rPr lang="pt-BR" sz="1200" dirty="0"/>
              <a:t> Coordenação de Indicadores e Informação (COIND) - CGGI/DGE/SEXEC - Ministério da Ciência, Tecnologia, Inovações e Comunicações (MCTIC) </a:t>
            </a:r>
            <a:r>
              <a:rPr lang="pt-BR" sz="1200" b="1" dirty="0"/>
              <a:t>Nota(</a:t>
            </a:r>
            <a:r>
              <a:rPr lang="pt-BR" sz="1200" b="1" dirty="0" err="1"/>
              <a:t>s</a:t>
            </a:r>
            <a:r>
              <a:rPr lang="pt-BR" sz="1200" b="1" dirty="0"/>
              <a:t>)</a:t>
            </a:r>
            <a:r>
              <a:rPr lang="pt-BR" sz="1200" dirty="0"/>
              <a:t>: período ano calendário (01/01 a 31/12). </a:t>
            </a:r>
            <a:r>
              <a:rPr lang="pt-BR" sz="1200" b="1" dirty="0"/>
              <a:t>Atualizado em:</a:t>
            </a:r>
            <a:r>
              <a:rPr lang="pt-BR" sz="1200" dirty="0"/>
              <a:t> 02/01/2019</a:t>
            </a:r>
            <a:endParaRPr lang="pt-BR" sz="12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936104"/>
          </a:xfrm>
        </p:spPr>
        <p:txBody>
          <a:bodyPr/>
          <a:lstStyle/>
          <a:p>
            <a:r>
              <a:rPr lang="pt-BR" sz="2000" b="0" dirty="0"/>
              <a:t>Pedidos e concessões de patentes de invenção junto ao Escritório Americano de Marcas e Patentes (USPTO, na sigla em inglês), de países selecionados, 1999-2017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07504" y="53732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79512" y="34290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x-none" altLang="x-none" sz="28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963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x-none" altLang="x-none" sz="28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2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640" y="3152750"/>
            <a:ext cx="6534299" cy="2724522"/>
            <a:chOff x="956" y="1680"/>
            <a:chExt cx="3844" cy="1950"/>
          </a:xfrm>
        </p:grpSpPr>
        <p:sp>
          <p:nvSpPr>
            <p:cNvPr id="4113" name="AutoShape 4" descr="42-15241710"/>
            <p:cNvSpPr>
              <a:spLocks noChangeArrowheads="1"/>
            </p:cNvSpPr>
            <p:nvPr/>
          </p:nvSpPr>
          <p:spPr bwMode="auto">
            <a:xfrm>
              <a:off x="960" y="1680"/>
              <a:ext cx="3840" cy="1824"/>
            </a:xfrm>
            <a:prstGeom prst="upArrowCallout">
              <a:avLst>
                <a:gd name="adj1" fmla="val 80604"/>
                <a:gd name="adj2" fmla="val 52632"/>
                <a:gd name="adj3" fmla="val 16338"/>
                <a:gd name="adj4" fmla="val 70616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>
              <a:off x="956" y="3273"/>
              <a:ext cx="3748" cy="3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b="1"/>
                <a:t>...INÚMEROS DESAFIOS DEVEM SER SUPERADOS...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3863975"/>
            <a:ext cx="9144000" cy="2994025"/>
            <a:chOff x="0" y="130"/>
            <a:chExt cx="5760" cy="1886"/>
          </a:xfrm>
        </p:grpSpPr>
        <p:sp>
          <p:nvSpPr>
            <p:cNvPr id="4106" name="AutoShape 7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AutoShape 8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4109" name="AutoShape 10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0" name="AutoShape 11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1" name="Text Box 12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4112" name="Text Box 13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2513013" y="4556125"/>
            <a:ext cx="3887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375"/>
              </a:spcBef>
              <a:buClr>
                <a:srgbClr val="CC0000"/>
              </a:buClr>
              <a:buSzPct val="100000"/>
              <a:buFont typeface="Arial Black" pitchFamily="34" charset="0"/>
              <a:buNone/>
            </a:pPr>
            <a:endParaRPr lang="en-GB" sz="2500"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1547813" y="978055"/>
            <a:ext cx="6840537" cy="1471172"/>
          </a:xfrm>
          <a:prstGeom prst="rect">
            <a:avLst/>
          </a:prstGeom>
          <a:solidFill>
            <a:srgbClr val="00336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EMPRESAS BRASILEIRAS PRECISAM INOVAR PARA SE MANTEREM COMPETITIVAS NA ECONOMIA MUNDIAL;</a:t>
            </a:r>
          </a:p>
          <a:p>
            <a:pPr algn="ctr">
              <a:lnSpc>
                <a:spcPct val="140000"/>
              </a:lnSpc>
            </a:pPr>
            <a:endParaRPr lang="pt-BR" sz="800" b="1" dirty="0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UNIVERSIDADES BRASILEIRAS SÃO RESPONSÁVEIS POR 3% DO CONHECIMENTO GERADO NO MUNDO.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3203848" y="2405831"/>
            <a:ext cx="312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3366"/>
                </a:solidFill>
              </a:rPr>
              <a:t>...NO ENTANTO...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83768" y="5733256"/>
            <a:ext cx="4267200" cy="396875"/>
            <a:chOff x="1584" y="3504"/>
            <a:chExt cx="2688" cy="432"/>
          </a:xfrm>
        </p:grpSpPr>
        <p:sp>
          <p:nvSpPr>
            <p:cNvPr id="4104" name="Line 19"/>
            <p:cNvSpPr>
              <a:spLocks noChangeShapeType="1"/>
            </p:cNvSpPr>
            <p:nvPr/>
          </p:nvSpPr>
          <p:spPr bwMode="auto">
            <a:xfrm>
              <a:off x="1584" y="3936"/>
              <a:ext cx="26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Line 20"/>
            <p:cNvSpPr>
              <a:spLocks noChangeShapeType="1"/>
            </p:cNvSpPr>
            <p:nvPr/>
          </p:nvSpPr>
          <p:spPr bwMode="auto">
            <a:xfrm>
              <a:off x="2928" y="350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dirty="0"/>
              <a:t>CENÁRIO NACIONAL </a:t>
            </a:r>
          </a:p>
        </p:txBody>
      </p:sp>
    </p:spTree>
    <p:extLst>
      <p:ext uri="{BB962C8B-B14F-4D97-AF65-F5344CB8AC3E}">
        <p14:creationId xmlns:p14="http://schemas.microsoft.com/office/powerpoint/2010/main" val="33289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 animBg="1" autoUpdateAnimBg="0"/>
      <p:bldP spid="1280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6084888" y="6381750"/>
            <a:ext cx="1768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200" dirty="0">
                <a:solidFill>
                  <a:srgbClr val="003366"/>
                </a:solidFill>
              </a:rPr>
              <a:t>Fonte: IBGE – PINTEC</a:t>
            </a:r>
          </a:p>
        </p:txBody>
      </p:sp>
      <p:sp>
        <p:nvSpPr>
          <p:cNvPr id="219193" name="Text Box 57"/>
          <p:cNvSpPr txBox="1">
            <a:spLocks noChangeArrowheads="1"/>
          </p:cNvSpPr>
          <p:nvPr/>
        </p:nvSpPr>
        <p:spPr bwMode="auto">
          <a:xfrm>
            <a:off x="1794395" y="539707"/>
            <a:ext cx="5319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3366"/>
                </a:solidFill>
              </a:rPr>
              <a:t>INDICADORES BRASILEIROS: PINTEC</a:t>
            </a:r>
          </a:p>
        </p:txBody>
      </p:sp>
      <p:graphicFrame>
        <p:nvGraphicFramePr>
          <p:cNvPr id="2191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9714"/>
              </p:ext>
            </p:extLst>
          </p:nvPr>
        </p:nvGraphicFramePr>
        <p:xfrm>
          <a:off x="95059" y="1125656"/>
          <a:ext cx="9013445" cy="4897331"/>
        </p:xfrm>
        <a:graphic>
          <a:graphicData uri="http://schemas.openxmlformats.org/drawingml/2006/table">
            <a:tbl>
              <a:tblPr/>
              <a:tblGrid>
                <a:gridCol w="370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INDICADORES - PINTEC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2000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2003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2005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2008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2015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pesquisadas 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72.005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84.262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95.301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106.862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128.699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132.529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22.698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28.036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32.796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41.262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45.950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47.693 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que inovaram com produto novo para mercado nacional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2.975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2.297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3.122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4.728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5.299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5.541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que inovaram com processo novo para mercado nacional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2.000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1.023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1.504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2.536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3.136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3.664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e receberam apoio do governo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3.831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5.233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6.169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9.214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15.696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19.029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com depósito de patente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1.827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1.721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1.988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2.968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com patente em vigor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1.930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1.399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3.706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inovadoras que cooperaram com universidades e institutos de pesquisa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879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551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799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1.810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3.405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7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2" grpId="0" autoUpdateAnimBg="0"/>
      <p:bldP spid="2191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3366"/>
                </a:solidFill>
              </a:rPr>
              <a:t>SISTEMA NACIONAL DE INOVAÇÃO - SNI</a:t>
            </a:r>
            <a:endParaRPr lang="pt-BR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550" y="1484313"/>
            <a:ext cx="8064500" cy="5040312"/>
            <a:chOff x="612" y="799"/>
            <a:chExt cx="5080" cy="344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12" y="935"/>
              <a:ext cx="5080" cy="3312"/>
            </a:xfrm>
            <a:prstGeom prst="rect">
              <a:avLst/>
            </a:prstGeom>
            <a:solidFill>
              <a:srgbClr val="FFCC99">
                <a:alpha val="34117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27" y="799"/>
              <a:ext cx="2268" cy="2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2000">
                  <a:solidFill>
                    <a:srgbClr val="B7DBFF"/>
                  </a:solidFill>
                </a:rPr>
                <a:t>SISTEMA DE INOVAÇÃO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93" y="1117"/>
              <a:ext cx="4718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INFRAESTRUTURAL INSTITUCIONAL 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882" y="1616"/>
              <a:ext cx="2495" cy="1224"/>
              <a:chOff x="1973" y="1480"/>
              <a:chExt cx="2495" cy="1224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973" y="1480"/>
                <a:ext cx="2495" cy="1224"/>
              </a:xfrm>
              <a:prstGeom prst="rect">
                <a:avLst/>
              </a:prstGeom>
              <a:solidFill>
                <a:srgbClr val="003366">
                  <a:alpha val="47058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064" y="1570"/>
                <a:ext cx="2313" cy="227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AS EMPRESAS</a:t>
                </a: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064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PRODUTOS </a:t>
                </a: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243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PROCESSOS</a:t>
                </a: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MERCADO</a:t>
                </a: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3243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</a:t>
                </a:r>
              </a:p>
              <a:p>
                <a:pPr algn="ctr"/>
                <a:r>
                  <a:rPr lang="pt-BR" sz="1500" b="1"/>
                  <a:t>ORGANIZACIONAL</a:t>
                </a: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626" y="2432"/>
              <a:ext cx="885" cy="1225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POLÍTICAS </a:t>
              </a:r>
            </a:p>
            <a:p>
              <a:pPr algn="ctr"/>
              <a:r>
                <a:rPr lang="pt-BR" sz="1500" b="1"/>
                <a:t>DE </a:t>
              </a:r>
            </a:p>
            <a:p>
              <a:pPr algn="ctr"/>
              <a:r>
                <a:rPr lang="pt-BR" sz="1500" b="1"/>
                <a:t>INOVAÇÃO 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107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EDUCAÇÃO E </a:t>
              </a:r>
            </a:p>
            <a:p>
              <a:pPr algn="ctr"/>
              <a:r>
                <a:rPr lang="pt-BR" sz="1500" b="1"/>
                <a:t>SISTEMA PÚBLICO</a:t>
              </a:r>
            </a:p>
            <a:p>
              <a:pPr algn="ctr"/>
              <a:r>
                <a:rPr lang="pt-BR" sz="1500" b="1"/>
                <a:t>DE PESQUISA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93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OUTRAS </a:t>
              </a:r>
            </a:p>
            <a:p>
              <a:pPr algn="ctr"/>
              <a:r>
                <a:rPr lang="pt-BR" sz="1500" b="1"/>
                <a:t>FIRMAS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748" y="3884"/>
              <a:ext cx="4763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DEMANDA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429" y="1479"/>
              <a:ext cx="0" cy="1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152" y="138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057" y="1479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608" y="2931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973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286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429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742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103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154" y="3339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37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377" y="3339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003366"/>
                </a:solidFill>
              </a:rPr>
              <a:t>(MANUAL DE OSLO, 2005)</a:t>
            </a:r>
          </a:p>
        </p:txBody>
      </p:sp>
    </p:spTree>
    <p:extLst>
      <p:ext uri="{BB962C8B-B14F-4D97-AF65-F5344CB8AC3E}">
        <p14:creationId xmlns:p14="http://schemas.microsoft.com/office/powerpoint/2010/main" val="27680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1555750"/>
            <a:ext cx="8137599" cy="2378077"/>
            <a:chOff x="612" y="980"/>
            <a:chExt cx="4990" cy="1498"/>
          </a:xfrm>
        </p:grpSpPr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748" y="1161"/>
              <a:ext cx="4808" cy="1134"/>
            </a:xfrm>
            <a:prstGeom prst="rect">
              <a:avLst/>
            </a:prstGeom>
            <a:solidFill>
              <a:srgbClr val="B7DBFF">
                <a:alpha val="27058"/>
              </a:srgb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 anchor="ctr"/>
            <a:lstStyle/>
            <a:p>
              <a:endParaRPr lang="pt-BR" sz="2000">
                <a:solidFill>
                  <a:schemeClr val="tx2"/>
                </a:solidFill>
              </a:endParaRPr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612" y="2032"/>
              <a:ext cx="4990" cy="44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pt-BR" sz="2000" dirty="0">
                  <a:solidFill>
                    <a:schemeClr val="tx2"/>
                  </a:solidFill>
                </a:rPr>
                <a:t>VISA MELHORAR O DESEMPENHO DE UMA EMPRESA </a:t>
              </a:r>
            </a:p>
            <a:p>
              <a:pPr marL="457200" indent="-457200" algn="ctr">
                <a:buFontTx/>
                <a:buChar char="•"/>
              </a:pPr>
              <a:endParaRPr lang="pt-BR" sz="2000" dirty="0">
                <a:solidFill>
                  <a:schemeClr val="tx2"/>
                </a:solidFill>
              </a:endParaRPr>
            </a:p>
          </p:txBody>
        </p:sp>
        <p:sp>
          <p:nvSpPr>
            <p:cNvPr id="13330" name="Rectangle 5"/>
            <p:cNvSpPr>
              <a:spLocks noChangeArrowheads="1"/>
            </p:cNvSpPr>
            <p:nvPr/>
          </p:nvSpPr>
          <p:spPr bwMode="auto">
            <a:xfrm>
              <a:off x="1791" y="980"/>
              <a:ext cx="2631" cy="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>
                  <a:solidFill>
                    <a:schemeClr val="tx2"/>
                  </a:solidFill>
                </a:rPr>
                <a:t>INOVAÇÃO </a:t>
              </a:r>
            </a:p>
          </p:txBody>
        </p:sp>
        <p:sp>
          <p:nvSpPr>
            <p:cNvPr id="13331" name="Rectangle 6"/>
            <p:cNvSpPr>
              <a:spLocks noChangeArrowheads="1"/>
            </p:cNvSpPr>
            <p:nvPr/>
          </p:nvSpPr>
          <p:spPr bwMode="auto">
            <a:xfrm>
              <a:off x="883" y="1434"/>
              <a:ext cx="4582" cy="6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2"/>
                  </a:solidFill>
                </a:rPr>
                <a:t>ENVOLVE INVESTIMENTO E A UTILIZAÇÃO DE NOVOS CONHECIMENTOS OU A COMBINAÇÃO NOVA DE CONHECIMENTOS EXISTENTES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8175" y="3716338"/>
            <a:ext cx="6048375" cy="358775"/>
            <a:chOff x="1202" y="2614"/>
            <a:chExt cx="3810" cy="226"/>
          </a:xfrm>
        </p:grpSpPr>
        <p:sp>
          <p:nvSpPr>
            <p:cNvPr id="13326" name="AutoShape 8"/>
            <p:cNvSpPr>
              <a:spLocks noChangeArrowheads="1"/>
            </p:cNvSpPr>
            <p:nvPr/>
          </p:nvSpPr>
          <p:spPr bwMode="auto">
            <a:xfrm>
              <a:off x="1202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7" name="AutoShape 9"/>
            <p:cNvSpPr>
              <a:spLocks noChangeArrowheads="1"/>
            </p:cNvSpPr>
            <p:nvPr/>
          </p:nvSpPr>
          <p:spPr bwMode="auto">
            <a:xfrm>
              <a:off x="4785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71600" y="4364038"/>
            <a:ext cx="7561263" cy="1728787"/>
            <a:chOff x="748" y="2976"/>
            <a:chExt cx="4763" cy="1089"/>
          </a:xfrm>
        </p:grpSpPr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748" y="2976"/>
              <a:ext cx="4763" cy="1089"/>
            </a:xfrm>
            <a:prstGeom prst="rect">
              <a:avLst/>
            </a:prstGeom>
            <a:solidFill>
              <a:schemeClr val="tx1">
                <a:alpha val="52156"/>
              </a:scheme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793" y="3022"/>
              <a:ext cx="4672" cy="227"/>
            </a:xfrm>
            <a:prstGeom prst="rect">
              <a:avLst/>
            </a:prstGeom>
            <a:solidFill>
              <a:srgbClr val="7DA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chemeClr val="tx2"/>
                  </a:solidFill>
                </a:rPr>
                <a:t>TIPOS DE INOVAÇÃO</a:t>
              </a:r>
              <a:r>
                <a:rPr lang="pt-BR" b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793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PRODUTO</a:t>
              </a:r>
            </a:p>
          </p:txBody>
        </p:sp>
        <p:sp>
          <p:nvSpPr>
            <p:cNvPr id="13323" name="Rectangle 14"/>
            <p:cNvSpPr>
              <a:spLocks noChangeArrowheads="1"/>
            </p:cNvSpPr>
            <p:nvPr/>
          </p:nvSpPr>
          <p:spPr bwMode="auto">
            <a:xfrm>
              <a:off x="3197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PROCESSO</a:t>
              </a:r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793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MERCADO</a:t>
              </a: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3198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ORGANIZACIONAL</a:t>
              </a:r>
            </a:p>
          </p:txBody>
        </p:sp>
      </p:grp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971550" y="6583363"/>
            <a:ext cx="1809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 dirty="0">
                <a:solidFill>
                  <a:schemeClr val="tx2"/>
                </a:solidFill>
              </a:rPr>
              <a:t>(MANUAL DE OSLO, 2005)</a:t>
            </a:r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INOVAÇÃO TECNOLÓGICA: </a:t>
            </a:r>
            <a:br>
              <a:rPr lang="pt-BR" dirty="0"/>
            </a:br>
            <a:r>
              <a:rPr lang="pt-BR" dirty="0"/>
              <a:t>ASPECTOS GERAIS</a:t>
            </a:r>
          </a:p>
        </p:txBody>
      </p:sp>
    </p:spTree>
    <p:extLst>
      <p:ext uri="{BB962C8B-B14F-4D97-AF65-F5344CB8AC3E}">
        <p14:creationId xmlns:p14="http://schemas.microsoft.com/office/powerpoint/2010/main" val="2252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143000" y="1371600"/>
            <a:ext cx="76962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TIPOS DE INOVAÇÃO</a:t>
            </a:r>
            <a:r>
              <a:rPr lang="pt-BR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536" y="1989138"/>
            <a:ext cx="8424936" cy="2016125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/>
                </a:solidFill>
              </a:rPr>
              <a:t>  INOVAÇÃO DE PRODUTO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  É o desenvolvimento de um novo produto ou o aperfeiçoamento significativo de um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  produto já existente.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  *** </a:t>
            </a:r>
            <a:r>
              <a:rPr lang="en-US" dirty="0" err="1">
                <a:solidFill>
                  <a:schemeClr val="tx2"/>
                </a:solidFill>
              </a:rPr>
              <a:t>Pode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utilizar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novos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conhecimentos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tecnologias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estar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baseada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novos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 err="1">
                <a:solidFill>
                  <a:schemeClr val="tx2"/>
                </a:solidFill>
              </a:rPr>
              <a:t>usos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combinações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conhecimentos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tecnologias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existentes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pt-BR" b="0" dirty="0">
              <a:solidFill>
                <a:schemeClr val="tx2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5536" y="4293096"/>
            <a:ext cx="8424936" cy="1931492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pt-BR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/>
                </a:solidFill>
              </a:rPr>
              <a:t>INOVAÇÃO DE PROCESSO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É a execução de um método novo ou significativamente melhorado de produção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ou de distribuição.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*** Isto inclui mudanças significativas nas técnicas, nos equipamentos e/ou no software. </a:t>
            </a:r>
          </a:p>
          <a:p>
            <a:pPr>
              <a:spcBef>
                <a:spcPct val="20000"/>
              </a:spcBef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971550" y="6583363"/>
            <a:ext cx="946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OCDE(</a:t>
            </a:r>
            <a:r>
              <a:rPr lang="pt-BR" sz="1200" b="0" dirty="0">
                <a:solidFill>
                  <a:schemeClr val="tx2"/>
                </a:solidFill>
              </a:rPr>
              <a:t>2005)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INOVAÇÃO TECNOLÓGICA: </a:t>
            </a:r>
            <a:br>
              <a:rPr lang="pt-BR" dirty="0"/>
            </a:br>
            <a:r>
              <a:rPr lang="pt-BR" dirty="0"/>
              <a:t>ASPECTOS GERAIS</a:t>
            </a:r>
          </a:p>
        </p:txBody>
      </p:sp>
    </p:spTree>
    <p:extLst>
      <p:ext uri="{BB962C8B-B14F-4D97-AF65-F5344CB8AC3E}">
        <p14:creationId xmlns:p14="http://schemas.microsoft.com/office/powerpoint/2010/main" val="42121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143000" y="1371600"/>
            <a:ext cx="76962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TIPOS DE INOVAÇÃO</a:t>
            </a:r>
            <a:r>
              <a:rPr lang="pt-BR" b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67544" y="1916113"/>
            <a:ext cx="8371656" cy="1909762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DE MERCADO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novo método de marketing,  envolvimento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no projeto de produto,  na colocação do produto no mercado,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nas estratégias promocionais e no estabelecimento do preço do produto.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67544" y="4365625"/>
            <a:ext cx="8371656" cy="1387475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ORGANIZACIONAL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método organizacional novo, englobando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nas práticas gerenciais internas e externas.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>
                <a:solidFill>
                  <a:srgbClr val="003366"/>
                </a:solidFill>
              </a:rPr>
              <a:t>(MANUAL DE OSLO, 2005)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INOVAÇÃO TECNOLÓGICA:</a:t>
            </a:r>
            <a:br>
              <a:rPr lang="pt-BR"/>
            </a:br>
            <a:r>
              <a:rPr lang="pt-BR"/>
              <a:t> 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1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5724128" y="63388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800" b="0" dirty="0">
                <a:solidFill>
                  <a:srgbClr val="0066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904728" y="4654550"/>
            <a:ext cx="2819400" cy="2159000"/>
          </a:xfrm>
          <a:prstGeom prst="rect">
            <a:avLst/>
          </a:prstGeom>
          <a:gradFill rotWithShape="0">
            <a:gsLst>
              <a:gs pos="0">
                <a:srgbClr val="C8FEC8"/>
              </a:gs>
              <a:gs pos="100000">
                <a:srgbClr val="D3FED3"/>
              </a:gs>
            </a:gsLst>
            <a:lin ang="27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3005138" y="6230938"/>
            <a:ext cx="661987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3667125" y="5762625"/>
            <a:ext cx="0" cy="468313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4246563" y="5294313"/>
            <a:ext cx="579437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4826000" y="4859338"/>
            <a:ext cx="0" cy="434975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4826000" y="4859338"/>
            <a:ext cx="538163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5" name="Arc 14"/>
          <p:cNvSpPr>
            <a:spLocks/>
          </p:cNvSpPr>
          <p:nvPr/>
        </p:nvSpPr>
        <p:spPr bwMode="auto">
          <a:xfrm>
            <a:off x="2951163" y="5924550"/>
            <a:ext cx="696912" cy="307975"/>
          </a:xfrm>
          <a:custGeom>
            <a:avLst/>
            <a:gdLst>
              <a:gd name="T0" fmla="*/ 725481258 w 21600"/>
              <a:gd name="T1" fmla="*/ 0 h 21654"/>
              <a:gd name="T2" fmla="*/ 0 w 21600"/>
              <a:gd name="T3" fmla="*/ 62297429 h 21654"/>
              <a:gd name="T4" fmla="*/ 0 w 21600"/>
              <a:gd name="T5" fmla="*/ 155353 h 21654"/>
              <a:gd name="T6" fmla="*/ 0 60000 65536"/>
              <a:gd name="T7" fmla="*/ 0 60000 65536"/>
              <a:gd name="T8" fmla="*/ 0 60000 65536"/>
              <a:gd name="T9" fmla="*/ 0 w 21600"/>
              <a:gd name="T10" fmla="*/ 0 h 21654"/>
              <a:gd name="T11" fmla="*/ 21600 w 21600"/>
              <a:gd name="T12" fmla="*/ 21654 h 21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4" fill="none" extrusionOk="0">
                <a:moveTo>
                  <a:pt x="21599" y="0"/>
                </a:moveTo>
                <a:cubicBezTo>
                  <a:pt x="21599" y="18"/>
                  <a:pt x="21600" y="36"/>
                  <a:pt x="21600" y="54"/>
                </a:cubicBezTo>
                <a:cubicBezTo>
                  <a:pt x="21600" y="11983"/>
                  <a:pt x="11929" y="21653"/>
                  <a:pt x="0" y="21654"/>
                </a:cubicBezTo>
              </a:path>
              <a:path w="21600" h="21654" stroke="0" extrusionOk="0">
                <a:moveTo>
                  <a:pt x="21599" y="0"/>
                </a:moveTo>
                <a:cubicBezTo>
                  <a:pt x="21599" y="18"/>
                  <a:pt x="21600" y="36"/>
                  <a:pt x="21600" y="54"/>
                </a:cubicBezTo>
                <a:cubicBezTo>
                  <a:pt x="21600" y="11983"/>
                  <a:pt x="11929" y="21653"/>
                  <a:pt x="0" y="21654"/>
                </a:cubicBezTo>
                <a:lnTo>
                  <a:pt x="0" y="54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6" name="Arc 15"/>
          <p:cNvSpPr>
            <a:spLocks/>
          </p:cNvSpPr>
          <p:nvPr/>
        </p:nvSpPr>
        <p:spPr bwMode="auto">
          <a:xfrm>
            <a:off x="3648075" y="5278438"/>
            <a:ext cx="590550" cy="476250"/>
          </a:xfrm>
          <a:custGeom>
            <a:avLst/>
            <a:gdLst>
              <a:gd name="T0" fmla="*/ 441430607 w 21600"/>
              <a:gd name="T1" fmla="*/ 0 h 21600"/>
              <a:gd name="T2" fmla="*/ 0 w 21600"/>
              <a:gd name="T3" fmla="*/ 231524709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7" name="Arc 16"/>
          <p:cNvSpPr>
            <a:spLocks/>
          </p:cNvSpPr>
          <p:nvPr/>
        </p:nvSpPr>
        <p:spPr bwMode="auto">
          <a:xfrm>
            <a:off x="4233863" y="5140325"/>
            <a:ext cx="595312" cy="149225"/>
          </a:xfrm>
          <a:custGeom>
            <a:avLst/>
            <a:gdLst>
              <a:gd name="T0" fmla="*/ 450900281 w 21631"/>
              <a:gd name="T1" fmla="*/ 0 h 21600"/>
              <a:gd name="T2" fmla="*/ 0 w 21631"/>
              <a:gd name="T3" fmla="*/ 7122253 h 21600"/>
              <a:gd name="T4" fmla="*/ 646089 w 21631"/>
              <a:gd name="T5" fmla="*/ 0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21631" y="0"/>
                </a:moveTo>
                <a:cubicBezTo>
                  <a:pt x="21631" y="11929"/>
                  <a:pt x="11960" y="21600"/>
                  <a:pt x="31" y="21600"/>
                </a:cubicBezTo>
                <a:cubicBezTo>
                  <a:pt x="20" y="21600"/>
                  <a:pt x="10" y="21599"/>
                  <a:pt x="0" y="21599"/>
                </a:cubicBezTo>
              </a:path>
              <a:path w="21631" h="21600" stroke="0" extrusionOk="0">
                <a:moveTo>
                  <a:pt x="21631" y="0"/>
                </a:moveTo>
                <a:cubicBezTo>
                  <a:pt x="21631" y="11929"/>
                  <a:pt x="11960" y="21600"/>
                  <a:pt x="31" y="21600"/>
                </a:cubicBezTo>
                <a:cubicBezTo>
                  <a:pt x="20" y="21600"/>
                  <a:pt x="10" y="21599"/>
                  <a:pt x="0" y="21599"/>
                </a:cubicBezTo>
                <a:lnTo>
                  <a:pt x="31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>
            <a:off x="2906316" y="6813550"/>
            <a:ext cx="28178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V="1">
            <a:off x="2915816" y="4749800"/>
            <a:ext cx="0" cy="2063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3103563" y="62420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T1</a:t>
            </a: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3876675" y="58229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T2</a:t>
            </a:r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4454525" y="53340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T3</a:t>
            </a: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5033963" y="48783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>
                <a:solidFill>
                  <a:srgbClr val="000099"/>
                </a:solidFill>
                <a:latin typeface="Times New Roman" pitchFamily="18" charset="0"/>
              </a:rPr>
              <a:t>T</a:t>
            </a:r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 flipV="1">
            <a:off x="5353050" y="4572000"/>
            <a:ext cx="0" cy="280988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3668713" y="5775325"/>
            <a:ext cx="565150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4233863" y="5289550"/>
            <a:ext cx="0" cy="485775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7" name="Arc 26"/>
          <p:cNvSpPr>
            <a:spLocks/>
          </p:cNvSpPr>
          <p:nvPr/>
        </p:nvSpPr>
        <p:spPr bwMode="auto">
          <a:xfrm>
            <a:off x="4840288" y="4656138"/>
            <a:ext cx="484187" cy="185737"/>
          </a:xfrm>
          <a:custGeom>
            <a:avLst/>
            <a:gdLst>
              <a:gd name="T0" fmla="*/ 243294106 w 21600"/>
              <a:gd name="T1" fmla="*/ 0 h 21600"/>
              <a:gd name="T2" fmla="*/ 0 w 21600"/>
              <a:gd name="T3" fmla="*/ 1373370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8" name="Rectangle 27"/>
          <p:cNvSpPr>
            <a:spLocks noChangeArrowheads="1"/>
          </p:cNvSpPr>
          <p:nvPr/>
        </p:nvSpPr>
        <p:spPr bwMode="auto">
          <a:xfrm>
            <a:off x="2987824" y="4869160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3200" b="0" dirty="0">
                <a:solidFill>
                  <a:srgbClr val="006600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Inovação </a:t>
            </a:r>
            <a:br>
              <a:rPr lang="en-US"/>
            </a:br>
            <a:r>
              <a:rPr lang="en-US"/>
              <a:t>Incremental          x          Radical</a:t>
            </a:r>
            <a:endParaRPr lang="pt-BR"/>
          </a:p>
        </p:txBody>
      </p:sp>
      <p:sp>
        <p:nvSpPr>
          <p:cNvPr id="1948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412776"/>
            <a:ext cx="4040188" cy="4569371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mudanças técnicas menores</a:t>
            </a:r>
          </a:p>
          <a:p>
            <a:r>
              <a:rPr lang="pt-BR" dirty="0"/>
              <a:t>melhorias de produtos / processos.</a:t>
            </a:r>
          </a:p>
          <a:p>
            <a:r>
              <a:rPr lang="pt-BR" dirty="0"/>
              <a:t>Não resultam necessariamente de atividades formais de </a:t>
            </a:r>
            <a:r>
              <a:rPr lang="pt-BR" dirty="0" err="1"/>
              <a:t>P&amp;D</a:t>
            </a:r>
            <a:endParaRPr lang="pt-BR" dirty="0"/>
          </a:p>
          <a:p>
            <a:r>
              <a:rPr lang="pt-BR" dirty="0"/>
              <a:t>continuamente introduzidas Rápido reconhecimento e aceitação pelo mercado</a:t>
            </a:r>
          </a:p>
          <a:p>
            <a:r>
              <a:rPr lang="pt-BR" dirty="0"/>
              <a:t>Facilmente adaptável as vendas existentes e a política de distribuição</a:t>
            </a:r>
          </a:p>
          <a:p>
            <a:r>
              <a:rPr lang="pt-BR" dirty="0"/>
              <a:t>Se “encaixa” a atual segmentação de   mercado e políticas      de produto</a:t>
            </a:r>
          </a:p>
          <a:p>
            <a:r>
              <a:rPr lang="pt-BR" dirty="0"/>
              <a:t>A demanda de mercado é conhecida e previsível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9481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5102225" y="1556792"/>
            <a:ext cx="4041775" cy="4569371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mudanças tecnológicas maiores</a:t>
            </a:r>
          </a:p>
          <a:p>
            <a:r>
              <a:rPr lang="pt-BR" dirty="0"/>
              <a:t>produtos / processos novos ou substancialmente diferentes</a:t>
            </a:r>
          </a:p>
          <a:p>
            <a:r>
              <a:rPr lang="pt-BR" dirty="0"/>
              <a:t>tecnologia de ponta</a:t>
            </a:r>
          </a:p>
          <a:p>
            <a:r>
              <a:rPr lang="pt-BR" dirty="0"/>
              <a:t>A demanda potencial é grande, mas pouco previsível. </a:t>
            </a:r>
          </a:p>
          <a:p>
            <a:r>
              <a:rPr lang="pt-BR" dirty="0"/>
              <a:t>Elevado risco de fracasso</a:t>
            </a:r>
          </a:p>
          <a:p>
            <a:r>
              <a:rPr lang="pt-BR" dirty="0"/>
              <a:t>Não é previsível uma reação imitativa rápida</a:t>
            </a:r>
          </a:p>
          <a:p>
            <a:r>
              <a:rPr lang="pt-BR" dirty="0"/>
              <a:t>Podem exigir uma política de marketing, distribuição e vendas exclusivas para educar os consumidores</a:t>
            </a:r>
          </a:p>
          <a:p>
            <a:r>
              <a:rPr lang="pt-BR" dirty="0"/>
              <a:t>   A demanda pode não                              coincidir com os segmentos de mercado estabelecidos, provocando alterações na empresa</a:t>
            </a:r>
          </a:p>
          <a:p>
            <a:endParaRPr lang="pt-BR" dirty="0"/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539552" y="6525344"/>
            <a:ext cx="202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b="0">
                <a:solidFill>
                  <a:schemeClr val="tx1"/>
                </a:solidFill>
                <a:latin typeface="Comic Sans MS" pitchFamily="66" charset="0"/>
              </a:rPr>
              <a:t>Nuchera et alii (2002)</a:t>
            </a:r>
          </a:p>
        </p:txBody>
      </p:sp>
    </p:spTree>
    <p:extLst>
      <p:ext uri="{BB962C8B-B14F-4D97-AF65-F5344CB8AC3E}">
        <p14:creationId xmlns:p14="http://schemas.microsoft.com/office/powerpoint/2010/main" val="110152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pt-BR"/>
            </a:br>
            <a:endParaRPr lang="pt-B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238"/>
            <a:ext cx="8748713" cy="2670175"/>
          </a:xfr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64388" y="5013325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b="0" dirty="0" err="1">
                <a:solidFill>
                  <a:schemeClr val="tx1"/>
                </a:solidFill>
                <a:latin typeface="Times New Roman" pitchFamily="18" charset="0"/>
              </a:rPr>
              <a:t>Shumpeter</a:t>
            </a:r>
            <a:endParaRPr lang="pt-B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tângulo 4"/>
          <p:cNvSpPr>
            <a:spLocks noChangeArrowheads="1"/>
          </p:cNvSpPr>
          <p:nvPr/>
        </p:nvSpPr>
        <p:spPr bwMode="auto">
          <a:xfrm>
            <a:off x="34925" y="5221288"/>
            <a:ext cx="31686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/>
              <a:t>Invenção não leva, necessariamente, ao abandono de tecnologias anteriores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3600450" y="53006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/>
              <a:t>A transformação da invenção em inovação supõe uma acumulação de pequenos avanços técnicos de invenção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835696" y="44624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7DA9DF"/>
                </a:solidFill>
              </a:rPr>
              <a:t>FASES DO PROCESSO DE INOVAÇÃO TECNOLÓGICA</a:t>
            </a:r>
          </a:p>
        </p:txBody>
      </p:sp>
    </p:spTree>
    <p:extLst>
      <p:ext uri="{BB962C8B-B14F-4D97-AF65-F5344CB8AC3E}">
        <p14:creationId xmlns:p14="http://schemas.microsoft.com/office/powerpoint/2010/main" val="3727228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57250" y="1831975"/>
            <a:ext cx="130984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CARACTERÍSTICAS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41625" y="1897063"/>
            <a:ext cx="54579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META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403725" y="1897063"/>
            <a:ext cx="8181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54725" y="1897063"/>
            <a:ext cx="92955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HORIZONTE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4450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4450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3975" y="1803400"/>
            <a:ext cx="2220913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289175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97113" y="18034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997325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008438" y="1803400"/>
            <a:ext cx="1689100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710238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721350" y="1803400"/>
            <a:ext cx="168433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419975" y="18034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429500" y="18034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9129713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9129713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4450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2289175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997325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853113" y="1814513"/>
            <a:ext cx="14287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419975" y="1814513"/>
            <a:ext cx="15875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9129713" y="1814513"/>
            <a:ext cx="14287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2046288"/>
            <a:ext cx="78495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FASES DO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2197100"/>
            <a:ext cx="105503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 DE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2347913"/>
            <a:ext cx="180382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INOVAÇÃO TECNOLÓGICA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164263" y="2046288"/>
            <a:ext cx="74379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(TEMPO)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4450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289175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3997325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853113" y="211455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419975" y="2114550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9129713" y="211455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0" y="2595563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PESQUISA BÁSICA (ABSTRAIR)</a:t>
            </a: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2247900" y="2557463"/>
            <a:ext cx="11085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GERAR NOVOS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2247900" y="2708275"/>
            <a:ext cx="130856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2247900" y="2857500"/>
            <a:ext cx="126983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CIENTÍFICOS SEM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2247900" y="2974975"/>
            <a:ext cx="129529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CONSIDERAR SUA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247900" y="3127375"/>
            <a:ext cx="9012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APLICAÇÃO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3957638" y="2595563"/>
            <a:ext cx="130856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3957638" y="2744788"/>
            <a:ext cx="95725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CIENTÍFICOS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5943600" y="2595563"/>
            <a:ext cx="12795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SEM LIMITES PRÉ-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6368570" y="3001963"/>
            <a:ext cx="87043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DEFINIDOS</a:t>
            </a: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44450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3975" y="256698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2289175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2297113" y="2566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3997325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4008438" y="256698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5710238" y="2566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5721350" y="256698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7419975" y="256698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7429500" y="2566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9129713" y="2566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4450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289175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3997325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853113" y="2576513"/>
            <a:ext cx="14287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7419975" y="2576513"/>
            <a:ext cx="15875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9129713" y="2576513"/>
            <a:ext cx="14287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0" y="3357563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PESQUISA APLICADA (SÍNTESE)</a:t>
            </a: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2247900" y="3357563"/>
            <a:ext cx="97142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IDENTIFICAR</a:t>
            </a: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2247900" y="3508375"/>
            <a:ext cx="15315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APLICAÇÕES PARA OS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2247900" y="3657600"/>
            <a:ext cx="160396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NOVOS CONHECIMEN-</a:t>
            </a:r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2247900" y="3808413"/>
            <a:ext cx="156004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TOS EM FUNÇÃO    DE</a:t>
            </a: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2247900" y="3938588"/>
            <a:ext cx="111511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NECESSIDADES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2247900" y="4089400"/>
            <a:ext cx="91922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EXISTENTES</a:t>
            </a:r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3957638" y="3443288"/>
            <a:ext cx="162275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 QUE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3957638" y="3594100"/>
            <a:ext cx="17468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CRIAM OPORTUNIDADES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3957638" y="3743325"/>
            <a:ext cx="145206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PARA DESENVOLVER</a:t>
            </a:r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3957638" y="3894138"/>
            <a:ext cx="149226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NOVOS PRODUTOS E</a:t>
            </a:r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3957638" y="4024313"/>
            <a:ext cx="92038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PROCESSOS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223326" y="3357563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3-5 ANOS</a:t>
            </a: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44450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53975" y="332898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2289175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2297113" y="3328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3997325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4008438" y="332898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6176963" y="3328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5721350" y="332898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419975" y="332898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9129713" y="3328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8" name="Rectangle 86"/>
          <p:cNvSpPr>
            <a:spLocks noChangeArrowheads="1"/>
          </p:cNvSpPr>
          <p:nvPr/>
        </p:nvSpPr>
        <p:spPr bwMode="auto">
          <a:xfrm>
            <a:off x="44450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2289175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0" name="Rectangle 88"/>
          <p:cNvSpPr>
            <a:spLocks noChangeArrowheads="1"/>
          </p:cNvSpPr>
          <p:nvPr/>
        </p:nvSpPr>
        <p:spPr bwMode="auto">
          <a:xfrm>
            <a:off x="3997325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1" name="Rectangle 89"/>
          <p:cNvSpPr>
            <a:spLocks noChangeArrowheads="1"/>
          </p:cNvSpPr>
          <p:nvPr/>
        </p:nvSpPr>
        <p:spPr bwMode="auto">
          <a:xfrm>
            <a:off x="5853113" y="3340100"/>
            <a:ext cx="14287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2" name="Rectangle 90"/>
          <p:cNvSpPr>
            <a:spLocks noChangeArrowheads="1"/>
          </p:cNvSpPr>
          <p:nvPr/>
        </p:nvSpPr>
        <p:spPr bwMode="auto">
          <a:xfrm>
            <a:off x="7419975" y="3340100"/>
            <a:ext cx="15875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3" name="Rectangle 91"/>
          <p:cNvSpPr>
            <a:spLocks noChangeArrowheads="1"/>
          </p:cNvSpPr>
          <p:nvPr/>
        </p:nvSpPr>
        <p:spPr bwMode="auto">
          <a:xfrm>
            <a:off x="9129713" y="3340100"/>
            <a:ext cx="14287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4" name="Rectangle 92"/>
          <p:cNvSpPr>
            <a:spLocks noChangeArrowheads="1"/>
          </p:cNvSpPr>
          <p:nvPr/>
        </p:nvSpPr>
        <p:spPr bwMode="auto">
          <a:xfrm>
            <a:off x="0" y="4421188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DESENVOLVIMENTO (TESTAR E</a:t>
            </a:r>
          </a:p>
        </p:txBody>
      </p:sp>
      <p:sp>
        <p:nvSpPr>
          <p:cNvPr id="33885" name="Rectangle 93"/>
          <p:cNvSpPr>
            <a:spLocks noChangeArrowheads="1"/>
          </p:cNvSpPr>
          <p:nvPr/>
        </p:nvSpPr>
        <p:spPr bwMode="auto">
          <a:xfrm>
            <a:off x="0" y="4754563"/>
            <a:ext cx="10997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APERFEIÇOAR)</a:t>
            </a:r>
          </a:p>
        </p:txBody>
      </p:sp>
      <p:sp>
        <p:nvSpPr>
          <p:cNvPr id="33886" name="Rectangle 94"/>
          <p:cNvSpPr>
            <a:spLocks noChangeArrowheads="1"/>
          </p:cNvSpPr>
          <p:nvPr/>
        </p:nvSpPr>
        <p:spPr bwMode="auto">
          <a:xfrm>
            <a:off x="2247900" y="4383088"/>
            <a:ext cx="145982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EXPERIMENTAÇÃO E</a:t>
            </a:r>
          </a:p>
        </p:txBody>
      </p:sp>
      <p:sp>
        <p:nvSpPr>
          <p:cNvPr id="33887" name="Rectangle 95"/>
          <p:cNvSpPr>
            <a:spLocks noChangeArrowheads="1"/>
          </p:cNvSpPr>
          <p:nvPr/>
        </p:nvSpPr>
        <p:spPr bwMode="auto">
          <a:xfrm>
            <a:off x="2247900" y="4518025"/>
            <a:ext cx="149585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DEMONSTRAÇÃO DA</a:t>
            </a:r>
          </a:p>
        </p:txBody>
      </p:sp>
      <p:sp>
        <p:nvSpPr>
          <p:cNvPr id="33888" name="Rectangle 96"/>
          <p:cNvSpPr>
            <a:spLocks noChangeArrowheads="1"/>
          </p:cNvSpPr>
          <p:nvPr/>
        </p:nvSpPr>
        <p:spPr bwMode="auto">
          <a:xfrm>
            <a:off x="2247900" y="4668838"/>
            <a:ext cx="130420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VIABILIDADE/</a:t>
            </a:r>
          </a:p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FUNCIONA-IDADE</a:t>
            </a:r>
          </a:p>
        </p:txBody>
      </p:sp>
      <p:sp>
        <p:nvSpPr>
          <p:cNvPr id="33889" name="Rectangle 97"/>
          <p:cNvSpPr>
            <a:spLocks noChangeArrowheads="1"/>
          </p:cNvSpPr>
          <p:nvPr/>
        </p:nvSpPr>
        <p:spPr bwMode="auto">
          <a:xfrm>
            <a:off x="3957638" y="4383088"/>
            <a:ext cx="118821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PROTÓTIPOS DE</a:t>
            </a:r>
          </a:p>
        </p:txBody>
      </p:sp>
      <p:sp>
        <p:nvSpPr>
          <p:cNvPr id="33890" name="Rectangle 98"/>
          <p:cNvSpPr>
            <a:spLocks noChangeArrowheads="1"/>
          </p:cNvSpPr>
          <p:nvPr/>
        </p:nvSpPr>
        <p:spPr bwMode="auto">
          <a:xfrm>
            <a:off x="3957638" y="4518025"/>
            <a:ext cx="99924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PRODUTOS E</a:t>
            </a:r>
          </a:p>
        </p:txBody>
      </p:sp>
      <p:sp>
        <p:nvSpPr>
          <p:cNvPr id="33891" name="Rectangle 99"/>
          <p:cNvSpPr>
            <a:spLocks noChangeArrowheads="1"/>
          </p:cNvSpPr>
          <p:nvPr/>
        </p:nvSpPr>
        <p:spPr bwMode="auto">
          <a:xfrm>
            <a:off x="3957638" y="4668838"/>
            <a:ext cx="152400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PROCESSOS E NOVOS</a:t>
            </a:r>
          </a:p>
        </p:txBody>
      </p:sp>
      <p:sp>
        <p:nvSpPr>
          <p:cNvPr id="33892" name="Rectangle 100"/>
          <p:cNvSpPr>
            <a:spLocks noChangeArrowheads="1"/>
          </p:cNvSpPr>
          <p:nvPr/>
        </p:nvSpPr>
        <p:spPr bwMode="auto">
          <a:xfrm>
            <a:off x="3957638" y="4819650"/>
            <a:ext cx="155869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APERFEIÇOAMENTOS.</a:t>
            </a:r>
          </a:p>
        </p:txBody>
      </p:sp>
      <p:sp>
        <p:nvSpPr>
          <p:cNvPr id="33893" name="Rectangle 101"/>
          <p:cNvSpPr>
            <a:spLocks noChangeArrowheads="1"/>
          </p:cNvSpPr>
          <p:nvPr/>
        </p:nvSpPr>
        <p:spPr bwMode="auto">
          <a:xfrm>
            <a:off x="6223326" y="4421188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2-3 ANOS</a:t>
            </a:r>
          </a:p>
        </p:txBody>
      </p:sp>
      <p:sp>
        <p:nvSpPr>
          <p:cNvPr id="33894" name="Rectangle 102"/>
          <p:cNvSpPr>
            <a:spLocks noChangeArrowheads="1"/>
          </p:cNvSpPr>
          <p:nvPr/>
        </p:nvSpPr>
        <p:spPr bwMode="auto">
          <a:xfrm>
            <a:off x="44450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5" name="Rectangle 103"/>
          <p:cNvSpPr>
            <a:spLocks noChangeArrowheads="1"/>
          </p:cNvSpPr>
          <p:nvPr/>
        </p:nvSpPr>
        <p:spPr bwMode="auto">
          <a:xfrm>
            <a:off x="53975" y="4394200"/>
            <a:ext cx="2220913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6" name="Rectangle 104"/>
          <p:cNvSpPr>
            <a:spLocks noChangeArrowheads="1"/>
          </p:cNvSpPr>
          <p:nvPr/>
        </p:nvSpPr>
        <p:spPr bwMode="auto">
          <a:xfrm>
            <a:off x="2289175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2297113" y="43942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8" name="Rectangle 106"/>
          <p:cNvSpPr>
            <a:spLocks noChangeArrowheads="1"/>
          </p:cNvSpPr>
          <p:nvPr/>
        </p:nvSpPr>
        <p:spPr bwMode="auto">
          <a:xfrm>
            <a:off x="3997325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9" name="Rectangle 107"/>
          <p:cNvSpPr>
            <a:spLocks noChangeArrowheads="1"/>
          </p:cNvSpPr>
          <p:nvPr/>
        </p:nvSpPr>
        <p:spPr bwMode="auto">
          <a:xfrm>
            <a:off x="4008438" y="4394200"/>
            <a:ext cx="1689100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0" name="Rectangle 108"/>
          <p:cNvSpPr>
            <a:spLocks noChangeArrowheads="1"/>
          </p:cNvSpPr>
          <p:nvPr/>
        </p:nvSpPr>
        <p:spPr bwMode="auto">
          <a:xfrm>
            <a:off x="5867400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1" name="Rectangle 109"/>
          <p:cNvSpPr>
            <a:spLocks noChangeArrowheads="1"/>
          </p:cNvSpPr>
          <p:nvPr/>
        </p:nvSpPr>
        <p:spPr bwMode="auto">
          <a:xfrm>
            <a:off x="5721350" y="4394200"/>
            <a:ext cx="168433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2" name="Rectangle 110"/>
          <p:cNvSpPr>
            <a:spLocks noChangeArrowheads="1"/>
          </p:cNvSpPr>
          <p:nvPr/>
        </p:nvSpPr>
        <p:spPr bwMode="auto">
          <a:xfrm>
            <a:off x="7419975" y="43942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3" name="Rectangle 111"/>
          <p:cNvSpPr>
            <a:spLocks noChangeArrowheads="1"/>
          </p:cNvSpPr>
          <p:nvPr/>
        </p:nvSpPr>
        <p:spPr bwMode="auto">
          <a:xfrm>
            <a:off x="9129713" y="43942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4" name="Rectangle 112"/>
          <p:cNvSpPr>
            <a:spLocks noChangeArrowheads="1"/>
          </p:cNvSpPr>
          <p:nvPr/>
        </p:nvSpPr>
        <p:spPr bwMode="auto">
          <a:xfrm>
            <a:off x="44450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5" name="Rectangle 113"/>
          <p:cNvSpPr>
            <a:spLocks noChangeArrowheads="1"/>
          </p:cNvSpPr>
          <p:nvPr/>
        </p:nvSpPr>
        <p:spPr bwMode="auto">
          <a:xfrm>
            <a:off x="2289175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6" name="Rectangle 114"/>
          <p:cNvSpPr>
            <a:spLocks noChangeArrowheads="1"/>
          </p:cNvSpPr>
          <p:nvPr/>
        </p:nvSpPr>
        <p:spPr bwMode="auto">
          <a:xfrm>
            <a:off x="3997325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7" name="Rectangle 115"/>
          <p:cNvSpPr>
            <a:spLocks noChangeArrowheads="1"/>
          </p:cNvSpPr>
          <p:nvPr/>
        </p:nvSpPr>
        <p:spPr bwMode="auto">
          <a:xfrm>
            <a:off x="5867400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8" name="Rectangle 116"/>
          <p:cNvSpPr>
            <a:spLocks noChangeArrowheads="1"/>
          </p:cNvSpPr>
          <p:nvPr/>
        </p:nvSpPr>
        <p:spPr bwMode="auto">
          <a:xfrm>
            <a:off x="7419975" y="4403725"/>
            <a:ext cx="15875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9" name="Rectangle 117"/>
          <p:cNvSpPr>
            <a:spLocks noChangeArrowheads="1"/>
          </p:cNvSpPr>
          <p:nvPr/>
        </p:nvSpPr>
        <p:spPr bwMode="auto">
          <a:xfrm>
            <a:off x="9129713" y="4403725"/>
            <a:ext cx="14287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10" name="Rectangle 118"/>
          <p:cNvSpPr>
            <a:spLocks noChangeArrowheads="1"/>
          </p:cNvSpPr>
          <p:nvPr/>
        </p:nvSpPr>
        <p:spPr bwMode="auto">
          <a:xfrm>
            <a:off x="0" y="5110163"/>
            <a:ext cx="18471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ENGENHARIA (PROJETAR E</a:t>
            </a:r>
          </a:p>
        </p:txBody>
      </p:sp>
      <p:sp>
        <p:nvSpPr>
          <p:cNvPr id="33911" name="Rectangle 119"/>
          <p:cNvSpPr>
            <a:spLocks noChangeArrowheads="1"/>
          </p:cNvSpPr>
          <p:nvPr/>
        </p:nvSpPr>
        <p:spPr bwMode="auto">
          <a:xfrm>
            <a:off x="0" y="5413375"/>
            <a:ext cx="115332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DOCUMENTAR)</a:t>
            </a:r>
          </a:p>
        </p:txBody>
      </p:sp>
      <p:sp>
        <p:nvSpPr>
          <p:cNvPr id="33912" name="Rectangle 120"/>
          <p:cNvSpPr>
            <a:spLocks noChangeArrowheads="1"/>
          </p:cNvSpPr>
          <p:nvPr/>
        </p:nvSpPr>
        <p:spPr bwMode="auto">
          <a:xfrm>
            <a:off x="2247900" y="5029200"/>
            <a:ext cx="14346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EFICIÊNCIA E APOIO</a:t>
            </a:r>
          </a:p>
        </p:txBody>
      </p:sp>
      <p:sp>
        <p:nvSpPr>
          <p:cNvPr id="33913" name="Rectangle 121"/>
          <p:cNvSpPr>
            <a:spLocks noChangeArrowheads="1"/>
          </p:cNvSpPr>
          <p:nvPr/>
        </p:nvSpPr>
        <p:spPr bwMode="auto">
          <a:xfrm>
            <a:off x="2247900" y="5257800"/>
            <a:ext cx="17907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TÉCNICO NA PRODUÇÃO</a:t>
            </a:r>
          </a:p>
        </p:txBody>
      </p:sp>
      <p:sp>
        <p:nvSpPr>
          <p:cNvPr id="33914" name="Rectangle 122"/>
          <p:cNvSpPr>
            <a:spLocks noChangeArrowheads="1"/>
          </p:cNvSpPr>
          <p:nvPr/>
        </p:nvSpPr>
        <p:spPr bwMode="auto">
          <a:xfrm>
            <a:off x="3957638" y="5105400"/>
            <a:ext cx="155593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PROJETO DE NOVOS E</a:t>
            </a:r>
          </a:p>
        </p:txBody>
      </p:sp>
      <p:sp>
        <p:nvSpPr>
          <p:cNvPr id="33915" name="Rectangle 123"/>
          <p:cNvSpPr>
            <a:spLocks noChangeArrowheads="1"/>
          </p:cNvSpPr>
          <p:nvPr/>
        </p:nvSpPr>
        <p:spPr bwMode="auto">
          <a:xfrm>
            <a:off x="3957638" y="5257800"/>
            <a:ext cx="162134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MELHORES PRODUTOS</a:t>
            </a:r>
          </a:p>
        </p:txBody>
      </p:sp>
      <p:sp>
        <p:nvSpPr>
          <p:cNvPr id="33916" name="Rectangle 124"/>
          <p:cNvSpPr>
            <a:spLocks noChangeArrowheads="1"/>
          </p:cNvSpPr>
          <p:nvPr/>
        </p:nvSpPr>
        <p:spPr bwMode="auto">
          <a:xfrm>
            <a:off x="3957638" y="5492750"/>
            <a:ext cx="10309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 PROCESSOS</a:t>
            </a:r>
          </a:p>
        </p:txBody>
      </p:sp>
      <p:sp>
        <p:nvSpPr>
          <p:cNvPr id="33917" name="Rectangle 125"/>
          <p:cNvSpPr>
            <a:spLocks noChangeArrowheads="1"/>
          </p:cNvSpPr>
          <p:nvPr/>
        </p:nvSpPr>
        <p:spPr bwMode="auto">
          <a:xfrm>
            <a:off x="6223326" y="5186363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1-2 ANOS</a:t>
            </a:r>
          </a:p>
        </p:txBody>
      </p:sp>
      <p:sp>
        <p:nvSpPr>
          <p:cNvPr id="33918" name="Rectangle 126"/>
          <p:cNvSpPr>
            <a:spLocks noChangeArrowheads="1"/>
          </p:cNvSpPr>
          <p:nvPr/>
        </p:nvSpPr>
        <p:spPr bwMode="auto">
          <a:xfrm>
            <a:off x="44450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19" name="Rectangle 127"/>
          <p:cNvSpPr>
            <a:spLocks noChangeArrowheads="1"/>
          </p:cNvSpPr>
          <p:nvPr/>
        </p:nvSpPr>
        <p:spPr bwMode="auto">
          <a:xfrm>
            <a:off x="53975" y="5091113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0" name="Rectangle 128"/>
          <p:cNvSpPr>
            <a:spLocks noChangeArrowheads="1"/>
          </p:cNvSpPr>
          <p:nvPr/>
        </p:nvSpPr>
        <p:spPr bwMode="auto">
          <a:xfrm>
            <a:off x="2289175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1" name="Rectangle 129"/>
          <p:cNvSpPr>
            <a:spLocks noChangeArrowheads="1"/>
          </p:cNvSpPr>
          <p:nvPr/>
        </p:nvSpPr>
        <p:spPr bwMode="auto">
          <a:xfrm>
            <a:off x="2297113" y="50911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2" name="Rectangle 130"/>
          <p:cNvSpPr>
            <a:spLocks noChangeArrowheads="1"/>
          </p:cNvSpPr>
          <p:nvPr/>
        </p:nvSpPr>
        <p:spPr bwMode="auto">
          <a:xfrm>
            <a:off x="3997325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3" name="Rectangle 131"/>
          <p:cNvSpPr>
            <a:spLocks noChangeArrowheads="1"/>
          </p:cNvSpPr>
          <p:nvPr/>
        </p:nvSpPr>
        <p:spPr bwMode="auto">
          <a:xfrm>
            <a:off x="4008438" y="5091113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4" name="Rectangle 132"/>
          <p:cNvSpPr>
            <a:spLocks noChangeArrowheads="1"/>
          </p:cNvSpPr>
          <p:nvPr/>
        </p:nvSpPr>
        <p:spPr bwMode="auto">
          <a:xfrm>
            <a:off x="5867400" y="5029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5" name="Rectangle 133"/>
          <p:cNvSpPr>
            <a:spLocks noChangeArrowheads="1"/>
          </p:cNvSpPr>
          <p:nvPr/>
        </p:nvSpPr>
        <p:spPr bwMode="auto">
          <a:xfrm>
            <a:off x="5721350" y="5091113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6" name="Rectangle 134"/>
          <p:cNvSpPr>
            <a:spLocks noChangeArrowheads="1"/>
          </p:cNvSpPr>
          <p:nvPr/>
        </p:nvSpPr>
        <p:spPr bwMode="auto">
          <a:xfrm>
            <a:off x="7419975" y="51054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7" name="Rectangle 135"/>
          <p:cNvSpPr>
            <a:spLocks noChangeArrowheads="1"/>
          </p:cNvSpPr>
          <p:nvPr/>
        </p:nvSpPr>
        <p:spPr bwMode="auto">
          <a:xfrm>
            <a:off x="9129713" y="5105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8" name="Rectangle 136"/>
          <p:cNvSpPr>
            <a:spLocks noChangeArrowheads="1"/>
          </p:cNvSpPr>
          <p:nvPr/>
        </p:nvSpPr>
        <p:spPr bwMode="auto">
          <a:xfrm>
            <a:off x="44450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9" name="Rectangle 137"/>
          <p:cNvSpPr>
            <a:spLocks noChangeArrowheads="1"/>
          </p:cNvSpPr>
          <p:nvPr/>
        </p:nvSpPr>
        <p:spPr bwMode="auto">
          <a:xfrm>
            <a:off x="2289175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0" name="Rectangle 138"/>
          <p:cNvSpPr>
            <a:spLocks noChangeArrowheads="1"/>
          </p:cNvSpPr>
          <p:nvPr/>
        </p:nvSpPr>
        <p:spPr bwMode="auto">
          <a:xfrm>
            <a:off x="3997325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1" name="Rectangle 139"/>
          <p:cNvSpPr>
            <a:spLocks noChangeArrowheads="1"/>
          </p:cNvSpPr>
          <p:nvPr/>
        </p:nvSpPr>
        <p:spPr bwMode="auto">
          <a:xfrm>
            <a:off x="5867400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2" name="Rectangle 140"/>
          <p:cNvSpPr>
            <a:spLocks noChangeArrowheads="1"/>
          </p:cNvSpPr>
          <p:nvPr/>
        </p:nvSpPr>
        <p:spPr bwMode="auto">
          <a:xfrm>
            <a:off x="7419975" y="5245100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3" name="Rectangle 141"/>
          <p:cNvSpPr>
            <a:spLocks noChangeArrowheads="1"/>
          </p:cNvSpPr>
          <p:nvPr/>
        </p:nvSpPr>
        <p:spPr bwMode="auto">
          <a:xfrm>
            <a:off x="9129713" y="524510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4" name="Rectangle 142"/>
          <p:cNvSpPr>
            <a:spLocks noChangeArrowheads="1"/>
          </p:cNvSpPr>
          <p:nvPr/>
        </p:nvSpPr>
        <p:spPr bwMode="auto">
          <a:xfrm>
            <a:off x="0" y="5722938"/>
            <a:ext cx="165686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PRODUÇÃO (FABRICAR)</a:t>
            </a:r>
          </a:p>
        </p:txBody>
      </p:sp>
      <p:sp>
        <p:nvSpPr>
          <p:cNvPr id="33935" name="Rectangle 143"/>
          <p:cNvSpPr>
            <a:spLocks noChangeArrowheads="1"/>
          </p:cNvSpPr>
          <p:nvPr/>
        </p:nvSpPr>
        <p:spPr bwMode="auto">
          <a:xfrm>
            <a:off x="2247900" y="5722938"/>
            <a:ext cx="165378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CUSTO BAIXO, QUANTI-</a:t>
            </a:r>
          </a:p>
        </p:txBody>
      </p:sp>
      <p:sp>
        <p:nvSpPr>
          <p:cNvPr id="33936" name="Rectangle 144"/>
          <p:cNvSpPr>
            <a:spLocks noChangeArrowheads="1"/>
          </p:cNvSpPr>
          <p:nvPr/>
        </p:nvSpPr>
        <p:spPr bwMode="auto">
          <a:xfrm>
            <a:off x="2247900" y="5875338"/>
            <a:ext cx="117859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DADE ELEVADA.</a:t>
            </a:r>
          </a:p>
        </p:txBody>
      </p:sp>
      <p:sp>
        <p:nvSpPr>
          <p:cNvPr id="33937" name="Rectangle 145"/>
          <p:cNvSpPr>
            <a:spLocks noChangeArrowheads="1"/>
          </p:cNvSpPr>
          <p:nvPr/>
        </p:nvSpPr>
        <p:spPr bwMode="auto">
          <a:xfrm>
            <a:off x="3957638" y="5722938"/>
            <a:ext cx="99924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PRODUTOS E</a:t>
            </a:r>
          </a:p>
        </p:txBody>
      </p:sp>
      <p:sp>
        <p:nvSpPr>
          <p:cNvPr id="33938" name="Rectangle 146"/>
          <p:cNvSpPr>
            <a:spLocks noChangeArrowheads="1"/>
          </p:cNvSpPr>
          <p:nvPr/>
        </p:nvSpPr>
        <p:spPr bwMode="auto">
          <a:xfrm>
            <a:off x="3957638" y="5875338"/>
            <a:ext cx="79162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SERVIÇOS</a:t>
            </a:r>
          </a:p>
        </p:txBody>
      </p:sp>
      <p:sp>
        <p:nvSpPr>
          <p:cNvPr id="33939" name="Rectangle 147"/>
          <p:cNvSpPr>
            <a:spLocks noChangeArrowheads="1"/>
          </p:cNvSpPr>
          <p:nvPr/>
        </p:nvSpPr>
        <p:spPr bwMode="auto">
          <a:xfrm>
            <a:off x="6235458" y="5722938"/>
            <a:ext cx="62254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CURTO</a:t>
            </a:r>
          </a:p>
        </p:txBody>
      </p:sp>
      <p:sp>
        <p:nvSpPr>
          <p:cNvPr id="33940" name="Rectangle 148"/>
          <p:cNvSpPr>
            <a:spLocks noChangeArrowheads="1"/>
          </p:cNvSpPr>
          <p:nvPr/>
        </p:nvSpPr>
        <p:spPr bwMode="auto">
          <a:xfrm>
            <a:off x="44450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1" name="Rectangle 149"/>
          <p:cNvSpPr>
            <a:spLocks noChangeArrowheads="1"/>
          </p:cNvSpPr>
          <p:nvPr/>
        </p:nvSpPr>
        <p:spPr bwMode="auto">
          <a:xfrm>
            <a:off x="53975" y="569753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2" name="Rectangle 150"/>
          <p:cNvSpPr>
            <a:spLocks noChangeArrowheads="1"/>
          </p:cNvSpPr>
          <p:nvPr/>
        </p:nvSpPr>
        <p:spPr bwMode="auto">
          <a:xfrm>
            <a:off x="2289175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3" name="Rectangle 151"/>
          <p:cNvSpPr>
            <a:spLocks noChangeArrowheads="1"/>
          </p:cNvSpPr>
          <p:nvPr/>
        </p:nvSpPr>
        <p:spPr bwMode="auto">
          <a:xfrm>
            <a:off x="2297113" y="569753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4" name="Rectangle 152"/>
          <p:cNvSpPr>
            <a:spLocks noChangeArrowheads="1"/>
          </p:cNvSpPr>
          <p:nvPr/>
        </p:nvSpPr>
        <p:spPr bwMode="auto">
          <a:xfrm>
            <a:off x="3997325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5" name="Rectangle 153"/>
          <p:cNvSpPr>
            <a:spLocks noChangeArrowheads="1"/>
          </p:cNvSpPr>
          <p:nvPr/>
        </p:nvSpPr>
        <p:spPr bwMode="auto">
          <a:xfrm>
            <a:off x="4008438" y="569753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6" name="Rectangle 154"/>
          <p:cNvSpPr>
            <a:spLocks noChangeArrowheads="1"/>
          </p:cNvSpPr>
          <p:nvPr/>
        </p:nvSpPr>
        <p:spPr bwMode="auto">
          <a:xfrm>
            <a:off x="5867400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7" name="Rectangle 155"/>
          <p:cNvSpPr>
            <a:spLocks noChangeArrowheads="1"/>
          </p:cNvSpPr>
          <p:nvPr/>
        </p:nvSpPr>
        <p:spPr bwMode="auto">
          <a:xfrm>
            <a:off x="5721350" y="569753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8" name="Rectangle 156"/>
          <p:cNvSpPr>
            <a:spLocks noChangeArrowheads="1"/>
          </p:cNvSpPr>
          <p:nvPr/>
        </p:nvSpPr>
        <p:spPr bwMode="auto">
          <a:xfrm>
            <a:off x="7419975" y="569753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9" name="Rectangle 157"/>
          <p:cNvSpPr>
            <a:spLocks noChangeArrowheads="1"/>
          </p:cNvSpPr>
          <p:nvPr/>
        </p:nvSpPr>
        <p:spPr bwMode="auto">
          <a:xfrm>
            <a:off x="9129713" y="569753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0" name="Rectangle 158"/>
          <p:cNvSpPr>
            <a:spLocks noChangeArrowheads="1"/>
          </p:cNvSpPr>
          <p:nvPr/>
        </p:nvSpPr>
        <p:spPr bwMode="auto">
          <a:xfrm>
            <a:off x="44450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1" name="Rectangle 159"/>
          <p:cNvSpPr>
            <a:spLocks noChangeArrowheads="1"/>
          </p:cNvSpPr>
          <p:nvPr/>
        </p:nvSpPr>
        <p:spPr bwMode="auto">
          <a:xfrm>
            <a:off x="4445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2" name="Rectangle 160"/>
          <p:cNvSpPr>
            <a:spLocks noChangeArrowheads="1"/>
          </p:cNvSpPr>
          <p:nvPr/>
        </p:nvSpPr>
        <p:spPr bwMode="auto">
          <a:xfrm>
            <a:off x="4445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3" name="Rectangle 161"/>
          <p:cNvSpPr>
            <a:spLocks noChangeArrowheads="1"/>
          </p:cNvSpPr>
          <p:nvPr/>
        </p:nvSpPr>
        <p:spPr bwMode="auto">
          <a:xfrm>
            <a:off x="53975" y="6157913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4" name="Rectangle 162"/>
          <p:cNvSpPr>
            <a:spLocks noChangeArrowheads="1"/>
          </p:cNvSpPr>
          <p:nvPr/>
        </p:nvSpPr>
        <p:spPr bwMode="auto">
          <a:xfrm>
            <a:off x="2289175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5" name="Rectangle 163"/>
          <p:cNvSpPr>
            <a:spLocks noChangeArrowheads="1"/>
          </p:cNvSpPr>
          <p:nvPr/>
        </p:nvSpPr>
        <p:spPr bwMode="auto">
          <a:xfrm>
            <a:off x="2289175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6" name="Rectangle 164"/>
          <p:cNvSpPr>
            <a:spLocks noChangeArrowheads="1"/>
          </p:cNvSpPr>
          <p:nvPr/>
        </p:nvSpPr>
        <p:spPr bwMode="auto">
          <a:xfrm>
            <a:off x="2297113" y="61579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7" name="Rectangle 165"/>
          <p:cNvSpPr>
            <a:spLocks noChangeArrowheads="1"/>
          </p:cNvSpPr>
          <p:nvPr/>
        </p:nvSpPr>
        <p:spPr bwMode="auto">
          <a:xfrm>
            <a:off x="3997325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8" name="Rectangle 166"/>
          <p:cNvSpPr>
            <a:spLocks noChangeArrowheads="1"/>
          </p:cNvSpPr>
          <p:nvPr/>
        </p:nvSpPr>
        <p:spPr bwMode="auto">
          <a:xfrm>
            <a:off x="3997325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9" name="Rectangle 167"/>
          <p:cNvSpPr>
            <a:spLocks noChangeArrowheads="1"/>
          </p:cNvSpPr>
          <p:nvPr/>
        </p:nvSpPr>
        <p:spPr bwMode="auto">
          <a:xfrm>
            <a:off x="4008438" y="6157913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0" name="Rectangle 168"/>
          <p:cNvSpPr>
            <a:spLocks noChangeArrowheads="1"/>
          </p:cNvSpPr>
          <p:nvPr/>
        </p:nvSpPr>
        <p:spPr bwMode="auto">
          <a:xfrm>
            <a:off x="5867400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1" name="Rectangle 169"/>
          <p:cNvSpPr>
            <a:spLocks noChangeArrowheads="1"/>
          </p:cNvSpPr>
          <p:nvPr/>
        </p:nvSpPr>
        <p:spPr bwMode="auto">
          <a:xfrm>
            <a:off x="586740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2" name="Rectangle 170"/>
          <p:cNvSpPr>
            <a:spLocks noChangeArrowheads="1"/>
          </p:cNvSpPr>
          <p:nvPr/>
        </p:nvSpPr>
        <p:spPr bwMode="auto">
          <a:xfrm>
            <a:off x="5721350" y="6157913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3" name="Rectangle 171"/>
          <p:cNvSpPr>
            <a:spLocks noChangeArrowheads="1"/>
          </p:cNvSpPr>
          <p:nvPr/>
        </p:nvSpPr>
        <p:spPr bwMode="auto">
          <a:xfrm>
            <a:off x="7419975" y="5707063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4" name="Rectangle 172"/>
          <p:cNvSpPr>
            <a:spLocks noChangeArrowheads="1"/>
          </p:cNvSpPr>
          <p:nvPr/>
        </p:nvSpPr>
        <p:spPr bwMode="auto">
          <a:xfrm>
            <a:off x="7419975" y="6157913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5" name="Rectangle 173"/>
          <p:cNvSpPr>
            <a:spLocks noChangeArrowheads="1"/>
          </p:cNvSpPr>
          <p:nvPr/>
        </p:nvSpPr>
        <p:spPr bwMode="auto">
          <a:xfrm>
            <a:off x="7429500" y="61579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6" name="Rectangle 174"/>
          <p:cNvSpPr>
            <a:spLocks noChangeArrowheads="1"/>
          </p:cNvSpPr>
          <p:nvPr/>
        </p:nvSpPr>
        <p:spPr bwMode="auto">
          <a:xfrm>
            <a:off x="9129713" y="5707063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7" name="Rectangle 175"/>
          <p:cNvSpPr>
            <a:spLocks noChangeArrowheads="1"/>
          </p:cNvSpPr>
          <p:nvPr/>
        </p:nvSpPr>
        <p:spPr bwMode="auto">
          <a:xfrm>
            <a:off x="9129713" y="6157913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8" name="Rectangle 176"/>
          <p:cNvSpPr>
            <a:spLocks noChangeArrowheads="1"/>
          </p:cNvSpPr>
          <p:nvPr/>
        </p:nvSpPr>
        <p:spPr bwMode="auto">
          <a:xfrm>
            <a:off x="9129713" y="6157913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9" name="Line 177"/>
          <p:cNvSpPr>
            <a:spLocks noChangeShapeType="1"/>
          </p:cNvSpPr>
          <p:nvPr/>
        </p:nvSpPr>
        <p:spPr bwMode="auto">
          <a:xfrm flipH="1" flipV="1">
            <a:off x="120650" y="1835150"/>
            <a:ext cx="21050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0" name="Rectangle 178"/>
          <p:cNvSpPr>
            <a:spLocks noChangeArrowheads="1"/>
          </p:cNvSpPr>
          <p:nvPr/>
        </p:nvSpPr>
        <p:spPr bwMode="auto">
          <a:xfrm>
            <a:off x="7754938" y="1920875"/>
            <a:ext cx="104772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INSTITUIÇÕES</a:t>
            </a:r>
          </a:p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ENVOLVIDAS</a:t>
            </a:r>
          </a:p>
        </p:txBody>
      </p:sp>
      <p:sp>
        <p:nvSpPr>
          <p:cNvPr id="33971" name="Rectangle 179"/>
          <p:cNvSpPr>
            <a:spLocks noChangeArrowheads="1"/>
          </p:cNvSpPr>
          <p:nvPr/>
        </p:nvSpPr>
        <p:spPr bwMode="auto">
          <a:xfrm>
            <a:off x="7543800" y="2590800"/>
            <a:ext cx="228600" cy="2362200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U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33972" name="Rectangle 180"/>
          <p:cNvSpPr>
            <a:spLocks noChangeArrowheads="1"/>
          </p:cNvSpPr>
          <p:nvPr/>
        </p:nvSpPr>
        <p:spPr bwMode="auto">
          <a:xfrm>
            <a:off x="8174038" y="3276600"/>
            <a:ext cx="284162" cy="2133600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eaLnBrk="0" hangingPunct="0"/>
            <a:endParaRPr lang="en-US" sz="1200" b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É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L.</a:t>
            </a:r>
          </a:p>
        </p:txBody>
      </p:sp>
      <p:sp>
        <p:nvSpPr>
          <p:cNvPr id="33973" name="Rectangle 181"/>
          <p:cNvSpPr>
            <a:spLocks noChangeArrowheads="1"/>
          </p:cNvSpPr>
          <p:nvPr/>
        </p:nvSpPr>
        <p:spPr bwMode="auto">
          <a:xfrm>
            <a:off x="8786813" y="4149725"/>
            <a:ext cx="247650" cy="2022475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Ú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974" name="Line 182"/>
          <p:cNvSpPr>
            <a:spLocks noChangeShapeType="1"/>
          </p:cNvSpPr>
          <p:nvPr/>
        </p:nvSpPr>
        <p:spPr bwMode="auto">
          <a:xfrm flipV="1">
            <a:off x="8166100" y="2860675"/>
            <a:ext cx="0" cy="428625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5" name="Line 183"/>
          <p:cNvSpPr>
            <a:spLocks noChangeShapeType="1"/>
          </p:cNvSpPr>
          <p:nvPr/>
        </p:nvSpPr>
        <p:spPr bwMode="auto">
          <a:xfrm>
            <a:off x="8166100" y="2860675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6" name="Line 184"/>
          <p:cNvSpPr>
            <a:spLocks noChangeShapeType="1"/>
          </p:cNvSpPr>
          <p:nvPr/>
        </p:nvSpPr>
        <p:spPr bwMode="auto">
          <a:xfrm>
            <a:off x="8429625" y="2860675"/>
            <a:ext cx="0" cy="428625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7" name="Line 185"/>
          <p:cNvSpPr>
            <a:spLocks noChangeShapeType="1"/>
          </p:cNvSpPr>
          <p:nvPr/>
        </p:nvSpPr>
        <p:spPr bwMode="auto">
          <a:xfrm flipV="1">
            <a:off x="8778875" y="3475409"/>
            <a:ext cx="0" cy="601663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8" name="Line 186"/>
          <p:cNvSpPr>
            <a:spLocks noChangeShapeType="1"/>
          </p:cNvSpPr>
          <p:nvPr/>
        </p:nvSpPr>
        <p:spPr bwMode="auto">
          <a:xfrm>
            <a:off x="8778875" y="3429000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9" name="Line 187"/>
          <p:cNvSpPr>
            <a:spLocks noChangeShapeType="1"/>
          </p:cNvSpPr>
          <p:nvPr/>
        </p:nvSpPr>
        <p:spPr bwMode="auto">
          <a:xfrm>
            <a:off x="9042400" y="3475409"/>
            <a:ext cx="0" cy="601663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0" name="Line 188"/>
          <p:cNvSpPr>
            <a:spLocks noChangeShapeType="1"/>
          </p:cNvSpPr>
          <p:nvPr/>
        </p:nvSpPr>
        <p:spPr bwMode="auto">
          <a:xfrm>
            <a:off x="7553325" y="4148138"/>
            <a:ext cx="0" cy="85725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1" name="Line 189"/>
          <p:cNvSpPr>
            <a:spLocks noChangeShapeType="1"/>
          </p:cNvSpPr>
          <p:nvPr/>
        </p:nvSpPr>
        <p:spPr bwMode="auto">
          <a:xfrm>
            <a:off x="7553325" y="5105400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2" name="Line 190"/>
          <p:cNvSpPr>
            <a:spLocks noChangeShapeType="1"/>
          </p:cNvSpPr>
          <p:nvPr/>
        </p:nvSpPr>
        <p:spPr bwMode="auto">
          <a:xfrm>
            <a:off x="7816850" y="4148138"/>
            <a:ext cx="0" cy="85725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3" name="Line 191"/>
          <p:cNvSpPr>
            <a:spLocks noChangeShapeType="1"/>
          </p:cNvSpPr>
          <p:nvPr/>
        </p:nvSpPr>
        <p:spPr bwMode="auto">
          <a:xfrm>
            <a:off x="8166100" y="5405438"/>
            <a:ext cx="0" cy="342900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4" name="Line 192"/>
          <p:cNvSpPr>
            <a:spLocks noChangeShapeType="1"/>
          </p:cNvSpPr>
          <p:nvPr/>
        </p:nvSpPr>
        <p:spPr bwMode="auto">
          <a:xfrm>
            <a:off x="8429625" y="5405438"/>
            <a:ext cx="0" cy="34290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5" name="Line 193"/>
          <p:cNvSpPr>
            <a:spLocks noChangeShapeType="1"/>
          </p:cNvSpPr>
          <p:nvPr/>
        </p:nvSpPr>
        <p:spPr bwMode="auto">
          <a:xfrm>
            <a:off x="8166100" y="5748338"/>
            <a:ext cx="263525" cy="0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" name="Título 1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ATIVIDADES DE P&amp;D&amp;E    E RESPONSABILIDADES INSTITUCIONAIS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9399"/>
      </p:ext>
    </p:extLst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5536" y="3428998"/>
            <a:ext cx="8496944" cy="3168354"/>
            <a:chOff x="576" y="2592"/>
            <a:chExt cx="4706" cy="1381"/>
          </a:xfrm>
        </p:grpSpPr>
        <p:sp>
          <p:nvSpPr>
            <p:cNvPr id="11271" name="Rectangle 2"/>
            <p:cNvSpPr>
              <a:spLocks noChangeArrowheads="1"/>
            </p:cNvSpPr>
            <p:nvPr/>
          </p:nvSpPr>
          <p:spPr bwMode="auto">
            <a:xfrm>
              <a:off x="576" y="259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PROMOVER E ASSEGURAR  UMA CULTURA DE INOVAÇÃO PERMANENTE</a:t>
              </a:r>
            </a:p>
          </p:txBody>
        </p:sp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576" y="283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TRANSFORMAR O CONHECIMENTO CIENTÍFICO EM RESULTADOS PRÁTICOS </a:t>
              </a:r>
            </a:p>
          </p:txBody>
        </p:sp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576" y="307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ELEVAR O NÚMERO DE PATENTES DEPOSITAS NO EXTERIOR</a:t>
              </a:r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76" y="331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AUMENTAR O VALOR AGREGADO DAS EXPORTAÇÕES </a:t>
              </a:r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576" y="355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OFERECER SUPORTE ÀS PE’s DE BASE TECNOLÓGICA</a:t>
              </a:r>
            </a:p>
          </p:txBody>
        </p:sp>
        <p:sp>
          <p:nvSpPr>
            <p:cNvPr id="11276" name="Rectangle 7"/>
            <p:cNvSpPr>
              <a:spLocks noChangeArrowheads="1"/>
            </p:cNvSpPr>
            <p:nvPr/>
          </p:nvSpPr>
          <p:spPr bwMode="auto">
            <a:xfrm>
              <a:off x="576" y="3792"/>
              <a:ext cx="4706" cy="181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DESENVOLVER SOLUÇÕES DE INTERESSE AMBIENTAL E SOCIAL </a:t>
              </a:r>
            </a:p>
          </p:txBody>
        </p:sp>
      </p:grpSp>
      <p:pic>
        <p:nvPicPr>
          <p:cNvPr id="8209" name="Picture 17" descr="equilib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334370" cy="19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9750" y="1196975"/>
            <a:ext cx="54006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4000" b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5568950" y="1682750"/>
            <a:ext cx="2578100" cy="1358900"/>
          </a:xfrm>
          <a:prstGeom prst="down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Esforço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empresarial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2978150" y="4959350"/>
            <a:ext cx="2273300" cy="1206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endParaRPr lang="en-US" sz="2400" b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>
                <a:solidFill>
                  <a:srgbClr val="6600CC"/>
                </a:solidFill>
                <a:latin typeface="Times New Roman" pitchFamily="18" charset="0"/>
              </a:rPr>
              <a:t>Oportunidade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 rot="-2100000">
            <a:off x="844550" y="3819525"/>
            <a:ext cx="2120900" cy="17399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r>
              <a:rPr lang="en-US" sz="2400" b="0">
                <a:solidFill>
                  <a:srgbClr val="6600CC"/>
                </a:solidFill>
                <a:latin typeface="Times New Roman" pitchFamily="18" charset="0"/>
              </a:rPr>
              <a:t>Mercado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 rot="-1680000">
            <a:off x="1774315" y="4261300"/>
            <a:ext cx="6083300" cy="33496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Inovação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003800" y="3789040"/>
            <a:ext cx="4032250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A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Inovação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é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uma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alavanca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algn="r" eaLnBrk="0" hangingPunct="0"/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Quando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bem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utilizada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multiplica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resultado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esforço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empresarial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no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mercado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baseado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na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exploração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de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uma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oportunidade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resultando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competitividade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925" y="676275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pt-BR" sz="3200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Inovação</a:t>
            </a:r>
            <a:r>
              <a:rPr lang="en-US" dirty="0"/>
              <a:t> &amp; </a:t>
            </a:r>
            <a:r>
              <a:rPr lang="en-US" dirty="0" err="1"/>
              <a:t>Competitividade</a:t>
            </a:r>
            <a:r>
              <a:rPr lang="en-US" dirty="0"/>
              <a:t> </a:t>
            </a:r>
            <a:endParaRPr lang="pt-B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nimBg="1" autoUpdateAnimBg="0"/>
      <p:bldP spid="247812" grpId="0" animBg="1" autoUpdateAnimBg="0"/>
      <p:bldP spid="247813" grpId="0" animBg="1" autoUpdateAnimBg="0"/>
      <p:bldP spid="24781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Função</a:t>
            </a:r>
            <a:r>
              <a:rPr lang="en-US" sz="5400" dirty="0"/>
              <a:t> </a:t>
            </a:r>
            <a:r>
              <a:rPr lang="en-US" sz="5400" dirty="0" err="1"/>
              <a:t>Tecnológica</a:t>
            </a:r>
            <a:endParaRPr lang="pt-BR" sz="5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026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sz="36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SzPct val="85000"/>
            </a:pPr>
            <a:endParaRPr lang="en-US" sz="28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FUNÇÃO TECNOLÓGICA 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É A ADMINISTRAÇÃO SISTEMÁTICA, POR MEIO DAS FUNÇÕES DE PLANEJAMENTO, ORGANIZAÇÃO, DIREÇÃO E CONTROLE, DA CONSTRUÇÃO E MANUTENÇÃO DE UMA CAPACIDADE TECNOLÓGICA ADEQUADA ÀS NECESSIDADES DA EMPRESA.</a:t>
            </a:r>
          </a:p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6381328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Função Tecnológica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MISSÃO</a:t>
            </a:r>
          </a:p>
          <a:p>
            <a:pPr lvl="1"/>
            <a:r>
              <a:rPr lang="en-US" dirty="0" err="1"/>
              <a:t>Auxiliar</a:t>
            </a:r>
            <a:r>
              <a:rPr lang="en-US" dirty="0"/>
              <a:t> a </a:t>
            </a:r>
            <a:r>
              <a:rPr lang="en-US" dirty="0" err="1"/>
              <a:t>empresa</a:t>
            </a:r>
            <a:r>
              <a:rPr lang="en-US" dirty="0"/>
              <a:t> a </a:t>
            </a:r>
            <a:r>
              <a:rPr lang="en-US" dirty="0" err="1"/>
              <a:t>obter</a:t>
            </a:r>
            <a:r>
              <a:rPr lang="en-US" dirty="0"/>
              <a:t> o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instrumento</a:t>
            </a:r>
            <a:r>
              <a:rPr lang="en-US" dirty="0"/>
              <a:t> de </a:t>
            </a:r>
            <a:r>
              <a:rPr lang="en-US" dirty="0" err="1"/>
              <a:t>competitividade</a:t>
            </a:r>
            <a:r>
              <a:rPr lang="en-US" dirty="0"/>
              <a:t>.</a:t>
            </a:r>
          </a:p>
          <a:p>
            <a:r>
              <a:rPr lang="en-US" dirty="0"/>
              <a:t>ATRIBUIÇÕES</a:t>
            </a:r>
          </a:p>
          <a:p>
            <a:pPr lvl="1"/>
            <a:r>
              <a:rPr lang="en-US" dirty="0" err="1"/>
              <a:t>introduzir</a:t>
            </a:r>
            <a:r>
              <a:rPr lang="en-US" dirty="0"/>
              <a:t> novas </a:t>
            </a:r>
            <a:r>
              <a:rPr lang="en-US" dirty="0" err="1"/>
              <a:t>idéias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de </a:t>
            </a:r>
            <a:r>
              <a:rPr lang="en-US" dirty="0" err="1"/>
              <a:t>melhorias</a:t>
            </a:r>
            <a:r>
              <a:rPr lang="en-US" dirty="0"/>
              <a:t> </a:t>
            </a:r>
            <a:r>
              <a:rPr lang="en-US" dirty="0" err="1"/>
              <a:t>tecnológicas</a:t>
            </a:r>
            <a:endParaRPr lang="en-US" dirty="0"/>
          </a:p>
          <a:p>
            <a:pPr lvl="1"/>
            <a:r>
              <a:rPr lang="en-US" dirty="0" err="1"/>
              <a:t>absorver</a:t>
            </a:r>
            <a:r>
              <a:rPr lang="en-US" dirty="0"/>
              <a:t>, </a:t>
            </a:r>
            <a:r>
              <a:rPr lang="en-US" dirty="0" err="1"/>
              <a:t>adaptar</a:t>
            </a:r>
            <a:r>
              <a:rPr lang="en-US" dirty="0"/>
              <a:t> e </a:t>
            </a:r>
            <a:r>
              <a:rPr lang="en-US" dirty="0" err="1"/>
              <a:t>otimizar</a:t>
            </a:r>
            <a:r>
              <a:rPr lang="en-US" dirty="0"/>
              <a:t>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obtidas</a:t>
            </a:r>
            <a:r>
              <a:rPr lang="en-US" dirty="0"/>
              <a:t> de </a:t>
            </a:r>
            <a:r>
              <a:rPr lang="en-US" dirty="0" err="1"/>
              <a:t>terceiros</a:t>
            </a:r>
            <a:endParaRPr lang="en-US" dirty="0"/>
          </a:p>
          <a:p>
            <a:pPr lvl="1"/>
            <a:r>
              <a:rPr lang="en-US" dirty="0" err="1"/>
              <a:t>desenvolver</a:t>
            </a:r>
            <a:r>
              <a:rPr lang="en-US" dirty="0"/>
              <a:t> novas </a:t>
            </a:r>
            <a:r>
              <a:rPr lang="en-US" dirty="0" err="1"/>
              <a:t>matérias-primas</a:t>
            </a:r>
            <a:r>
              <a:rPr lang="en-US" dirty="0"/>
              <a:t> 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fornecedores</a:t>
            </a:r>
            <a:endParaRPr lang="en-US" dirty="0"/>
          </a:p>
          <a:p>
            <a:pPr lvl="1"/>
            <a:r>
              <a:rPr lang="en-US" dirty="0" err="1"/>
              <a:t>agir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elo</a:t>
            </a:r>
            <a:r>
              <a:rPr lang="en-US" dirty="0"/>
              <a:t> entre a </a:t>
            </a:r>
            <a:r>
              <a:rPr lang="en-US" dirty="0" err="1"/>
              <a:t>empresa</a:t>
            </a:r>
            <a:r>
              <a:rPr lang="en-US" dirty="0"/>
              <a:t> e </a:t>
            </a:r>
            <a:r>
              <a:rPr lang="en-US" dirty="0" err="1"/>
              <a:t>universidade</a:t>
            </a:r>
            <a:r>
              <a:rPr lang="en-US" dirty="0"/>
              <a:t> e </a:t>
            </a:r>
            <a:r>
              <a:rPr lang="en-US" dirty="0" err="1"/>
              <a:t>institutos</a:t>
            </a:r>
            <a:r>
              <a:rPr lang="en-US" dirty="0"/>
              <a:t> de </a:t>
            </a:r>
            <a:r>
              <a:rPr lang="en-US" dirty="0" err="1"/>
              <a:t>pesquisa</a:t>
            </a:r>
            <a:endParaRPr lang="en-US" dirty="0"/>
          </a:p>
          <a:p>
            <a:pPr lvl="1"/>
            <a:r>
              <a:rPr lang="en-US" dirty="0" err="1"/>
              <a:t>prover</a:t>
            </a:r>
            <a:r>
              <a:rPr lang="en-US" dirty="0"/>
              <a:t> </a:t>
            </a:r>
            <a:r>
              <a:rPr lang="en-US" dirty="0" err="1"/>
              <a:t>suporte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r>
              <a:rPr lang="en-US" dirty="0"/>
              <a:t> à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produtiva</a:t>
            </a:r>
            <a:endParaRPr lang="en-US" dirty="0"/>
          </a:p>
          <a:p>
            <a:pPr lvl="1"/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segurança</a:t>
            </a:r>
            <a:r>
              <a:rPr lang="en-US" dirty="0"/>
              <a:t> de </a:t>
            </a:r>
            <a:r>
              <a:rPr lang="en-US" dirty="0" err="1"/>
              <a:t>produtos</a:t>
            </a:r>
            <a:endParaRPr lang="en-US" dirty="0"/>
          </a:p>
          <a:p>
            <a:pPr lvl="1"/>
            <a:r>
              <a:rPr lang="en-US" dirty="0" err="1"/>
              <a:t>evitar</a:t>
            </a:r>
            <a:r>
              <a:rPr lang="en-US" dirty="0"/>
              <a:t> a </a:t>
            </a:r>
            <a:r>
              <a:rPr lang="en-US" dirty="0" err="1"/>
              <a:t>dependência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 </a:t>
            </a:r>
            <a:r>
              <a:rPr lang="en-US" dirty="0" err="1"/>
              <a:t>fornecedores</a:t>
            </a:r>
            <a:r>
              <a:rPr lang="en-US" dirty="0"/>
              <a:t> de </a:t>
            </a:r>
            <a:r>
              <a:rPr lang="en-US" dirty="0" err="1"/>
              <a:t>tecnologia</a:t>
            </a:r>
            <a:r>
              <a:rPr lang="en-US" dirty="0"/>
              <a:t> e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importados</a:t>
            </a:r>
            <a:endParaRPr lang="en-US" dirty="0"/>
          </a:p>
          <a:p>
            <a:pPr lvl="1"/>
            <a:r>
              <a:rPr lang="en-US" dirty="0" err="1"/>
              <a:t>suportar</a:t>
            </a:r>
            <a:r>
              <a:rPr lang="en-US" dirty="0"/>
              <a:t>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tecnológicas</a:t>
            </a:r>
            <a:r>
              <a:rPr lang="en-US" dirty="0"/>
              <a:t> de </a:t>
            </a:r>
            <a:r>
              <a:rPr lang="en-US" dirty="0" err="1"/>
              <a:t>vulto</a:t>
            </a:r>
            <a:endParaRPr lang="en-US" dirty="0"/>
          </a:p>
          <a:p>
            <a:pPr lvl="1"/>
            <a:r>
              <a:rPr lang="en-US" dirty="0" err="1"/>
              <a:t>auxiliar</a:t>
            </a:r>
            <a:r>
              <a:rPr lang="en-US" dirty="0"/>
              <a:t> a </a:t>
            </a:r>
            <a:r>
              <a:rPr lang="en-US" dirty="0" err="1"/>
              <a:t>direção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definição</a:t>
            </a:r>
            <a:r>
              <a:rPr lang="en-US" dirty="0"/>
              <a:t> e </a:t>
            </a:r>
            <a:r>
              <a:rPr lang="en-US" dirty="0" err="1"/>
              <a:t>implementação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endParaRPr lang="en-US" dirty="0"/>
          </a:p>
          <a:p>
            <a:pPr lvl="1"/>
            <a:r>
              <a:rPr lang="en-US" dirty="0" err="1"/>
              <a:t>contribuir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mentalidade</a:t>
            </a:r>
            <a:r>
              <a:rPr lang="en-US" dirty="0"/>
              <a:t> </a:t>
            </a:r>
            <a:r>
              <a:rPr lang="en-US" dirty="0" err="1"/>
              <a:t>inovadora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.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04048" y="6388025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u"/>
            </a:pPr>
            <a:endParaRPr lang="pt-BR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pt-BR" sz="40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Função Tecnológica</a:t>
            </a: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REQUISITOS PARA SUCESSO</a:t>
            </a:r>
          </a:p>
          <a:p>
            <a:pPr lvl="1"/>
            <a:r>
              <a:rPr lang="en-US"/>
              <a:t>Contar com uma equipe competente e orientada para os problemas tecnológicos da empresa</a:t>
            </a:r>
          </a:p>
          <a:p>
            <a:pPr lvl="1"/>
            <a:r>
              <a:rPr lang="en-US"/>
              <a:t>Definir objetivos e estratégias claras de atuação</a:t>
            </a:r>
          </a:p>
          <a:p>
            <a:pPr lvl="1"/>
            <a:r>
              <a:rPr lang="en-US"/>
              <a:t>Manter canais fluentes de comunicação, tanto interna quanto externamente</a:t>
            </a:r>
          </a:p>
          <a:p>
            <a:pPr lvl="1"/>
            <a:r>
              <a:rPr lang="en-US"/>
              <a:t>Usar estilos de administração orientados para o ser humano</a:t>
            </a:r>
          </a:p>
          <a:p>
            <a:pPr lvl="1"/>
            <a:r>
              <a:rPr lang="en-US"/>
              <a:t>Ter uma certa liberdade para desenvolver novas idéias </a:t>
            </a:r>
          </a:p>
          <a:p>
            <a:pPr lvl="1"/>
            <a:r>
              <a:rPr lang="en-US"/>
              <a:t>Contar sempre com uma boa carteira de projetos. </a:t>
            </a:r>
            <a:endParaRPr lang="pt-B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076056" y="6309320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92" y="228600"/>
            <a:ext cx="9144000" cy="5334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 DE INOVAÇÃO TECNOLÓGICA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52800" y="2209800"/>
            <a:ext cx="26670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PRODUÇÃO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1950" y="2435225"/>
            <a:ext cx="2000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MATÉRIA-PRIMA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26250" y="2438400"/>
            <a:ext cx="1327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PRODUTO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908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722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18150" y="3778250"/>
            <a:ext cx="1873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PACOTE</a:t>
            </a:r>
          </a:p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TECNOLÓGICO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514600" y="5881688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200400" y="5638800"/>
            <a:ext cx="990600" cy="457200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 dirty="0">
                <a:solidFill>
                  <a:schemeClr val="folHlink"/>
                </a:solidFill>
                <a:latin typeface="Arial" charset="0"/>
              </a:rPr>
              <a:t>P&amp;D</a:t>
            </a:r>
            <a:endParaRPr lang="en-US" sz="1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24200" y="1447800"/>
            <a:ext cx="3213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336600"/>
                </a:solidFill>
                <a:latin typeface="Arial" charset="0"/>
              </a:rPr>
              <a:t>ENFOQUE LIMITADO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75856" y="2204864"/>
            <a:ext cx="2667000" cy="7620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relaxedInset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PRODUÇÃO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0850" y="5729288"/>
            <a:ext cx="206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CONHECIMENTO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191000" y="4572000"/>
            <a:ext cx="1219200" cy="1524000"/>
          </a:xfrm>
          <a:custGeom>
            <a:avLst/>
            <a:gdLst>
              <a:gd name="T0" fmla="*/ 2147483647 w 21600"/>
              <a:gd name="T1" fmla="*/ 0 h 21600"/>
              <a:gd name="T2" fmla="*/ 1800643140 w 21600"/>
              <a:gd name="T3" fmla="*/ 2147483647 h 21600"/>
              <a:gd name="T4" fmla="*/ 0 w 21600"/>
              <a:gd name="T5" fmla="*/ 2147483647 h 21600"/>
              <a:gd name="T6" fmla="*/ 1664691221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282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07" y="0"/>
                </a:moveTo>
                <a:lnTo>
                  <a:pt x="10013" y="7200"/>
                </a:lnTo>
                <a:lnTo>
                  <a:pt x="13099" y="7200"/>
                </a:lnTo>
                <a:lnTo>
                  <a:pt x="13099" y="15282"/>
                </a:lnTo>
                <a:lnTo>
                  <a:pt x="0" y="15282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807" y="0"/>
                </a:lnTo>
                <a:close/>
              </a:path>
            </a:pathLst>
          </a:custGeom>
          <a:solidFill>
            <a:srgbClr val="0099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724400" y="42672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343400" y="37338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105400" y="37338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62600" y="32004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92" y="228600"/>
            <a:ext cx="9144000" cy="5334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</a:rPr>
              <a:t>PROCESSO DE INOVAÇÃO TECNOLÓGICA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218944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ENFOQUE AMPLO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0" y="2133600"/>
            <a:ext cx="3352800" cy="13716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2819400"/>
            <a:ext cx="3276600" cy="685800"/>
          </a:xfrm>
          <a:prstGeom prst="rect">
            <a:avLst/>
          </a:prstGeom>
          <a:solidFill>
            <a:srgbClr val="DDF53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P&amp;D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2063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CONHECIMENTO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3622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092950" y="2209800"/>
            <a:ext cx="1974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NECESSIDADES</a:t>
            </a:r>
            <a:b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DO MERCADO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0" y="4800600"/>
            <a:ext cx="3124200" cy="10668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PRODUÇÃO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25775" y="4251325"/>
            <a:ext cx="3756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SOLUÇÕES  TECNOLÓGICAS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648200" y="35052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7239000" y="5003800"/>
            <a:ext cx="162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PRODUTOS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7848600" y="2971800"/>
            <a:ext cx="0" cy="1524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248400" y="51816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04800" y="5195888"/>
            <a:ext cx="2000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MATÉRIA-PRIMA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438400" y="53340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943600" y="54102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114800" y="5638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486400" y="4876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67050" y="2133600"/>
            <a:ext cx="3333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CONCEITO DE TECNOLOGIA</a:t>
            </a:r>
            <a:b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NA EMPRESA</a:t>
            </a:r>
            <a:endParaRPr lang="pt-BR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rot="10782095">
            <a:off x="6477000" y="2513013"/>
            <a:ext cx="60960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429000" y="54102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265" name="Picture 25" descr="NA0144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867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 descr="TN00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10200"/>
            <a:ext cx="785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BS0058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465763"/>
            <a:ext cx="83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1027"/>
          <p:cNvSpPr>
            <a:spLocks noChangeArrowheads="1"/>
          </p:cNvSpPr>
          <p:nvPr/>
        </p:nvSpPr>
        <p:spPr bwMode="auto">
          <a:xfrm>
            <a:off x="7543800" y="1828800"/>
            <a:ext cx="1600200" cy="22860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88" name="Text Box 1028"/>
          <p:cNvSpPr txBox="1">
            <a:spLocks noChangeArrowheads="1"/>
          </p:cNvSpPr>
          <p:nvPr/>
        </p:nvSpPr>
        <p:spPr bwMode="auto">
          <a:xfrm>
            <a:off x="7467600" y="2209800"/>
            <a:ext cx="17526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RESULTADOS</a:t>
            </a:r>
          </a:p>
          <a:p>
            <a:pPr algn="ctr" eaLnBrk="0" hangingPunct="0"/>
            <a:endParaRPr lang="pt-BR" sz="1600">
              <a:solidFill>
                <a:srgbClr val="3366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Aumento da competitividade da empresa</a:t>
            </a:r>
          </a:p>
        </p:txBody>
      </p:sp>
      <p:sp>
        <p:nvSpPr>
          <p:cNvPr id="502789" name="Rectangle 1029"/>
          <p:cNvSpPr>
            <a:spLocks noChangeArrowheads="1"/>
          </p:cNvSpPr>
          <p:nvPr/>
        </p:nvSpPr>
        <p:spPr bwMode="auto">
          <a:xfrm>
            <a:off x="4381500" y="1600200"/>
            <a:ext cx="2400300" cy="48006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0" name="Text Box 1030"/>
          <p:cNvSpPr txBox="1">
            <a:spLocks noChangeArrowheads="1"/>
          </p:cNvSpPr>
          <p:nvPr/>
        </p:nvSpPr>
        <p:spPr bwMode="auto">
          <a:xfrm>
            <a:off x="4457700" y="1690688"/>
            <a:ext cx="22113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336600"/>
                </a:solidFill>
                <a:latin typeface="Comic Sans MS" pitchFamily="66" charset="0"/>
              </a:rPr>
              <a:t>EMPRESA</a:t>
            </a:r>
          </a:p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1" name="Rectangle 1031"/>
          <p:cNvSpPr>
            <a:spLocks noChangeArrowheads="1"/>
          </p:cNvSpPr>
          <p:nvPr/>
        </p:nvSpPr>
        <p:spPr bwMode="auto">
          <a:xfrm>
            <a:off x="4533900" y="2133600"/>
            <a:ext cx="2135188" cy="1828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2" name="Text Box 1032"/>
          <p:cNvSpPr txBox="1">
            <a:spLocks noChangeArrowheads="1"/>
          </p:cNvSpPr>
          <p:nvPr/>
        </p:nvSpPr>
        <p:spPr bwMode="auto">
          <a:xfrm>
            <a:off x="4499992" y="2133600"/>
            <a:ext cx="2169096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Estratégia e Auditoria Tecnológica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Estrutura da Função Tecnológica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Avaliação de Parcerias e Alianças</a:t>
            </a:r>
            <a:endParaRPr lang="pt-BR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3" name="Rectangle 1033"/>
          <p:cNvSpPr>
            <a:spLocks noChangeArrowheads="1"/>
          </p:cNvSpPr>
          <p:nvPr/>
        </p:nvSpPr>
        <p:spPr bwMode="auto">
          <a:xfrm>
            <a:off x="4533900" y="4191000"/>
            <a:ext cx="2135188" cy="1981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4" name="Text Box 1034"/>
          <p:cNvSpPr txBox="1">
            <a:spLocks noChangeArrowheads="1"/>
          </p:cNvSpPr>
          <p:nvPr/>
        </p:nvSpPr>
        <p:spPr bwMode="auto">
          <a:xfrm>
            <a:off x="4610100" y="4352925"/>
            <a:ext cx="1981200" cy="204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Produção 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Marketing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P&amp;D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RH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Finanças</a:t>
            </a:r>
            <a:endParaRPr lang="en-US" sz="1600">
              <a:solidFill>
                <a:srgbClr val="3366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en-US" sz="1600">
                <a:solidFill>
                  <a:srgbClr val="336600"/>
                </a:solidFill>
                <a:latin typeface="Comic Sans MS" pitchFamily="66" charset="0"/>
              </a:rPr>
              <a:t>Tec. Informação</a:t>
            </a:r>
          </a:p>
          <a:p>
            <a:pPr algn="ctr" eaLnBrk="0" hangingPunct="0">
              <a:buFontTx/>
              <a:buChar char="•"/>
              <a:defRPr/>
            </a:pPr>
            <a:r>
              <a:rPr lang="en-US" sz="1600">
                <a:solidFill>
                  <a:srgbClr val="336600"/>
                </a:solidFill>
                <a:latin typeface="Comic Sans MS" pitchFamily="66" charset="0"/>
              </a:rPr>
              <a:t>Logística</a:t>
            </a:r>
          </a:p>
          <a:p>
            <a:pPr algn="ctr" eaLnBrk="0" hangingPunct="0">
              <a:buFontTx/>
              <a:buChar char="•"/>
              <a:defRPr/>
            </a:pPr>
            <a:endParaRPr lang="pt-BR" sz="16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5" name="Line 1035"/>
          <p:cNvSpPr>
            <a:spLocks noChangeShapeType="1"/>
          </p:cNvSpPr>
          <p:nvPr/>
        </p:nvSpPr>
        <p:spPr bwMode="auto">
          <a:xfrm>
            <a:off x="2109788" y="2133600"/>
            <a:ext cx="1852612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6" name="Line 1036"/>
          <p:cNvSpPr>
            <a:spLocks noChangeShapeType="1"/>
          </p:cNvSpPr>
          <p:nvPr/>
        </p:nvSpPr>
        <p:spPr bwMode="auto">
          <a:xfrm>
            <a:off x="6781800" y="2438400"/>
            <a:ext cx="838200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7" name="Line 1037"/>
          <p:cNvSpPr>
            <a:spLocks noChangeShapeType="1"/>
          </p:cNvSpPr>
          <p:nvPr/>
        </p:nvSpPr>
        <p:spPr bwMode="auto">
          <a:xfrm flipH="1">
            <a:off x="2489200" y="2362200"/>
            <a:ext cx="1778000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8" name="Text Box 1038"/>
          <p:cNvSpPr txBox="1">
            <a:spLocks noChangeArrowheads="1"/>
          </p:cNvSpPr>
          <p:nvPr/>
        </p:nvSpPr>
        <p:spPr bwMode="auto">
          <a:xfrm>
            <a:off x="1905000" y="2514600"/>
            <a:ext cx="2616200" cy="3582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Desenvolvimento Interno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Transferência de Tecnologia da Matriz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Consórcio de Pesquisa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Pesquisa em Parceria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Aquisição de </a:t>
            </a:r>
            <a:r>
              <a:rPr lang="pt-BR" sz="1400" dirty="0" err="1">
                <a:solidFill>
                  <a:srgbClr val="FF0000"/>
                </a:solidFill>
                <a:latin typeface="Comic Sans MS" pitchFamily="66" charset="0"/>
              </a:rPr>
              <a:t>EBT’s</a:t>
            </a:r>
            <a:endParaRPr lang="pt-BR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</a:pPr>
            <a:r>
              <a:rPr lang="pt-BR" sz="1400" dirty="0" err="1">
                <a:solidFill>
                  <a:srgbClr val="FF0000"/>
                </a:solidFill>
                <a:latin typeface="Comic Sans MS" pitchFamily="66" charset="0"/>
              </a:rPr>
              <a:t>Joint-Venture</a:t>
            </a: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 / Aliança</a:t>
            </a: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Cooperação com universidade/ IP 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Contratação de Pesquisa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Contratação de Pessoas</a:t>
            </a: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Licenciamento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Compra de Equipamentos e Insumos</a:t>
            </a:r>
          </a:p>
          <a:p>
            <a:pPr algn="ctr" eaLnBrk="0" hangingPunct="0">
              <a:buFontTx/>
              <a:buChar char="•"/>
            </a:pPr>
            <a:endParaRPr lang="pt-B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2799" name="Text Box 1039"/>
          <p:cNvSpPr txBox="1">
            <a:spLocks noChangeArrowheads="1"/>
          </p:cNvSpPr>
          <p:nvPr/>
        </p:nvSpPr>
        <p:spPr bwMode="auto">
          <a:xfrm>
            <a:off x="6948265" y="4673600"/>
            <a:ext cx="2043336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Novos produtos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Melhoramento dos produtos atuais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Redução de custos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Patentes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2800" name="AutoShape 1040"/>
          <p:cNvSpPr>
            <a:spLocks noChangeArrowheads="1"/>
          </p:cNvSpPr>
          <p:nvPr/>
        </p:nvSpPr>
        <p:spPr bwMode="auto">
          <a:xfrm>
            <a:off x="8305800" y="38100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502801" name="Rectangle 1041"/>
          <p:cNvSpPr>
            <a:spLocks noChangeArrowheads="1"/>
          </p:cNvSpPr>
          <p:nvPr/>
        </p:nvSpPr>
        <p:spPr bwMode="auto">
          <a:xfrm>
            <a:off x="76200" y="1828800"/>
            <a:ext cx="2033588" cy="35814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802" name="Text Box 1042"/>
          <p:cNvSpPr txBox="1">
            <a:spLocks noChangeArrowheads="1"/>
          </p:cNvSpPr>
          <p:nvPr/>
        </p:nvSpPr>
        <p:spPr bwMode="auto">
          <a:xfrm>
            <a:off x="0" y="1879600"/>
            <a:ext cx="21082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FONTES EXTERNAS DE TECNOLOGIAS: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Universidades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Institutos de Pesquisa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Fornecedores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Concorrentes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Consultorias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Congressos e Feiras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Matriz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Banco de Patentes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Mercado de Trabalho</a:t>
            </a:r>
          </a:p>
          <a:p>
            <a:pPr algn="ctr" eaLnBrk="0" hangingPunct="0"/>
            <a:endParaRPr lang="pt-BR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02803" name="AutoShape 1043"/>
          <p:cNvSpPr>
            <a:spLocks/>
          </p:cNvSpPr>
          <p:nvPr/>
        </p:nvSpPr>
        <p:spPr bwMode="auto">
          <a:xfrm rot="-5400000">
            <a:off x="3009900" y="4610100"/>
            <a:ext cx="381000" cy="2590800"/>
          </a:xfrm>
          <a:prstGeom prst="leftBrace">
            <a:avLst>
              <a:gd name="adj1" fmla="val 5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02804" name="Text Box 1044"/>
          <p:cNvSpPr txBox="1">
            <a:spLocks noChangeArrowheads="1"/>
          </p:cNvSpPr>
          <p:nvPr/>
        </p:nvSpPr>
        <p:spPr bwMode="auto">
          <a:xfrm>
            <a:off x="1689100" y="6019800"/>
            <a:ext cx="287655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Mecanismos de </a:t>
            </a:r>
          </a:p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Aquisição e</a:t>
            </a:r>
          </a:p>
          <a:p>
            <a:pPr algn="ctr"/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Transferência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Tecnologia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02805" name="Picture 1045" descr="BS005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67400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2806" name="Picture 1046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5867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07" name="Picture 1047" descr="TN0068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733800"/>
            <a:ext cx="785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T</a:t>
            </a:r>
            <a:r>
              <a:rPr lang="en-US" dirty="0"/>
              <a:t>E</a:t>
            </a:r>
            <a:r>
              <a:rPr lang="pt-BR" dirty="0"/>
              <a:t>CNOLÓGICA: visão integrada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animBg="1" autoUpdateAnimBg="0"/>
      <p:bldP spid="502788" grpId="0" autoUpdateAnimBg="0"/>
      <p:bldP spid="502789" grpId="0" animBg="1" autoUpdateAnimBg="0"/>
      <p:bldP spid="502790" grpId="0" autoUpdateAnimBg="0"/>
      <p:bldP spid="502791" grpId="0" animBg="1" autoUpdateAnimBg="0"/>
      <p:bldP spid="502792" grpId="0" autoUpdateAnimBg="0"/>
      <p:bldP spid="502793" grpId="0" animBg="1" autoUpdateAnimBg="0"/>
      <p:bldP spid="502794" grpId="0" autoUpdateAnimBg="0"/>
      <p:bldP spid="502795" grpId="0" animBg="1"/>
      <p:bldP spid="502796" grpId="0" animBg="1"/>
      <p:bldP spid="502797" grpId="0" animBg="1"/>
      <p:bldP spid="502798" grpId="0" autoUpdateAnimBg="0"/>
      <p:bldP spid="502799" grpId="0" autoUpdateAnimBg="0"/>
      <p:bldP spid="502800" grpId="0" animBg="1"/>
      <p:bldP spid="502801" grpId="0" animBg="1" autoUpdateAnimBg="0"/>
      <p:bldP spid="502802" grpId="0" autoUpdateAnimBg="0"/>
      <p:bldP spid="502803" grpId="0" animBg="1"/>
      <p:bldP spid="502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inédito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22558"/>
            <a:ext cx="6608295" cy="56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6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Modelos</a:t>
            </a:r>
            <a:r>
              <a:rPr lang="en-US" sz="5400" dirty="0"/>
              <a:t> de Inovação</a:t>
            </a:r>
            <a:endParaRPr lang="pt-BR" sz="5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Modelo Linear de Inovação ou </a:t>
            </a:r>
            <a:br>
              <a:rPr lang="pt-BR"/>
            </a:br>
            <a:r>
              <a:rPr lang="pt-BR"/>
              <a:t>Science Push</a:t>
            </a:r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76200" y="2667000"/>
            <a:ext cx="1111250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76200" y="3017838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</a:p>
          <a:p>
            <a:r>
              <a:rPr lang="en-US" sz="1800" b="1">
                <a:solidFill>
                  <a:srgbClr val="000099"/>
                </a:solidFill>
              </a:rPr>
              <a:t>Básica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1624013" y="2667000"/>
            <a:ext cx="1141412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4" name="Rectangle 1030"/>
          <p:cNvSpPr>
            <a:spLocks noChangeArrowheads="1"/>
          </p:cNvSpPr>
          <p:nvPr/>
        </p:nvSpPr>
        <p:spPr bwMode="auto">
          <a:xfrm>
            <a:off x="3230563" y="2667000"/>
            <a:ext cx="1722437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5356225" y="2667000"/>
            <a:ext cx="17303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7604125" y="2667000"/>
            <a:ext cx="13874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7" name="Text Box 1033"/>
          <p:cNvSpPr txBox="1">
            <a:spLocks noChangeArrowheads="1"/>
          </p:cNvSpPr>
          <p:nvPr/>
        </p:nvSpPr>
        <p:spPr bwMode="auto">
          <a:xfrm>
            <a:off x="3146425" y="320040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Desenvolvimento</a:t>
            </a:r>
          </a:p>
          <a:p>
            <a:r>
              <a:rPr lang="en-US" sz="1800" b="1">
                <a:solidFill>
                  <a:srgbClr val="000099"/>
                </a:solidFill>
              </a:rPr>
              <a:t>Experimental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298" name="AutoShape 1034"/>
          <p:cNvSpPr>
            <a:spLocks noChangeArrowheads="1"/>
          </p:cNvSpPr>
          <p:nvPr/>
        </p:nvSpPr>
        <p:spPr bwMode="auto">
          <a:xfrm>
            <a:off x="12303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AutoShape 1035"/>
          <p:cNvSpPr>
            <a:spLocks noChangeArrowheads="1"/>
          </p:cNvSpPr>
          <p:nvPr/>
        </p:nvSpPr>
        <p:spPr bwMode="auto">
          <a:xfrm>
            <a:off x="28305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AutoShape 1036"/>
          <p:cNvSpPr>
            <a:spLocks noChangeArrowheads="1"/>
          </p:cNvSpPr>
          <p:nvPr/>
        </p:nvSpPr>
        <p:spPr bwMode="auto">
          <a:xfrm>
            <a:off x="494506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AutoShape 1037"/>
          <p:cNvSpPr>
            <a:spLocks noChangeArrowheads="1"/>
          </p:cNvSpPr>
          <p:nvPr/>
        </p:nvSpPr>
        <p:spPr bwMode="auto">
          <a:xfrm>
            <a:off x="71739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Text Box 1038"/>
          <p:cNvSpPr txBox="1">
            <a:spLocks noChangeArrowheads="1"/>
          </p:cNvSpPr>
          <p:nvPr/>
        </p:nvSpPr>
        <p:spPr bwMode="auto">
          <a:xfrm>
            <a:off x="5356225" y="3192463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Engenharia </a:t>
            </a:r>
          </a:p>
          <a:p>
            <a:r>
              <a:rPr lang="en-US" sz="1800" b="1">
                <a:solidFill>
                  <a:srgbClr val="000099"/>
                </a:solidFill>
              </a:rPr>
              <a:t>do produto</a:t>
            </a:r>
          </a:p>
          <a:p>
            <a:r>
              <a:rPr lang="en-US" sz="1800" b="1">
                <a:solidFill>
                  <a:srgbClr val="000099"/>
                </a:solidFill>
              </a:rPr>
              <a:t>e do processo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3" name="Text Box 1039"/>
          <p:cNvSpPr txBox="1">
            <a:spLocks noChangeArrowheads="1"/>
          </p:cNvSpPr>
          <p:nvPr/>
        </p:nvSpPr>
        <p:spPr bwMode="auto">
          <a:xfrm>
            <a:off x="7562850" y="284162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Produção e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lançamento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4" name="Text Box 1040"/>
          <p:cNvSpPr txBox="1">
            <a:spLocks noChangeArrowheads="1"/>
          </p:cNvSpPr>
          <p:nvPr/>
        </p:nvSpPr>
        <p:spPr bwMode="auto">
          <a:xfrm>
            <a:off x="1622425" y="3048000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</a:p>
          <a:p>
            <a:r>
              <a:rPr lang="en-US" sz="1800" b="1">
                <a:solidFill>
                  <a:srgbClr val="000099"/>
                </a:solidFill>
              </a:rPr>
              <a:t>Aplicada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7020272" y="5960313"/>
            <a:ext cx="13083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Comic Sans MS" pitchFamily="66" charset="0"/>
              </a:rPr>
              <a:t>Barbieri (2003)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Modelo Linear de Inovação ou </a:t>
            </a:r>
            <a:br>
              <a:rPr lang="pt-BR"/>
            </a:br>
            <a:r>
              <a:rPr lang="pt-BR"/>
              <a:t>Demand Pull</a:t>
            </a:r>
          </a:p>
        </p:txBody>
      </p:sp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0" y="2667000"/>
            <a:ext cx="1600200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76200" y="3017838"/>
            <a:ext cx="160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Necessidades Operacionais e de Mercado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1828800" y="2667000"/>
            <a:ext cx="1141413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8" name="Rectangle 1030"/>
          <p:cNvSpPr>
            <a:spLocks noChangeArrowheads="1"/>
          </p:cNvSpPr>
          <p:nvPr/>
        </p:nvSpPr>
        <p:spPr bwMode="auto">
          <a:xfrm>
            <a:off x="3382963" y="2667000"/>
            <a:ext cx="1722437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9" name="Rectangle 1031"/>
          <p:cNvSpPr>
            <a:spLocks noChangeArrowheads="1"/>
          </p:cNvSpPr>
          <p:nvPr/>
        </p:nvSpPr>
        <p:spPr bwMode="auto">
          <a:xfrm>
            <a:off x="5508625" y="2667000"/>
            <a:ext cx="17303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20" name="Rectangle 1032"/>
          <p:cNvSpPr>
            <a:spLocks noChangeArrowheads="1"/>
          </p:cNvSpPr>
          <p:nvPr/>
        </p:nvSpPr>
        <p:spPr bwMode="auto">
          <a:xfrm>
            <a:off x="7680325" y="2667000"/>
            <a:ext cx="13874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21" name="Text Box 1033"/>
          <p:cNvSpPr txBox="1">
            <a:spLocks noChangeArrowheads="1"/>
          </p:cNvSpPr>
          <p:nvPr/>
        </p:nvSpPr>
        <p:spPr bwMode="auto">
          <a:xfrm>
            <a:off x="3298825" y="320040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Desenvolvimento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da Idéia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2" name="AutoShape 1034"/>
          <p:cNvSpPr>
            <a:spLocks noChangeArrowheads="1"/>
          </p:cNvSpPr>
          <p:nvPr/>
        </p:nvSpPr>
        <p:spPr bwMode="auto">
          <a:xfrm>
            <a:off x="15351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AutoShape 1035"/>
          <p:cNvSpPr>
            <a:spLocks noChangeArrowheads="1"/>
          </p:cNvSpPr>
          <p:nvPr/>
        </p:nvSpPr>
        <p:spPr bwMode="auto">
          <a:xfrm>
            <a:off x="29829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1036"/>
          <p:cNvSpPr>
            <a:spLocks noChangeArrowheads="1"/>
          </p:cNvSpPr>
          <p:nvPr/>
        </p:nvSpPr>
        <p:spPr bwMode="auto">
          <a:xfrm>
            <a:off x="509746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AutoShape 1037"/>
          <p:cNvSpPr>
            <a:spLocks noChangeArrowheads="1"/>
          </p:cNvSpPr>
          <p:nvPr/>
        </p:nvSpPr>
        <p:spPr bwMode="auto">
          <a:xfrm>
            <a:off x="72501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Text Box 1038"/>
          <p:cNvSpPr txBox="1">
            <a:spLocks noChangeArrowheads="1"/>
          </p:cNvSpPr>
          <p:nvPr/>
        </p:nvSpPr>
        <p:spPr bwMode="auto">
          <a:xfrm>
            <a:off x="5607050" y="3048000"/>
            <a:ext cx="147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Engenharia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do produto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e do processo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7" name="Text Box 1039"/>
          <p:cNvSpPr txBox="1">
            <a:spLocks noChangeArrowheads="1"/>
          </p:cNvSpPr>
          <p:nvPr/>
        </p:nvSpPr>
        <p:spPr bwMode="auto">
          <a:xfrm>
            <a:off x="7639050" y="284162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Produção e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lançamento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8" name="Text Box 1040"/>
          <p:cNvSpPr txBox="1">
            <a:spLocks noChangeArrowheads="1"/>
          </p:cNvSpPr>
          <p:nvPr/>
        </p:nvSpPr>
        <p:spPr bwMode="auto">
          <a:xfrm>
            <a:off x="1889125" y="3048000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Geração </a:t>
            </a:r>
          </a:p>
          <a:p>
            <a:r>
              <a:rPr lang="en-US" sz="1800" b="1">
                <a:solidFill>
                  <a:srgbClr val="000099"/>
                </a:solidFill>
              </a:rPr>
              <a:t>de idéias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9" name="Text Box 1041"/>
          <p:cNvSpPr txBox="1">
            <a:spLocks noChangeArrowheads="1"/>
          </p:cNvSpPr>
          <p:nvPr/>
        </p:nvSpPr>
        <p:spPr bwMode="auto">
          <a:xfrm>
            <a:off x="6732240" y="5888305"/>
            <a:ext cx="13083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Comic Sans MS" pitchFamily="66" charset="0"/>
              </a:rPr>
              <a:t>Barbieri (2003)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8382000" cy="612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Modelo de Kline </a:t>
            </a:r>
          </a:p>
        </p:txBody>
      </p:sp>
      <p:sp>
        <p:nvSpPr>
          <p:cNvPr id="15363" name="Oval 1027"/>
          <p:cNvSpPr>
            <a:spLocks noChangeArrowheads="1"/>
          </p:cNvSpPr>
          <p:nvPr/>
        </p:nvSpPr>
        <p:spPr bwMode="auto">
          <a:xfrm>
            <a:off x="1219200" y="685800"/>
            <a:ext cx="6705600" cy="990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pt-BR">
              <a:latin typeface="Comic Sans MS" pitchFamily="66" charset="0"/>
            </a:endParaRPr>
          </a:p>
          <a:p>
            <a:pPr algn="ctr"/>
            <a:r>
              <a:rPr lang="pt-BR">
                <a:latin typeface="Comic Sans MS" pitchFamily="66" charset="0"/>
              </a:rPr>
              <a:t>Investigação</a:t>
            </a:r>
          </a:p>
        </p:txBody>
      </p:sp>
      <p:sp>
        <p:nvSpPr>
          <p:cNvPr id="15364" name="Oval 1028"/>
          <p:cNvSpPr>
            <a:spLocks noChangeArrowheads="1"/>
          </p:cNvSpPr>
          <p:nvPr/>
        </p:nvSpPr>
        <p:spPr bwMode="auto">
          <a:xfrm>
            <a:off x="0" y="4114800"/>
            <a:ext cx="9144000" cy="2362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5" name="Oval 1029"/>
          <p:cNvSpPr>
            <a:spLocks noChangeArrowheads="1"/>
          </p:cNvSpPr>
          <p:nvPr/>
        </p:nvSpPr>
        <p:spPr bwMode="auto">
          <a:xfrm>
            <a:off x="457200" y="2286000"/>
            <a:ext cx="8458200" cy="1295400"/>
          </a:xfrm>
          <a:prstGeom prst="ellipse">
            <a:avLst/>
          </a:prstGeom>
          <a:solidFill>
            <a:srgbClr val="AD7EB8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Oval 1030"/>
          <p:cNvSpPr>
            <a:spLocks noChangeArrowheads="1"/>
          </p:cNvSpPr>
          <p:nvPr/>
        </p:nvSpPr>
        <p:spPr bwMode="auto">
          <a:xfrm>
            <a:off x="19812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Oval 1031"/>
          <p:cNvSpPr>
            <a:spLocks noChangeArrowheads="1"/>
          </p:cNvSpPr>
          <p:nvPr/>
        </p:nvSpPr>
        <p:spPr bwMode="auto">
          <a:xfrm>
            <a:off x="41148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Oval 1032"/>
          <p:cNvSpPr>
            <a:spLocks noChangeArrowheads="1"/>
          </p:cNvSpPr>
          <p:nvPr/>
        </p:nvSpPr>
        <p:spPr bwMode="auto">
          <a:xfrm>
            <a:off x="63246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Oval 1033"/>
          <p:cNvSpPr>
            <a:spLocks noChangeArrowheads="1"/>
          </p:cNvSpPr>
          <p:nvPr/>
        </p:nvSpPr>
        <p:spPr bwMode="auto">
          <a:xfrm>
            <a:off x="22860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0" name="Oval 1034"/>
          <p:cNvSpPr>
            <a:spLocks noChangeArrowheads="1"/>
          </p:cNvSpPr>
          <p:nvPr/>
        </p:nvSpPr>
        <p:spPr bwMode="auto">
          <a:xfrm>
            <a:off x="39624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1" name="Oval 1035"/>
          <p:cNvSpPr>
            <a:spLocks noChangeArrowheads="1"/>
          </p:cNvSpPr>
          <p:nvPr/>
        </p:nvSpPr>
        <p:spPr bwMode="auto">
          <a:xfrm>
            <a:off x="57150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2" name="Oval 1036"/>
          <p:cNvSpPr>
            <a:spLocks noChangeArrowheads="1"/>
          </p:cNvSpPr>
          <p:nvPr/>
        </p:nvSpPr>
        <p:spPr bwMode="auto">
          <a:xfrm>
            <a:off x="3810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3" name="Oval 1037"/>
          <p:cNvSpPr>
            <a:spLocks noChangeArrowheads="1"/>
          </p:cNvSpPr>
          <p:nvPr/>
        </p:nvSpPr>
        <p:spPr bwMode="auto">
          <a:xfrm>
            <a:off x="19050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4" name="Oval 1038"/>
          <p:cNvSpPr>
            <a:spLocks noChangeArrowheads="1"/>
          </p:cNvSpPr>
          <p:nvPr/>
        </p:nvSpPr>
        <p:spPr bwMode="auto">
          <a:xfrm>
            <a:off x="3429000" y="46482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5" name="Oval 1039"/>
          <p:cNvSpPr>
            <a:spLocks noChangeArrowheads="1"/>
          </p:cNvSpPr>
          <p:nvPr/>
        </p:nvSpPr>
        <p:spPr bwMode="auto">
          <a:xfrm>
            <a:off x="5029200" y="46482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6" name="Oval 1040"/>
          <p:cNvSpPr>
            <a:spLocks noChangeArrowheads="1"/>
          </p:cNvSpPr>
          <p:nvPr/>
        </p:nvSpPr>
        <p:spPr bwMode="auto">
          <a:xfrm>
            <a:off x="67056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1828800" y="5562600"/>
            <a:ext cx="533400" cy="527050"/>
            <a:chOff x="1152" y="3744"/>
            <a:chExt cx="336" cy="332"/>
          </a:xfrm>
        </p:grpSpPr>
        <p:sp>
          <p:nvSpPr>
            <p:cNvPr id="15420" name="AutoShape 1042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1" name="AutoShape 1043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3352800" y="5638800"/>
            <a:ext cx="533400" cy="527050"/>
            <a:chOff x="1152" y="3744"/>
            <a:chExt cx="336" cy="332"/>
          </a:xfrm>
        </p:grpSpPr>
        <p:sp>
          <p:nvSpPr>
            <p:cNvPr id="15418" name="AutoShape 1045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9" name="AutoShape 1046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047"/>
          <p:cNvGrpSpPr>
            <a:grpSpLocks/>
          </p:cNvGrpSpPr>
          <p:nvPr/>
        </p:nvGrpSpPr>
        <p:grpSpPr bwMode="auto">
          <a:xfrm>
            <a:off x="5029200" y="5645150"/>
            <a:ext cx="533400" cy="527050"/>
            <a:chOff x="1152" y="3744"/>
            <a:chExt cx="336" cy="332"/>
          </a:xfrm>
        </p:grpSpPr>
        <p:sp>
          <p:nvSpPr>
            <p:cNvPr id="15416" name="AutoShape 1048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7" name="AutoShape 1049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6705600" y="5645150"/>
            <a:ext cx="533400" cy="527050"/>
            <a:chOff x="1152" y="3744"/>
            <a:chExt cx="336" cy="332"/>
          </a:xfrm>
        </p:grpSpPr>
        <p:sp>
          <p:nvSpPr>
            <p:cNvPr id="15414" name="AutoShape 1051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5" name="AutoShape 1052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5381" name="AutoShape 1053"/>
          <p:cNvCxnSpPr>
            <a:cxnSpLocks noChangeShapeType="1"/>
          </p:cNvCxnSpPr>
          <p:nvPr/>
        </p:nvCxnSpPr>
        <p:spPr bwMode="auto">
          <a:xfrm rot="5400000">
            <a:off x="4652169" y="2858294"/>
            <a:ext cx="111125" cy="6434137"/>
          </a:xfrm>
          <a:prstGeom prst="bentConnector3">
            <a:avLst>
              <a:gd name="adj1" fmla="val 617144"/>
            </a:avLst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15382" name="AutoShape 1054"/>
          <p:cNvCxnSpPr>
            <a:cxnSpLocks noChangeShapeType="1"/>
          </p:cNvCxnSpPr>
          <p:nvPr/>
        </p:nvCxnSpPr>
        <p:spPr bwMode="auto">
          <a:xfrm rot="5400000">
            <a:off x="5371306" y="3620294"/>
            <a:ext cx="1588" cy="4800600"/>
          </a:xfrm>
          <a:prstGeom prst="bentConnector3">
            <a:avLst>
              <a:gd name="adj1" fmla="val 33099991"/>
            </a:avLst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15383" name="AutoShape 1055"/>
          <p:cNvCxnSpPr>
            <a:cxnSpLocks noChangeShapeType="1"/>
          </p:cNvCxnSpPr>
          <p:nvPr/>
        </p:nvCxnSpPr>
        <p:spPr bwMode="auto">
          <a:xfrm rot="5400000">
            <a:off x="5867400" y="4419600"/>
            <a:ext cx="76200" cy="3276600"/>
          </a:xfrm>
          <a:prstGeom prst="bentConnector3">
            <a:avLst>
              <a:gd name="adj1" fmla="val 400000"/>
            </a:avLst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sp>
        <p:nvSpPr>
          <p:cNvPr id="15384" name="Text Box 1056"/>
          <p:cNvSpPr txBox="1">
            <a:spLocks noChangeArrowheads="1"/>
          </p:cNvSpPr>
          <p:nvPr/>
        </p:nvSpPr>
        <p:spPr bwMode="auto">
          <a:xfrm>
            <a:off x="457200" y="4997450"/>
            <a:ext cx="1235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Mercado Potencial</a:t>
            </a:r>
          </a:p>
        </p:txBody>
      </p:sp>
      <p:sp>
        <p:nvSpPr>
          <p:cNvPr id="15385" name="Text Box 1057"/>
          <p:cNvSpPr txBox="1">
            <a:spLocks noChangeArrowheads="1"/>
          </p:cNvSpPr>
          <p:nvPr/>
        </p:nvSpPr>
        <p:spPr bwMode="auto">
          <a:xfrm>
            <a:off x="2133600" y="4799013"/>
            <a:ext cx="16764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Investigação</a:t>
            </a:r>
          </a:p>
          <a:p>
            <a:r>
              <a:rPr lang="pt-BR" sz="1800">
                <a:latin typeface="Comic Sans MS" pitchFamily="66" charset="0"/>
              </a:rPr>
              <a:t>Concepção criação </a:t>
            </a:r>
          </a:p>
        </p:txBody>
      </p:sp>
      <p:sp>
        <p:nvSpPr>
          <p:cNvPr id="15386" name="Text Box 1058"/>
          <p:cNvSpPr txBox="1">
            <a:spLocks noChangeArrowheads="1"/>
          </p:cNvSpPr>
          <p:nvPr/>
        </p:nvSpPr>
        <p:spPr bwMode="auto">
          <a:xfrm>
            <a:off x="3657600" y="4873625"/>
            <a:ext cx="19812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600">
                <a:latin typeface="Comic Sans MS" pitchFamily="66" charset="0"/>
              </a:rPr>
              <a:t>Design desenvolvimento  detalhado  </a:t>
            </a:r>
          </a:p>
          <a:p>
            <a:r>
              <a:rPr lang="pt-BR" sz="1600">
                <a:latin typeface="Comic Sans MS" pitchFamily="66" charset="0"/>
              </a:rPr>
              <a:t>teste  </a:t>
            </a:r>
          </a:p>
        </p:txBody>
      </p:sp>
      <p:sp>
        <p:nvSpPr>
          <p:cNvPr id="15387" name="Text Box 1059"/>
          <p:cNvSpPr txBox="1">
            <a:spLocks noChangeArrowheads="1"/>
          </p:cNvSpPr>
          <p:nvPr/>
        </p:nvSpPr>
        <p:spPr bwMode="auto">
          <a:xfrm>
            <a:off x="5410200" y="4997450"/>
            <a:ext cx="198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Redesign Fabricação  </a:t>
            </a:r>
          </a:p>
        </p:txBody>
      </p:sp>
      <p:sp>
        <p:nvSpPr>
          <p:cNvPr id="15388" name="Text Box 1060"/>
          <p:cNvSpPr txBox="1">
            <a:spLocks noChangeArrowheads="1"/>
          </p:cNvSpPr>
          <p:nvPr/>
        </p:nvSpPr>
        <p:spPr bwMode="auto">
          <a:xfrm>
            <a:off x="7086600" y="4997450"/>
            <a:ext cx="198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Distribuição e mercado</a:t>
            </a:r>
          </a:p>
        </p:txBody>
      </p:sp>
      <p:sp>
        <p:nvSpPr>
          <p:cNvPr id="15389" name="AutoShape 1061"/>
          <p:cNvSpPr>
            <a:spLocks noChangeArrowheads="1"/>
          </p:cNvSpPr>
          <p:nvPr/>
        </p:nvSpPr>
        <p:spPr bwMode="auto">
          <a:xfrm>
            <a:off x="19050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0" name="AutoShape 1062"/>
          <p:cNvSpPr>
            <a:spLocks noChangeArrowheads="1"/>
          </p:cNvSpPr>
          <p:nvPr/>
        </p:nvSpPr>
        <p:spPr bwMode="auto">
          <a:xfrm>
            <a:off x="34290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1" name="AutoShape 1063"/>
          <p:cNvSpPr>
            <a:spLocks noChangeArrowheads="1"/>
          </p:cNvSpPr>
          <p:nvPr/>
        </p:nvSpPr>
        <p:spPr bwMode="auto">
          <a:xfrm>
            <a:off x="50292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2" name="AutoShape 1064"/>
          <p:cNvSpPr>
            <a:spLocks noChangeArrowheads="1"/>
          </p:cNvSpPr>
          <p:nvPr/>
        </p:nvSpPr>
        <p:spPr bwMode="auto">
          <a:xfrm>
            <a:off x="66294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3" name="Text Box 1065"/>
          <p:cNvSpPr txBox="1">
            <a:spLocks noChangeArrowheads="1"/>
          </p:cNvSpPr>
          <p:nvPr/>
        </p:nvSpPr>
        <p:spPr bwMode="auto">
          <a:xfrm>
            <a:off x="1379538" y="2895600"/>
            <a:ext cx="64690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Conjunto de conhecimentos científicos e tecnológicos</a:t>
            </a:r>
          </a:p>
        </p:txBody>
      </p:sp>
      <p:sp>
        <p:nvSpPr>
          <p:cNvPr id="15394" name="Text Box 1066"/>
          <p:cNvSpPr txBox="1">
            <a:spLocks noChangeArrowheads="1"/>
          </p:cNvSpPr>
          <p:nvPr/>
        </p:nvSpPr>
        <p:spPr bwMode="auto">
          <a:xfrm>
            <a:off x="23415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5" name="Text Box 1067"/>
          <p:cNvSpPr txBox="1">
            <a:spLocks noChangeArrowheads="1"/>
          </p:cNvSpPr>
          <p:nvPr/>
        </p:nvSpPr>
        <p:spPr bwMode="auto">
          <a:xfrm>
            <a:off x="66849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6" name="Text Box 1068"/>
          <p:cNvSpPr txBox="1">
            <a:spLocks noChangeArrowheads="1"/>
          </p:cNvSpPr>
          <p:nvPr/>
        </p:nvSpPr>
        <p:spPr bwMode="auto">
          <a:xfrm>
            <a:off x="44751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7" name="Text Box 1069"/>
          <p:cNvSpPr txBox="1">
            <a:spLocks noChangeArrowheads="1"/>
          </p:cNvSpPr>
          <p:nvPr/>
        </p:nvSpPr>
        <p:spPr bwMode="auto">
          <a:xfrm>
            <a:off x="2667000" y="822325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398" name="Text Box 1070"/>
          <p:cNvSpPr txBox="1">
            <a:spLocks noChangeArrowheads="1"/>
          </p:cNvSpPr>
          <p:nvPr/>
        </p:nvSpPr>
        <p:spPr bwMode="auto">
          <a:xfrm>
            <a:off x="4343400" y="762000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399" name="Text Box 1071"/>
          <p:cNvSpPr txBox="1">
            <a:spLocks noChangeArrowheads="1"/>
          </p:cNvSpPr>
          <p:nvPr/>
        </p:nvSpPr>
        <p:spPr bwMode="auto">
          <a:xfrm>
            <a:off x="6096000" y="822325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400" name="Arc 1072"/>
          <p:cNvSpPr>
            <a:spLocks/>
          </p:cNvSpPr>
          <p:nvPr/>
        </p:nvSpPr>
        <p:spPr bwMode="auto">
          <a:xfrm flipH="1">
            <a:off x="304800" y="1066800"/>
            <a:ext cx="914400" cy="3721100"/>
          </a:xfrm>
          <a:custGeom>
            <a:avLst/>
            <a:gdLst>
              <a:gd name="T0" fmla="*/ 0 w 26248"/>
              <a:gd name="T1" fmla="*/ 753554782 h 32585"/>
              <a:gd name="T2" fmla="*/ 982807592 w 26248"/>
              <a:gd name="T3" fmla="*/ 2147483647 h 32585"/>
              <a:gd name="T4" fmla="*/ 196510545 w 26248"/>
              <a:gd name="T5" fmla="*/ 2147483647 h 32585"/>
              <a:gd name="T6" fmla="*/ 0 60000 65536"/>
              <a:gd name="T7" fmla="*/ 0 60000 65536"/>
              <a:gd name="T8" fmla="*/ 0 60000 65536"/>
              <a:gd name="T9" fmla="*/ 0 w 26248"/>
              <a:gd name="T10" fmla="*/ 0 h 32585"/>
              <a:gd name="T11" fmla="*/ 26248 w 26248"/>
              <a:gd name="T12" fmla="*/ 32585 h 32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48" h="32585" fill="none" extrusionOk="0">
                <a:moveTo>
                  <a:pt x="0" y="506"/>
                </a:moveTo>
                <a:cubicBezTo>
                  <a:pt x="1526" y="169"/>
                  <a:pt x="3084" y="-1"/>
                  <a:pt x="4648" y="0"/>
                </a:cubicBezTo>
                <a:cubicBezTo>
                  <a:pt x="16577" y="0"/>
                  <a:pt x="26248" y="9670"/>
                  <a:pt x="26248" y="21600"/>
                </a:cubicBezTo>
                <a:cubicBezTo>
                  <a:pt x="26248" y="25464"/>
                  <a:pt x="25211" y="29257"/>
                  <a:pt x="23246" y="32585"/>
                </a:cubicBezTo>
              </a:path>
              <a:path w="26248" h="32585" stroke="0" extrusionOk="0">
                <a:moveTo>
                  <a:pt x="0" y="506"/>
                </a:moveTo>
                <a:cubicBezTo>
                  <a:pt x="1526" y="169"/>
                  <a:pt x="3084" y="-1"/>
                  <a:pt x="4648" y="0"/>
                </a:cubicBezTo>
                <a:cubicBezTo>
                  <a:pt x="16577" y="0"/>
                  <a:pt x="26248" y="9670"/>
                  <a:pt x="26248" y="21600"/>
                </a:cubicBezTo>
                <a:cubicBezTo>
                  <a:pt x="26248" y="25464"/>
                  <a:pt x="25211" y="29257"/>
                  <a:pt x="23246" y="32585"/>
                </a:cubicBezTo>
                <a:lnTo>
                  <a:pt x="4648" y="21600"/>
                </a:lnTo>
                <a:lnTo>
                  <a:pt x="0" y="506"/>
                </a:lnTo>
                <a:close/>
              </a:path>
            </a:pathLst>
          </a:custGeom>
          <a:noFill/>
          <a:ln w="31750">
            <a:solidFill>
              <a:srgbClr val="008000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401" name="Arc 1073"/>
          <p:cNvSpPr>
            <a:spLocks/>
          </p:cNvSpPr>
          <p:nvPr/>
        </p:nvSpPr>
        <p:spPr bwMode="auto">
          <a:xfrm rot="-10351054" flipH="1" flipV="1">
            <a:off x="7772400" y="1295400"/>
            <a:ext cx="1447800" cy="3581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402" name="Line 1074"/>
          <p:cNvSpPr>
            <a:spLocks noChangeShapeType="1"/>
          </p:cNvSpPr>
          <p:nvPr/>
        </p:nvSpPr>
        <p:spPr bwMode="auto">
          <a:xfrm flipV="1">
            <a:off x="2590800" y="12192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3" name="Line 1075"/>
          <p:cNvSpPr>
            <a:spLocks noChangeShapeType="1"/>
          </p:cNvSpPr>
          <p:nvPr/>
        </p:nvSpPr>
        <p:spPr bwMode="auto">
          <a:xfrm flipV="1">
            <a:off x="4572000" y="1219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4" name="Line 1076"/>
          <p:cNvSpPr>
            <a:spLocks noChangeShapeType="1"/>
          </p:cNvSpPr>
          <p:nvPr/>
        </p:nvSpPr>
        <p:spPr bwMode="auto">
          <a:xfrm flipH="1" flipV="1">
            <a:off x="6248400" y="1219200"/>
            <a:ext cx="609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5" name="Line 1077"/>
          <p:cNvSpPr>
            <a:spLocks noChangeShapeType="1"/>
          </p:cNvSpPr>
          <p:nvPr/>
        </p:nvSpPr>
        <p:spPr bwMode="auto">
          <a:xfrm flipV="1">
            <a:off x="2438400" y="3581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6" name="Line 1078"/>
          <p:cNvSpPr>
            <a:spLocks noChangeShapeType="1"/>
          </p:cNvSpPr>
          <p:nvPr/>
        </p:nvSpPr>
        <p:spPr bwMode="auto">
          <a:xfrm flipV="1">
            <a:off x="4572000" y="3657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7" name="Line 1079"/>
          <p:cNvSpPr>
            <a:spLocks noChangeShapeType="1"/>
          </p:cNvSpPr>
          <p:nvPr/>
        </p:nvSpPr>
        <p:spPr bwMode="auto">
          <a:xfrm flipV="1">
            <a:off x="6248400" y="3581400"/>
            <a:ext cx="304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8" name="Line 1080"/>
          <p:cNvSpPr>
            <a:spLocks noChangeShapeType="1"/>
          </p:cNvSpPr>
          <p:nvPr/>
        </p:nvSpPr>
        <p:spPr bwMode="auto">
          <a:xfrm>
            <a:off x="2743200" y="3505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9" name="Line 1081"/>
          <p:cNvSpPr>
            <a:spLocks noChangeShapeType="1"/>
          </p:cNvSpPr>
          <p:nvPr/>
        </p:nvSpPr>
        <p:spPr bwMode="auto">
          <a:xfrm>
            <a:off x="4800600" y="3657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0" name="Line 1082"/>
          <p:cNvSpPr>
            <a:spLocks noChangeShapeType="1"/>
          </p:cNvSpPr>
          <p:nvPr/>
        </p:nvSpPr>
        <p:spPr bwMode="auto">
          <a:xfrm flipH="1">
            <a:off x="6477000" y="3505200"/>
            <a:ext cx="381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1" name="Line 1083"/>
          <p:cNvSpPr>
            <a:spLocks noChangeShapeType="1"/>
          </p:cNvSpPr>
          <p:nvPr/>
        </p:nvSpPr>
        <p:spPr bwMode="auto">
          <a:xfrm>
            <a:off x="3124200" y="1143000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2" name="Line 1084"/>
          <p:cNvSpPr>
            <a:spLocks noChangeShapeType="1"/>
          </p:cNvSpPr>
          <p:nvPr/>
        </p:nvSpPr>
        <p:spPr bwMode="auto">
          <a:xfrm>
            <a:off x="4953000" y="1219944"/>
            <a:ext cx="762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3" name="Arc 1085"/>
          <p:cNvSpPr>
            <a:spLocks/>
          </p:cNvSpPr>
          <p:nvPr/>
        </p:nvSpPr>
        <p:spPr bwMode="auto">
          <a:xfrm rot="1162036">
            <a:off x="6172200" y="1219200"/>
            <a:ext cx="1219200" cy="3276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417" y="260648"/>
            <a:ext cx="8893175" cy="436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Modelo </a:t>
            </a:r>
            <a:r>
              <a:rPr lang="en-US" dirty="0" err="1"/>
              <a:t>Paralelo</a:t>
            </a:r>
            <a:r>
              <a:rPr lang="en-US" dirty="0"/>
              <a:t> do Processo de Inovação</a:t>
            </a:r>
            <a:endParaRPr lang="pt-BR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76375" y="1295400"/>
            <a:ext cx="5980113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84250" y="1295400"/>
            <a:ext cx="724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Estado corrente de necessidades e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 aspirações da Sociedade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76375" y="5105400"/>
            <a:ext cx="6191250" cy="990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807325" y="3048000"/>
            <a:ext cx="1336675" cy="1143000"/>
          </a:xfrm>
          <a:prstGeom prst="ellipse">
            <a:avLst/>
          </a:prstGeom>
          <a:gradFill rotWithShape="0">
            <a:gsLst>
              <a:gs pos="0">
                <a:srgbClr val="6EEBF8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EEB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877175" y="3124200"/>
            <a:ext cx="1266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Novos 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Produtos</a:t>
            </a:r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9850" y="2971800"/>
            <a:ext cx="914400" cy="1295400"/>
          </a:xfrm>
          <a:prstGeom prst="ellipse">
            <a:avLst/>
          </a:prstGeom>
          <a:gradFill rotWithShape="0">
            <a:gsLst>
              <a:gs pos="0">
                <a:srgbClr val="6EEBF8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EEB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850" y="33528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Idéias</a:t>
            </a:r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36675" y="3276600"/>
            <a:ext cx="84455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66825" y="3429000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41588" y="3276600"/>
            <a:ext cx="10541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938588" y="3276600"/>
            <a:ext cx="1125537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16550" y="3276600"/>
            <a:ext cx="98425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53225" y="3276600"/>
            <a:ext cx="10541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489200" y="331470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Desenvol-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vimento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868738" y="35052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Engenharia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984250" y="3505200"/>
            <a:ext cx="282575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2181225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3581400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064125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400800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400675" y="35052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Produção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635750" y="335280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16176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884488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43608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5767388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71040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5767388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71040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16176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2884488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43608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84363" y="5181600"/>
            <a:ext cx="557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Estado corrente de conhecimentos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 científicos e tecnológicos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 rot="3449039">
            <a:off x="327819" y="47712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 rot="3449039">
            <a:off x="7150894" y="21042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 rot="7449174">
            <a:off x="7292182" y="4695031"/>
            <a:ext cx="1524000" cy="211137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7449174">
            <a:off x="327819" y="22566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-85725" y="5578475"/>
            <a:ext cx="1739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Capacidade</a:t>
            </a:r>
          </a:p>
          <a:p>
            <a:r>
              <a:rPr lang="en-US" b="1">
                <a:solidFill>
                  <a:schemeClr val="hlink"/>
                </a:solidFill>
              </a:rPr>
              <a:t>Tecnológica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737475" y="5654675"/>
            <a:ext cx="168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Tecnologia </a:t>
            </a:r>
          </a:p>
          <a:p>
            <a:r>
              <a:rPr lang="en-US" b="1">
                <a:solidFill>
                  <a:schemeClr val="hlink"/>
                </a:solidFill>
              </a:rPr>
              <a:t>Absorvida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8004175" y="1108075"/>
            <a:ext cx="138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Adoção</a:t>
            </a:r>
          </a:p>
          <a:p>
            <a:r>
              <a:rPr lang="en-US" b="1">
                <a:solidFill>
                  <a:schemeClr val="hlink"/>
                </a:solidFill>
              </a:rPr>
              <a:t>Utilidade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0" y="838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Recohecimento</a:t>
            </a:r>
          </a:p>
          <a:p>
            <a:pPr algn="ctr"/>
            <a:r>
              <a:rPr lang="en-US" b="1">
                <a:solidFill>
                  <a:schemeClr val="hlink"/>
                </a:solidFill>
              </a:rPr>
              <a:t>da Necessidade</a:t>
            </a:r>
            <a:endParaRPr lang="pt-B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24200" y="914400"/>
            <a:ext cx="5867400" cy="59436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pt-B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14400"/>
            <a:ext cx="2362200" cy="59436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pt-B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938213"/>
            <a:ext cx="20383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Produto Atual</a:t>
            </a:r>
          </a:p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Produto Atual</a:t>
            </a: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en-US" sz="100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en-US" sz="100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Tecnologia Nova</a:t>
            </a: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Tecnologia Nova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pt-BR" sz="18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35896" y="908720"/>
            <a:ext cx="60198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existente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com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acomodações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endParaRPr lang="en-US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endParaRPr lang="en-US" sz="1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existente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e </a:t>
            </a:r>
          </a:p>
          <a:p>
            <a:pPr eaLnBrk="1" hangingPunct="1"/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criada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equipe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projeto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em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P&amp;D</a:t>
            </a:r>
          </a:p>
          <a:p>
            <a:pPr eaLnBrk="1" hangingPunct="1"/>
            <a:endParaRPr lang="en-US" sz="1800" dirty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atual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com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adaptações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da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equipe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vendas</a:t>
            </a:r>
            <a:endParaRPr lang="en-US" sz="1800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endParaRPr lang="en-US" sz="1800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grupo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para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o novo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produto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assessorado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por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P&amp;D e marketing.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Podem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criadas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novas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equipes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projetos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de P&amp;D e Marketing</a:t>
            </a:r>
          </a:p>
          <a:p>
            <a:pPr eaLnBrk="1" hangingPunct="1"/>
            <a:endParaRPr lang="en-US" sz="1800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um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grupo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para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o novo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proudto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Assessorado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P&amp;D e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produção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Eventualmente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nova 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empresa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criada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dependento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da 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intensidade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mudança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da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tecnologia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nova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unidade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negócios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ou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joint-venture,</a:t>
            </a:r>
          </a:p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ou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novo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Departamento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na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Empresa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pt-BR" sz="1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286000" y="2438400"/>
            <a:ext cx="1143000" cy="2819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-5400000">
            <a:off x="-2261914" y="3593456"/>
            <a:ext cx="482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ABRANGÊNCIA DA INOVAÇÃO 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5400000">
            <a:off x="6122194" y="3363119"/>
            <a:ext cx="537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MUDANÇA ORGANIZACIONAL INDICADA</a:t>
            </a: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Abrangência  X Mudança </a:t>
            </a:r>
          </a:p>
        </p:txBody>
      </p:sp>
    </p:spTree>
    <p:extLst>
      <p:ext uri="{BB962C8B-B14F-4D97-AF65-F5344CB8AC3E}">
        <p14:creationId xmlns:p14="http://schemas.microsoft.com/office/powerpoint/2010/main" val="2723042643"/>
      </p:ext>
    </p:extLst>
  </p:cSld>
  <p:clrMapOvr>
    <a:masterClrMapping/>
  </p:clrMapOvr>
  <p:transition>
    <p:spli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de Caso: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Cristália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215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INOVAÇÃO ABERTA </a:t>
            </a:r>
            <a:br>
              <a:rPr lang="en-US" dirty="0"/>
            </a:br>
            <a:r>
              <a:rPr lang="en-US" dirty="0"/>
              <a:t>(OPEN INNOVATION)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727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INOVAÇÃO ABERTA</a:t>
            </a:r>
            <a:endParaRPr lang="pt-BR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Novo paradigma de Gestão da Inovação na Empresa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A P&amp;D são tratados como sistemas abertos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Fluxos internos e externos de conhecimento são utilizados para acelerar a inovação interna;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Promove a expansão dos negócios por meio da colocação no mercado de uma inovação que não será necessariamente desenvolvida internamente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Permite às empresas obterem retorno de projetos que, em outros casos, seriam abandonados no funil da inovação, em função de não adequarem-se aos critérios técnicos e econômicos estabelecidos pela empresa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5148064" y="6381328"/>
            <a:ext cx="211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(CHESBROUGH, 2003).</a:t>
            </a:r>
          </a:p>
        </p:txBody>
      </p:sp>
    </p:spTree>
  </p:cSld>
  <p:clrMapOvr>
    <a:masterClrMapping/>
  </p:clrMapOvr>
  <p:transition>
    <p:spli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/>
              <a:t>INOVAÇÃO ABERTA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316913" cy="4972050"/>
          </a:xfrm>
        </p:spPr>
        <p:txBody>
          <a:bodyPr/>
          <a:lstStyle/>
          <a:p>
            <a:r>
              <a:rPr lang="en-US" sz="2200" dirty="0" err="1"/>
              <a:t>Empresas</a:t>
            </a:r>
            <a:r>
              <a:rPr lang="en-US" sz="2200" dirty="0"/>
              <a:t> </a:t>
            </a:r>
            <a:r>
              <a:rPr lang="en-US" sz="2200" dirty="0" err="1"/>
              <a:t>estão</a:t>
            </a:r>
            <a:r>
              <a:rPr lang="en-US" sz="2200" dirty="0"/>
              <a:t>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vez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repensando</a:t>
            </a:r>
            <a:r>
              <a:rPr lang="en-US" sz="2200" dirty="0"/>
              <a:t> as </a:t>
            </a:r>
            <a:r>
              <a:rPr lang="en-US" sz="2200" dirty="0" err="1"/>
              <a:t>maneiras</a:t>
            </a:r>
            <a:r>
              <a:rPr lang="en-US" sz="2200" dirty="0"/>
              <a:t> </a:t>
            </a:r>
            <a:r>
              <a:rPr lang="en-US" sz="2200" dirty="0" err="1"/>
              <a:t>fundamentais</a:t>
            </a:r>
            <a:r>
              <a:rPr lang="en-US" sz="2200" dirty="0"/>
              <a:t> </a:t>
            </a:r>
            <a:r>
              <a:rPr lang="en-US" sz="2200" dirty="0" err="1"/>
              <a:t>pelas</a:t>
            </a:r>
            <a:r>
              <a:rPr lang="en-US" sz="2200" dirty="0"/>
              <a:t> </a:t>
            </a:r>
            <a:r>
              <a:rPr lang="en-US" sz="2200" dirty="0" err="1"/>
              <a:t>quais</a:t>
            </a:r>
            <a:r>
              <a:rPr lang="en-US" sz="2200" dirty="0"/>
              <a:t> </a:t>
            </a:r>
            <a:r>
              <a:rPr lang="en-US" sz="2200" dirty="0" err="1"/>
              <a:t>geram</a:t>
            </a:r>
            <a:r>
              <a:rPr lang="en-US" sz="2200" dirty="0"/>
              <a:t> </a:t>
            </a:r>
            <a:r>
              <a:rPr lang="en-US" sz="2200" dirty="0" err="1"/>
              <a:t>ideias</a:t>
            </a:r>
            <a:r>
              <a:rPr lang="en-US" sz="2200" dirty="0"/>
              <a:t> e as </a:t>
            </a:r>
            <a:r>
              <a:rPr lang="en-US" sz="2200" dirty="0" err="1"/>
              <a:t>colocam</a:t>
            </a:r>
            <a:r>
              <a:rPr lang="en-US" sz="2200" dirty="0"/>
              <a:t> no </a:t>
            </a:r>
            <a:r>
              <a:rPr lang="en-US" sz="2200" dirty="0" err="1"/>
              <a:t>mercado</a:t>
            </a:r>
            <a:r>
              <a:rPr lang="en-US" sz="2200" dirty="0"/>
              <a:t> – </a:t>
            </a:r>
            <a:r>
              <a:rPr lang="en-US" sz="2200" dirty="0" err="1"/>
              <a:t>aproveitando</a:t>
            </a:r>
            <a:r>
              <a:rPr lang="en-US" sz="2200" dirty="0"/>
              <a:t> </a:t>
            </a:r>
            <a:r>
              <a:rPr lang="en-US" sz="2200" dirty="0" err="1"/>
              <a:t>idéias</a:t>
            </a:r>
            <a:r>
              <a:rPr lang="en-US" sz="2200" dirty="0"/>
              <a:t> </a:t>
            </a:r>
            <a:r>
              <a:rPr lang="en-US" sz="2200" dirty="0" err="1"/>
              <a:t>externas</a:t>
            </a:r>
            <a:r>
              <a:rPr lang="en-US" sz="2200" dirty="0"/>
              <a:t> </a:t>
            </a:r>
            <a:r>
              <a:rPr lang="en-US" sz="2200" dirty="0" err="1"/>
              <a:t>enquanto</a:t>
            </a:r>
            <a:r>
              <a:rPr lang="en-US" sz="2200" dirty="0"/>
              <a:t> </a:t>
            </a:r>
            <a:r>
              <a:rPr lang="en-US" sz="2200" dirty="0" err="1"/>
              <a:t>alavancam</a:t>
            </a:r>
            <a:r>
              <a:rPr lang="en-US" sz="2200" dirty="0"/>
              <a:t> </a:t>
            </a:r>
            <a:r>
              <a:rPr lang="en-US" sz="2200" dirty="0" err="1"/>
              <a:t>seu</a:t>
            </a:r>
            <a:r>
              <a:rPr lang="en-US" sz="2200" dirty="0"/>
              <a:t> P&amp;D </a:t>
            </a:r>
            <a:r>
              <a:rPr lang="en-US" sz="2200" dirty="0" err="1"/>
              <a:t>interno</a:t>
            </a:r>
            <a:r>
              <a:rPr lang="en-US" sz="2200" dirty="0"/>
              <a:t> </a:t>
            </a:r>
            <a:r>
              <a:rPr lang="en-US" sz="2200" dirty="0" err="1"/>
              <a:t>além</a:t>
            </a:r>
            <a:r>
              <a:rPr lang="en-US" sz="2200" dirty="0"/>
              <a:t> de </a:t>
            </a:r>
            <a:r>
              <a:rPr lang="en-US" sz="2200" dirty="0" err="1"/>
              <a:t>suas</a:t>
            </a:r>
            <a:r>
              <a:rPr lang="en-US" sz="2200" dirty="0"/>
              <a:t> </a:t>
            </a:r>
            <a:r>
              <a:rPr lang="en-US" sz="2200" dirty="0" err="1"/>
              <a:t>operações</a:t>
            </a:r>
            <a:r>
              <a:rPr lang="en-US" sz="2200" dirty="0"/>
              <a:t> </a:t>
            </a:r>
            <a:r>
              <a:rPr lang="en-US" sz="2200" dirty="0" err="1"/>
              <a:t>correntes</a:t>
            </a:r>
            <a:r>
              <a:rPr lang="en-US" sz="2200" dirty="0"/>
              <a:t>.</a:t>
            </a:r>
          </a:p>
          <a:p>
            <a:r>
              <a:rPr lang="en-US" sz="2200" dirty="0"/>
              <a:t>No </a:t>
            </a:r>
            <a:r>
              <a:rPr lang="en-US" sz="2200" dirty="0" err="1"/>
              <a:t>passado</a:t>
            </a:r>
            <a:r>
              <a:rPr lang="en-US" sz="2200" dirty="0"/>
              <a:t>: </a:t>
            </a:r>
          </a:p>
          <a:p>
            <a:pPr lvl="1"/>
            <a:r>
              <a:rPr lang="en-US" sz="1900" dirty="0"/>
              <a:t>P&amp;D </a:t>
            </a:r>
            <a:r>
              <a:rPr lang="en-US" sz="1900" dirty="0" err="1"/>
              <a:t>interno</a:t>
            </a:r>
            <a:r>
              <a:rPr lang="en-US" sz="1900" dirty="0"/>
              <a:t> – </a:t>
            </a:r>
            <a:r>
              <a:rPr lang="en-US" sz="1900" dirty="0" err="1"/>
              <a:t>ativo</a:t>
            </a:r>
            <a:r>
              <a:rPr lang="en-US" sz="1900" dirty="0"/>
              <a:t> de valor </a:t>
            </a:r>
            <a:r>
              <a:rPr lang="en-US" sz="1900" dirty="0" err="1"/>
              <a:t>estratégico</a:t>
            </a:r>
            <a:endParaRPr lang="en-US" sz="1900" dirty="0"/>
          </a:p>
          <a:p>
            <a:pPr lvl="1"/>
            <a:r>
              <a:rPr lang="en-US" sz="1900" dirty="0"/>
              <a:t>Forte </a:t>
            </a:r>
            <a:r>
              <a:rPr lang="en-US" sz="1900" dirty="0" err="1"/>
              <a:t>barreira</a:t>
            </a:r>
            <a:r>
              <a:rPr lang="en-US" sz="1900" dirty="0"/>
              <a:t> de </a:t>
            </a:r>
            <a:r>
              <a:rPr lang="en-US" sz="1900" dirty="0" err="1"/>
              <a:t>entrada</a:t>
            </a:r>
            <a:r>
              <a:rPr lang="en-US" sz="1900" dirty="0"/>
              <a:t> de </a:t>
            </a:r>
            <a:r>
              <a:rPr lang="en-US" sz="1900" dirty="0" err="1"/>
              <a:t>concorrentes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muitos</a:t>
            </a:r>
            <a:r>
              <a:rPr lang="en-US" sz="1900" dirty="0"/>
              <a:t> </a:t>
            </a:r>
            <a:r>
              <a:rPr lang="en-US" sz="1900" dirty="0" err="1"/>
              <a:t>mercados</a:t>
            </a:r>
            <a:endParaRPr lang="en-US" sz="1900" dirty="0"/>
          </a:p>
          <a:p>
            <a:r>
              <a:rPr lang="en-US" sz="2200" dirty="0" err="1"/>
              <a:t>Atualmente</a:t>
            </a:r>
            <a:r>
              <a:rPr lang="en-US" sz="2200" dirty="0"/>
              <a:t>:</a:t>
            </a:r>
          </a:p>
          <a:p>
            <a:pPr lvl="1"/>
            <a:r>
              <a:rPr lang="en-US" sz="1900" dirty="0"/>
              <a:t>Forte </a:t>
            </a:r>
            <a:r>
              <a:rPr lang="en-US" sz="1900" dirty="0" err="1"/>
              <a:t>competição</a:t>
            </a:r>
            <a:r>
              <a:rPr lang="en-US" sz="1900" dirty="0"/>
              <a:t> de </a:t>
            </a:r>
            <a:r>
              <a:rPr lang="en-US" sz="1900" dirty="0" err="1"/>
              <a:t>novos</a:t>
            </a:r>
            <a:r>
              <a:rPr lang="en-US" sz="1900" dirty="0"/>
              <a:t>  </a:t>
            </a:r>
            <a:r>
              <a:rPr lang="en-US" sz="1900" dirty="0" err="1"/>
              <a:t>entrantes</a:t>
            </a:r>
            <a:r>
              <a:rPr lang="en-US" sz="1900" dirty="0"/>
              <a:t>;</a:t>
            </a:r>
          </a:p>
          <a:p>
            <a:pPr lvl="1"/>
            <a:r>
              <a:rPr lang="pt-BR" sz="1900" dirty="0"/>
              <a:t>Tais empresas fazem pouca ou nenhuma pesquisa básica, mas colocam novas idéias no mercado por processos diferentes.</a:t>
            </a:r>
          </a:p>
          <a:p>
            <a:r>
              <a:rPr lang="pt-BR" sz="2200" dirty="0"/>
              <a:t>Exemplos:</a:t>
            </a:r>
          </a:p>
          <a:p>
            <a:pPr lvl="1"/>
            <a:r>
              <a:rPr lang="pt-BR" sz="1900" dirty="0"/>
              <a:t>Siemens  - </a:t>
            </a:r>
            <a:r>
              <a:rPr lang="en-US" sz="1900" dirty="0"/>
              <a:t>Genentech,  Amgen and Genzyme x Merck e Pfizer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Inovação</a:t>
            </a:r>
            <a:r>
              <a:rPr lang="en-US" dirty="0"/>
              <a:t> tem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percebido</a:t>
            </a:r>
            <a:r>
              <a:rPr lang="en-US" dirty="0"/>
              <a:t> (</a:t>
            </a:r>
            <a:r>
              <a:rPr lang="en-US" dirty="0" err="1"/>
              <a:t>aplicação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810000" cy="257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3283862"/>
            <a:ext cx="5112567" cy="3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9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509588"/>
            <a:ext cx="8153400" cy="9906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/>
              <a:t>Por que P&amp;D interno não é mais </a:t>
            </a:r>
            <a:br>
              <a:rPr lang="pt-BR" sz="3600"/>
            </a:br>
            <a:r>
              <a:rPr lang="pt-BR" sz="3600"/>
              <a:t>um ativo estratégico?</a:t>
            </a:r>
            <a:endParaRPr lang="en-US" sz="360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02458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/>
              <a:t>Modelo de </a:t>
            </a:r>
            <a:r>
              <a:rPr lang="pt-BR" sz="2200" b="1" dirty="0"/>
              <a:t>Inovação Fechada</a:t>
            </a:r>
            <a:r>
              <a:rPr lang="pt-BR" sz="1600" dirty="0"/>
              <a:t> (predominante durante quase todo o século 20)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O </a:t>
            </a:r>
            <a:r>
              <a:rPr lang="en-US" sz="1800" dirty="0" err="1"/>
              <a:t>sucesso</a:t>
            </a:r>
            <a:r>
              <a:rPr lang="en-US" sz="1800" dirty="0"/>
              <a:t> da </a:t>
            </a:r>
            <a:r>
              <a:rPr lang="en-US" sz="1800" dirty="0" err="1"/>
              <a:t>inovação</a:t>
            </a:r>
            <a:r>
              <a:rPr lang="en-US" sz="1800" dirty="0"/>
              <a:t> </a:t>
            </a:r>
            <a:r>
              <a:rPr lang="en-US" sz="1800" dirty="0" err="1"/>
              <a:t>requer</a:t>
            </a:r>
            <a:r>
              <a:rPr lang="en-US" sz="1800" dirty="0"/>
              <a:t> </a:t>
            </a:r>
            <a:r>
              <a:rPr lang="en-US" sz="1800" dirty="0" err="1"/>
              <a:t>controle</a:t>
            </a:r>
            <a:endParaRPr lang="en-US" sz="1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“Se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quer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alguma</a:t>
            </a:r>
            <a:r>
              <a:rPr lang="en-US" sz="1800" dirty="0"/>
              <a:t> </a:t>
            </a:r>
            <a:r>
              <a:rPr lang="en-US" sz="1800" dirty="0" err="1"/>
              <a:t>coisa</a:t>
            </a:r>
            <a:r>
              <a:rPr lang="en-US" sz="1800" dirty="0"/>
              <a:t> </a:t>
            </a:r>
            <a:r>
              <a:rPr lang="en-US" sz="1800" dirty="0" err="1"/>
              <a:t>dê</a:t>
            </a:r>
            <a:r>
              <a:rPr lang="en-US" sz="1800" dirty="0"/>
              <a:t> </a:t>
            </a:r>
            <a:r>
              <a:rPr lang="en-US" sz="1800" dirty="0" err="1"/>
              <a:t>certo</a:t>
            </a:r>
            <a:r>
              <a:rPr lang="en-US" sz="1800" dirty="0"/>
              <a:t>, </a:t>
            </a:r>
            <a:r>
              <a:rPr lang="en-US" sz="1800" dirty="0" err="1"/>
              <a:t>você</a:t>
            </a:r>
            <a:r>
              <a:rPr lang="en-US" sz="1800" dirty="0"/>
              <a:t> tem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fazer</a:t>
            </a:r>
            <a:r>
              <a:rPr lang="en-US" sz="1800" dirty="0"/>
              <a:t> </a:t>
            </a:r>
            <a:r>
              <a:rPr lang="en-US" sz="1800" dirty="0" err="1"/>
              <a:t>isto</a:t>
            </a:r>
            <a:r>
              <a:rPr lang="en-US" sz="1800" dirty="0"/>
              <a:t>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mesmo</a:t>
            </a:r>
            <a:r>
              <a:rPr lang="en-US" sz="1800" dirty="0"/>
              <a:t>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 </a:t>
            </a:r>
            <a:r>
              <a:rPr lang="en-US" sz="2100" dirty="0" err="1"/>
              <a:t>Investir</a:t>
            </a:r>
            <a:r>
              <a:rPr lang="en-US" sz="2100" dirty="0"/>
              <a:t> </a:t>
            </a:r>
            <a:r>
              <a:rPr lang="en-US" sz="2100" dirty="0" err="1"/>
              <a:t>mais</a:t>
            </a:r>
            <a:r>
              <a:rPr lang="en-US" sz="2100" dirty="0"/>
              <a:t> </a:t>
            </a:r>
            <a:r>
              <a:rPr lang="en-US" sz="2100" dirty="0" err="1"/>
              <a:t>pesadamente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P&amp;D </a:t>
            </a:r>
            <a:r>
              <a:rPr lang="en-US" sz="2100" dirty="0" err="1"/>
              <a:t>interno</a:t>
            </a:r>
            <a:r>
              <a:rPr lang="en-US" sz="2100" dirty="0"/>
              <a:t>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concorrentes</a:t>
            </a:r>
            <a:r>
              <a:rPr lang="en-US" sz="2100" dirty="0"/>
              <a:t> e </a:t>
            </a:r>
            <a:r>
              <a:rPr lang="en-US" sz="2100" dirty="0" err="1"/>
              <a:t>contratar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“</a:t>
            </a:r>
            <a:r>
              <a:rPr lang="en-US" sz="2100" dirty="0" err="1"/>
              <a:t>melhores</a:t>
            </a:r>
            <a:r>
              <a:rPr lang="en-US" sz="2100" dirty="0"/>
              <a:t>”;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/>
              <a:t>Permite</a:t>
            </a:r>
            <a:r>
              <a:rPr lang="en-US" sz="2100" dirty="0"/>
              <a:t> </a:t>
            </a:r>
            <a:r>
              <a:rPr lang="en-US" sz="2100" dirty="0" err="1"/>
              <a:t>descobrir</a:t>
            </a:r>
            <a:r>
              <a:rPr lang="en-US" sz="2100" dirty="0"/>
              <a:t> as </a:t>
            </a:r>
            <a:r>
              <a:rPr lang="en-US" sz="2100" dirty="0" err="1"/>
              <a:t>melhores</a:t>
            </a:r>
            <a:r>
              <a:rPr lang="en-US" sz="2100" dirty="0"/>
              <a:t> e o </a:t>
            </a:r>
            <a:r>
              <a:rPr lang="en-US" sz="2100" dirty="0" err="1"/>
              <a:t>maior</a:t>
            </a:r>
            <a:r>
              <a:rPr lang="en-US" sz="2100" dirty="0"/>
              <a:t> </a:t>
            </a:r>
            <a:r>
              <a:rPr lang="en-US" sz="2100" dirty="0" err="1"/>
              <a:t>número</a:t>
            </a:r>
            <a:r>
              <a:rPr lang="en-US" sz="2100" dirty="0"/>
              <a:t> de </a:t>
            </a:r>
            <a:r>
              <a:rPr lang="en-US" sz="2100" dirty="0" err="1"/>
              <a:t>idéias</a:t>
            </a:r>
            <a:r>
              <a:rPr lang="en-US" sz="2100" dirty="0"/>
              <a:t>,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permitem</a:t>
            </a:r>
            <a:r>
              <a:rPr lang="en-US" sz="2100" dirty="0"/>
              <a:t> </a:t>
            </a:r>
            <a:r>
              <a:rPr lang="en-US" sz="2100" dirty="0" err="1"/>
              <a:t>chegar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mercado</a:t>
            </a:r>
            <a:r>
              <a:rPr lang="en-US" sz="2100" dirty="0"/>
              <a:t> </a:t>
            </a:r>
            <a:r>
              <a:rPr lang="en-US" sz="2100" dirty="0" err="1"/>
              <a:t>primeiro</a:t>
            </a:r>
            <a:r>
              <a:rPr lang="en-US" sz="21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/>
              <a:t>Permite</a:t>
            </a:r>
            <a:r>
              <a:rPr lang="en-US" sz="2100" dirty="0"/>
              <a:t> </a:t>
            </a:r>
            <a:r>
              <a:rPr lang="en-US" sz="2100" dirty="0" err="1"/>
              <a:t>obter</a:t>
            </a:r>
            <a:r>
              <a:rPr lang="en-US" sz="2100" dirty="0"/>
              <a:t> a </a:t>
            </a:r>
            <a:r>
              <a:rPr lang="en-US" sz="2100" dirty="0" err="1"/>
              <a:t>maior</a:t>
            </a:r>
            <a:r>
              <a:rPr lang="en-US" sz="2100" dirty="0"/>
              <a:t> parte dos </a:t>
            </a:r>
            <a:r>
              <a:rPr lang="en-US" sz="2100" dirty="0" err="1"/>
              <a:t>lucros</a:t>
            </a:r>
            <a:r>
              <a:rPr lang="en-US" sz="2100" dirty="0"/>
              <a:t>,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quais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protegidos</a:t>
            </a:r>
            <a:r>
              <a:rPr lang="en-US" sz="2100" dirty="0"/>
              <a:t> </a:t>
            </a:r>
            <a:r>
              <a:rPr lang="en-US" sz="2100" dirty="0" err="1"/>
              <a:t>pelo</a:t>
            </a:r>
            <a:r>
              <a:rPr lang="en-US" sz="2100" dirty="0"/>
              <a:t> </a:t>
            </a:r>
            <a:r>
              <a:rPr lang="en-US" sz="2100" dirty="0" err="1"/>
              <a:t>agressivo</a:t>
            </a:r>
            <a:r>
              <a:rPr lang="en-US" sz="2100" dirty="0"/>
              <a:t> </a:t>
            </a:r>
            <a:r>
              <a:rPr lang="en-US" sz="2100" dirty="0" err="1"/>
              <a:t>controle</a:t>
            </a:r>
            <a:r>
              <a:rPr lang="en-US" sz="2100" dirty="0"/>
              <a:t> da </a:t>
            </a:r>
            <a:r>
              <a:rPr lang="en-US" sz="2100" dirty="0" err="1"/>
              <a:t>Propriedade</a:t>
            </a:r>
            <a:r>
              <a:rPr lang="en-US" sz="2100" dirty="0"/>
              <a:t> </a:t>
            </a:r>
            <a:r>
              <a:rPr lang="en-US" sz="2100" dirty="0" err="1"/>
              <a:t>Intelectual</a:t>
            </a:r>
            <a:r>
              <a:rPr lang="en-US" sz="2100" dirty="0"/>
              <a:t> (PI)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/>
              <a:t>prevenir</a:t>
            </a:r>
            <a:r>
              <a:rPr lang="en-US" sz="2100" dirty="0"/>
              <a:t>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concorrentes</a:t>
            </a:r>
            <a:r>
              <a:rPr lang="en-US" sz="2100" dirty="0"/>
              <a:t> a </a:t>
            </a:r>
            <a:r>
              <a:rPr lang="en-US" sz="2100" dirty="0" err="1"/>
              <a:t>explorem</a:t>
            </a:r>
            <a:r>
              <a:rPr lang="en-US" sz="21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lucros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reinvestidos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P&amp;D, </a:t>
            </a:r>
            <a:r>
              <a:rPr lang="en-US" sz="2100" dirty="0" err="1"/>
              <a:t>levando</a:t>
            </a:r>
            <a:r>
              <a:rPr lang="en-US" sz="2100" dirty="0"/>
              <a:t> a </a:t>
            </a:r>
            <a:r>
              <a:rPr lang="en-US" sz="2100" dirty="0" err="1"/>
              <a:t>mais</a:t>
            </a:r>
            <a:r>
              <a:rPr lang="en-US" sz="2100" dirty="0"/>
              <a:t> </a:t>
            </a:r>
            <a:r>
              <a:rPr lang="en-US" sz="2100" dirty="0" err="1"/>
              <a:t>inovações</a:t>
            </a:r>
            <a:r>
              <a:rPr lang="en-US" sz="2100" dirty="0"/>
              <a:t> </a:t>
            </a:r>
            <a:r>
              <a:rPr lang="en-US" sz="2100" dirty="0" err="1"/>
              <a:t>radicais</a:t>
            </a:r>
            <a:r>
              <a:rPr lang="en-US" sz="2100" dirty="0"/>
              <a:t>, </a:t>
            </a:r>
            <a:r>
              <a:rPr lang="en-US" sz="2100" dirty="0" err="1"/>
              <a:t>gerando</a:t>
            </a:r>
            <a:r>
              <a:rPr lang="en-US" sz="2100" dirty="0"/>
              <a:t> um </a:t>
            </a:r>
            <a:r>
              <a:rPr lang="en-US" sz="2100" dirty="0" err="1"/>
              <a:t>ciclo</a:t>
            </a:r>
            <a:r>
              <a:rPr lang="en-US" sz="2100" dirty="0"/>
              <a:t> virtuoso da </a:t>
            </a:r>
            <a:r>
              <a:rPr lang="en-US" sz="2100" dirty="0" err="1"/>
              <a:t>inovação</a:t>
            </a:r>
            <a:r>
              <a:rPr lang="en-US" sz="2100" dirty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General </a:t>
            </a:r>
            <a:r>
              <a:rPr lang="en-US" sz="1800" dirty="0" err="1"/>
              <a:t>Eletric</a:t>
            </a:r>
            <a:r>
              <a:rPr lang="en-US" sz="1800" dirty="0"/>
              <a:t> - Global Research Center in Niskayuna, New York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DuPont </a:t>
            </a:r>
            <a:r>
              <a:rPr lang="en-US" sz="1800" dirty="0" err="1"/>
              <a:t>estabeleceu</a:t>
            </a:r>
            <a:r>
              <a:rPr lang="en-US" sz="1800" dirty="0"/>
              <a:t> </a:t>
            </a:r>
            <a:r>
              <a:rPr lang="en-US" sz="1800" dirty="0" err="1"/>
              <a:t>Laboratórios</a:t>
            </a:r>
            <a:r>
              <a:rPr lang="en-US" sz="1800" dirty="0"/>
              <a:t> </a:t>
            </a:r>
            <a:r>
              <a:rPr lang="en-US" sz="1800" dirty="0" err="1"/>
              <a:t>Centrais</a:t>
            </a:r>
            <a:r>
              <a:rPr lang="en-US" sz="1800" dirty="0"/>
              <a:t> de </a:t>
            </a:r>
            <a:r>
              <a:rPr lang="en-US" sz="1800" dirty="0" err="1"/>
              <a:t>Pesquisa</a:t>
            </a:r>
            <a:r>
              <a:rPr lang="en-US" sz="1800" dirty="0"/>
              <a:t> central research labs (Kevlar e Lycra)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Modelo de Inovação Fechado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" y="1556792"/>
            <a:ext cx="6687351" cy="46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907704" y="1628800"/>
            <a:ext cx="1395412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400" b="1" dirty="0">
                <a:solidFill>
                  <a:srgbClr val="010014"/>
                </a:solidFill>
                <a:latin typeface="Calibri" pitchFamily="34" charset="0"/>
              </a:rPr>
              <a:t>Limites da empresa</a:t>
            </a:r>
            <a:endParaRPr lang="pt-BR" sz="1400" dirty="0">
              <a:solidFill>
                <a:srgbClr val="010014"/>
              </a:solidFill>
              <a:latin typeface="Calibri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623323" y="3140968"/>
            <a:ext cx="1189037" cy="109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pt-BR" sz="1400" b="1" dirty="0">
              <a:solidFill>
                <a:srgbClr val="010014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Mercado 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3608" y="3429000"/>
            <a:ext cx="1373187" cy="712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Projetos de Pesquisa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07704" y="5740400"/>
            <a:ext cx="1071563" cy="474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Pesquisa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499992" y="5762649"/>
            <a:ext cx="1714500" cy="474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Desenvolvimento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3357563" y="6581775"/>
            <a:ext cx="578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Chesbrough</a:t>
            </a:r>
            <a:r>
              <a:rPr lang="pt-BR" sz="1200" dirty="0"/>
              <a:t> (2003)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12775" y="494184"/>
            <a:ext cx="81534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Inovação: de fechada para aberta...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Foi eficaz na definição das empresas líderes de mercado durante muitos anos.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Contexto em que as empresas estão inseridas tem mudado (final do século 20)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Fatores: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Aumento no número e mobilidade de trabalhadores do conhecimento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Difícil controle das </a:t>
            </a:r>
            <a:r>
              <a:rPr lang="pt-BR" dirty="0" err="1"/>
              <a:t>idéias</a:t>
            </a:r>
            <a:r>
              <a:rPr lang="pt-BR" dirty="0"/>
              <a:t> e expertise gerados na empresa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 Disponibilidade cada vez maior de capital de risco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Financiamento de empresas nascentes  (spin-off de Centros de Pesquisa Corporativos)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   Inovação: de fechada para aberta... </a:t>
            </a:r>
            <a:br>
              <a:rPr lang="pt-BR" dirty="0"/>
            </a:br>
            <a:r>
              <a:rPr lang="pt-BR" dirty="0"/>
              <a:t>Novo contexto...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ocorrem</a:t>
            </a:r>
            <a:r>
              <a:rPr lang="en-US" sz="2400" dirty="0"/>
              <a:t> </a:t>
            </a:r>
            <a:r>
              <a:rPr lang="en-US" sz="2400" dirty="0" err="1"/>
              <a:t>descobertas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cientistas</a:t>
            </a:r>
            <a:r>
              <a:rPr lang="en-US" sz="2400" dirty="0"/>
              <a:t> e </a:t>
            </a:r>
            <a:r>
              <a:rPr lang="en-US" sz="2400" dirty="0" err="1"/>
              <a:t>engenheiros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as </a:t>
            </a:r>
            <a:r>
              <a:rPr lang="en-US" sz="2400" dirty="0" err="1"/>
              <a:t>desenvolveram</a:t>
            </a:r>
            <a:r>
              <a:rPr lang="en-US" sz="2400" dirty="0"/>
              <a:t> tem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opção</a:t>
            </a:r>
            <a:r>
              <a:rPr lang="en-US" sz="2400" dirty="0"/>
              <a:t> </a:t>
            </a:r>
            <a:r>
              <a:rPr lang="en-US" sz="2400" dirty="0" err="1"/>
              <a:t>externa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colocá</a:t>
            </a:r>
            <a:r>
              <a:rPr lang="en-US" sz="2400" dirty="0"/>
              <a:t>-la no </a:t>
            </a:r>
            <a:r>
              <a:rPr lang="en-US" sz="2400" dirty="0" err="1"/>
              <a:t>mercado</a:t>
            </a:r>
            <a:r>
              <a:rPr lang="en-US" sz="2400" dirty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Se a empresa que financiou a descoberta não prosseguir  de forma oportuna, as pessoas envolvidas podem desenvolvê-la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empresa nascente financiada por capital de risco.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Se 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nascente</a:t>
            </a:r>
            <a:r>
              <a:rPr lang="en-US" dirty="0"/>
              <a:t> for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sucedida</a:t>
            </a:r>
            <a:r>
              <a:rPr lang="en-US" dirty="0"/>
              <a:t>, </a:t>
            </a:r>
            <a:r>
              <a:rPr lang="en-US" dirty="0" err="1"/>
              <a:t>poderá</a:t>
            </a:r>
            <a:r>
              <a:rPr lang="en-US" dirty="0"/>
              <a:t> </a:t>
            </a:r>
            <a:r>
              <a:rPr lang="en-US" dirty="0" err="1"/>
              <a:t>obter</a:t>
            </a:r>
            <a:r>
              <a:rPr lang="en-US" dirty="0"/>
              <a:t> </a:t>
            </a:r>
            <a:r>
              <a:rPr lang="en-US" dirty="0" err="1"/>
              <a:t>financiamento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adquirida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preço</a:t>
            </a:r>
            <a:r>
              <a:rPr lang="en-US" dirty="0"/>
              <a:t> </a:t>
            </a:r>
            <a:r>
              <a:rPr lang="en-US" dirty="0" err="1"/>
              <a:t>atrativo</a:t>
            </a:r>
            <a:r>
              <a:rPr lang="en-US" dirty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 valor </a:t>
            </a:r>
            <a:r>
              <a:rPr lang="en-US" dirty="0" err="1"/>
              <a:t>gerado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investido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descobertas</a:t>
            </a:r>
            <a:r>
              <a:rPr lang="en-US" dirty="0"/>
              <a:t> “</a:t>
            </a:r>
            <a:r>
              <a:rPr lang="en-US" dirty="0" err="1"/>
              <a:t>fundamentais</a:t>
            </a:r>
            <a:r>
              <a:rPr lang="en-US" dirty="0"/>
              <a:t>”; 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buscará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comercializar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Novo modelo: Inovação Aberta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Modelo de Inovação Aberta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75"/>
            <a:ext cx="8724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ixaDeTexto 37"/>
          <p:cNvSpPr txBox="1"/>
          <p:nvPr/>
        </p:nvSpPr>
        <p:spPr bwMode="auto">
          <a:xfrm>
            <a:off x="1795463" y="6059488"/>
            <a:ext cx="1214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Idéias e Tecnologia</a:t>
            </a:r>
          </a:p>
        </p:txBody>
      </p:sp>
      <p:sp>
        <p:nvSpPr>
          <p:cNvPr id="39" name="CaixaDeTexto 38"/>
          <p:cNvSpPr txBox="1"/>
          <p:nvPr/>
        </p:nvSpPr>
        <p:spPr bwMode="auto">
          <a:xfrm>
            <a:off x="6653213" y="2962275"/>
            <a:ext cx="2357437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kern="0" dirty="0">
                <a:solidFill>
                  <a:sysClr val="windowText" lastClr="000000"/>
                </a:solidFill>
                <a:latin typeface="Arial" charset="0"/>
              </a:rPr>
              <a:t>Fronteiras da empresa</a:t>
            </a:r>
          </a:p>
        </p:txBody>
      </p:sp>
      <p:sp>
        <p:nvSpPr>
          <p:cNvPr id="40" name="CaixaDeTexto 39"/>
          <p:cNvSpPr txBox="1"/>
          <p:nvPr/>
        </p:nvSpPr>
        <p:spPr bwMode="auto">
          <a:xfrm>
            <a:off x="6653213" y="4478338"/>
            <a:ext cx="23574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kern="0" dirty="0">
                <a:solidFill>
                  <a:sysClr val="windowText" lastClr="000000"/>
                </a:solidFill>
                <a:latin typeface="Arial" charset="0"/>
              </a:rPr>
              <a:t>Fronteiras da empresa</a:t>
            </a:r>
          </a:p>
        </p:txBody>
      </p:sp>
      <p:sp>
        <p:nvSpPr>
          <p:cNvPr id="41" name="CaixaDeTexto 40"/>
          <p:cNvSpPr txBox="1"/>
          <p:nvPr/>
        </p:nvSpPr>
        <p:spPr bwMode="auto">
          <a:xfrm>
            <a:off x="6653213" y="3286125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Mercado foco da empresa</a:t>
            </a:r>
          </a:p>
        </p:txBody>
      </p:sp>
      <p:sp>
        <p:nvSpPr>
          <p:cNvPr id="42" name="CaixaDeTexto 41"/>
          <p:cNvSpPr txBox="1"/>
          <p:nvPr/>
        </p:nvSpPr>
        <p:spPr bwMode="auto">
          <a:xfrm>
            <a:off x="3509963" y="5091113"/>
            <a:ext cx="1643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Licenciamento</a:t>
            </a:r>
          </a:p>
        </p:txBody>
      </p:sp>
      <p:sp>
        <p:nvSpPr>
          <p:cNvPr id="43" name="CaixaDeTexto 42"/>
          <p:cNvSpPr txBox="1"/>
          <p:nvPr/>
        </p:nvSpPr>
        <p:spPr bwMode="auto">
          <a:xfrm>
            <a:off x="3795713" y="2357438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Internalização de Licenciamento</a:t>
            </a:r>
          </a:p>
        </p:txBody>
      </p:sp>
      <p:sp>
        <p:nvSpPr>
          <p:cNvPr id="44" name="CaixaDeTexto 43"/>
          <p:cNvSpPr txBox="1"/>
          <p:nvPr/>
        </p:nvSpPr>
        <p:spPr bwMode="auto">
          <a:xfrm>
            <a:off x="7439025" y="5072063"/>
            <a:ext cx="1214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Tecnologia</a:t>
            </a:r>
            <a:endParaRPr lang="pt-BR" sz="1400" i="1" kern="0" dirty="0">
              <a:solidFill>
                <a:sysClr val="windowText" lastClr="0000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kern="0" dirty="0" err="1">
                <a:solidFill>
                  <a:sysClr val="windowText" lastClr="000000"/>
                </a:solidFill>
                <a:latin typeface="Arial" charset="0"/>
              </a:rPr>
              <a:t>Spin-outs</a:t>
            </a:r>
            <a:endParaRPr lang="pt-BR" sz="1400" i="1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5" name="CaixaDeTexto 44"/>
          <p:cNvSpPr txBox="1"/>
          <p:nvPr/>
        </p:nvSpPr>
        <p:spPr bwMode="auto">
          <a:xfrm>
            <a:off x="6296025" y="2071688"/>
            <a:ext cx="2357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Aquisição  de Produtos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Marca compartilhada</a:t>
            </a:r>
          </a:p>
        </p:txBody>
      </p:sp>
    </p:spTree>
  </p:cSld>
  <p:clrMapOvr>
    <a:masterClrMapping/>
  </p:clrMapOvr>
  <p:transition>
    <p:spli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964612" cy="765175"/>
          </a:xfrm>
        </p:spPr>
        <p:txBody>
          <a:bodyPr/>
          <a:lstStyle/>
          <a:p>
            <a:pPr algn="r"/>
            <a:r>
              <a:rPr lang="pt-BR" sz="3400" dirty="0"/>
              <a:t>Princípios dos Modelos de Inovação</a:t>
            </a:r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/>
        </p:nvGraphicFramePr>
        <p:xfrm>
          <a:off x="0" y="981075"/>
          <a:ext cx="9036050" cy="5662614"/>
        </p:xfrm>
        <a:graphic>
          <a:graphicData uri="http://schemas.openxmlformats.org/drawingml/2006/table">
            <a:tbl>
              <a:tblPr/>
              <a:tblGrid>
                <a:gridCol w="38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Modelo de Inovação Fechada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Modelo de Open Innovation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 pessoas mais talentosas na nossa área trabalham para a empresa.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Nem todas as pessoas mais talentosas trabalham para nós então devemos encontrar e trazer o conhecimento e a expertise de indivíduos brilhantes que estão fora da organização.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lucratividade com P&amp;D, depende da  descoberta e desenvolvimento  interno.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P&amp;D externo pode criar valores significativos; o P&amp;D interno é necessário para se apropriar de parte desse valor.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Quem descobre primeiro, chega com o produto ao mercado primeiro.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Não é necessário iniciar a pesquisa para lucrar com ela.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Quem comercializa primeiro uma inovação vence.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Construir um melhor Plano de Negócios é melhor que chegar ao mercado primeiro.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Vitória depende da quantidade criada de boas idéias.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Usar as melhores idéias internas e externas leva a vitoria.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Deve-se controlar a propriedade intelectual de forma que os competidores não lucrem a partir das   idéias da  empresa.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Devemos lucrar com a utilização da PI de outros, e devemos comprar a PI de outros toda vez que esta traga vantagens ao plano de negócios da empresa.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81" name="Rectangle 35"/>
          <p:cNvSpPr>
            <a:spLocks noChangeArrowheads="1"/>
          </p:cNvSpPr>
          <p:nvPr/>
        </p:nvSpPr>
        <p:spPr bwMode="auto">
          <a:xfrm>
            <a:off x="-180528" y="6637338"/>
            <a:ext cx="2643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000" dirty="0">
                <a:cs typeface="Times New Roman" pitchFamily="18" charset="0"/>
              </a:rPr>
              <a:t>Fonte: </a:t>
            </a:r>
            <a:r>
              <a:rPr lang="pt-BR" sz="1000" dirty="0"/>
              <a:t>Chesbrough (2003, p. 38)</a:t>
            </a:r>
            <a:r>
              <a:rPr lang="pt-BR" sz="1000" baseline="30000" dirty="0"/>
              <a:t> </a:t>
            </a:r>
            <a:endParaRPr lang="pt-BR" dirty="0"/>
          </a:p>
        </p:txBody>
      </p:sp>
    </p:spTree>
  </p:cSld>
  <p:clrMapOvr>
    <a:masterClrMapping/>
  </p:clrMapOvr>
  <p:transition>
    <p:spli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51395" y="0"/>
            <a:ext cx="9001125" cy="990600"/>
          </a:xfrm>
        </p:spPr>
        <p:txBody>
          <a:bodyPr/>
          <a:lstStyle/>
          <a:p>
            <a:r>
              <a:rPr lang="pt-BR" dirty="0"/>
              <a:t>Impacto nas Receitas e Custos</a:t>
            </a:r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5587762" y="1945359"/>
            <a:ext cx="1895871" cy="372081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5587762" y="2391472"/>
            <a:ext cx="1895871" cy="37354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47182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4343" name="Rectangle 27"/>
          <p:cNvSpPr>
            <a:spLocks noChangeArrowheads="1"/>
          </p:cNvSpPr>
          <p:nvPr/>
        </p:nvSpPr>
        <p:spPr bwMode="auto">
          <a:xfrm>
            <a:off x="5598371" y="2839018"/>
            <a:ext cx="1885263" cy="37208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587762" y="3285111"/>
            <a:ext cx="1895871" cy="818160"/>
          </a:xfrm>
          <a:prstGeom prst="rect">
            <a:avLst/>
          </a:prstGeom>
          <a:solidFill>
            <a:srgbClr val="DDF53D">
              <a:alpha val="57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650872" y="3285111"/>
            <a:ext cx="1894310" cy="819800"/>
          </a:xfrm>
          <a:prstGeom prst="rect">
            <a:avLst/>
          </a:prstGeom>
          <a:solidFill>
            <a:srgbClr val="DDF53D">
              <a:alpha val="57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5587762" y="4257295"/>
            <a:ext cx="1895871" cy="96038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2650872" y="4249399"/>
            <a:ext cx="1894310" cy="1255309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30" name="AutoShape 5"/>
          <p:cNvSpPr>
            <a:spLocks noChangeArrowheads="1"/>
          </p:cNvSpPr>
          <p:nvPr/>
        </p:nvSpPr>
        <p:spPr bwMode="auto">
          <a:xfrm>
            <a:off x="1988444" y="1126240"/>
            <a:ext cx="188650" cy="5659944"/>
          </a:xfrm>
          <a:prstGeom prst="upDownArrow">
            <a:avLst>
              <a:gd name="adj1" fmla="val 50000"/>
              <a:gd name="adj2" fmla="val 76622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31" name="Line 6"/>
          <p:cNvSpPr>
            <a:spLocks noChangeShapeType="1"/>
          </p:cNvSpPr>
          <p:nvPr/>
        </p:nvSpPr>
        <p:spPr bwMode="auto">
          <a:xfrm>
            <a:off x="2176463" y="4179888"/>
            <a:ext cx="59705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6652" name="Text Box 7"/>
          <p:cNvSpPr txBox="1">
            <a:spLocks noChangeArrowheads="1"/>
          </p:cNvSpPr>
          <p:nvPr/>
        </p:nvSpPr>
        <p:spPr bwMode="auto">
          <a:xfrm>
            <a:off x="1704975" y="4030663"/>
            <a:ext cx="377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/>
              <a:t>0</a:t>
            </a:r>
          </a:p>
        </p:txBody>
      </p:sp>
      <p:sp>
        <p:nvSpPr>
          <p:cNvPr id="26653" name="Text Box 8"/>
          <p:cNvSpPr txBox="1">
            <a:spLocks noChangeArrowheads="1"/>
          </p:cNvSpPr>
          <p:nvPr/>
        </p:nvSpPr>
        <p:spPr bwMode="auto">
          <a:xfrm>
            <a:off x="755650" y="2541588"/>
            <a:ext cx="1231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 b="1"/>
              <a:t>Receitas</a:t>
            </a:r>
          </a:p>
        </p:txBody>
      </p:sp>
      <p:sp>
        <p:nvSpPr>
          <p:cNvPr id="26654" name="Text Box 9"/>
          <p:cNvSpPr txBox="1">
            <a:spLocks noChangeArrowheads="1"/>
          </p:cNvSpPr>
          <p:nvPr/>
        </p:nvSpPr>
        <p:spPr bwMode="auto">
          <a:xfrm>
            <a:off x="755650" y="5097463"/>
            <a:ext cx="1231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 b="1"/>
              <a:t>Custos</a:t>
            </a:r>
          </a:p>
        </p:txBody>
      </p:sp>
      <p:sp>
        <p:nvSpPr>
          <p:cNvPr id="26655" name="Text Box 10"/>
          <p:cNvSpPr txBox="1">
            <a:spLocks noChangeArrowheads="1"/>
          </p:cNvSpPr>
          <p:nvPr/>
        </p:nvSpPr>
        <p:spPr bwMode="auto">
          <a:xfrm>
            <a:off x="2652713" y="3509963"/>
            <a:ext cx="19891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Receita de Mercado</a:t>
            </a:r>
          </a:p>
        </p:txBody>
      </p:sp>
      <p:sp>
        <p:nvSpPr>
          <p:cNvPr id="26656" name="Text Box 11"/>
          <p:cNvSpPr txBox="1">
            <a:spLocks noChangeArrowheads="1"/>
          </p:cNvSpPr>
          <p:nvPr/>
        </p:nvSpPr>
        <p:spPr bwMode="auto">
          <a:xfrm>
            <a:off x="5494338" y="3509963"/>
            <a:ext cx="19891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Receita de Mercado</a:t>
            </a:r>
          </a:p>
        </p:txBody>
      </p:sp>
      <p:sp>
        <p:nvSpPr>
          <p:cNvPr id="26657" name="Text Box 12"/>
          <p:cNvSpPr txBox="1">
            <a:spLocks noChangeArrowheads="1"/>
          </p:cNvSpPr>
          <p:nvPr/>
        </p:nvSpPr>
        <p:spPr bwMode="auto">
          <a:xfrm>
            <a:off x="2584450" y="4252913"/>
            <a:ext cx="19732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Custos de Desenvolvimento Interno</a:t>
            </a:r>
          </a:p>
        </p:txBody>
      </p:sp>
      <p:sp>
        <p:nvSpPr>
          <p:cNvPr id="26658" name="Text Box 13"/>
          <p:cNvSpPr txBox="1">
            <a:spLocks noChangeArrowheads="1"/>
          </p:cNvSpPr>
          <p:nvPr/>
        </p:nvSpPr>
        <p:spPr bwMode="auto">
          <a:xfrm>
            <a:off x="5589588" y="4252913"/>
            <a:ext cx="19891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Custos de Desenvolvimento Interno e externo</a:t>
            </a:r>
          </a:p>
        </p:txBody>
      </p:sp>
      <p:sp>
        <p:nvSpPr>
          <p:cNvPr id="26659" name="Text Box 16"/>
          <p:cNvSpPr txBox="1">
            <a:spLocks noChangeArrowheads="1"/>
          </p:cNvSpPr>
          <p:nvPr/>
        </p:nvSpPr>
        <p:spPr bwMode="auto">
          <a:xfrm>
            <a:off x="5494338" y="5221288"/>
            <a:ext cx="2935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/>
              <a:t>Economia de “tempo e custo” alavancados pelo desenvolvimento externo</a:t>
            </a:r>
          </a:p>
        </p:txBody>
      </p:sp>
      <p:sp>
        <p:nvSpPr>
          <p:cNvPr id="13340" name="AutoShape 17"/>
          <p:cNvSpPr>
            <a:spLocks noChangeArrowheads="1"/>
          </p:cNvSpPr>
          <p:nvPr/>
        </p:nvSpPr>
        <p:spPr bwMode="auto">
          <a:xfrm>
            <a:off x="4829997" y="5072756"/>
            <a:ext cx="567681" cy="744951"/>
          </a:xfrm>
          <a:prstGeom prst="upDownArrow">
            <a:avLst>
              <a:gd name="adj1" fmla="val 50000"/>
              <a:gd name="adj2" fmla="val 3338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26663" name="Text Box 20"/>
          <p:cNvSpPr txBox="1">
            <a:spLocks noChangeArrowheads="1"/>
          </p:cNvSpPr>
          <p:nvPr/>
        </p:nvSpPr>
        <p:spPr bwMode="auto">
          <a:xfrm>
            <a:off x="5589588" y="2852738"/>
            <a:ext cx="1989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Licenciamento</a:t>
            </a:r>
          </a:p>
        </p:txBody>
      </p:sp>
      <p:sp>
        <p:nvSpPr>
          <p:cNvPr id="26664" name="Text Box 21"/>
          <p:cNvSpPr txBox="1">
            <a:spLocks noChangeArrowheads="1"/>
          </p:cNvSpPr>
          <p:nvPr/>
        </p:nvSpPr>
        <p:spPr bwMode="auto">
          <a:xfrm>
            <a:off x="5589588" y="2392363"/>
            <a:ext cx="1989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Spin-off</a:t>
            </a:r>
          </a:p>
        </p:txBody>
      </p:sp>
      <p:sp>
        <p:nvSpPr>
          <p:cNvPr id="26665" name="Text Box 22"/>
          <p:cNvSpPr txBox="1">
            <a:spLocks noChangeArrowheads="1"/>
          </p:cNvSpPr>
          <p:nvPr/>
        </p:nvSpPr>
        <p:spPr bwMode="auto">
          <a:xfrm>
            <a:off x="5588000" y="2019300"/>
            <a:ext cx="1989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Venda</a:t>
            </a:r>
          </a:p>
        </p:txBody>
      </p:sp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4829997" y="1945378"/>
            <a:ext cx="567681" cy="1340376"/>
          </a:xfrm>
          <a:prstGeom prst="upDownArrow">
            <a:avLst>
              <a:gd name="adj1" fmla="val 50000"/>
              <a:gd name="adj2" fmla="val 60074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26669" name="Text Box 29"/>
          <p:cNvSpPr txBox="1">
            <a:spLocks noChangeArrowheads="1"/>
          </p:cNvSpPr>
          <p:nvPr/>
        </p:nvSpPr>
        <p:spPr bwMode="auto">
          <a:xfrm>
            <a:off x="3352800" y="2365375"/>
            <a:ext cx="11922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/>
              <a:t>Novas Receitas</a:t>
            </a:r>
          </a:p>
        </p:txBody>
      </p:sp>
      <p:sp>
        <p:nvSpPr>
          <p:cNvPr id="26670" name="Text Box 30"/>
          <p:cNvSpPr txBox="1">
            <a:spLocks noChangeArrowheads="1"/>
          </p:cNvSpPr>
          <p:nvPr/>
        </p:nvSpPr>
        <p:spPr bwMode="auto">
          <a:xfrm>
            <a:off x="2413000" y="6170613"/>
            <a:ext cx="230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Modelo de Negócio Fechado</a:t>
            </a:r>
          </a:p>
        </p:txBody>
      </p:sp>
      <p:sp>
        <p:nvSpPr>
          <p:cNvPr id="26671" name="Text Box 31"/>
          <p:cNvSpPr txBox="1">
            <a:spLocks noChangeArrowheads="1"/>
          </p:cNvSpPr>
          <p:nvPr/>
        </p:nvSpPr>
        <p:spPr bwMode="auto">
          <a:xfrm>
            <a:off x="5592763" y="6170613"/>
            <a:ext cx="1990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Modelo de Negócio Aberto</a:t>
            </a:r>
          </a:p>
        </p:txBody>
      </p:sp>
      <p:sp>
        <p:nvSpPr>
          <p:cNvPr id="26672" name="Rectangle 35"/>
          <p:cNvSpPr>
            <a:spLocks noChangeArrowheads="1"/>
          </p:cNvSpPr>
          <p:nvPr/>
        </p:nvSpPr>
        <p:spPr bwMode="auto">
          <a:xfrm>
            <a:off x="-303435" y="6637338"/>
            <a:ext cx="2643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000" dirty="0">
                <a:cs typeface="Times New Roman" pitchFamily="18" charset="0"/>
              </a:rPr>
              <a:t>Fonte: </a:t>
            </a:r>
            <a:r>
              <a:rPr lang="pt-BR" sz="1000" dirty="0"/>
              <a:t>Chesbrough (2007, p. 27)</a:t>
            </a:r>
            <a:r>
              <a:rPr lang="pt-BR" sz="1000" baseline="30000" dirty="0"/>
              <a:t> </a:t>
            </a:r>
            <a:endParaRPr lang="pt-BR" dirty="0"/>
          </a:p>
        </p:txBody>
      </p:sp>
    </p:spTree>
  </p:cSld>
  <p:clrMapOvr>
    <a:masterClrMapping/>
  </p:clrMapOvr>
  <p:transition>
    <p:spli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>
                <a:solidFill>
                  <a:srgbClr val="262673"/>
                </a:solidFill>
              </a:rPr>
              <a:t>Potencializando as inovações radicais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611560" y="1484784"/>
          <a:ext cx="8280920" cy="51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5220072" y="6581775"/>
            <a:ext cx="208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>
                <a:latin typeface="Arial" charset="0"/>
              </a:rPr>
              <a:t>Fonte: </a:t>
            </a:r>
            <a:r>
              <a:rPr lang="pt-BR" sz="1200" dirty="0" err="1">
                <a:latin typeface="Arial" charset="0"/>
              </a:rPr>
              <a:t>O’CONNOR</a:t>
            </a:r>
            <a:r>
              <a:rPr lang="pt-BR" sz="1200" dirty="0">
                <a:latin typeface="Arial" charset="0"/>
              </a:rPr>
              <a:t>, 2008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88832" cy="1143000"/>
          </a:xfrm>
        </p:spPr>
        <p:txBody>
          <a:bodyPr/>
          <a:lstStyle/>
          <a:p>
            <a:r>
              <a:rPr lang="pt-BR" sz="3200" dirty="0"/>
              <a:t>Questões importantes na implementação da IA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4013" y="1785938"/>
            <a:ext cx="5448300" cy="4643437"/>
            <a:chOff x="1814" y="633"/>
            <a:chExt cx="2844" cy="2849"/>
          </a:xfrm>
        </p:grpSpPr>
        <p:sp>
          <p:nvSpPr>
            <p:cNvPr id="2867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t-BR" sz="1700" dirty="0">
                  <a:latin typeface="Arial" charset="0"/>
                </a:rPr>
                <a:t>Procedimentos</a:t>
              </a:r>
            </a:p>
          </p:txBody>
        </p:sp>
        <p:sp>
          <p:nvSpPr>
            <p:cNvPr id="2867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800" dirty="0">
                <a:latin typeface="Arial" charset="0"/>
              </a:endParaRPr>
            </a:p>
            <a:p>
              <a:pPr algn="ctr"/>
              <a:r>
                <a:rPr lang="pt-BR" sz="1800" dirty="0">
                  <a:latin typeface="Arial" charset="0"/>
                </a:rPr>
                <a:t>Motivação</a:t>
              </a:r>
            </a:p>
          </p:txBody>
        </p:sp>
        <p:sp>
          <p:nvSpPr>
            <p:cNvPr id="2867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800">
                  <a:latin typeface="Arial" charset="0"/>
                </a:rPr>
                <a:t>Habilidades</a:t>
              </a:r>
            </a:p>
          </p:txBody>
        </p:sp>
        <p:sp>
          <p:nvSpPr>
            <p:cNvPr id="28679" name="Puzzle1"/>
            <p:cNvSpPr>
              <a:spLocks noEditPoints="1" noChangeArrowheads="1"/>
            </p:cNvSpPr>
            <p:nvPr/>
          </p:nvSpPr>
          <p:spPr bwMode="auto">
            <a:xfrm>
              <a:off x="1814" y="1053"/>
              <a:ext cx="1800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77 h 21600"/>
                <a:gd name="T26" fmla="*/ 16128 w 21600"/>
                <a:gd name="T27" fmla="*/ 195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sz="1800">
                <a:latin typeface="Arial" charset="0"/>
              </a:endParaRPr>
            </a:p>
            <a:p>
              <a:pPr algn="ctr"/>
              <a:endParaRPr lang="pt-BR" sz="1800">
                <a:latin typeface="Arial" charset="0"/>
              </a:endParaRPr>
            </a:p>
            <a:p>
              <a:pPr algn="ctr"/>
              <a:r>
                <a:rPr lang="pt-BR" sz="1800">
                  <a:latin typeface="Arial" charset="0"/>
                </a:rPr>
                <a:t>Cultura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1596"/>
            <a:ext cx="8712968" cy="3851740"/>
          </a:xfrm>
          <a:prstGeom prst="rect">
            <a:avLst/>
          </a:prstGeom>
          <a:noFill/>
        </p:spPr>
      </p:pic>
      <p:sp>
        <p:nvSpPr>
          <p:cNvPr id="30722" name="Título 1"/>
          <p:cNvSpPr>
            <a:spLocks noGrp="1"/>
          </p:cNvSpPr>
          <p:nvPr>
            <p:ph type="title" idx="4294967295"/>
          </p:nvPr>
        </p:nvSpPr>
        <p:spPr>
          <a:xfrm>
            <a:off x="523056" y="-99392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dirty="0">
                <a:solidFill>
                  <a:schemeClr val="accent1"/>
                </a:solidFill>
              </a:rPr>
              <a:t>Funções na empresa  e atitudes em relação à implementação da IA</a:t>
            </a:r>
          </a:p>
        </p:txBody>
      </p:sp>
      <p:sp>
        <p:nvSpPr>
          <p:cNvPr id="31748" name="Retângulo 4"/>
          <p:cNvSpPr>
            <a:spLocks noChangeArrowheads="1"/>
          </p:cNvSpPr>
          <p:nvPr/>
        </p:nvSpPr>
        <p:spPr bwMode="auto">
          <a:xfrm>
            <a:off x="7389813" y="6550025"/>
            <a:ext cx="175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400">
                <a:solidFill>
                  <a:srgbClr val="000000"/>
                </a:solidFill>
                <a:latin typeface="Arial" charset="0"/>
              </a:rPr>
              <a:t>Mortara et al (2009)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0313" y="4131449"/>
            <a:ext cx="6500812" cy="2214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160523" y="6370399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" charset="0"/>
              </a:rPr>
              <a:t>Maior choque cultural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83568" y="2897045"/>
            <a:ext cx="1714500" cy="92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00063" y="2612436"/>
            <a:ext cx="2714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latin typeface="Arial" charset="0"/>
              </a:rPr>
              <a:t>Promotor da cultura da 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88835" y="844308"/>
            <a:ext cx="4786313" cy="1785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Grupo multifuncional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Gerentes com grande conhecimento técnico e de negócios  e um profundo entendimento da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Difusão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inovação</a:t>
            </a:r>
            <a:r>
              <a:rPr lang="en-US" dirty="0"/>
              <a:t> </a:t>
            </a:r>
            <a:r>
              <a:rPr lang="en-US" dirty="0" err="1"/>
              <a:t>perpassa</a:t>
            </a:r>
            <a:r>
              <a:rPr lang="en-US" dirty="0"/>
              <a:t> o </a:t>
            </a:r>
            <a:r>
              <a:rPr lang="en-US" dirty="0" err="1"/>
              <a:t>mercado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79386"/>
            <a:ext cx="6552728" cy="3433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6179"/>
            <a:ext cx="3528391" cy="35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7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5658"/>
            <a:ext cx="6696744" cy="5859651"/>
          </a:xfrm>
          <a:prstGeom prst="rect">
            <a:avLst/>
          </a:prstGeom>
          <a:noFill/>
        </p:spPr>
      </p:pic>
      <p:sp>
        <p:nvSpPr>
          <p:cNvPr id="31746" name="Título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dirty="0">
                <a:solidFill>
                  <a:schemeClr val="accent1"/>
                </a:solidFill>
              </a:rPr>
              <a:t>Procedimentos: o papel do time de implementação da IA</a:t>
            </a:r>
          </a:p>
        </p:txBody>
      </p:sp>
      <p:sp>
        <p:nvSpPr>
          <p:cNvPr id="32772" name="Retângulo 4"/>
          <p:cNvSpPr>
            <a:spLocks noChangeArrowheads="1"/>
          </p:cNvSpPr>
          <p:nvPr/>
        </p:nvSpPr>
        <p:spPr bwMode="auto">
          <a:xfrm>
            <a:off x="7389813" y="6550025"/>
            <a:ext cx="175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400">
                <a:solidFill>
                  <a:srgbClr val="000000"/>
                </a:solidFill>
                <a:latin typeface="Arial" charset="0"/>
              </a:rPr>
              <a:t>Mortara et al (2009)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0459" y="1065658"/>
            <a:ext cx="1928813" cy="2714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Convênios guarda chuva com </a:t>
            </a:r>
            <a:r>
              <a:rPr lang="pt-BR" sz="1600" dirty="0" err="1">
                <a:solidFill>
                  <a:schemeClr val="tx1"/>
                </a:solidFill>
              </a:rPr>
              <a:t>ICT´</a:t>
            </a:r>
            <a:r>
              <a:rPr lang="pt-BR" sz="1600" dirty="0">
                <a:solidFill>
                  <a:schemeClr val="tx1"/>
                </a:solidFill>
              </a:rPr>
              <a:t>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Apoio   na apropriabilidade de resultados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Alteração no esquema de bônus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00875" y="785813"/>
            <a:ext cx="1928813" cy="42148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Comunicar os novos valores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Identificar necessidades e buscar soluções externas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Encorajar o uso de fontes externas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Estabelecer pequenos grupos </a:t>
            </a:r>
            <a:r>
              <a:rPr lang="pt-BR" sz="1600" dirty="0" err="1">
                <a:solidFill>
                  <a:schemeClr val="tx1"/>
                </a:solidFill>
              </a:rPr>
              <a:t>multi-funcionais</a:t>
            </a:r>
            <a:r>
              <a:rPr lang="pt-BR" sz="1600" dirty="0">
                <a:solidFill>
                  <a:schemeClr val="tx1"/>
                </a:solidFill>
              </a:rPr>
              <a:t> que podem fazer “tudo” (contanto que atinjam as metas)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786313" y="642938"/>
            <a:ext cx="2214562" cy="4714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Ouvir os problemas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Conectar as pessoas certas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Ser a interface “amigável” interna e externamente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Criar uma linguagem de IA comum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Promover a troca de idéias técnicas (sessões de resolução de problemas)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Facilitação da troca de conhecimento online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Treinamento e </a:t>
            </a:r>
            <a:r>
              <a:rPr lang="pt-BR" sz="1600" i="1" dirty="0" err="1">
                <a:solidFill>
                  <a:schemeClr val="tx1"/>
                </a:solidFill>
              </a:rPr>
              <a:t>mentoring</a:t>
            </a:r>
            <a:endParaRPr lang="pt-BR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3357563" y="6581775"/>
            <a:ext cx="578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1200"/>
              <a:t>Fonte: Mortara (2009, p. 51)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5572125" y="2276475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Orçamento</a:t>
            </a:r>
          </a:p>
        </p:txBody>
      </p:sp>
      <p:sp>
        <p:nvSpPr>
          <p:cNvPr id="17413" name="CaixaDeTexto 6"/>
          <p:cNvSpPr txBox="1">
            <a:spLocks noChangeArrowheads="1"/>
          </p:cNvSpPr>
          <p:nvPr/>
        </p:nvSpPr>
        <p:spPr bwMode="auto">
          <a:xfrm>
            <a:off x="6429375" y="2847975"/>
            <a:ext cx="200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Comprometimento</a:t>
            </a:r>
          </a:p>
        </p:txBody>
      </p:sp>
      <p:sp>
        <p:nvSpPr>
          <p:cNvPr id="17414" name="CaixaDeTexto 7"/>
          <p:cNvSpPr txBox="1">
            <a:spLocks noChangeArrowheads="1"/>
          </p:cNvSpPr>
          <p:nvPr/>
        </p:nvSpPr>
        <p:spPr bwMode="auto">
          <a:xfrm>
            <a:off x="2357438" y="2562225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Estratégia</a:t>
            </a:r>
          </a:p>
        </p:txBody>
      </p:sp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857250" y="437515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600" b="1">
                <a:solidFill>
                  <a:srgbClr val="99CC00"/>
                </a:solidFill>
              </a:rPr>
              <a:t>Envolvimento, treinamento e apoio</a:t>
            </a:r>
          </a:p>
        </p:txBody>
      </p:sp>
      <p:sp>
        <p:nvSpPr>
          <p:cNvPr id="17416" name="CaixaDeTexto 9"/>
          <p:cNvSpPr txBox="1">
            <a:spLocks noChangeArrowheads="1"/>
          </p:cNvSpPr>
          <p:nvPr/>
        </p:nvSpPr>
        <p:spPr bwMode="auto">
          <a:xfrm>
            <a:off x="3929063" y="2116138"/>
            <a:ext cx="1857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Alta Direção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Nível de envolvimento</a:t>
            </a:r>
          </a:p>
          <a:p>
            <a:pPr algn="ctr" eaLnBrk="1" hangingPunct="1"/>
            <a:r>
              <a:rPr lang="pt-BR" sz="1100"/>
              <a:t>Políticas internas</a:t>
            </a:r>
          </a:p>
          <a:p>
            <a:pPr algn="ctr" eaLnBrk="1" hangingPunct="1"/>
            <a:r>
              <a:rPr lang="pt-BR" sz="1100"/>
              <a:t>Efeitos da mudança de pessoal</a:t>
            </a:r>
          </a:p>
        </p:txBody>
      </p:sp>
      <p:sp>
        <p:nvSpPr>
          <p:cNvPr id="17417" name="CaixaDeTexto 10"/>
          <p:cNvSpPr txBox="1">
            <a:spLocks noChangeArrowheads="1"/>
          </p:cNvSpPr>
          <p:nvPr/>
        </p:nvSpPr>
        <p:spPr bwMode="auto">
          <a:xfrm>
            <a:off x="3214688" y="4710113"/>
            <a:ext cx="37861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Funções/Sub-culturas da Empresa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Identificação de necessidades e preocupações</a:t>
            </a:r>
          </a:p>
          <a:p>
            <a:pPr algn="ctr" eaLnBrk="1" hangingPunct="1"/>
            <a:r>
              <a:rPr lang="pt-BR" sz="1100"/>
              <a:t>Adequar treinamento para diferentes funções</a:t>
            </a:r>
          </a:p>
        </p:txBody>
      </p:sp>
      <p:sp>
        <p:nvSpPr>
          <p:cNvPr id="17418" name="CaixaDeTexto 11"/>
          <p:cNvSpPr txBox="1">
            <a:spLocks noChangeArrowheads="1"/>
          </p:cNvSpPr>
          <p:nvPr/>
        </p:nvSpPr>
        <p:spPr bwMode="auto">
          <a:xfrm>
            <a:off x="3000375" y="5491163"/>
            <a:ext cx="37861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Indivíduo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Medo da mudança/fracasso</a:t>
            </a:r>
          </a:p>
          <a:p>
            <a:pPr algn="ctr" eaLnBrk="1" hangingPunct="1"/>
            <a:r>
              <a:rPr lang="pt-BR" sz="1100"/>
              <a:t>Implicações para a progressão da carreira</a:t>
            </a:r>
          </a:p>
          <a:p>
            <a:pPr algn="ctr" eaLnBrk="1" hangingPunct="1"/>
            <a:r>
              <a:rPr lang="pt-BR" sz="1100"/>
              <a:t>Criação de sentimento de “grupo de apoio”</a:t>
            </a:r>
          </a:p>
        </p:txBody>
      </p:sp>
      <p:sp>
        <p:nvSpPr>
          <p:cNvPr id="17419" name="CaixaDeTexto 12"/>
          <p:cNvSpPr txBox="1">
            <a:spLocks noChangeArrowheads="1"/>
          </p:cNvSpPr>
          <p:nvPr/>
        </p:nvSpPr>
        <p:spPr bwMode="auto">
          <a:xfrm>
            <a:off x="3571875" y="3341688"/>
            <a:ext cx="2286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solidFill>
                  <a:schemeClr val="bg1"/>
                </a:solidFill>
              </a:rPr>
              <a:t>Time de IA</a:t>
            </a:r>
          </a:p>
          <a:p>
            <a:pPr algn="ctr" eaLnBrk="1" hangingPunct="1"/>
            <a:r>
              <a:rPr lang="pt-BR" sz="800" i="1">
                <a:solidFill>
                  <a:schemeClr val="bg1"/>
                </a:solidFill>
              </a:rPr>
              <a:t>Fornece...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Conjunto de competências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Treinamento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Gestão Estratégica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Suporte para “abertura interna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“Entusiasmo e crença na IA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Face amigável e responsabilidade  IA</a:t>
            </a:r>
          </a:p>
        </p:txBody>
      </p:sp>
      <p:sp>
        <p:nvSpPr>
          <p:cNvPr id="46092" name="Título 1"/>
          <p:cNvSpPr>
            <a:spLocks noGrp="1"/>
          </p:cNvSpPr>
          <p:nvPr>
            <p:ph type="title"/>
          </p:nvPr>
        </p:nvSpPr>
        <p:spPr>
          <a:xfrm>
            <a:off x="468313" y="493713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Visão integrada de implementação centralizada da IA em grandes empresas</a:t>
            </a:r>
          </a:p>
        </p:txBody>
      </p:sp>
    </p:spTree>
    <p:extLst>
      <p:ext uri="{BB962C8B-B14F-4D97-AF65-F5344CB8AC3E}">
        <p14:creationId xmlns:p14="http://schemas.microsoft.com/office/powerpoint/2010/main" val="4113123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72565"/>
            <a:ext cx="7308304" cy="936104"/>
          </a:xfrm>
        </p:spPr>
        <p:txBody>
          <a:bodyPr>
            <a:normAutofit fontScale="90000"/>
          </a:bodyPr>
          <a:lstStyle/>
          <a:p>
            <a:r>
              <a:rPr lang="pt-BR" dirty="0"/>
              <a:t>EMPRESAS BRASILEIRAS </a:t>
            </a:r>
            <a:br>
              <a:rPr lang="pt-BR" dirty="0"/>
            </a:br>
            <a:r>
              <a:rPr lang="pt-BR" dirty="0"/>
              <a:t>REFERÊNCIAS EM IA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26444922"/>
              </p:ext>
            </p:extLst>
          </p:nvPr>
        </p:nvGraphicFramePr>
        <p:xfrm>
          <a:off x="1043608" y="1556792"/>
          <a:ext cx="7560840" cy="330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ORGANIZAÇÃO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SETOR</a:t>
                      </a:r>
                      <a:r>
                        <a:rPr lang="pt-BR" baseline="0" dirty="0"/>
                        <a:t> DE ATUAÇÃO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RECEITA</a:t>
                      </a:r>
                      <a:r>
                        <a:rPr lang="pt-BR" baseline="0" dirty="0"/>
                        <a:t> LÍQUIDA 2016*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PATENTES DEPOSITADAS**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EMBRAER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Aeronáutico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21,4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CRISTÁLIA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Farmacêutico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1,6 bi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Cosméticos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7,9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BRASKEM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Químico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47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bi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33">
                <a:tc>
                  <a:txBody>
                    <a:bodyPr/>
                    <a:lstStyle/>
                    <a:p>
                      <a:r>
                        <a:rPr lang="pt-BR" dirty="0"/>
                        <a:t>PETROBRAS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Óleo E Gás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 </a:t>
                      </a:r>
                      <a:r>
                        <a:rPr lang="pt-B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EMBRAPA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Agropecuária</a:t>
                      </a:r>
                      <a:r>
                        <a:rPr lang="pt-BR" baseline="0" dirty="0"/>
                        <a:t> (Alimentos)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22,4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5517233"/>
            <a:ext cx="7288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545454"/>
                </a:solidFill>
                <a:latin typeface="arial" panose="020B0604020202020204" pitchFamily="34" charset="0"/>
              </a:rPr>
              <a:t>Fonte: Adaptado de Gibson (2011)</a:t>
            </a:r>
          </a:p>
          <a:p>
            <a:r>
              <a:rPr lang="pt-BR" sz="1200" dirty="0">
                <a:solidFill>
                  <a:srgbClr val="545454"/>
                </a:solidFill>
                <a:latin typeface="arial" panose="020B0604020202020204" pitchFamily="34" charset="0"/>
              </a:rPr>
              <a:t>Nota: * Dados atualizados na base da CVM, com exceção da </a:t>
            </a:r>
            <a:r>
              <a:rPr lang="pt-BR" sz="1200" dirty="0" err="1">
                <a:solidFill>
                  <a:srgbClr val="545454"/>
                </a:solidFill>
                <a:latin typeface="arial" panose="020B0604020202020204" pitchFamily="34" charset="0"/>
              </a:rPr>
              <a:t>Cristália</a:t>
            </a:r>
            <a:r>
              <a:rPr lang="pt-BR" sz="1200" dirty="0">
                <a:solidFill>
                  <a:srgbClr val="545454"/>
                </a:solidFill>
                <a:latin typeface="arial" panose="020B0604020202020204" pitchFamily="34" charset="0"/>
              </a:rPr>
              <a:t> cujos dados são de 2014 por não divulgar Demonstrações financeiras. Braskem dados de 2015. Embrapa dados obtidos pela Lei de Acesso a Informação; </a:t>
            </a:r>
          </a:p>
          <a:p>
            <a:r>
              <a:rPr lang="pt-BR" sz="1200" dirty="0">
                <a:solidFill>
                  <a:srgbClr val="545454"/>
                </a:solidFill>
                <a:latin typeface="arial" panose="020B0604020202020204" pitchFamily="34" charset="0"/>
              </a:rPr>
              <a:t>** Dados de depósitos de patentes atualizados até o ano de 2017 na plataforma Thomson Innovation, com exceção da </a:t>
            </a:r>
            <a:r>
              <a:rPr lang="pt-BR" sz="1200" dirty="0" err="1">
                <a:solidFill>
                  <a:srgbClr val="545454"/>
                </a:solidFill>
                <a:latin typeface="arial" panose="020B0604020202020204" pitchFamily="34" charset="0"/>
              </a:rPr>
              <a:t>Cristália</a:t>
            </a:r>
            <a:r>
              <a:rPr lang="pt-BR" sz="1200" dirty="0">
                <a:solidFill>
                  <a:srgbClr val="545454"/>
                </a:solidFill>
                <a:latin typeface="arial" panose="020B0604020202020204" pitchFamily="34" charset="0"/>
              </a:rPr>
              <a:t> que foi atualizada pelo Google Patentes.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86086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35"/>
          <p:cNvGrpSpPr>
            <a:grpSpLocks/>
          </p:cNvGrpSpPr>
          <p:nvPr/>
        </p:nvGrpSpPr>
        <p:grpSpPr bwMode="auto">
          <a:xfrm>
            <a:off x="0" y="642938"/>
            <a:ext cx="9144000" cy="5429250"/>
            <a:chOff x="347694" y="928708"/>
            <a:chExt cx="8724900" cy="5429250"/>
          </a:xfrm>
        </p:grpSpPr>
        <p:pic>
          <p:nvPicPr>
            <p:cNvPr id="194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94" y="928708"/>
              <a:ext cx="87249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CaixaDeTexto 37"/>
            <p:cNvSpPr txBox="1"/>
            <p:nvPr/>
          </p:nvSpPr>
          <p:spPr>
            <a:xfrm>
              <a:off x="1857890" y="5702320"/>
              <a:ext cx="1213306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Idéias e Tecnologia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715659" y="2605108"/>
              <a:ext cx="2356935" cy="293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kern="0" dirty="0">
                  <a:solidFill>
                    <a:sysClr val="windowText" lastClr="000000"/>
                  </a:solidFill>
                </a:rPr>
                <a:t>Fronteiras da empresa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715659" y="4121170"/>
              <a:ext cx="2356935" cy="292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kern="0" dirty="0">
                  <a:solidFill>
                    <a:sysClr val="windowText" lastClr="000000"/>
                  </a:solidFill>
                </a:rPr>
                <a:t>Fronteiras da empresa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715659" y="2928958"/>
              <a:ext cx="2356935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Mercado foco da empresa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3572575" y="4733945"/>
              <a:ext cx="164197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Licenciamento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857346" y="2000270"/>
              <a:ext cx="164349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Internalização de Licenciamento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500294" y="4714895"/>
              <a:ext cx="1214821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Tecnologia</a:t>
              </a:r>
              <a:endParaRPr lang="pt-BR" sz="1400" i="1" kern="0" dirty="0">
                <a:solidFill>
                  <a:sysClr val="windowText" lastClr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i="1" kern="0" dirty="0" err="1">
                  <a:solidFill>
                    <a:sysClr val="windowText" lastClr="000000"/>
                  </a:solidFill>
                </a:rPr>
                <a:t>Spin-outs</a:t>
              </a:r>
              <a:endParaRPr lang="pt-BR" sz="1400" i="1" kern="0" dirty="0">
                <a:solidFill>
                  <a:sysClr val="windowText" lastClr="000000"/>
                </a:solidFill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358181" y="1714520"/>
              <a:ext cx="2356935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Aquisição  de Produtos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Marca compartilhada</a:t>
              </a:r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-36513" y="-9525"/>
            <a:ext cx="9180513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400" u="sng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Exemplos de catalisadores do processo de inovação aberta no Brasil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971550" y="3789363"/>
            <a:ext cx="1296988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Programa RHAE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CNPq - Bolsas</a:t>
            </a: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900113" y="2708275"/>
            <a:ext cx="1150937" cy="649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PAPPE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PIPE I/II PITE </a:t>
            </a:r>
          </a:p>
          <a:p>
            <a:pPr>
              <a:defRPr/>
            </a:pPr>
            <a:r>
              <a:rPr lang="pt-BR" sz="1200" dirty="0" err="1">
                <a:solidFill>
                  <a:schemeClr val="tx1"/>
                </a:solidFill>
              </a:rPr>
              <a:t>FAP´s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>
            <a:spLocks noChangeArrowheads="1"/>
          </p:cNvSpPr>
          <p:nvPr/>
        </p:nvSpPr>
        <p:spPr bwMode="auto">
          <a:xfrm>
            <a:off x="3276600" y="981075"/>
            <a:ext cx="1262856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200" dirty="0" err="1"/>
              <a:t>NITs</a:t>
            </a:r>
            <a:r>
              <a:rPr lang="pt-BR" sz="1200" dirty="0"/>
              <a:t>  de </a:t>
            </a:r>
            <a:r>
              <a:rPr lang="pt-BR" sz="1200" dirty="0" err="1"/>
              <a:t>ICTs</a:t>
            </a:r>
            <a:endParaRPr lang="pt-BR" sz="1200" dirty="0"/>
          </a:p>
          <a:p>
            <a:r>
              <a:rPr lang="pt-BR" sz="1200" dirty="0"/>
              <a:t>RNI (CNI –SEBRAE)</a:t>
            </a:r>
          </a:p>
        </p:txBody>
      </p:sp>
      <p:sp>
        <p:nvSpPr>
          <p:cNvPr id="17" name="Retângulo de cantos arredondados 16"/>
          <p:cNvSpPr>
            <a:spLocks noChangeArrowheads="1"/>
          </p:cNvSpPr>
          <p:nvPr/>
        </p:nvSpPr>
        <p:spPr bwMode="auto">
          <a:xfrm>
            <a:off x="5148263" y="3709988"/>
            <a:ext cx="1655762" cy="511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000"/>
              <a:t>Parques  Tecnológicos</a:t>
            </a:r>
          </a:p>
          <a:p>
            <a:r>
              <a:rPr lang="pt-BR" sz="1000"/>
              <a:t>Incubadoras de Empresas</a:t>
            </a: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3276600" y="2060575"/>
            <a:ext cx="1262856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Editais Parceria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com </a:t>
            </a:r>
            <a:r>
              <a:rPr lang="pt-BR" sz="1200" dirty="0" err="1">
                <a:solidFill>
                  <a:schemeClr val="tx1"/>
                </a:solidFill>
              </a:rPr>
              <a:t>ICTs</a:t>
            </a:r>
            <a:r>
              <a:rPr lang="pt-BR" sz="12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4283968" y="2781300"/>
            <a:ext cx="1000125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Editais: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Subvenção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Econômica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FINEP</a:t>
            </a: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900113" y="1232695"/>
            <a:ext cx="1368425" cy="972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BR" sz="1200" dirty="0"/>
              <a:t>Lei do Bem</a:t>
            </a:r>
          </a:p>
          <a:p>
            <a:pPr>
              <a:defRPr/>
            </a:pPr>
            <a:r>
              <a:rPr lang="pt-BR" sz="1200" dirty="0"/>
              <a:t>Lei da Informática</a:t>
            </a:r>
          </a:p>
          <a:p>
            <a:pPr>
              <a:defRPr/>
            </a:pPr>
            <a:r>
              <a:rPr lang="pt-BR" sz="1200" dirty="0"/>
              <a:t>Leis estaduais em</a:t>
            </a:r>
          </a:p>
          <a:p>
            <a:pPr>
              <a:defRPr/>
            </a:pPr>
            <a:r>
              <a:rPr lang="pt-BR" sz="1200" dirty="0"/>
              <a:t>prol da inovação</a:t>
            </a: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611188" y="5949950"/>
            <a:ext cx="1223962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Fomento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Financiamento</a:t>
            </a: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6011863" y="2852738"/>
            <a:ext cx="1512887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Programas setoriais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Cartão BNDES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Sebrae </a:t>
            </a:r>
            <a:r>
              <a:rPr lang="pt-BR" sz="1200" dirty="0" err="1">
                <a:solidFill>
                  <a:schemeClr val="tx1"/>
                </a:solidFill>
              </a:rPr>
              <a:t>Tec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2339975" y="2060575"/>
            <a:ext cx="8636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FUNTEC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5003081" y="2205683"/>
            <a:ext cx="1081087" cy="5756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INOVA Brasil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FINEP juros 0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Balcão</a:t>
            </a:r>
          </a:p>
          <a:p>
            <a:pPr algn="ctr"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 bwMode="auto">
          <a:xfrm>
            <a:off x="5083150" y="1556792"/>
            <a:ext cx="1289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Capital Inovador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28" name="Retângulo de cantos arredondados 27"/>
          <p:cNvSpPr>
            <a:spLocks noChangeArrowheads="1"/>
          </p:cNvSpPr>
          <p:nvPr/>
        </p:nvSpPr>
        <p:spPr bwMode="auto">
          <a:xfrm>
            <a:off x="1908175" y="5949950"/>
            <a:ext cx="1223963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200" dirty="0"/>
              <a:t>Entidades de </a:t>
            </a:r>
          </a:p>
          <a:p>
            <a:r>
              <a:rPr lang="pt-BR" sz="1200" dirty="0"/>
              <a:t>Apoio</a:t>
            </a:r>
          </a:p>
        </p:txBody>
      </p:sp>
      <p:sp>
        <p:nvSpPr>
          <p:cNvPr id="29" name="Retângulo de cantos arredondados 28"/>
          <p:cNvSpPr/>
          <p:nvPr/>
        </p:nvSpPr>
        <p:spPr bwMode="auto">
          <a:xfrm>
            <a:off x="3276600" y="5949950"/>
            <a:ext cx="1366838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BR" sz="1200" dirty="0"/>
              <a:t>Incentivos fiscais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C09F0C3-9BE4-A444-9C8F-9909D80FB429}"/>
              </a:ext>
            </a:extLst>
          </p:cNvPr>
          <p:cNvGrpSpPr/>
          <p:nvPr/>
        </p:nvGrpSpPr>
        <p:grpSpPr>
          <a:xfrm>
            <a:off x="1187624" y="3789040"/>
            <a:ext cx="793080" cy="583778"/>
            <a:chOff x="6299200" y="6157590"/>
            <a:chExt cx="793080" cy="583778"/>
          </a:xfrm>
        </p:grpSpPr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58242553-906C-4E44-B9F0-ED89E3693CB7}"/>
                </a:ext>
              </a:extLst>
            </p:cNvPr>
            <p:cNvCxnSpPr/>
            <p:nvPr/>
          </p:nvCxnSpPr>
          <p:spPr>
            <a:xfrm>
              <a:off x="6299200" y="6165304"/>
              <a:ext cx="79308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6D541B95-1DB5-324F-8B56-F4B88705B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6157590"/>
              <a:ext cx="785688" cy="5837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FA8B9DFC-CE0E-3D4B-94AE-29830C9EED7B}"/>
              </a:ext>
            </a:extLst>
          </p:cNvPr>
          <p:cNvGrpSpPr/>
          <p:nvPr/>
        </p:nvGrpSpPr>
        <p:grpSpPr>
          <a:xfrm>
            <a:off x="2338760" y="2060848"/>
            <a:ext cx="793080" cy="583778"/>
            <a:chOff x="6299200" y="6157590"/>
            <a:chExt cx="793080" cy="583778"/>
          </a:xfrm>
        </p:grpSpPr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389DE056-8182-F347-B670-3224E924DFB4}"/>
                </a:ext>
              </a:extLst>
            </p:cNvPr>
            <p:cNvCxnSpPr/>
            <p:nvPr/>
          </p:nvCxnSpPr>
          <p:spPr>
            <a:xfrm>
              <a:off x="6299200" y="6165304"/>
              <a:ext cx="79308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79469FB0-63F1-0A46-BA6E-661483EC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6157590"/>
              <a:ext cx="785688" cy="5837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3901727-6117-E844-8B80-57033D257255}"/>
              </a:ext>
            </a:extLst>
          </p:cNvPr>
          <p:cNvGrpSpPr/>
          <p:nvPr/>
        </p:nvGrpSpPr>
        <p:grpSpPr>
          <a:xfrm>
            <a:off x="3490888" y="2053134"/>
            <a:ext cx="793080" cy="583778"/>
            <a:chOff x="6299200" y="6157590"/>
            <a:chExt cx="793080" cy="583778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B6DC2E55-593A-BB4F-B14C-493D34E1DAAD}"/>
                </a:ext>
              </a:extLst>
            </p:cNvPr>
            <p:cNvCxnSpPr/>
            <p:nvPr/>
          </p:nvCxnSpPr>
          <p:spPr>
            <a:xfrm>
              <a:off x="6299200" y="6165304"/>
              <a:ext cx="79308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A2127BCB-EE14-7F42-B326-70801FA27E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6157590"/>
              <a:ext cx="785688" cy="5837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E14581CE-E814-A248-9FA9-F2C3F3888FE1}"/>
              </a:ext>
            </a:extLst>
          </p:cNvPr>
          <p:cNvGrpSpPr/>
          <p:nvPr/>
        </p:nvGrpSpPr>
        <p:grpSpPr>
          <a:xfrm>
            <a:off x="4426992" y="2917230"/>
            <a:ext cx="793080" cy="583778"/>
            <a:chOff x="6299200" y="6157590"/>
            <a:chExt cx="793080" cy="583778"/>
          </a:xfrm>
        </p:grpSpPr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DB9F697F-4A96-0642-B54C-9310731AE541}"/>
                </a:ext>
              </a:extLst>
            </p:cNvPr>
            <p:cNvCxnSpPr/>
            <p:nvPr/>
          </p:nvCxnSpPr>
          <p:spPr>
            <a:xfrm>
              <a:off x="6299200" y="6165304"/>
              <a:ext cx="79308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AD03FA4E-9499-4241-BF6A-0AE27A31A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6157590"/>
              <a:ext cx="785688" cy="5837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EF2B1D70-7DCF-134E-A5EF-DAB11BCDBD02}"/>
              </a:ext>
            </a:extLst>
          </p:cNvPr>
          <p:cNvGrpSpPr/>
          <p:nvPr/>
        </p:nvGrpSpPr>
        <p:grpSpPr>
          <a:xfrm>
            <a:off x="3491880" y="980728"/>
            <a:ext cx="793080" cy="583778"/>
            <a:chOff x="6299200" y="6157590"/>
            <a:chExt cx="793080" cy="583778"/>
          </a:xfrm>
        </p:grpSpPr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D4B4570A-7A41-E642-AE24-2BCB0FAAD04F}"/>
                </a:ext>
              </a:extLst>
            </p:cNvPr>
            <p:cNvCxnSpPr/>
            <p:nvPr/>
          </p:nvCxnSpPr>
          <p:spPr>
            <a:xfrm>
              <a:off x="6299200" y="6165304"/>
              <a:ext cx="79308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443E91CF-3F3A-1042-9C5C-4F2AEF128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6157590"/>
              <a:ext cx="785688" cy="5837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46329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0400" cy="874713"/>
          </a:xfrm>
        </p:spPr>
        <p:txBody>
          <a:bodyPr/>
          <a:lstStyle/>
          <a:p>
            <a:r>
              <a:rPr lang="pt-BR" dirty="0"/>
              <a:t>Obtendo ajuda com IA - </a:t>
            </a:r>
            <a:r>
              <a:rPr lang="pt-BR" b="0" dirty="0"/>
              <a:t>cenário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504" y="1730053"/>
            <a:ext cx="9036496" cy="457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A velocidade das mudanças tecnológicas esta exigindo que as empresas cooperem entre si para lançar produtos e serviços líderes no mercado;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A cooperação exige que as empresas desenvolvam novas habilidades e recursos para o desenvolvimento da colaboração;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O surgimento de </a:t>
            </a:r>
            <a:r>
              <a:rPr lang="pt-BR" sz="2200" u="sng" dirty="0">
                <a:solidFill>
                  <a:schemeClr val="accent1"/>
                </a:solidFill>
                <a:latin typeface="+mn-lt"/>
              </a:rPr>
              <a:t>intermediários ou serviços tecnológicos </a:t>
            </a:r>
            <a:r>
              <a:rPr lang="pt-BR" sz="2200" dirty="0">
                <a:latin typeface="+mn-lt"/>
              </a:rPr>
              <a:t>é bastante natural, mas atualmente gera confusão em decidir quem procurar, quando ou qual ajuda é necessária;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Há necessidade dos intermediários serem claros quanto ao serviço oferecido, produzindo valor real com experiência robusta.</a:t>
            </a:r>
          </a:p>
        </p:txBody>
      </p:sp>
    </p:spTree>
    <p:extLst>
      <p:ext uri="{BB962C8B-B14F-4D97-AF65-F5344CB8AC3E}">
        <p14:creationId xmlns:p14="http://schemas.microsoft.com/office/powerpoint/2010/main" val="3767511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280400" cy="874713"/>
          </a:xfrm>
        </p:spPr>
        <p:txBody>
          <a:bodyPr/>
          <a:lstStyle/>
          <a:p>
            <a:r>
              <a:rPr lang="pt-BR" dirty="0"/>
              <a:t>Quem são as Organizações Intermediarias?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496" y="1412776"/>
            <a:ext cx="9036496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>
                <a:latin typeface="+mn-lt"/>
              </a:rPr>
              <a:t>     </a:t>
            </a:r>
            <a:r>
              <a:rPr lang="pt-BR" sz="2200" u="sng" dirty="0">
                <a:latin typeface="+mn-lt"/>
              </a:rPr>
              <a:t>Uma ampla gama de possibilidades: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Consultorias técnicas e comerciais;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Departamentos governamentais;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Agências de Desenvolvimento local e regional;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Redes acadêmicas;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Escritórios de Transferência de Tecnologia.</a:t>
            </a:r>
          </a:p>
          <a:p>
            <a:pPr marL="354013" lvl="2" indent="560388">
              <a:lnSpc>
                <a:spcPct val="150000"/>
              </a:lnSpc>
              <a:spcAft>
                <a:spcPts val="1200"/>
              </a:spcAft>
            </a:pPr>
            <a:r>
              <a:rPr lang="pt-BR" sz="2200" dirty="0">
                <a:solidFill>
                  <a:schemeClr val="accent1"/>
                </a:solidFill>
                <a:latin typeface="+mn-lt"/>
              </a:rPr>
              <a:t>Em comum: </a:t>
            </a:r>
            <a:r>
              <a:rPr lang="pt-BR" sz="2200" dirty="0">
                <a:latin typeface="+mn-lt"/>
              </a:rPr>
              <a:t>habilidade de ajudar seus clientes a acessar uma variedade maior de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experiência, informação, capacidades ou serviços</a:t>
            </a:r>
            <a:r>
              <a:rPr lang="pt-BR" sz="2200" dirty="0">
                <a:latin typeface="+mn-lt"/>
              </a:rPr>
              <a:t> do que podem ser fornecidos internamente.</a:t>
            </a:r>
          </a:p>
        </p:txBody>
      </p:sp>
    </p:spTree>
    <p:extLst>
      <p:ext uri="{BB962C8B-B14F-4D97-AF65-F5344CB8AC3E}">
        <p14:creationId xmlns:p14="http://schemas.microsoft.com/office/powerpoint/2010/main" val="19511628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Então como selecionar?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Aspectos  críticos:</a:t>
            </a:r>
          </a:p>
          <a:p>
            <a:pPr lvl="1"/>
            <a:r>
              <a:rPr lang="pt-BR" dirty="0"/>
              <a:t>Quais capacidades são oferecidas?;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Qual a rede de contatos é acessada por meio desse intermediário?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Qual o modelo de negócio utilizam?;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Qual é a sua abordagem ou estilo de colaboração?</a:t>
            </a:r>
          </a:p>
        </p:txBody>
      </p:sp>
    </p:spTree>
    <p:extLst>
      <p:ext uri="{BB962C8B-B14F-4D97-AF65-F5344CB8AC3E}">
        <p14:creationId xmlns:p14="http://schemas.microsoft.com/office/powerpoint/2010/main" val="467043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 bwMode="auto">
          <a:xfrm>
            <a:off x="107504" y="1772816"/>
            <a:ext cx="4464496" cy="50562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0">
                <a:schemeClr val="accent1">
                  <a:tint val="66000"/>
                  <a:satMod val="160000"/>
                  <a:alpha val="27000"/>
                  <a:lumMod val="68000"/>
                </a:schemeClr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98910"/>
            <a:ext cx="4716016" cy="50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80400" cy="874713"/>
          </a:xfrm>
        </p:spPr>
        <p:txBody>
          <a:bodyPr/>
          <a:lstStyle/>
          <a:p>
            <a:pPr algn="r"/>
            <a:r>
              <a:rPr lang="pt-BR" sz="3600" dirty="0"/>
              <a:t>Construindo competências para 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944409"/>
            <a:ext cx="432048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n-lt"/>
              </a:rPr>
              <a:t>     </a:t>
            </a:r>
            <a:r>
              <a:rPr lang="pt-BR" sz="2000" b="1" dirty="0">
                <a:latin typeface="+mn-lt"/>
              </a:rPr>
              <a:t>Prós: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Acesso sob demanda;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Rapidez;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Custos explícitos e mais fáceis de avaliar;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Perspectiva imparcial;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Serviços complementares podem estar disponíveis.</a:t>
            </a:r>
          </a:p>
          <a:p>
            <a:endParaRPr lang="pt-BR" sz="1900" dirty="0">
              <a:latin typeface="+mn-lt"/>
            </a:endParaRPr>
          </a:p>
          <a:p>
            <a:r>
              <a:rPr lang="pt-BR" sz="2000" dirty="0">
                <a:latin typeface="+mn-lt"/>
              </a:rPr>
              <a:t>     </a:t>
            </a:r>
            <a:r>
              <a:rPr lang="pt-BR" sz="2000" b="1" dirty="0">
                <a:latin typeface="+mn-lt"/>
              </a:rPr>
              <a:t>Contras: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Desencorajam o desenvolvimento de habilidades internas;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Dificuldades de escolha;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Pode apresentar alto custo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Contido para o objetivo específico.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323528" y="1196752"/>
            <a:ext cx="4176464" cy="5760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1269921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n-lt"/>
              </a:rPr>
              <a:t>Exclusivamente Externos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27984" y="1844824"/>
            <a:ext cx="471601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n-lt"/>
              </a:rPr>
              <a:t>     </a:t>
            </a:r>
            <a:r>
              <a:rPr lang="pt-BR" sz="2000" b="1" dirty="0">
                <a:latin typeface="+mn-lt"/>
              </a:rPr>
              <a:t>Prós: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Custos rateados ao longo do tempo;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Conhecimento disponível para suporte contínuo ao projeto;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Competência disponível a outras atividades;</a:t>
            </a:r>
          </a:p>
          <a:p>
            <a:endParaRPr lang="pt-BR" sz="1900" dirty="0">
              <a:latin typeface="+mn-lt"/>
            </a:endParaRPr>
          </a:p>
          <a:p>
            <a:r>
              <a:rPr lang="pt-BR" sz="2000" b="1" dirty="0">
                <a:latin typeface="+mn-lt"/>
              </a:rPr>
              <a:t>     Contras: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Alto investimento para desenvolver competências, principalmente se não participam do foco atual;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Associados a indivíduos (que podem sair da empresa);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Dificuldade de avaliar o tipo de competência existente;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>
                <a:latin typeface="+mn-lt"/>
              </a:rPr>
              <a:t>Normalmente avaliada exclusivamente como recurso.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4644008" y="1196752"/>
            <a:ext cx="4176464" cy="5760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6096" y="126876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+mn-lt"/>
              </a:rPr>
              <a:t>Recursos Internos</a:t>
            </a:r>
          </a:p>
        </p:txBody>
      </p:sp>
    </p:spTree>
    <p:extLst>
      <p:ext uri="{BB962C8B-B14F-4D97-AF65-F5344CB8AC3E}">
        <p14:creationId xmlns:p14="http://schemas.microsoft.com/office/powerpoint/2010/main" val="23968076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74713"/>
          </a:xfrm>
        </p:spPr>
        <p:txBody>
          <a:bodyPr/>
          <a:lstStyle/>
          <a:p>
            <a:r>
              <a:rPr lang="pt-BR" sz="3600" dirty="0"/>
              <a:t>Inteligência Tecnológica e a IA - </a:t>
            </a:r>
            <a:r>
              <a:rPr lang="pt-BR" sz="2800" i="1" dirty="0"/>
              <a:t>tipologia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7546"/>
              </p:ext>
            </p:extLst>
          </p:nvPr>
        </p:nvGraphicFramePr>
        <p:xfrm>
          <a:off x="467544" y="1916832"/>
          <a:ext cx="8149252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5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Recursos Internos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Recursos Externos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18">
                <a:tc>
                  <a:txBody>
                    <a:bodyPr/>
                    <a:lstStyle/>
                    <a:p>
                      <a:pPr algn="ctr"/>
                      <a:r>
                        <a:rPr lang="pt-BR" i="0" dirty="0"/>
                        <a:t>Não</a:t>
                      </a:r>
                      <a:r>
                        <a:rPr lang="pt-BR" i="0" baseline="0" dirty="0"/>
                        <a:t> conhece</a:t>
                      </a:r>
                      <a:endParaRPr lang="pt-BR" i="0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21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Conhece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115616" y="256490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Pesca de “Arraste”</a:t>
            </a:r>
          </a:p>
          <a:p>
            <a:pPr algn="ctr"/>
            <a:r>
              <a:rPr lang="pt-BR" sz="2100" dirty="0">
                <a:latin typeface="+mn-lt"/>
              </a:rPr>
              <a:t>Tornando explícitas informações de IT existentes na empresa ainda não formalizadas.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15616" y="4581128"/>
            <a:ext cx="37444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Garimpo</a:t>
            </a:r>
          </a:p>
          <a:p>
            <a:pPr algn="ctr"/>
            <a:r>
              <a:rPr lang="pt-BR" sz="2100" dirty="0">
                <a:latin typeface="+mn-lt"/>
              </a:rPr>
              <a:t>Extraindo informações de IT existentes de sistemas formais internos.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860032" y="256490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Explorando</a:t>
            </a:r>
          </a:p>
          <a:p>
            <a:pPr algn="ctr"/>
            <a:r>
              <a:rPr lang="pt-BR" sz="2100" dirty="0">
                <a:latin typeface="+mn-lt"/>
              </a:rPr>
              <a:t>Acompanhando desenvolvimentos tecnológicos com potencial para impactar no negócio.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932040" y="443711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Objetivo</a:t>
            </a:r>
          </a:p>
          <a:p>
            <a:pPr algn="ctr"/>
            <a:r>
              <a:rPr lang="pt-BR" sz="2100" dirty="0">
                <a:latin typeface="+mn-lt"/>
              </a:rPr>
              <a:t>Monitorando desenvolvimentos tecnológicos identificados com potencial futuro.</a:t>
            </a:r>
          </a:p>
        </p:txBody>
      </p:sp>
      <p:sp>
        <p:nvSpPr>
          <p:cNvPr id="11" name="Elipse 10"/>
          <p:cNvSpPr/>
          <p:nvPr/>
        </p:nvSpPr>
        <p:spPr bwMode="auto">
          <a:xfrm>
            <a:off x="4788024" y="1460090"/>
            <a:ext cx="4104456" cy="5353286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eta para cima e para baixo 11"/>
          <p:cNvSpPr/>
          <p:nvPr/>
        </p:nvSpPr>
        <p:spPr bwMode="auto">
          <a:xfrm>
            <a:off x="6588224" y="861406"/>
            <a:ext cx="216024" cy="479362"/>
          </a:xfrm>
          <a:prstGeom prst="upDownArrow">
            <a:avLst/>
          </a:prstGeom>
          <a:solidFill>
            <a:srgbClr val="00B0F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899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28571" y="5301208"/>
            <a:ext cx="8280400" cy="1224136"/>
          </a:xfrm>
        </p:spPr>
        <p:txBody>
          <a:bodyPr/>
          <a:lstStyle/>
          <a:p>
            <a:pPr algn="just"/>
            <a:r>
              <a:rPr lang="pt-BR" sz="2400" i="1" dirty="0">
                <a:solidFill>
                  <a:schemeClr val="accent1"/>
                </a:solidFill>
              </a:rPr>
              <a:t>	Intermediários podem acessar redes de contatos  distintas das atuais de uma empresa, expandindo enormemente o seu conhecimento...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85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31640" y="332656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/>
              <a:t>Os principais problemas da humanidade nos próximos 50 anos estarão relacionados 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55976" y="65055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University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Western  </a:t>
            </a:r>
            <a:r>
              <a:rPr lang="pt-BR" sz="1400" dirty="0" err="1"/>
              <a:t>Australia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9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54084" cy="874713"/>
          </a:xfrm>
        </p:spPr>
        <p:txBody>
          <a:bodyPr/>
          <a:lstStyle/>
          <a:p>
            <a:r>
              <a:rPr lang="pt-BR" sz="2800" b="0" i="1" dirty="0"/>
              <a:t>Para uma empresa que deseja inovar: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496" y="1484784"/>
            <a:ext cx="9036496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+mn-lt"/>
              </a:rPr>
              <a:t>Intermediários são úteis para cumprir tarefas específicas</a:t>
            </a:r>
            <a:r>
              <a:rPr lang="pt-BR" sz="2200" dirty="0">
                <a:latin typeface="+mn-lt"/>
              </a:rPr>
              <a:t>, particularmente aquelas de elevado conhecimento que a empresa não possui;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Tenha consciência dos benefícios intangíveis da utilização de intermediários como a </a:t>
            </a:r>
            <a:r>
              <a:rPr lang="pt-BR" sz="2200" dirty="0">
                <a:solidFill>
                  <a:schemeClr val="accent1"/>
                </a:solidFill>
                <a:latin typeface="+mn-lt"/>
              </a:rPr>
              <a:t>expansão da rede pessoal de contatos</a:t>
            </a:r>
            <a:r>
              <a:rPr lang="pt-BR" sz="2200" dirty="0">
                <a:latin typeface="+mn-lt"/>
              </a:rPr>
              <a:t>. Desenvolva o relacionamento já que </a:t>
            </a:r>
            <a:r>
              <a:rPr lang="pt-BR" sz="2200" dirty="0">
                <a:solidFill>
                  <a:schemeClr val="accent1"/>
                </a:solidFill>
                <a:latin typeface="+mn-lt"/>
              </a:rPr>
              <a:t>os intermediários podem se tornar recursos mais permanentes da empresa com o aumento do entendimento de suas necessidades</a:t>
            </a:r>
            <a:r>
              <a:rPr lang="pt-BR" sz="2200" dirty="0">
                <a:latin typeface="+mn-lt"/>
              </a:rPr>
              <a:t>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+mn-lt"/>
              </a:rPr>
              <a:t>Encoraje os relacionamentos individuais de forma a garantir bom fluxo de informação entre os intermediários e a empresa</a:t>
            </a:r>
            <a:r>
              <a:rPr lang="pt-BR" sz="2200" dirty="0">
                <a:latin typeface="+mn-lt"/>
              </a:rPr>
              <a:t>. Contudo, esteja consciente de que os contatos podem ser perdidos se os profissionais envolvidos saírem da empresa; </a:t>
            </a:r>
          </a:p>
        </p:txBody>
      </p:sp>
    </p:spTree>
    <p:extLst>
      <p:ext uri="{BB962C8B-B14F-4D97-AF65-F5344CB8AC3E}">
        <p14:creationId xmlns:p14="http://schemas.microsoft.com/office/powerpoint/2010/main" val="34445238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54084" cy="874713"/>
          </a:xfrm>
        </p:spPr>
        <p:txBody>
          <a:bodyPr/>
          <a:lstStyle/>
          <a:p>
            <a:r>
              <a:rPr lang="pt-BR" sz="2800" b="0" i="1" dirty="0"/>
              <a:t>Para uma empresa que deseja inovar: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496" y="1743428"/>
            <a:ext cx="9036496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Utilize diferentes intermediários se possível como forma de </a:t>
            </a:r>
            <a:r>
              <a:rPr lang="pt-BR" sz="2200" dirty="0">
                <a:solidFill>
                  <a:schemeClr val="accent1"/>
                </a:solidFill>
                <a:latin typeface="+mn-lt"/>
              </a:rPr>
              <a:t>checar informações e evitar atitudes tendenciosas </a:t>
            </a:r>
            <a:r>
              <a:rPr lang="pt-BR" sz="2200" dirty="0">
                <a:latin typeface="+mn-lt"/>
              </a:rPr>
              <a:t>pelos intermediários;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+mn-lt"/>
              </a:rPr>
              <a:t>Desenvolva suas competências internas</a:t>
            </a:r>
            <a:r>
              <a:rPr lang="pt-BR" sz="2200" dirty="0">
                <a:latin typeface="+mn-lt"/>
              </a:rPr>
              <a:t> de prospecção de conhecimento para </a:t>
            </a:r>
            <a:r>
              <a:rPr lang="pt-BR" sz="2200" dirty="0">
                <a:solidFill>
                  <a:schemeClr val="accent1"/>
                </a:solidFill>
                <a:latin typeface="+mn-lt"/>
              </a:rPr>
              <a:t>suprir demandas tecnológicas contínuas e ratear o custo ao longo do tempo.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110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297900" cy="874713"/>
          </a:xfrm>
        </p:spPr>
        <p:txBody>
          <a:bodyPr/>
          <a:lstStyle/>
          <a:p>
            <a:r>
              <a:rPr lang="pt-BR" sz="2800" b="0" dirty="0"/>
              <a:t>Exemplos de áreas com oportunidade para suporte de um intermediário...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63688" y="1743428"/>
            <a:ext cx="7308304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Macro estratégia e ambiente externo;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Estratégia de mercado;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Estratégia tecnológica e ambiente estratégico;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Desenvolvimento de produto e processo;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Estratégia de comercialização de tecnologia;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Questões de localização;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Seleção de parceiro;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Solução de problemas;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Recursos adicionais.</a:t>
            </a:r>
          </a:p>
        </p:txBody>
      </p:sp>
    </p:spTree>
    <p:extLst>
      <p:ext uri="{BB962C8B-B14F-4D97-AF65-F5344CB8AC3E}">
        <p14:creationId xmlns:p14="http://schemas.microsoft.com/office/powerpoint/2010/main" val="872532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CASO: Recepta </a:t>
            </a:r>
            <a:r>
              <a:rPr lang="pt-BR" dirty="0" err="1"/>
              <a:t>Biofarma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86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87624" y="332656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/>
              <a:t>Os principais problemas da humanidade nos próximos 50 anos estarão relacionados 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2952328" cy="1152128"/>
          </a:xfrm>
          <a:prstGeom prst="borderCallout1">
            <a:avLst>
              <a:gd name="adj1" fmla="val 47610"/>
              <a:gd name="adj2" fmla="val -11149"/>
              <a:gd name="adj3" fmla="val -119781"/>
              <a:gd name="adj4" fmla="val -6643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Mais de 80% da matriz energética mundial é abas- tecida por fontes não renováveis.</a:t>
            </a:r>
          </a:p>
        </p:txBody>
      </p:sp>
    </p:spTree>
    <p:extLst>
      <p:ext uri="{BB962C8B-B14F-4D97-AF65-F5344CB8AC3E}">
        <p14:creationId xmlns:p14="http://schemas.microsoft.com/office/powerpoint/2010/main" val="53844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26064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/>
              <a:t>Os principais problemas da humanidade nos próximos 50 anos estarão relacionados 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/>
              <a:t>Pobreza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/>
              <a:t>Democracia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/>
              <a:t>Terrorismo e guerra</a:t>
            </a:r>
          </a:p>
          <a:p>
            <a:r>
              <a:rPr lang="pt-BR" sz="2400" dirty="0"/>
              <a:t>Educação </a:t>
            </a:r>
          </a:p>
          <a:p>
            <a:r>
              <a:rPr lang="pt-BR" sz="2400" dirty="0"/>
              <a:t>População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2952328" cy="1152128"/>
          </a:xfrm>
          <a:prstGeom prst="borderCallout1">
            <a:avLst>
              <a:gd name="adj1" fmla="val 48813"/>
              <a:gd name="adj2" fmla="val -11149"/>
              <a:gd name="adj3" fmla="val -83876"/>
              <a:gd name="adj4" fmla="val -5798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21% da população mundial passou fome em 2011.</a:t>
            </a:r>
          </a:p>
        </p:txBody>
      </p:sp>
    </p:spTree>
    <p:extLst>
      <p:ext uri="{BB962C8B-B14F-4D97-AF65-F5344CB8AC3E}">
        <p14:creationId xmlns:p14="http://schemas.microsoft.com/office/powerpoint/2010/main" val="1693546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4641</Words>
  <Application>Microsoft Macintosh PowerPoint</Application>
  <PresentationFormat>Apresentação na tela (4:3)</PresentationFormat>
  <Paragraphs>1089</Paragraphs>
  <Slides>73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7" baseType="lpstr">
      <vt:lpstr>ＭＳ Ｐゴシック</vt:lpstr>
      <vt:lpstr>Arial</vt:lpstr>
      <vt:lpstr>Arial</vt:lpstr>
      <vt:lpstr>Arial Black</vt:lpstr>
      <vt:lpstr>Arial Narrow</vt:lpstr>
      <vt:lpstr>Calibri</vt:lpstr>
      <vt:lpstr>Comic Sans MS</vt:lpstr>
      <vt:lpstr>Lucida Sans Unicode</vt:lpstr>
      <vt:lpstr>Mangal</vt:lpstr>
      <vt:lpstr>open_sansregular</vt:lpstr>
      <vt:lpstr>Symbol</vt:lpstr>
      <vt:lpstr>Times New Roman</vt:lpstr>
      <vt:lpstr>Wingdings</vt:lpstr>
      <vt:lpstr>Tema do Office</vt:lpstr>
      <vt:lpstr>Apresentação do PowerPoint</vt:lpstr>
      <vt:lpstr>AGENDA</vt:lpstr>
      <vt:lpstr> </vt:lpstr>
      <vt:lpstr>Ser inédito nem sempre é suficiente…</vt:lpstr>
      <vt:lpstr>Inovação tem propósito percebido (aplicação)</vt:lpstr>
      <vt:lpstr>Difusão é quando uma inovação perpassa o mercado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INOVAÇÃO ...</vt:lpstr>
      <vt:lpstr>Apresentação do PowerPoint</vt:lpstr>
      <vt:lpstr>Brasil: Dispêndio nacional em ciência e tecnologia (C&amp;T)(1), em valores correntes, por atividade, 2000-2016</vt:lpstr>
      <vt:lpstr>Distribuição % do dispêndio nacional em ciência e tecnologia (C&amp;T)(1) por atividade, 2000-2016</vt:lpstr>
      <vt:lpstr>Dispêndio nacional em ciência e tecnologia - C&amp;T” </vt:lpstr>
      <vt:lpstr>Dispêndios nacionais em pesquisa e desenvolvimento (P&amp;D) de países selecionados, 2000-2016</vt:lpstr>
      <vt:lpstr>Dispêndios nacionais em pesquisa e desenvolvimento (P&amp;D) em relação ao produto interno bruto (PIB) de países selecionados, 2000-2016</vt:lpstr>
      <vt:lpstr>Distribuição percentual dos dispêndios nacionais em pesquisa e desenvolvimento (P&amp;D), segundo setor de financiamento, países selecionados, 2000-2016</vt:lpstr>
      <vt:lpstr>Pesquisadores em pesquisa e desenvolvimento (P&amp;D), em equivalência de tempo integral, em relação a cada mil pessoas ocupadas, de países selecionados, 2000-2016</vt:lpstr>
      <vt:lpstr>Pedidos e concessões de patentes de invenção junto ao Escritório Americano de Marcas e Patentes (USPTO, na sigla em inglês), de países selecionados, 1999-2017</vt:lpstr>
      <vt:lpstr>CENÁRIO NACIONAL </vt:lpstr>
      <vt:lpstr>Apresentação do PowerPoint</vt:lpstr>
      <vt:lpstr>SISTEMA NACIONAL DE INOVAÇÃO - SNI</vt:lpstr>
      <vt:lpstr>INOVAÇÃO TECNOLÓGICA:  ASPECTOS GERAIS</vt:lpstr>
      <vt:lpstr>INOVAÇÃO TECNOLÓGICA:  ASPECTOS GERAIS</vt:lpstr>
      <vt:lpstr>INOVAÇÃO TECNOLÓGICA:  ASPECTOS GERAIS</vt:lpstr>
      <vt:lpstr>Inovação  Incremental          x          Radical</vt:lpstr>
      <vt:lpstr>ATIVIDADES DE P&amp;D&amp;E    E RESPONSABILIDADES INSTITUCIONAIS</vt:lpstr>
      <vt:lpstr>Apresentação do PowerPoint</vt:lpstr>
      <vt:lpstr>Inovação &amp; Competitividade </vt:lpstr>
      <vt:lpstr>Função Tecnológica</vt:lpstr>
      <vt:lpstr>FUNÇÃO TECNOLÓGICA </vt:lpstr>
      <vt:lpstr>Função Tecnológica</vt:lpstr>
      <vt:lpstr>Função Tecnológica</vt:lpstr>
      <vt:lpstr>PROCESSO DE INOVAÇÃO TECNOLÓGICA </vt:lpstr>
      <vt:lpstr>PROCESSO DE INOVAÇÃO TECNOLÓGICA</vt:lpstr>
      <vt:lpstr>FUNÇÃO TECNOLÓGICA: visão integrada</vt:lpstr>
      <vt:lpstr>Modelos de Inovação</vt:lpstr>
      <vt:lpstr>Modelo Linear de Inovação ou  Science Push</vt:lpstr>
      <vt:lpstr>Modelo Linear de Inovação ou  Demand Pull</vt:lpstr>
      <vt:lpstr>Modelo de Kline </vt:lpstr>
      <vt:lpstr>Modelo Paralelo do Processo de Inovação</vt:lpstr>
      <vt:lpstr>Abrangência  X Mudança </vt:lpstr>
      <vt:lpstr>Estudo de Caso: Laboratório Cristália</vt:lpstr>
      <vt:lpstr>INOVAÇÃO ABERTA  (OPEN INNOVATION)</vt:lpstr>
      <vt:lpstr>INOVAÇÃO ABERTA</vt:lpstr>
      <vt:lpstr>INOVAÇÃO ABERTA</vt:lpstr>
      <vt:lpstr>Por que P&amp;D interno não é mais  um ativo estratégico?</vt:lpstr>
      <vt:lpstr>O Modelo de Inovação Fechado</vt:lpstr>
      <vt:lpstr>Inovação: de fechada para aberta...</vt:lpstr>
      <vt:lpstr>   Inovação: de fechada para aberta...  Novo contexto...</vt:lpstr>
      <vt:lpstr>Modelo de Inovação Aberta</vt:lpstr>
      <vt:lpstr>Princípios dos Modelos de Inovação</vt:lpstr>
      <vt:lpstr>Impacto nas Receitas e Custos</vt:lpstr>
      <vt:lpstr>Potencializando as inovações radicais</vt:lpstr>
      <vt:lpstr>Questões importantes na implementação da IA</vt:lpstr>
      <vt:lpstr>Funções na empresa  e atitudes em relação à implementação da IA</vt:lpstr>
      <vt:lpstr>Procedimentos: o papel do time de implementação da IA</vt:lpstr>
      <vt:lpstr>Visão integrada de implementação centralizada da IA em grandes empresas</vt:lpstr>
      <vt:lpstr>EMPRESAS BRASILEIRAS  REFERÊNCIAS EM IA </vt:lpstr>
      <vt:lpstr>Apresentação do PowerPoint</vt:lpstr>
      <vt:lpstr>Obtendo ajuda com IA - cenário</vt:lpstr>
      <vt:lpstr>Quem são as Organizações Intermediarias?</vt:lpstr>
      <vt:lpstr>Então como selecionar?</vt:lpstr>
      <vt:lpstr>Construindo competências para IA</vt:lpstr>
      <vt:lpstr>Inteligência Tecnológica e a IA - tipologia</vt:lpstr>
      <vt:lpstr> Intermediários podem acessar redes de contatos  distintas das atuais de uma empresa, expandindo enormemente o seu conhecimento...</vt:lpstr>
      <vt:lpstr>Para uma empresa que deseja inovar:</vt:lpstr>
      <vt:lpstr>Para uma empresa que deseja inovar:</vt:lpstr>
      <vt:lpstr>Exemplos de áreas com oportunidade para suporte de um intermediário...</vt:lpstr>
      <vt:lpstr>CASO: Recepta Biofarma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GSP</cp:lastModifiedBy>
  <cp:revision>327</cp:revision>
  <dcterms:created xsi:type="dcterms:W3CDTF">2011-02-15T13:13:19Z</dcterms:created>
  <dcterms:modified xsi:type="dcterms:W3CDTF">2019-09-30T00:19:43Z</dcterms:modified>
</cp:coreProperties>
</file>