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52"/>
  </p:notesMasterIdLst>
  <p:handoutMasterIdLst>
    <p:handoutMasterId r:id="rId53"/>
  </p:handoutMasterIdLst>
  <p:sldIdLst>
    <p:sldId id="478" r:id="rId2"/>
    <p:sldId id="264" r:id="rId3"/>
    <p:sldId id="477" r:id="rId4"/>
    <p:sldId id="439" r:id="rId5"/>
    <p:sldId id="469" r:id="rId6"/>
    <p:sldId id="468" r:id="rId7"/>
    <p:sldId id="464" r:id="rId8"/>
    <p:sldId id="453" r:id="rId9"/>
    <p:sldId id="466" r:id="rId10"/>
    <p:sldId id="465" r:id="rId11"/>
    <p:sldId id="454" r:id="rId12"/>
    <p:sldId id="456" r:id="rId13"/>
    <p:sldId id="459" r:id="rId14"/>
    <p:sldId id="460" r:id="rId15"/>
    <p:sldId id="293" r:id="rId16"/>
    <p:sldId id="461" r:id="rId17"/>
    <p:sldId id="462" r:id="rId18"/>
    <p:sldId id="440" r:id="rId19"/>
    <p:sldId id="470" r:id="rId20"/>
    <p:sldId id="480" r:id="rId21"/>
    <p:sldId id="481" r:id="rId22"/>
    <p:sldId id="445" r:id="rId23"/>
    <p:sldId id="446" r:id="rId24"/>
    <p:sldId id="374" r:id="rId25"/>
    <p:sldId id="447" r:id="rId26"/>
    <p:sldId id="448" r:id="rId27"/>
    <p:sldId id="449" r:id="rId28"/>
    <p:sldId id="479" r:id="rId29"/>
    <p:sldId id="298" r:id="rId30"/>
    <p:sldId id="426" r:id="rId31"/>
    <p:sldId id="484" r:id="rId32"/>
    <p:sldId id="485" r:id="rId33"/>
    <p:sldId id="441" r:id="rId34"/>
    <p:sldId id="442" r:id="rId35"/>
    <p:sldId id="443" r:id="rId36"/>
    <p:sldId id="463" r:id="rId37"/>
    <p:sldId id="471" r:id="rId38"/>
    <p:sldId id="482" r:id="rId39"/>
    <p:sldId id="450" r:id="rId40"/>
    <p:sldId id="483" r:id="rId41"/>
    <p:sldId id="486" r:id="rId42"/>
    <p:sldId id="487" r:id="rId43"/>
    <p:sldId id="488" r:id="rId44"/>
    <p:sldId id="472" r:id="rId45"/>
    <p:sldId id="474" r:id="rId46"/>
    <p:sldId id="475" r:id="rId47"/>
    <p:sldId id="476" r:id="rId48"/>
    <p:sldId id="473" r:id="rId49"/>
    <p:sldId id="451" r:id="rId50"/>
    <p:sldId id="452" r:id="rId51"/>
  </p:sldIdLst>
  <p:sldSz cx="9144000" cy="6858000" type="screen4x3"/>
  <p:notesSz cx="6858000" cy="8924925"/>
  <p:defaultTextStyle>
    <a:defPPr>
      <a:defRPr lang="pt-B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eli furlan" initials="sf" lastIdx="1" clrIdx="0">
    <p:extLst>
      <p:ext uri="{19B8F6BF-5375-455C-9EA6-DF929625EA0E}">
        <p15:presenceInfo xmlns:p15="http://schemas.microsoft.com/office/powerpoint/2012/main" userId="ccfb1df55c7720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3333CC"/>
    <a:srgbClr val="07451A"/>
    <a:srgbClr val="00FF00"/>
    <a:srgbClr val="996600"/>
    <a:srgbClr val="FF0000"/>
    <a:srgbClr val="33CC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33" autoAdjust="0"/>
  </p:normalViewPr>
  <p:slideViewPr>
    <p:cSldViewPr>
      <p:cViewPr varScale="1">
        <p:scale>
          <a:sx n="111" d="100"/>
          <a:sy n="111" d="100"/>
        </p:scale>
        <p:origin x="161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46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pt-BR"/>
          </a:p>
        </p:txBody>
      </p:sp>
      <p:sp>
        <p:nvSpPr>
          <p:cNvPr id="16387" name="Rectangle 3"/>
          <p:cNvSpPr>
            <a:spLocks noGrp="1" noChangeArrowheads="1"/>
          </p:cNvSpPr>
          <p:nvPr>
            <p:ph type="dt" sz="quarter" idx="1"/>
          </p:nvPr>
        </p:nvSpPr>
        <p:spPr bwMode="auto">
          <a:xfrm>
            <a:off x="3886200" y="0"/>
            <a:ext cx="2971800" cy="446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pt-BR"/>
          </a:p>
        </p:txBody>
      </p:sp>
      <p:sp>
        <p:nvSpPr>
          <p:cNvPr id="16388" name="Rectangle 4"/>
          <p:cNvSpPr>
            <a:spLocks noGrp="1" noChangeArrowheads="1"/>
          </p:cNvSpPr>
          <p:nvPr>
            <p:ph type="ftr" sz="quarter" idx="2"/>
          </p:nvPr>
        </p:nvSpPr>
        <p:spPr bwMode="auto">
          <a:xfrm>
            <a:off x="0" y="8478838"/>
            <a:ext cx="2971800" cy="446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pt-BR"/>
          </a:p>
        </p:txBody>
      </p:sp>
      <p:sp>
        <p:nvSpPr>
          <p:cNvPr id="16389" name="Rectangle 5"/>
          <p:cNvSpPr>
            <a:spLocks noGrp="1" noChangeArrowheads="1"/>
          </p:cNvSpPr>
          <p:nvPr>
            <p:ph type="sldNum" sz="quarter" idx="3"/>
          </p:nvPr>
        </p:nvSpPr>
        <p:spPr bwMode="auto">
          <a:xfrm>
            <a:off x="3886200" y="8478838"/>
            <a:ext cx="2971800" cy="4460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477CB963-0FFA-46F3-AF83-20DF35C46437}" type="slidenum">
              <a:rPr lang="pt-BR"/>
              <a:pPr>
                <a:defRPr/>
              </a:pPr>
              <a:t>‹nº›</a:t>
            </a:fld>
            <a:endParaRPr lang="pt-BR"/>
          </a:p>
        </p:txBody>
      </p:sp>
    </p:spTree>
    <p:extLst>
      <p:ext uri="{BB962C8B-B14F-4D97-AF65-F5344CB8AC3E}">
        <p14:creationId xmlns:p14="http://schemas.microsoft.com/office/powerpoint/2010/main" val="23347321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46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pt-BR"/>
          </a:p>
        </p:txBody>
      </p:sp>
      <p:sp>
        <p:nvSpPr>
          <p:cNvPr id="40963" name="Rectangle 3"/>
          <p:cNvSpPr>
            <a:spLocks noGrp="1" noChangeArrowheads="1"/>
          </p:cNvSpPr>
          <p:nvPr>
            <p:ph type="dt" idx="1"/>
          </p:nvPr>
        </p:nvSpPr>
        <p:spPr bwMode="auto">
          <a:xfrm>
            <a:off x="3884613" y="0"/>
            <a:ext cx="2971800" cy="446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pt-BR"/>
          </a:p>
        </p:txBody>
      </p:sp>
      <p:sp>
        <p:nvSpPr>
          <p:cNvPr id="44036" name="Rectangle 4"/>
          <p:cNvSpPr>
            <a:spLocks noGrp="1" noRot="1" noChangeAspect="1" noChangeArrowheads="1" noTextEdit="1"/>
          </p:cNvSpPr>
          <p:nvPr>
            <p:ph type="sldImg" idx="2"/>
          </p:nvPr>
        </p:nvSpPr>
        <p:spPr bwMode="auto">
          <a:xfrm>
            <a:off x="1198563" y="669925"/>
            <a:ext cx="4460875" cy="334645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685800" y="4238625"/>
            <a:ext cx="5486400" cy="4016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40966" name="Rectangle 6"/>
          <p:cNvSpPr>
            <a:spLocks noGrp="1" noChangeArrowheads="1"/>
          </p:cNvSpPr>
          <p:nvPr>
            <p:ph type="ftr" sz="quarter" idx="4"/>
          </p:nvPr>
        </p:nvSpPr>
        <p:spPr bwMode="auto">
          <a:xfrm>
            <a:off x="0" y="8477250"/>
            <a:ext cx="2971800" cy="4460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pt-BR"/>
          </a:p>
        </p:txBody>
      </p:sp>
      <p:sp>
        <p:nvSpPr>
          <p:cNvPr id="40967" name="Rectangle 7"/>
          <p:cNvSpPr>
            <a:spLocks noGrp="1" noChangeArrowheads="1"/>
          </p:cNvSpPr>
          <p:nvPr>
            <p:ph type="sldNum" sz="quarter" idx="5"/>
          </p:nvPr>
        </p:nvSpPr>
        <p:spPr bwMode="auto">
          <a:xfrm>
            <a:off x="3884613" y="8477250"/>
            <a:ext cx="2971800" cy="4460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176BACA-B145-432F-952C-54B9D8D0F1EE}" type="slidenum">
              <a:rPr lang="pt-BR"/>
              <a:pPr>
                <a:defRPr/>
              </a:pPr>
              <a:t>‹nº›</a:t>
            </a:fld>
            <a:endParaRPr lang="pt-BR"/>
          </a:p>
        </p:txBody>
      </p:sp>
    </p:spTree>
    <p:extLst>
      <p:ext uri="{BB962C8B-B14F-4D97-AF65-F5344CB8AC3E}">
        <p14:creationId xmlns:p14="http://schemas.microsoft.com/office/powerpoint/2010/main" val="26040957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03A86C5-5E54-49BC-AA3B-3D5D30447A00}" type="slidenum">
              <a:rPr lang="pt-BR"/>
              <a:pPr/>
              <a:t>2</a:t>
            </a:fld>
            <a:endParaRPr lang="pt-B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pt-BR"/>
          </a:p>
        </p:txBody>
      </p:sp>
    </p:spTree>
    <p:extLst>
      <p:ext uri="{BB962C8B-B14F-4D97-AF65-F5344CB8AC3E}">
        <p14:creationId xmlns:p14="http://schemas.microsoft.com/office/powerpoint/2010/main" val="1263800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pt-BR"/>
              <a:t>Clique para editar o título mestre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81491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6748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18C72624-4C54-407B-8E6E-CD691AA2AF1E}" type="slidenum">
              <a:rPr lang="pt-BR" smtClean="0"/>
              <a:pPr>
                <a:defRPr/>
              </a:pPr>
              <a:t>‹nº›</a:t>
            </a:fld>
            <a:endParaRPr lang="pt-B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2027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pt-BR"/>
              <a:t>Clique para editar o título mestre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 texto mestre</a:t>
            </a:r>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325069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 texto mestre</a:t>
            </a:r>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18C72624-4C54-407B-8E6E-CD691AA2AF1E}" type="slidenum">
              <a:rPr lang="pt-BR" smtClean="0"/>
              <a:pPr>
                <a:defRPr/>
              </a:pPr>
              <a:t>‹nº›</a:t>
            </a:fld>
            <a:endParaRPr lang="pt-B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96176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pt-BR"/>
              <a:t>Clique para editar o título mestre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pt-BR"/>
              <a:t>Clique para editar o texto mestre</a:t>
            </a:r>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901051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2648330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pt-BR"/>
              <a:t>Clique para editar o título mestre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03370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pt-BR"/>
              <a:t>Clique para editar o título mestre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3845027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pt-BR"/>
              <a:t>Clique para editar o título mestre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pPr>
              <a:defRPr/>
            </a:pPr>
            <a:endParaRPr lang="pt-BR"/>
          </a:p>
        </p:txBody>
      </p:sp>
      <p:sp>
        <p:nvSpPr>
          <p:cNvPr id="5" name="Footer Placeholder 4"/>
          <p:cNvSpPr>
            <a:spLocks noGrp="1"/>
          </p:cNvSpPr>
          <p:nvPr>
            <p:ph type="ftr" sz="quarter" idx="11"/>
          </p:nvPr>
        </p:nvSpPr>
        <p:spPr/>
        <p:txBody>
          <a:bodyPr/>
          <a:lstStyle/>
          <a:p>
            <a:pPr>
              <a:defRPr/>
            </a:pPr>
            <a:endParaRPr lang="pt-B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2490156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925900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a:t>Clique para editar o título mestre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pPr>
              <a:defRPr/>
            </a:pPr>
            <a:endParaRPr lang="pt-BR"/>
          </a:p>
        </p:txBody>
      </p:sp>
      <p:sp>
        <p:nvSpPr>
          <p:cNvPr id="8" name="Footer Placeholder 7"/>
          <p:cNvSpPr>
            <a:spLocks noGrp="1"/>
          </p:cNvSpPr>
          <p:nvPr>
            <p:ph type="ftr" sz="quarter" idx="11"/>
          </p:nvPr>
        </p:nvSpPr>
        <p:spPr/>
        <p:txBody>
          <a:bodyPr/>
          <a:lstStyle/>
          <a:p>
            <a:pPr>
              <a:defRPr/>
            </a:pPr>
            <a:endParaRPr lang="pt-B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411604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pPr>
              <a:defRPr/>
            </a:pPr>
            <a:endParaRPr lang="pt-BR"/>
          </a:p>
        </p:txBody>
      </p:sp>
      <p:sp>
        <p:nvSpPr>
          <p:cNvPr id="4" name="Footer Placeholder 3"/>
          <p:cNvSpPr>
            <a:spLocks noGrp="1"/>
          </p:cNvSpPr>
          <p:nvPr>
            <p:ph type="ftr" sz="quarter" idx="11"/>
          </p:nvPr>
        </p:nvSpPr>
        <p:spPr/>
        <p:txBody>
          <a:bodyPr/>
          <a:lstStyle/>
          <a:p>
            <a:pPr>
              <a:defRPr/>
            </a:pPr>
            <a:endParaRPr lang="pt-B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221032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pt-BR"/>
          </a:p>
        </p:txBody>
      </p:sp>
      <p:sp>
        <p:nvSpPr>
          <p:cNvPr id="3" name="Footer Placeholder 2"/>
          <p:cNvSpPr>
            <a:spLocks noGrp="1"/>
          </p:cNvSpPr>
          <p:nvPr>
            <p:ph type="ftr" sz="quarter" idx="11"/>
          </p:nvPr>
        </p:nvSpPr>
        <p:spPr/>
        <p:txBody>
          <a:bodyPr/>
          <a:lstStyle/>
          <a:p>
            <a:pPr>
              <a:defRPr/>
            </a:pPr>
            <a:endParaRPr lang="pt-B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695522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pt-BR"/>
              <a:t>Clique para editar o título mestre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743008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pPr>
              <a:defRPr/>
            </a:pPr>
            <a:endParaRPr lang="pt-BR"/>
          </a:p>
        </p:txBody>
      </p:sp>
      <p:sp>
        <p:nvSpPr>
          <p:cNvPr id="6" name="Footer Placeholder 5"/>
          <p:cNvSpPr>
            <a:spLocks noGrp="1"/>
          </p:cNvSpPr>
          <p:nvPr>
            <p:ph type="ftr" sz="quarter" idx="11"/>
          </p:nvPr>
        </p:nvSpPr>
        <p:spPr/>
        <p:txBody>
          <a:bodyPr/>
          <a:lstStyle/>
          <a:p>
            <a:pPr>
              <a:defRPr/>
            </a:pPr>
            <a:endParaRPr lang="pt-B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1593793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pt-B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pt-B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18C72624-4C54-407B-8E6E-CD691AA2AF1E}" type="slidenum">
              <a:rPr lang="pt-BR" smtClean="0"/>
              <a:pPr>
                <a:defRPr/>
              </a:pPr>
              <a:t>‹nº›</a:t>
            </a:fld>
            <a:endParaRPr lang="pt-BR"/>
          </a:p>
        </p:txBody>
      </p:sp>
    </p:spTree>
    <p:extLst>
      <p:ext uri="{BB962C8B-B14F-4D97-AF65-F5344CB8AC3E}">
        <p14:creationId xmlns:p14="http://schemas.microsoft.com/office/powerpoint/2010/main" val="318923435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doi.org/10.4000/confins.13273" TargetMode="External"/><Relationship Id="rId2" Type="http://schemas.openxmlformats.org/officeDocument/2006/relationships/hyperlink" Target="http://journals.openedition.org/confins/13273"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revistapesquisa.fapesp.br/jurandyr-ross-os-tres-brasis/" TargetMode="Externa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oleObject" Target="file:///C:\Users\Angelo%20Furlan\Documents\01Sueli\Cartografia%20Ambiental\Curso%20%202012\PLANO%20DE%20MANEJO%20PEI%20Resumo%20Executivo_word\pag%2059%20mapa%20FRAGILIDADE.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padlet.com/sucaangf/como-podemos-interpretar-e-representar-quest-es-socioambient-yr24h87lcndjqht8" TargetMode="External"/><Relationship Id="rId2" Type="http://schemas.openxmlformats.org/officeDocument/2006/relationships/hyperlink" Target="https://padlet.com/sucaangf/qual-o-papel-do-mapa-ambiental-no-contexto-amplo-da-geografi-1y74p9jamno090ek"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alice.cnptia.embrapa.br/alice/bitstream/doc/1112419/1/Apresentandoodiagnosticobrasileirodebiodiversidadeeservicosecossistemicos2019.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www.teses.usp.br/"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844824"/>
            <a:ext cx="3947856" cy="2597274"/>
          </a:xfrm>
          <a:prstGeom prst="rect">
            <a:avLst/>
          </a:prstGeom>
        </p:spPr>
      </p:pic>
      <p:sp>
        <p:nvSpPr>
          <p:cNvPr id="4" name="CaixaDeTexto 3"/>
          <p:cNvSpPr txBox="1"/>
          <p:nvPr/>
        </p:nvSpPr>
        <p:spPr>
          <a:xfrm>
            <a:off x="4499992" y="2173965"/>
            <a:ext cx="4595926" cy="2246769"/>
          </a:xfrm>
          <a:prstGeom prst="rect">
            <a:avLst/>
          </a:prstGeom>
          <a:noFill/>
        </p:spPr>
        <p:txBody>
          <a:bodyPr wrap="square" rtlCol="0">
            <a:spAutoFit/>
          </a:bodyPr>
          <a:lstStyle/>
          <a:p>
            <a:r>
              <a:rPr lang="pt-BR" sz="2800" dirty="0">
                <a:solidFill>
                  <a:srgbClr val="FFC000"/>
                </a:solidFill>
                <a:latin typeface="Calibri" panose="020F0502020204030204" pitchFamily="34" charset="0"/>
                <a:cs typeface="Calibri" panose="020F0502020204030204" pitchFamily="34" charset="0"/>
              </a:rPr>
              <a:t>NOSSA PAUTA</a:t>
            </a:r>
          </a:p>
          <a:p>
            <a:endParaRPr lang="pt-BR" sz="2800" dirty="0">
              <a:solidFill>
                <a:srgbClr val="FFC000"/>
              </a:solidFill>
              <a:latin typeface="Calibri" panose="020F0502020204030204" pitchFamily="34" charset="0"/>
              <a:cs typeface="Calibri" panose="020F0502020204030204" pitchFamily="34" charset="0"/>
            </a:endParaRPr>
          </a:p>
          <a:p>
            <a:pPr marL="457200" indent="-457200">
              <a:buAutoNum type="arabicPeriod"/>
            </a:pPr>
            <a:r>
              <a:rPr lang="pt-BR" sz="2800" dirty="0">
                <a:solidFill>
                  <a:srgbClr val="FFC000"/>
                </a:solidFill>
                <a:latin typeface="Calibri" panose="020F0502020204030204" pitchFamily="34" charset="0"/>
                <a:cs typeface="Calibri" panose="020F0502020204030204" pitchFamily="34" charset="0"/>
              </a:rPr>
              <a:t>Informes gerais</a:t>
            </a:r>
          </a:p>
          <a:p>
            <a:pPr marL="457200" indent="-457200">
              <a:buAutoNum type="arabicPeriod"/>
            </a:pPr>
            <a:r>
              <a:rPr lang="pt-BR" sz="2800" dirty="0">
                <a:solidFill>
                  <a:srgbClr val="FFC000"/>
                </a:solidFill>
                <a:latin typeface="Calibri" panose="020F0502020204030204" pitchFamily="34" charset="0"/>
                <a:cs typeface="Calibri" panose="020F0502020204030204" pitchFamily="34" charset="0"/>
              </a:rPr>
              <a:t>Apresentação da Disciplina</a:t>
            </a:r>
          </a:p>
          <a:p>
            <a:pPr marL="457200" indent="-457200">
              <a:buAutoNum type="arabicPeriod"/>
            </a:pPr>
            <a:r>
              <a:rPr lang="pt-BR" sz="2800" dirty="0">
                <a:solidFill>
                  <a:srgbClr val="FFC000"/>
                </a:solidFill>
                <a:latin typeface="Calibri" panose="020F0502020204030204" pitchFamily="34" charset="0"/>
                <a:cs typeface="Calibri" panose="020F0502020204030204" pitchFamily="34" charset="0"/>
              </a:rPr>
              <a:t>Dúvidas de vocês</a:t>
            </a:r>
          </a:p>
        </p:txBody>
      </p:sp>
      <p:sp>
        <p:nvSpPr>
          <p:cNvPr id="5" name="Rectangle 2"/>
          <p:cNvSpPr>
            <a:spLocks noChangeArrowheads="1"/>
          </p:cNvSpPr>
          <p:nvPr/>
        </p:nvSpPr>
        <p:spPr bwMode="auto">
          <a:xfrm>
            <a:off x="908394" y="116632"/>
            <a:ext cx="5624384" cy="951543"/>
          </a:xfrm>
          <a:prstGeom prst="rect">
            <a:avLst/>
          </a:prstGeom>
          <a:noFill/>
          <a:ln w="12700">
            <a:noFill/>
            <a:miter lim="800000"/>
            <a:headEnd/>
            <a:tailEnd/>
          </a:ln>
          <a:effectLst/>
        </p:spPr>
        <p:txBody>
          <a:bodyPr wrap="square" lIns="90488" tIns="44450" rIns="90488" bIns="44450">
            <a:spAutoFit/>
          </a:bodyPr>
          <a:lstStyle/>
          <a:p>
            <a:pPr algn="ctr" defTabSz="762000" eaLnBrk="0" hangingPunct="0">
              <a:defRPr/>
            </a:pPr>
            <a:r>
              <a:rPr lang="pt-BR" sz="3200" b="1" dirty="0">
                <a:solidFill>
                  <a:srgbClr val="FFC000"/>
                </a:solidFill>
                <a:latin typeface="+mn-lt"/>
              </a:rPr>
              <a:t>CARTOGRAFIA AMBIENTAL</a:t>
            </a:r>
          </a:p>
          <a:p>
            <a:pPr algn="ctr" defTabSz="762000" eaLnBrk="0" hangingPunct="0">
              <a:defRPr/>
            </a:pPr>
            <a:r>
              <a:rPr lang="pt-BR" dirty="0">
                <a:solidFill>
                  <a:srgbClr val="FFC000"/>
                </a:solidFill>
                <a:latin typeface="+mn-lt"/>
              </a:rPr>
              <a:t>FLG0545</a:t>
            </a:r>
          </a:p>
        </p:txBody>
      </p:sp>
      <p:sp>
        <p:nvSpPr>
          <p:cNvPr id="6" name="Rectangle 5"/>
          <p:cNvSpPr>
            <a:spLocks noChangeArrowheads="1"/>
          </p:cNvSpPr>
          <p:nvPr/>
        </p:nvSpPr>
        <p:spPr bwMode="auto">
          <a:xfrm>
            <a:off x="3707904" y="6059636"/>
            <a:ext cx="5105400" cy="393700"/>
          </a:xfrm>
          <a:prstGeom prst="rect">
            <a:avLst/>
          </a:prstGeom>
          <a:noFill/>
          <a:ln w="12700">
            <a:noFill/>
            <a:miter lim="800000"/>
            <a:headEnd/>
            <a:tailEnd/>
          </a:ln>
          <a:effectLst/>
        </p:spPr>
        <p:txBody>
          <a:bodyPr lIns="90488" tIns="44450" rIns="90488" bIns="44450">
            <a:spAutoFit/>
          </a:bodyPr>
          <a:lstStyle/>
          <a:p>
            <a:pPr defTabSz="762000" eaLnBrk="0" hangingPunct="0">
              <a:defRPr/>
            </a:pPr>
            <a:r>
              <a:rPr lang="pt-BR" sz="2000" i="1" dirty="0">
                <a:solidFill>
                  <a:srgbClr val="FFC000"/>
                </a:solidFill>
                <a:latin typeface="+mj-lt"/>
              </a:rPr>
              <a:t>Profa. Dra. Sueli Angelo Furlan </a:t>
            </a:r>
          </a:p>
        </p:txBody>
      </p:sp>
      <p:pic>
        <p:nvPicPr>
          <p:cNvPr id="3" name="Imagem 3">
            <a:extLst>
              <a:ext uri="{FF2B5EF4-FFF2-40B4-BE49-F238E27FC236}">
                <a16:creationId xmlns:a16="http://schemas.microsoft.com/office/drawing/2014/main" id="{8E4FB1B5-B95B-6971-B7C7-1C6B4D76C214}"/>
              </a:ext>
            </a:extLst>
          </p:cNvPr>
          <p:cNvPicPr>
            <a:picLocks noChangeAspect="1"/>
          </p:cNvPicPr>
          <p:nvPr/>
        </p:nvPicPr>
        <p:blipFill>
          <a:blip r:embed="rId3"/>
          <a:stretch>
            <a:fillRect/>
          </a:stretch>
        </p:blipFill>
        <p:spPr>
          <a:xfrm>
            <a:off x="7812360" y="5733256"/>
            <a:ext cx="1200150" cy="914400"/>
          </a:xfrm>
          <a:prstGeom prst="rect">
            <a:avLst/>
          </a:prstGeom>
        </p:spPr>
      </p:pic>
    </p:spTree>
    <p:extLst>
      <p:ext uri="{BB962C8B-B14F-4D97-AF65-F5344CB8AC3E}">
        <p14:creationId xmlns:p14="http://schemas.microsoft.com/office/powerpoint/2010/main" val="16333043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9842" y="116632"/>
            <a:ext cx="8974157" cy="6669360"/>
          </a:xfrm>
          <a:prstGeom prst="rect">
            <a:avLst/>
          </a:prstGeom>
        </p:spPr>
      </p:pic>
    </p:spTree>
    <p:extLst>
      <p:ext uri="{BB962C8B-B14F-4D97-AF65-F5344CB8AC3E}">
        <p14:creationId xmlns:p14="http://schemas.microsoft.com/office/powerpoint/2010/main" val="40812758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CED9E2CC-27F4-48BB-B5CA-B7709F4F129E}"/>
              </a:ext>
            </a:extLst>
          </p:cNvPr>
          <p:cNvSpPr txBox="1"/>
          <p:nvPr/>
        </p:nvSpPr>
        <p:spPr>
          <a:xfrm>
            <a:off x="246345" y="4687129"/>
            <a:ext cx="2678938" cy="523220"/>
          </a:xfrm>
          <a:prstGeom prst="rect">
            <a:avLst/>
          </a:prstGeom>
          <a:solidFill>
            <a:srgbClr val="FFFF00">
              <a:alpha val="34000"/>
            </a:srgbClr>
          </a:solidFill>
        </p:spPr>
        <p:txBody>
          <a:bodyPr wrap="none" rtlCol="0">
            <a:spAutoFit/>
          </a:bodyPr>
          <a:lstStyle/>
          <a:p>
            <a:r>
              <a:rPr lang="pt-BR" sz="2800" dirty="0">
                <a:latin typeface="Calibri" panose="020F0502020204030204" pitchFamily="34" charset="0"/>
                <a:cs typeface="Calibri" panose="020F0502020204030204" pitchFamily="34" charset="0"/>
              </a:rPr>
              <a:t>Expansão da soja</a:t>
            </a:r>
          </a:p>
        </p:txBody>
      </p:sp>
      <p:sp>
        <p:nvSpPr>
          <p:cNvPr id="7" name="CaixaDeTexto 6">
            <a:extLst>
              <a:ext uri="{FF2B5EF4-FFF2-40B4-BE49-F238E27FC236}">
                <a16:creationId xmlns:a16="http://schemas.microsoft.com/office/drawing/2014/main" id="{2CE18B3D-4622-468B-8188-42F8C624A1C7}"/>
              </a:ext>
            </a:extLst>
          </p:cNvPr>
          <p:cNvSpPr txBox="1"/>
          <p:nvPr/>
        </p:nvSpPr>
        <p:spPr>
          <a:xfrm>
            <a:off x="521575" y="6360482"/>
            <a:ext cx="1235338"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Fonte: ISA</a:t>
            </a:r>
          </a:p>
        </p:txBody>
      </p:sp>
      <p:pic>
        <p:nvPicPr>
          <p:cNvPr id="67586" name="Picture 2" descr="Resultado de imagem para desmatamento ricardo sales">
            <a:extLst>
              <a:ext uri="{FF2B5EF4-FFF2-40B4-BE49-F238E27FC236}">
                <a16:creationId xmlns:a16="http://schemas.microsoft.com/office/drawing/2014/main" id="{F93193BA-6030-45C1-9CEC-6A8F6AE9E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0486" y="3634405"/>
            <a:ext cx="6163514" cy="322359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p:cNvPicPr>
            <a:picLocks noChangeAspect="1"/>
          </p:cNvPicPr>
          <p:nvPr/>
        </p:nvPicPr>
        <p:blipFill>
          <a:blip r:embed="rId3"/>
          <a:stretch>
            <a:fillRect/>
          </a:stretch>
        </p:blipFill>
        <p:spPr>
          <a:xfrm>
            <a:off x="179512" y="0"/>
            <a:ext cx="6264696" cy="3667139"/>
          </a:xfrm>
          <a:prstGeom prst="rect">
            <a:avLst/>
          </a:prstGeom>
        </p:spPr>
      </p:pic>
      <p:sp>
        <p:nvSpPr>
          <p:cNvPr id="4" name="CaixaDeTexto 3">
            <a:extLst>
              <a:ext uri="{FF2B5EF4-FFF2-40B4-BE49-F238E27FC236}">
                <a16:creationId xmlns:a16="http://schemas.microsoft.com/office/drawing/2014/main" id="{87219B61-C232-400F-8434-93A2822D63B7}"/>
              </a:ext>
            </a:extLst>
          </p:cNvPr>
          <p:cNvSpPr txBox="1"/>
          <p:nvPr/>
        </p:nvSpPr>
        <p:spPr>
          <a:xfrm>
            <a:off x="5804762" y="2432514"/>
            <a:ext cx="3328549" cy="1200329"/>
          </a:xfrm>
          <a:prstGeom prst="rect">
            <a:avLst/>
          </a:prstGeom>
          <a:solidFill>
            <a:srgbClr val="FFFF00">
              <a:alpha val="72000"/>
            </a:srgbClr>
          </a:solidFill>
        </p:spPr>
        <p:txBody>
          <a:bodyPr wrap="square" rtlCol="0">
            <a:spAutoFit/>
          </a:bodyPr>
          <a:lstStyle/>
          <a:p>
            <a:pPr algn="ctr"/>
            <a:r>
              <a:rPr lang="pt-BR" dirty="0" smtClean="0">
                <a:latin typeface="Calibri" panose="020F0502020204030204" pitchFamily="34" charset="0"/>
                <a:cs typeface="Calibri" panose="020F0502020204030204" pitchFamily="34" charset="0"/>
              </a:rPr>
              <a:t>Degradação </a:t>
            </a:r>
            <a:r>
              <a:rPr lang="pt-BR" dirty="0">
                <a:latin typeface="Calibri" panose="020F0502020204030204" pitchFamily="34" charset="0"/>
                <a:cs typeface="Calibri" panose="020F0502020204030204" pitchFamily="34" charset="0"/>
              </a:rPr>
              <a:t>por Garimpo e desmatamento na TI </a:t>
            </a:r>
            <a:r>
              <a:rPr lang="pt-BR" dirty="0" err="1">
                <a:latin typeface="Calibri" panose="020F0502020204030204" pitchFamily="34" charset="0"/>
                <a:cs typeface="Calibri" panose="020F0502020204030204" pitchFamily="34" charset="0"/>
              </a:rPr>
              <a:t>Yanomami</a:t>
            </a:r>
            <a:endParaRPr lang="pt-B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50171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 y="228600"/>
            <a:ext cx="2138628" cy="6638625"/>
            <a:chOff x="2487613" y="285750"/>
            <a:chExt cx="2428875" cy="5654676"/>
          </a:xfrm>
        </p:grpSpPr>
        <p:sp>
          <p:nvSpPr>
            <p:cNvPr id="10" name="Freeform 11">
              <a:extLst>
                <a:ext uri="{FF2B5EF4-FFF2-40B4-BE49-F238E27FC236}">
                  <a16:creationId xmlns:a16="http://schemas.microsoft.com/office/drawing/2014/main"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412" y="-786"/>
            <a:ext cx="1767505" cy="6854040"/>
            <a:chOff x="6627813" y="194833"/>
            <a:chExt cx="1952625" cy="5678918"/>
          </a:xfrm>
        </p:grpSpPr>
        <p:sp>
          <p:nvSpPr>
            <p:cNvPr id="24" name="Freeform 27">
              <a:extLst>
                <a:ext uri="{FF2B5EF4-FFF2-40B4-BE49-F238E27FC236}">
                  <a16:creationId xmlns:a16="http://schemas.microsoft.com/office/drawing/2014/main"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6">
            <a:extLst>
              <a:ext uri="{FF2B5EF4-FFF2-40B4-BE49-F238E27FC236}">
                <a16:creationId xmlns:a16="http://schemas.microsoft.com/office/drawing/2014/main"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41" name="Rectangle 40">
            <a:extLst>
              <a:ext uri="{FF2B5EF4-FFF2-40B4-BE49-F238E27FC236}">
                <a16:creationId xmlns:a16="http://schemas.microsoft.com/office/drawing/2014/main" id="{1FF9CEF5-A50D-4B8B-9852-D76F703786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9144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0684D86-C9D1-40C3-A9B6-EC935C7312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45"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3" name="Imagem 2"/>
          <p:cNvPicPr>
            <a:picLocks noChangeAspect="1"/>
          </p:cNvPicPr>
          <p:nvPr/>
        </p:nvPicPr>
        <p:blipFill>
          <a:blip r:embed="rId2"/>
          <a:stretch>
            <a:fillRect/>
          </a:stretch>
        </p:blipFill>
        <p:spPr>
          <a:xfrm>
            <a:off x="1019021" y="0"/>
            <a:ext cx="8134774" cy="6853252"/>
          </a:xfrm>
          <a:prstGeom prst="rect">
            <a:avLst/>
          </a:prstGeom>
        </p:spPr>
      </p:pic>
      <p:sp>
        <p:nvSpPr>
          <p:cNvPr id="2" name="CaixaDeTexto 1">
            <a:extLst>
              <a:ext uri="{FF2B5EF4-FFF2-40B4-BE49-F238E27FC236}">
                <a16:creationId xmlns:a16="http://schemas.microsoft.com/office/drawing/2014/main" id="{EEB94348-03F8-4AEE-8353-FF39343F1A29}"/>
              </a:ext>
            </a:extLst>
          </p:cNvPr>
          <p:cNvSpPr txBox="1"/>
          <p:nvPr/>
        </p:nvSpPr>
        <p:spPr>
          <a:xfrm>
            <a:off x="106234" y="-448945"/>
            <a:ext cx="9609097" cy="2262781"/>
          </a:xfrm>
          <a:prstGeom prst="rect">
            <a:avLst/>
          </a:prstGeom>
        </p:spPr>
        <p:txBody>
          <a:bodyPr vert="horz" lIns="91440" tIns="45720" rIns="91440" bIns="45720" rtlCol="0" anchor="b">
            <a:normAutofit/>
          </a:bodyPr>
          <a:lstStyle/>
          <a:p>
            <a:pPr defTabSz="457200">
              <a:spcAft>
                <a:spcPts val="600"/>
              </a:spcAft>
            </a:pPr>
            <a:r>
              <a:rPr lang="en-US" sz="5400" b="1" dirty="0">
                <a:solidFill>
                  <a:srgbClr val="FFC000"/>
                </a:solidFill>
                <a:latin typeface="+mj-lt"/>
                <a:ea typeface="+mj-ea"/>
                <a:cs typeface="+mj-cs"/>
              </a:rPr>
              <a:t>O que é um MAPA AMBIENTAL?</a:t>
            </a:r>
          </a:p>
        </p:txBody>
      </p:sp>
    </p:spTree>
    <p:extLst>
      <p:ext uri="{BB962C8B-B14F-4D97-AF65-F5344CB8AC3E}">
        <p14:creationId xmlns:p14="http://schemas.microsoft.com/office/powerpoint/2010/main" val="22824842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520B72-94C4-4ABB-AC64-A3382705BE0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E5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A64CBFD-D6E8-4E6A-8F66-1948BED3315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AD Marco 2022 scaled - Sistema de Alerta de Desmatamento (SAD) – Março de 20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036" y="334350"/>
            <a:ext cx="8753927" cy="61893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Arredondado 1"/>
          <p:cNvSpPr/>
          <p:nvPr/>
        </p:nvSpPr>
        <p:spPr>
          <a:xfrm>
            <a:off x="1357150" y="3140968"/>
            <a:ext cx="7526609" cy="3309827"/>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1600" dirty="0">
                <a:solidFill>
                  <a:schemeClr val="bg1"/>
                </a:solidFill>
              </a:rPr>
              <a:t>Em março de 2022, o SAD detectou 123 </a:t>
            </a:r>
            <a:r>
              <a:rPr lang="pt-BR" sz="1600" dirty="0" smtClean="0">
                <a:solidFill>
                  <a:schemeClr val="bg1"/>
                </a:solidFill>
              </a:rPr>
              <a:t>quilômetros quadrados </a:t>
            </a:r>
            <a:r>
              <a:rPr lang="pt-BR" sz="1600" dirty="0">
                <a:solidFill>
                  <a:schemeClr val="bg1"/>
                </a:solidFill>
              </a:rPr>
              <a:t>de desmatamento na Amazônia Legal, </a:t>
            </a:r>
            <a:r>
              <a:rPr lang="pt-BR" sz="1600" dirty="0" smtClean="0">
                <a:solidFill>
                  <a:schemeClr val="bg1"/>
                </a:solidFill>
              </a:rPr>
              <a:t>uma redução </a:t>
            </a:r>
            <a:r>
              <a:rPr lang="pt-BR" sz="1600" dirty="0">
                <a:solidFill>
                  <a:schemeClr val="bg1"/>
                </a:solidFill>
              </a:rPr>
              <a:t>de 85% em relação a março de 2021, </a:t>
            </a:r>
            <a:r>
              <a:rPr lang="pt-BR" sz="1600" dirty="0" smtClean="0">
                <a:solidFill>
                  <a:schemeClr val="bg1"/>
                </a:solidFill>
              </a:rPr>
              <a:t>quando o </a:t>
            </a:r>
            <a:r>
              <a:rPr lang="pt-BR" sz="1600" dirty="0">
                <a:solidFill>
                  <a:schemeClr val="bg1"/>
                </a:solidFill>
              </a:rPr>
              <a:t>desmatamento somou 810 quilômetros quadrados. </a:t>
            </a:r>
            <a:r>
              <a:rPr lang="pt-BR" sz="1600" dirty="0" smtClean="0">
                <a:solidFill>
                  <a:schemeClr val="bg1"/>
                </a:solidFill>
              </a:rPr>
              <a:t>O desmatamento </a:t>
            </a:r>
            <a:r>
              <a:rPr lang="pt-BR" sz="1600" dirty="0">
                <a:solidFill>
                  <a:schemeClr val="bg1"/>
                </a:solidFill>
              </a:rPr>
              <a:t>detectado em março de 2022 </a:t>
            </a:r>
            <a:r>
              <a:rPr lang="pt-BR" sz="1600" dirty="0" smtClean="0">
                <a:solidFill>
                  <a:schemeClr val="bg1"/>
                </a:solidFill>
              </a:rPr>
              <a:t>ocorreu no </a:t>
            </a:r>
            <a:r>
              <a:rPr lang="pt-BR" sz="1600" dirty="0">
                <a:solidFill>
                  <a:schemeClr val="bg1"/>
                </a:solidFill>
              </a:rPr>
              <a:t>Mato Grosso (46%), Pará (27%), Roraima (11</a:t>
            </a:r>
            <a:r>
              <a:rPr lang="pt-BR" sz="1600" dirty="0" smtClean="0">
                <a:solidFill>
                  <a:schemeClr val="bg1"/>
                </a:solidFill>
              </a:rPr>
              <a:t>%), Amazonas </a:t>
            </a:r>
            <a:r>
              <a:rPr lang="pt-BR" sz="1600" dirty="0">
                <a:solidFill>
                  <a:schemeClr val="bg1"/>
                </a:solidFill>
              </a:rPr>
              <a:t>(10%), Maranhão (3%) e Rondônia (3</a:t>
            </a:r>
            <a:r>
              <a:rPr lang="pt-BR" sz="1600" dirty="0" smtClean="0">
                <a:solidFill>
                  <a:schemeClr val="bg1"/>
                </a:solidFill>
              </a:rPr>
              <a:t>%).</a:t>
            </a:r>
          </a:p>
          <a:p>
            <a:pPr algn="just"/>
            <a:endParaRPr lang="pt-BR" sz="1600" dirty="0">
              <a:solidFill>
                <a:schemeClr val="bg1"/>
              </a:solidFill>
            </a:endParaRPr>
          </a:p>
          <a:p>
            <a:pPr algn="just"/>
            <a:r>
              <a:rPr lang="pt-BR" sz="1600" dirty="0">
                <a:solidFill>
                  <a:schemeClr val="bg1"/>
                </a:solidFill>
              </a:rPr>
              <a:t>As florestas degradadas na Amazônia Legal </a:t>
            </a:r>
            <a:r>
              <a:rPr lang="pt-BR" sz="1600" dirty="0" smtClean="0">
                <a:solidFill>
                  <a:schemeClr val="bg1"/>
                </a:solidFill>
              </a:rPr>
              <a:t>somaram 25 </a:t>
            </a:r>
            <a:r>
              <a:rPr lang="pt-BR" sz="1600" dirty="0">
                <a:solidFill>
                  <a:schemeClr val="bg1"/>
                </a:solidFill>
              </a:rPr>
              <a:t>quilômetros quadrados em março de 2022, o </a:t>
            </a:r>
            <a:r>
              <a:rPr lang="pt-BR" sz="1600" dirty="0" smtClean="0">
                <a:solidFill>
                  <a:schemeClr val="bg1"/>
                </a:solidFill>
              </a:rPr>
              <a:t>que representa </a:t>
            </a:r>
            <a:r>
              <a:rPr lang="pt-BR" sz="1600" dirty="0">
                <a:solidFill>
                  <a:schemeClr val="bg1"/>
                </a:solidFill>
              </a:rPr>
              <a:t>uma redução de 61% em relação a março </a:t>
            </a:r>
            <a:r>
              <a:rPr lang="pt-BR" sz="1600" dirty="0" smtClean="0">
                <a:solidFill>
                  <a:schemeClr val="bg1"/>
                </a:solidFill>
              </a:rPr>
              <a:t>de 2021</a:t>
            </a:r>
            <a:r>
              <a:rPr lang="pt-BR" sz="1600" dirty="0">
                <a:solidFill>
                  <a:schemeClr val="bg1"/>
                </a:solidFill>
              </a:rPr>
              <a:t>, quando a degradação detectada foi de </a:t>
            </a:r>
            <a:r>
              <a:rPr lang="pt-BR" sz="1600" dirty="0" smtClean="0">
                <a:solidFill>
                  <a:schemeClr val="bg1"/>
                </a:solidFill>
              </a:rPr>
              <a:t>64 quilômetros </a:t>
            </a:r>
            <a:r>
              <a:rPr lang="pt-BR" sz="1600" dirty="0">
                <a:solidFill>
                  <a:schemeClr val="bg1"/>
                </a:solidFill>
              </a:rPr>
              <a:t>quadrados. Em março de 2022 </a:t>
            </a:r>
            <a:r>
              <a:rPr lang="pt-BR" sz="1600" dirty="0" smtClean="0">
                <a:solidFill>
                  <a:schemeClr val="bg1"/>
                </a:solidFill>
              </a:rPr>
              <a:t>a degradação </a:t>
            </a:r>
            <a:r>
              <a:rPr lang="pt-BR" sz="1600" dirty="0">
                <a:solidFill>
                  <a:schemeClr val="bg1"/>
                </a:solidFill>
              </a:rPr>
              <a:t>foi detectada no Mato Grosso (96%) e</a:t>
            </a:r>
          </a:p>
          <a:p>
            <a:pPr algn="just"/>
            <a:r>
              <a:rPr lang="pt-BR" sz="1600" dirty="0">
                <a:solidFill>
                  <a:schemeClr val="bg1"/>
                </a:solidFill>
              </a:rPr>
              <a:t>Rondônia (4%).</a:t>
            </a:r>
          </a:p>
        </p:txBody>
      </p:sp>
    </p:spTree>
    <p:extLst>
      <p:ext uri="{BB962C8B-B14F-4D97-AF65-F5344CB8AC3E}">
        <p14:creationId xmlns:p14="http://schemas.microsoft.com/office/powerpoint/2010/main" val="35694414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9C790E6-9649-409C-A89F-EB837836B2E3}"/>
              </a:ext>
            </a:extLst>
          </p:cNvPr>
          <p:cNvSpPr/>
          <p:nvPr/>
        </p:nvSpPr>
        <p:spPr>
          <a:xfrm>
            <a:off x="1187624" y="3071862"/>
            <a:ext cx="7632848" cy="1077218"/>
          </a:xfrm>
          <a:prstGeom prst="rect">
            <a:avLst/>
          </a:prstGeom>
        </p:spPr>
        <p:txBody>
          <a:bodyPr wrap="square">
            <a:spAutoFit/>
          </a:bodyPr>
          <a:lstStyle/>
          <a:p>
            <a:r>
              <a:rPr lang="pt-BR" sz="3200" dirty="0">
                <a:latin typeface="Calibri" panose="020F0502020204030204" pitchFamily="34" charset="0"/>
                <a:cs typeface="Calibri" panose="020F0502020204030204" pitchFamily="34" charset="0"/>
              </a:rPr>
              <a:t>Qual seria o papel da </a:t>
            </a:r>
            <a:r>
              <a:rPr lang="pt-BR" sz="3200" dirty="0" smtClean="0">
                <a:latin typeface="Calibri" panose="020F0502020204030204" pitchFamily="34" charset="0"/>
                <a:cs typeface="Calibri" panose="020F0502020204030204" pitchFamily="34" charset="0"/>
              </a:rPr>
              <a:t>Cartografia Ambiental nos </a:t>
            </a:r>
            <a:r>
              <a:rPr lang="pt-BR" sz="3200" dirty="0">
                <a:latin typeface="Calibri" panose="020F0502020204030204" pitchFamily="34" charset="0"/>
                <a:cs typeface="Calibri" panose="020F0502020204030204" pitchFamily="34" charset="0"/>
              </a:rPr>
              <a:t>Estudos Socioambientais? </a:t>
            </a:r>
          </a:p>
        </p:txBody>
      </p:sp>
    </p:spTree>
    <p:extLst>
      <p:ext uri="{BB962C8B-B14F-4D97-AF65-F5344CB8AC3E}">
        <p14:creationId xmlns:p14="http://schemas.microsoft.com/office/powerpoint/2010/main" val="3159068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533378" y="404813"/>
            <a:ext cx="7287094" cy="1938992"/>
          </a:xfrm>
          <a:prstGeom prst="rect">
            <a:avLst/>
          </a:prstGeom>
          <a:noFill/>
          <a:ln w="9525">
            <a:noFill/>
            <a:miter lim="800000"/>
            <a:headEnd/>
            <a:tailEnd/>
          </a:ln>
        </p:spPr>
        <p:txBody>
          <a:bodyPr wrap="square">
            <a:spAutoFit/>
          </a:bodyPr>
          <a:lstStyle/>
          <a:p>
            <a:pPr algn="just"/>
            <a:r>
              <a:rPr lang="pt-BR" dirty="0">
                <a:latin typeface="Calibri" pitchFamily="34" charset="0"/>
              </a:rPr>
              <a:t>A cartografia ambiental é um tipo de cartografia </a:t>
            </a:r>
            <a:r>
              <a:rPr lang="pt-BR" b="1" dirty="0">
                <a:solidFill>
                  <a:srgbClr val="3333CC"/>
                </a:solidFill>
                <a:latin typeface="Calibri" pitchFamily="34" charset="0"/>
              </a:rPr>
              <a:t>sintética</a:t>
            </a:r>
            <a:r>
              <a:rPr lang="pt-BR" b="1" dirty="0">
                <a:latin typeface="Calibri" pitchFamily="34" charset="0"/>
              </a:rPr>
              <a:t> </a:t>
            </a:r>
            <a:r>
              <a:rPr lang="pt-BR" dirty="0">
                <a:latin typeface="Calibri" pitchFamily="34" charset="0"/>
              </a:rPr>
              <a:t>que tem como </a:t>
            </a:r>
            <a:r>
              <a:rPr lang="pt-BR" b="1" dirty="0">
                <a:solidFill>
                  <a:srgbClr val="FF0000"/>
                </a:solidFill>
                <a:latin typeface="Calibri" pitchFamily="34" charset="0"/>
              </a:rPr>
              <a:t>objetivo integrar todos fatores</a:t>
            </a:r>
            <a:r>
              <a:rPr lang="pt-BR" dirty="0">
                <a:solidFill>
                  <a:srgbClr val="FF0000"/>
                </a:solidFill>
                <a:effectLst>
                  <a:outerShdw blurRad="38100" dist="38100" dir="2700000" algn="tl">
                    <a:srgbClr val="000000">
                      <a:alpha val="43137"/>
                    </a:srgbClr>
                  </a:outerShdw>
                </a:effectLst>
                <a:latin typeface="Calibri" pitchFamily="34" charset="0"/>
              </a:rPr>
              <a:t> </a:t>
            </a:r>
            <a:r>
              <a:rPr lang="pt-BR" dirty="0">
                <a:latin typeface="Calibri" pitchFamily="34" charset="0"/>
              </a:rPr>
              <a:t>ecológicos possíveis (físicos, biológicos, antrópicos) e de obter uma representação cartográfica sintética e única do ambiente (Ozenda, 1974, 1975 e 1986)</a:t>
            </a:r>
          </a:p>
        </p:txBody>
      </p:sp>
      <p:pic>
        <p:nvPicPr>
          <p:cNvPr id="67586" name="Picture 2" descr="Resultado de imagem para MAPA AMBIENTAL">
            <a:extLst>
              <a:ext uri="{FF2B5EF4-FFF2-40B4-BE49-F238E27FC236}">
                <a16:creationId xmlns:a16="http://schemas.microsoft.com/office/drawing/2014/main" id="{81CB308F-99F9-480A-8FC7-92D8BC8754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2602" y="2358012"/>
            <a:ext cx="5671792" cy="4527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4F41B84-3C6C-4030-A463-D812CE250735}"/>
              </a:ext>
            </a:extLst>
          </p:cNvPr>
          <p:cNvSpPr/>
          <p:nvPr/>
        </p:nvSpPr>
        <p:spPr>
          <a:xfrm>
            <a:off x="611560" y="1484784"/>
            <a:ext cx="3672408" cy="4893647"/>
          </a:xfrm>
          <a:prstGeom prst="rect">
            <a:avLst/>
          </a:prstGeom>
        </p:spPr>
        <p:txBody>
          <a:bodyPr wrap="square">
            <a:spAutoFit/>
          </a:bodyPr>
          <a:lstStyle/>
          <a:p>
            <a:pPr marL="342900" indent="-342900">
              <a:buClr>
                <a:srgbClr val="C00000"/>
              </a:buClr>
              <a:buFont typeface="Symbol" panose="05050102010706020507" pitchFamily="18" charset="2"/>
              <a:buChar char="®"/>
            </a:pPr>
            <a:r>
              <a:rPr lang="pt-BR" dirty="0">
                <a:latin typeface="Calibri" panose="020F0502020204030204" pitchFamily="34" charset="0"/>
                <a:cs typeface="Calibri" panose="020F0502020204030204" pitchFamily="34" charset="0"/>
              </a:rPr>
              <a:t>Comunicar com clareza as informações a que se pretendem para um determinado público.</a:t>
            </a:r>
          </a:p>
          <a:p>
            <a:pPr marL="342900" indent="-342900">
              <a:buClr>
                <a:srgbClr val="C00000"/>
              </a:buClr>
              <a:buFont typeface="Symbol" panose="05050102010706020507" pitchFamily="18" charset="2"/>
              <a:buChar char="®"/>
            </a:pPr>
            <a:endParaRPr lang="pt-BR"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dirty="0">
                <a:latin typeface="Calibri" panose="020F0502020204030204" pitchFamily="34" charset="0"/>
                <a:cs typeface="Calibri" panose="020F0502020204030204" pitchFamily="34" charset="0"/>
              </a:rPr>
              <a:t>Geógrafo/cartógrafo: planejamento das informações serão combinadas e representadas, de forma a se obter uma comunicação </a:t>
            </a:r>
            <a:r>
              <a:rPr lang="pt-BR" dirty="0" err="1">
                <a:latin typeface="Calibri" panose="020F0502020204030204" pitchFamily="34" charset="0"/>
                <a:cs typeface="Calibri" panose="020F0502020204030204" pitchFamily="34" charset="0"/>
              </a:rPr>
              <a:t>monossêmica</a:t>
            </a:r>
            <a:r>
              <a:rPr lang="pt-BR" dirty="0">
                <a:latin typeface="Calibri" panose="020F0502020204030204" pitchFamily="34" charset="0"/>
                <a:cs typeface="Calibri" panose="020F0502020204030204" pitchFamily="34" charset="0"/>
              </a:rPr>
              <a:t>. </a:t>
            </a:r>
          </a:p>
        </p:txBody>
      </p:sp>
      <p:pic>
        <p:nvPicPr>
          <p:cNvPr id="5" name="Imagem 4"/>
          <p:cNvPicPr>
            <a:picLocks noChangeAspect="1"/>
          </p:cNvPicPr>
          <p:nvPr/>
        </p:nvPicPr>
        <p:blipFill>
          <a:blip r:embed="rId2"/>
          <a:stretch>
            <a:fillRect/>
          </a:stretch>
        </p:blipFill>
        <p:spPr>
          <a:xfrm>
            <a:off x="4195562" y="836712"/>
            <a:ext cx="4948438" cy="5256584"/>
          </a:xfrm>
          <a:prstGeom prst="rect">
            <a:avLst/>
          </a:prstGeom>
        </p:spPr>
      </p:pic>
      <p:sp>
        <p:nvSpPr>
          <p:cNvPr id="6" name="CaixaDeTexto 5"/>
          <p:cNvSpPr txBox="1"/>
          <p:nvPr/>
        </p:nvSpPr>
        <p:spPr>
          <a:xfrm>
            <a:off x="4283968" y="6123313"/>
            <a:ext cx="4860032" cy="646331"/>
          </a:xfrm>
          <a:prstGeom prst="rect">
            <a:avLst/>
          </a:prstGeom>
          <a:noFill/>
        </p:spPr>
        <p:txBody>
          <a:bodyPr wrap="square" rtlCol="0">
            <a:spAutoFit/>
          </a:bodyPr>
          <a:lstStyle/>
          <a:p>
            <a:pPr algn="r"/>
            <a:r>
              <a:rPr lang="pt-BR" sz="1800" dirty="0" err="1">
                <a:latin typeface="Calibri" panose="020F0502020204030204" pitchFamily="34" charset="0"/>
                <a:cs typeface="Calibri" panose="020F0502020204030204" pitchFamily="34" charset="0"/>
              </a:rPr>
              <a:t>Thery</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Hervé</a:t>
            </a:r>
            <a:r>
              <a:rPr lang="pt-BR" sz="1800" dirty="0">
                <a:latin typeface="Calibri" panose="020F0502020204030204" pitchFamily="34" charset="0"/>
                <a:cs typeface="Calibri" panose="020F0502020204030204" pitchFamily="34" charset="0"/>
              </a:rPr>
              <a:t>. </a:t>
            </a:r>
            <a:r>
              <a:rPr lang="pt-BR" sz="1800" b="1" dirty="0">
                <a:latin typeface="Calibri" panose="020F0502020204030204" pitchFamily="34" charset="0"/>
                <a:cs typeface="Calibri" panose="020F0502020204030204" pitchFamily="34" charset="0"/>
              </a:rPr>
              <a:t>Atlas do Brasil: disparidades e dinâmicas</a:t>
            </a:r>
            <a:r>
              <a:rPr lang="pt-BR" sz="1800" dirty="0">
                <a:latin typeface="Calibri" panose="020F0502020204030204" pitchFamily="34" charset="0"/>
                <a:cs typeface="Calibri" panose="020F0502020204030204" pitchFamily="34" charset="0"/>
              </a:rPr>
              <a:t>, 2019</a:t>
            </a:r>
          </a:p>
        </p:txBody>
      </p:sp>
    </p:spTree>
    <p:extLst>
      <p:ext uri="{BB962C8B-B14F-4D97-AF65-F5344CB8AC3E}">
        <p14:creationId xmlns:p14="http://schemas.microsoft.com/office/powerpoint/2010/main" val="308652885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76FC3E29-3E17-4CC0-B95F-41FA4018B431}"/>
              </a:ext>
            </a:extLst>
          </p:cNvPr>
          <p:cNvPicPr>
            <a:picLocks noChangeAspect="1"/>
          </p:cNvPicPr>
          <p:nvPr/>
        </p:nvPicPr>
        <p:blipFill>
          <a:blip r:embed="rId2">
            <a:alphaModFix amt="60000"/>
            <a:extLst>
              <a:ext uri="{BEBA8EAE-BF5A-486C-A8C5-ECC9F3942E4B}">
                <a14:imgProps xmlns:a14="http://schemas.microsoft.com/office/drawing/2010/main">
                  <a14:imgLayer r:embed="rId3">
                    <a14:imgEffect>
                      <a14:saturation sat="129000"/>
                    </a14:imgEffect>
                  </a14:imgLayer>
                </a14:imgProps>
              </a:ext>
            </a:extLst>
          </a:blip>
          <a:stretch>
            <a:fillRect/>
          </a:stretch>
        </p:blipFill>
        <p:spPr>
          <a:xfrm>
            <a:off x="0" y="-57150"/>
            <a:ext cx="9144000" cy="6858000"/>
          </a:xfrm>
          <a:prstGeom prst="rect">
            <a:avLst/>
          </a:prstGeom>
        </p:spPr>
      </p:pic>
      <p:sp>
        <p:nvSpPr>
          <p:cNvPr id="2" name="Retângulo 1">
            <a:extLst>
              <a:ext uri="{FF2B5EF4-FFF2-40B4-BE49-F238E27FC236}">
                <a16:creationId xmlns:a16="http://schemas.microsoft.com/office/drawing/2014/main" id="{434CECDB-DF31-441E-AF01-A4506C5279B6}"/>
              </a:ext>
            </a:extLst>
          </p:cNvPr>
          <p:cNvSpPr/>
          <p:nvPr/>
        </p:nvSpPr>
        <p:spPr>
          <a:xfrm>
            <a:off x="1043608" y="1556792"/>
            <a:ext cx="7848872" cy="4832092"/>
          </a:xfrm>
          <a:prstGeom prst="rect">
            <a:avLst/>
          </a:prstGeom>
          <a:solidFill>
            <a:schemeClr val="bg1">
              <a:alpha val="48000"/>
            </a:schemeClr>
          </a:solidFill>
        </p:spPr>
        <p:txBody>
          <a:bodyPr wrap="square">
            <a:spAutoFit/>
          </a:bodyPr>
          <a:lstStyle/>
          <a:p>
            <a:pPr marL="342900" indent="-342900">
              <a:buClr>
                <a:srgbClr val="C00000"/>
              </a:buClr>
              <a:buFont typeface="Symbol" panose="05050102010706020507" pitchFamily="18" charset="2"/>
              <a:buChar char="®"/>
            </a:pPr>
            <a:r>
              <a:rPr lang="pt-BR" sz="2800" b="1" dirty="0">
                <a:latin typeface="Calibri" panose="020F0502020204030204" pitchFamily="34" charset="0"/>
                <a:cs typeface="Calibri" panose="020F0502020204030204" pitchFamily="34" charset="0"/>
              </a:rPr>
              <a:t>Proposições teórico-metodológicas (método analítico x método de síntese X abordagem dinâmica).</a:t>
            </a:r>
          </a:p>
          <a:p>
            <a:pPr marL="342900" indent="-342900">
              <a:buClr>
                <a:srgbClr val="C00000"/>
              </a:buClr>
              <a:buFont typeface="Symbol" panose="05050102010706020507" pitchFamily="18" charset="2"/>
              <a:buChar char="®"/>
            </a:pPr>
            <a:endParaRPr lang="pt-BR" sz="2800" b="1"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sz="2800" b="1" dirty="0">
                <a:latin typeface="Calibri" panose="020F0502020204030204" pitchFamily="34" charset="0"/>
                <a:cs typeface="Calibri" panose="020F0502020204030204" pitchFamily="34" charset="0"/>
              </a:rPr>
              <a:t>Proliferação de estudos que se enveredem por novos campos de  tratamento da informação cartográfica ambiental. </a:t>
            </a:r>
          </a:p>
          <a:p>
            <a:pPr marL="342900" indent="-342900">
              <a:buClr>
                <a:srgbClr val="C00000"/>
              </a:buClr>
              <a:buFont typeface="Symbol" panose="05050102010706020507" pitchFamily="18" charset="2"/>
              <a:buChar char="®"/>
            </a:pPr>
            <a:endParaRPr lang="pt-BR" sz="2800" b="1"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sz="2800" b="1" dirty="0">
                <a:latin typeface="Calibri" panose="020F0502020204030204" pitchFamily="34" charset="0"/>
                <a:cs typeface="Calibri" panose="020F0502020204030204" pitchFamily="34" charset="0"/>
              </a:rPr>
              <a:t>Avanços da Computação Gráfica e Modelagem Espacial, como é o caso da </a:t>
            </a:r>
            <a:r>
              <a:rPr lang="pt-BR" sz="2800" b="1" dirty="0" err="1">
                <a:latin typeface="Calibri" panose="020F0502020204030204" pitchFamily="34" charset="0"/>
                <a:cs typeface="Calibri" panose="020F0502020204030204" pitchFamily="34" charset="0"/>
              </a:rPr>
              <a:t>Cibercartografia</a:t>
            </a:r>
            <a:r>
              <a:rPr lang="pt-BR" sz="2800" b="1" dirty="0">
                <a:latin typeface="Calibri" panose="020F0502020204030204" pitchFamily="34" charset="0"/>
                <a:cs typeface="Calibri" panose="020F0502020204030204" pitchFamily="34" charset="0"/>
              </a:rPr>
              <a:t> e das Modelagens Espaciais </a:t>
            </a:r>
            <a:r>
              <a:rPr lang="pt-BR" sz="2800" b="1" dirty="0" smtClean="0">
                <a:latin typeface="Calibri" panose="020F0502020204030204" pitchFamily="34" charset="0"/>
                <a:cs typeface="Calibri" panose="020F0502020204030204" pitchFamily="34" charset="0"/>
              </a:rPr>
              <a:t>Dinâmicas e </a:t>
            </a:r>
            <a:r>
              <a:rPr lang="pt-BR" sz="2800" b="1" dirty="0" err="1" smtClean="0">
                <a:latin typeface="Calibri" panose="020F0502020204030204" pitchFamily="34" charset="0"/>
                <a:cs typeface="Calibri" panose="020F0502020204030204" pitchFamily="34" charset="0"/>
              </a:rPr>
              <a:t>Coremáticas</a:t>
            </a:r>
            <a:r>
              <a:rPr lang="pt-BR" sz="2800" b="1" dirty="0" smtClean="0">
                <a:latin typeface="Calibri" panose="020F0502020204030204" pitchFamily="34" charset="0"/>
                <a:cs typeface="Calibri" panose="020F0502020204030204" pitchFamily="34" charset="0"/>
              </a:rPr>
              <a:t>. </a:t>
            </a:r>
            <a:endParaRPr lang="pt-BR" sz="2800" b="1" dirty="0">
              <a:latin typeface="Calibri" panose="020F0502020204030204" pitchFamily="34" charset="0"/>
              <a:cs typeface="Calibri" panose="020F0502020204030204" pitchFamily="34" charset="0"/>
            </a:endParaRPr>
          </a:p>
        </p:txBody>
      </p:sp>
      <p:sp>
        <p:nvSpPr>
          <p:cNvPr id="3" name="CaixaDeTexto 2">
            <a:extLst>
              <a:ext uri="{FF2B5EF4-FFF2-40B4-BE49-F238E27FC236}">
                <a16:creationId xmlns:a16="http://schemas.microsoft.com/office/drawing/2014/main" id="{16E43333-AB3A-49B6-B1A2-75B5C7E6C1A4}"/>
              </a:ext>
            </a:extLst>
          </p:cNvPr>
          <p:cNvSpPr txBox="1"/>
          <p:nvPr/>
        </p:nvSpPr>
        <p:spPr>
          <a:xfrm>
            <a:off x="179512" y="0"/>
            <a:ext cx="2064411" cy="584775"/>
          </a:xfrm>
          <a:prstGeom prst="rect">
            <a:avLst/>
          </a:prstGeom>
          <a:solidFill>
            <a:srgbClr val="FFFF00">
              <a:alpha val="78000"/>
            </a:srgbClr>
          </a:solidFill>
        </p:spPr>
        <p:txBody>
          <a:bodyPr wrap="none" rtlCol="0">
            <a:spAutoFit/>
          </a:bodyPr>
          <a:lstStyle/>
          <a:p>
            <a:r>
              <a:rPr lang="pt-BR" sz="3200" b="1" dirty="0">
                <a:latin typeface="Calibri" panose="020F0502020204030204" pitchFamily="34" charset="0"/>
                <a:cs typeface="Calibri" panose="020F0502020204030204" pitchFamily="34" charset="0"/>
              </a:rPr>
              <a:t>Desafios....</a:t>
            </a:r>
          </a:p>
        </p:txBody>
      </p:sp>
    </p:spTree>
    <p:extLst>
      <p:ext uri="{BB962C8B-B14F-4D97-AF65-F5344CB8AC3E}">
        <p14:creationId xmlns:p14="http://schemas.microsoft.com/office/powerpoint/2010/main" val="5931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439773" y="1705452"/>
            <a:ext cx="2304256" cy="830997"/>
          </a:xfrm>
          <a:prstGeom prst="rect">
            <a:avLst/>
          </a:prstGeom>
        </p:spPr>
        <p:txBody>
          <a:bodyPr wrap="square">
            <a:spAutoFit/>
          </a:bodyPr>
          <a:lstStyle/>
          <a:p>
            <a:r>
              <a:rPr lang="pt-BR" dirty="0">
                <a:solidFill>
                  <a:schemeClr val="bg1"/>
                </a:solidFill>
                <a:latin typeface="Calibri" panose="020F0502020204030204" pitchFamily="34" charset="0"/>
                <a:ea typeface="Times New Roman" panose="02020603050405020304" pitchFamily="18" charset="0"/>
              </a:rPr>
              <a:t>André Journeaux</a:t>
            </a:r>
          </a:p>
          <a:p>
            <a:r>
              <a:rPr lang="pt-BR" dirty="0">
                <a:solidFill>
                  <a:schemeClr val="bg1"/>
                </a:solidFill>
                <a:latin typeface="Calibri" panose="020F0502020204030204" pitchFamily="34" charset="0"/>
              </a:rPr>
              <a:t>Pioneiro na CA</a:t>
            </a:r>
            <a:endParaRPr lang="pt-BR" dirty="0">
              <a:solidFill>
                <a:schemeClr val="bg1"/>
              </a:solidFill>
            </a:endParaRPr>
          </a:p>
        </p:txBody>
      </p:sp>
      <p:sp>
        <p:nvSpPr>
          <p:cNvPr id="3" name="CaixaDeTexto 2">
            <a:extLst>
              <a:ext uri="{FF2B5EF4-FFF2-40B4-BE49-F238E27FC236}">
                <a16:creationId xmlns:a16="http://schemas.microsoft.com/office/drawing/2014/main" id="{B1F356D8-D389-47D1-AAB2-97814DF89493}"/>
              </a:ext>
            </a:extLst>
          </p:cNvPr>
          <p:cNvSpPr txBox="1"/>
          <p:nvPr/>
        </p:nvSpPr>
        <p:spPr>
          <a:xfrm>
            <a:off x="899592" y="153362"/>
            <a:ext cx="8073044" cy="523220"/>
          </a:xfrm>
          <a:prstGeom prst="rect">
            <a:avLst/>
          </a:prstGeom>
          <a:noFill/>
        </p:spPr>
        <p:txBody>
          <a:bodyPr wrap="none" rtlCol="0">
            <a:spAutoFit/>
          </a:bodyPr>
          <a:lstStyle/>
          <a:p>
            <a:r>
              <a:rPr lang="pt-BR" sz="2800" b="1" dirty="0">
                <a:solidFill>
                  <a:srgbClr val="FFFF00"/>
                </a:solidFill>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sp>
        <p:nvSpPr>
          <p:cNvPr id="5" name="Retângulo 4"/>
          <p:cNvSpPr/>
          <p:nvPr/>
        </p:nvSpPr>
        <p:spPr>
          <a:xfrm>
            <a:off x="3419872" y="687661"/>
            <a:ext cx="5654330" cy="6247864"/>
          </a:xfrm>
          <a:prstGeom prst="rect">
            <a:avLst/>
          </a:prstGeom>
        </p:spPr>
        <p:txBody>
          <a:bodyPr wrap="square">
            <a:spAutoFit/>
          </a:bodyPr>
          <a:lstStyle/>
          <a:p>
            <a:r>
              <a:rPr lang="fr-FR" sz="2000" dirty="0">
                <a:solidFill>
                  <a:schemeClr val="bg1"/>
                </a:solidFill>
                <a:latin typeface="Calibri" panose="020F0502020204030204" pitchFamily="34" charset="0"/>
                <a:cs typeface="Calibri" panose="020F0502020204030204" pitchFamily="34" charset="0"/>
              </a:rPr>
              <a:t>André Journaux s’est éteint à Caen le 4 juillet 2006. Né à Langres le 27 janvier 1915, il fit des études secondaires au lycée Diderot de cette ville, devint, de 1937 à 1939, maître d’internat dans cet établissement afin de poursuivre sa formation, que la mobilisation interrompit en 1939. Fait prisonnier en 1940, il fut retenu de longues années en Prusse orientale et ne fut libéré qu’en juin 1945. Aussitôt, il reprit ses études et fut reçu major de l’agrégation de géographie en 1947. Débuta alors une longue carrière universitaire accomplie dans sa totalité à l’université de Caen. Assistant du Doyen René Musset, il prit sa succession en 1954, en devenant professeur de géographie physique et directeur de l’Institut de Géographie. Il fut assesseur du doyen de la Faculté des Lettres et Sciences humaines de Caen en 1966 et 1967 puis Doyen de 1967 à 1970. En 1962, il réunit et anima le groupe des fondateurs du Centre de Géomorphologie du CNRS dont il assuma la construction et en fut le directeur de 1964 à 1980.</a:t>
            </a:r>
            <a:endParaRPr lang="pt-BR" sz="2000" dirty="0">
              <a:solidFill>
                <a:schemeClr val="bg1"/>
              </a:solidFill>
              <a:latin typeface="Calibri" panose="020F0502020204030204" pitchFamily="34" charset="0"/>
              <a:cs typeface="Calibri" panose="020F0502020204030204" pitchFamily="34" charset="0"/>
            </a:endParaRPr>
          </a:p>
        </p:txBody>
      </p:sp>
      <p:sp>
        <p:nvSpPr>
          <p:cNvPr id="6" name="Retângulo 5"/>
          <p:cNvSpPr/>
          <p:nvPr/>
        </p:nvSpPr>
        <p:spPr>
          <a:xfrm>
            <a:off x="2850339" y="764704"/>
            <a:ext cx="6330173" cy="6093296"/>
          </a:xfrm>
          <a:prstGeom prst="rect">
            <a:avLst/>
          </a:prstGeom>
          <a:solidFill>
            <a:schemeClr val="bg1"/>
          </a:solidFill>
        </p:spPr>
        <p:txBody>
          <a:bodyPr wrap="square">
            <a:spAutoFit/>
          </a:bodyPr>
          <a:lstStyle/>
          <a:p>
            <a:r>
              <a:rPr lang="pt-BR" sz="2000" dirty="0">
                <a:latin typeface="Calibri" panose="020F0502020204030204" pitchFamily="34" charset="0"/>
                <a:cs typeface="Calibri" panose="020F0502020204030204" pitchFamily="34" charset="0"/>
              </a:rPr>
              <a:t>André </a:t>
            </a:r>
            <a:r>
              <a:rPr lang="pt-BR" sz="2000" dirty="0" err="1">
                <a:latin typeface="Calibri" panose="020F0502020204030204" pitchFamily="34" charset="0"/>
                <a:cs typeface="Calibri" panose="020F0502020204030204" pitchFamily="34" charset="0"/>
              </a:rPr>
              <a:t>Journaux</a:t>
            </a:r>
            <a:r>
              <a:rPr lang="pt-BR" sz="2000" dirty="0">
                <a:latin typeface="Calibri" panose="020F0502020204030204" pitchFamily="34" charset="0"/>
                <a:cs typeface="Calibri" panose="020F0502020204030204" pitchFamily="34" charset="0"/>
              </a:rPr>
              <a:t> faleceu em Caen em 4 de julho de 2006. Nasceu em </a:t>
            </a:r>
            <a:r>
              <a:rPr lang="pt-BR" sz="2000" dirty="0" err="1">
                <a:latin typeface="Calibri" panose="020F0502020204030204" pitchFamily="34" charset="0"/>
                <a:cs typeface="Calibri" panose="020F0502020204030204" pitchFamily="34" charset="0"/>
              </a:rPr>
              <a:t>Langres</a:t>
            </a:r>
            <a:r>
              <a:rPr lang="pt-BR" sz="2000" dirty="0">
                <a:latin typeface="Calibri" panose="020F0502020204030204" pitchFamily="34" charset="0"/>
                <a:cs typeface="Calibri" panose="020F0502020204030204" pitchFamily="34" charset="0"/>
              </a:rPr>
              <a:t> em 27 de janeiro de 1915, estudou no </a:t>
            </a:r>
            <a:r>
              <a:rPr lang="pt-BR" sz="2000" dirty="0" err="1">
                <a:latin typeface="Calibri" panose="020F0502020204030204" pitchFamily="34" charset="0"/>
                <a:cs typeface="Calibri" panose="020F0502020204030204" pitchFamily="34" charset="0"/>
              </a:rPr>
              <a:t>Lycée</a:t>
            </a:r>
            <a:r>
              <a:rPr lang="pt-BR" sz="2000" dirty="0">
                <a:latin typeface="Calibri" panose="020F0502020204030204" pitchFamily="34" charset="0"/>
                <a:cs typeface="Calibri" panose="020F0502020204030204" pitchFamily="34" charset="0"/>
              </a:rPr>
              <a:t> Diderot desta cidade e de 1937 a 1939 tornou-se professor de internato neste estabelecimento para dar continuidade à sua formação, que a mobilização interrompeu em 1939. Feito prisioneiro em 1940, ele foi detido por muitos anos na Prússia Oriental e não foi libertado até junho de 1945. Ele imediatamente retomou seus estudos e foi premiado com o título de agregação de geografia em 1947. Então começou uma longa carreira acadêmica plenamente realizada na Universidade de Caen. Assistente do Reitor René Musset, assumiu em 1954, tornando-se professor de geografia física e diretor do Instituto de Geografia. Foi assessor do reitor da Faculdade de Letras e Ciências Humanas de Caen em 1966 e 1967, depois Reitor de 1967 a 1970. Em 1962, reuniu e liderou o grupo de fundadores do Centro de Geomorfologia do CNRS, do qual assumiu o construção e foi o diretor de 1964 a 1980.</a:t>
            </a:r>
          </a:p>
        </p:txBody>
      </p:sp>
    </p:spTree>
    <p:extLst>
      <p:ext uri="{BB962C8B-B14F-4D97-AF65-F5344CB8AC3E}">
        <p14:creationId xmlns:p14="http://schemas.microsoft.com/office/powerpoint/2010/main" val="28018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395536" y="2924944"/>
            <a:ext cx="2304256" cy="461665"/>
          </a:xfrm>
          <a:prstGeom prst="rect">
            <a:avLst/>
          </a:prstGeom>
        </p:spPr>
        <p:txBody>
          <a:bodyPr wrap="square">
            <a:spAutoFit/>
          </a:bodyPr>
          <a:lstStyle/>
          <a:p>
            <a:r>
              <a:rPr lang="pt-BR" dirty="0">
                <a:solidFill>
                  <a:schemeClr val="bg1"/>
                </a:solidFill>
                <a:latin typeface="Calibri" panose="020F0502020204030204" pitchFamily="34" charset="0"/>
                <a:ea typeface="Times New Roman" panose="02020603050405020304" pitchFamily="18" charset="0"/>
              </a:rPr>
              <a:t>André </a:t>
            </a:r>
            <a:r>
              <a:rPr lang="pt-BR" dirty="0" err="1">
                <a:solidFill>
                  <a:schemeClr val="bg1"/>
                </a:solidFill>
                <a:latin typeface="Calibri" panose="020F0502020204030204" pitchFamily="34" charset="0"/>
                <a:ea typeface="Times New Roman" panose="02020603050405020304" pitchFamily="18" charset="0"/>
              </a:rPr>
              <a:t>Journeaux</a:t>
            </a:r>
            <a:endParaRPr lang="pt-BR" dirty="0">
              <a:solidFill>
                <a:schemeClr val="bg1"/>
              </a:solidFill>
            </a:endParaRPr>
          </a:p>
        </p:txBody>
      </p:sp>
      <p:sp>
        <p:nvSpPr>
          <p:cNvPr id="3" name="CaixaDeTexto 2">
            <a:extLst>
              <a:ext uri="{FF2B5EF4-FFF2-40B4-BE49-F238E27FC236}">
                <a16:creationId xmlns:a16="http://schemas.microsoft.com/office/drawing/2014/main" id="{B1F356D8-D389-47D1-AAB2-97814DF89493}"/>
              </a:ext>
            </a:extLst>
          </p:cNvPr>
          <p:cNvSpPr txBox="1"/>
          <p:nvPr/>
        </p:nvSpPr>
        <p:spPr>
          <a:xfrm>
            <a:off x="857142" y="188640"/>
            <a:ext cx="8073044" cy="523220"/>
          </a:xfrm>
          <a:prstGeom prst="rect">
            <a:avLst/>
          </a:prstGeom>
          <a:noFill/>
        </p:spPr>
        <p:txBody>
          <a:bodyPr wrap="none" rtlCol="0">
            <a:spAutoFit/>
          </a:bodyPr>
          <a:lstStyle/>
          <a:p>
            <a:r>
              <a:rPr lang="pt-BR" sz="2800" b="1" dirty="0">
                <a:solidFill>
                  <a:srgbClr val="FFFF00"/>
                </a:solidFill>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sp>
        <p:nvSpPr>
          <p:cNvPr id="4" name="CaixaDeTexto 3">
            <a:extLst>
              <a:ext uri="{FF2B5EF4-FFF2-40B4-BE49-F238E27FC236}">
                <a16:creationId xmlns:a16="http://schemas.microsoft.com/office/drawing/2014/main" id="{CEF08C5F-C2C7-4DBD-9520-209AB430B451}"/>
              </a:ext>
            </a:extLst>
          </p:cNvPr>
          <p:cNvSpPr txBox="1"/>
          <p:nvPr/>
        </p:nvSpPr>
        <p:spPr>
          <a:xfrm>
            <a:off x="3228240" y="1413064"/>
            <a:ext cx="5701946" cy="523220"/>
          </a:xfrm>
          <a:prstGeom prst="rect">
            <a:avLst/>
          </a:prstGeom>
          <a:noFill/>
        </p:spPr>
        <p:txBody>
          <a:bodyPr wrap="none" rtlCol="0">
            <a:spAutoFit/>
          </a:bodyPr>
          <a:lstStyle/>
          <a:p>
            <a:r>
              <a:rPr lang="pt-BR" sz="2800" dirty="0">
                <a:solidFill>
                  <a:srgbClr val="FFFF00"/>
                </a:solidFill>
                <a:latin typeface="Calibri" panose="020F0502020204030204" pitchFamily="34" charset="0"/>
                <a:cs typeface="Calibri" panose="020F0502020204030204" pitchFamily="34" charset="0"/>
              </a:rPr>
              <a:t>Qualidade Ambiental Baixada Santista</a:t>
            </a:r>
          </a:p>
        </p:txBody>
      </p:sp>
      <p:pic>
        <p:nvPicPr>
          <p:cNvPr id="7" name="Imagem 6"/>
          <p:cNvPicPr>
            <a:picLocks noChangeAspect="1"/>
          </p:cNvPicPr>
          <p:nvPr/>
        </p:nvPicPr>
        <p:blipFill>
          <a:blip r:embed="rId2"/>
          <a:stretch>
            <a:fillRect/>
          </a:stretch>
        </p:blipFill>
        <p:spPr>
          <a:xfrm>
            <a:off x="2923772" y="2191316"/>
            <a:ext cx="6155494" cy="4552026"/>
          </a:xfrm>
          <a:prstGeom prst="rect">
            <a:avLst/>
          </a:prstGeom>
        </p:spPr>
      </p:pic>
    </p:spTree>
    <p:extLst>
      <p:ext uri="{BB962C8B-B14F-4D97-AF65-F5344CB8AC3E}">
        <p14:creationId xmlns:p14="http://schemas.microsoft.com/office/powerpoint/2010/main" val="1380214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71752" y="91013"/>
            <a:ext cx="5624384" cy="951543"/>
          </a:xfrm>
          <a:prstGeom prst="rect">
            <a:avLst/>
          </a:prstGeom>
          <a:noFill/>
          <a:ln w="12700">
            <a:noFill/>
            <a:miter lim="800000"/>
            <a:headEnd/>
            <a:tailEnd/>
          </a:ln>
          <a:effectLst/>
        </p:spPr>
        <p:txBody>
          <a:bodyPr wrap="square" lIns="90488" tIns="44450" rIns="90488" bIns="44450">
            <a:spAutoFit/>
          </a:bodyPr>
          <a:lstStyle/>
          <a:p>
            <a:pPr algn="ctr" defTabSz="762000" eaLnBrk="0" hangingPunct="0">
              <a:defRPr/>
            </a:pPr>
            <a:r>
              <a:rPr lang="pt-BR" sz="3200" b="1" dirty="0">
                <a:solidFill>
                  <a:srgbClr val="FFC000"/>
                </a:solidFill>
                <a:latin typeface="+mn-lt"/>
              </a:rPr>
              <a:t>CARTOGRAFIA AMBIENTAL</a:t>
            </a:r>
          </a:p>
          <a:p>
            <a:pPr algn="ctr" defTabSz="762000" eaLnBrk="0" hangingPunct="0">
              <a:defRPr/>
            </a:pPr>
            <a:r>
              <a:rPr lang="pt-BR" dirty="0">
                <a:solidFill>
                  <a:srgbClr val="FFC000"/>
                </a:solidFill>
                <a:latin typeface="+mn-lt"/>
              </a:rPr>
              <a:t>FLG0545</a:t>
            </a:r>
          </a:p>
        </p:txBody>
      </p:sp>
      <p:sp>
        <p:nvSpPr>
          <p:cNvPr id="10245" name="Rectangle 5"/>
          <p:cNvSpPr>
            <a:spLocks noChangeArrowheads="1"/>
          </p:cNvSpPr>
          <p:nvPr/>
        </p:nvSpPr>
        <p:spPr bwMode="auto">
          <a:xfrm>
            <a:off x="323528" y="5696774"/>
            <a:ext cx="5105400" cy="393700"/>
          </a:xfrm>
          <a:prstGeom prst="rect">
            <a:avLst/>
          </a:prstGeom>
          <a:noFill/>
          <a:ln w="12700">
            <a:noFill/>
            <a:miter lim="800000"/>
            <a:headEnd/>
            <a:tailEnd/>
          </a:ln>
          <a:effectLst/>
        </p:spPr>
        <p:txBody>
          <a:bodyPr lIns="90488" tIns="44450" rIns="90488" bIns="44450">
            <a:spAutoFit/>
          </a:bodyPr>
          <a:lstStyle/>
          <a:p>
            <a:pPr defTabSz="762000" eaLnBrk="0" hangingPunct="0">
              <a:defRPr/>
            </a:pPr>
            <a:r>
              <a:rPr lang="pt-BR" sz="2000" i="1" dirty="0">
                <a:solidFill>
                  <a:srgbClr val="FFC000"/>
                </a:solidFill>
                <a:latin typeface="+mj-lt"/>
              </a:rPr>
              <a:t>Profa. Dra. Sueli Angelo Furlan </a:t>
            </a:r>
          </a:p>
        </p:txBody>
      </p:sp>
      <p:sp>
        <p:nvSpPr>
          <p:cNvPr id="1029" name="Rectangle 6"/>
          <p:cNvSpPr>
            <a:spLocks noChangeArrowheads="1"/>
          </p:cNvSpPr>
          <p:nvPr/>
        </p:nvSpPr>
        <p:spPr bwMode="auto">
          <a:xfrm>
            <a:off x="-5562599" y="3593766"/>
            <a:ext cx="494952" cy="552201"/>
          </a:xfrm>
          <a:prstGeom prst="rect">
            <a:avLst/>
          </a:prstGeom>
          <a:noFill/>
          <a:ln w="38100">
            <a:solidFill>
              <a:srgbClr val="008000"/>
            </a:solidFill>
            <a:prstDash val="dash"/>
            <a:miter lim="800000"/>
            <a:headEnd/>
            <a:tailEnd/>
          </a:ln>
        </p:spPr>
        <p:txBody>
          <a:bodyPr wrap="none" anchor="ctr"/>
          <a:lstStyle/>
          <a:p>
            <a:endParaRPr lang="pt-BR" dirty="0">
              <a:solidFill>
                <a:srgbClr val="FFFF00"/>
              </a:solidFill>
            </a:endParaRPr>
          </a:p>
        </p:txBody>
      </p:sp>
      <p:sp>
        <p:nvSpPr>
          <p:cNvPr id="10249" name="Rectangle 9"/>
          <p:cNvSpPr>
            <a:spLocks noChangeArrowheads="1"/>
          </p:cNvSpPr>
          <p:nvPr/>
        </p:nvSpPr>
        <p:spPr bwMode="auto">
          <a:xfrm>
            <a:off x="373260" y="1869192"/>
            <a:ext cx="5055668" cy="2677656"/>
          </a:xfrm>
          <a:prstGeom prst="rect">
            <a:avLst/>
          </a:prstGeom>
          <a:noFill/>
          <a:ln w="9525">
            <a:noFill/>
            <a:miter lim="800000"/>
            <a:headEnd/>
            <a:tailEnd/>
          </a:ln>
          <a:effectLst/>
        </p:spPr>
        <p:txBody>
          <a:bodyPr wrap="square">
            <a:spAutoFit/>
          </a:bodyPr>
          <a:lstStyle/>
          <a:p>
            <a:pPr marL="342900" indent="-342900">
              <a:buClr>
                <a:srgbClr val="FFC000"/>
              </a:buClr>
              <a:buFont typeface="Symbol" panose="05050102010706020507" pitchFamily="18" charset="2"/>
              <a:buChar char=""/>
              <a:defRPr/>
            </a:pPr>
            <a:r>
              <a:rPr lang="pt-BR" dirty="0">
                <a:solidFill>
                  <a:schemeClr val="bg1"/>
                </a:solidFill>
                <a:latin typeface="Calibri" panose="020F0502020204030204" pitchFamily="34" charset="0"/>
                <a:cs typeface="Calibri" panose="020F0502020204030204" pitchFamily="34" charset="0"/>
              </a:rPr>
              <a:t> PROGRAMA DA DISCIPLINA</a:t>
            </a:r>
          </a:p>
          <a:p>
            <a:pPr marL="342900" indent="-342900">
              <a:buClr>
                <a:srgbClr val="FFC000"/>
              </a:buClr>
              <a:buFont typeface="Symbol" panose="05050102010706020507" pitchFamily="18" charset="2"/>
              <a:buChar char=""/>
              <a:defRPr/>
            </a:pPr>
            <a:endParaRPr lang="pt-BR" dirty="0">
              <a:solidFill>
                <a:schemeClr val="bg1"/>
              </a:solidFill>
              <a:latin typeface="Calibri" panose="020F0502020204030204" pitchFamily="34" charset="0"/>
              <a:cs typeface="Calibri" panose="020F0502020204030204" pitchFamily="34" charset="0"/>
            </a:endParaRPr>
          </a:p>
          <a:p>
            <a:pPr marL="342900" indent="-342900">
              <a:buClr>
                <a:srgbClr val="FFC000"/>
              </a:buClr>
              <a:buFont typeface="Symbol" panose="05050102010706020507" pitchFamily="18" charset="2"/>
              <a:buChar char=""/>
              <a:defRPr/>
            </a:pPr>
            <a:r>
              <a:rPr lang="pt-BR" dirty="0">
                <a:solidFill>
                  <a:schemeClr val="bg1"/>
                </a:solidFill>
                <a:latin typeface="Calibri" panose="020F0502020204030204" pitchFamily="34" charset="0"/>
                <a:cs typeface="Calibri" panose="020F0502020204030204" pitchFamily="34" charset="0"/>
              </a:rPr>
              <a:t> </a:t>
            </a:r>
            <a:r>
              <a:rPr lang="pt-BR" dirty="0" smtClean="0">
                <a:solidFill>
                  <a:schemeClr val="bg1"/>
                </a:solidFill>
                <a:latin typeface="Calibri" panose="020F0502020204030204" pitchFamily="34" charset="0"/>
                <a:cs typeface="Calibri" panose="020F0502020204030204" pitchFamily="34" charset="0"/>
              </a:rPr>
              <a:t>DEFINIÇÃO DE CAMPO DE ESTUDOS </a:t>
            </a:r>
            <a:endParaRPr lang="pt-BR" dirty="0">
              <a:solidFill>
                <a:schemeClr val="bg1"/>
              </a:solidFill>
              <a:latin typeface="Calibri" panose="020F0502020204030204" pitchFamily="34" charset="0"/>
              <a:cs typeface="Calibri" panose="020F0502020204030204" pitchFamily="34" charset="0"/>
            </a:endParaRPr>
          </a:p>
          <a:p>
            <a:pPr marL="342900" indent="-342900">
              <a:buClr>
                <a:srgbClr val="FFC000"/>
              </a:buClr>
              <a:buFont typeface="Symbol" panose="05050102010706020507" pitchFamily="18" charset="2"/>
              <a:buChar char=""/>
              <a:defRPr/>
            </a:pPr>
            <a:endParaRPr lang="pt-BR" dirty="0">
              <a:solidFill>
                <a:schemeClr val="bg1"/>
              </a:solidFill>
              <a:latin typeface="Calibri" panose="020F0502020204030204" pitchFamily="34" charset="0"/>
              <a:cs typeface="Calibri" panose="020F0502020204030204" pitchFamily="34" charset="0"/>
            </a:endParaRPr>
          </a:p>
          <a:p>
            <a:pPr marL="342900" indent="-342900">
              <a:buClr>
                <a:srgbClr val="FFC000"/>
              </a:buClr>
              <a:buFont typeface="Symbol" panose="05050102010706020507" pitchFamily="18" charset="2"/>
              <a:buChar char=""/>
              <a:defRPr/>
            </a:pPr>
            <a:r>
              <a:rPr lang="pt-BR" dirty="0">
                <a:solidFill>
                  <a:schemeClr val="bg1"/>
                </a:solidFill>
                <a:latin typeface="Calibri" panose="020F0502020204030204" pitchFamily="34" charset="0"/>
                <a:cs typeface="Calibri" panose="020F0502020204030204" pitchFamily="34" charset="0"/>
              </a:rPr>
              <a:t> CAMPO DE ESTUDO</a:t>
            </a:r>
          </a:p>
          <a:p>
            <a:pPr marL="342900" indent="-342900">
              <a:buClr>
                <a:srgbClr val="FFC000"/>
              </a:buClr>
              <a:buFont typeface="Symbol" panose="05050102010706020507" pitchFamily="18" charset="2"/>
              <a:buChar char=""/>
              <a:defRPr/>
            </a:pPr>
            <a:endParaRPr lang="pt-BR" dirty="0">
              <a:solidFill>
                <a:schemeClr val="bg1"/>
              </a:solidFill>
              <a:latin typeface="Calibri" panose="020F0502020204030204" pitchFamily="34" charset="0"/>
              <a:cs typeface="Calibri" panose="020F0502020204030204" pitchFamily="34" charset="0"/>
            </a:endParaRPr>
          </a:p>
          <a:p>
            <a:pPr marL="342900" indent="-342900">
              <a:buClr>
                <a:srgbClr val="FFC000"/>
              </a:buClr>
              <a:buFont typeface="Symbol" panose="05050102010706020507" pitchFamily="18" charset="2"/>
              <a:buChar char=""/>
              <a:defRPr/>
            </a:pPr>
            <a:r>
              <a:rPr lang="pt-BR" dirty="0">
                <a:solidFill>
                  <a:schemeClr val="bg1"/>
                </a:solidFill>
                <a:latin typeface="Calibri" panose="020F0502020204030204" pitchFamily="34" charset="0"/>
                <a:cs typeface="Calibri" panose="020F0502020204030204" pitchFamily="34" charset="0"/>
              </a:rPr>
              <a:t> PARTICIPAÇÃO SOCIAL. </a:t>
            </a:r>
          </a:p>
        </p:txBody>
      </p:sp>
      <p:pic>
        <p:nvPicPr>
          <p:cNvPr id="2" name="Imagem 1"/>
          <p:cNvPicPr>
            <a:picLocks noChangeAspect="1"/>
          </p:cNvPicPr>
          <p:nvPr/>
        </p:nvPicPr>
        <p:blipFill>
          <a:blip r:embed="rId3"/>
          <a:stretch>
            <a:fillRect/>
          </a:stretch>
        </p:blipFill>
        <p:spPr>
          <a:xfrm>
            <a:off x="5823770" y="260648"/>
            <a:ext cx="3285913" cy="3424619"/>
          </a:xfrm>
          <a:prstGeom prst="rect">
            <a:avLst/>
          </a:prstGeom>
        </p:spPr>
      </p:pic>
      <p:pic>
        <p:nvPicPr>
          <p:cNvPr id="2050" name="Picture 2" descr="https://lh5.googleusercontent.com/XLsnuZ2orQa--fN5OFrmTWLniSimxRArDtu7w3eMwLi207G3ejDatE91UrRwJkgyt874GWqxzRJ5PCVRSdYUtHh6RJyJaqshFSXr0skg2Gim0SwpZji89jXFR3Muzj774tU4pEy3rziVqAr6ty2yDg=s20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959252"/>
            <a:ext cx="3866952" cy="28284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B53734-EE2F-7A03-5011-D82687BA1086}"/>
              </a:ext>
            </a:extLst>
          </p:cNvPr>
          <p:cNvSpPr txBox="1"/>
          <p:nvPr/>
        </p:nvSpPr>
        <p:spPr>
          <a:xfrm>
            <a:off x="5416046" y="2924944"/>
            <a:ext cx="3620449" cy="2554545"/>
          </a:xfrm>
          <a:prstGeom prst="rect">
            <a:avLst/>
          </a:prstGeom>
          <a:noFill/>
        </p:spPr>
        <p:txBody>
          <a:bodyPr wrap="square">
            <a:spAutoFit/>
          </a:bodyPr>
          <a:lstStyle/>
          <a:p>
            <a:r>
              <a:rPr lang="pt-BR" sz="1600" b="0" i="0" dirty="0">
                <a:solidFill>
                  <a:srgbClr val="000000"/>
                </a:solidFill>
                <a:effectLst/>
                <a:latin typeface="latin_ext"/>
              </a:rPr>
              <a:t>Heloise Canal e Roberto Verdum</a:t>
            </a:r>
          </a:p>
          <a:p>
            <a:endParaRPr lang="pt-BR" sz="1600" dirty="0">
              <a:solidFill>
                <a:srgbClr val="000000"/>
              </a:solidFill>
              <a:latin typeface="latin_ext"/>
            </a:endParaRPr>
          </a:p>
          <a:p>
            <a:r>
              <a:rPr lang="pt-BR" sz="1600" b="0" i="0" dirty="0">
                <a:solidFill>
                  <a:srgbClr val="000000"/>
                </a:solidFill>
                <a:effectLst/>
                <a:latin typeface="latin_ext"/>
              </a:rPr>
              <a:t>«Mapeamento ambiental integrado: município de Porto Alegre, RS», </a:t>
            </a:r>
            <a:r>
              <a:rPr lang="pt-BR" sz="1600" b="0" i="1" dirty="0">
                <a:solidFill>
                  <a:srgbClr val="000000"/>
                </a:solidFill>
                <a:effectLst/>
                <a:latin typeface="latin_ext"/>
              </a:rPr>
              <a:t>Confins</a:t>
            </a:r>
            <a:r>
              <a:rPr lang="pt-BR" sz="1600" b="0" i="0" dirty="0">
                <a:solidFill>
                  <a:srgbClr val="000000"/>
                </a:solidFill>
                <a:effectLst/>
                <a:latin typeface="latin_ext"/>
              </a:rPr>
              <a:t> [Online], 19 | 2013, posto online no dia 16 novembro 2013, consultado o 17 agosto 2022. URL: http://journals.openedition.org/confins/8583; DOI: https://doi.org/10.4000/confins.8583</a:t>
            </a:r>
            <a:endParaRPr lang="en-US" sz="1600" dirty="0"/>
          </a:p>
        </p:txBody>
      </p:sp>
      <p:pic>
        <p:nvPicPr>
          <p:cNvPr id="5" name="Picture 4">
            <a:extLst>
              <a:ext uri="{FF2B5EF4-FFF2-40B4-BE49-F238E27FC236}">
                <a16:creationId xmlns:a16="http://schemas.microsoft.com/office/drawing/2014/main" id="{389690BE-E973-F986-A900-A50CE16BEE91}"/>
              </a:ext>
            </a:extLst>
          </p:cNvPr>
          <p:cNvPicPr>
            <a:picLocks noChangeAspect="1"/>
          </p:cNvPicPr>
          <p:nvPr/>
        </p:nvPicPr>
        <p:blipFill>
          <a:blip r:embed="rId2"/>
          <a:stretch>
            <a:fillRect/>
          </a:stretch>
        </p:blipFill>
        <p:spPr>
          <a:xfrm>
            <a:off x="1043608" y="-44624"/>
            <a:ext cx="4372439" cy="6902624"/>
          </a:xfrm>
          <a:prstGeom prst="rect">
            <a:avLst/>
          </a:prstGeom>
        </p:spPr>
      </p:pic>
    </p:spTree>
    <p:extLst>
      <p:ext uri="{BB962C8B-B14F-4D97-AF65-F5344CB8AC3E}">
        <p14:creationId xmlns:p14="http://schemas.microsoft.com/office/powerpoint/2010/main" val="38566359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0A0A7-CB6B-65C5-7D17-62B4A28A6C29}"/>
              </a:ext>
            </a:extLst>
          </p:cNvPr>
          <p:cNvPicPr>
            <a:picLocks noChangeAspect="1"/>
          </p:cNvPicPr>
          <p:nvPr/>
        </p:nvPicPr>
        <p:blipFill>
          <a:blip r:embed="rId2"/>
          <a:stretch>
            <a:fillRect/>
          </a:stretch>
        </p:blipFill>
        <p:spPr>
          <a:xfrm>
            <a:off x="623887" y="2195512"/>
            <a:ext cx="8412609" cy="2628306"/>
          </a:xfrm>
          <a:prstGeom prst="rect">
            <a:avLst/>
          </a:prstGeom>
        </p:spPr>
      </p:pic>
      <p:sp>
        <p:nvSpPr>
          <p:cNvPr id="4" name="TextBox 3">
            <a:extLst>
              <a:ext uri="{FF2B5EF4-FFF2-40B4-BE49-F238E27FC236}">
                <a16:creationId xmlns:a16="http://schemas.microsoft.com/office/drawing/2014/main" id="{78B53734-EE2F-7A03-5011-D82687BA1086}"/>
              </a:ext>
            </a:extLst>
          </p:cNvPr>
          <p:cNvSpPr txBox="1"/>
          <p:nvPr/>
        </p:nvSpPr>
        <p:spPr>
          <a:xfrm>
            <a:off x="1080121" y="5304110"/>
            <a:ext cx="7956375" cy="1077218"/>
          </a:xfrm>
          <a:prstGeom prst="rect">
            <a:avLst/>
          </a:prstGeom>
          <a:noFill/>
        </p:spPr>
        <p:txBody>
          <a:bodyPr wrap="square">
            <a:spAutoFit/>
          </a:bodyPr>
          <a:lstStyle/>
          <a:p>
            <a:r>
              <a:rPr lang="pt-BR" sz="1600" b="0" i="0" dirty="0">
                <a:solidFill>
                  <a:srgbClr val="000000"/>
                </a:solidFill>
                <a:effectLst/>
                <a:latin typeface="latin_ext"/>
              </a:rPr>
              <a:t>Heloise Canal e Roberto Verdum, «Mapeamento ambiental integrado: município de Porto Alegre, RS», </a:t>
            </a:r>
            <a:r>
              <a:rPr lang="pt-BR" sz="1600" b="0" i="1" dirty="0">
                <a:solidFill>
                  <a:srgbClr val="000000"/>
                </a:solidFill>
                <a:effectLst/>
                <a:latin typeface="latin_ext"/>
              </a:rPr>
              <a:t>Confins</a:t>
            </a:r>
            <a:r>
              <a:rPr lang="pt-BR" sz="1600" b="0" i="0" dirty="0">
                <a:solidFill>
                  <a:srgbClr val="000000"/>
                </a:solidFill>
                <a:effectLst/>
                <a:latin typeface="latin_ext"/>
              </a:rPr>
              <a:t> [Online], 19 | 2013, posto online no dia 16 novembro 2013, consultado o 17 agosto 2022. URL: http://journals.openedition.org/confins/8583; DOI: https://doi.org/10.4000/confins.8583</a:t>
            </a:r>
            <a:endParaRPr lang="en-US" sz="1600" dirty="0"/>
          </a:p>
        </p:txBody>
      </p:sp>
    </p:spTree>
    <p:extLst>
      <p:ext uri="{BB962C8B-B14F-4D97-AF65-F5344CB8AC3E}">
        <p14:creationId xmlns:p14="http://schemas.microsoft.com/office/powerpoint/2010/main" val="715960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728700" y="1772816"/>
            <a:ext cx="2187116" cy="523220"/>
          </a:xfrm>
          <a:prstGeom prst="rect">
            <a:avLst/>
          </a:prstGeom>
        </p:spPr>
        <p:txBody>
          <a:bodyPr wrap="square">
            <a:spAutoFit/>
          </a:bodyPr>
          <a:lstStyle/>
          <a:p>
            <a:r>
              <a:rPr lang="pt-BR" sz="2800" dirty="0">
                <a:solidFill>
                  <a:schemeClr val="bg1"/>
                </a:solidFill>
                <a:latin typeface="Calibri" panose="020F0502020204030204" pitchFamily="34" charset="0"/>
                <a:ea typeface="Times New Roman" panose="02020603050405020304" pitchFamily="18" charset="0"/>
              </a:rPr>
              <a:t>Jean </a:t>
            </a:r>
            <a:r>
              <a:rPr lang="pt-BR" sz="2800" dirty="0" err="1">
                <a:solidFill>
                  <a:schemeClr val="bg1"/>
                </a:solidFill>
                <a:latin typeface="Calibri" panose="020F0502020204030204" pitchFamily="34" charset="0"/>
                <a:ea typeface="Times New Roman" panose="02020603050405020304" pitchFamily="18" charset="0"/>
              </a:rPr>
              <a:t>Tricart</a:t>
            </a:r>
            <a:endParaRPr lang="pt-BR" sz="2800" dirty="0">
              <a:solidFill>
                <a:schemeClr val="bg1"/>
              </a:solidFill>
            </a:endParaRPr>
          </a:p>
        </p:txBody>
      </p:sp>
      <p:pic>
        <p:nvPicPr>
          <p:cNvPr id="70658" name="Picture 2" descr="Resultado de imagem para jean tricart">
            <a:extLst>
              <a:ext uri="{FF2B5EF4-FFF2-40B4-BE49-F238E27FC236}">
                <a16:creationId xmlns:a16="http://schemas.microsoft.com/office/drawing/2014/main" id="{F29C61B1-9DF8-4C27-A6BC-40A3756F3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3676" y="2564904"/>
            <a:ext cx="3091029" cy="4293096"/>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http://3.bp.blogspot.com/-r0OXt0UqxLY/Ti3aFcCaG9I/AAAAAAAAAhA/ZnRZeZOwhtA/s200/tricart.jpg">
            <a:extLst>
              <a:ext uri="{FF2B5EF4-FFF2-40B4-BE49-F238E27FC236}">
                <a16:creationId xmlns:a16="http://schemas.microsoft.com/office/drawing/2014/main" id="{7294F9DE-F732-4F6E-8FFA-67FBEE30A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2320" y="715486"/>
            <a:ext cx="1324926" cy="185304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D738E596-7A45-496B-A844-1C879756B42C}"/>
              </a:ext>
            </a:extLst>
          </p:cNvPr>
          <p:cNvSpPr txBox="1"/>
          <p:nvPr/>
        </p:nvSpPr>
        <p:spPr>
          <a:xfrm>
            <a:off x="857142" y="188640"/>
            <a:ext cx="8073044" cy="523220"/>
          </a:xfrm>
          <a:prstGeom prst="rect">
            <a:avLst/>
          </a:prstGeom>
          <a:noFill/>
        </p:spPr>
        <p:txBody>
          <a:bodyPr wrap="none" rtlCol="0">
            <a:spAutoFit/>
          </a:bodyPr>
          <a:lstStyle/>
          <a:p>
            <a:r>
              <a:rPr lang="pt-BR" sz="2800" b="1" dirty="0">
                <a:solidFill>
                  <a:srgbClr val="FFFF00"/>
                </a:solidFill>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pic>
        <p:nvPicPr>
          <p:cNvPr id="70662" name="Picture 6" descr="Resultado de imagem para mape jean tricart">
            <a:extLst>
              <a:ext uri="{FF2B5EF4-FFF2-40B4-BE49-F238E27FC236}">
                <a16:creationId xmlns:a16="http://schemas.microsoft.com/office/drawing/2014/main" id="{5FF76797-9EF4-4887-A23D-ED385A7DC8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068960"/>
            <a:ext cx="5285387" cy="237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81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4211960" y="1196752"/>
            <a:ext cx="2574032" cy="461665"/>
          </a:xfrm>
          <a:prstGeom prst="rect">
            <a:avLst/>
          </a:prstGeom>
        </p:spPr>
        <p:txBody>
          <a:bodyPr wrap="square">
            <a:spAutoFit/>
          </a:bodyPr>
          <a:lstStyle/>
          <a:p>
            <a:r>
              <a:rPr lang="pt-BR" dirty="0">
                <a:latin typeface="Calibri" panose="020F0502020204030204" pitchFamily="34" charset="0"/>
                <a:ea typeface="Times New Roman" panose="02020603050405020304" pitchFamily="18" charset="0"/>
              </a:rPr>
              <a:t>Marcelo Martinelli</a:t>
            </a:r>
            <a:endParaRPr lang="pt-BR" dirty="0"/>
          </a:p>
        </p:txBody>
      </p:sp>
      <p:sp>
        <p:nvSpPr>
          <p:cNvPr id="3" name="CaixaDeTexto 2">
            <a:extLst>
              <a:ext uri="{FF2B5EF4-FFF2-40B4-BE49-F238E27FC236}">
                <a16:creationId xmlns:a16="http://schemas.microsoft.com/office/drawing/2014/main" id="{B1F356D8-D389-47D1-AAB2-97814DF89493}"/>
              </a:ext>
            </a:extLst>
          </p:cNvPr>
          <p:cNvSpPr txBox="1"/>
          <p:nvPr/>
        </p:nvSpPr>
        <p:spPr>
          <a:xfrm>
            <a:off x="971600" y="188640"/>
            <a:ext cx="8082662" cy="523220"/>
          </a:xfrm>
          <a:prstGeom prst="rect">
            <a:avLst/>
          </a:prstGeom>
          <a:noFill/>
        </p:spPr>
        <p:txBody>
          <a:bodyPr wrap="none" rtlCol="0">
            <a:spAutoFit/>
          </a:bodyPr>
          <a:lstStyle/>
          <a:p>
            <a:r>
              <a:rPr lang="pt-BR" sz="2800" dirty="0">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pic>
        <p:nvPicPr>
          <p:cNvPr id="71682" name="Picture 2" descr="Resultado de imagem para marcelo martinelli">
            <a:extLst>
              <a:ext uri="{FF2B5EF4-FFF2-40B4-BE49-F238E27FC236}">
                <a16:creationId xmlns:a16="http://schemas.microsoft.com/office/drawing/2014/main" id="{029D5AAE-B878-4F65-9425-04F07F7B69B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836712"/>
            <a:ext cx="1216546" cy="161488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8F870CA8-E0D3-4614-9517-F70C42D2B2CA}"/>
              </a:ext>
            </a:extLst>
          </p:cNvPr>
          <p:cNvSpPr/>
          <p:nvPr/>
        </p:nvSpPr>
        <p:spPr>
          <a:xfrm>
            <a:off x="539553" y="2492896"/>
            <a:ext cx="8424935" cy="4401205"/>
          </a:xfrm>
          <a:prstGeom prst="rect">
            <a:avLst/>
          </a:prstGeom>
        </p:spPr>
        <p:txBody>
          <a:bodyPr wrap="square">
            <a:spAutoFit/>
          </a:bodyPr>
          <a:lstStyle/>
          <a:p>
            <a:r>
              <a:rPr lang="pt-BR" sz="2800" dirty="0">
                <a:latin typeface="Calibri" panose="020F0502020204030204" pitchFamily="34" charset="0"/>
                <a:cs typeface="Calibri" panose="020F0502020204030204" pitchFamily="34" charset="0"/>
              </a:rPr>
              <a:t>Ao longo de sua história, a ciência geográfica nunca esteve alheia às questões do ambiente. Mesmo dando a impressão de estar afastada do mundo físico ou natural, é na atualidade que tal ciência tem maior compromisso com a questão. Diante da querela físico-humano, à Geografia interessa os arranjos do quadro natural levados a cabo pelos homens em sua história, pois o espaço físico existe, </a:t>
            </a:r>
            <a:r>
              <a:rPr lang="pt-BR" sz="2800" dirty="0">
                <a:solidFill>
                  <a:srgbClr val="C00000"/>
                </a:solidFill>
                <a:latin typeface="Calibri" panose="020F0502020204030204" pitchFamily="34" charset="0"/>
                <a:cs typeface="Calibri" panose="020F0502020204030204" pitchFamily="34" charset="0"/>
              </a:rPr>
              <a:t>não é uma abstração</a:t>
            </a:r>
            <a:r>
              <a:rPr lang="pt-BR" sz="2800" dirty="0">
                <a:latin typeface="Calibri" panose="020F0502020204030204" pitchFamily="34" charset="0"/>
                <a:cs typeface="Calibri" panose="020F0502020204030204" pitchFamily="34" charset="0"/>
              </a:rPr>
              <a:t>. Não basta apenas descrevê-lo, é necessário deslindar seus segredos e questionar seus arranjos. </a:t>
            </a:r>
          </a:p>
        </p:txBody>
      </p:sp>
    </p:spTree>
    <p:extLst>
      <p:ext uri="{BB962C8B-B14F-4D97-AF65-F5344CB8AC3E}">
        <p14:creationId xmlns:p14="http://schemas.microsoft.com/office/powerpoint/2010/main" val="2647377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115616" y="2636912"/>
            <a:ext cx="7344816" cy="2677656"/>
          </a:xfrm>
          <a:prstGeom prst="rect">
            <a:avLst/>
          </a:prstGeom>
          <a:solidFill>
            <a:schemeClr val="bg2">
              <a:lumMod val="75000"/>
              <a:alpha val="90000"/>
            </a:schemeClr>
          </a:solidFill>
        </p:spPr>
        <p:txBody>
          <a:bodyPr wrap="square">
            <a:spAutoFit/>
          </a:bodyPr>
          <a:lstStyle/>
          <a:p>
            <a:r>
              <a:rPr lang="fr-FR" dirty="0">
                <a:latin typeface="Calibri" panose="020F0502020204030204" pitchFamily="34" charset="0"/>
                <a:cs typeface="Calibri" panose="020F0502020204030204" pitchFamily="34" charset="0"/>
              </a:rPr>
              <a:t>Marcello Martinelli.  Cartografia ambiental: um mapa de síntese, Confins [En ligne], 35 | 2018, mis en ligne le 21 avril 2018, consulté le 18 août 2021. URL : </a:t>
            </a:r>
          </a:p>
          <a:p>
            <a:endParaRPr lang="fr-FR" dirty="0">
              <a:latin typeface="Calibri" panose="020F0502020204030204" pitchFamily="34" charset="0"/>
              <a:cs typeface="Calibri" panose="020F0502020204030204" pitchFamily="34" charset="0"/>
              <a:hlinkClick r:id="rId2"/>
            </a:endParaRPr>
          </a:p>
          <a:p>
            <a:r>
              <a:rPr lang="fr-FR" dirty="0">
                <a:latin typeface="Calibri" panose="020F0502020204030204" pitchFamily="34" charset="0"/>
                <a:cs typeface="Calibri" panose="020F0502020204030204" pitchFamily="34" charset="0"/>
                <a:hlinkClick r:id="rId2"/>
              </a:rPr>
              <a:t>http://journals.openedition.org/confins/13273</a:t>
            </a:r>
            <a:endParaRPr lang="fr-FR" dirty="0">
              <a:latin typeface="Calibri" panose="020F0502020204030204" pitchFamily="34" charset="0"/>
              <a:cs typeface="Calibri" panose="020F0502020204030204" pitchFamily="34" charset="0"/>
            </a:endParaRPr>
          </a:p>
          <a:p>
            <a:r>
              <a:rPr lang="fr-FR" dirty="0">
                <a:latin typeface="Calibri" panose="020F0502020204030204" pitchFamily="34" charset="0"/>
                <a:cs typeface="Calibri" panose="020F0502020204030204" pitchFamily="34" charset="0"/>
              </a:rPr>
              <a:t>DOI : </a:t>
            </a:r>
            <a:r>
              <a:rPr lang="fr-FR" dirty="0">
                <a:latin typeface="Calibri" panose="020F0502020204030204" pitchFamily="34" charset="0"/>
                <a:cs typeface="Calibri" panose="020F0502020204030204" pitchFamily="34" charset="0"/>
                <a:hlinkClick r:id="rId3"/>
              </a:rPr>
              <a:t>https://doi.org/10.4000/confins.13273</a:t>
            </a:r>
            <a:endParaRPr lang="fr-FR" dirty="0">
              <a:latin typeface="Calibri" panose="020F0502020204030204" pitchFamily="34" charset="0"/>
              <a:cs typeface="Calibri" panose="020F0502020204030204" pitchFamily="34" charset="0"/>
            </a:endParaRPr>
          </a:p>
          <a:p>
            <a:endParaRPr lang="pt-BR" dirty="0">
              <a:latin typeface="Calibri" panose="020F0502020204030204" pitchFamily="34" charset="0"/>
              <a:cs typeface="Calibri" panose="020F0502020204030204" pitchFamily="34" charset="0"/>
            </a:endParaRPr>
          </a:p>
        </p:txBody>
      </p:sp>
      <p:pic>
        <p:nvPicPr>
          <p:cNvPr id="3" name="Imagem 2"/>
          <p:cNvPicPr>
            <a:picLocks noChangeAspect="1"/>
          </p:cNvPicPr>
          <p:nvPr/>
        </p:nvPicPr>
        <p:blipFill>
          <a:blip r:embed="rId4"/>
          <a:stretch>
            <a:fillRect/>
          </a:stretch>
        </p:blipFill>
        <p:spPr>
          <a:xfrm>
            <a:off x="7164288" y="620688"/>
            <a:ext cx="1213209" cy="1615580"/>
          </a:xfrm>
          <a:prstGeom prst="rect">
            <a:avLst/>
          </a:prstGeom>
        </p:spPr>
      </p:pic>
    </p:spTree>
    <p:extLst>
      <p:ext uri="{BB962C8B-B14F-4D97-AF65-F5344CB8AC3E}">
        <p14:creationId xmlns:p14="http://schemas.microsoft.com/office/powerpoint/2010/main" val="3100839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3635896" y="980728"/>
            <a:ext cx="4968552" cy="461665"/>
          </a:xfrm>
          <a:prstGeom prst="rect">
            <a:avLst/>
          </a:prstGeom>
        </p:spPr>
        <p:txBody>
          <a:bodyPr wrap="square">
            <a:spAutoFit/>
          </a:bodyPr>
          <a:lstStyle/>
          <a:p>
            <a:r>
              <a:rPr lang="pt-BR" dirty="0">
                <a:latin typeface="Calibri" panose="020F0502020204030204" pitchFamily="34" charset="0"/>
                <a:ea typeface="Times New Roman" panose="02020603050405020304" pitchFamily="18" charset="0"/>
              </a:rPr>
              <a:t>Carlos Augusto Figueiredo Monteiro</a:t>
            </a:r>
            <a:endParaRPr lang="pt-BR" dirty="0"/>
          </a:p>
        </p:txBody>
      </p:sp>
      <p:sp>
        <p:nvSpPr>
          <p:cNvPr id="3" name="CaixaDeTexto 2">
            <a:extLst>
              <a:ext uri="{FF2B5EF4-FFF2-40B4-BE49-F238E27FC236}">
                <a16:creationId xmlns:a16="http://schemas.microsoft.com/office/drawing/2014/main" id="{B1F356D8-D389-47D1-AAB2-97814DF89493}"/>
              </a:ext>
            </a:extLst>
          </p:cNvPr>
          <p:cNvSpPr txBox="1"/>
          <p:nvPr/>
        </p:nvSpPr>
        <p:spPr>
          <a:xfrm>
            <a:off x="1016114" y="116632"/>
            <a:ext cx="8082662" cy="523220"/>
          </a:xfrm>
          <a:prstGeom prst="rect">
            <a:avLst/>
          </a:prstGeom>
          <a:noFill/>
        </p:spPr>
        <p:txBody>
          <a:bodyPr wrap="none" rtlCol="0">
            <a:spAutoFit/>
          </a:bodyPr>
          <a:lstStyle/>
          <a:p>
            <a:r>
              <a:rPr lang="pt-BR" sz="2800" dirty="0">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pic>
        <p:nvPicPr>
          <p:cNvPr id="72710" name="Picture 6" descr="Resultado de imagem para mapas  climaticos são paulo monteiro">
            <a:extLst>
              <a:ext uri="{FF2B5EF4-FFF2-40B4-BE49-F238E27FC236}">
                <a16:creationId xmlns:a16="http://schemas.microsoft.com/office/drawing/2014/main" id="{50ADB57A-1219-4270-9778-613F33682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5" y="1772816"/>
            <a:ext cx="7180014" cy="50621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DE2CEB9-2E60-C2C0-7609-FC253C816126}"/>
              </a:ext>
            </a:extLst>
          </p:cNvPr>
          <p:cNvPicPr>
            <a:picLocks noChangeAspect="1"/>
          </p:cNvPicPr>
          <p:nvPr/>
        </p:nvPicPr>
        <p:blipFill>
          <a:blip r:embed="rId3"/>
          <a:stretch>
            <a:fillRect/>
          </a:stretch>
        </p:blipFill>
        <p:spPr>
          <a:xfrm>
            <a:off x="0" y="1040130"/>
            <a:ext cx="2938233" cy="1535227"/>
          </a:xfrm>
          <a:prstGeom prst="rect">
            <a:avLst/>
          </a:prstGeom>
        </p:spPr>
      </p:pic>
    </p:spTree>
    <p:extLst>
      <p:ext uri="{BB962C8B-B14F-4D97-AF65-F5344CB8AC3E}">
        <p14:creationId xmlns:p14="http://schemas.microsoft.com/office/powerpoint/2010/main" val="31133745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827584" y="1556792"/>
            <a:ext cx="2808311" cy="830997"/>
          </a:xfrm>
          <a:prstGeom prst="rect">
            <a:avLst/>
          </a:prstGeom>
        </p:spPr>
        <p:txBody>
          <a:bodyPr wrap="square">
            <a:spAutoFit/>
          </a:bodyPr>
          <a:lstStyle/>
          <a:p>
            <a:r>
              <a:rPr lang="pt-BR" dirty="0">
                <a:latin typeface="Calibri" panose="020F0502020204030204" pitchFamily="34" charset="0"/>
                <a:ea typeface="Times New Roman" panose="02020603050405020304" pitchFamily="18" charset="0"/>
              </a:rPr>
              <a:t>Aziz </a:t>
            </a:r>
            <a:r>
              <a:rPr lang="pt-BR" dirty="0" err="1">
                <a:latin typeface="Calibri" panose="020F0502020204030204" pitchFamily="34" charset="0"/>
                <a:ea typeface="Times New Roman" panose="02020603050405020304" pitchFamily="18" charset="0"/>
              </a:rPr>
              <a:t>Nacib</a:t>
            </a:r>
            <a:r>
              <a:rPr lang="pt-BR" dirty="0">
                <a:latin typeface="Calibri" panose="020F0502020204030204" pitchFamily="34" charset="0"/>
                <a:ea typeface="Times New Roman" panose="02020603050405020304" pitchFamily="18" charset="0"/>
              </a:rPr>
              <a:t> </a:t>
            </a:r>
            <a:r>
              <a:rPr lang="pt-BR" dirty="0" err="1">
                <a:latin typeface="Calibri" panose="020F0502020204030204" pitchFamily="34" charset="0"/>
                <a:ea typeface="Times New Roman" panose="02020603050405020304" pitchFamily="18" charset="0"/>
              </a:rPr>
              <a:t>Ab</a:t>
            </a:r>
            <a:r>
              <a:rPr lang="pt-BR" dirty="0">
                <a:latin typeface="Calibri" panose="020F0502020204030204" pitchFamily="34" charset="0"/>
                <a:ea typeface="Times New Roman" panose="02020603050405020304" pitchFamily="18" charset="0"/>
              </a:rPr>
              <a:t>´ Saber</a:t>
            </a:r>
          </a:p>
          <a:p>
            <a:r>
              <a:rPr lang="pt-BR" dirty="0">
                <a:latin typeface="Calibri" panose="020F0502020204030204" pitchFamily="34" charset="0"/>
                <a:ea typeface="Times New Roman" panose="02020603050405020304" pitchFamily="18" charset="0"/>
              </a:rPr>
              <a:t> </a:t>
            </a:r>
            <a:endParaRPr lang="pt-BR" dirty="0"/>
          </a:p>
        </p:txBody>
      </p:sp>
      <p:sp>
        <p:nvSpPr>
          <p:cNvPr id="3" name="CaixaDeTexto 2">
            <a:extLst>
              <a:ext uri="{FF2B5EF4-FFF2-40B4-BE49-F238E27FC236}">
                <a16:creationId xmlns:a16="http://schemas.microsoft.com/office/drawing/2014/main" id="{B1F356D8-D389-47D1-AAB2-97814DF89493}"/>
              </a:ext>
            </a:extLst>
          </p:cNvPr>
          <p:cNvSpPr txBox="1"/>
          <p:nvPr/>
        </p:nvSpPr>
        <p:spPr>
          <a:xfrm>
            <a:off x="1259632" y="476672"/>
            <a:ext cx="8082662" cy="523220"/>
          </a:xfrm>
          <a:prstGeom prst="rect">
            <a:avLst/>
          </a:prstGeom>
          <a:noFill/>
        </p:spPr>
        <p:txBody>
          <a:bodyPr wrap="none" rtlCol="0">
            <a:spAutoFit/>
          </a:bodyPr>
          <a:lstStyle/>
          <a:p>
            <a:r>
              <a:rPr lang="pt-BR" sz="2800" dirty="0">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pic>
        <p:nvPicPr>
          <p:cNvPr id="4" name="Imagem 3"/>
          <p:cNvPicPr>
            <a:picLocks noChangeAspect="1"/>
          </p:cNvPicPr>
          <p:nvPr/>
        </p:nvPicPr>
        <p:blipFill>
          <a:blip r:embed="rId2"/>
          <a:stretch>
            <a:fillRect/>
          </a:stretch>
        </p:blipFill>
        <p:spPr>
          <a:xfrm>
            <a:off x="2555776" y="2276872"/>
            <a:ext cx="6467475" cy="4371975"/>
          </a:xfrm>
          <a:prstGeom prst="rect">
            <a:avLst/>
          </a:prstGeom>
        </p:spPr>
      </p:pic>
      <p:pic>
        <p:nvPicPr>
          <p:cNvPr id="5" name="Picture 4">
            <a:extLst>
              <a:ext uri="{FF2B5EF4-FFF2-40B4-BE49-F238E27FC236}">
                <a16:creationId xmlns:a16="http://schemas.microsoft.com/office/drawing/2014/main" id="{B1433DE8-B133-FF5C-3270-86EC340DD6CB}"/>
              </a:ext>
            </a:extLst>
          </p:cNvPr>
          <p:cNvPicPr>
            <a:picLocks noChangeAspect="1"/>
          </p:cNvPicPr>
          <p:nvPr/>
        </p:nvPicPr>
        <p:blipFill>
          <a:blip r:embed="rId3"/>
          <a:stretch>
            <a:fillRect/>
          </a:stretch>
        </p:blipFill>
        <p:spPr>
          <a:xfrm>
            <a:off x="467544" y="2227758"/>
            <a:ext cx="2721493" cy="1665497"/>
          </a:xfrm>
          <a:prstGeom prst="rect">
            <a:avLst/>
          </a:prstGeom>
        </p:spPr>
      </p:pic>
    </p:spTree>
    <p:extLst>
      <p:ext uri="{BB962C8B-B14F-4D97-AF65-F5344CB8AC3E}">
        <p14:creationId xmlns:p14="http://schemas.microsoft.com/office/powerpoint/2010/main" val="4293316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E3F220A9-5C58-4046-9B8D-41C21187D077}"/>
              </a:ext>
            </a:extLst>
          </p:cNvPr>
          <p:cNvSpPr/>
          <p:nvPr/>
        </p:nvSpPr>
        <p:spPr>
          <a:xfrm>
            <a:off x="2921078" y="966411"/>
            <a:ext cx="3456384" cy="461665"/>
          </a:xfrm>
          <a:prstGeom prst="rect">
            <a:avLst/>
          </a:prstGeom>
        </p:spPr>
        <p:txBody>
          <a:bodyPr wrap="square">
            <a:spAutoFit/>
          </a:bodyPr>
          <a:lstStyle/>
          <a:p>
            <a:r>
              <a:rPr lang="pt-BR" dirty="0" err="1">
                <a:latin typeface="Calibri" panose="020F0502020204030204" pitchFamily="34" charset="0"/>
                <a:ea typeface="Times New Roman" panose="02020603050405020304" pitchFamily="18" charset="0"/>
              </a:rPr>
              <a:t>Jurandyr</a:t>
            </a:r>
            <a:r>
              <a:rPr lang="pt-BR" dirty="0">
                <a:latin typeface="Calibri" panose="020F0502020204030204" pitchFamily="34" charset="0"/>
                <a:ea typeface="Times New Roman" panose="02020603050405020304" pitchFamily="18" charset="0"/>
              </a:rPr>
              <a:t> Luciano S.  Ross</a:t>
            </a:r>
            <a:endParaRPr lang="pt-BR" dirty="0"/>
          </a:p>
        </p:txBody>
      </p:sp>
      <p:sp>
        <p:nvSpPr>
          <p:cNvPr id="3" name="CaixaDeTexto 2">
            <a:extLst>
              <a:ext uri="{FF2B5EF4-FFF2-40B4-BE49-F238E27FC236}">
                <a16:creationId xmlns:a16="http://schemas.microsoft.com/office/drawing/2014/main" id="{B1F356D8-D389-47D1-AAB2-97814DF89493}"/>
              </a:ext>
            </a:extLst>
          </p:cNvPr>
          <p:cNvSpPr txBox="1"/>
          <p:nvPr/>
        </p:nvSpPr>
        <p:spPr>
          <a:xfrm>
            <a:off x="1259632" y="333640"/>
            <a:ext cx="8082662" cy="523220"/>
          </a:xfrm>
          <a:prstGeom prst="rect">
            <a:avLst/>
          </a:prstGeom>
          <a:noFill/>
        </p:spPr>
        <p:txBody>
          <a:bodyPr wrap="none" rtlCol="0">
            <a:spAutoFit/>
          </a:bodyPr>
          <a:lstStyle/>
          <a:p>
            <a:r>
              <a:rPr lang="pt-BR" sz="2800" dirty="0">
                <a:effectLst>
                  <a:outerShdw blurRad="38100" dist="38100" dir="2700000" algn="tl">
                    <a:srgbClr val="000000">
                      <a:alpha val="43137"/>
                    </a:srgbClr>
                  </a:outerShdw>
                </a:effectLst>
                <a:latin typeface="Century Gothic" panose="020B0502020202020204" pitchFamily="34" charset="0"/>
              </a:rPr>
              <a:t>Alguns autores de propostas metodológicas  </a:t>
            </a:r>
          </a:p>
        </p:txBody>
      </p:sp>
      <p:pic>
        <p:nvPicPr>
          <p:cNvPr id="4" name="Imagem 3">
            <a:extLst>
              <a:ext uri="{FF2B5EF4-FFF2-40B4-BE49-F238E27FC236}">
                <a16:creationId xmlns:a16="http://schemas.microsoft.com/office/drawing/2014/main" id="{045AEA5D-8ED2-4CBD-B229-A5078CD3BF67}"/>
              </a:ext>
            </a:extLst>
          </p:cNvPr>
          <p:cNvPicPr>
            <a:picLocks noChangeAspect="1"/>
          </p:cNvPicPr>
          <p:nvPr/>
        </p:nvPicPr>
        <p:blipFill>
          <a:blip r:embed="rId2"/>
          <a:stretch>
            <a:fillRect/>
          </a:stretch>
        </p:blipFill>
        <p:spPr>
          <a:xfrm>
            <a:off x="899592" y="1599182"/>
            <a:ext cx="7499356" cy="5306267"/>
          </a:xfrm>
          <a:prstGeom prst="rect">
            <a:avLst/>
          </a:prstGeom>
        </p:spPr>
      </p:pic>
    </p:spTree>
    <p:extLst>
      <p:ext uri="{BB962C8B-B14F-4D97-AF65-F5344CB8AC3E}">
        <p14:creationId xmlns:p14="http://schemas.microsoft.com/office/powerpoint/2010/main" val="1712214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107504" y="1772816"/>
            <a:ext cx="9036496" cy="4613369"/>
          </a:xfrm>
          <a:prstGeom prst="rect">
            <a:avLst/>
          </a:prstGeom>
        </p:spPr>
      </p:pic>
      <p:pic>
        <p:nvPicPr>
          <p:cNvPr id="6" name="Imagem 5">
            <a:hlinkClick r:id="rId3"/>
          </p:cNvPr>
          <p:cNvPicPr>
            <a:picLocks noChangeAspect="1"/>
          </p:cNvPicPr>
          <p:nvPr/>
        </p:nvPicPr>
        <p:blipFill>
          <a:blip r:embed="rId4"/>
          <a:stretch>
            <a:fillRect/>
          </a:stretch>
        </p:blipFill>
        <p:spPr>
          <a:xfrm>
            <a:off x="4427984" y="31050"/>
            <a:ext cx="2996030" cy="1684610"/>
          </a:xfrm>
          <a:prstGeom prst="rect">
            <a:avLst/>
          </a:prstGeom>
        </p:spPr>
      </p:pic>
    </p:spTree>
    <p:extLst>
      <p:ext uri="{BB962C8B-B14F-4D97-AF65-F5344CB8AC3E}">
        <p14:creationId xmlns:p14="http://schemas.microsoft.com/office/powerpoint/2010/main" val="3365974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WordArt 6"/>
          <p:cNvSpPr>
            <a:spLocks noChangeArrowheads="1" noChangeShapeType="1" noTextEdit="1"/>
          </p:cNvSpPr>
          <p:nvPr/>
        </p:nvSpPr>
        <p:spPr bwMode="auto">
          <a:xfrm>
            <a:off x="2051720" y="33834"/>
            <a:ext cx="5400600" cy="504056"/>
          </a:xfrm>
          <a:prstGeom prst="rect">
            <a:avLst/>
          </a:prstGeom>
        </p:spPr>
        <p:txBody>
          <a:bodyPr wrap="none" fromWordArt="1">
            <a:prstTxWarp prst="textPlain">
              <a:avLst>
                <a:gd name="adj" fmla="val 50000"/>
              </a:avLst>
            </a:prstTxWarp>
          </a:bodyPr>
          <a:lstStyle/>
          <a:p>
            <a:pPr algn="ctr"/>
            <a:r>
              <a:rPr lang="pt-BR" sz="2800" b="1" kern="10" dirty="0">
                <a:ln w="9525">
                  <a:solidFill>
                    <a:srgbClr val="000000"/>
                  </a:solidFill>
                  <a:round/>
                  <a:headEnd/>
                  <a:tailEnd/>
                </a:ln>
                <a:solidFill>
                  <a:srgbClr val="0070C0"/>
                </a:solidFill>
                <a:latin typeface="Trebuchet MS"/>
              </a:rPr>
              <a:t>Mapa de fragilidades Potenciais </a:t>
            </a:r>
          </a:p>
          <a:p>
            <a:pPr algn="ctr"/>
            <a:r>
              <a:rPr lang="pt-BR" sz="2800" b="1" kern="10" dirty="0">
                <a:ln w="9525">
                  <a:solidFill>
                    <a:srgbClr val="000000"/>
                  </a:solidFill>
                  <a:round/>
                  <a:headEnd/>
                  <a:tailEnd/>
                </a:ln>
                <a:solidFill>
                  <a:srgbClr val="0070C0"/>
                </a:solidFill>
                <a:latin typeface="Trebuchet MS"/>
              </a:rPr>
              <a:t>PE. Intervales – Rio Grande – SP</a:t>
            </a:r>
          </a:p>
        </p:txBody>
      </p:sp>
      <p:graphicFrame>
        <p:nvGraphicFramePr>
          <p:cNvPr id="2050" name="Object 2"/>
          <p:cNvGraphicFramePr>
            <a:graphicFrameLocks noChangeAspect="1"/>
          </p:cNvGraphicFramePr>
          <p:nvPr>
            <p:extLst>
              <p:ext uri="{D42A27DB-BD31-4B8C-83A1-F6EECF244321}">
                <p14:modId xmlns:p14="http://schemas.microsoft.com/office/powerpoint/2010/main" val="3607694716"/>
              </p:ext>
            </p:extLst>
          </p:nvPr>
        </p:nvGraphicFramePr>
        <p:xfrm>
          <a:off x="323850" y="976709"/>
          <a:ext cx="8351838" cy="5908675"/>
        </p:xfrm>
        <a:graphic>
          <a:graphicData uri="http://schemas.openxmlformats.org/presentationml/2006/ole">
            <mc:AlternateContent xmlns:mc="http://schemas.openxmlformats.org/markup-compatibility/2006">
              <mc:Choice xmlns:v="urn:schemas-microsoft-com:vml" Requires="v">
                <p:oleObj spid="_x0000_s1031" name="Acrobat Document" r:id="rId3" imgW="15127560" imgH="10684800" progId="AcroExch.Document.7">
                  <p:link updateAutomatic="1"/>
                </p:oleObj>
              </mc:Choice>
              <mc:Fallback>
                <p:oleObj name="Acrobat Document" r:id="rId3" imgW="15127560" imgH="10684800" progId="AcroExch.Document.7">
                  <p:link updateAutomatic="1"/>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976709"/>
                        <a:ext cx="8351838" cy="590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CaixaDeTexto 1"/>
          <p:cNvSpPr txBox="1"/>
          <p:nvPr/>
        </p:nvSpPr>
        <p:spPr>
          <a:xfrm>
            <a:off x="3635896" y="579711"/>
            <a:ext cx="5335307" cy="400110"/>
          </a:xfrm>
          <a:prstGeom prst="rect">
            <a:avLst/>
          </a:prstGeom>
          <a:noFill/>
        </p:spPr>
        <p:txBody>
          <a:bodyPr wrap="none" rtlCol="0">
            <a:spAutoFit/>
          </a:bodyPr>
          <a:lstStyle/>
          <a:p>
            <a:r>
              <a:rPr lang="pt-BR" sz="2000" dirty="0">
                <a:latin typeface="Calibri" panose="020F0502020204030204" pitchFamily="34" charset="0"/>
                <a:cs typeface="Calibri" panose="020F0502020204030204" pitchFamily="34" charset="0"/>
              </a:rPr>
              <a:t>Fonte: ROSS, </a:t>
            </a:r>
            <a:r>
              <a:rPr lang="pt-BR" sz="2000" dirty="0" err="1">
                <a:latin typeface="Calibri" panose="020F0502020204030204" pitchFamily="34" charset="0"/>
                <a:cs typeface="Calibri" panose="020F0502020204030204" pitchFamily="34" charset="0"/>
              </a:rPr>
              <a:t>Jurandyr</a:t>
            </a:r>
            <a:r>
              <a:rPr lang="pt-BR" sz="2000" dirty="0">
                <a:latin typeface="Calibri" panose="020F0502020204030204" pitchFamily="34" charset="0"/>
                <a:cs typeface="Calibri" panose="020F0502020204030204" pitchFamily="34" charset="0"/>
              </a:rPr>
              <a:t> L.S.; FIERZ, Marisa M.,2006</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331640" y="2010381"/>
            <a:ext cx="2628145" cy="1748132"/>
          </a:xfrm>
          <a:prstGeom prst="ellipse">
            <a:avLst/>
          </a:prstGeom>
          <a:ln>
            <a:noFill/>
          </a:ln>
          <a:effectLst>
            <a:softEdge rad="112500"/>
          </a:effectLst>
        </p:spPr>
      </p:pic>
      <p:pic>
        <p:nvPicPr>
          <p:cNvPr id="3" name="Imagem 2"/>
          <p:cNvPicPr>
            <a:picLocks noChangeAspect="1"/>
          </p:cNvPicPr>
          <p:nvPr/>
        </p:nvPicPr>
        <p:blipFill>
          <a:blip r:embed="rId3"/>
          <a:stretch>
            <a:fillRect/>
          </a:stretch>
        </p:blipFill>
        <p:spPr>
          <a:xfrm>
            <a:off x="1424317" y="3715357"/>
            <a:ext cx="2274005" cy="646232"/>
          </a:xfrm>
          <a:prstGeom prst="rect">
            <a:avLst/>
          </a:prstGeom>
        </p:spPr>
      </p:pic>
      <p:pic>
        <p:nvPicPr>
          <p:cNvPr id="4" name="Imagem 3"/>
          <p:cNvPicPr>
            <a:picLocks noChangeAspect="1"/>
          </p:cNvPicPr>
          <p:nvPr/>
        </p:nvPicPr>
        <p:blipFill>
          <a:blip r:embed="rId4"/>
          <a:stretch>
            <a:fillRect/>
          </a:stretch>
        </p:blipFill>
        <p:spPr>
          <a:xfrm>
            <a:off x="3203848" y="250921"/>
            <a:ext cx="2448272" cy="1836205"/>
          </a:xfrm>
          <a:prstGeom prst="ellipse">
            <a:avLst/>
          </a:prstGeom>
          <a:ln>
            <a:noFill/>
          </a:ln>
          <a:effectLst>
            <a:softEdge rad="112500"/>
          </a:effectLst>
        </p:spPr>
      </p:pic>
      <p:pic>
        <p:nvPicPr>
          <p:cNvPr id="5" name="Imagem 4"/>
          <p:cNvPicPr>
            <a:picLocks noChangeAspect="1"/>
          </p:cNvPicPr>
          <p:nvPr/>
        </p:nvPicPr>
        <p:blipFill>
          <a:blip r:embed="rId5"/>
          <a:stretch>
            <a:fillRect/>
          </a:stretch>
        </p:blipFill>
        <p:spPr>
          <a:xfrm>
            <a:off x="5004048" y="1988840"/>
            <a:ext cx="2797211" cy="1706101"/>
          </a:xfrm>
          <a:prstGeom prst="ellipse">
            <a:avLst/>
          </a:prstGeom>
          <a:ln>
            <a:noFill/>
          </a:ln>
          <a:effectLst>
            <a:softEdge rad="112500"/>
          </a:effectLst>
        </p:spPr>
      </p:pic>
      <p:sp>
        <p:nvSpPr>
          <p:cNvPr id="6" name="CaixaDeTexto 5"/>
          <p:cNvSpPr txBox="1"/>
          <p:nvPr/>
        </p:nvSpPr>
        <p:spPr>
          <a:xfrm>
            <a:off x="5315671" y="3715357"/>
            <a:ext cx="2339615" cy="461665"/>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Edson Alves Filho</a:t>
            </a:r>
          </a:p>
        </p:txBody>
      </p:sp>
      <p:sp>
        <p:nvSpPr>
          <p:cNvPr id="9" name="CaixaDeTexto 8"/>
          <p:cNvSpPr txBox="1"/>
          <p:nvPr/>
        </p:nvSpPr>
        <p:spPr>
          <a:xfrm>
            <a:off x="6167460" y="44624"/>
            <a:ext cx="2880917" cy="707886"/>
          </a:xfrm>
          <a:prstGeom prst="rect">
            <a:avLst/>
          </a:prstGeom>
          <a:noFill/>
        </p:spPr>
        <p:txBody>
          <a:bodyPr wrap="none" rtlCol="0">
            <a:spAutoFit/>
          </a:bodyPr>
          <a:lstStyle/>
          <a:p>
            <a:r>
              <a:rPr lang="pt-BR" sz="4000" b="1" dirty="0">
                <a:latin typeface="Bradley Hand ITC" panose="03070402050302030203" pitchFamily="66" charset="0"/>
                <a:cs typeface="Calibri" panose="020F0502020204030204" pitchFamily="34" charset="0"/>
              </a:rPr>
              <a:t>NÓS - </a:t>
            </a:r>
            <a:r>
              <a:rPr lang="pt-BR" sz="4000" b="1" dirty="0" smtClean="0">
                <a:latin typeface="Bradley Hand ITC" panose="03070402050302030203" pitchFamily="66" charset="0"/>
                <a:cs typeface="Calibri" panose="020F0502020204030204" pitchFamily="34" charset="0"/>
              </a:rPr>
              <a:t>2023</a:t>
            </a:r>
            <a:endParaRPr lang="pt-BR" sz="4000" b="1" dirty="0">
              <a:latin typeface="Bradley Hand ITC" panose="03070402050302030203" pitchFamily="66" charset="0"/>
              <a:cs typeface="Calibri" panose="020F0502020204030204" pitchFamily="34" charset="0"/>
            </a:endParaRPr>
          </a:p>
        </p:txBody>
      </p:sp>
      <p:sp>
        <p:nvSpPr>
          <p:cNvPr id="10" name="CaixaDeTexto 9"/>
          <p:cNvSpPr txBox="1"/>
          <p:nvPr/>
        </p:nvSpPr>
        <p:spPr>
          <a:xfrm>
            <a:off x="6148512" y="4843537"/>
            <a:ext cx="3308919" cy="461665"/>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Caroliny</a:t>
            </a:r>
            <a:r>
              <a:rPr lang="pt-BR" dirty="0">
                <a:latin typeface="Calibri" panose="020F0502020204030204" pitchFamily="34" charset="0"/>
                <a:cs typeface="Calibri" panose="020F0502020204030204" pitchFamily="34" charset="0"/>
              </a:rPr>
              <a:t> Rangel Pereira  </a:t>
            </a:r>
            <a:endParaRPr lang="pt-BR" dirty="0">
              <a:latin typeface="Calibri" panose="020F0502020204030204" pitchFamily="34" charset="0"/>
              <a:cs typeface="Calibri" panose="020F0502020204030204" pitchFamily="34" charset="0"/>
            </a:endParaRPr>
          </a:p>
        </p:txBody>
      </p:sp>
      <p:sp>
        <p:nvSpPr>
          <p:cNvPr id="11" name="CaixaDeTexto 10"/>
          <p:cNvSpPr txBox="1"/>
          <p:nvPr/>
        </p:nvSpPr>
        <p:spPr>
          <a:xfrm>
            <a:off x="6156176" y="5481325"/>
            <a:ext cx="3093604" cy="461665"/>
          </a:xfrm>
          <a:prstGeom prst="rect">
            <a:avLst/>
          </a:prstGeom>
          <a:noFill/>
        </p:spPr>
        <p:txBody>
          <a:bodyPr wrap="none" rtlCol="0">
            <a:spAutoFit/>
          </a:bodyPr>
          <a:lstStyle/>
          <a:p>
            <a:r>
              <a:rPr lang="pt-BR" dirty="0">
                <a:latin typeface="Calibri" panose="020F0502020204030204" pitchFamily="34" charset="0"/>
                <a:cs typeface="Calibri" panose="020F0502020204030204" pitchFamily="34" charset="0"/>
              </a:rPr>
              <a:t>Fabio Vinicius </a:t>
            </a:r>
            <a:r>
              <a:rPr lang="pt-BR" dirty="0" smtClean="0">
                <a:latin typeface="Calibri" panose="020F0502020204030204" pitchFamily="34" charset="0"/>
                <a:cs typeface="Calibri" panose="020F0502020204030204" pitchFamily="34" charset="0"/>
              </a:rPr>
              <a:t>F. </a:t>
            </a:r>
            <a:r>
              <a:rPr lang="pt-BR" dirty="0" smtClean="0">
                <a:latin typeface="Calibri" panose="020F0502020204030204" pitchFamily="34" charset="0"/>
                <a:cs typeface="Calibri" panose="020F0502020204030204" pitchFamily="34" charset="0"/>
              </a:rPr>
              <a:t>Chaves</a:t>
            </a:r>
            <a:endParaRPr lang="pt-BR" dirty="0">
              <a:latin typeface="Calibri" panose="020F0502020204030204" pitchFamily="34" charset="0"/>
              <a:cs typeface="Calibri" panose="020F0502020204030204" pitchFamily="34" charset="0"/>
            </a:endParaRPr>
          </a:p>
        </p:txBody>
      </p:sp>
      <p:sp>
        <p:nvSpPr>
          <p:cNvPr id="12" name="CaixaDeTexto 11"/>
          <p:cNvSpPr txBox="1"/>
          <p:nvPr/>
        </p:nvSpPr>
        <p:spPr>
          <a:xfrm>
            <a:off x="6213588" y="6112887"/>
            <a:ext cx="2161426" cy="461665"/>
          </a:xfrm>
          <a:prstGeom prst="rect">
            <a:avLst/>
          </a:prstGeom>
          <a:noFill/>
        </p:spPr>
        <p:txBody>
          <a:bodyPr wrap="none" rtlCol="0">
            <a:spAutoFit/>
          </a:bodyPr>
          <a:lstStyle/>
          <a:p>
            <a:r>
              <a:rPr lang="pt-BR" dirty="0" err="1">
                <a:latin typeface="Calibri" panose="020F0502020204030204" pitchFamily="34" charset="0"/>
                <a:cs typeface="Calibri" panose="020F0502020204030204" pitchFamily="34" charset="0"/>
              </a:rPr>
              <a:t>Linniker</a:t>
            </a:r>
            <a:r>
              <a:rPr lang="pt-BR" dirty="0">
                <a:latin typeface="Calibri" panose="020F0502020204030204" pitchFamily="34" charset="0"/>
                <a:cs typeface="Calibri" panose="020F0502020204030204" pitchFamily="34" charset="0"/>
              </a:rPr>
              <a:t> </a:t>
            </a:r>
            <a:r>
              <a:rPr lang="pt-BR" dirty="0" err="1">
                <a:latin typeface="Calibri" panose="020F0502020204030204" pitchFamily="34" charset="0"/>
                <a:cs typeface="Calibri" panose="020F0502020204030204" pitchFamily="34" charset="0"/>
              </a:rPr>
              <a:t>Gardim</a:t>
            </a:r>
            <a:endParaRPr lang="pt-BR" dirty="0">
              <a:latin typeface="Calibri" panose="020F0502020204030204" pitchFamily="34" charset="0"/>
              <a:cs typeface="Calibri" panose="020F0502020204030204" pitchFamily="34" charset="0"/>
            </a:endParaRPr>
          </a:p>
        </p:txBody>
      </p:sp>
      <p:pic>
        <p:nvPicPr>
          <p:cNvPr id="13" name="Imagem 12"/>
          <p:cNvPicPr>
            <a:picLocks noChangeAspect="1"/>
          </p:cNvPicPr>
          <p:nvPr/>
        </p:nvPicPr>
        <p:blipFill>
          <a:blip r:embed="rId6"/>
          <a:stretch>
            <a:fillRect/>
          </a:stretch>
        </p:blipFill>
        <p:spPr>
          <a:xfrm>
            <a:off x="2937695" y="4840770"/>
            <a:ext cx="2736304" cy="1641783"/>
          </a:xfrm>
          <a:prstGeom prst="ellipse">
            <a:avLst/>
          </a:prstGeom>
          <a:ln>
            <a:noFill/>
          </a:ln>
          <a:effectLst>
            <a:softEdge rad="112500"/>
          </a:effectLst>
        </p:spPr>
      </p:pic>
      <p:cxnSp>
        <p:nvCxnSpPr>
          <p:cNvPr id="15" name="Conector de Seta Reta 14"/>
          <p:cNvCxnSpPr>
            <a:endCxn id="10" idx="1"/>
          </p:cNvCxnSpPr>
          <p:nvPr/>
        </p:nvCxnSpPr>
        <p:spPr>
          <a:xfrm flipV="1">
            <a:off x="5635600" y="5074370"/>
            <a:ext cx="512912" cy="2615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ector de Seta Reta 15"/>
          <p:cNvCxnSpPr>
            <a:endCxn id="11" idx="1"/>
          </p:cNvCxnSpPr>
          <p:nvPr/>
        </p:nvCxnSpPr>
        <p:spPr>
          <a:xfrm>
            <a:off x="5615789" y="5712157"/>
            <a:ext cx="54038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de Seta Reta 16"/>
          <p:cNvCxnSpPr>
            <a:endCxn id="12" idx="1"/>
          </p:cNvCxnSpPr>
          <p:nvPr/>
        </p:nvCxnSpPr>
        <p:spPr>
          <a:xfrm>
            <a:off x="5603063" y="5971717"/>
            <a:ext cx="610525" cy="3720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CaixaDeTexto 6"/>
          <p:cNvSpPr txBox="1"/>
          <p:nvPr/>
        </p:nvSpPr>
        <p:spPr>
          <a:xfrm>
            <a:off x="910038" y="4651406"/>
            <a:ext cx="2976136" cy="461665"/>
          </a:xfrm>
          <a:prstGeom prst="rect">
            <a:avLst/>
          </a:prstGeom>
          <a:noFill/>
        </p:spPr>
        <p:txBody>
          <a:bodyPr wrap="none" rtlCol="0">
            <a:spAutoFit/>
          </a:bodyPr>
          <a:lstStyle/>
          <a:p>
            <a:r>
              <a:rPr lang="pt-BR" dirty="0"/>
              <a:t>Leonardo Amaral Piai </a:t>
            </a:r>
            <a:endParaRPr lang="pt-BR" dirty="0"/>
          </a:p>
        </p:txBody>
      </p:sp>
      <p:sp>
        <p:nvSpPr>
          <p:cNvPr id="8" name="Retângulo 7"/>
          <p:cNvSpPr/>
          <p:nvPr/>
        </p:nvSpPr>
        <p:spPr>
          <a:xfrm>
            <a:off x="310652" y="6279703"/>
            <a:ext cx="3130985" cy="461665"/>
          </a:xfrm>
          <a:prstGeom prst="rect">
            <a:avLst/>
          </a:prstGeom>
        </p:spPr>
        <p:txBody>
          <a:bodyPr wrap="none">
            <a:spAutoFit/>
          </a:bodyPr>
          <a:lstStyle/>
          <a:p>
            <a:r>
              <a:rPr lang="pt-BR" dirty="0">
                <a:latin typeface="Calibri" panose="020F0502020204030204" pitchFamily="34" charset="0"/>
                <a:cs typeface="Calibri" panose="020F0502020204030204" pitchFamily="34" charset="0"/>
              </a:rPr>
              <a:t>Renan Galvão de Souza</a:t>
            </a:r>
          </a:p>
        </p:txBody>
      </p:sp>
      <p:cxnSp>
        <p:nvCxnSpPr>
          <p:cNvPr id="18" name="Conector de Seta Reta 17"/>
          <p:cNvCxnSpPr/>
          <p:nvPr/>
        </p:nvCxnSpPr>
        <p:spPr>
          <a:xfrm flipH="1">
            <a:off x="2463182" y="5971717"/>
            <a:ext cx="596650" cy="307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de Seta Reta 18"/>
          <p:cNvCxnSpPr/>
          <p:nvPr/>
        </p:nvCxnSpPr>
        <p:spPr>
          <a:xfrm flipH="1" flipV="1">
            <a:off x="2507361" y="5181593"/>
            <a:ext cx="430334" cy="262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2526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4919531" y="1479365"/>
            <a:ext cx="4224469" cy="3168352"/>
          </a:xfrm>
          <a:prstGeom prst="rect">
            <a:avLst/>
          </a:prstGeom>
        </p:spPr>
      </p:pic>
      <p:pic>
        <p:nvPicPr>
          <p:cNvPr id="3" name="Imagem 2"/>
          <p:cNvPicPr>
            <a:picLocks noChangeAspect="1"/>
          </p:cNvPicPr>
          <p:nvPr/>
        </p:nvPicPr>
        <p:blipFill>
          <a:blip r:embed="rId3"/>
          <a:stretch>
            <a:fillRect/>
          </a:stretch>
        </p:blipFill>
        <p:spPr>
          <a:xfrm>
            <a:off x="395535" y="1479365"/>
            <a:ext cx="4478179" cy="3168352"/>
          </a:xfrm>
          <a:prstGeom prst="rect">
            <a:avLst/>
          </a:prstGeom>
        </p:spPr>
      </p:pic>
      <p:sp>
        <p:nvSpPr>
          <p:cNvPr id="4" name="CaixaDeTexto 3"/>
          <p:cNvSpPr txBox="1"/>
          <p:nvPr/>
        </p:nvSpPr>
        <p:spPr>
          <a:xfrm>
            <a:off x="1403648" y="5085184"/>
            <a:ext cx="7444645" cy="830997"/>
          </a:xfrm>
          <a:prstGeom prst="rect">
            <a:avLst/>
          </a:prstGeom>
          <a:noFill/>
        </p:spPr>
        <p:txBody>
          <a:bodyPr wrap="square" rtlCol="0">
            <a:spAutoFit/>
          </a:bodyPr>
          <a:lstStyle/>
          <a:p>
            <a:pPr algn="ctr"/>
            <a:r>
              <a:rPr lang="pt-BR" dirty="0">
                <a:latin typeface="Calibri" panose="020F0502020204030204" pitchFamily="34" charset="0"/>
                <a:cs typeface="Calibri" panose="020F0502020204030204" pitchFamily="34" charset="0"/>
              </a:rPr>
              <a:t>1º. Plano e Manejo cuja base para o zoneamento foi a Fragilidade Potencial</a:t>
            </a:r>
          </a:p>
        </p:txBody>
      </p:sp>
    </p:spTree>
    <p:extLst>
      <p:ext uri="{BB962C8B-B14F-4D97-AF65-F5344CB8AC3E}">
        <p14:creationId xmlns:p14="http://schemas.microsoft.com/office/powerpoint/2010/main" val="24380550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19672" y="159614"/>
            <a:ext cx="4355638" cy="6696794"/>
          </a:xfrm>
          <a:prstGeom prst="rect">
            <a:avLst/>
          </a:prstGeom>
        </p:spPr>
      </p:pic>
      <p:pic>
        <p:nvPicPr>
          <p:cNvPr id="3" name="Imagem 2"/>
          <p:cNvPicPr>
            <a:picLocks noChangeAspect="1"/>
          </p:cNvPicPr>
          <p:nvPr/>
        </p:nvPicPr>
        <p:blipFill>
          <a:blip r:embed="rId3"/>
          <a:stretch>
            <a:fillRect/>
          </a:stretch>
        </p:blipFill>
        <p:spPr>
          <a:xfrm>
            <a:off x="6588224" y="476672"/>
            <a:ext cx="1609725" cy="2171700"/>
          </a:xfrm>
          <a:prstGeom prst="rect">
            <a:avLst/>
          </a:prstGeom>
        </p:spPr>
      </p:pic>
      <p:sp>
        <p:nvSpPr>
          <p:cNvPr id="4" name="CaixaDeTexto 3"/>
          <p:cNvSpPr txBox="1"/>
          <p:nvPr/>
        </p:nvSpPr>
        <p:spPr>
          <a:xfrm>
            <a:off x="6084168" y="3356992"/>
            <a:ext cx="3024336" cy="830997"/>
          </a:xfrm>
          <a:prstGeom prst="rect">
            <a:avLst/>
          </a:prstGeom>
          <a:noFill/>
        </p:spPr>
        <p:txBody>
          <a:bodyPr wrap="square" rtlCol="0">
            <a:spAutoFit/>
          </a:bodyPr>
          <a:lstStyle/>
          <a:p>
            <a:pPr algn="ctr"/>
            <a:r>
              <a:rPr lang="pt-BR" dirty="0" smtClean="0"/>
              <a:t>Alfabeto </a:t>
            </a:r>
            <a:r>
              <a:rPr lang="pt-BR" dirty="0" err="1" smtClean="0"/>
              <a:t>coremático</a:t>
            </a:r>
            <a:r>
              <a:rPr lang="pt-BR" dirty="0" smtClean="0"/>
              <a:t> por Roger Brunet </a:t>
            </a:r>
            <a:endParaRPr lang="pt-BR" dirty="0"/>
          </a:p>
        </p:txBody>
      </p:sp>
    </p:spTree>
    <p:extLst>
      <p:ext uri="{BB962C8B-B14F-4D97-AF65-F5344CB8AC3E}">
        <p14:creationId xmlns:p14="http://schemas.microsoft.com/office/powerpoint/2010/main" val="2243148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619671" y="260648"/>
            <a:ext cx="6371117" cy="6120680"/>
          </a:xfrm>
          <a:prstGeom prst="rect">
            <a:avLst/>
          </a:prstGeom>
        </p:spPr>
      </p:pic>
      <p:sp>
        <p:nvSpPr>
          <p:cNvPr id="3" name="CaixaDeTexto 2"/>
          <p:cNvSpPr txBox="1"/>
          <p:nvPr/>
        </p:nvSpPr>
        <p:spPr>
          <a:xfrm>
            <a:off x="5868144" y="6381328"/>
            <a:ext cx="2013308" cy="369332"/>
          </a:xfrm>
          <a:prstGeom prst="rect">
            <a:avLst/>
          </a:prstGeom>
          <a:noFill/>
        </p:spPr>
        <p:txBody>
          <a:bodyPr wrap="none" rtlCol="0">
            <a:spAutoFit/>
          </a:bodyPr>
          <a:lstStyle/>
          <a:p>
            <a:r>
              <a:rPr lang="pt-BR" sz="1800" dirty="0" smtClean="0">
                <a:latin typeface="Calibri" panose="020F0502020204030204" pitchFamily="34" charset="0"/>
                <a:cs typeface="Calibri" panose="020F0502020204030204" pitchFamily="34" charset="0"/>
              </a:rPr>
              <a:t>Fonte: Souza, 2023 </a:t>
            </a:r>
            <a:endParaRPr lang="pt-B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1922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A556AE0-4B9E-484B-B248-6DB34AD256C0}"/>
              </a:ext>
            </a:extLst>
          </p:cNvPr>
          <p:cNvSpPr/>
          <p:nvPr/>
        </p:nvSpPr>
        <p:spPr>
          <a:xfrm>
            <a:off x="1331640" y="188640"/>
            <a:ext cx="7416824" cy="6201698"/>
          </a:xfrm>
          <a:prstGeom prst="rect">
            <a:avLst/>
          </a:prstGeom>
        </p:spPr>
        <p:txBody>
          <a:bodyPr wrap="square">
            <a:spAutoFit/>
          </a:bodyPr>
          <a:lstStyle/>
          <a:p>
            <a:pPr algn="just">
              <a:lnSpc>
                <a:spcPct val="115000"/>
              </a:lnSpc>
              <a:spcAft>
                <a:spcPts val="0"/>
              </a:spcAft>
            </a:pPr>
            <a:r>
              <a:rPr lang="pt-BR" sz="28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OBJETIVOS GERAIS DA DISCIPLINA</a:t>
            </a:r>
          </a:p>
          <a:p>
            <a:pPr algn="just">
              <a:lnSpc>
                <a:spcPct val="115000"/>
              </a:lnSpc>
              <a:spcAft>
                <a:spcPts val="0"/>
              </a:spcAft>
            </a:pPr>
            <a:endParaRPr lang="pt-BR" sz="32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0"/>
              </a:spcAft>
              <a:buClr>
                <a:srgbClr val="C00000"/>
              </a:buClr>
              <a:buSzPct val="150000"/>
              <a:buFont typeface="Symbol" panose="05050102010706020507" pitchFamily="18" charset="2"/>
              <a:buChar char="®"/>
              <a:tabLst>
                <a:tab pos="-114300" algn="l"/>
              </a:tabLst>
            </a:pPr>
            <a:r>
              <a:rPr lang="pt-BR" dirty="0">
                <a:latin typeface="Calibri" panose="020F0502020204030204" pitchFamily="34" charset="0"/>
                <a:ea typeface="Times New Roman" panose="02020603050405020304" pitchFamily="18" charset="0"/>
                <a:cs typeface="Calibri" panose="020F0502020204030204" pitchFamily="34" charset="0"/>
              </a:rPr>
              <a:t> Fornecer as bases essenciais da Representação Gráfica, linguagem bidimensional </a:t>
            </a:r>
            <a:r>
              <a:rPr lang="pt-BR" dirty="0" err="1">
                <a:latin typeface="Calibri" panose="020F0502020204030204" pitchFamily="34" charset="0"/>
                <a:ea typeface="Times New Roman" panose="02020603050405020304" pitchFamily="18" charset="0"/>
                <a:cs typeface="Calibri" panose="020F0502020204030204" pitchFamily="34" charset="0"/>
              </a:rPr>
              <a:t>monossêmica</a:t>
            </a:r>
            <a:r>
              <a:rPr lang="pt-BR" dirty="0">
                <a:latin typeface="Calibri" panose="020F0502020204030204" pitchFamily="34" charset="0"/>
                <a:ea typeface="Times New Roman" panose="02020603050405020304" pitchFamily="18" charset="0"/>
                <a:cs typeface="Calibri" panose="020F0502020204030204" pitchFamily="34" charset="0"/>
              </a:rPr>
              <a:t>, como lastro indispensável à sistematização de uma Cartografia Ambiental.</a:t>
            </a:r>
          </a:p>
          <a:p>
            <a:pPr lvl="0" algn="just">
              <a:spcAft>
                <a:spcPts val="0"/>
              </a:spcAft>
              <a:buClr>
                <a:srgbClr val="C00000"/>
              </a:buClr>
              <a:buSzPct val="150000"/>
              <a:tabLst>
                <a:tab pos="-114300" algn="l"/>
              </a:tabLst>
            </a:pPr>
            <a:endParaRPr lang="pt-BR" sz="4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0"/>
              </a:spcAft>
              <a:buClr>
                <a:srgbClr val="C00000"/>
              </a:buClr>
              <a:buSzPct val="150000"/>
              <a:buFont typeface="Symbol" panose="05050102010706020507" pitchFamily="18" charset="2"/>
              <a:buChar char="®"/>
              <a:tabLst>
                <a:tab pos="-114300" algn="l"/>
              </a:tabLst>
            </a:pPr>
            <a:r>
              <a:rPr lang="pt-BR" dirty="0">
                <a:latin typeface="Calibri" panose="020F0502020204030204" pitchFamily="34" charset="0"/>
                <a:ea typeface="Times New Roman" panose="02020603050405020304" pitchFamily="18" charset="0"/>
                <a:cs typeface="Calibri" panose="020F0502020204030204" pitchFamily="34" charset="0"/>
              </a:rPr>
              <a:t> Discutir a cartografia de análise e síntese da temática ambiental e suas relações com o planejamento e ordenamento territorial.</a:t>
            </a:r>
          </a:p>
          <a:p>
            <a:pPr lvl="0" algn="just">
              <a:spcAft>
                <a:spcPts val="0"/>
              </a:spcAft>
              <a:buClr>
                <a:srgbClr val="C00000"/>
              </a:buClr>
              <a:buSzPct val="150000"/>
              <a:tabLst>
                <a:tab pos="-114300" algn="l"/>
              </a:tabLst>
            </a:pPr>
            <a:endParaRPr lang="pt-BR" sz="4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0"/>
              </a:spcAft>
              <a:buClr>
                <a:srgbClr val="C00000"/>
              </a:buClr>
              <a:buSzPct val="150000"/>
              <a:buFont typeface="Symbol" panose="05050102010706020507" pitchFamily="18" charset="2"/>
              <a:buChar char="®"/>
              <a:tabLst>
                <a:tab pos="-114300" algn="l"/>
              </a:tabLst>
            </a:pPr>
            <a:r>
              <a:rPr lang="pt-BR" dirty="0">
                <a:latin typeface="Calibri" panose="020F0502020204030204" pitchFamily="34" charset="0"/>
                <a:ea typeface="Times New Roman" panose="02020603050405020304" pitchFamily="18" charset="0"/>
                <a:cs typeface="Calibri" panose="020F0502020204030204" pitchFamily="34" charset="0"/>
              </a:rPr>
              <a:t> Proporcionar a realização de exercícios práticos de construção de mapas ambientais analógicos e em sistema digital.</a:t>
            </a:r>
            <a:endParaRPr lang="pt-BR" sz="4400" dirty="0">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06790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fad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89D54AA-BA18-44E5-A58D-B4D3E833AD16}"/>
              </a:ext>
            </a:extLst>
          </p:cNvPr>
          <p:cNvSpPr/>
          <p:nvPr/>
        </p:nvSpPr>
        <p:spPr>
          <a:xfrm>
            <a:off x="1043608" y="188640"/>
            <a:ext cx="7632848" cy="6620274"/>
          </a:xfrm>
          <a:prstGeom prst="rect">
            <a:avLst/>
          </a:prstGeom>
        </p:spPr>
        <p:txBody>
          <a:bodyPr wrap="square">
            <a:spAutoFit/>
          </a:bodyPr>
          <a:lstStyle/>
          <a:p>
            <a:pPr indent="342900" algn="just">
              <a:lnSpc>
                <a:spcPct val="115000"/>
              </a:lnSpc>
              <a:spcAft>
                <a:spcPts val="0"/>
              </a:spcAft>
            </a:pPr>
            <a:r>
              <a:rPr lang="pt-BR"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Conteúdos das aulas expositivas </a:t>
            </a:r>
            <a:r>
              <a:rPr lang="pt-BR" sz="28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dialogadas </a:t>
            </a:r>
            <a:endParaRPr lang="pt-BR" sz="2800" b="1" dirty="0">
              <a:solidFill>
                <a:srgbClr val="C00000"/>
              </a:solidFill>
              <a:latin typeface="Calibri" panose="020F0502020204030204" pitchFamily="34" charset="0"/>
              <a:ea typeface="Times New Roman" panose="02020603050405020304" pitchFamily="18" charset="0"/>
              <a:cs typeface="Calibri" panose="020F0502020204030204" pitchFamily="34" charset="0"/>
            </a:endParaRPr>
          </a:p>
          <a:p>
            <a:endParaRPr lang="pt-BR" sz="2800" dirty="0">
              <a:latin typeface="Calibri" panose="020F0502020204030204" pitchFamily="34" charset="0"/>
              <a:cs typeface="Calibri" panose="020F0502020204030204" pitchFamily="34" charset="0"/>
            </a:endParaRPr>
          </a:p>
          <a:p>
            <a:r>
              <a:rPr lang="pt-PT" sz="2800" b="1" dirty="0">
                <a:solidFill>
                  <a:srgbClr val="C00000"/>
                </a:solidFill>
                <a:latin typeface="Calibri" panose="020F0502020204030204" pitchFamily="34" charset="0"/>
                <a:cs typeface="Calibri" panose="020F0502020204030204" pitchFamily="34" charset="0"/>
              </a:rPr>
              <a:t>Tema </a:t>
            </a:r>
            <a:r>
              <a:rPr lang="pt-PT" sz="2800" b="1" dirty="0" smtClean="0">
                <a:solidFill>
                  <a:srgbClr val="C00000"/>
                </a:solidFill>
                <a:latin typeface="Calibri" panose="020F0502020204030204" pitchFamily="34" charset="0"/>
                <a:cs typeface="Calibri" panose="020F0502020204030204" pitchFamily="34" charset="0"/>
              </a:rPr>
              <a:t>1 </a:t>
            </a:r>
            <a:r>
              <a:rPr lang="pt-PT" sz="2800" dirty="0">
                <a:latin typeface="Calibri" panose="020F0502020204030204" pitchFamily="34" charset="0"/>
                <a:cs typeface="Calibri" panose="020F0502020204030204" pitchFamily="34" charset="0"/>
              </a:rPr>
              <a:t>– A questão ambiental como objeto da cartografia temática; </a:t>
            </a:r>
            <a:endParaRPr lang="pt-PT" sz="2800" dirty="0" smtClean="0">
              <a:latin typeface="Calibri" panose="020F0502020204030204" pitchFamily="34" charset="0"/>
              <a:cs typeface="Calibri" panose="020F0502020204030204" pitchFamily="34" charset="0"/>
            </a:endParaRPr>
          </a:p>
          <a:p>
            <a:endParaRPr lang="pt-PT" sz="2800" b="1" dirty="0">
              <a:solidFill>
                <a:srgbClr val="C00000"/>
              </a:solidFill>
              <a:latin typeface="Calibri" panose="020F0502020204030204" pitchFamily="34" charset="0"/>
              <a:cs typeface="Calibri" panose="020F0502020204030204" pitchFamily="34" charset="0"/>
            </a:endParaRPr>
          </a:p>
          <a:p>
            <a:r>
              <a:rPr lang="pt-PT" sz="2800" b="1" dirty="0" smtClean="0">
                <a:solidFill>
                  <a:srgbClr val="C00000"/>
                </a:solidFill>
                <a:latin typeface="Calibri" panose="020F0502020204030204" pitchFamily="34" charset="0"/>
                <a:cs typeface="Calibri" panose="020F0502020204030204" pitchFamily="34" charset="0"/>
              </a:rPr>
              <a:t>Tema 2 </a:t>
            </a:r>
            <a:r>
              <a:rPr lang="pt-PT" sz="2800" b="1" dirty="0">
                <a:latin typeface="Calibri" panose="020F0502020204030204" pitchFamily="34" charset="0"/>
                <a:cs typeface="Calibri" panose="020F0502020204030204" pitchFamily="34" charset="0"/>
              </a:rPr>
              <a:t>– </a:t>
            </a:r>
            <a:r>
              <a:rPr lang="pt-PT" sz="2800" dirty="0">
                <a:latin typeface="Calibri" panose="020F0502020204030204" pitchFamily="34" charset="0"/>
                <a:cs typeface="Calibri" panose="020F0502020204030204" pitchFamily="34" charset="0"/>
              </a:rPr>
              <a:t>Cartografia Temática: semiologia gráfica e tratamento da informação;</a:t>
            </a:r>
          </a:p>
          <a:p>
            <a:endParaRPr lang="pt-BR" sz="2800" dirty="0">
              <a:latin typeface="Calibri" panose="020F0502020204030204" pitchFamily="34" charset="0"/>
              <a:cs typeface="Calibri" panose="020F0502020204030204" pitchFamily="34" charset="0"/>
            </a:endParaRPr>
          </a:p>
          <a:p>
            <a:r>
              <a:rPr lang="pt-PT" sz="2800" b="1" dirty="0">
                <a:solidFill>
                  <a:srgbClr val="C00000"/>
                </a:solidFill>
                <a:latin typeface="Calibri" panose="020F0502020204030204" pitchFamily="34" charset="0"/>
                <a:cs typeface="Calibri" panose="020F0502020204030204" pitchFamily="34" charset="0"/>
              </a:rPr>
              <a:t>Tema 3</a:t>
            </a:r>
            <a:r>
              <a:rPr lang="pt-PT" sz="2800" b="1" dirty="0">
                <a:latin typeface="Calibri" panose="020F0502020204030204" pitchFamily="34" charset="0"/>
                <a:cs typeface="Calibri" panose="020F0502020204030204" pitchFamily="34" charset="0"/>
              </a:rPr>
              <a:t> – </a:t>
            </a:r>
            <a:r>
              <a:rPr lang="pt-PT" sz="2800" dirty="0">
                <a:latin typeface="Calibri" panose="020F0502020204030204" pitchFamily="34" charset="0"/>
                <a:cs typeface="Calibri" panose="020F0502020204030204" pitchFamily="34" charset="0"/>
              </a:rPr>
              <a:t>Cartografia Ambiental e Planejamento: exemplos e aplicações;</a:t>
            </a:r>
          </a:p>
          <a:p>
            <a:endParaRPr lang="pt-BR" sz="2800" dirty="0">
              <a:latin typeface="Calibri" panose="020F0502020204030204" pitchFamily="34" charset="0"/>
              <a:cs typeface="Calibri" panose="020F0502020204030204" pitchFamily="34" charset="0"/>
            </a:endParaRPr>
          </a:p>
          <a:p>
            <a:r>
              <a:rPr lang="pt-PT" sz="2800" b="1" dirty="0">
                <a:solidFill>
                  <a:srgbClr val="C00000"/>
                </a:solidFill>
                <a:latin typeface="Calibri" panose="020F0502020204030204" pitchFamily="34" charset="0"/>
                <a:cs typeface="Calibri" panose="020F0502020204030204" pitchFamily="34" charset="0"/>
              </a:rPr>
              <a:t>Tema 4</a:t>
            </a:r>
            <a:r>
              <a:rPr lang="pt-PT" sz="2800" b="1" dirty="0">
                <a:latin typeface="Calibri" panose="020F0502020204030204" pitchFamily="34" charset="0"/>
                <a:cs typeface="Calibri" panose="020F0502020204030204" pitchFamily="34" charset="0"/>
              </a:rPr>
              <a:t> </a:t>
            </a:r>
            <a:r>
              <a:rPr lang="pt-PT" sz="2800" dirty="0">
                <a:latin typeface="Calibri" panose="020F0502020204030204" pitchFamily="34" charset="0"/>
                <a:cs typeface="Calibri" panose="020F0502020204030204" pitchFamily="34" charset="0"/>
              </a:rPr>
              <a:t>– Novas Possibilidaddes na Cartografia Ambiental: a Neocartografia, a </a:t>
            </a:r>
            <a:r>
              <a:rPr lang="pt-PT" sz="2800" dirty="0" smtClean="0">
                <a:latin typeface="Calibri" panose="020F0502020204030204" pitchFamily="34" charset="0"/>
                <a:cs typeface="Calibri" panose="020F0502020204030204" pitchFamily="34" charset="0"/>
              </a:rPr>
              <a:t>Cibercartografia </a:t>
            </a:r>
            <a:r>
              <a:rPr lang="pt-PT" sz="2800" dirty="0">
                <a:latin typeface="Calibri" panose="020F0502020204030204" pitchFamily="34" charset="0"/>
                <a:cs typeface="Calibri" panose="020F0502020204030204" pitchFamily="34" charset="0"/>
              </a:rPr>
              <a:t>e as Modelagens Espaciais </a:t>
            </a:r>
            <a:r>
              <a:rPr lang="pt-PT" sz="2800" dirty="0" smtClean="0">
                <a:latin typeface="Calibri" panose="020F0502020204030204" pitchFamily="34" charset="0"/>
                <a:cs typeface="Calibri" panose="020F0502020204030204" pitchFamily="34" charset="0"/>
              </a:rPr>
              <a:t>Dinâmicas, Modelagem coremática.</a:t>
            </a:r>
            <a:endParaRPr lang="pt-B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2387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4829D8C-7CEA-4C92-B5D0-CA9F92750A2D}"/>
              </a:ext>
            </a:extLst>
          </p:cNvPr>
          <p:cNvSpPr/>
          <p:nvPr/>
        </p:nvSpPr>
        <p:spPr>
          <a:xfrm>
            <a:off x="1259807" y="3674"/>
            <a:ext cx="7704856" cy="1326517"/>
          </a:xfrm>
          <a:prstGeom prst="rect">
            <a:avLst/>
          </a:prstGeom>
        </p:spPr>
        <p:txBody>
          <a:bodyPr wrap="square">
            <a:spAutoFit/>
          </a:bodyPr>
          <a:lstStyle/>
          <a:p>
            <a:pPr algn="just">
              <a:lnSpc>
                <a:spcPct val="115000"/>
              </a:lnSpc>
              <a:spcAft>
                <a:spcPts val="0"/>
              </a:spcAft>
            </a:pPr>
            <a:r>
              <a:rPr lang="pt-BR" sz="28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O TRABALHO PRÁTICO</a:t>
            </a:r>
          </a:p>
          <a:p>
            <a:r>
              <a:rPr lang="pt-BR" dirty="0">
                <a:latin typeface="Calibri" panose="020F0502020204030204" pitchFamily="34" charset="0"/>
                <a:ea typeface="Times New Roman" panose="02020603050405020304" pitchFamily="18" charset="0"/>
                <a:cs typeface="Calibri" panose="020F0502020204030204" pitchFamily="34" charset="0"/>
              </a:rPr>
              <a:t>Exercícios de mapeamento socioambiental municipal...alguns temas</a:t>
            </a:r>
          </a:p>
        </p:txBody>
      </p:sp>
      <p:graphicFrame>
        <p:nvGraphicFramePr>
          <p:cNvPr id="3" name="Tabela 2"/>
          <p:cNvGraphicFramePr>
            <a:graphicFrameLocks noGrp="1"/>
          </p:cNvGraphicFramePr>
          <p:nvPr>
            <p:extLst>
              <p:ext uri="{D42A27DB-BD31-4B8C-83A1-F6EECF244321}">
                <p14:modId xmlns:p14="http://schemas.microsoft.com/office/powerpoint/2010/main" val="3565146604"/>
              </p:ext>
            </p:extLst>
          </p:nvPr>
        </p:nvGraphicFramePr>
        <p:xfrm>
          <a:off x="720255" y="1330191"/>
          <a:ext cx="8244408" cy="5486400"/>
        </p:xfrm>
        <a:graphic>
          <a:graphicData uri="http://schemas.openxmlformats.org/drawingml/2006/table">
            <a:tbl>
              <a:tblPr>
                <a:tableStyleId>{5C22544A-7EE6-4342-B048-85BDC9FD1C3A}</a:tableStyleId>
              </a:tblPr>
              <a:tblGrid>
                <a:gridCol w="393457">
                  <a:extLst>
                    <a:ext uri="{9D8B030D-6E8A-4147-A177-3AD203B41FA5}">
                      <a16:colId xmlns:a16="http://schemas.microsoft.com/office/drawing/2014/main" val="1460771131"/>
                    </a:ext>
                  </a:extLst>
                </a:gridCol>
                <a:gridCol w="7850951">
                  <a:extLst>
                    <a:ext uri="{9D8B030D-6E8A-4147-A177-3AD203B41FA5}">
                      <a16:colId xmlns:a16="http://schemas.microsoft.com/office/drawing/2014/main" val="2311092853"/>
                    </a:ext>
                  </a:extLst>
                </a:gridCol>
              </a:tblGrid>
              <a:tr h="0">
                <a:tc>
                  <a:txBody>
                    <a:bodyPr/>
                    <a:lstStyle/>
                    <a:p>
                      <a:pPr algn="ctr">
                        <a:spcAft>
                          <a:spcPts val="0"/>
                        </a:spcAft>
                      </a:pPr>
                      <a:r>
                        <a:rPr lang="pt-BR" sz="1100">
                          <a:effectLst/>
                        </a:rPr>
                        <a:t>1</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lgn="just">
                        <a:spcAft>
                          <a:spcPts val="0"/>
                        </a:spcAft>
                      </a:pPr>
                      <a:r>
                        <a:rPr lang="pt-BR" sz="2000" dirty="0">
                          <a:effectLst/>
                        </a:rPr>
                        <a:t>Fragmentação de habitats no ambiente urbano (</a:t>
                      </a:r>
                      <a:r>
                        <a:rPr lang="pt-BR" sz="2000" dirty="0" err="1">
                          <a:effectLst/>
                        </a:rPr>
                        <a:t>urban</a:t>
                      </a:r>
                      <a:r>
                        <a:rPr lang="pt-BR" sz="2000" dirty="0">
                          <a:effectLst/>
                        </a:rPr>
                        <a:t> </a:t>
                      </a:r>
                      <a:r>
                        <a:rPr lang="pt-BR" sz="2000" dirty="0" err="1">
                          <a:effectLst/>
                        </a:rPr>
                        <a:t>landscape</a:t>
                      </a:r>
                      <a:r>
                        <a:rPr lang="pt-BR" sz="2000" dirty="0">
                          <a:effectLst/>
                        </a:rPr>
                        <a:t>)</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124475060"/>
                  </a:ext>
                </a:extLst>
              </a:tr>
              <a:tr h="0">
                <a:tc>
                  <a:txBody>
                    <a:bodyPr/>
                    <a:lstStyle/>
                    <a:p>
                      <a:pPr algn="ctr">
                        <a:spcAft>
                          <a:spcPts val="0"/>
                        </a:spcAft>
                      </a:pPr>
                      <a:r>
                        <a:rPr lang="pt-BR" sz="1100">
                          <a:effectLst/>
                        </a:rPr>
                        <a:t>2</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Com são e onde estão os cerrados na RMSP?</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19294666"/>
                  </a:ext>
                </a:extLst>
              </a:tr>
              <a:tr h="0">
                <a:tc>
                  <a:txBody>
                    <a:bodyPr/>
                    <a:lstStyle/>
                    <a:p>
                      <a:pPr algn="ctr">
                        <a:spcAft>
                          <a:spcPts val="0"/>
                        </a:spcAft>
                      </a:pPr>
                      <a:r>
                        <a:rPr lang="pt-BR" sz="1100">
                          <a:effectLst/>
                        </a:rPr>
                        <a:t>3</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Parques urbanos e Unidades de conservação (o que protegem?)</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354964124"/>
                  </a:ext>
                </a:extLst>
              </a:tr>
              <a:tr h="0">
                <a:tc>
                  <a:txBody>
                    <a:bodyPr/>
                    <a:lstStyle/>
                    <a:p>
                      <a:pPr algn="ctr">
                        <a:spcAft>
                          <a:spcPts val="0"/>
                        </a:spcAft>
                      </a:pPr>
                      <a:r>
                        <a:rPr lang="pt-BR" sz="1100">
                          <a:effectLst/>
                        </a:rPr>
                        <a:t>4</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Expansão urbana</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232620571"/>
                  </a:ext>
                </a:extLst>
              </a:tr>
              <a:tr h="0">
                <a:tc>
                  <a:txBody>
                    <a:bodyPr/>
                    <a:lstStyle/>
                    <a:p>
                      <a:pPr algn="ctr">
                        <a:spcAft>
                          <a:spcPts val="0"/>
                        </a:spcAft>
                      </a:pPr>
                      <a:r>
                        <a:rPr lang="pt-BR" sz="1100">
                          <a:effectLst/>
                        </a:rPr>
                        <a:t>5</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Lei da Mata Atlântica na RMSP</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4101356780"/>
                  </a:ext>
                </a:extLst>
              </a:tr>
              <a:tr h="0">
                <a:tc>
                  <a:txBody>
                    <a:bodyPr/>
                    <a:lstStyle/>
                    <a:p>
                      <a:pPr algn="ctr">
                        <a:spcAft>
                          <a:spcPts val="0"/>
                        </a:spcAft>
                      </a:pPr>
                      <a:r>
                        <a:rPr lang="pt-BR" sz="1100">
                          <a:effectLst/>
                        </a:rPr>
                        <a:t>6</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Estudo de áreas verdes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254187663"/>
                  </a:ext>
                </a:extLst>
              </a:tr>
              <a:tr h="0">
                <a:tc>
                  <a:txBody>
                    <a:bodyPr/>
                    <a:lstStyle/>
                    <a:p>
                      <a:pPr algn="ctr">
                        <a:spcAft>
                          <a:spcPts val="0"/>
                        </a:spcAft>
                      </a:pPr>
                      <a:r>
                        <a:rPr lang="pt-BR" sz="1100">
                          <a:effectLst/>
                        </a:rPr>
                        <a:t>7</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das desigualdades </a:t>
                      </a:r>
                      <a:r>
                        <a:rPr lang="pt-BR" sz="2000" dirty="0" err="1">
                          <a:effectLst/>
                        </a:rPr>
                        <a:t>socioespaciais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298638978"/>
                  </a:ext>
                </a:extLst>
              </a:tr>
              <a:tr h="0">
                <a:tc>
                  <a:txBody>
                    <a:bodyPr/>
                    <a:lstStyle/>
                    <a:p>
                      <a:pPr algn="ctr">
                        <a:spcAft>
                          <a:spcPts val="0"/>
                        </a:spcAft>
                      </a:pPr>
                      <a:r>
                        <a:rPr lang="pt-BR" sz="1100">
                          <a:effectLst/>
                        </a:rPr>
                        <a:t>8</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de vegetação (original e atual).</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874844061"/>
                  </a:ext>
                </a:extLst>
              </a:tr>
              <a:tr h="0">
                <a:tc>
                  <a:txBody>
                    <a:bodyPr/>
                    <a:lstStyle/>
                    <a:p>
                      <a:pPr algn="ctr">
                        <a:spcAft>
                          <a:spcPts val="0"/>
                        </a:spcAft>
                      </a:pPr>
                      <a:r>
                        <a:rPr lang="pt-BR" sz="1100">
                          <a:effectLst/>
                        </a:rPr>
                        <a:t>9</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Cartografia de riscos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666016505"/>
                  </a:ext>
                </a:extLst>
              </a:tr>
              <a:tr h="0">
                <a:tc>
                  <a:txBody>
                    <a:bodyPr/>
                    <a:lstStyle/>
                    <a:p>
                      <a:pPr algn="ctr">
                        <a:spcAft>
                          <a:spcPts val="0"/>
                        </a:spcAft>
                      </a:pPr>
                      <a:r>
                        <a:rPr lang="pt-BR" sz="1100">
                          <a:effectLst/>
                        </a:rPr>
                        <a:t>10</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de fragilidades potenciais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533363357"/>
                  </a:ext>
                </a:extLst>
              </a:tr>
              <a:tr h="0">
                <a:tc>
                  <a:txBody>
                    <a:bodyPr/>
                    <a:lstStyle/>
                    <a:p>
                      <a:pPr algn="ctr">
                        <a:spcAft>
                          <a:spcPts val="0"/>
                        </a:spcAft>
                      </a:pPr>
                      <a:r>
                        <a:rPr lang="pt-BR" sz="1100">
                          <a:effectLst/>
                        </a:rPr>
                        <a:t>11</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de impactos ambientais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534297925"/>
                  </a:ext>
                </a:extLst>
              </a:tr>
              <a:tr h="0">
                <a:tc>
                  <a:txBody>
                    <a:bodyPr/>
                    <a:lstStyle/>
                    <a:p>
                      <a:pPr algn="ctr">
                        <a:spcAft>
                          <a:spcPts val="0"/>
                        </a:spcAft>
                      </a:pPr>
                      <a:r>
                        <a:rPr lang="pt-BR" sz="1100">
                          <a:effectLst/>
                        </a:rPr>
                        <a:t>12</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Territórios de Interesse Cultural e da Paisagem (PDE)</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2963453906"/>
                  </a:ext>
                </a:extLst>
              </a:tr>
              <a:tr h="0">
                <a:tc>
                  <a:txBody>
                    <a:bodyPr/>
                    <a:lstStyle/>
                    <a:p>
                      <a:pPr algn="ctr">
                        <a:spcAft>
                          <a:spcPts val="0"/>
                        </a:spcAft>
                      </a:pPr>
                      <a:r>
                        <a:rPr lang="pt-BR" sz="1100">
                          <a:effectLst/>
                        </a:rPr>
                        <a:t>13</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Hortas urbanas e outras agriculturas (tipologias e visão critica)</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1681080486"/>
                  </a:ext>
                </a:extLst>
              </a:tr>
              <a:tr h="0">
                <a:tc>
                  <a:txBody>
                    <a:bodyPr/>
                    <a:lstStyle/>
                    <a:p>
                      <a:pPr algn="ctr">
                        <a:spcAft>
                          <a:spcPts val="0"/>
                        </a:spcAft>
                      </a:pPr>
                      <a:r>
                        <a:rPr lang="pt-BR" sz="1100">
                          <a:effectLst/>
                        </a:rPr>
                        <a:t>14</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de Biótopos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640793756"/>
                  </a:ext>
                </a:extLst>
              </a:tr>
              <a:tr h="0">
                <a:tc>
                  <a:txBody>
                    <a:bodyPr/>
                    <a:lstStyle/>
                    <a:p>
                      <a:pPr algn="ctr">
                        <a:spcAft>
                          <a:spcPts val="0"/>
                        </a:spcAft>
                      </a:pPr>
                      <a:r>
                        <a:rPr lang="pt-BR" sz="1100">
                          <a:effectLst/>
                        </a:rPr>
                        <a:t>15</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Mapa de Serviços Ecossistêmicos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588953062"/>
                  </a:ext>
                </a:extLst>
              </a:tr>
              <a:tr h="51028">
                <a:tc>
                  <a:txBody>
                    <a:bodyPr/>
                    <a:lstStyle/>
                    <a:p>
                      <a:pPr algn="ctr">
                        <a:spcAft>
                          <a:spcPts val="0"/>
                        </a:spcAft>
                      </a:pPr>
                      <a:r>
                        <a:rPr lang="pt-BR" sz="1100">
                          <a:effectLst/>
                        </a:rPr>
                        <a:t>16</a:t>
                      </a:r>
                      <a:endParaRPr lang="pt-BR" sz="1200">
                        <a:effectLst/>
                        <a:latin typeface="Times New Roman" panose="02020603050405020304" pitchFamily="18" charset="0"/>
                        <a:ea typeface="Times New Roman" panose="02020603050405020304" pitchFamily="18" charset="0"/>
                      </a:endParaRPr>
                    </a:p>
                  </a:txBody>
                  <a:tcPr marL="44450" marR="44450" marT="0" marB="0"/>
                </a:tc>
                <a:tc>
                  <a:txBody>
                    <a:bodyPr/>
                    <a:lstStyle/>
                    <a:p>
                      <a:pPr>
                        <a:spcAft>
                          <a:spcPts val="0"/>
                        </a:spcAft>
                      </a:pPr>
                      <a:r>
                        <a:rPr lang="pt-BR" sz="2000" dirty="0">
                          <a:effectLst/>
                        </a:rPr>
                        <a:t>Outros de interesse dos estudantes</a:t>
                      </a:r>
                      <a:endParaRPr lang="pt-BR" sz="2400" dirty="0">
                        <a:effectLst/>
                        <a:latin typeface="Times New Roman" panose="02020603050405020304" pitchFamily="18" charset="0"/>
                        <a:ea typeface="Times New Roman" panose="02020603050405020304" pitchFamily="18" charset="0"/>
                      </a:endParaRPr>
                    </a:p>
                  </a:txBody>
                  <a:tcPr marL="44450" marR="44450" marT="0" marB="0"/>
                </a:tc>
                <a:extLst>
                  <a:ext uri="{0D108BD9-81ED-4DB2-BD59-A6C34878D82A}">
                    <a16:rowId xmlns:a16="http://schemas.microsoft.com/office/drawing/2014/main" val="3195125676"/>
                  </a:ext>
                </a:extLst>
              </a:tr>
            </a:tbl>
          </a:graphicData>
        </a:graphic>
      </p:graphicFrame>
    </p:spTree>
    <p:extLst>
      <p:ext uri="{BB962C8B-B14F-4D97-AF65-F5344CB8AC3E}">
        <p14:creationId xmlns:p14="http://schemas.microsoft.com/office/powerpoint/2010/main" val="41901923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4829D8C-7CEA-4C92-B5D0-CA9F92750A2D}"/>
              </a:ext>
            </a:extLst>
          </p:cNvPr>
          <p:cNvSpPr/>
          <p:nvPr/>
        </p:nvSpPr>
        <p:spPr>
          <a:xfrm>
            <a:off x="1259632" y="404664"/>
            <a:ext cx="7704856" cy="6260175"/>
          </a:xfrm>
          <a:prstGeom prst="rect">
            <a:avLst/>
          </a:prstGeom>
        </p:spPr>
        <p:txBody>
          <a:bodyPr wrap="square">
            <a:spAutoFit/>
          </a:bodyPr>
          <a:lstStyle/>
          <a:p>
            <a:pPr algn="just">
              <a:lnSpc>
                <a:spcPct val="115000"/>
              </a:lnSpc>
              <a:spcAft>
                <a:spcPts val="0"/>
              </a:spcAft>
            </a:pPr>
            <a:r>
              <a:rPr lang="pt-BR" sz="32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O TRABALHO PRÁTICO (destaques)</a:t>
            </a:r>
          </a:p>
          <a:p>
            <a:endParaRPr lang="pt-BR" sz="2800" dirty="0">
              <a:latin typeface="Calibri" panose="020F0502020204030204" pitchFamily="34" charset="0"/>
              <a:ea typeface="Times New Roman" panose="02020603050405020304" pitchFamily="18" charset="0"/>
              <a:cs typeface="Calibri" panose="020F0502020204030204" pitchFamily="34" charset="0"/>
            </a:endParaRP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 Selecionar um tema. Estudar o assunto. Trabalho em duplas</a:t>
            </a: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 Propor </a:t>
            </a:r>
            <a:r>
              <a:rPr lang="pt-BR" sz="2800" b="1" dirty="0">
                <a:latin typeface="Calibri" panose="020F0502020204030204" pitchFamily="34" charset="0"/>
                <a:cs typeface="Calibri" panose="020F0502020204030204" pitchFamily="34" charset="0"/>
              </a:rPr>
              <a:t>um fluxograma</a:t>
            </a:r>
            <a:r>
              <a:rPr lang="pt-BR" sz="2800" dirty="0">
                <a:latin typeface="Calibri" panose="020F0502020204030204" pitchFamily="34" charset="0"/>
                <a:cs typeface="Calibri" panose="020F0502020204030204" pitchFamily="34" charset="0"/>
              </a:rPr>
              <a:t> técnico detalhado para constituição dos mapeamentos.</a:t>
            </a: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 Exercícios serão orientados em </a:t>
            </a:r>
            <a:r>
              <a:rPr lang="pt-BR" sz="2800" b="1" dirty="0">
                <a:latin typeface="Calibri" panose="020F0502020204030204" pitchFamily="34" charset="0"/>
                <a:cs typeface="Calibri" panose="020F0502020204030204" pitchFamily="34" charset="0"/>
              </a:rPr>
              <a:t>aula e workshops</a:t>
            </a:r>
            <a:r>
              <a:rPr lang="pt-BR" sz="2800" dirty="0">
                <a:latin typeface="Calibri" panose="020F0502020204030204" pitchFamily="34" charset="0"/>
                <a:cs typeface="Calibri" panose="020F0502020204030204" pitchFamily="34" charset="0"/>
              </a:rPr>
              <a:t> em horário extra para alunos que precisem de mais apoio técnico.</a:t>
            </a: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Horário extraclasse com a presença do professor e pesquisadores de apoio </a:t>
            </a:r>
            <a:r>
              <a:rPr lang="pt-BR" sz="2800" b="1" dirty="0">
                <a:latin typeface="Calibri" panose="020F0502020204030204" pitchFamily="34" charset="0"/>
                <a:cs typeface="Calibri" panose="020F0502020204030204" pitchFamily="34" charset="0"/>
              </a:rPr>
              <a:t>será às quartas-feiras, das </a:t>
            </a:r>
            <a:r>
              <a:rPr lang="pt-BR" sz="2800" b="1" dirty="0" smtClean="0">
                <a:latin typeface="Calibri" panose="020F0502020204030204" pitchFamily="34" charset="0"/>
                <a:cs typeface="Calibri" panose="020F0502020204030204" pitchFamily="34" charset="0"/>
              </a:rPr>
              <a:t>18:00 </a:t>
            </a:r>
            <a:r>
              <a:rPr lang="pt-BR" sz="2800" b="1" dirty="0">
                <a:latin typeface="Calibri" panose="020F0502020204030204" pitchFamily="34" charset="0"/>
                <a:cs typeface="Calibri" panose="020F0502020204030204" pitchFamily="34" charset="0"/>
              </a:rPr>
              <a:t>às </a:t>
            </a:r>
            <a:r>
              <a:rPr lang="pt-BR" sz="2800" b="1" dirty="0" smtClean="0">
                <a:latin typeface="Calibri" panose="020F0502020204030204" pitchFamily="34" charset="0"/>
                <a:cs typeface="Calibri" panose="020F0502020204030204" pitchFamily="34" charset="0"/>
              </a:rPr>
              <a:t>19:00 </a:t>
            </a:r>
            <a:r>
              <a:rPr lang="pt-BR" sz="2800" b="1" dirty="0">
                <a:latin typeface="Calibri" panose="020F0502020204030204" pitchFamily="34" charset="0"/>
                <a:cs typeface="Calibri" panose="020F0502020204030204" pitchFamily="34" charset="0"/>
              </a:rPr>
              <a:t>hs</a:t>
            </a:r>
            <a:r>
              <a:rPr lang="pt-BR" sz="2800" dirty="0">
                <a:latin typeface="Calibri" panose="020F0502020204030204" pitchFamily="34" charset="0"/>
                <a:cs typeface="Calibri" panose="020F0502020204030204" pitchFamily="34" charset="0"/>
              </a:rPr>
              <a:t>, em </a:t>
            </a:r>
            <a:r>
              <a:rPr lang="pt-BR" sz="2800" dirty="0" smtClean="0">
                <a:latin typeface="Calibri" panose="020F0502020204030204" pitchFamily="34" charset="0"/>
                <a:cs typeface="Calibri" panose="020F0502020204030204" pitchFamily="34" charset="0"/>
              </a:rPr>
              <a:t>repositório virtual </a:t>
            </a:r>
            <a:r>
              <a:rPr lang="pt-BR" sz="2800" i="1" dirty="0">
                <a:latin typeface="Calibri" panose="020F0502020204030204" pitchFamily="34" charset="0"/>
                <a:cs typeface="Calibri" panose="020F0502020204030204" pitchFamily="34" charset="0"/>
              </a:rPr>
              <a:t>Google </a:t>
            </a:r>
            <a:r>
              <a:rPr lang="pt-BR" sz="2800" i="1" dirty="0" err="1" smtClean="0">
                <a:latin typeface="Calibri" panose="020F0502020204030204" pitchFamily="34" charset="0"/>
                <a:cs typeface="Calibri" panose="020F0502020204030204" pitchFamily="34" charset="0"/>
              </a:rPr>
              <a:t>Classroom</a:t>
            </a:r>
            <a:r>
              <a:rPr lang="pt-BR" sz="2800" i="1" dirty="0" smtClean="0">
                <a:latin typeface="Calibri" panose="020F0502020204030204" pitchFamily="34" charset="0"/>
                <a:cs typeface="Calibri" panose="020F0502020204030204" pitchFamily="34" charset="0"/>
              </a:rPr>
              <a:t> e e-disciplinas</a:t>
            </a:r>
            <a:endParaRPr lang="pt-BR" sz="2800" dirty="0">
              <a:latin typeface="Calibri" panose="020F0502020204030204" pitchFamily="34" charset="0"/>
              <a:cs typeface="Calibri" panose="020F0502020204030204" pitchFamily="34" charset="0"/>
            </a:endParaRPr>
          </a:p>
          <a:p>
            <a:r>
              <a:rPr lang="pt-BR" sz="28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04691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fad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4829D8C-7CEA-4C92-B5D0-CA9F92750A2D}"/>
              </a:ext>
            </a:extLst>
          </p:cNvPr>
          <p:cNvSpPr/>
          <p:nvPr/>
        </p:nvSpPr>
        <p:spPr>
          <a:xfrm>
            <a:off x="1403648" y="548680"/>
            <a:ext cx="7488832" cy="4730526"/>
          </a:xfrm>
          <a:prstGeom prst="rect">
            <a:avLst/>
          </a:prstGeom>
        </p:spPr>
        <p:txBody>
          <a:bodyPr wrap="square">
            <a:spAutoFit/>
          </a:bodyPr>
          <a:lstStyle/>
          <a:p>
            <a:pPr algn="just">
              <a:lnSpc>
                <a:spcPct val="115000"/>
              </a:lnSpc>
              <a:spcAft>
                <a:spcPts val="0"/>
              </a:spcAft>
            </a:pPr>
            <a:r>
              <a:rPr lang="pt-BR" sz="32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O TRABALHO </a:t>
            </a:r>
            <a:r>
              <a:rPr lang="pt-BR" sz="3200" b="1" i="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PRÁTICO</a:t>
            </a:r>
            <a:endParaRPr lang="pt-BR" sz="2800" dirty="0" smtClean="0">
              <a:latin typeface="Calibri" panose="020F0502020204030204" pitchFamily="34" charset="0"/>
              <a:cs typeface="Calibri" panose="020F0502020204030204" pitchFamily="34" charset="0"/>
            </a:endParaRPr>
          </a:p>
          <a:p>
            <a:pPr algn="just">
              <a:lnSpc>
                <a:spcPct val="115000"/>
              </a:lnSpc>
              <a:spcAft>
                <a:spcPts val="0"/>
              </a:spcAft>
            </a:pPr>
            <a:r>
              <a:rPr lang="pt-BR" sz="2800" i="1" dirty="0" smtClean="0">
                <a:solidFill>
                  <a:srgbClr val="0070C0"/>
                </a:solidFill>
                <a:latin typeface="Calibri" panose="020F0502020204030204" pitchFamily="34" charset="0"/>
                <a:cs typeface="Calibri" panose="020F0502020204030204" pitchFamily="34" charset="0"/>
              </a:rPr>
              <a:t>Local de Estudo: Município de Ubatuba</a:t>
            </a:r>
            <a:endParaRPr lang="pt-BR" sz="2800" i="1" dirty="0">
              <a:solidFill>
                <a:srgbClr val="0070C0"/>
              </a:solidFill>
              <a:latin typeface="Calibri" panose="020F0502020204030204" pitchFamily="34" charset="0"/>
              <a:cs typeface="Calibri" panose="020F0502020204030204" pitchFamily="34" charset="0"/>
            </a:endParaRPr>
          </a:p>
          <a:p>
            <a:pPr algn="just">
              <a:lnSpc>
                <a:spcPct val="115000"/>
              </a:lnSpc>
              <a:spcAft>
                <a:spcPts val="0"/>
              </a:spcAft>
            </a:pPr>
            <a:endParaRPr lang="pt-BR" sz="2800" b="1" i="1" dirty="0" smtClean="0">
              <a:solidFill>
                <a:srgbClr val="C00000"/>
              </a:solidFill>
              <a:latin typeface="Calibri" panose="020F0502020204030204" pitchFamily="34" charset="0"/>
              <a:cs typeface="Calibri" panose="020F0502020204030204" pitchFamily="34" charset="0"/>
            </a:endParaRPr>
          </a:p>
          <a:p>
            <a:pPr algn="ctr">
              <a:lnSpc>
                <a:spcPct val="115000"/>
              </a:lnSpc>
              <a:spcAft>
                <a:spcPts val="0"/>
              </a:spcAft>
            </a:pPr>
            <a:r>
              <a:rPr lang="pt-BR" sz="2800" b="1" i="1" dirty="0" smtClean="0">
                <a:solidFill>
                  <a:srgbClr val="C00000"/>
                </a:solidFill>
                <a:latin typeface="Calibri" panose="020F0502020204030204" pitchFamily="34" charset="0"/>
                <a:cs typeface="Calibri" panose="020F0502020204030204" pitchFamily="34" charset="0"/>
              </a:rPr>
              <a:t>FONTES </a:t>
            </a:r>
            <a:r>
              <a:rPr lang="pt-BR" sz="2800" b="1" i="1" dirty="0">
                <a:solidFill>
                  <a:srgbClr val="C00000"/>
                </a:solidFill>
                <a:latin typeface="Calibri" panose="020F0502020204030204" pitchFamily="34" charset="0"/>
                <a:cs typeface="Calibri" panose="020F0502020204030204" pitchFamily="34" charset="0"/>
              </a:rPr>
              <a:t>DE DADOS DIGITAIS</a:t>
            </a:r>
          </a:p>
          <a:p>
            <a:pPr marL="342900" indent="-342900">
              <a:buClr>
                <a:srgbClr val="C00000"/>
              </a:buClr>
              <a:buFont typeface="Symbol" panose="05050102010706020507" pitchFamily="18" charset="2"/>
              <a:buChar char="®"/>
            </a:pPr>
            <a:r>
              <a:rPr lang="pt-BR" sz="2800" dirty="0" smtClean="0">
                <a:latin typeface="Calibri" panose="020F0502020204030204" pitchFamily="34" charset="0"/>
                <a:cs typeface="Calibri" panose="020F0502020204030204" pitchFamily="34" charset="0"/>
              </a:rPr>
              <a:t> </a:t>
            </a:r>
            <a:r>
              <a:rPr lang="pt-BR" sz="2800" dirty="0">
                <a:latin typeface="Calibri" panose="020F0502020204030204" pitchFamily="34" charset="0"/>
                <a:cs typeface="Calibri" panose="020F0502020204030204" pitchFamily="34" charset="0"/>
              </a:rPr>
              <a:t>Arquivos digitais (vetoriais e </a:t>
            </a:r>
            <a:r>
              <a:rPr lang="pt-BR" sz="2800" i="1" dirty="0" err="1">
                <a:latin typeface="Calibri" panose="020F0502020204030204" pitchFamily="34" charset="0"/>
                <a:cs typeface="Calibri" panose="020F0502020204030204" pitchFamily="34" charset="0"/>
              </a:rPr>
              <a:t>raster</a:t>
            </a:r>
            <a:r>
              <a:rPr lang="pt-BR" sz="2800" dirty="0">
                <a:latin typeface="Calibri" panose="020F0502020204030204" pitchFamily="34" charset="0"/>
                <a:cs typeface="Calibri" panose="020F0502020204030204" pitchFamily="34" charset="0"/>
              </a:rPr>
              <a:t>), estatísticas ambientais e populacionais fornecidos pelos órgãos públicos do Estado e do município de </a:t>
            </a:r>
            <a:r>
              <a:rPr lang="pt-BR" sz="2800" dirty="0" smtClean="0">
                <a:latin typeface="Calibri" panose="020F0502020204030204" pitchFamily="34" charset="0"/>
                <a:cs typeface="Calibri" panose="020F0502020204030204" pitchFamily="34" charset="0"/>
              </a:rPr>
              <a:t>Ubatuba. </a:t>
            </a:r>
            <a:endParaRPr lang="pt-BR" sz="2800" dirty="0">
              <a:latin typeface="Calibri" panose="020F0502020204030204" pitchFamily="34" charset="0"/>
              <a:cs typeface="Calibri" panose="020F0502020204030204" pitchFamily="34" charset="0"/>
            </a:endParaRPr>
          </a:p>
          <a:p>
            <a:pPr>
              <a:buClr>
                <a:srgbClr val="C00000"/>
              </a:buClr>
            </a:pPr>
            <a:endParaRPr lang="pt-BR" sz="2800"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sz="2800" b="1" dirty="0">
                <a:latin typeface="Calibri" panose="020F0502020204030204" pitchFamily="34" charset="0"/>
                <a:cs typeface="Calibri" panose="020F0502020204030204" pitchFamily="34" charset="0"/>
              </a:rPr>
              <a:t> Repositório - </a:t>
            </a:r>
            <a:r>
              <a:rPr lang="pt-BR" sz="2800" b="1" dirty="0" err="1" smtClean="0">
                <a:latin typeface="Calibri" panose="020F0502020204030204" pitchFamily="34" charset="0"/>
                <a:cs typeface="Calibri" panose="020F0502020204030204" pitchFamily="34" charset="0"/>
              </a:rPr>
              <a:t>Classroom</a:t>
            </a:r>
            <a:endParaRPr lang="pt-BR"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769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animEffect transition="in" filter="fade">
                                      <p:cBhvr>
                                        <p:cTn id="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4829D8C-7CEA-4C92-B5D0-CA9F92750A2D}"/>
              </a:ext>
            </a:extLst>
          </p:cNvPr>
          <p:cNvSpPr/>
          <p:nvPr/>
        </p:nvSpPr>
        <p:spPr>
          <a:xfrm>
            <a:off x="1259632" y="44624"/>
            <a:ext cx="7704856" cy="6755696"/>
          </a:xfrm>
          <a:prstGeom prst="rect">
            <a:avLst/>
          </a:prstGeom>
        </p:spPr>
        <p:txBody>
          <a:bodyPr wrap="square">
            <a:spAutoFit/>
          </a:bodyPr>
          <a:lstStyle/>
          <a:p>
            <a:pPr algn="just">
              <a:lnSpc>
                <a:spcPct val="115000"/>
              </a:lnSpc>
              <a:spcAft>
                <a:spcPts val="0"/>
              </a:spcAft>
            </a:pPr>
            <a:r>
              <a:rPr lang="pt-BR" sz="3200" b="1" i="1" dirty="0">
                <a:solidFill>
                  <a:srgbClr val="C00000"/>
                </a:solidFill>
                <a:latin typeface="Calibri" panose="020F0502020204030204" pitchFamily="34" charset="0"/>
                <a:ea typeface="Times New Roman" panose="02020603050405020304" pitchFamily="18" charset="0"/>
                <a:cs typeface="Calibri" panose="020F0502020204030204" pitchFamily="34" charset="0"/>
              </a:rPr>
              <a:t>O TRABALHO PRÁTICO - </a:t>
            </a:r>
            <a:r>
              <a:rPr lang="pt-BR" sz="2800" dirty="0">
                <a:latin typeface="Calibri" panose="020F0502020204030204" pitchFamily="34" charset="0"/>
                <a:cs typeface="Calibri" panose="020F0502020204030204" pitchFamily="34" charset="0"/>
              </a:rPr>
              <a:t> </a:t>
            </a:r>
            <a:r>
              <a:rPr lang="pt-BR" sz="2800" b="1" i="1" dirty="0">
                <a:solidFill>
                  <a:srgbClr val="C00000"/>
                </a:solidFill>
                <a:latin typeface="Calibri" panose="020F0502020204030204" pitchFamily="34" charset="0"/>
                <a:cs typeface="Calibri" panose="020F0502020204030204" pitchFamily="34" charset="0"/>
              </a:rPr>
              <a:t>FONTES DE DADOS</a:t>
            </a:r>
          </a:p>
          <a:p>
            <a:pPr algn="just">
              <a:lnSpc>
                <a:spcPct val="115000"/>
              </a:lnSpc>
              <a:spcAft>
                <a:spcPts val="0"/>
              </a:spcAft>
            </a:pPr>
            <a:endParaRPr lang="pt-BR" sz="2800" b="1" i="1" dirty="0">
              <a:solidFill>
                <a:srgbClr val="C00000"/>
              </a:solidFill>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 Conclusão  do curso a partir da construção de mapas ambientais analíticos e de maneira colaborativa, dentro de cada uma das equipes de alunos a serem compostas, </a:t>
            </a:r>
            <a:r>
              <a:rPr lang="pt-BR" sz="2800" dirty="0" smtClean="0">
                <a:latin typeface="Calibri" panose="020F0502020204030204" pitchFamily="34" charset="0"/>
                <a:cs typeface="Calibri" panose="020F0502020204030204" pitchFamily="34" charset="0"/>
              </a:rPr>
              <a:t>e </a:t>
            </a:r>
            <a:r>
              <a:rPr lang="pt-BR" sz="2800" dirty="0">
                <a:latin typeface="Calibri" panose="020F0502020204030204" pitchFamily="34" charset="0"/>
                <a:cs typeface="Calibri" panose="020F0502020204030204" pitchFamily="34" charset="0"/>
              </a:rPr>
              <a:t>um Mapa Ambiental Sintético referente à Proposta </a:t>
            </a:r>
            <a:r>
              <a:rPr lang="pt-BR" sz="2800" dirty="0" smtClean="0">
                <a:latin typeface="Calibri" panose="020F0502020204030204" pitchFamily="34" charset="0"/>
                <a:cs typeface="Calibri" panose="020F0502020204030204" pitchFamily="34" charset="0"/>
              </a:rPr>
              <a:t>Temática das duplas. </a:t>
            </a:r>
            <a:endParaRPr lang="pt-BR" sz="2800"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endParaRPr lang="pt-BR" sz="2800" dirty="0">
              <a:latin typeface="Calibri" panose="020F0502020204030204" pitchFamily="34" charset="0"/>
              <a:cs typeface="Calibri" panose="020F0502020204030204" pitchFamily="34" charset="0"/>
            </a:endParaRPr>
          </a:p>
          <a:p>
            <a:pPr marL="342900" indent="-342900">
              <a:buClr>
                <a:srgbClr val="C00000"/>
              </a:buClr>
              <a:buFont typeface="Symbol" panose="05050102010706020507" pitchFamily="18" charset="2"/>
              <a:buChar char="®"/>
            </a:pPr>
            <a:r>
              <a:rPr lang="pt-BR" sz="2800" dirty="0">
                <a:latin typeface="Calibri" panose="020F0502020204030204" pitchFamily="34" charset="0"/>
                <a:cs typeface="Calibri" panose="020F0502020204030204" pitchFamily="34" charset="0"/>
              </a:rPr>
              <a:t> Os produtos analíticos deverão ser apresentados em formato digital e trabalhados na forma de apresentação em </a:t>
            </a:r>
            <a:r>
              <a:rPr lang="pt-BR" sz="2800" i="1" dirty="0">
                <a:latin typeface="Calibri" panose="020F0502020204030204" pitchFamily="34" charset="0"/>
                <a:cs typeface="Calibri" panose="020F0502020204030204" pitchFamily="34" charset="0"/>
              </a:rPr>
              <a:t>Power Point</a:t>
            </a:r>
            <a:r>
              <a:rPr lang="pt-BR" sz="2800" dirty="0">
                <a:latin typeface="Calibri" panose="020F0502020204030204" pitchFamily="34" charset="0"/>
                <a:cs typeface="Calibri" panose="020F0502020204030204" pitchFamily="34" charset="0"/>
              </a:rPr>
              <a:t>, contendo os procedimentos metodológicos utilizados na confecção do mapa e uma pequena apreciação dos resultados encontrados. </a:t>
            </a:r>
          </a:p>
        </p:txBody>
      </p:sp>
    </p:spTree>
    <p:extLst>
      <p:ext uri="{BB962C8B-B14F-4D97-AF65-F5344CB8AC3E}">
        <p14:creationId xmlns:p14="http://schemas.microsoft.com/office/powerpoint/2010/main" val="42655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4829D8C-7CEA-4C92-B5D0-CA9F92750A2D}"/>
              </a:ext>
            </a:extLst>
          </p:cNvPr>
          <p:cNvSpPr/>
          <p:nvPr/>
        </p:nvSpPr>
        <p:spPr>
          <a:xfrm>
            <a:off x="1547664" y="476672"/>
            <a:ext cx="7416824" cy="5696944"/>
          </a:xfrm>
          <a:prstGeom prst="rect">
            <a:avLst/>
          </a:prstGeom>
        </p:spPr>
        <p:txBody>
          <a:bodyPr wrap="square">
            <a:spAutoFit/>
          </a:bodyPr>
          <a:lstStyle/>
          <a:p>
            <a:pPr algn="just">
              <a:lnSpc>
                <a:spcPct val="115000"/>
              </a:lnSpc>
              <a:spcAft>
                <a:spcPts val="0"/>
              </a:spcAft>
            </a:pPr>
            <a:r>
              <a:rPr lang="pt-BR" sz="3600" b="1" i="1" dirty="0">
                <a:solidFill>
                  <a:srgbClr val="C00000"/>
                </a:solidFill>
                <a:latin typeface="Calibri" panose="020F0502020204030204" pitchFamily="34" charset="0"/>
                <a:ea typeface="Times New Roman" panose="02020603050405020304" pitchFamily="18" charset="0"/>
              </a:rPr>
              <a:t>O TRABALHO PRÁTICO</a:t>
            </a:r>
          </a:p>
          <a:p>
            <a:pPr algn="just">
              <a:lnSpc>
                <a:spcPct val="115000"/>
              </a:lnSpc>
              <a:spcAft>
                <a:spcPts val="0"/>
              </a:spcAft>
            </a:pPr>
            <a:endParaRPr lang="pt-BR" b="1" i="1" dirty="0">
              <a:latin typeface="Calibri" panose="020F0502020204030204" pitchFamily="34" charset="0"/>
              <a:ea typeface="Times New Roman" panose="02020603050405020304" pitchFamily="18" charset="0"/>
            </a:endParaRPr>
          </a:p>
          <a:p>
            <a:pPr algn="just">
              <a:lnSpc>
                <a:spcPct val="115000"/>
              </a:lnSpc>
              <a:spcAft>
                <a:spcPts val="0"/>
              </a:spcAft>
            </a:pPr>
            <a:endParaRPr lang="pt-BR" b="1" i="1" dirty="0">
              <a:latin typeface="Calibri" panose="020F0502020204030204" pitchFamily="34" charset="0"/>
              <a:ea typeface="Times New Roman" panose="02020603050405020304" pitchFamily="18" charset="0"/>
            </a:endParaRPr>
          </a:p>
          <a:p>
            <a:pPr algn="just">
              <a:lnSpc>
                <a:spcPct val="115000"/>
              </a:lnSpc>
              <a:spcAft>
                <a:spcPts val="0"/>
              </a:spcAft>
            </a:pPr>
            <a:endParaRPr lang="pt-BR" dirty="0">
              <a:ea typeface="Times New Roman" panose="02020603050405020304" pitchFamily="18" charset="0"/>
            </a:endParaRPr>
          </a:p>
          <a:p>
            <a:pPr algn="ctr"/>
            <a:r>
              <a:rPr lang="pt-BR" sz="3200" dirty="0">
                <a:solidFill>
                  <a:srgbClr val="3333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Município de </a:t>
            </a:r>
            <a:r>
              <a:rPr lang="pt-BR" sz="3200" dirty="0" smtClean="0">
                <a:solidFill>
                  <a:srgbClr val="3333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Ubatuba - SP</a:t>
            </a:r>
            <a:endParaRPr lang="pt-BR" sz="3200" dirty="0">
              <a:solidFill>
                <a:srgbClr val="3333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algn="ctr"/>
            <a:r>
              <a:rPr lang="pt-BR" sz="3200" dirty="0">
                <a:solidFill>
                  <a:srgbClr val="3333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 </a:t>
            </a:r>
            <a:r>
              <a:rPr lang="pt-BR" sz="3200" dirty="0" smtClean="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rPr>
              <a:t>Litoral Norte (Nordeste de São Paulo)</a:t>
            </a:r>
            <a:endParaRPr lang="pt-BR" sz="3200" dirty="0">
              <a:solidFill>
                <a:srgbClr val="C0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pPr algn="ctr"/>
            <a:endParaRPr lang="pt-BR" sz="3200" dirty="0">
              <a:solidFill>
                <a:srgbClr val="3333CC"/>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endParaRPr>
          </a:p>
          <a:p>
            <a:endParaRPr lang="pt-BR" dirty="0">
              <a:latin typeface="Calibri" panose="020F0502020204030204" pitchFamily="34" charset="0"/>
              <a:ea typeface="Times New Roman" panose="02020603050405020304" pitchFamily="18" charset="0"/>
            </a:endParaRPr>
          </a:p>
          <a:p>
            <a:pPr marL="342900" indent="-342900">
              <a:buFont typeface="Wingdings" panose="05000000000000000000" pitchFamily="2" charset="2"/>
              <a:buChar char="v"/>
            </a:pPr>
            <a:r>
              <a:rPr lang="pt-BR" dirty="0">
                <a:latin typeface="Calibri" panose="020F0502020204030204" pitchFamily="34" charset="0"/>
                <a:ea typeface="Times New Roman" panose="02020603050405020304" pitchFamily="18" charset="0"/>
              </a:rPr>
              <a:t>Construção em duplas de um Mapa </a:t>
            </a:r>
            <a:r>
              <a:rPr lang="pt-BR" dirty="0" err="1">
                <a:latin typeface="Calibri" panose="020F0502020204030204" pitchFamily="34" charset="0"/>
                <a:ea typeface="Times New Roman" panose="02020603050405020304" pitchFamily="18" charset="0"/>
              </a:rPr>
              <a:t>Sociombiental</a:t>
            </a:r>
            <a:r>
              <a:rPr lang="pt-BR" dirty="0">
                <a:latin typeface="Calibri" panose="020F0502020204030204" pitchFamily="34" charset="0"/>
                <a:ea typeface="Times New Roman" panose="02020603050405020304" pitchFamily="18" charset="0"/>
              </a:rPr>
              <a:t> Municipal digital. </a:t>
            </a:r>
          </a:p>
          <a:p>
            <a:pPr marL="342900" indent="-342900">
              <a:buFont typeface="Wingdings" panose="05000000000000000000" pitchFamily="2" charset="2"/>
              <a:buChar char="v"/>
            </a:pPr>
            <a:endParaRPr lang="pt-BR" dirty="0">
              <a:latin typeface="Calibri" panose="020F0502020204030204" pitchFamily="34" charset="0"/>
              <a:ea typeface="Times New Roman" panose="02020603050405020304" pitchFamily="18" charset="0"/>
            </a:endParaRPr>
          </a:p>
          <a:p>
            <a:pPr marL="342900" indent="-342900">
              <a:buFont typeface="Wingdings" panose="05000000000000000000" pitchFamily="2" charset="2"/>
              <a:buChar char="v"/>
            </a:pPr>
            <a:r>
              <a:rPr lang="pt-BR" dirty="0">
                <a:latin typeface="Calibri" panose="020F0502020204030204" pitchFamily="34" charset="0"/>
                <a:ea typeface="Times New Roman" panose="02020603050405020304" pitchFamily="18" charset="0"/>
              </a:rPr>
              <a:t>Estudaremos a utilidade da cartografia temática ambiental no planejamento ambiental municipal.   </a:t>
            </a:r>
            <a:endParaRPr lang="pt-BR" dirty="0"/>
          </a:p>
        </p:txBody>
      </p:sp>
    </p:spTree>
    <p:extLst>
      <p:ext uri="{BB962C8B-B14F-4D97-AF65-F5344CB8AC3E}">
        <p14:creationId xmlns:p14="http://schemas.microsoft.com/office/powerpoint/2010/main" val="3713927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1F4517A0-29BE-4DA9-A5AC-17F0A4475B1E}"/>
              </a:ext>
            </a:extLst>
          </p:cNvPr>
          <p:cNvSpPr txBox="1"/>
          <p:nvPr/>
        </p:nvSpPr>
        <p:spPr>
          <a:xfrm>
            <a:off x="719572" y="1988840"/>
            <a:ext cx="8172908" cy="3539430"/>
          </a:xfrm>
          <a:prstGeom prst="rect">
            <a:avLst/>
          </a:prstGeom>
          <a:solidFill>
            <a:schemeClr val="bg1">
              <a:alpha val="48000"/>
            </a:schemeClr>
          </a:solidFill>
        </p:spPr>
        <p:txBody>
          <a:bodyPr wrap="square" rtlCol="0">
            <a:spAutoFit/>
          </a:bodyPr>
          <a:lstStyle/>
          <a:p>
            <a:r>
              <a:rPr lang="pt-BR" sz="3200" u="sng" dirty="0">
                <a:latin typeface="Calibri" panose="020F0502020204030204" pitchFamily="34" charset="0"/>
                <a:cs typeface="Calibri" panose="020F0502020204030204" pitchFamily="34" charset="0"/>
                <a:hlinkClick r:id="rId2"/>
              </a:rPr>
              <a:t>Qual é o papel do mapa ambiental no contexto amplo da geografia contemporânea?  </a:t>
            </a:r>
            <a:endParaRPr lang="pt-BR" sz="3200" u="sng" dirty="0">
              <a:latin typeface="Calibri" panose="020F0502020204030204" pitchFamily="34" charset="0"/>
              <a:cs typeface="Calibri" panose="020F0502020204030204" pitchFamily="34" charset="0"/>
            </a:endParaRPr>
          </a:p>
          <a:p>
            <a:endParaRPr lang="pt-BR" sz="3200" u="sng" dirty="0">
              <a:latin typeface="Calibri" panose="020F0502020204030204" pitchFamily="34" charset="0"/>
              <a:cs typeface="Calibri" panose="020F0502020204030204" pitchFamily="34" charset="0"/>
            </a:endParaRPr>
          </a:p>
          <a:p>
            <a:r>
              <a:rPr lang="pt-BR" sz="3200" u="sng" dirty="0">
                <a:latin typeface="Calibri" panose="020F0502020204030204" pitchFamily="34" charset="0"/>
                <a:cs typeface="Calibri" panose="020F0502020204030204" pitchFamily="34" charset="0"/>
                <a:hlinkClick r:id="rId3"/>
              </a:rPr>
              <a:t>Como podemos interpretar e representar questões socioambientais diante das múltiplas abordagens da Geografia? </a:t>
            </a:r>
            <a:endParaRPr lang="pt-BR" sz="3200" u="sng" dirty="0">
              <a:latin typeface="Calibri" panose="020F0502020204030204" pitchFamily="34" charset="0"/>
              <a:cs typeface="Calibri" panose="020F0502020204030204" pitchFamily="34" charset="0"/>
            </a:endParaRPr>
          </a:p>
          <a:p>
            <a:endParaRPr lang="pt-BR" sz="3200" u="sng" dirty="0">
              <a:latin typeface="Calibri" panose="020F0502020204030204" pitchFamily="34" charset="0"/>
              <a:cs typeface="Calibri" panose="020F0502020204030204" pitchFamily="34" charset="0"/>
            </a:endParaRPr>
          </a:p>
        </p:txBody>
      </p:sp>
      <p:sp>
        <p:nvSpPr>
          <p:cNvPr id="3" name="Rectangle 9">
            <a:extLst>
              <a:ext uri="{FF2B5EF4-FFF2-40B4-BE49-F238E27FC236}">
                <a16:creationId xmlns:a16="http://schemas.microsoft.com/office/drawing/2014/main" id="{386BB1FA-725D-4178-9849-85DE3701FF6E}"/>
              </a:ext>
            </a:extLst>
          </p:cNvPr>
          <p:cNvSpPr>
            <a:spLocks noChangeArrowheads="1"/>
          </p:cNvSpPr>
          <p:nvPr/>
        </p:nvSpPr>
        <p:spPr bwMode="auto">
          <a:xfrm>
            <a:off x="2051720" y="476672"/>
            <a:ext cx="5328592" cy="461665"/>
          </a:xfrm>
          <a:prstGeom prst="rect">
            <a:avLst/>
          </a:prstGeom>
          <a:noFill/>
          <a:ln w="9525">
            <a:noFill/>
            <a:miter lim="800000"/>
            <a:headEnd/>
            <a:tailEnd/>
          </a:ln>
          <a:effectLst/>
        </p:spPr>
        <p:txBody>
          <a:bodyPr wrap="square">
            <a:spAutoFit/>
          </a:bodyPr>
          <a:lstStyle/>
          <a:p>
            <a:pPr>
              <a:defRPr/>
            </a:pPr>
            <a:r>
              <a:rPr lang="pt-BR" b="1" dirty="0">
                <a:effectLst>
                  <a:outerShdw blurRad="38100" dist="38100" dir="2700000" algn="tl">
                    <a:srgbClr val="000000">
                      <a:alpha val="43137"/>
                    </a:srgbClr>
                  </a:outerShdw>
                </a:effectLst>
                <a:latin typeface="Verdana" pitchFamily="34" charset="0"/>
              </a:rPr>
              <a:t>PROPOSTA DA DISCIPLINA</a:t>
            </a:r>
          </a:p>
        </p:txBody>
      </p:sp>
    </p:spTree>
    <p:extLst>
      <p:ext uri="{BB962C8B-B14F-4D97-AF65-F5344CB8AC3E}">
        <p14:creationId xmlns:p14="http://schemas.microsoft.com/office/powerpoint/2010/main" val="131978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stretch>
            <a:fillRect/>
          </a:stretch>
        </p:blipFill>
        <p:spPr>
          <a:xfrm>
            <a:off x="215008" y="116632"/>
            <a:ext cx="8928992" cy="6313077"/>
          </a:xfrm>
          <a:prstGeom prst="rect">
            <a:avLst/>
          </a:prstGeom>
        </p:spPr>
      </p:pic>
    </p:spTree>
    <p:extLst>
      <p:ext uri="{BB962C8B-B14F-4D97-AF65-F5344CB8AC3E}">
        <p14:creationId xmlns:p14="http://schemas.microsoft.com/office/powerpoint/2010/main" val="4322475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683568" y="404664"/>
            <a:ext cx="8096250" cy="5810250"/>
          </a:xfrm>
          <a:prstGeom prst="rect">
            <a:avLst/>
          </a:prstGeom>
        </p:spPr>
      </p:pic>
    </p:spTree>
    <p:extLst>
      <p:ext uri="{BB962C8B-B14F-4D97-AF65-F5344CB8AC3E}">
        <p14:creationId xmlns:p14="http://schemas.microsoft.com/office/powerpoint/2010/main" val="28434064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899592" y="620688"/>
            <a:ext cx="7572375" cy="5791200"/>
          </a:xfrm>
          <a:prstGeom prst="rect">
            <a:avLst/>
          </a:prstGeom>
        </p:spPr>
      </p:pic>
    </p:spTree>
    <p:extLst>
      <p:ext uri="{BB962C8B-B14F-4D97-AF65-F5344CB8AC3E}">
        <p14:creationId xmlns:p14="http://schemas.microsoft.com/office/powerpoint/2010/main" val="25521593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1043608" y="1340768"/>
            <a:ext cx="7662178" cy="4464496"/>
          </a:xfrm>
          <a:prstGeom prst="rect">
            <a:avLst/>
          </a:prstGeom>
        </p:spPr>
      </p:pic>
    </p:spTree>
    <p:extLst>
      <p:ext uri="{BB962C8B-B14F-4D97-AF65-F5344CB8AC3E}">
        <p14:creationId xmlns:p14="http://schemas.microsoft.com/office/powerpoint/2010/main" val="48029490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539552" y="0"/>
            <a:ext cx="3405804" cy="523220"/>
          </a:xfrm>
          <a:prstGeom prst="rect">
            <a:avLst/>
          </a:prstGeom>
          <a:noFill/>
        </p:spPr>
        <p:txBody>
          <a:bodyPr wrap="none" rtlCol="0">
            <a:spAutoFit/>
          </a:bodyPr>
          <a:lstStyle/>
          <a:p>
            <a:r>
              <a:rPr lang="pt-BR" sz="2800" dirty="0">
                <a:solidFill>
                  <a:srgbClr val="C00000"/>
                </a:solidFill>
                <a:latin typeface="Calibri" panose="020F0502020204030204" pitchFamily="34" charset="0"/>
                <a:cs typeface="Calibri" panose="020F0502020204030204" pitchFamily="34" charset="0"/>
              </a:rPr>
              <a:t>Leituras programadas</a:t>
            </a:r>
          </a:p>
        </p:txBody>
      </p:sp>
      <p:sp>
        <p:nvSpPr>
          <p:cNvPr id="3" name="Retângulo 2"/>
          <p:cNvSpPr/>
          <p:nvPr/>
        </p:nvSpPr>
        <p:spPr>
          <a:xfrm>
            <a:off x="552893" y="1196752"/>
            <a:ext cx="8460432" cy="5324535"/>
          </a:xfrm>
          <a:prstGeom prst="rect">
            <a:avLst/>
          </a:prstGeom>
        </p:spPr>
        <p:txBody>
          <a:bodyPr wrap="square">
            <a:spAutoFit/>
          </a:bodyPr>
          <a:lstStyle/>
          <a:p>
            <a:r>
              <a:rPr lang="pt-BR" sz="2000" b="1" dirty="0">
                <a:solidFill>
                  <a:srgbClr val="C00000"/>
                </a:solidFill>
                <a:latin typeface="Calibri" panose="020F0502020204030204" pitchFamily="34" charset="0"/>
                <a:cs typeface="Calibri" panose="020F0502020204030204" pitchFamily="34" charset="0"/>
              </a:rPr>
              <a:t>Tema 1</a:t>
            </a:r>
            <a:r>
              <a:rPr lang="pt-BR" sz="2000" b="1" dirty="0">
                <a:latin typeface="Calibri" panose="020F0502020204030204" pitchFamily="34" charset="0"/>
                <a:cs typeface="Calibri" panose="020F0502020204030204" pitchFamily="34" charset="0"/>
              </a:rPr>
              <a:t> – Cartografia Temática: semiologia gráfica e tratamento da informação</a:t>
            </a:r>
            <a:r>
              <a:rPr lang="pt-BR" sz="2000" dirty="0">
                <a:latin typeface="Calibri" panose="020F0502020204030204" pitchFamily="34" charset="0"/>
                <a:cs typeface="Calibri" panose="020F0502020204030204" pitchFamily="34" charset="0"/>
              </a:rPr>
              <a:t>.</a:t>
            </a:r>
          </a:p>
          <a:p>
            <a:r>
              <a:rPr lang="pt-BR" sz="2000" dirty="0">
                <a:latin typeface="Calibri" panose="020F0502020204030204" pitchFamily="34" charset="0"/>
                <a:cs typeface="Calibri" panose="020F0502020204030204" pitchFamily="34" charset="0"/>
              </a:rPr>
              <a:t> </a:t>
            </a:r>
          </a:p>
          <a:p>
            <a:r>
              <a:rPr lang="pt-BR" sz="2000" b="1" dirty="0">
                <a:latin typeface="Calibri" panose="020F0502020204030204" pitchFamily="34" charset="0"/>
                <a:cs typeface="Calibri" panose="020F0502020204030204" pitchFamily="34" charset="0"/>
              </a:rPr>
              <a:t>BRUNET</a:t>
            </a:r>
            <a:r>
              <a:rPr lang="pt-BR" sz="2000" dirty="0">
                <a:latin typeface="Calibri" panose="020F0502020204030204" pitchFamily="34" charset="0"/>
                <a:cs typeface="Calibri" panose="020F0502020204030204" pitchFamily="34" charset="0"/>
              </a:rPr>
              <a:t>, R. Des modeles </a:t>
            </a:r>
            <a:r>
              <a:rPr lang="pt-BR" sz="2000" dirty="0" err="1">
                <a:latin typeface="Calibri" panose="020F0502020204030204" pitchFamily="34" charset="0"/>
                <a:cs typeface="Calibri" panose="020F0502020204030204" pitchFamily="34" charset="0"/>
              </a:rPr>
              <a:t>en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geographie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Sens</a:t>
            </a:r>
            <a:r>
              <a:rPr lang="pt-BR" sz="2000" dirty="0">
                <a:latin typeface="Calibri" panose="020F0502020204030204" pitchFamily="34" charset="0"/>
                <a:cs typeface="Calibri" panose="020F0502020204030204" pitchFamily="34" charset="0"/>
              </a:rPr>
              <a:t> d'une </a:t>
            </a:r>
            <a:r>
              <a:rPr lang="pt-BR" sz="2000" dirty="0" err="1">
                <a:latin typeface="Calibri" panose="020F0502020204030204" pitchFamily="34" charset="0"/>
                <a:cs typeface="Calibri" panose="020F0502020204030204" pitchFamily="34" charset="0"/>
              </a:rPr>
              <a:t>recherche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Bulletin</a:t>
            </a:r>
            <a:r>
              <a:rPr lang="pt-BR" sz="2000" dirty="0">
                <a:latin typeface="Calibri" panose="020F0502020204030204" pitchFamily="34" charset="0"/>
                <a:cs typeface="Calibri" panose="020F0502020204030204" pitchFamily="34" charset="0"/>
              </a:rPr>
              <a:t> de </a:t>
            </a:r>
            <a:r>
              <a:rPr lang="pt-BR" sz="2000" dirty="0" err="1">
                <a:latin typeface="Calibri" panose="020F0502020204030204" pitchFamily="34" charset="0"/>
                <a:cs typeface="Calibri" panose="020F0502020204030204" pitchFamily="34" charset="0"/>
              </a:rPr>
              <a:t>la</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Société</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géographique</a:t>
            </a:r>
            <a:r>
              <a:rPr lang="pt-BR" sz="2000" dirty="0">
                <a:latin typeface="Calibri" panose="020F0502020204030204" pitchFamily="34" charset="0"/>
                <a:cs typeface="Calibri" panose="020F0502020204030204" pitchFamily="34" charset="0"/>
              </a:rPr>
              <a:t> de </a:t>
            </a:r>
            <a:r>
              <a:rPr lang="pt-BR" sz="2000" dirty="0" err="1">
                <a:latin typeface="Calibri" panose="020F0502020204030204" pitchFamily="34" charset="0"/>
                <a:cs typeface="Calibri" panose="020F0502020204030204" pitchFamily="34" charset="0"/>
              </a:rPr>
              <a:t>Liège</a:t>
            </a:r>
            <a:r>
              <a:rPr lang="pt-BR" sz="2000" dirty="0">
                <a:latin typeface="Calibri" panose="020F0502020204030204" pitchFamily="34" charset="0"/>
                <a:cs typeface="Calibri" panose="020F0502020204030204" pitchFamily="34" charset="0"/>
              </a:rPr>
              <a:t>, n. 39, p. 21-30, 2000. </a:t>
            </a:r>
          </a:p>
          <a:p>
            <a:r>
              <a:rPr lang="pt-BR" sz="2000" b="1" dirty="0" smtClean="0">
                <a:latin typeface="Calibri" panose="020F0502020204030204" pitchFamily="34" charset="0"/>
                <a:cs typeface="Calibri" panose="020F0502020204030204" pitchFamily="34" charset="0"/>
              </a:rPr>
              <a:t>BRUNET</a:t>
            </a:r>
            <a:r>
              <a:rPr lang="pt-BR" sz="2000" dirty="0">
                <a:latin typeface="Calibri" panose="020F0502020204030204" pitchFamily="34" charset="0"/>
                <a:cs typeface="Calibri" panose="020F0502020204030204" pitchFamily="34" charset="0"/>
              </a:rPr>
              <a:t>, R. La carte-</a:t>
            </a:r>
            <a:r>
              <a:rPr lang="pt-BR" sz="2000" dirty="0" err="1">
                <a:latin typeface="Calibri" panose="020F0502020204030204" pitchFamily="34" charset="0"/>
                <a:cs typeface="Calibri" panose="020F0502020204030204" pitchFamily="34" charset="0"/>
              </a:rPr>
              <a:t>modèle</a:t>
            </a:r>
            <a:r>
              <a:rPr lang="pt-BR" sz="2000" dirty="0">
                <a:latin typeface="Calibri" panose="020F0502020204030204" pitchFamily="34" charset="0"/>
                <a:cs typeface="Calibri" panose="020F0502020204030204" pitchFamily="34" charset="0"/>
              </a:rPr>
              <a:t> et </a:t>
            </a:r>
            <a:r>
              <a:rPr lang="pt-BR" sz="2000" dirty="0" err="1">
                <a:latin typeface="Calibri" panose="020F0502020204030204" pitchFamily="34" charset="0"/>
                <a:cs typeface="Calibri" panose="020F0502020204030204" pitchFamily="34" charset="0"/>
              </a:rPr>
              <a:t>les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chorèmes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Mappemonde</a:t>
            </a:r>
            <a:r>
              <a:rPr lang="pt-BR" sz="2000" dirty="0">
                <a:latin typeface="Calibri" panose="020F0502020204030204" pitchFamily="34" charset="0"/>
                <a:cs typeface="Calibri" panose="020F0502020204030204" pitchFamily="34" charset="0"/>
              </a:rPr>
              <a:t>, v. 86, n. 4, p. 2-6, 1986.</a:t>
            </a:r>
          </a:p>
          <a:p>
            <a:r>
              <a:rPr lang="pt-BR" sz="2000" b="1" dirty="0" smtClean="0">
                <a:latin typeface="Calibri" panose="020F0502020204030204" pitchFamily="34" charset="0"/>
                <a:cs typeface="Calibri" panose="020F0502020204030204" pitchFamily="34" charset="0"/>
              </a:rPr>
              <a:t>JACQUES</a:t>
            </a:r>
            <a:r>
              <a:rPr lang="pt-BR" sz="2000" dirty="0">
                <a:latin typeface="Calibri" panose="020F0502020204030204" pitchFamily="34" charset="0"/>
                <a:cs typeface="Calibri" panose="020F0502020204030204" pitchFamily="34" charset="0"/>
              </a:rPr>
              <a:t>. A. Neográfica e o Tratamento Gráfico da Informação, Paraná: Editora da Universidade Federal do Paraná, 1986.</a:t>
            </a:r>
          </a:p>
          <a:p>
            <a:r>
              <a:rPr lang="pt-BR" sz="2000" b="1" dirty="0" smtClean="0">
                <a:latin typeface="Calibri" panose="020F0502020204030204" pitchFamily="34" charset="0"/>
                <a:cs typeface="Calibri" panose="020F0502020204030204" pitchFamily="34" charset="0"/>
              </a:rPr>
              <a:t>JANINE</a:t>
            </a:r>
            <a:r>
              <a:rPr lang="pt-BR" sz="2000" dirty="0" smtClean="0">
                <a:latin typeface="Calibri" panose="020F0502020204030204" pitchFamily="34" charset="0"/>
                <a:cs typeface="Calibri" panose="020F0502020204030204" pitchFamily="34" charset="0"/>
              </a:rPr>
              <a:t> </a:t>
            </a:r>
            <a:r>
              <a:rPr lang="pt-BR" sz="2000" dirty="0">
                <a:latin typeface="Calibri" panose="020F0502020204030204" pitchFamily="34" charset="0"/>
                <a:cs typeface="Calibri" panose="020F0502020204030204" pitchFamily="34" charset="0"/>
              </a:rPr>
              <a:t>G. O papel da Cartografia temática nas pesquisas ambientais. Revista do Departamento de Geografia, São Paulo, 16 (2005)61-69.</a:t>
            </a:r>
          </a:p>
          <a:p>
            <a:r>
              <a:rPr lang="pt-BR" sz="2000" b="1" dirty="0" smtClean="0">
                <a:latin typeface="Calibri" panose="020F0502020204030204" pitchFamily="34" charset="0"/>
                <a:cs typeface="Calibri" panose="020F0502020204030204" pitchFamily="34" charset="0"/>
              </a:rPr>
              <a:t>LIBAULT</a:t>
            </a:r>
            <a:r>
              <a:rPr lang="pt-BR" sz="2000" dirty="0">
                <a:latin typeface="Calibri" panose="020F0502020204030204" pitchFamily="34" charset="0"/>
                <a:cs typeface="Calibri" panose="020F0502020204030204" pitchFamily="34" charset="0"/>
              </a:rPr>
              <a:t>, André. </a:t>
            </a:r>
            <a:r>
              <a:rPr lang="pt-BR" sz="2000" dirty="0" err="1">
                <a:latin typeface="Calibri" panose="020F0502020204030204" pitchFamily="34" charset="0"/>
                <a:cs typeface="Calibri" panose="020F0502020204030204" pitchFamily="34" charset="0"/>
              </a:rPr>
              <a:t>Geocartografia</a:t>
            </a:r>
            <a:r>
              <a:rPr lang="pt-BR" sz="2000" dirty="0">
                <a:latin typeface="Calibri" panose="020F0502020204030204" pitchFamily="34" charset="0"/>
                <a:cs typeface="Calibri" panose="020F0502020204030204" pitchFamily="34" charset="0"/>
              </a:rPr>
              <a:t>. São Paulo, Nacional/EDUSP, 1975.</a:t>
            </a:r>
          </a:p>
          <a:p>
            <a:r>
              <a:rPr lang="pt-BR" sz="2000" b="1" dirty="0" smtClean="0">
                <a:latin typeface="Calibri" panose="020F0502020204030204" pitchFamily="34" charset="0"/>
                <a:cs typeface="Calibri" panose="020F0502020204030204" pitchFamily="34" charset="0"/>
              </a:rPr>
              <a:t>MARTINELLI</a:t>
            </a:r>
            <a:r>
              <a:rPr lang="pt-BR" sz="2000" dirty="0">
                <a:latin typeface="Calibri" panose="020F0502020204030204" pitchFamily="34" charset="0"/>
                <a:cs typeface="Calibri" panose="020F0502020204030204" pitchFamily="34" charset="0"/>
              </a:rPr>
              <a:t>, </a:t>
            </a:r>
            <a:r>
              <a:rPr lang="pt-BR" sz="2000" dirty="0" smtClean="0">
                <a:latin typeface="Calibri" panose="020F0502020204030204" pitchFamily="34" charset="0"/>
                <a:cs typeface="Calibri" panose="020F0502020204030204" pitchFamily="34" charset="0"/>
              </a:rPr>
              <a:t>Marcelo</a:t>
            </a:r>
            <a:r>
              <a:rPr lang="pt-BR" sz="2000" dirty="0">
                <a:latin typeface="Calibri" panose="020F0502020204030204" pitchFamily="34" charset="0"/>
                <a:cs typeface="Calibri" panose="020F0502020204030204" pitchFamily="34" charset="0"/>
              </a:rPr>
              <a:t>. Mapas da geografia e cartografia temática. São Paulo: Contexto, 2003.</a:t>
            </a:r>
          </a:p>
          <a:p>
            <a:r>
              <a:rPr lang="pt-BR" sz="2000" b="1" dirty="0">
                <a:latin typeface="Calibri" panose="020F0502020204030204" pitchFamily="34" charset="0"/>
                <a:cs typeface="Calibri" panose="020F0502020204030204" pitchFamily="34" charset="0"/>
              </a:rPr>
              <a:t>MARTINELLI</a:t>
            </a:r>
            <a:r>
              <a:rPr lang="pt-BR" sz="2000" dirty="0">
                <a:latin typeface="Calibri" panose="020F0502020204030204" pitchFamily="34" charset="0"/>
                <a:cs typeface="Calibri" panose="020F0502020204030204" pitchFamily="34" charset="0"/>
              </a:rPr>
              <a:t>, </a:t>
            </a:r>
            <a:r>
              <a:rPr lang="pt-BR" sz="2000" dirty="0" smtClean="0">
                <a:latin typeface="Calibri" panose="020F0502020204030204" pitchFamily="34" charset="0"/>
                <a:cs typeface="Calibri" panose="020F0502020204030204" pitchFamily="34" charset="0"/>
              </a:rPr>
              <a:t>Marcelo,</a:t>
            </a:r>
            <a:r>
              <a:rPr lang="pt-BR" sz="2000" dirty="0">
                <a:latin typeface="Calibri" panose="020F0502020204030204" pitchFamily="34" charset="0"/>
                <a:cs typeface="Calibri" panose="020F0502020204030204" pitchFamily="34" charset="0"/>
              </a:rPr>
              <a:t> « </a:t>
            </a:r>
            <a:r>
              <a:rPr lang="fr-FR" sz="2000" b="1" dirty="0">
                <a:latin typeface="Calibri" panose="020F0502020204030204" pitchFamily="34" charset="0"/>
                <a:cs typeface="Calibri" panose="020F0502020204030204" pitchFamily="34" charset="0"/>
              </a:rPr>
              <a:t>Cartografia ambiental: um mapa de síntese</a:t>
            </a:r>
            <a:r>
              <a:rPr lang="pt-BR" sz="2000" dirty="0">
                <a:latin typeface="Calibri" panose="020F0502020204030204" pitchFamily="34" charset="0"/>
                <a:cs typeface="Calibri" panose="020F0502020204030204" pitchFamily="34" charset="0"/>
              </a:rPr>
              <a:t> », </a:t>
            </a:r>
            <a:r>
              <a:rPr lang="pt-BR" sz="2000" i="1" dirty="0">
                <a:latin typeface="Calibri" panose="020F0502020204030204" pitchFamily="34" charset="0"/>
                <a:cs typeface="Calibri" panose="020F0502020204030204" pitchFamily="34" charset="0"/>
              </a:rPr>
              <a:t>Confins</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En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ligne</a:t>
            </a:r>
            <a:r>
              <a:rPr lang="pt-BR" sz="2000" dirty="0">
                <a:latin typeface="Calibri" panose="020F0502020204030204" pitchFamily="34" charset="0"/>
                <a:cs typeface="Calibri" panose="020F0502020204030204" pitchFamily="34" charset="0"/>
              </a:rPr>
              <a:t>], 35 | 2018, mis </a:t>
            </a:r>
            <a:r>
              <a:rPr lang="pt-BR" sz="2000" dirty="0" err="1">
                <a:latin typeface="Calibri" panose="020F0502020204030204" pitchFamily="34" charset="0"/>
                <a:cs typeface="Calibri" panose="020F0502020204030204" pitchFamily="34" charset="0"/>
              </a:rPr>
              <a:t>en</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ligne</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le</a:t>
            </a:r>
            <a:r>
              <a:rPr lang="pt-BR" sz="2000" dirty="0">
                <a:latin typeface="Calibri" panose="020F0502020204030204" pitchFamily="34" charset="0"/>
                <a:cs typeface="Calibri" panose="020F0502020204030204" pitchFamily="34" charset="0"/>
              </a:rPr>
              <a:t> 21 </a:t>
            </a:r>
            <a:r>
              <a:rPr lang="pt-BR" sz="2000" dirty="0" err="1">
                <a:latin typeface="Calibri" panose="020F0502020204030204" pitchFamily="34" charset="0"/>
                <a:cs typeface="Calibri" panose="020F0502020204030204" pitchFamily="34" charset="0"/>
              </a:rPr>
              <a:t>avril</a:t>
            </a:r>
            <a:r>
              <a:rPr lang="pt-BR" sz="2000" dirty="0">
                <a:latin typeface="Calibri" panose="020F0502020204030204" pitchFamily="34" charset="0"/>
                <a:cs typeface="Calibri" panose="020F0502020204030204" pitchFamily="34" charset="0"/>
              </a:rPr>
              <a:t> 2018, </a:t>
            </a:r>
            <a:r>
              <a:rPr lang="pt-BR" sz="2000" dirty="0" err="1">
                <a:latin typeface="Calibri" panose="020F0502020204030204" pitchFamily="34" charset="0"/>
                <a:cs typeface="Calibri" panose="020F0502020204030204" pitchFamily="34" charset="0"/>
              </a:rPr>
              <a:t>consulté</a:t>
            </a:r>
            <a:r>
              <a:rPr lang="pt-BR" sz="2000" dirty="0">
                <a:latin typeface="Calibri" panose="020F0502020204030204" pitchFamily="34" charset="0"/>
                <a:cs typeface="Calibri" panose="020F0502020204030204" pitchFamily="34" charset="0"/>
              </a:rPr>
              <a:t> </a:t>
            </a:r>
            <a:r>
              <a:rPr lang="pt-BR" sz="2000" dirty="0" err="1">
                <a:latin typeface="Calibri" panose="020F0502020204030204" pitchFamily="34" charset="0"/>
                <a:cs typeface="Calibri" panose="020F0502020204030204" pitchFamily="34" charset="0"/>
              </a:rPr>
              <a:t>le</a:t>
            </a:r>
            <a:r>
              <a:rPr lang="pt-BR" sz="2000" dirty="0">
                <a:latin typeface="Calibri" panose="020F0502020204030204" pitchFamily="34" charset="0"/>
                <a:cs typeface="Calibri" panose="020F0502020204030204" pitchFamily="34" charset="0"/>
              </a:rPr>
              <a:t> 18 </a:t>
            </a:r>
            <a:r>
              <a:rPr lang="pt-BR" sz="2000" dirty="0" err="1">
                <a:latin typeface="Calibri" panose="020F0502020204030204" pitchFamily="34" charset="0"/>
                <a:cs typeface="Calibri" panose="020F0502020204030204" pitchFamily="34" charset="0"/>
              </a:rPr>
              <a:t>août</a:t>
            </a:r>
            <a:r>
              <a:rPr lang="pt-BR" sz="2000" dirty="0">
                <a:latin typeface="Calibri" panose="020F0502020204030204" pitchFamily="34" charset="0"/>
                <a:cs typeface="Calibri" panose="020F0502020204030204" pitchFamily="34" charset="0"/>
              </a:rPr>
              <a:t> 2021. URL : http://journals.openedition.org/confins/13273 ; DOI : https://doi.org/10.4000/confins.13273</a:t>
            </a:r>
          </a:p>
        </p:txBody>
      </p:sp>
    </p:spTree>
    <p:extLst>
      <p:ext uri="{BB962C8B-B14F-4D97-AF65-F5344CB8AC3E}">
        <p14:creationId xmlns:p14="http://schemas.microsoft.com/office/powerpoint/2010/main" val="24359059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827584" y="31095"/>
            <a:ext cx="3405804" cy="523220"/>
          </a:xfrm>
          <a:prstGeom prst="rect">
            <a:avLst/>
          </a:prstGeom>
          <a:noFill/>
        </p:spPr>
        <p:txBody>
          <a:bodyPr wrap="none" rtlCol="0">
            <a:spAutoFit/>
          </a:bodyPr>
          <a:lstStyle/>
          <a:p>
            <a:r>
              <a:rPr lang="pt-BR" sz="2800" dirty="0">
                <a:solidFill>
                  <a:srgbClr val="C00000"/>
                </a:solidFill>
                <a:latin typeface="Calibri" panose="020F0502020204030204" pitchFamily="34" charset="0"/>
                <a:cs typeface="Calibri" panose="020F0502020204030204" pitchFamily="34" charset="0"/>
              </a:rPr>
              <a:t>Leituras programadas</a:t>
            </a:r>
          </a:p>
        </p:txBody>
      </p:sp>
      <p:sp>
        <p:nvSpPr>
          <p:cNvPr id="3" name="Retângulo 2"/>
          <p:cNvSpPr/>
          <p:nvPr/>
        </p:nvSpPr>
        <p:spPr>
          <a:xfrm>
            <a:off x="1403648" y="578514"/>
            <a:ext cx="7507916" cy="7786747"/>
          </a:xfrm>
          <a:prstGeom prst="rect">
            <a:avLst/>
          </a:prstGeom>
        </p:spPr>
        <p:txBody>
          <a:bodyPr wrap="square">
            <a:spAutoFit/>
          </a:bodyPr>
          <a:lstStyle/>
          <a:p>
            <a:r>
              <a:rPr lang="pt-BR" sz="1800" b="1" dirty="0">
                <a:solidFill>
                  <a:srgbClr val="C00000"/>
                </a:solidFill>
                <a:latin typeface="Calibri" panose="020F0502020204030204" pitchFamily="34" charset="0"/>
                <a:cs typeface="Calibri" panose="020F0502020204030204" pitchFamily="34" charset="0"/>
              </a:rPr>
              <a:t>Tema 2</a:t>
            </a:r>
            <a:r>
              <a:rPr lang="pt-BR" sz="1800" dirty="0">
                <a:latin typeface="Calibri" panose="020F0502020204030204" pitchFamily="34" charset="0"/>
                <a:cs typeface="Calibri" panose="020F0502020204030204" pitchFamily="34" charset="0"/>
              </a:rPr>
              <a:t> – A questão ambiental como objeto da cartografia temática</a:t>
            </a:r>
            <a:r>
              <a:rPr lang="pt-BR" sz="1800" dirty="0" smtClean="0">
                <a:latin typeface="Calibri" panose="020F0502020204030204" pitchFamily="34" charset="0"/>
                <a:cs typeface="Calibri" panose="020F0502020204030204" pitchFamily="34" charset="0"/>
              </a:rPr>
              <a:t>.</a:t>
            </a:r>
          </a:p>
          <a:p>
            <a:endParaRPr lang="pt-BR" sz="1800" dirty="0">
              <a:latin typeface="Calibri" panose="020F0502020204030204" pitchFamily="34" charset="0"/>
              <a:cs typeface="Calibri" panose="020F0502020204030204" pitchFamily="34" charset="0"/>
            </a:endParaRPr>
          </a:p>
          <a:p>
            <a:r>
              <a:rPr lang="pt-BR" sz="1800" b="1" dirty="0">
                <a:latin typeface="Calibri" panose="020F0502020204030204" pitchFamily="34" charset="0"/>
                <a:cs typeface="Calibri" panose="020F0502020204030204" pitchFamily="34" charset="0"/>
              </a:rPr>
              <a:t>BECKER</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Bertha</a:t>
            </a:r>
            <a:r>
              <a:rPr lang="pt-BR" sz="1800" dirty="0">
                <a:latin typeface="Calibri" panose="020F0502020204030204" pitchFamily="34" charset="0"/>
                <a:cs typeface="Calibri" panose="020F0502020204030204" pitchFamily="34" charset="0"/>
              </a:rPr>
              <a:t> e EGLER, Cláudio A. G. Detalhamento da metodologia para execução do zoneamento ecológico econômico pelos Estados da Amazônia Legal. Brasília: Ministério do Meio Ambiente, dos Recursos Hídricos e da Amazônia Legal/ Secretaria de Assuntos Estratégicos da Presidência da República, 1997.</a:t>
            </a:r>
          </a:p>
          <a:p>
            <a:r>
              <a:rPr lang="pt-BR" sz="1800" b="1" dirty="0" smtClean="0">
                <a:latin typeface="Calibri" panose="020F0502020204030204" pitchFamily="34" charset="0"/>
                <a:cs typeface="Calibri" panose="020F0502020204030204" pitchFamily="34" charset="0"/>
              </a:rPr>
              <a:t>JOLY</a:t>
            </a:r>
            <a:r>
              <a:rPr lang="pt-BR" sz="1800" dirty="0">
                <a:latin typeface="Calibri" panose="020F0502020204030204" pitchFamily="34" charset="0"/>
                <a:cs typeface="Calibri" panose="020F0502020204030204" pitchFamily="34" charset="0"/>
              </a:rPr>
              <a:t>, Carlos A. Apresentando o diagnóstico brasileiro de Biodiversidade e Serviços Ecossistêmicos. In 1º diagnóstico brasileiro de biodiversidade &amp; serviços </a:t>
            </a:r>
            <a:r>
              <a:rPr lang="pt-BR" sz="1800" dirty="0" smtClean="0">
                <a:latin typeface="Calibri" panose="020F0502020204030204" pitchFamily="34" charset="0"/>
                <a:cs typeface="Calibri" panose="020F0502020204030204" pitchFamily="34" charset="0"/>
              </a:rPr>
              <a:t>ecossistêmicos. </a:t>
            </a:r>
            <a:r>
              <a:rPr lang="pt-BR" sz="1600" u="sng" dirty="0" smtClean="0">
                <a:latin typeface="Calibri" panose="020F0502020204030204" pitchFamily="34" charset="0"/>
                <a:cs typeface="Calibri" panose="020F0502020204030204" pitchFamily="34" charset="0"/>
                <a:hlinkClick r:id="rId2"/>
              </a:rPr>
              <a:t>https</a:t>
            </a:r>
            <a:r>
              <a:rPr lang="pt-BR" sz="1600" u="sng" dirty="0">
                <a:latin typeface="Calibri" panose="020F0502020204030204" pitchFamily="34" charset="0"/>
                <a:cs typeface="Calibri" panose="020F0502020204030204" pitchFamily="34" charset="0"/>
                <a:hlinkClick r:id="rId2"/>
              </a:rPr>
              <a:t>://www.alice.cnptia.embrapa.br/alice/bitstream/doc/1112419/1/Apresentandoodiagnosticobrasileirodebiodiversidadeeservicosecossistemicos2019.pdf</a:t>
            </a:r>
            <a:r>
              <a:rPr lang="pt-BR" sz="1600" dirty="0">
                <a:latin typeface="Calibri" panose="020F0502020204030204" pitchFamily="34" charset="0"/>
                <a:cs typeface="Calibri" panose="020F0502020204030204" pitchFamily="34" charset="0"/>
              </a:rPr>
              <a:t> )</a:t>
            </a:r>
          </a:p>
          <a:p>
            <a:r>
              <a:rPr lang="pt-BR" sz="1800" b="1" dirty="0" smtClean="0">
                <a:latin typeface="Calibri" panose="020F0502020204030204" pitchFamily="34" charset="0"/>
                <a:cs typeface="Calibri" panose="020F0502020204030204" pitchFamily="34" charset="0"/>
              </a:rPr>
              <a:t>JOURNEAUX</a:t>
            </a:r>
            <a:r>
              <a:rPr lang="pt-BR" sz="1800" dirty="0">
                <a:latin typeface="Calibri" panose="020F0502020204030204" pitchFamily="34" charset="0"/>
                <a:cs typeface="Calibri" panose="020F0502020204030204" pitchFamily="34" charset="0"/>
              </a:rPr>
              <a:t>, A. Baixada Santista. Carta do meio ambiente e de sua dinâmica. São Paulo, 1985.</a:t>
            </a:r>
          </a:p>
          <a:p>
            <a:r>
              <a:rPr lang="pt-BR" sz="1800" b="1" dirty="0" smtClean="0">
                <a:latin typeface="Calibri" panose="020F0502020204030204" pitchFamily="34" charset="0"/>
                <a:cs typeface="Calibri" panose="020F0502020204030204" pitchFamily="34" charset="0"/>
              </a:rPr>
              <a:t>MC</a:t>
            </a:r>
            <a:r>
              <a:rPr lang="pt-BR" sz="1800" b="1" dirty="0">
                <a:latin typeface="Calibri" panose="020F0502020204030204" pitchFamily="34" charset="0"/>
                <a:cs typeface="Calibri" panose="020F0502020204030204" pitchFamily="34" charset="0"/>
              </a:rPr>
              <a:t>. HARG</a:t>
            </a:r>
            <a:r>
              <a:rPr lang="pt-BR" sz="1800" dirty="0">
                <a:latin typeface="Calibri" panose="020F0502020204030204" pitchFamily="34" charset="0"/>
                <a:cs typeface="Calibri" panose="020F0502020204030204" pitchFamily="34" charset="0"/>
              </a:rPr>
              <a:t>, Ian L. – </a:t>
            </a:r>
            <a:r>
              <a:rPr lang="pt-BR" sz="1800" dirty="0" err="1">
                <a:latin typeface="Calibri" panose="020F0502020204030204" pitchFamily="34" charset="0"/>
                <a:cs typeface="Calibri" panose="020F0502020204030204" pitchFamily="34" charset="0"/>
              </a:rPr>
              <a:t>Proyectar</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con</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la</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naturaleza</a:t>
            </a:r>
            <a:r>
              <a:rPr lang="pt-BR" sz="1800" dirty="0">
                <a:latin typeface="Calibri" panose="020F0502020204030204" pitchFamily="34" charset="0"/>
                <a:cs typeface="Calibri" panose="020F0502020204030204" pitchFamily="34" charset="0"/>
              </a:rPr>
              <a:t>. Barcelona, Ed. Gustavo </a:t>
            </a:r>
            <a:r>
              <a:rPr lang="pt-BR" sz="1800" dirty="0" err="1">
                <a:latin typeface="Calibri" panose="020F0502020204030204" pitchFamily="34" charset="0"/>
                <a:cs typeface="Calibri" panose="020F0502020204030204" pitchFamily="34" charset="0"/>
              </a:rPr>
              <a:t>Gilli</a:t>
            </a:r>
            <a:r>
              <a:rPr lang="pt-BR" sz="1800" dirty="0">
                <a:latin typeface="Calibri" panose="020F0502020204030204" pitchFamily="34" charset="0"/>
                <a:cs typeface="Calibri" panose="020F0502020204030204" pitchFamily="34" charset="0"/>
              </a:rPr>
              <a:t>, 1992.</a:t>
            </a:r>
          </a:p>
          <a:p>
            <a:r>
              <a:rPr lang="pt-BR" sz="1800" b="1" dirty="0" smtClean="0">
                <a:latin typeface="Calibri" panose="020F0502020204030204" pitchFamily="34" charset="0"/>
                <a:cs typeface="Calibri" panose="020F0502020204030204" pitchFamily="34" charset="0"/>
              </a:rPr>
              <a:t>PEREIRA </a:t>
            </a:r>
            <a:r>
              <a:rPr lang="pt-BR" sz="1800" b="1" dirty="0">
                <a:latin typeface="Calibri" panose="020F0502020204030204" pitchFamily="34" charset="0"/>
                <a:cs typeface="Calibri" panose="020F0502020204030204" pitchFamily="34" charset="0"/>
              </a:rPr>
              <a:t>BALAGUER</a:t>
            </a:r>
            <a:r>
              <a:rPr lang="pt-BR" sz="1800" dirty="0">
                <a:latin typeface="Calibri" panose="020F0502020204030204" pitchFamily="34" charset="0"/>
                <a:cs typeface="Calibri" panose="020F0502020204030204" pitchFamily="34" charset="0"/>
              </a:rPr>
              <a:t>, Laura. Avaliação da </a:t>
            </a:r>
            <a:r>
              <a:rPr lang="pt-BR" sz="1800" dirty="0" err="1">
                <a:latin typeface="Calibri" panose="020F0502020204030204" pitchFamily="34" charset="0"/>
                <a:cs typeface="Calibri" panose="020F0502020204030204" pitchFamily="34" charset="0"/>
              </a:rPr>
              <a:t>geodiversidade</a:t>
            </a:r>
            <a:r>
              <a:rPr lang="pt-BR" sz="1800" dirty="0">
                <a:latin typeface="Calibri" panose="020F0502020204030204" pitchFamily="34" charset="0"/>
                <a:cs typeface="Calibri" panose="020F0502020204030204" pitchFamily="34" charset="0"/>
              </a:rPr>
              <a:t> como base para estratégias de </a:t>
            </a:r>
            <a:r>
              <a:rPr lang="pt-BR" sz="1800" dirty="0" err="1">
                <a:latin typeface="Calibri" panose="020F0502020204030204" pitchFamily="34" charset="0"/>
                <a:cs typeface="Calibri" panose="020F0502020204030204" pitchFamily="34" charset="0"/>
              </a:rPr>
              <a:t>geoconservação</a:t>
            </a:r>
            <a:r>
              <a:rPr lang="pt-BR" sz="1800" dirty="0">
                <a:latin typeface="Calibri" panose="020F0502020204030204" pitchFamily="34" charset="0"/>
                <a:cs typeface="Calibri" panose="020F0502020204030204" pitchFamily="34" charset="0"/>
              </a:rPr>
              <a:t> em áreas protegidas: estudo aplicado ao PE da Serra do Mar – núcleo Caraguatatuba (SP). Dissertação de Mestrado PPMN – Instituto de Geociências –USP, 125p. </a:t>
            </a:r>
          </a:p>
          <a:p>
            <a:r>
              <a:rPr lang="pt-BR" sz="1800" b="1" dirty="0" smtClean="0">
                <a:latin typeface="Calibri" panose="020F0502020204030204" pitchFamily="34" charset="0"/>
                <a:cs typeface="Calibri" panose="020F0502020204030204" pitchFamily="34" charset="0"/>
              </a:rPr>
              <a:t>RODRIGUES</a:t>
            </a:r>
            <a:r>
              <a:rPr lang="pt-BR" sz="1800" dirty="0">
                <a:latin typeface="Calibri" panose="020F0502020204030204" pitchFamily="34" charset="0"/>
                <a:cs typeface="Calibri" panose="020F0502020204030204" pitchFamily="34" charset="0"/>
              </a:rPr>
              <a:t>, Cleide. A teoria Ecossistêmica e sua contribuição aos estudos geográficos e ambientais. São Paulo, Revista do Departamento de Geografia – FFLCH-USP 14 (2001):69</a:t>
            </a:r>
            <a:r>
              <a:rPr lang="pt-BR" sz="1800" b="1" dirty="0">
                <a:latin typeface="Calibri" panose="020F0502020204030204" pitchFamily="34" charset="0"/>
                <a:cs typeface="Calibri" panose="020F0502020204030204" pitchFamily="34" charset="0"/>
              </a:rPr>
              <a:t>.</a:t>
            </a:r>
            <a:endParaRPr lang="pt-BR" sz="1800" dirty="0">
              <a:latin typeface="Calibri" panose="020F0502020204030204" pitchFamily="34" charset="0"/>
              <a:cs typeface="Calibri" panose="020F0502020204030204" pitchFamily="34" charset="0"/>
            </a:endParaRPr>
          </a:p>
          <a:p>
            <a:r>
              <a:rPr lang="pt-BR" sz="1800" b="1" dirty="0">
                <a:latin typeface="Calibri" panose="020F0502020204030204" pitchFamily="34" charset="0"/>
                <a:cs typeface="Calibri" panose="020F0502020204030204" pitchFamily="34" charset="0"/>
              </a:rPr>
              <a:t> </a:t>
            </a:r>
            <a:endParaRPr lang="pt-BR" sz="1800" dirty="0">
              <a:latin typeface="Calibri" panose="020F0502020204030204" pitchFamily="34" charset="0"/>
              <a:cs typeface="Calibri" panose="020F0502020204030204" pitchFamily="34" charset="0"/>
            </a:endParaRPr>
          </a:p>
          <a:p>
            <a:r>
              <a:rPr lang="pt-BR" sz="1800" dirty="0">
                <a:latin typeface="Calibri" panose="020F0502020204030204" pitchFamily="34" charset="0"/>
                <a:cs typeface="Calibri" panose="020F0502020204030204" pitchFamily="34" charset="0"/>
              </a:rPr>
              <a:t>SANTOS, VITORINO, PEREIRA, PIMENTEL e QUINTÃO. Vulnerabilidade Socioambiental às Mudanças Climáticas: Condições dos Municípios Costeiros no Estado do Pará. Ambiente &amp; Sociedade n São Paulo. Vol. 24, 2021</a:t>
            </a:r>
          </a:p>
          <a:p>
            <a:endParaRPr lang="pt-B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64767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91680" y="260648"/>
            <a:ext cx="3405804" cy="523220"/>
          </a:xfrm>
          <a:prstGeom prst="rect">
            <a:avLst/>
          </a:prstGeom>
          <a:noFill/>
        </p:spPr>
        <p:txBody>
          <a:bodyPr wrap="none" rtlCol="0">
            <a:spAutoFit/>
          </a:bodyPr>
          <a:lstStyle/>
          <a:p>
            <a:r>
              <a:rPr lang="pt-BR" sz="2800" b="1" dirty="0">
                <a:solidFill>
                  <a:srgbClr val="C00000"/>
                </a:solidFill>
                <a:latin typeface="Calibri" panose="020F0502020204030204" pitchFamily="34" charset="0"/>
                <a:cs typeface="Calibri" panose="020F0502020204030204" pitchFamily="34" charset="0"/>
              </a:rPr>
              <a:t>Leituras programadas</a:t>
            </a:r>
          </a:p>
        </p:txBody>
      </p:sp>
      <p:sp>
        <p:nvSpPr>
          <p:cNvPr id="3" name="Retângulo 2"/>
          <p:cNvSpPr/>
          <p:nvPr/>
        </p:nvSpPr>
        <p:spPr>
          <a:xfrm>
            <a:off x="1547664" y="980728"/>
            <a:ext cx="7272808" cy="5632311"/>
          </a:xfrm>
          <a:prstGeom prst="rect">
            <a:avLst/>
          </a:prstGeom>
        </p:spPr>
        <p:txBody>
          <a:bodyPr wrap="square">
            <a:spAutoFit/>
          </a:bodyPr>
          <a:lstStyle/>
          <a:p>
            <a:r>
              <a:rPr lang="pt-BR" sz="1800" b="1" dirty="0">
                <a:solidFill>
                  <a:srgbClr val="C00000"/>
                </a:solidFill>
                <a:latin typeface="Calibri" panose="020F0502020204030204" pitchFamily="34" charset="0"/>
                <a:cs typeface="Calibri" panose="020F0502020204030204" pitchFamily="34" charset="0"/>
              </a:rPr>
              <a:t>Tema 3</a:t>
            </a:r>
            <a:r>
              <a:rPr lang="pt-BR" sz="1800" dirty="0">
                <a:latin typeface="Calibri" panose="020F0502020204030204" pitchFamily="34" charset="0"/>
                <a:cs typeface="Calibri" panose="020F0502020204030204" pitchFamily="34" charset="0"/>
              </a:rPr>
              <a:t> - Cartografia Ambiental e Planejamento: exemplos e aplicações.</a:t>
            </a:r>
          </a:p>
          <a:p>
            <a:endParaRPr lang="pt-BR" sz="1800" dirty="0">
              <a:latin typeface="Calibri" panose="020F0502020204030204" pitchFamily="34" charset="0"/>
              <a:cs typeface="Calibri" panose="020F0502020204030204" pitchFamily="34" charset="0"/>
            </a:endParaRPr>
          </a:p>
          <a:p>
            <a:r>
              <a:rPr lang="pt-BR" sz="1800" dirty="0">
                <a:latin typeface="Calibri" panose="020F0502020204030204" pitchFamily="34" charset="0"/>
                <a:cs typeface="Calibri" panose="020F0502020204030204" pitchFamily="34" charset="0"/>
              </a:rPr>
              <a:t>PIÑEDA, F. D.; DE PABLO,  C.T.L.; SAL, A. G.; </a:t>
            </a:r>
            <a:r>
              <a:rPr lang="pt-BR" sz="1800" dirty="0" err="1">
                <a:latin typeface="Calibri" panose="020F0502020204030204" pitchFamily="34" charset="0"/>
                <a:cs typeface="Calibri" panose="020F0502020204030204" pitchFamily="34" charset="0"/>
              </a:rPr>
              <a:t>Élaboration</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automatique</a:t>
            </a:r>
            <a:r>
              <a:rPr lang="pt-BR" sz="1800" dirty="0">
                <a:latin typeface="Calibri" panose="020F0502020204030204" pitchFamily="34" charset="0"/>
                <a:cs typeface="Calibri" panose="020F0502020204030204" pitchFamily="34" charset="0"/>
              </a:rPr>
              <a:t> d’une </a:t>
            </a:r>
            <a:r>
              <a:rPr lang="pt-BR" sz="1800" dirty="0" err="1">
                <a:latin typeface="Calibri" panose="020F0502020204030204" pitchFamily="34" charset="0"/>
                <a:cs typeface="Calibri" panose="020F0502020204030204" pitchFamily="34" charset="0"/>
              </a:rPr>
              <a:t>cartographie</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écologique</a:t>
            </a:r>
            <a:r>
              <a:rPr lang="pt-BR" sz="1800" dirty="0">
                <a:latin typeface="Calibri" panose="020F0502020204030204" pitchFamily="34" charset="0"/>
                <a:cs typeface="Calibri" panose="020F0502020204030204" pitchFamily="34" charset="0"/>
              </a:rPr>
              <a:t> et </a:t>
            </a:r>
            <a:r>
              <a:rPr lang="pt-BR" sz="1800" dirty="0" err="1">
                <a:latin typeface="Calibri" panose="020F0502020204030204" pitchFamily="34" charset="0"/>
                <a:cs typeface="Calibri" panose="020F0502020204030204" pitchFamily="34" charset="0"/>
              </a:rPr>
              <a:t>son</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évaluation</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avec</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des</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paramétres</a:t>
            </a:r>
            <a:r>
              <a:rPr lang="pt-BR" sz="1800" dirty="0">
                <a:latin typeface="Calibri" panose="020F0502020204030204" pitchFamily="34" charset="0"/>
                <a:cs typeface="Calibri" panose="020F0502020204030204" pitchFamily="34" charset="0"/>
              </a:rPr>
              <a:t> d </a:t>
            </a:r>
            <a:r>
              <a:rPr lang="pt-BR" sz="1800" dirty="0" err="1">
                <a:latin typeface="Calibri" panose="020F0502020204030204" pitchFamily="34" charset="0"/>
                <a:cs typeface="Calibri" panose="020F0502020204030204" pitchFamily="34" charset="0"/>
              </a:rPr>
              <a:t>la</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théorie</a:t>
            </a:r>
            <a:r>
              <a:rPr lang="pt-BR" sz="1800" dirty="0">
                <a:latin typeface="Calibri" panose="020F0502020204030204" pitchFamily="34" charset="0"/>
                <a:cs typeface="Calibri" panose="020F0502020204030204" pitchFamily="34" charset="0"/>
              </a:rPr>
              <a:t> de </a:t>
            </a:r>
            <a:r>
              <a:rPr lang="pt-BR" sz="1800" dirty="0" err="1">
                <a:latin typeface="Calibri" panose="020F0502020204030204" pitchFamily="34" charset="0"/>
                <a:cs typeface="Calibri" panose="020F0502020204030204" pitchFamily="34" charset="0"/>
              </a:rPr>
              <a:t>l’information</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L’Espace</a:t>
            </a:r>
            <a:r>
              <a:rPr lang="pt-BR" sz="1800" dirty="0">
                <a:latin typeface="Calibri" panose="020F0502020204030204" pitchFamily="34" charset="0"/>
                <a:cs typeface="Calibri" panose="020F0502020204030204" pitchFamily="34" charset="0"/>
              </a:rPr>
              <a:t> </a:t>
            </a:r>
            <a:r>
              <a:rPr lang="pt-BR" sz="1800" dirty="0" err="1">
                <a:latin typeface="Calibri" panose="020F0502020204030204" pitchFamily="34" charset="0"/>
                <a:cs typeface="Calibri" panose="020F0502020204030204" pitchFamily="34" charset="0"/>
              </a:rPr>
              <a:t>Géographique</a:t>
            </a:r>
            <a:r>
              <a:rPr lang="pt-BR" sz="1800" dirty="0">
                <a:latin typeface="Calibri" panose="020F0502020204030204" pitchFamily="34" charset="0"/>
                <a:cs typeface="Calibri" panose="020F0502020204030204" pitchFamily="34" charset="0"/>
              </a:rPr>
              <a:t>, Paris, (2) 1987.</a:t>
            </a:r>
          </a:p>
          <a:p>
            <a:r>
              <a:rPr lang="pt-BR" sz="1800" dirty="0">
                <a:latin typeface="Calibri" panose="020F0502020204030204" pitchFamily="34" charset="0"/>
                <a:cs typeface="Calibri" panose="020F0502020204030204" pitchFamily="34" charset="0"/>
              </a:rPr>
              <a:t> </a:t>
            </a:r>
          </a:p>
          <a:p>
            <a:r>
              <a:rPr lang="pt-BR" sz="1800" dirty="0">
                <a:latin typeface="Calibri" panose="020F0502020204030204" pitchFamily="34" charset="0"/>
                <a:cs typeface="Calibri" panose="020F0502020204030204" pitchFamily="34" charset="0"/>
              </a:rPr>
              <a:t>NUCCI, João. Metodologia para determinação da Qualidade Ambiental Urbana. São Paulo: Revista do Departamento de Geografia (12), 1998: 209-224. </a:t>
            </a:r>
          </a:p>
          <a:p>
            <a:r>
              <a:rPr lang="pt-BR" sz="1800" dirty="0">
                <a:latin typeface="Calibri" panose="020F0502020204030204" pitchFamily="34" charset="0"/>
                <a:cs typeface="Calibri" panose="020F0502020204030204" pitchFamily="34" charset="0"/>
              </a:rPr>
              <a:t> </a:t>
            </a:r>
          </a:p>
          <a:p>
            <a:r>
              <a:rPr lang="pt-BR" sz="1800" dirty="0">
                <a:latin typeface="Calibri" panose="020F0502020204030204" pitchFamily="34" charset="0"/>
                <a:cs typeface="Calibri" panose="020F0502020204030204" pitchFamily="34" charset="0"/>
              </a:rPr>
              <a:t>SARTORELLO, R. Interações em estudos para conservação: conceitos e técnicas para análises geográficas e ecológicas da paisagem. Tese de doutoramento. Programa de Geografia Física – DG-FFLCH-USP – 2014. </a:t>
            </a:r>
            <a:r>
              <a:rPr lang="pt-BR" sz="1800" u="sng" dirty="0">
                <a:latin typeface="Calibri" panose="020F0502020204030204" pitchFamily="34" charset="0"/>
                <a:cs typeface="Calibri" panose="020F0502020204030204" pitchFamily="34" charset="0"/>
                <a:hlinkClick r:id="rId2"/>
              </a:rPr>
              <a:t>www.teses.usp.br/</a:t>
            </a:r>
            <a:endParaRPr lang="pt-BR" sz="1800" dirty="0">
              <a:latin typeface="Calibri" panose="020F0502020204030204" pitchFamily="34" charset="0"/>
              <a:cs typeface="Calibri" panose="020F0502020204030204" pitchFamily="34" charset="0"/>
            </a:endParaRPr>
          </a:p>
          <a:p>
            <a:endParaRPr lang="pt-BR" sz="1800" dirty="0">
              <a:latin typeface="Calibri" panose="020F0502020204030204" pitchFamily="34" charset="0"/>
              <a:cs typeface="Calibri" panose="020F0502020204030204" pitchFamily="34" charset="0"/>
            </a:endParaRPr>
          </a:p>
          <a:p>
            <a:pPr algn="l"/>
            <a:r>
              <a:rPr lang="pt-BR" sz="1800" b="0" i="0" dirty="0" smtClean="0">
                <a:effectLst/>
                <a:latin typeface="Calibri" panose="020F0502020204030204" pitchFamily="34" charset="0"/>
                <a:cs typeface="Calibri" panose="020F0502020204030204" pitchFamily="34" charset="0"/>
              </a:rPr>
              <a:t>SOUZA, </a:t>
            </a:r>
            <a:r>
              <a:rPr lang="pt-BR" sz="1800" b="0" i="0" dirty="0">
                <a:effectLst/>
                <a:latin typeface="Calibri" panose="020F0502020204030204" pitchFamily="34" charset="0"/>
                <a:cs typeface="Calibri" panose="020F0502020204030204" pitchFamily="34" charset="0"/>
              </a:rPr>
              <a:t>S. O., Lupinacci, C. M., &amp; de Oliveira, R. C. (2021). A Cartografia Geomorfológica enquanto instrumento para o planejamento em áreas litorâneas: considerações a partir da região Costa das Baleias - Bahia - Brasil. </a:t>
            </a:r>
            <a:r>
              <a:rPr lang="pt-BR" sz="1800" b="0" i="1" dirty="0">
                <a:effectLst/>
                <a:latin typeface="Calibri" panose="020F0502020204030204" pitchFamily="34" charset="0"/>
                <a:cs typeface="Calibri" panose="020F0502020204030204" pitchFamily="34" charset="0"/>
              </a:rPr>
              <a:t>Revista Brasileira De Geomorfologia</a:t>
            </a:r>
            <a:r>
              <a:rPr lang="pt-BR" sz="1800" b="0" i="0" dirty="0">
                <a:effectLst/>
                <a:latin typeface="Calibri" panose="020F0502020204030204" pitchFamily="34" charset="0"/>
                <a:cs typeface="Calibri" panose="020F0502020204030204" pitchFamily="34" charset="0"/>
              </a:rPr>
              <a:t>, </a:t>
            </a:r>
            <a:r>
              <a:rPr lang="pt-BR" sz="1800" b="0" i="1" dirty="0">
                <a:effectLst/>
                <a:latin typeface="Calibri" panose="020F0502020204030204" pitchFamily="34" charset="0"/>
                <a:cs typeface="Calibri" panose="020F0502020204030204" pitchFamily="34" charset="0"/>
              </a:rPr>
              <a:t>22</a:t>
            </a:r>
            <a:r>
              <a:rPr lang="pt-BR" sz="1800" b="0" i="0" dirty="0">
                <a:effectLst/>
                <a:latin typeface="Calibri" panose="020F0502020204030204" pitchFamily="34" charset="0"/>
                <a:cs typeface="Calibri" panose="020F0502020204030204" pitchFamily="34" charset="0"/>
              </a:rPr>
              <a:t>(3). https://</a:t>
            </a:r>
            <a:r>
              <a:rPr lang="pt-BR" sz="1800" b="0" i="0" dirty="0" smtClean="0">
                <a:effectLst/>
                <a:latin typeface="Calibri" panose="020F0502020204030204" pitchFamily="34" charset="0"/>
                <a:cs typeface="Calibri" panose="020F0502020204030204" pitchFamily="34" charset="0"/>
              </a:rPr>
              <a:t>doi.org/10.20502/rbg.v22i3.1805</a:t>
            </a:r>
            <a:endParaRPr lang="pt-BR" sz="1800" b="0" i="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43939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691680" y="260648"/>
            <a:ext cx="3405804" cy="523220"/>
          </a:xfrm>
          <a:prstGeom prst="rect">
            <a:avLst/>
          </a:prstGeom>
          <a:noFill/>
        </p:spPr>
        <p:txBody>
          <a:bodyPr wrap="none" rtlCol="0">
            <a:spAutoFit/>
          </a:bodyPr>
          <a:lstStyle/>
          <a:p>
            <a:r>
              <a:rPr lang="pt-BR" sz="2800" b="1" dirty="0">
                <a:solidFill>
                  <a:srgbClr val="C00000"/>
                </a:solidFill>
                <a:latin typeface="Calibri" panose="020F0502020204030204" pitchFamily="34" charset="0"/>
                <a:cs typeface="Calibri" panose="020F0502020204030204" pitchFamily="34" charset="0"/>
              </a:rPr>
              <a:t>Leituras programadas</a:t>
            </a:r>
          </a:p>
        </p:txBody>
      </p:sp>
      <p:sp>
        <p:nvSpPr>
          <p:cNvPr id="3" name="Retângulo 2"/>
          <p:cNvSpPr/>
          <p:nvPr/>
        </p:nvSpPr>
        <p:spPr>
          <a:xfrm>
            <a:off x="1547664" y="1314048"/>
            <a:ext cx="7272808" cy="5355312"/>
          </a:xfrm>
          <a:prstGeom prst="rect">
            <a:avLst/>
          </a:prstGeom>
        </p:spPr>
        <p:txBody>
          <a:bodyPr wrap="square">
            <a:spAutoFit/>
          </a:bodyPr>
          <a:lstStyle/>
          <a:p>
            <a:r>
              <a:rPr lang="pt-BR" sz="1800" b="1" dirty="0">
                <a:solidFill>
                  <a:srgbClr val="C00000"/>
                </a:solidFill>
                <a:latin typeface="Calibri Light" panose="020F0302020204030204" pitchFamily="34" charset="0"/>
                <a:cs typeface="Calibri Light" panose="020F0302020204030204" pitchFamily="34" charset="0"/>
              </a:rPr>
              <a:t>Tema 4</a:t>
            </a:r>
            <a:r>
              <a:rPr lang="pt-BR" sz="1800" dirty="0">
                <a:latin typeface="Calibri Light" panose="020F0302020204030204" pitchFamily="34" charset="0"/>
                <a:cs typeface="Calibri Light" panose="020F0302020204030204" pitchFamily="34" charset="0"/>
              </a:rPr>
              <a:t> – Novas </a:t>
            </a:r>
            <a:r>
              <a:rPr lang="pt-BR" sz="1800" dirty="0" err="1">
                <a:latin typeface="Calibri Light" panose="020F0302020204030204" pitchFamily="34" charset="0"/>
                <a:cs typeface="Calibri Light" panose="020F0302020204030204" pitchFamily="34" charset="0"/>
              </a:rPr>
              <a:t>Possibilidaddes</a:t>
            </a:r>
            <a:r>
              <a:rPr lang="pt-BR" sz="1800" dirty="0">
                <a:latin typeface="Calibri Light" panose="020F0302020204030204" pitchFamily="34" charset="0"/>
                <a:cs typeface="Calibri Light" panose="020F0302020204030204" pitchFamily="34" charset="0"/>
              </a:rPr>
              <a:t> na Cartografia Ambiental: a </a:t>
            </a:r>
            <a:r>
              <a:rPr lang="pt-BR" sz="1800" dirty="0" err="1">
                <a:latin typeface="Calibri Light" panose="020F0302020204030204" pitchFamily="34" charset="0"/>
                <a:cs typeface="Calibri Light" panose="020F0302020204030204" pitchFamily="34" charset="0"/>
              </a:rPr>
              <a:t>Neocartografia</a:t>
            </a:r>
            <a:r>
              <a:rPr lang="pt-BR" sz="1800" dirty="0">
                <a:latin typeface="Calibri Light" panose="020F0302020204030204" pitchFamily="34" charset="0"/>
                <a:cs typeface="Calibri Light" panose="020F0302020204030204" pitchFamily="34" charset="0"/>
              </a:rPr>
              <a:t>, a </a:t>
            </a:r>
            <a:r>
              <a:rPr lang="pt-BR" sz="1800" dirty="0" err="1">
                <a:latin typeface="Calibri Light" panose="020F0302020204030204" pitchFamily="34" charset="0"/>
                <a:cs typeface="Calibri Light" panose="020F0302020204030204" pitchFamily="34" charset="0"/>
              </a:rPr>
              <a:t>Cibergeografia</a:t>
            </a:r>
            <a:r>
              <a:rPr lang="pt-BR" sz="1800" dirty="0">
                <a:latin typeface="Calibri Light" panose="020F0302020204030204" pitchFamily="34" charset="0"/>
                <a:cs typeface="Calibri Light" panose="020F0302020204030204" pitchFamily="34" charset="0"/>
              </a:rPr>
              <a:t> e as Modelagens Espaciais Dinâmicas.</a:t>
            </a:r>
          </a:p>
          <a:p>
            <a:endParaRPr lang="pt-BR" sz="1800" dirty="0">
              <a:latin typeface="Calibri Light" panose="020F0302020204030204" pitchFamily="34" charset="0"/>
              <a:cs typeface="Calibri Light" panose="020F0302020204030204" pitchFamily="34" charset="0"/>
            </a:endParaRPr>
          </a:p>
          <a:p>
            <a:r>
              <a:rPr lang="pt-BR" sz="1800" dirty="0">
                <a:latin typeface="Calibri Light" panose="020F0302020204030204" pitchFamily="34" charset="0"/>
                <a:cs typeface="Calibri Light" panose="020F0302020204030204" pitchFamily="34" charset="0"/>
              </a:rPr>
              <a:t>FRASER TAYLOR (2005) - “The </a:t>
            </a:r>
            <a:r>
              <a:rPr lang="pt-BR" sz="1800" dirty="0" err="1">
                <a:latin typeface="Calibri Light" panose="020F0302020204030204" pitchFamily="34" charset="0"/>
                <a:cs typeface="Calibri Light" panose="020F0302020204030204" pitchFamily="34" charset="0"/>
              </a:rPr>
              <a:t>Theory</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and</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Practice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of</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Cybercartography</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An</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Introduction</a:t>
            </a:r>
            <a:r>
              <a:rPr lang="pt-BR" sz="1800" dirty="0">
                <a:latin typeface="Calibri Light" panose="020F0302020204030204" pitchFamily="34" charset="0"/>
                <a:cs typeface="Calibri Light" panose="020F0302020204030204" pitchFamily="34" charset="0"/>
              </a:rPr>
              <a:t>”, in Taylor, D. R. Fraser (</a:t>
            </a:r>
            <a:r>
              <a:rPr lang="pt-BR" sz="1800" dirty="0" err="1">
                <a:latin typeface="Calibri Light" panose="020F0302020204030204" pitchFamily="34" charset="0"/>
                <a:cs typeface="Calibri Light" panose="020F0302020204030204" pitchFamily="34" charset="0"/>
              </a:rPr>
              <a:t>coord</a:t>
            </a:r>
            <a:r>
              <a:rPr lang="pt-BR" sz="1800" dirty="0">
                <a:latin typeface="Calibri Light" panose="020F0302020204030204" pitchFamily="34" charset="0"/>
                <a:cs typeface="Calibri Light" panose="020F0302020204030204" pitchFamily="34" charset="0"/>
              </a:rPr>
              <a:t>) - </a:t>
            </a:r>
            <a:r>
              <a:rPr lang="pt-BR" sz="1800" dirty="0" err="1">
                <a:latin typeface="Calibri Light" panose="020F0302020204030204" pitchFamily="34" charset="0"/>
                <a:cs typeface="Calibri Light" panose="020F0302020204030204" pitchFamily="34" charset="0"/>
              </a:rPr>
              <a:t>Cybercartography</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Theory</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and</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Practice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Elsevier</a:t>
            </a:r>
            <a:r>
              <a:rPr lang="pt-BR" sz="1800" dirty="0">
                <a:latin typeface="Calibri Light" panose="020F0302020204030204" pitchFamily="34" charset="0"/>
                <a:cs typeface="Calibri Light" panose="020F0302020204030204" pitchFamily="34" charset="0"/>
              </a:rPr>
              <a:t> B.V. (1ª Ed.), Amsterdam.</a:t>
            </a:r>
          </a:p>
          <a:p>
            <a:endParaRPr lang="pt-BR" sz="1800" dirty="0">
              <a:latin typeface="Calibri Light" panose="020F0302020204030204" pitchFamily="34" charset="0"/>
              <a:cs typeface="Calibri Light" panose="020F0302020204030204" pitchFamily="34" charset="0"/>
            </a:endParaRPr>
          </a:p>
          <a:p>
            <a:r>
              <a:rPr lang="pt-BR" sz="1800" dirty="0">
                <a:latin typeface="Calibri Light" panose="020F0302020204030204" pitchFamily="34" charset="0"/>
                <a:cs typeface="Calibri Light" panose="020F0302020204030204" pitchFamily="34" charset="0"/>
              </a:rPr>
              <a:t>GRAHAM, M. (2010) - “</a:t>
            </a:r>
            <a:r>
              <a:rPr lang="pt-BR" sz="1800" dirty="0" err="1">
                <a:latin typeface="Calibri Light" panose="020F0302020204030204" pitchFamily="34" charset="0"/>
                <a:cs typeface="Calibri Light" panose="020F0302020204030204" pitchFamily="34" charset="0"/>
              </a:rPr>
              <a:t>Neogeography</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and</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the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palimpsests</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of</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Place</a:t>
            </a:r>
            <a:r>
              <a:rPr lang="pt-BR" sz="1800" dirty="0">
                <a:latin typeface="Calibri Light" panose="020F0302020204030204" pitchFamily="34" charset="0"/>
                <a:cs typeface="Calibri Light" panose="020F0302020204030204" pitchFamily="34" charset="0"/>
              </a:rPr>
              <a:t>: web 2.0 </a:t>
            </a:r>
            <a:r>
              <a:rPr lang="pt-BR" sz="1800" dirty="0" err="1">
                <a:latin typeface="Calibri Light" panose="020F0302020204030204" pitchFamily="34" charset="0"/>
                <a:cs typeface="Calibri Light" panose="020F0302020204030204" pitchFamily="34" charset="0"/>
              </a:rPr>
              <a:t>and</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the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construction</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of</a:t>
            </a:r>
            <a:r>
              <a:rPr lang="pt-BR" sz="1800" dirty="0">
                <a:latin typeface="Calibri Light" panose="020F0302020204030204" pitchFamily="34" charset="0"/>
                <a:cs typeface="Calibri Light" panose="020F0302020204030204" pitchFamily="34" charset="0"/>
              </a:rPr>
              <a:t> a Virtual </a:t>
            </a:r>
            <a:r>
              <a:rPr lang="pt-BR" sz="1800" dirty="0" err="1">
                <a:latin typeface="Calibri Light" panose="020F0302020204030204" pitchFamily="34" charset="0"/>
                <a:cs typeface="Calibri Light" panose="020F0302020204030204" pitchFamily="34" charset="0"/>
              </a:rPr>
              <a:t>earth</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Tijdschrift</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voor</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economische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en</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sociale</a:t>
            </a:r>
            <a:r>
              <a:rPr lang="pt-BR" sz="1800" dirty="0">
                <a:latin typeface="Calibri Light" panose="020F0302020204030204" pitchFamily="34" charset="0"/>
                <a:cs typeface="Calibri Light" panose="020F0302020204030204" pitchFamily="34" charset="0"/>
              </a:rPr>
              <a:t> </a:t>
            </a:r>
            <a:r>
              <a:rPr lang="pt-BR" sz="1800" dirty="0" err="1">
                <a:latin typeface="Calibri Light" panose="020F0302020204030204" pitchFamily="34" charset="0"/>
                <a:cs typeface="Calibri Light" panose="020F0302020204030204" pitchFamily="34" charset="0"/>
              </a:rPr>
              <a:t>geografie</a:t>
            </a:r>
            <a:r>
              <a:rPr lang="pt-BR" sz="1800" dirty="0">
                <a:latin typeface="Calibri Light" panose="020F0302020204030204" pitchFamily="34" charset="0"/>
                <a:cs typeface="Calibri Light" panose="020F0302020204030204" pitchFamily="34" charset="0"/>
              </a:rPr>
              <a:t>, Vol. 101, Nº 4, pp.422-436.</a:t>
            </a:r>
          </a:p>
          <a:p>
            <a:endParaRPr lang="pt-BR" sz="1800" dirty="0">
              <a:latin typeface="Calibri Light" panose="020F0302020204030204" pitchFamily="34" charset="0"/>
              <a:cs typeface="Calibri Light" panose="020F0302020204030204" pitchFamily="34" charset="0"/>
            </a:endParaRPr>
          </a:p>
          <a:p>
            <a:r>
              <a:rPr lang="pt-BR" sz="1800" b="0" i="0" dirty="0">
                <a:effectLst/>
                <a:latin typeface="Calibri Light" panose="020F0302020204030204" pitchFamily="34" charset="0"/>
                <a:cs typeface="Calibri Light" panose="020F0302020204030204" pitchFamily="34" charset="0"/>
              </a:rPr>
              <a:t>Tomaz, Y. P. (2020). Cartografia Participativa aplicada ao Desenho Ambiental. </a:t>
            </a:r>
            <a:r>
              <a:rPr lang="pt-BR" sz="1800" b="0" i="1" dirty="0">
                <a:effectLst/>
                <a:latin typeface="Calibri Light" panose="020F0302020204030204" pitchFamily="34" charset="0"/>
                <a:cs typeface="Calibri Light" panose="020F0302020204030204" pitchFamily="34" charset="0"/>
              </a:rPr>
              <a:t>Revista LABVERDE</a:t>
            </a:r>
            <a:r>
              <a:rPr lang="pt-BR" sz="1800" b="0" i="0" dirty="0">
                <a:effectLst/>
                <a:latin typeface="Calibri Light" panose="020F0302020204030204" pitchFamily="34" charset="0"/>
                <a:cs typeface="Calibri Light" panose="020F0302020204030204" pitchFamily="34" charset="0"/>
              </a:rPr>
              <a:t>, </a:t>
            </a:r>
            <a:r>
              <a:rPr lang="pt-BR" sz="1800" b="0" i="1" dirty="0">
                <a:effectLst/>
                <a:latin typeface="Calibri Light" panose="020F0302020204030204" pitchFamily="34" charset="0"/>
                <a:cs typeface="Calibri Light" panose="020F0302020204030204" pitchFamily="34" charset="0"/>
              </a:rPr>
              <a:t>10</a:t>
            </a:r>
            <a:r>
              <a:rPr lang="pt-BR" sz="1800" b="0" i="0" dirty="0">
                <a:effectLst/>
                <a:latin typeface="Calibri Light" panose="020F0302020204030204" pitchFamily="34" charset="0"/>
                <a:cs typeface="Calibri Light" panose="020F0302020204030204" pitchFamily="34" charset="0"/>
              </a:rPr>
              <a:t>(1). https://doi.org/10.11606/issn.2179-2275.labverde.2020.159536</a:t>
            </a:r>
          </a:p>
          <a:p>
            <a:endParaRPr lang="pt-BR" sz="1800" dirty="0">
              <a:latin typeface="Calibri Light" panose="020F0302020204030204" pitchFamily="34" charset="0"/>
              <a:cs typeface="Calibri Light" panose="020F0302020204030204" pitchFamily="34" charset="0"/>
            </a:endParaRPr>
          </a:p>
          <a:p>
            <a:r>
              <a:rPr lang="pt-BR" sz="1800" dirty="0">
                <a:latin typeface="Calibri Light" panose="020F0302020204030204" pitchFamily="34" charset="0"/>
                <a:cs typeface="Calibri Light" panose="020F0302020204030204" pitchFamily="34" charset="0"/>
              </a:rPr>
              <a:t>SOARES-FILHO, B. S., CERQUEIRA, G. C., ARAÚJO, W. L., AND VOLL, E. “Modelagem de dinâmica de paisagem: concepção e potencial de aplicação de modelos de simulação baseados em autômato celular.” </a:t>
            </a:r>
            <a:r>
              <a:rPr lang="pt-BR" sz="1800" dirty="0" err="1">
                <a:latin typeface="Calibri Light" panose="020F0302020204030204" pitchFamily="34" charset="0"/>
                <a:cs typeface="Calibri Light" panose="020F0302020204030204" pitchFamily="34" charset="0"/>
              </a:rPr>
              <a:t>Megadiversidade</a:t>
            </a:r>
            <a:r>
              <a:rPr lang="pt-BR" sz="1800" dirty="0">
                <a:latin typeface="Calibri Light" panose="020F0302020204030204" pitchFamily="34" charset="0"/>
                <a:cs typeface="Calibri Light" panose="020F0302020204030204" pitchFamily="34" charset="0"/>
              </a:rPr>
              <a:t> 3 (2007): 74-86.</a:t>
            </a:r>
          </a:p>
        </p:txBody>
      </p:sp>
    </p:spTree>
    <p:extLst>
      <p:ext uri="{BB962C8B-B14F-4D97-AF65-F5344CB8AC3E}">
        <p14:creationId xmlns:p14="http://schemas.microsoft.com/office/powerpoint/2010/main" val="398585835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403648" y="620688"/>
            <a:ext cx="417646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pt-BR" altLang="pt-BR"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Quadro de avaliação</a:t>
            </a:r>
            <a:endParaRPr kumimoji="0" lang="pt-BR" altLang="pt-BR"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pt-BR" altLang="pt-BR"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p:txBody>
      </p:sp>
      <p:pic>
        <p:nvPicPr>
          <p:cNvPr id="3" name="Imagem 2"/>
          <p:cNvPicPr>
            <a:picLocks noChangeAspect="1"/>
          </p:cNvPicPr>
          <p:nvPr/>
        </p:nvPicPr>
        <p:blipFill>
          <a:blip r:embed="rId2"/>
          <a:stretch>
            <a:fillRect/>
          </a:stretch>
        </p:blipFill>
        <p:spPr>
          <a:xfrm>
            <a:off x="952088" y="1700808"/>
            <a:ext cx="7534824" cy="3528392"/>
          </a:xfrm>
          <a:prstGeom prst="rect">
            <a:avLst/>
          </a:prstGeom>
        </p:spPr>
      </p:pic>
    </p:spTree>
    <p:extLst>
      <p:ext uri="{BB962C8B-B14F-4D97-AF65-F5344CB8AC3E}">
        <p14:creationId xmlns:p14="http://schemas.microsoft.com/office/powerpoint/2010/main" val="17071134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A7996A7-C037-447F-B18C-784EC7A4986B}"/>
              </a:ext>
            </a:extLst>
          </p:cNvPr>
          <p:cNvSpPr txBox="1"/>
          <p:nvPr/>
        </p:nvSpPr>
        <p:spPr>
          <a:xfrm>
            <a:off x="1475656" y="188640"/>
            <a:ext cx="2156744"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Bibliografia </a:t>
            </a:r>
          </a:p>
        </p:txBody>
      </p:sp>
      <p:sp>
        <p:nvSpPr>
          <p:cNvPr id="3" name="Retângulo 2">
            <a:extLst>
              <a:ext uri="{FF2B5EF4-FFF2-40B4-BE49-F238E27FC236}">
                <a16:creationId xmlns:a16="http://schemas.microsoft.com/office/drawing/2014/main" id="{3FCBEDC3-FB09-422A-877F-C62AF0A6DE58}"/>
              </a:ext>
            </a:extLst>
          </p:cNvPr>
          <p:cNvSpPr/>
          <p:nvPr/>
        </p:nvSpPr>
        <p:spPr>
          <a:xfrm>
            <a:off x="395536" y="1484784"/>
            <a:ext cx="8676456" cy="4893647"/>
          </a:xfrm>
          <a:prstGeom prst="rect">
            <a:avLst/>
          </a:prstGeom>
        </p:spPr>
        <p:txBody>
          <a:bodyPr wrap="square">
            <a:spAutoFit/>
          </a:bodyPr>
          <a:lstStyle/>
          <a:p>
            <a:r>
              <a:rPr lang="pt-BR" dirty="0"/>
              <a:t>ALONSO, Juan J. G. Cartografia Ambiental: </a:t>
            </a:r>
            <a:r>
              <a:rPr lang="pt-BR" dirty="0" err="1"/>
              <a:t>desarollo</a:t>
            </a:r>
            <a:r>
              <a:rPr lang="pt-BR" dirty="0"/>
              <a:t> y </a:t>
            </a:r>
            <a:r>
              <a:rPr lang="pt-BR" dirty="0" err="1"/>
              <a:t>propuestas</a:t>
            </a:r>
            <a:r>
              <a:rPr lang="pt-BR" dirty="0"/>
              <a:t> de </a:t>
            </a:r>
            <a:r>
              <a:rPr lang="pt-BR" dirty="0" err="1"/>
              <a:t>sistematización</a:t>
            </a:r>
            <a:r>
              <a:rPr lang="pt-BR" dirty="0"/>
              <a:t>. </a:t>
            </a:r>
            <a:r>
              <a:rPr lang="pt-BR" dirty="0" err="1"/>
              <a:t>Observatorio</a:t>
            </a:r>
            <a:r>
              <a:rPr lang="pt-BR" dirty="0"/>
              <a:t> </a:t>
            </a:r>
            <a:r>
              <a:rPr lang="pt-BR" dirty="0" err="1"/>
              <a:t>Medioambiental</a:t>
            </a:r>
            <a:r>
              <a:rPr lang="pt-BR" dirty="0"/>
              <a:t>, (5), 2002: 47-78. </a:t>
            </a:r>
          </a:p>
          <a:p>
            <a:endParaRPr lang="pt-BR" dirty="0"/>
          </a:p>
          <a:p>
            <a:r>
              <a:rPr lang="pt-BR" dirty="0"/>
              <a:t>BERTIN, Jacques. A Neográfica e o Tratamento Gráfico da Informação, Paraná: Editora da Universidade Federal do Paraná, 1986. </a:t>
            </a:r>
          </a:p>
          <a:p>
            <a:r>
              <a:rPr lang="pt-BR" dirty="0"/>
              <a:t>CLAVAL, Paul e WIEBER, J-C – La </a:t>
            </a:r>
            <a:r>
              <a:rPr lang="pt-BR" dirty="0" err="1"/>
              <a:t>cartographie</a:t>
            </a:r>
            <a:r>
              <a:rPr lang="pt-BR" dirty="0"/>
              <a:t> </a:t>
            </a:r>
            <a:r>
              <a:rPr lang="pt-BR" dirty="0" err="1"/>
              <a:t>thématique</a:t>
            </a:r>
            <a:r>
              <a:rPr lang="pt-BR" dirty="0"/>
              <a:t> </a:t>
            </a:r>
            <a:r>
              <a:rPr lang="pt-BR" dirty="0" err="1"/>
              <a:t>comme</a:t>
            </a:r>
            <a:r>
              <a:rPr lang="pt-BR" dirty="0"/>
              <a:t> </a:t>
            </a:r>
            <a:r>
              <a:rPr lang="pt-BR" dirty="0" err="1"/>
              <a:t>méthode</a:t>
            </a:r>
            <a:r>
              <a:rPr lang="pt-BR" dirty="0"/>
              <a:t> de </a:t>
            </a:r>
            <a:r>
              <a:rPr lang="pt-BR" dirty="0" err="1"/>
              <a:t>recherche</a:t>
            </a:r>
            <a:r>
              <a:rPr lang="pt-BR" dirty="0"/>
              <a:t>. Lês </a:t>
            </a:r>
            <a:r>
              <a:rPr lang="pt-BR" dirty="0" err="1"/>
              <a:t>Belles</a:t>
            </a:r>
            <a:r>
              <a:rPr lang="pt-BR" dirty="0"/>
              <a:t> </a:t>
            </a:r>
            <a:r>
              <a:rPr lang="pt-BR" dirty="0" err="1"/>
              <a:t>Lettres</a:t>
            </a:r>
            <a:r>
              <a:rPr lang="pt-BR" dirty="0"/>
              <a:t>, Paris, 1969. </a:t>
            </a:r>
          </a:p>
          <a:p>
            <a:endParaRPr lang="pt-BR" dirty="0"/>
          </a:p>
          <a:p>
            <a:r>
              <a:rPr lang="pt-BR" dirty="0"/>
              <a:t>GOMES,  Maria do Carmo A. – “ Velhos mapas, novas leituras: revisitando a história da Cartografia”. São Paulo, </a:t>
            </a:r>
            <a:r>
              <a:rPr lang="pt-BR" dirty="0" err="1"/>
              <a:t>Geousp</a:t>
            </a:r>
            <a:r>
              <a:rPr lang="pt-BR" dirty="0"/>
              <a:t> 16 (2004); 67-79. </a:t>
            </a:r>
          </a:p>
          <a:p>
            <a:endParaRPr lang="pt-BR" dirty="0"/>
          </a:p>
        </p:txBody>
      </p:sp>
    </p:spTree>
    <p:extLst>
      <p:ext uri="{BB962C8B-B14F-4D97-AF65-F5344CB8AC3E}">
        <p14:creationId xmlns:p14="http://schemas.microsoft.com/office/powerpoint/2010/main" val="1361704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259632" y="353946"/>
            <a:ext cx="7632848" cy="6124754"/>
          </a:xfrm>
          <a:prstGeom prst="rect">
            <a:avLst/>
          </a:prstGeom>
        </p:spPr>
        <p:txBody>
          <a:bodyPr wrap="square">
            <a:spAutoFit/>
          </a:bodyPr>
          <a:lstStyle/>
          <a:p>
            <a:r>
              <a:rPr lang="pt-BR" sz="3200" b="1" dirty="0">
                <a:latin typeface="Bradley Hand ITC" panose="03070402050302030203" pitchFamily="66" charset="0"/>
                <a:cs typeface="Calibri" panose="020F0502020204030204" pitchFamily="34" charset="0"/>
              </a:rPr>
              <a:t>Começo do nosso trabalho</a:t>
            </a: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Ler e refletir</a:t>
            </a:r>
          </a:p>
          <a:p>
            <a:endParaRPr lang="pt-BR" sz="2000" dirty="0">
              <a:latin typeface="Calibri" panose="020F0502020204030204" pitchFamily="34" charset="0"/>
              <a:cs typeface="Calibri" panose="020F0502020204030204" pitchFamily="34" charset="0"/>
            </a:endParaRPr>
          </a:p>
          <a:p>
            <a:endParaRPr lang="pt-BR" sz="2000"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“Nós achávamos que conhecíamos a geografia: antigamente ela listava os estados e suas capitais. Hoje ela fala de população e de paisagens, se interessa pelos oceanos, pelas montanhas, pelos ambientes extremos, mas também pelas áreas rurais, pelas cidades, pelas grandes metrópoles e pelos espaços cada vez maiores de urbanização difusa.  Entre as duas grandes guerras mundiais, a geografia enumerava a produção de carvão, do petróleo e do aço de cada país; passava em revista as grandes potencias que dominavam o mundo pela força de sua economia e por seus impérios.  No pós-guerra, a geografia se apaixonou pelo Terceiro Mundo, pelos obstáculos ao seu desenvolvimento, bem como pelos meios de remediar a isso.  Ela insistia cada vez mais sobre os países emergentes, acompanhava o deslocamento do centro de gravidade demográfica e econômica do planeta para os países do Sul e da Ásia do Sudeste.  </a:t>
            </a:r>
          </a:p>
        </p:txBody>
      </p:sp>
      <p:pic>
        <p:nvPicPr>
          <p:cNvPr id="3" name="Imagem 2"/>
          <p:cNvPicPr>
            <a:picLocks noChangeAspect="1"/>
          </p:cNvPicPr>
          <p:nvPr/>
        </p:nvPicPr>
        <p:blipFill>
          <a:blip r:embed="rId2"/>
          <a:stretch>
            <a:fillRect/>
          </a:stretch>
        </p:blipFill>
        <p:spPr>
          <a:xfrm>
            <a:off x="6660232" y="332656"/>
            <a:ext cx="1640485" cy="1640485"/>
          </a:xfrm>
          <a:prstGeom prst="rect">
            <a:avLst/>
          </a:prstGeom>
        </p:spPr>
      </p:pic>
    </p:spTree>
    <p:extLst>
      <p:ext uri="{BB962C8B-B14F-4D97-AF65-F5344CB8AC3E}">
        <p14:creationId xmlns:p14="http://schemas.microsoft.com/office/powerpoint/2010/main" val="27867530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AA7996A7-C037-447F-B18C-784EC7A4986B}"/>
              </a:ext>
            </a:extLst>
          </p:cNvPr>
          <p:cNvSpPr txBox="1"/>
          <p:nvPr/>
        </p:nvSpPr>
        <p:spPr>
          <a:xfrm>
            <a:off x="1475656" y="188640"/>
            <a:ext cx="2156744" cy="584775"/>
          </a:xfrm>
          <a:prstGeom prst="rect">
            <a:avLst/>
          </a:prstGeom>
          <a:noFill/>
        </p:spPr>
        <p:txBody>
          <a:bodyPr wrap="none" rtlCol="0">
            <a:spAutoFit/>
          </a:bodyPr>
          <a:lstStyle/>
          <a:p>
            <a:r>
              <a:rPr lang="pt-BR" sz="3200" dirty="0">
                <a:latin typeface="Calibri" panose="020F0502020204030204" pitchFamily="34" charset="0"/>
                <a:cs typeface="Calibri" panose="020F0502020204030204" pitchFamily="34" charset="0"/>
              </a:rPr>
              <a:t>Bibliografia </a:t>
            </a:r>
          </a:p>
        </p:txBody>
      </p:sp>
      <p:sp>
        <p:nvSpPr>
          <p:cNvPr id="3" name="Retângulo 2">
            <a:extLst>
              <a:ext uri="{FF2B5EF4-FFF2-40B4-BE49-F238E27FC236}">
                <a16:creationId xmlns:a16="http://schemas.microsoft.com/office/drawing/2014/main" id="{3FCBEDC3-FB09-422A-877F-C62AF0A6DE58}"/>
              </a:ext>
            </a:extLst>
          </p:cNvPr>
          <p:cNvSpPr/>
          <p:nvPr/>
        </p:nvSpPr>
        <p:spPr>
          <a:xfrm>
            <a:off x="360040" y="1311135"/>
            <a:ext cx="8676456" cy="5324535"/>
          </a:xfrm>
          <a:prstGeom prst="rect">
            <a:avLst/>
          </a:prstGeom>
        </p:spPr>
        <p:txBody>
          <a:bodyPr wrap="square">
            <a:spAutoFit/>
          </a:bodyPr>
          <a:lstStyle/>
          <a:p>
            <a:r>
              <a:rPr lang="pt-BR" sz="2000" dirty="0"/>
              <a:t>LE SANN, Janine G. O papel da Cartografia temática nas pesquisas ambientais.  Revista do Departamento de Geografia, São Paulo, 16 (2005)61-69 MARTINELLI, Marcelo. Cartografia ambiental: uma cartografia especial muito especial. IV CONGRESSO BRASILEIRO DE CARTOGRAFIA, (Vol. 2): 353-356,1991. </a:t>
            </a:r>
          </a:p>
          <a:p>
            <a:endParaRPr lang="pt-BR" sz="2000" dirty="0"/>
          </a:p>
          <a:p>
            <a:r>
              <a:rPr lang="pt-BR" sz="2000" dirty="0"/>
              <a:t>MARTINELLI, Marcelo.  Cartografia ambiental: uma cartografia diferente. São Paulo: Revista Departamento de Geografia (7), 1994: 61-80. </a:t>
            </a:r>
          </a:p>
          <a:p>
            <a:r>
              <a:rPr lang="pt-BR" sz="2000" dirty="0"/>
              <a:t>MARTINELLI, Marcelo.  Cartografia Dinâmica: Tempo e espaço nos Mapas. São Paulo. </a:t>
            </a:r>
            <a:r>
              <a:rPr lang="pt-BR" sz="2000" dirty="0" err="1"/>
              <a:t>Geousp</a:t>
            </a:r>
            <a:r>
              <a:rPr lang="pt-BR" sz="2000" dirty="0"/>
              <a:t> 18 (2005):5366. </a:t>
            </a:r>
          </a:p>
          <a:p>
            <a:endParaRPr lang="pt-BR" sz="2000" dirty="0"/>
          </a:p>
          <a:p>
            <a:r>
              <a:rPr lang="pt-BR" sz="2000" dirty="0"/>
              <a:t>SOUSA, Maria Cristina </a:t>
            </a:r>
            <a:r>
              <a:rPr lang="pt-BR" sz="2000" dirty="0" err="1"/>
              <a:t>Salvedo</a:t>
            </a:r>
            <a:r>
              <a:rPr lang="pt-BR" sz="2000" dirty="0"/>
              <a:t> de. As propostas metodológicas para a cartografia ambiental: uma breve  revisão. 2009. 122 f. Dissertação de mestrado. Programa de pós- graduação em geografia humana do Departamento de Geografia – Faculdade de Filosofia, Letras e Ciências Humanas da Universidade de São Paulo. 2009. </a:t>
            </a:r>
          </a:p>
          <a:p>
            <a:endParaRPr lang="pt-BR" sz="2000" dirty="0"/>
          </a:p>
          <a:p>
            <a:r>
              <a:rPr lang="pt-BR" sz="2000" dirty="0"/>
              <a:t>STEINBERG, J. e USSER, J. – </a:t>
            </a:r>
            <a:r>
              <a:rPr lang="pt-BR" sz="2000" dirty="0" err="1"/>
              <a:t>Cartographie</a:t>
            </a:r>
            <a:r>
              <a:rPr lang="pt-BR" sz="2000" dirty="0"/>
              <a:t> </a:t>
            </a:r>
            <a:r>
              <a:rPr lang="pt-BR" sz="2000" dirty="0" err="1"/>
              <a:t>dynamique</a:t>
            </a:r>
            <a:r>
              <a:rPr lang="pt-BR" sz="2000" dirty="0"/>
              <a:t> </a:t>
            </a:r>
            <a:r>
              <a:rPr lang="pt-BR" sz="2000" dirty="0" err="1"/>
              <a:t>applicable</a:t>
            </a:r>
            <a:r>
              <a:rPr lang="pt-BR" sz="2000" dirty="0"/>
              <a:t> à </a:t>
            </a:r>
            <a:r>
              <a:rPr lang="pt-BR" sz="2000" dirty="0" err="1"/>
              <a:t>l´amenagement</a:t>
            </a:r>
            <a:r>
              <a:rPr lang="pt-BR" sz="2000" dirty="0"/>
              <a:t>. Sedes, Paris, 1988. </a:t>
            </a:r>
          </a:p>
        </p:txBody>
      </p:sp>
    </p:spTree>
    <p:extLst>
      <p:ext uri="{BB962C8B-B14F-4D97-AF65-F5344CB8AC3E}">
        <p14:creationId xmlns:p14="http://schemas.microsoft.com/office/powerpoint/2010/main" val="24961244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899592" y="260648"/>
            <a:ext cx="8136904" cy="6647974"/>
          </a:xfrm>
          <a:prstGeom prst="rect">
            <a:avLst/>
          </a:prstGeom>
        </p:spPr>
        <p:txBody>
          <a:bodyPr wrap="square">
            <a:spAutoFit/>
          </a:bodyPr>
          <a:lstStyle/>
          <a:p>
            <a:r>
              <a:rPr lang="pt-BR" sz="3200" b="1" dirty="0">
                <a:latin typeface="Bradley Hand ITC" panose="03070402050302030203" pitchFamily="66" charset="0"/>
                <a:cs typeface="Calibri" panose="020F0502020204030204" pitchFamily="34" charset="0"/>
              </a:rPr>
              <a:t>Começo do nosso trabalho</a:t>
            </a:r>
          </a:p>
          <a:p>
            <a:endParaRPr lang="pt-BR" dirty="0">
              <a:latin typeface="Calibri" panose="020F0502020204030204" pitchFamily="34" charset="0"/>
              <a:cs typeface="Calibri" panose="020F0502020204030204" pitchFamily="34" charset="0"/>
            </a:endParaRPr>
          </a:p>
          <a:p>
            <a:endParaRPr lang="pt-BR" dirty="0">
              <a:latin typeface="Calibri" panose="020F0502020204030204" pitchFamily="34" charset="0"/>
              <a:cs typeface="Calibri" panose="020F0502020204030204" pitchFamily="34" charset="0"/>
            </a:endParaRPr>
          </a:p>
          <a:p>
            <a:r>
              <a:rPr lang="pt-BR" dirty="0">
                <a:latin typeface="Calibri" panose="020F0502020204030204" pitchFamily="34" charset="0"/>
                <a:cs typeface="Calibri" panose="020F0502020204030204" pitchFamily="34" charset="0"/>
              </a:rPr>
              <a:t>Ler e </a:t>
            </a:r>
            <a:r>
              <a:rPr lang="pt-BR" dirty="0" err="1">
                <a:latin typeface="Calibri" panose="020F0502020204030204" pitchFamily="34" charset="0"/>
                <a:cs typeface="Calibri" panose="020F0502020204030204" pitchFamily="34" charset="0"/>
              </a:rPr>
              <a:t>reflitir</a:t>
            </a:r>
            <a:endParaRPr lang="pt-BR" dirty="0">
              <a:latin typeface="Calibri" panose="020F0502020204030204" pitchFamily="34" charset="0"/>
              <a:cs typeface="Calibri" panose="020F0502020204030204" pitchFamily="34" charset="0"/>
            </a:endParaRPr>
          </a:p>
          <a:p>
            <a:endParaRPr lang="pt-BR" dirty="0">
              <a:latin typeface="Calibri" panose="020F0502020204030204" pitchFamily="34" charset="0"/>
              <a:cs typeface="Calibri" panose="020F0502020204030204" pitchFamily="34" charset="0"/>
            </a:endParaRPr>
          </a:p>
          <a:p>
            <a:r>
              <a:rPr lang="pt-BR" sz="2000" dirty="0">
                <a:latin typeface="Calibri" panose="020F0502020204030204" pitchFamily="34" charset="0"/>
                <a:cs typeface="Calibri" panose="020F0502020204030204" pitchFamily="34" charset="0"/>
              </a:rPr>
              <a:t>(...) A geografia passou a se alarmar com a degradação do meio ambiente, com o aquecimento do clima e com o aumento do nível dos mares. Ela se questionou sobe a crise de identidade e as marolas provocadas pela globalização. </a:t>
            </a:r>
          </a:p>
          <a:p>
            <a:r>
              <a:rPr lang="pt-BR" sz="2000" dirty="0">
                <a:latin typeface="Calibri" panose="020F0502020204030204" pitchFamily="34" charset="0"/>
                <a:cs typeface="Calibri" panose="020F0502020204030204" pitchFamily="34" charset="0"/>
              </a:rPr>
              <a:t>O que reter desse breve panorama? Que a geografia, tal como é ensinada há pouco mais de um século, fala do país onde se vive, do concerto das nações que o rodeiam, do que confere a algumas o poderio.  Ela cola na atualidade nacional e mundial.  Aqueles que praticam geografia têm a preocupação de não perderem de vista nem os acontecimentos, nem a evolução do cenário mundial. As cartas geográficas e a imagem em movimento, que são seus auxiliares, lhe permitiram invadir jornais, as revistas ou a televisão (...)</a:t>
            </a:r>
          </a:p>
          <a:p>
            <a:r>
              <a:rPr lang="pt-BR" sz="2000" dirty="0">
                <a:latin typeface="Calibri" panose="020F0502020204030204" pitchFamily="34" charset="0"/>
                <a:cs typeface="Calibri" panose="020F0502020204030204" pitchFamily="34" charset="0"/>
              </a:rPr>
              <a:t>A geografia é inicialmente constituída de práticas e de habilidades indispensáveis para a vida dos indivíduos e dos grupos (...). Ela resulta da experiência que todos temos com o mundo (...)”</a:t>
            </a:r>
          </a:p>
          <a:p>
            <a:pPr algn="r"/>
            <a:r>
              <a:rPr lang="pt-BR" sz="1800" dirty="0">
                <a:latin typeface="Calibri" panose="020F0502020204030204" pitchFamily="34" charset="0"/>
                <a:cs typeface="Calibri" panose="020F0502020204030204" pitchFamily="34" charset="0"/>
              </a:rPr>
              <a:t>Paul </a:t>
            </a:r>
            <a:r>
              <a:rPr lang="pt-BR" sz="1800" dirty="0" err="1">
                <a:latin typeface="Calibri" panose="020F0502020204030204" pitchFamily="34" charset="0"/>
                <a:cs typeface="Calibri" panose="020F0502020204030204" pitchFamily="34" charset="0"/>
              </a:rPr>
              <a:t>Claval</a:t>
            </a:r>
            <a:r>
              <a:rPr lang="pt-BR" sz="1800" dirty="0">
                <a:latin typeface="Calibri" panose="020F0502020204030204" pitchFamily="34" charset="0"/>
                <a:cs typeface="Calibri" panose="020F0502020204030204" pitchFamily="34" charset="0"/>
              </a:rPr>
              <a:t>, “</a:t>
            </a:r>
            <a:r>
              <a:rPr lang="pt-BR" sz="1800" b="1" dirty="0">
                <a:latin typeface="Calibri" panose="020F0502020204030204" pitchFamily="34" charset="0"/>
                <a:cs typeface="Calibri" panose="020F0502020204030204" pitchFamily="34" charset="0"/>
              </a:rPr>
              <a:t>Terra dos Homens: a geografia</a:t>
            </a:r>
            <a:r>
              <a:rPr lang="pt-BR" sz="1800" dirty="0">
                <a:latin typeface="Calibri" panose="020F0502020204030204" pitchFamily="34" charset="0"/>
                <a:cs typeface="Calibri" panose="020F0502020204030204" pitchFamily="34" charset="0"/>
              </a:rPr>
              <a:t>”. São Paulo: Contexto, 2010. </a:t>
            </a:r>
          </a:p>
        </p:txBody>
      </p:sp>
      <p:pic>
        <p:nvPicPr>
          <p:cNvPr id="3" name="Imagem 2"/>
          <p:cNvPicPr>
            <a:picLocks noChangeAspect="1"/>
          </p:cNvPicPr>
          <p:nvPr/>
        </p:nvPicPr>
        <p:blipFill>
          <a:blip r:embed="rId2"/>
          <a:stretch>
            <a:fillRect/>
          </a:stretch>
        </p:blipFill>
        <p:spPr>
          <a:xfrm>
            <a:off x="6660232" y="332656"/>
            <a:ext cx="1640485" cy="1640485"/>
          </a:xfrm>
          <a:prstGeom prst="rect">
            <a:avLst/>
          </a:prstGeom>
        </p:spPr>
      </p:pic>
    </p:spTree>
    <p:extLst>
      <p:ext uri="{BB962C8B-B14F-4D97-AF65-F5344CB8AC3E}">
        <p14:creationId xmlns:p14="http://schemas.microsoft.com/office/powerpoint/2010/main" val="36190450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475656" y="44624"/>
            <a:ext cx="7257115" cy="523220"/>
          </a:xfrm>
          <a:prstGeom prst="rect">
            <a:avLst/>
          </a:prstGeom>
          <a:noFill/>
        </p:spPr>
        <p:txBody>
          <a:bodyPr wrap="none" rtlCol="0">
            <a:spAutoFit/>
          </a:bodyPr>
          <a:lstStyle/>
          <a:p>
            <a:r>
              <a:rPr lang="pt-BR" sz="2800" dirty="0">
                <a:latin typeface="Calibri" panose="020F0502020204030204" pitchFamily="34" charset="0"/>
                <a:cs typeface="Calibri" panose="020F0502020204030204" pitchFamily="34" charset="0"/>
              </a:rPr>
              <a:t>Mapas socioambientais e sua função diagnóstica</a:t>
            </a:r>
          </a:p>
        </p:txBody>
      </p:sp>
      <p:sp>
        <p:nvSpPr>
          <p:cNvPr id="4" name="Retângulo 3"/>
          <p:cNvSpPr/>
          <p:nvPr/>
        </p:nvSpPr>
        <p:spPr>
          <a:xfrm>
            <a:off x="6516216" y="3140968"/>
            <a:ext cx="2520281" cy="1569660"/>
          </a:xfrm>
          <a:prstGeom prst="rect">
            <a:avLst/>
          </a:prstGeom>
        </p:spPr>
        <p:txBody>
          <a:bodyPr wrap="square">
            <a:spAutoFit/>
          </a:bodyPr>
          <a:lstStyle/>
          <a:p>
            <a:pPr algn="ctr"/>
            <a:r>
              <a:rPr lang="pt-BR" dirty="0" smtClean="0">
                <a:latin typeface="Calibri" panose="020F0502020204030204" pitchFamily="34" charset="0"/>
                <a:cs typeface="Calibri" panose="020F0502020204030204" pitchFamily="34" charset="0"/>
              </a:rPr>
              <a:t>Área desmatada no Piauí em 2021 equivale a duas </a:t>
            </a:r>
            <a:r>
              <a:rPr lang="pt-BR" dirty="0" err="1" smtClean="0">
                <a:latin typeface="Calibri" panose="020F0502020204030204" pitchFamily="34" charset="0"/>
                <a:cs typeface="Calibri" panose="020F0502020204030204" pitchFamily="34" charset="0"/>
              </a:rPr>
              <a:t>Teresinas</a:t>
            </a:r>
            <a:endParaRPr lang="pt-BR" dirty="0">
              <a:latin typeface="Calibri" panose="020F0502020204030204" pitchFamily="34" charset="0"/>
              <a:cs typeface="Calibri" panose="020F0502020204030204" pitchFamily="34" charset="0"/>
            </a:endParaRPr>
          </a:p>
        </p:txBody>
      </p:sp>
      <p:pic>
        <p:nvPicPr>
          <p:cNvPr id="3074" name="Picture 2" descr="Área desmatada no Piauí em 2021 equivale a duas Teresinas - O Estado do  Piau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9741"/>
            <a:ext cx="6381371" cy="525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303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763688" y="548680"/>
            <a:ext cx="6266459" cy="584775"/>
          </a:xfrm>
          <a:prstGeom prst="rect">
            <a:avLst/>
          </a:prstGeom>
          <a:noFill/>
        </p:spPr>
        <p:txBody>
          <a:bodyPr wrap="none" rtlCol="0">
            <a:spAutoFit/>
          </a:bodyPr>
          <a:lstStyle/>
          <a:p>
            <a:r>
              <a:rPr lang="pt-BR" sz="3200" dirty="0"/>
              <a:t>Questões socioambientais nos mapas</a:t>
            </a:r>
          </a:p>
        </p:txBody>
      </p:sp>
      <p:pic>
        <p:nvPicPr>
          <p:cNvPr id="4" name="Imagem 3"/>
          <p:cNvPicPr>
            <a:picLocks noChangeAspect="1"/>
          </p:cNvPicPr>
          <p:nvPr/>
        </p:nvPicPr>
        <p:blipFill>
          <a:blip r:embed="rId2"/>
          <a:stretch>
            <a:fillRect/>
          </a:stretch>
        </p:blipFill>
        <p:spPr>
          <a:xfrm>
            <a:off x="827585" y="1340768"/>
            <a:ext cx="8005676" cy="5309028"/>
          </a:xfrm>
          <a:prstGeom prst="rect">
            <a:avLst/>
          </a:prstGeom>
        </p:spPr>
      </p:pic>
    </p:spTree>
    <p:extLst>
      <p:ext uri="{BB962C8B-B14F-4D97-AF65-F5344CB8AC3E}">
        <p14:creationId xmlns:p14="http://schemas.microsoft.com/office/powerpoint/2010/main" val="3689654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195736" y="188640"/>
            <a:ext cx="5637249" cy="523220"/>
          </a:xfrm>
          <a:prstGeom prst="rect">
            <a:avLst/>
          </a:prstGeom>
          <a:noFill/>
        </p:spPr>
        <p:txBody>
          <a:bodyPr wrap="none" rtlCol="0">
            <a:spAutoFit/>
          </a:bodyPr>
          <a:lstStyle/>
          <a:p>
            <a:r>
              <a:rPr lang="pt-BR" sz="2800" dirty="0">
                <a:latin typeface="Calibri" panose="020F0502020204030204" pitchFamily="34" charset="0"/>
                <a:cs typeface="Calibri" panose="020F0502020204030204" pitchFamily="34" charset="0"/>
              </a:rPr>
              <a:t>Questões socioambientais nos mapas</a:t>
            </a:r>
          </a:p>
        </p:txBody>
      </p:sp>
      <p:pic>
        <p:nvPicPr>
          <p:cNvPr id="2" name="Imagem 1"/>
          <p:cNvPicPr>
            <a:picLocks noChangeAspect="1"/>
          </p:cNvPicPr>
          <p:nvPr/>
        </p:nvPicPr>
        <p:blipFill>
          <a:blip r:embed="rId2"/>
          <a:stretch>
            <a:fillRect/>
          </a:stretch>
        </p:blipFill>
        <p:spPr>
          <a:xfrm>
            <a:off x="1683918" y="678469"/>
            <a:ext cx="6177558" cy="5619345"/>
          </a:xfrm>
          <a:prstGeom prst="rect">
            <a:avLst/>
          </a:prstGeom>
        </p:spPr>
      </p:pic>
      <p:sp>
        <p:nvSpPr>
          <p:cNvPr id="4" name="CaixaDeTexto 3"/>
          <p:cNvSpPr txBox="1"/>
          <p:nvPr/>
        </p:nvSpPr>
        <p:spPr>
          <a:xfrm>
            <a:off x="1763688" y="6449089"/>
            <a:ext cx="6345968" cy="338554"/>
          </a:xfrm>
          <a:prstGeom prst="rect">
            <a:avLst/>
          </a:prstGeom>
          <a:noFill/>
        </p:spPr>
        <p:txBody>
          <a:bodyPr wrap="none" rtlCol="0">
            <a:spAutoFit/>
          </a:bodyPr>
          <a:lstStyle/>
          <a:p>
            <a:r>
              <a:rPr lang="pt-BR" sz="1600" dirty="0">
                <a:latin typeface="Calibri" panose="020F0502020204030204" pitchFamily="34" charset="0"/>
                <a:cs typeface="Calibri" panose="020F0502020204030204" pitchFamily="34" charset="0"/>
              </a:rPr>
              <a:t>file:///C:/Users/Sueli/Downloads/Publicacao_Estudo_Secas_completo.pdf</a:t>
            </a:r>
          </a:p>
        </p:txBody>
      </p:sp>
    </p:spTree>
    <p:extLst>
      <p:ext uri="{BB962C8B-B14F-4D97-AF65-F5344CB8AC3E}">
        <p14:creationId xmlns:p14="http://schemas.microsoft.com/office/powerpoint/2010/main" val="2215109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Cacho">
  <a:themeElements>
    <a:clrScheme name="Cach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Cacho">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ach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1124</TotalTime>
  <Words>2559</Words>
  <Application>Microsoft Office PowerPoint</Application>
  <PresentationFormat>Apresentação na tela (4:3)</PresentationFormat>
  <Paragraphs>242</Paragraphs>
  <Slides>50</Slides>
  <Notes>1</Notes>
  <HiddenSlides>0</HiddenSlides>
  <MMClips>0</MMClips>
  <ScaleCrop>false</ScaleCrop>
  <HeadingPairs>
    <vt:vector size="8" baseType="variant">
      <vt:variant>
        <vt:lpstr>Fontes usadas</vt:lpstr>
      </vt:variant>
      <vt:variant>
        <vt:i4>12</vt:i4>
      </vt:variant>
      <vt:variant>
        <vt:lpstr>Tema</vt:lpstr>
      </vt:variant>
      <vt:variant>
        <vt:i4>1</vt:i4>
      </vt:variant>
      <vt:variant>
        <vt:lpstr>Vínculos</vt:lpstr>
      </vt:variant>
      <vt:variant>
        <vt:i4>1</vt:i4>
      </vt:variant>
      <vt:variant>
        <vt:lpstr>Títulos de slides</vt:lpstr>
      </vt:variant>
      <vt:variant>
        <vt:i4>50</vt:i4>
      </vt:variant>
    </vt:vector>
  </HeadingPairs>
  <TitlesOfParts>
    <vt:vector size="64" baseType="lpstr">
      <vt:lpstr>Arial</vt:lpstr>
      <vt:lpstr>Bradley Hand ITC</vt:lpstr>
      <vt:lpstr>Calibri</vt:lpstr>
      <vt:lpstr>Calibri Light</vt:lpstr>
      <vt:lpstr>Century Gothic</vt:lpstr>
      <vt:lpstr>latin_ext</vt:lpstr>
      <vt:lpstr>Symbol</vt:lpstr>
      <vt:lpstr>Times New Roman</vt:lpstr>
      <vt:lpstr>Trebuchet MS</vt:lpstr>
      <vt:lpstr>Verdana</vt:lpstr>
      <vt:lpstr>Wingdings</vt:lpstr>
      <vt:lpstr>Wingdings 3</vt:lpstr>
      <vt:lpstr>Cacho</vt:lpstr>
      <vt:lpstr>file:///C:\Users\Angelo%20Furlan\Documents\01Sueli\Cartografia%20Ambiental\Curso%20%202012\PLANO%20DE%20MANEJO%20PEI%20Resumo%20Executivo_word\pag%2059%20mapa%20FRAGILIDADE.pdf</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sueli furlan</dc:creator>
  <cp:lastModifiedBy>Anônimo</cp:lastModifiedBy>
  <cp:revision>48</cp:revision>
  <dcterms:created xsi:type="dcterms:W3CDTF">2019-08-07T12:34:54Z</dcterms:created>
  <dcterms:modified xsi:type="dcterms:W3CDTF">2023-08-09T14:47:49Z</dcterms:modified>
</cp:coreProperties>
</file>