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5"/>
  </p:notesMasterIdLst>
  <p:handoutMasterIdLst>
    <p:handoutMasterId r:id="rId26"/>
  </p:handoutMasterIdLst>
  <p:sldIdLst>
    <p:sldId id="369" r:id="rId2"/>
    <p:sldId id="423" r:id="rId3"/>
    <p:sldId id="263" r:id="rId4"/>
    <p:sldId id="265" r:id="rId5"/>
    <p:sldId id="326" r:id="rId6"/>
    <p:sldId id="274" r:id="rId7"/>
    <p:sldId id="334" r:id="rId8"/>
    <p:sldId id="333" r:id="rId9"/>
    <p:sldId id="424" r:id="rId10"/>
    <p:sldId id="268" r:id="rId11"/>
    <p:sldId id="281" r:id="rId12"/>
    <p:sldId id="325" r:id="rId13"/>
    <p:sldId id="327" r:id="rId14"/>
    <p:sldId id="365" r:id="rId15"/>
    <p:sldId id="425" r:id="rId16"/>
    <p:sldId id="426" r:id="rId17"/>
    <p:sldId id="427" r:id="rId18"/>
    <p:sldId id="428" r:id="rId19"/>
    <p:sldId id="429" r:id="rId20"/>
    <p:sldId id="430" r:id="rId21"/>
    <p:sldId id="432" r:id="rId22"/>
    <p:sldId id="433" r:id="rId23"/>
    <p:sldId id="431" r:id="rId24"/>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CE32"/>
    <a:srgbClr val="000066"/>
    <a:srgbClr val="800080"/>
    <a:srgbClr val="FF9900"/>
    <a:srgbClr val="1C1C1C"/>
    <a:srgbClr val="333399"/>
    <a:srgbClr val="A7BEF7"/>
    <a:srgbClr val="DDF7FF"/>
    <a:srgbClr val="B8D7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21" autoAdjust="0"/>
    <p:restoredTop sz="94660" autoAdjust="0"/>
  </p:normalViewPr>
  <p:slideViewPr>
    <p:cSldViewPr>
      <p:cViewPr varScale="1">
        <p:scale>
          <a:sx n="105" d="100"/>
          <a:sy n="105" d="100"/>
        </p:scale>
        <p:origin x="168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133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C29A45-5DE9-42DF-B929-A8069212D43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t-BR"/>
        </a:p>
      </dgm:t>
    </dgm:pt>
    <dgm:pt modelId="{36BEA675-22FF-4A91-BCEF-65E578731015}">
      <dgm:prSet phldrT="[Texto]" custT="1"/>
      <dgm:spPr/>
      <dgm:t>
        <a:bodyPr/>
        <a:lstStyle/>
        <a:p>
          <a:r>
            <a:rPr lang="pt-BR" sz="2600" b="1" dirty="0" smtClean="0">
              <a:solidFill>
                <a:schemeClr val="accent6"/>
              </a:solidFill>
            </a:rPr>
            <a:t>Conhecimento Popular</a:t>
          </a:r>
          <a:endParaRPr lang="pt-BR" sz="2600" b="1" dirty="0">
            <a:solidFill>
              <a:schemeClr val="accent6"/>
            </a:solidFill>
          </a:endParaRPr>
        </a:p>
      </dgm:t>
    </dgm:pt>
    <dgm:pt modelId="{DBA0E42A-3E44-4FDE-9049-C016BA5431CB}" type="parTrans" cxnId="{1798CD13-3ED3-4ADA-A0FF-B817A4781E22}">
      <dgm:prSet/>
      <dgm:spPr/>
      <dgm:t>
        <a:bodyPr/>
        <a:lstStyle/>
        <a:p>
          <a:endParaRPr lang="pt-BR"/>
        </a:p>
      </dgm:t>
    </dgm:pt>
    <dgm:pt modelId="{BC465539-A168-4BB1-928A-D830891A66C4}" type="sibTrans" cxnId="{1798CD13-3ED3-4ADA-A0FF-B817A4781E22}">
      <dgm:prSet/>
      <dgm:spPr/>
      <dgm:t>
        <a:bodyPr/>
        <a:lstStyle/>
        <a:p>
          <a:endParaRPr lang="pt-BR"/>
        </a:p>
      </dgm:t>
    </dgm:pt>
    <dgm:pt modelId="{0AA89E32-A37D-474F-9A65-B8ABD3356960}">
      <dgm:prSet phldrT="[Texto]" custT="1"/>
      <dgm:spPr/>
      <dgm:t>
        <a:bodyPr/>
        <a:lstStyle/>
        <a:p>
          <a:pPr algn="just"/>
          <a:r>
            <a:rPr lang="pt-BR" sz="1800" b="1" dirty="0" smtClean="0"/>
            <a:t>Superficial</a:t>
          </a:r>
          <a:r>
            <a:rPr lang="pt-BR" sz="1800" dirty="0" smtClean="0"/>
            <a:t>: conforma-se com a aparência (porque vi, porque todo mundo diz, porque disseram)</a:t>
          </a:r>
          <a:endParaRPr lang="pt-BR" sz="1800" dirty="0"/>
        </a:p>
      </dgm:t>
    </dgm:pt>
    <dgm:pt modelId="{A6401D85-7225-41ED-9C98-B6E0EB350B6D}" type="parTrans" cxnId="{3138B2D6-D922-4C55-A2ED-A29F48E4826E}">
      <dgm:prSet/>
      <dgm:spPr/>
      <dgm:t>
        <a:bodyPr/>
        <a:lstStyle/>
        <a:p>
          <a:endParaRPr lang="pt-BR"/>
        </a:p>
      </dgm:t>
    </dgm:pt>
    <dgm:pt modelId="{6DD676A4-84FA-4F97-AF04-4F16215B992D}" type="sibTrans" cxnId="{3138B2D6-D922-4C55-A2ED-A29F48E4826E}">
      <dgm:prSet/>
      <dgm:spPr/>
      <dgm:t>
        <a:bodyPr/>
        <a:lstStyle/>
        <a:p>
          <a:endParaRPr lang="pt-BR"/>
        </a:p>
      </dgm:t>
    </dgm:pt>
    <dgm:pt modelId="{FC52D28F-32B6-4E9E-A17B-9C48644E3016}">
      <dgm:prSet phldrT="[Texto]" custT="1"/>
      <dgm:spPr/>
      <dgm:t>
        <a:bodyPr/>
        <a:lstStyle/>
        <a:p>
          <a:pPr algn="just"/>
          <a:r>
            <a:rPr lang="pt-BR" sz="1800" b="1" dirty="0" smtClean="0"/>
            <a:t>Sensitivo</a:t>
          </a:r>
          <a:r>
            <a:rPr lang="pt-BR" sz="1800" dirty="0" smtClean="0"/>
            <a:t>: refere-se a vivências, emoções e estado de ânimo</a:t>
          </a:r>
          <a:endParaRPr lang="pt-BR" sz="1800" dirty="0"/>
        </a:p>
      </dgm:t>
    </dgm:pt>
    <dgm:pt modelId="{76D8BD90-6900-4F39-9424-70DE03C6D7D1}" type="parTrans" cxnId="{C5D57E21-132F-4C31-B1D4-4E00956D49DE}">
      <dgm:prSet/>
      <dgm:spPr/>
      <dgm:t>
        <a:bodyPr/>
        <a:lstStyle/>
        <a:p>
          <a:endParaRPr lang="pt-BR"/>
        </a:p>
      </dgm:t>
    </dgm:pt>
    <dgm:pt modelId="{3E72BBC2-DB5F-40B1-AEF0-A75D94C86898}" type="sibTrans" cxnId="{C5D57E21-132F-4C31-B1D4-4E00956D49DE}">
      <dgm:prSet/>
      <dgm:spPr/>
      <dgm:t>
        <a:bodyPr/>
        <a:lstStyle/>
        <a:p>
          <a:endParaRPr lang="pt-BR"/>
        </a:p>
      </dgm:t>
    </dgm:pt>
    <dgm:pt modelId="{48B2A203-CCC9-4C60-98D9-0662E689741C}">
      <dgm:prSet phldrT="[Texto]" custT="1"/>
      <dgm:spPr/>
      <dgm:t>
        <a:bodyPr/>
        <a:lstStyle/>
        <a:p>
          <a:r>
            <a:rPr lang="pt-BR" sz="2600" b="1" dirty="0" smtClean="0">
              <a:solidFill>
                <a:schemeClr val="accent6"/>
              </a:solidFill>
            </a:rPr>
            <a:t>Conhecimento Científico</a:t>
          </a:r>
          <a:endParaRPr lang="pt-BR" sz="2600" b="1" dirty="0">
            <a:solidFill>
              <a:schemeClr val="accent6"/>
            </a:solidFill>
          </a:endParaRPr>
        </a:p>
      </dgm:t>
    </dgm:pt>
    <dgm:pt modelId="{63DE7EDB-B4B0-47FC-99B4-B1D8EDD025A7}" type="parTrans" cxnId="{DCB1D94F-A26B-4377-AC63-51481C07CEF4}">
      <dgm:prSet/>
      <dgm:spPr/>
      <dgm:t>
        <a:bodyPr/>
        <a:lstStyle/>
        <a:p>
          <a:endParaRPr lang="pt-BR"/>
        </a:p>
      </dgm:t>
    </dgm:pt>
    <dgm:pt modelId="{321DADF8-D245-45C3-A80F-71BCD698D77F}" type="sibTrans" cxnId="{DCB1D94F-A26B-4377-AC63-51481C07CEF4}">
      <dgm:prSet/>
      <dgm:spPr/>
      <dgm:t>
        <a:bodyPr/>
        <a:lstStyle/>
        <a:p>
          <a:endParaRPr lang="pt-BR"/>
        </a:p>
      </dgm:t>
    </dgm:pt>
    <dgm:pt modelId="{27E0D897-BED8-49E9-9B8F-28A4BF4B0E12}">
      <dgm:prSet phldrT="[Texto]" custT="1"/>
      <dgm:spPr/>
      <dgm:t>
        <a:bodyPr/>
        <a:lstStyle/>
        <a:p>
          <a:pPr algn="just"/>
          <a:r>
            <a:rPr lang="pt-BR" sz="1800" b="1" dirty="0" smtClean="0"/>
            <a:t>Real: </a:t>
          </a:r>
          <a:r>
            <a:rPr lang="pt-BR" sz="1800" dirty="0" smtClean="0"/>
            <a:t>factual, lida com ocorrências ou fatos</a:t>
          </a:r>
          <a:endParaRPr lang="pt-BR" sz="1800" dirty="0"/>
        </a:p>
      </dgm:t>
    </dgm:pt>
    <dgm:pt modelId="{07236B1C-D2B4-4550-8AFD-6ECE865E31A9}" type="parTrans" cxnId="{057E5DF3-232D-449F-8063-EB492C73A6A7}">
      <dgm:prSet/>
      <dgm:spPr/>
      <dgm:t>
        <a:bodyPr/>
        <a:lstStyle/>
        <a:p>
          <a:endParaRPr lang="pt-BR"/>
        </a:p>
      </dgm:t>
    </dgm:pt>
    <dgm:pt modelId="{E9548DB8-B260-4A8F-B11C-C9BBCCBDB598}" type="sibTrans" cxnId="{057E5DF3-232D-449F-8063-EB492C73A6A7}">
      <dgm:prSet/>
      <dgm:spPr/>
      <dgm:t>
        <a:bodyPr/>
        <a:lstStyle/>
        <a:p>
          <a:endParaRPr lang="pt-BR"/>
        </a:p>
      </dgm:t>
    </dgm:pt>
    <dgm:pt modelId="{3708B509-295F-4D27-890F-01A4824B0D35}">
      <dgm:prSet phldrT="[Texto]" custT="1"/>
      <dgm:spPr/>
      <dgm:t>
        <a:bodyPr/>
        <a:lstStyle/>
        <a:p>
          <a:pPr algn="just"/>
          <a:r>
            <a:rPr lang="pt-BR" sz="1800" b="1" dirty="0" smtClean="0"/>
            <a:t>Contingente</a:t>
          </a:r>
          <a:r>
            <a:rPr lang="pt-BR" sz="1800" dirty="0" smtClean="0"/>
            <a:t>: proposições têm veracidade ou falsidade conhecidas e propositalmente limitadas</a:t>
          </a:r>
          <a:endParaRPr lang="pt-BR" sz="1800" dirty="0"/>
        </a:p>
      </dgm:t>
    </dgm:pt>
    <dgm:pt modelId="{F8B967A3-518F-4467-9A73-9C4F38679EB7}" type="parTrans" cxnId="{EA4166BA-CBB7-4EC3-81DE-C43F83E16E6C}">
      <dgm:prSet/>
      <dgm:spPr/>
      <dgm:t>
        <a:bodyPr/>
        <a:lstStyle/>
        <a:p>
          <a:endParaRPr lang="pt-BR"/>
        </a:p>
      </dgm:t>
    </dgm:pt>
    <dgm:pt modelId="{E94A1112-08C4-4107-9E60-822AC18DA169}" type="sibTrans" cxnId="{EA4166BA-CBB7-4EC3-81DE-C43F83E16E6C}">
      <dgm:prSet/>
      <dgm:spPr/>
      <dgm:t>
        <a:bodyPr/>
        <a:lstStyle/>
        <a:p>
          <a:endParaRPr lang="pt-BR"/>
        </a:p>
      </dgm:t>
    </dgm:pt>
    <dgm:pt modelId="{53BA5B02-F1E5-4D97-91EE-0F0DF1B5D0EA}">
      <dgm:prSet custT="1"/>
      <dgm:spPr/>
      <dgm:t>
        <a:bodyPr/>
        <a:lstStyle/>
        <a:p>
          <a:pPr algn="just"/>
          <a:r>
            <a:rPr lang="pt-BR" sz="1800" b="1" dirty="0" smtClean="0"/>
            <a:t>Subjetivo</a:t>
          </a:r>
          <a:r>
            <a:rPr lang="pt-BR" sz="1800" dirty="0" smtClean="0"/>
            <a:t>: o próprio sujeito organiza suas experiências (por ouvir dizer)</a:t>
          </a:r>
          <a:endParaRPr lang="pt-BR" sz="1800" dirty="0"/>
        </a:p>
      </dgm:t>
    </dgm:pt>
    <dgm:pt modelId="{BF0C1FB0-BD73-45D8-9D38-0472D47A48F9}" type="parTrans" cxnId="{A47BCD7F-5908-4C43-8DF3-550B34B0D530}">
      <dgm:prSet/>
      <dgm:spPr/>
      <dgm:t>
        <a:bodyPr/>
        <a:lstStyle/>
        <a:p>
          <a:endParaRPr lang="pt-BR"/>
        </a:p>
      </dgm:t>
    </dgm:pt>
    <dgm:pt modelId="{9A962A35-9093-45DF-8BE5-FDF6B2FC7A75}" type="sibTrans" cxnId="{A47BCD7F-5908-4C43-8DF3-550B34B0D530}">
      <dgm:prSet/>
      <dgm:spPr/>
      <dgm:t>
        <a:bodyPr/>
        <a:lstStyle/>
        <a:p>
          <a:endParaRPr lang="pt-BR"/>
        </a:p>
      </dgm:t>
    </dgm:pt>
    <dgm:pt modelId="{FA3B0DF9-E631-4C59-A13B-D42B77FDDE3D}">
      <dgm:prSet custT="1"/>
      <dgm:spPr/>
      <dgm:t>
        <a:bodyPr/>
        <a:lstStyle/>
        <a:p>
          <a:r>
            <a:rPr lang="pt-BR" sz="2400" b="1" dirty="0" smtClean="0"/>
            <a:t>Assistemático</a:t>
          </a:r>
          <a:endParaRPr lang="pt-BR" sz="2400" dirty="0" smtClean="0"/>
        </a:p>
      </dgm:t>
    </dgm:pt>
    <dgm:pt modelId="{F3EDDE79-5DD2-4C83-95E6-E1926E55782D}" type="parTrans" cxnId="{DB79F819-07DF-4954-AC6B-3B735233C657}">
      <dgm:prSet/>
      <dgm:spPr/>
      <dgm:t>
        <a:bodyPr/>
        <a:lstStyle/>
        <a:p>
          <a:endParaRPr lang="pt-BR"/>
        </a:p>
      </dgm:t>
    </dgm:pt>
    <dgm:pt modelId="{B82F3C92-CB3D-4292-9227-CDF923FBC331}" type="sibTrans" cxnId="{DB79F819-07DF-4954-AC6B-3B735233C657}">
      <dgm:prSet/>
      <dgm:spPr/>
      <dgm:t>
        <a:bodyPr/>
        <a:lstStyle/>
        <a:p>
          <a:endParaRPr lang="pt-BR"/>
        </a:p>
      </dgm:t>
    </dgm:pt>
    <dgm:pt modelId="{11246C34-B478-4210-8D25-D9787B0E0FAC}">
      <dgm:prSet custT="1"/>
      <dgm:spPr/>
      <dgm:t>
        <a:bodyPr/>
        <a:lstStyle/>
        <a:p>
          <a:pPr algn="just"/>
          <a:r>
            <a:rPr lang="pt-BR" sz="1800" b="1" dirty="0" smtClean="0"/>
            <a:t>Sistemático</a:t>
          </a:r>
          <a:r>
            <a:rPr lang="pt-BR" sz="1800" dirty="0" smtClean="0"/>
            <a:t>: ordenado logicamente, formando um sistema de idéias</a:t>
          </a:r>
        </a:p>
      </dgm:t>
    </dgm:pt>
    <dgm:pt modelId="{FB19AFE4-6E52-4DEB-81F8-6A4ED9CF1849}" type="parTrans" cxnId="{E0EEAE89-D996-4FEF-87B4-4F5C6B2E5EF7}">
      <dgm:prSet/>
      <dgm:spPr/>
      <dgm:t>
        <a:bodyPr/>
        <a:lstStyle/>
        <a:p>
          <a:endParaRPr lang="pt-BR"/>
        </a:p>
      </dgm:t>
    </dgm:pt>
    <dgm:pt modelId="{135E8C1E-5074-4517-ABEA-A73E0E15B1DB}" type="sibTrans" cxnId="{E0EEAE89-D996-4FEF-87B4-4F5C6B2E5EF7}">
      <dgm:prSet/>
      <dgm:spPr/>
      <dgm:t>
        <a:bodyPr/>
        <a:lstStyle/>
        <a:p>
          <a:endParaRPr lang="pt-BR"/>
        </a:p>
      </dgm:t>
    </dgm:pt>
    <dgm:pt modelId="{08B7688F-CE93-43BB-9237-DEBD90267F20}">
      <dgm:prSet custT="1"/>
      <dgm:spPr/>
      <dgm:t>
        <a:bodyPr/>
        <a:lstStyle/>
        <a:p>
          <a:pPr algn="just"/>
          <a:r>
            <a:rPr lang="pt-BR" sz="1800" b="1" dirty="0" smtClean="0"/>
            <a:t>Verificável</a:t>
          </a:r>
          <a:r>
            <a:rPr lang="pt-BR" sz="1800" dirty="0" smtClean="0"/>
            <a:t>: se não comprovadas, não pertencem ao âmbito da ciência</a:t>
          </a:r>
          <a:endParaRPr lang="pt-BR" sz="1800" dirty="0"/>
        </a:p>
      </dgm:t>
    </dgm:pt>
    <dgm:pt modelId="{DC293BD8-0CD8-4D65-95B0-CDE64A29A528}" type="parTrans" cxnId="{FD829E98-A3BA-4B46-905B-F0C0928DF7F4}">
      <dgm:prSet/>
      <dgm:spPr/>
      <dgm:t>
        <a:bodyPr/>
        <a:lstStyle/>
        <a:p>
          <a:endParaRPr lang="pt-BR"/>
        </a:p>
      </dgm:t>
    </dgm:pt>
    <dgm:pt modelId="{767E54DE-BC4D-429C-B1C5-AACBAF83ECDE}" type="sibTrans" cxnId="{FD829E98-A3BA-4B46-905B-F0C0928DF7F4}">
      <dgm:prSet/>
      <dgm:spPr/>
      <dgm:t>
        <a:bodyPr/>
        <a:lstStyle/>
        <a:p>
          <a:endParaRPr lang="pt-BR"/>
        </a:p>
      </dgm:t>
    </dgm:pt>
    <dgm:pt modelId="{4A1B1B1C-C2CC-4324-9EFA-DBD4FA1A1EFD}" type="pres">
      <dgm:prSet presAssocID="{BFC29A45-5DE9-42DF-B929-A8069212D43D}" presName="diagram" presStyleCnt="0">
        <dgm:presLayoutVars>
          <dgm:chPref val="1"/>
          <dgm:dir/>
          <dgm:animOne val="branch"/>
          <dgm:animLvl val="lvl"/>
          <dgm:resizeHandles/>
        </dgm:presLayoutVars>
      </dgm:prSet>
      <dgm:spPr/>
      <dgm:t>
        <a:bodyPr/>
        <a:lstStyle/>
        <a:p>
          <a:endParaRPr lang="pt-BR"/>
        </a:p>
      </dgm:t>
    </dgm:pt>
    <dgm:pt modelId="{F12EA79E-3EF6-4B88-A74C-B579F43CC6F8}" type="pres">
      <dgm:prSet presAssocID="{36BEA675-22FF-4A91-BCEF-65E578731015}" presName="root" presStyleCnt="0"/>
      <dgm:spPr/>
    </dgm:pt>
    <dgm:pt modelId="{45DA3F17-B8EC-44D9-A37D-9E50AA272EE2}" type="pres">
      <dgm:prSet presAssocID="{36BEA675-22FF-4A91-BCEF-65E578731015}" presName="rootComposite" presStyleCnt="0"/>
      <dgm:spPr/>
    </dgm:pt>
    <dgm:pt modelId="{0F74B652-E805-4A39-BE04-E7365615526B}" type="pres">
      <dgm:prSet presAssocID="{36BEA675-22FF-4A91-BCEF-65E578731015}" presName="rootText" presStyleLbl="node1" presStyleIdx="0" presStyleCnt="2" custScaleX="253617" custLinFactNeighborX="-3727"/>
      <dgm:spPr/>
      <dgm:t>
        <a:bodyPr/>
        <a:lstStyle/>
        <a:p>
          <a:endParaRPr lang="pt-BR"/>
        </a:p>
      </dgm:t>
    </dgm:pt>
    <dgm:pt modelId="{3D391E51-41EF-4E07-8C9B-EEA0CC9F0B94}" type="pres">
      <dgm:prSet presAssocID="{36BEA675-22FF-4A91-BCEF-65E578731015}" presName="rootConnector" presStyleLbl="node1" presStyleIdx="0" presStyleCnt="2"/>
      <dgm:spPr/>
      <dgm:t>
        <a:bodyPr/>
        <a:lstStyle/>
        <a:p>
          <a:endParaRPr lang="pt-BR"/>
        </a:p>
      </dgm:t>
    </dgm:pt>
    <dgm:pt modelId="{E8A0FA68-FCC7-44BE-B273-C22900C08785}" type="pres">
      <dgm:prSet presAssocID="{36BEA675-22FF-4A91-BCEF-65E578731015}" presName="childShape" presStyleCnt="0"/>
      <dgm:spPr/>
    </dgm:pt>
    <dgm:pt modelId="{6288A86A-04F9-4D16-95DC-22C83A0E109E}" type="pres">
      <dgm:prSet presAssocID="{A6401D85-7225-41ED-9C98-B6E0EB350B6D}" presName="Name13" presStyleLbl="parChTrans1D2" presStyleIdx="0" presStyleCnt="8"/>
      <dgm:spPr/>
      <dgm:t>
        <a:bodyPr/>
        <a:lstStyle/>
        <a:p>
          <a:endParaRPr lang="pt-BR"/>
        </a:p>
      </dgm:t>
    </dgm:pt>
    <dgm:pt modelId="{3E8736AD-31ED-420E-BCB2-1B233FA3CFBE}" type="pres">
      <dgm:prSet presAssocID="{0AA89E32-A37D-474F-9A65-B8ABD3356960}" presName="childText" presStyleLbl="bgAcc1" presStyleIdx="0" presStyleCnt="8" custScaleX="264616" custScaleY="128075">
        <dgm:presLayoutVars>
          <dgm:bulletEnabled val="1"/>
        </dgm:presLayoutVars>
      </dgm:prSet>
      <dgm:spPr/>
      <dgm:t>
        <a:bodyPr/>
        <a:lstStyle/>
        <a:p>
          <a:endParaRPr lang="pt-BR"/>
        </a:p>
      </dgm:t>
    </dgm:pt>
    <dgm:pt modelId="{354ABA2C-1CD3-4610-B078-7C35444D23E6}" type="pres">
      <dgm:prSet presAssocID="{76D8BD90-6900-4F39-9424-70DE03C6D7D1}" presName="Name13" presStyleLbl="parChTrans1D2" presStyleIdx="1" presStyleCnt="8"/>
      <dgm:spPr/>
      <dgm:t>
        <a:bodyPr/>
        <a:lstStyle/>
        <a:p>
          <a:endParaRPr lang="pt-BR"/>
        </a:p>
      </dgm:t>
    </dgm:pt>
    <dgm:pt modelId="{466912FC-F186-402D-A0B0-F1CB5525BEF6}" type="pres">
      <dgm:prSet presAssocID="{FC52D28F-32B6-4E9E-A17B-9C48644E3016}" presName="childText" presStyleLbl="bgAcc1" presStyleIdx="1" presStyleCnt="8" custScaleX="253617">
        <dgm:presLayoutVars>
          <dgm:bulletEnabled val="1"/>
        </dgm:presLayoutVars>
      </dgm:prSet>
      <dgm:spPr/>
      <dgm:t>
        <a:bodyPr/>
        <a:lstStyle/>
        <a:p>
          <a:endParaRPr lang="pt-BR"/>
        </a:p>
      </dgm:t>
    </dgm:pt>
    <dgm:pt modelId="{EADE2DD4-FE7B-402A-8032-706550328E82}" type="pres">
      <dgm:prSet presAssocID="{BF0C1FB0-BD73-45D8-9D38-0472D47A48F9}" presName="Name13" presStyleLbl="parChTrans1D2" presStyleIdx="2" presStyleCnt="8"/>
      <dgm:spPr/>
      <dgm:t>
        <a:bodyPr/>
        <a:lstStyle/>
        <a:p>
          <a:endParaRPr lang="pt-BR"/>
        </a:p>
      </dgm:t>
    </dgm:pt>
    <dgm:pt modelId="{E8452BD7-7ECE-4495-8474-C239B66FA2B8}" type="pres">
      <dgm:prSet presAssocID="{53BA5B02-F1E5-4D97-91EE-0F0DF1B5D0EA}" presName="childText" presStyleLbl="bgAcc1" presStyleIdx="2" presStyleCnt="8" custScaleX="253617">
        <dgm:presLayoutVars>
          <dgm:bulletEnabled val="1"/>
        </dgm:presLayoutVars>
      </dgm:prSet>
      <dgm:spPr/>
      <dgm:t>
        <a:bodyPr/>
        <a:lstStyle/>
        <a:p>
          <a:endParaRPr lang="pt-BR"/>
        </a:p>
      </dgm:t>
    </dgm:pt>
    <dgm:pt modelId="{34754E56-A285-4304-BFDC-5C0525D5C26B}" type="pres">
      <dgm:prSet presAssocID="{F3EDDE79-5DD2-4C83-95E6-E1926E55782D}" presName="Name13" presStyleLbl="parChTrans1D2" presStyleIdx="3" presStyleCnt="8"/>
      <dgm:spPr/>
      <dgm:t>
        <a:bodyPr/>
        <a:lstStyle/>
        <a:p>
          <a:endParaRPr lang="pt-BR"/>
        </a:p>
      </dgm:t>
    </dgm:pt>
    <dgm:pt modelId="{8BD0C4CC-E76C-41C2-8FBA-26133D330FC5}" type="pres">
      <dgm:prSet presAssocID="{FA3B0DF9-E631-4C59-A13B-D42B77FDDE3D}" presName="childText" presStyleLbl="bgAcc1" presStyleIdx="3" presStyleCnt="8" custScaleX="253617">
        <dgm:presLayoutVars>
          <dgm:bulletEnabled val="1"/>
        </dgm:presLayoutVars>
      </dgm:prSet>
      <dgm:spPr/>
      <dgm:t>
        <a:bodyPr/>
        <a:lstStyle/>
        <a:p>
          <a:endParaRPr lang="pt-BR"/>
        </a:p>
      </dgm:t>
    </dgm:pt>
    <dgm:pt modelId="{E150F669-8D03-4896-8741-647FC6F6C626}" type="pres">
      <dgm:prSet presAssocID="{48B2A203-CCC9-4C60-98D9-0662E689741C}" presName="root" presStyleCnt="0"/>
      <dgm:spPr/>
    </dgm:pt>
    <dgm:pt modelId="{581DFD96-4446-4514-BAFA-7EB9A51D5B87}" type="pres">
      <dgm:prSet presAssocID="{48B2A203-CCC9-4C60-98D9-0662E689741C}" presName="rootComposite" presStyleCnt="0"/>
      <dgm:spPr/>
    </dgm:pt>
    <dgm:pt modelId="{82AAB9CD-4279-4D97-9CAC-ED851649ABAD}" type="pres">
      <dgm:prSet presAssocID="{48B2A203-CCC9-4C60-98D9-0662E689741C}" presName="rootText" presStyleLbl="node1" presStyleIdx="1" presStyleCnt="2" custScaleX="287668" custLinFactNeighborX="-2348"/>
      <dgm:spPr/>
      <dgm:t>
        <a:bodyPr/>
        <a:lstStyle/>
        <a:p>
          <a:endParaRPr lang="pt-BR"/>
        </a:p>
      </dgm:t>
    </dgm:pt>
    <dgm:pt modelId="{0944826C-92A9-49C5-9D08-99E386ECD5C9}" type="pres">
      <dgm:prSet presAssocID="{48B2A203-CCC9-4C60-98D9-0662E689741C}" presName="rootConnector" presStyleLbl="node1" presStyleIdx="1" presStyleCnt="2"/>
      <dgm:spPr/>
      <dgm:t>
        <a:bodyPr/>
        <a:lstStyle/>
        <a:p>
          <a:endParaRPr lang="pt-BR"/>
        </a:p>
      </dgm:t>
    </dgm:pt>
    <dgm:pt modelId="{25BEF0C9-3AFF-4345-AC07-1D11413A965C}" type="pres">
      <dgm:prSet presAssocID="{48B2A203-CCC9-4C60-98D9-0662E689741C}" presName="childShape" presStyleCnt="0"/>
      <dgm:spPr/>
    </dgm:pt>
    <dgm:pt modelId="{15AC8A2A-F33F-407D-BD53-690AE33747E9}" type="pres">
      <dgm:prSet presAssocID="{07236B1C-D2B4-4550-8AFD-6ECE865E31A9}" presName="Name13" presStyleLbl="parChTrans1D2" presStyleIdx="4" presStyleCnt="8"/>
      <dgm:spPr/>
      <dgm:t>
        <a:bodyPr/>
        <a:lstStyle/>
        <a:p>
          <a:endParaRPr lang="pt-BR"/>
        </a:p>
      </dgm:t>
    </dgm:pt>
    <dgm:pt modelId="{962E0A83-E042-40F5-AEBA-C51D9233ECA8}" type="pres">
      <dgm:prSet presAssocID="{27E0D897-BED8-49E9-9B8F-28A4BF4B0E12}" presName="childText" presStyleLbl="bgAcc1" presStyleIdx="4" presStyleCnt="8" custScaleX="272197">
        <dgm:presLayoutVars>
          <dgm:bulletEnabled val="1"/>
        </dgm:presLayoutVars>
      </dgm:prSet>
      <dgm:spPr/>
      <dgm:t>
        <a:bodyPr/>
        <a:lstStyle/>
        <a:p>
          <a:endParaRPr lang="pt-BR"/>
        </a:p>
      </dgm:t>
    </dgm:pt>
    <dgm:pt modelId="{8A0285C1-4128-4BF6-8D35-2BD46D0219BC}" type="pres">
      <dgm:prSet presAssocID="{F8B967A3-518F-4467-9A73-9C4F38679EB7}" presName="Name13" presStyleLbl="parChTrans1D2" presStyleIdx="5" presStyleCnt="8"/>
      <dgm:spPr/>
      <dgm:t>
        <a:bodyPr/>
        <a:lstStyle/>
        <a:p>
          <a:endParaRPr lang="pt-BR"/>
        </a:p>
      </dgm:t>
    </dgm:pt>
    <dgm:pt modelId="{D5194C62-8401-43EB-876B-1BCB42F5A8C1}" type="pres">
      <dgm:prSet presAssocID="{3708B509-295F-4D27-890F-01A4824B0D35}" presName="childText" presStyleLbl="bgAcc1" presStyleIdx="5" presStyleCnt="8" custScaleX="267145" custScaleY="140906" custLinFactNeighborX="3683" custLinFactNeighborY="3626">
        <dgm:presLayoutVars>
          <dgm:bulletEnabled val="1"/>
        </dgm:presLayoutVars>
      </dgm:prSet>
      <dgm:spPr/>
      <dgm:t>
        <a:bodyPr/>
        <a:lstStyle/>
        <a:p>
          <a:endParaRPr lang="pt-BR"/>
        </a:p>
      </dgm:t>
    </dgm:pt>
    <dgm:pt modelId="{744D9F5D-756F-415D-B8AB-B2064ABE5BDA}" type="pres">
      <dgm:prSet presAssocID="{FB19AFE4-6E52-4DEB-81F8-6A4ED9CF1849}" presName="Name13" presStyleLbl="parChTrans1D2" presStyleIdx="6" presStyleCnt="8"/>
      <dgm:spPr/>
      <dgm:t>
        <a:bodyPr/>
        <a:lstStyle/>
        <a:p>
          <a:endParaRPr lang="pt-BR"/>
        </a:p>
      </dgm:t>
    </dgm:pt>
    <dgm:pt modelId="{4BA4C66C-836F-452C-9088-E79B5D814439}" type="pres">
      <dgm:prSet presAssocID="{11246C34-B478-4210-8D25-D9787B0E0FAC}" presName="childText" presStyleLbl="bgAcc1" presStyleIdx="6" presStyleCnt="8" custScaleX="272197">
        <dgm:presLayoutVars>
          <dgm:bulletEnabled val="1"/>
        </dgm:presLayoutVars>
      </dgm:prSet>
      <dgm:spPr/>
      <dgm:t>
        <a:bodyPr/>
        <a:lstStyle/>
        <a:p>
          <a:endParaRPr lang="pt-BR"/>
        </a:p>
      </dgm:t>
    </dgm:pt>
    <dgm:pt modelId="{6D8C035D-49A9-4D58-9759-CCAC2ACD05F1}" type="pres">
      <dgm:prSet presAssocID="{DC293BD8-0CD8-4D65-95B0-CDE64A29A528}" presName="Name13" presStyleLbl="parChTrans1D2" presStyleIdx="7" presStyleCnt="8"/>
      <dgm:spPr/>
      <dgm:t>
        <a:bodyPr/>
        <a:lstStyle/>
        <a:p>
          <a:endParaRPr lang="pt-BR"/>
        </a:p>
      </dgm:t>
    </dgm:pt>
    <dgm:pt modelId="{DD305584-005F-4E83-9FC1-10637E15BBCF}" type="pres">
      <dgm:prSet presAssocID="{08B7688F-CE93-43BB-9237-DEBD90267F20}" presName="childText" presStyleLbl="bgAcc1" presStyleIdx="7" presStyleCnt="8" custScaleX="272197">
        <dgm:presLayoutVars>
          <dgm:bulletEnabled val="1"/>
        </dgm:presLayoutVars>
      </dgm:prSet>
      <dgm:spPr/>
      <dgm:t>
        <a:bodyPr/>
        <a:lstStyle/>
        <a:p>
          <a:endParaRPr lang="pt-BR"/>
        </a:p>
      </dgm:t>
    </dgm:pt>
  </dgm:ptLst>
  <dgm:cxnLst>
    <dgm:cxn modelId="{FD829E98-A3BA-4B46-905B-F0C0928DF7F4}" srcId="{48B2A203-CCC9-4C60-98D9-0662E689741C}" destId="{08B7688F-CE93-43BB-9237-DEBD90267F20}" srcOrd="3" destOrd="0" parTransId="{DC293BD8-0CD8-4D65-95B0-CDE64A29A528}" sibTransId="{767E54DE-BC4D-429C-B1C5-AACBAF83ECDE}"/>
    <dgm:cxn modelId="{B18066A4-F230-4927-9DB1-5B7F857D6EA3}" type="presOf" srcId="{F3EDDE79-5DD2-4C83-95E6-E1926E55782D}" destId="{34754E56-A285-4304-BFDC-5C0525D5C26B}" srcOrd="0" destOrd="0" presId="urn:microsoft.com/office/officeart/2005/8/layout/hierarchy3"/>
    <dgm:cxn modelId="{BF797241-C809-4724-BB9B-10E9A58FC1A5}" type="presOf" srcId="{36BEA675-22FF-4A91-BCEF-65E578731015}" destId="{3D391E51-41EF-4E07-8C9B-EEA0CC9F0B94}" srcOrd="1" destOrd="0" presId="urn:microsoft.com/office/officeart/2005/8/layout/hierarchy3"/>
    <dgm:cxn modelId="{A47BCD7F-5908-4C43-8DF3-550B34B0D530}" srcId="{36BEA675-22FF-4A91-BCEF-65E578731015}" destId="{53BA5B02-F1E5-4D97-91EE-0F0DF1B5D0EA}" srcOrd="2" destOrd="0" parTransId="{BF0C1FB0-BD73-45D8-9D38-0472D47A48F9}" sibTransId="{9A962A35-9093-45DF-8BE5-FDF6B2FC7A75}"/>
    <dgm:cxn modelId="{E6BE99B6-D1E7-495D-B4E6-A7ABFD2CCE7C}" type="presOf" srcId="{DC293BD8-0CD8-4D65-95B0-CDE64A29A528}" destId="{6D8C035D-49A9-4D58-9759-CCAC2ACD05F1}" srcOrd="0" destOrd="0" presId="urn:microsoft.com/office/officeart/2005/8/layout/hierarchy3"/>
    <dgm:cxn modelId="{92A07982-AB94-4F48-ACB3-BDC403E97578}" type="presOf" srcId="{48B2A203-CCC9-4C60-98D9-0662E689741C}" destId="{82AAB9CD-4279-4D97-9CAC-ED851649ABAD}" srcOrd="0" destOrd="0" presId="urn:microsoft.com/office/officeart/2005/8/layout/hierarchy3"/>
    <dgm:cxn modelId="{057E5DF3-232D-449F-8063-EB492C73A6A7}" srcId="{48B2A203-CCC9-4C60-98D9-0662E689741C}" destId="{27E0D897-BED8-49E9-9B8F-28A4BF4B0E12}" srcOrd="0" destOrd="0" parTransId="{07236B1C-D2B4-4550-8AFD-6ECE865E31A9}" sibTransId="{E9548DB8-B260-4A8F-B11C-C9BBCCBDB598}"/>
    <dgm:cxn modelId="{3138B2D6-D922-4C55-A2ED-A29F48E4826E}" srcId="{36BEA675-22FF-4A91-BCEF-65E578731015}" destId="{0AA89E32-A37D-474F-9A65-B8ABD3356960}" srcOrd="0" destOrd="0" parTransId="{A6401D85-7225-41ED-9C98-B6E0EB350B6D}" sibTransId="{6DD676A4-84FA-4F97-AF04-4F16215B992D}"/>
    <dgm:cxn modelId="{15DB9FFF-259A-4CDB-8B5E-FEAA3F9785D9}" type="presOf" srcId="{F8B967A3-518F-4467-9A73-9C4F38679EB7}" destId="{8A0285C1-4128-4BF6-8D35-2BD46D0219BC}" srcOrd="0" destOrd="0" presId="urn:microsoft.com/office/officeart/2005/8/layout/hierarchy3"/>
    <dgm:cxn modelId="{EA4166BA-CBB7-4EC3-81DE-C43F83E16E6C}" srcId="{48B2A203-CCC9-4C60-98D9-0662E689741C}" destId="{3708B509-295F-4D27-890F-01A4824B0D35}" srcOrd="1" destOrd="0" parTransId="{F8B967A3-518F-4467-9A73-9C4F38679EB7}" sibTransId="{E94A1112-08C4-4107-9E60-822AC18DA169}"/>
    <dgm:cxn modelId="{D40BA4EF-B3B8-4557-BDA8-1B59C481D268}" type="presOf" srcId="{36BEA675-22FF-4A91-BCEF-65E578731015}" destId="{0F74B652-E805-4A39-BE04-E7365615526B}" srcOrd="0" destOrd="0" presId="urn:microsoft.com/office/officeart/2005/8/layout/hierarchy3"/>
    <dgm:cxn modelId="{A89DEE5F-BDE1-41E1-B7DF-9A854F53EAEC}" type="presOf" srcId="{FB19AFE4-6E52-4DEB-81F8-6A4ED9CF1849}" destId="{744D9F5D-756F-415D-B8AB-B2064ABE5BDA}" srcOrd="0" destOrd="0" presId="urn:microsoft.com/office/officeart/2005/8/layout/hierarchy3"/>
    <dgm:cxn modelId="{E0EEAE89-D996-4FEF-87B4-4F5C6B2E5EF7}" srcId="{48B2A203-CCC9-4C60-98D9-0662E689741C}" destId="{11246C34-B478-4210-8D25-D9787B0E0FAC}" srcOrd="2" destOrd="0" parTransId="{FB19AFE4-6E52-4DEB-81F8-6A4ED9CF1849}" sibTransId="{135E8C1E-5074-4517-ABEA-A73E0E15B1DB}"/>
    <dgm:cxn modelId="{FBCDC067-301B-46B4-9CE8-ADEF5B3F6C10}" type="presOf" srcId="{FC52D28F-32B6-4E9E-A17B-9C48644E3016}" destId="{466912FC-F186-402D-A0B0-F1CB5525BEF6}" srcOrd="0" destOrd="0" presId="urn:microsoft.com/office/officeart/2005/8/layout/hierarchy3"/>
    <dgm:cxn modelId="{76BD61A6-CB0A-4EF4-A7C3-361B1A2A9F10}" type="presOf" srcId="{27E0D897-BED8-49E9-9B8F-28A4BF4B0E12}" destId="{962E0A83-E042-40F5-AEBA-C51D9233ECA8}" srcOrd="0" destOrd="0" presId="urn:microsoft.com/office/officeart/2005/8/layout/hierarchy3"/>
    <dgm:cxn modelId="{DB79F819-07DF-4954-AC6B-3B735233C657}" srcId="{36BEA675-22FF-4A91-BCEF-65E578731015}" destId="{FA3B0DF9-E631-4C59-A13B-D42B77FDDE3D}" srcOrd="3" destOrd="0" parTransId="{F3EDDE79-5DD2-4C83-95E6-E1926E55782D}" sibTransId="{B82F3C92-CB3D-4292-9227-CDF923FBC331}"/>
    <dgm:cxn modelId="{148D4332-941A-4278-AA22-7F622CCD493E}" type="presOf" srcId="{BF0C1FB0-BD73-45D8-9D38-0472D47A48F9}" destId="{EADE2DD4-FE7B-402A-8032-706550328E82}" srcOrd="0" destOrd="0" presId="urn:microsoft.com/office/officeart/2005/8/layout/hierarchy3"/>
    <dgm:cxn modelId="{EEF93070-6686-4915-AE23-22C4BE099377}" type="presOf" srcId="{BFC29A45-5DE9-42DF-B929-A8069212D43D}" destId="{4A1B1B1C-C2CC-4324-9EFA-DBD4FA1A1EFD}" srcOrd="0" destOrd="0" presId="urn:microsoft.com/office/officeart/2005/8/layout/hierarchy3"/>
    <dgm:cxn modelId="{E6BFB1AE-3C25-4001-B9FA-3C11F41B0573}" type="presOf" srcId="{FA3B0DF9-E631-4C59-A13B-D42B77FDDE3D}" destId="{8BD0C4CC-E76C-41C2-8FBA-26133D330FC5}" srcOrd="0" destOrd="0" presId="urn:microsoft.com/office/officeart/2005/8/layout/hierarchy3"/>
    <dgm:cxn modelId="{1798CD13-3ED3-4ADA-A0FF-B817A4781E22}" srcId="{BFC29A45-5DE9-42DF-B929-A8069212D43D}" destId="{36BEA675-22FF-4A91-BCEF-65E578731015}" srcOrd="0" destOrd="0" parTransId="{DBA0E42A-3E44-4FDE-9049-C016BA5431CB}" sibTransId="{BC465539-A168-4BB1-928A-D830891A66C4}"/>
    <dgm:cxn modelId="{E6329AA9-B78F-4D10-A118-396884985888}" type="presOf" srcId="{0AA89E32-A37D-474F-9A65-B8ABD3356960}" destId="{3E8736AD-31ED-420E-BCB2-1B233FA3CFBE}" srcOrd="0" destOrd="0" presId="urn:microsoft.com/office/officeart/2005/8/layout/hierarchy3"/>
    <dgm:cxn modelId="{B007D647-482D-42C5-8147-222A92FBD8DF}" type="presOf" srcId="{11246C34-B478-4210-8D25-D9787B0E0FAC}" destId="{4BA4C66C-836F-452C-9088-E79B5D814439}" srcOrd="0" destOrd="0" presId="urn:microsoft.com/office/officeart/2005/8/layout/hierarchy3"/>
    <dgm:cxn modelId="{072B6C7C-9322-4B08-B447-D860545A9A70}" type="presOf" srcId="{76D8BD90-6900-4F39-9424-70DE03C6D7D1}" destId="{354ABA2C-1CD3-4610-B078-7C35444D23E6}" srcOrd="0" destOrd="0" presId="urn:microsoft.com/office/officeart/2005/8/layout/hierarchy3"/>
    <dgm:cxn modelId="{CFF09939-8F30-4BE5-9E9D-13670D1D80A3}" type="presOf" srcId="{53BA5B02-F1E5-4D97-91EE-0F0DF1B5D0EA}" destId="{E8452BD7-7ECE-4495-8474-C239B66FA2B8}" srcOrd="0" destOrd="0" presId="urn:microsoft.com/office/officeart/2005/8/layout/hierarchy3"/>
    <dgm:cxn modelId="{5197BF69-257C-47A1-9174-BC2EB6F111BB}" type="presOf" srcId="{A6401D85-7225-41ED-9C98-B6E0EB350B6D}" destId="{6288A86A-04F9-4D16-95DC-22C83A0E109E}" srcOrd="0" destOrd="0" presId="urn:microsoft.com/office/officeart/2005/8/layout/hierarchy3"/>
    <dgm:cxn modelId="{C5D57E21-132F-4C31-B1D4-4E00956D49DE}" srcId="{36BEA675-22FF-4A91-BCEF-65E578731015}" destId="{FC52D28F-32B6-4E9E-A17B-9C48644E3016}" srcOrd="1" destOrd="0" parTransId="{76D8BD90-6900-4F39-9424-70DE03C6D7D1}" sibTransId="{3E72BBC2-DB5F-40B1-AEF0-A75D94C86898}"/>
    <dgm:cxn modelId="{DCB1D94F-A26B-4377-AC63-51481C07CEF4}" srcId="{BFC29A45-5DE9-42DF-B929-A8069212D43D}" destId="{48B2A203-CCC9-4C60-98D9-0662E689741C}" srcOrd="1" destOrd="0" parTransId="{63DE7EDB-B4B0-47FC-99B4-B1D8EDD025A7}" sibTransId="{321DADF8-D245-45C3-A80F-71BCD698D77F}"/>
    <dgm:cxn modelId="{09CD784E-643E-4F9D-96CC-9FB752E2C0D3}" type="presOf" srcId="{3708B509-295F-4D27-890F-01A4824B0D35}" destId="{D5194C62-8401-43EB-876B-1BCB42F5A8C1}" srcOrd="0" destOrd="0" presId="urn:microsoft.com/office/officeart/2005/8/layout/hierarchy3"/>
    <dgm:cxn modelId="{C4803B2C-54F1-47A1-BF86-FDAAC8ECA684}" type="presOf" srcId="{48B2A203-CCC9-4C60-98D9-0662E689741C}" destId="{0944826C-92A9-49C5-9D08-99E386ECD5C9}" srcOrd="1" destOrd="0" presId="urn:microsoft.com/office/officeart/2005/8/layout/hierarchy3"/>
    <dgm:cxn modelId="{DA5766AA-68D1-489A-B572-0D96518F2E2A}" type="presOf" srcId="{08B7688F-CE93-43BB-9237-DEBD90267F20}" destId="{DD305584-005F-4E83-9FC1-10637E15BBCF}" srcOrd="0" destOrd="0" presId="urn:microsoft.com/office/officeart/2005/8/layout/hierarchy3"/>
    <dgm:cxn modelId="{A1ECA1D4-A93F-4AE1-8633-D01A73EFBDF4}" type="presOf" srcId="{07236B1C-D2B4-4550-8AFD-6ECE865E31A9}" destId="{15AC8A2A-F33F-407D-BD53-690AE33747E9}" srcOrd="0" destOrd="0" presId="urn:microsoft.com/office/officeart/2005/8/layout/hierarchy3"/>
    <dgm:cxn modelId="{5CDBBA64-539C-4154-9EEA-6A3983787C87}" type="presParOf" srcId="{4A1B1B1C-C2CC-4324-9EFA-DBD4FA1A1EFD}" destId="{F12EA79E-3EF6-4B88-A74C-B579F43CC6F8}" srcOrd="0" destOrd="0" presId="urn:microsoft.com/office/officeart/2005/8/layout/hierarchy3"/>
    <dgm:cxn modelId="{964F884A-6A97-43D7-9053-6053898B498B}" type="presParOf" srcId="{F12EA79E-3EF6-4B88-A74C-B579F43CC6F8}" destId="{45DA3F17-B8EC-44D9-A37D-9E50AA272EE2}" srcOrd="0" destOrd="0" presId="urn:microsoft.com/office/officeart/2005/8/layout/hierarchy3"/>
    <dgm:cxn modelId="{BFBDE09A-A2E8-4591-9E19-BDD0F16B5ACF}" type="presParOf" srcId="{45DA3F17-B8EC-44D9-A37D-9E50AA272EE2}" destId="{0F74B652-E805-4A39-BE04-E7365615526B}" srcOrd="0" destOrd="0" presId="urn:microsoft.com/office/officeart/2005/8/layout/hierarchy3"/>
    <dgm:cxn modelId="{4075642E-F9C3-4BB1-B659-C9B87F9211FB}" type="presParOf" srcId="{45DA3F17-B8EC-44D9-A37D-9E50AA272EE2}" destId="{3D391E51-41EF-4E07-8C9B-EEA0CC9F0B94}" srcOrd="1" destOrd="0" presId="urn:microsoft.com/office/officeart/2005/8/layout/hierarchy3"/>
    <dgm:cxn modelId="{60D1B737-9BF8-4E88-9563-F1C18AE396A8}" type="presParOf" srcId="{F12EA79E-3EF6-4B88-A74C-B579F43CC6F8}" destId="{E8A0FA68-FCC7-44BE-B273-C22900C08785}" srcOrd="1" destOrd="0" presId="urn:microsoft.com/office/officeart/2005/8/layout/hierarchy3"/>
    <dgm:cxn modelId="{20F00E3D-2BFC-450F-B05E-4C89E2E7ECF5}" type="presParOf" srcId="{E8A0FA68-FCC7-44BE-B273-C22900C08785}" destId="{6288A86A-04F9-4D16-95DC-22C83A0E109E}" srcOrd="0" destOrd="0" presId="urn:microsoft.com/office/officeart/2005/8/layout/hierarchy3"/>
    <dgm:cxn modelId="{CC803CA9-36D6-4ECD-B53B-8161C017C5AB}" type="presParOf" srcId="{E8A0FA68-FCC7-44BE-B273-C22900C08785}" destId="{3E8736AD-31ED-420E-BCB2-1B233FA3CFBE}" srcOrd="1" destOrd="0" presId="urn:microsoft.com/office/officeart/2005/8/layout/hierarchy3"/>
    <dgm:cxn modelId="{1C4E9851-B036-4665-AD7E-FC43066F7510}" type="presParOf" srcId="{E8A0FA68-FCC7-44BE-B273-C22900C08785}" destId="{354ABA2C-1CD3-4610-B078-7C35444D23E6}" srcOrd="2" destOrd="0" presId="urn:microsoft.com/office/officeart/2005/8/layout/hierarchy3"/>
    <dgm:cxn modelId="{33FBB65F-201D-4A79-9F10-81EA40C45B31}" type="presParOf" srcId="{E8A0FA68-FCC7-44BE-B273-C22900C08785}" destId="{466912FC-F186-402D-A0B0-F1CB5525BEF6}" srcOrd="3" destOrd="0" presId="urn:microsoft.com/office/officeart/2005/8/layout/hierarchy3"/>
    <dgm:cxn modelId="{E66B9BED-8829-44FF-8434-79205E7D754F}" type="presParOf" srcId="{E8A0FA68-FCC7-44BE-B273-C22900C08785}" destId="{EADE2DD4-FE7B-402A-8032-706550328E82}" srcOrd="4" destOrd="0" presId="urn:microsoft.com/office/officeart/2005/8/layout/hierarchy3"/>
    <dgm:cxn modelId="{9A21359A-C7B5-4899-967D-D8B3C20AED8B}" type="presParOf" srcId="{E8A0FA68-FCC7-44BE-B273-C22900C08785}" destId="{E8452BD7-7ECE-4495-8474-C239B66FA2B8}" srcOrd="5" destOrd="0" presId="urn:microsoft.com/office/officeart/2005/8/layout/hierarchy3"/>
    <dgm:cxn modelId="{B9A1E54B-530C-4930-88D3-0C70F0369877}" type="presParOf" srcId="{E8A0FA68-FCC7-44BE-B273-C22900C08785}" destId="{34754E56-A285-4304-BFDC-5C0525D5C26B}" srcOrd="6" destOrd="0" presId="urn:microsoft.com/office/officeart/2005/8/layout/hierarchy3"/>
    <dgm:cxn modelId="{6FF13ECF-08A3-40C3-9B51-9CD0E27E643C}" type="presParOf" srcId="{E8A0FA68-FCC7-44BE-B273-C22900C08785}" destId="{8BD0C4CC-E76C-41C2-8FBA-26133D330FC5}" srcOrd="7" destOrd="0" presId="urn:microsoft.com/office/officeart/2005/8/layout/hierarchy3"/>
    <dgm:cxn modelId="{6BA965FF-428E-4F4D-846F-909BA48D246D}" type="presParOf" srcId="{4A1B1B1C-C2CC-4324-9EFA-DBD4FA1A1EFD}" destId="{E150F669-8D03-4896-8741-647FC6F6C626}" srcOrd="1" destOrd="0" presId="urn:microsoft.com/office/officeart/2005/8/layout/hierarchy3"/>
    <dgm:cxn modelId="{1CC0FD29-C4F0-4835-B70A-C81F4B53527D}" type="presParOf" srcId="{E150F669-8D03-4896-8741-647FC6F6C626}" destId="{581DFD96-4446-4514-BAFA-7EB9A51D5B87}" srcOrd="0" destOrd="0" presId="urn:microsoft.com/office/officeart/2005/8/layout/hierarchy3"/>
    <dgm:cxn modelId="{21DA451C-F5B1-483F-AEBD-0DEC30AF8DC7}" type="presParOf" srcId="{581DFD96-4446-4514-BAFA-7EB9A51D5B87}" destId="{82AAB9CD-4279-4D97-9CAC-ED851649ABAD}" srcOrd="0" destOrd="0" presId="urn:microsoft.com/office/officeart/2005/8/layout/hierarchy3"/>
    <dgm:cxn modelId="{37C2E03D-45B1-4F34-B0F1-D9807CC8EAFF}" type="presParOf" srcId="{581DFD96-4446-4514-BAFA-7EB9A51D5B87}" destId="{0944826C-92A9-49C5-9D08-99E386ECD5C9}" srcOrd="1" destOrd="0" presId="urn:microsoft.com/office/officeart/2005/8/layout/hierarchy3"/>
    <dgm:cxn modelId="{94AB41B9-882E-4A7A-B13F-5EA7CF478BA2}" type="presParOf" srcId="{E150F669-8D03-4896-8741-647FC6F6C626}" destId="{25BEF0C9-3AFF-4345-AC07-1D11413A965C}" srcOrd="1" destOrd="0" presId="urn:microsoft.com/office/officeart/2005/8/layout/hierarchy3"/>
    <dgm:cxn modelId="{6B842C5F-5BC4-4251-B0BF-3604404558CE}" type="presParOf" srcId="{25BEF0C9-3AFF-4345-AC07-1D11413A965C}" destId="{15AC8A2A-F33F-407D-BD53-690AE33747E9}" srcOrd="0" destOrd="0" presId="urn:microsoft.com/office/officeart/2005/8/layout/hierarchy3"/>
    <dgm:cxn modelId="{3B455BBE-28DE-4CC5-BB7C-23A7CABD869D}" type="presParOf" srcId="{25BEF0C9-3AFF-4345-AC07-1D11413A965C}" destId="{962E0A83-E042-40F5-AEBA-C51D9233ECA8}" srcOrd="1" destOrd="0" presId="urn:microsoft.com/office/officeart/2005/8/layout/hierarchy3"/>
    <dgm:cxn modelId="{B161F914-9DEC-4D6F-958A-F4B99B880534}" type="presParOf" srcId="{25BEF0C9-3AFF-4345-AC07-1D11413A965C}" destId="{8A0285C1-4128-4BF6-8D35-2BD46D0219BC}" srcOrd="2" destOrd="0" presId="urn:microsoft.com/office/officeart/2005/8/layout/hierarchy3"/>
    <dgm:cxn modelId="{12E153F0-CD47-4848-8555-16E6F5C4FA26}" type="presParOf" srcId="{25BEF0C9-3AFF-4345-AC07-1D11413A965C}" destId="{D5194C62-8401-43EB-876B-1BCB42F5A8C1}" srcOrd="3" destOrd="0" presId="urn:microsoft.com/office/officeart/2005/8/layout/hierarchy3"/>
    <dgm:cxn modelId="{49F7E0C8-30C3-494B-A9FF-0137411D370E}" type="presParOf" srcId="{25BEF0C9-3AFF-4345-AC07-1D11413A965C}" destId="{744D9F5D-756F-415D-B8AB-B2064ABE5BDA}" srcOrd="4" destOrd="0" presId="urn:microsoft.com/office/officeart/2005/8/layout/hierarchy3"/>
    <dgm:cxn modelId="{FC244225-DC75-49CE-A695-5397CD3199BD}" type="presParOf" srcId="{25BEF0C9-3AFF-4345-AC07-1D11413A965C}" destId="{4BA4C66C-836F-452C-9088-E79B5D814439}" srcOrd="5" destOrd="0" presId="urn:microsoft.com/office/officeart/2005/8/layout/hierarchy3"/>
    <dgm:cxn modelId="{9870FEC7-F2A5-4382-AEA7-90905E76781B}" type="presParOf" srcId="{25BEF0C9-3AFF-4345-AC07-1D11413A965C}" destId="{6D8C035D-49A9-4D58-9759-CCAC2ACD05F1}" srcOrd="6" destOrd="0" presId="urn:microsoft.com/office/officeart/2005/8/layout/hierarchy3"/>
    <dgm:cxn modelId="{4BB8D0C4-8046-4832-A45B-97BA2EF3B751}" type="presParOf" srcId="{25BEF0C9-3AFF-4345-AC07-1D11413A965C}" destId="{DD305584-005F-4E83-9FC1-10637E15BBCF}"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74B652-E805-4A39-BE04-E7365615526B}">
      <dsp:nvSpPr>
        <dsp:cNvPr id="0" name=""/>
        <dsp:cNvSpPr/>
      </dsp:nvSpPr>
      <dsp:spPr>
        <a:xfrm>
          <a:off x="168973" y="3158"/>
          <a:ext cx="3813297" cy="7517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pt-BR" sz="2600" b="1" kern="1200" dirty="0" smtClean="0">
              <a:solidFill>
                <a:schemeClr val="accent6"/>
              </a:solidFill>
            </a:rPr>
            <a:t>Conhecimento Popular</a:t>
          </a:r>
          <a:endParaRPr lang="pt-BR" sz="2600" b="1" kern="1200" dirty="0">
            <a:solidFill>
              <a:schemeClr val="accent6"/>
            </a:solidFill>
          </a:endParaRPr>
        </a:p>
      </dsp:txBody>
      <dsp:txXfrm>
        <a:off x="190992" y="25177"/>
        <a:ext cx="3769259" cy="707744"/>
      </dsp:txXfrm>
    </dsp:sp>
    <dsp:sp modelId="{6288A86A-04F9-4D16-95DC-22C83A0E109E}">
      <dsp:nvSpPr>
        <dsp:cNvPr id="0" name=""/>
        <dsp:cNvSpPr/>
      </dsp:nvSpPr>
      <dsp:spPr>
        <a:xfrm>
          <a:off x="550303" y="754940"/>
          <a:ext cx="437367" cy="669368"/>
        </a:xfrm>
        <a:custGeom>
          <a:avLst/>
          <a:gdLst/>
          <a:ahLst/>
          <a:cxnLst/>
          <a:rect l="0" t="0" r="0" b="0"/>
          <a:pathLst>
            <a:path>
              <a:moveTo>
                <a:pt x="0" y="0"/>
              </a:moveTo>
              <a:lnTo>
                <a:pt x="0" y="669368"/>
              </a:lnTo>
              <a:lnTo>
                <a:pt x="437367" y="6693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8736AD-31ED-420E-BCB2-1B233FA3CFBE}">
      <dsp:nvSpPr>
        <dsp:cNvPr id="0" name=""/>
        <dsp:cNvSpPr/>
      </dsp:nvSpPr>
      <dsp:spPr>
        <a:xfrm>
          <a:off x="987671" y="942886"/>
          <a:ext cx="3182939" cy="9628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just" defTabSz="800100">
            <a:lnSpc>
              <a:spcPct val="90000"/>
            </a:lnSpc>
            <a:spcBef>
              <a:spcPct val="0"/>
            </a:spcBef>
            <a:spcAft>
              <a:spcPct val="35000"/>
            </a:spcAft>
          </a:pPr>
          <a:r>
            <a:rPr lang="pt-BR" sz="1800" b="1" kern="1200" dirty="0" smtClean="0"/>
            <a:t>Superficial</a:t>
          </a:r>
          <a:r>
            <a:rPr lang="pt-BR" sz="1800" kern="1200" dirty="0" smtClean="0"/>
            <a:t>: conforma-se com a aparência (porque vi, porque todo mundo diz, porque disseram)</a:t>
          </a:r>
          <a:endParaRPr lang="pt-BR" sz="1800" kern="1200" dirty="0"/>
        </a:p>
      </dsp:txBody>
      <dsp:txXfrm>
        <a:off x="1015872" y="971087"/>
        <a:ext cx="3126537" cy="906443"/>
      </dsp:txXfrm>
    </dsp:sp>
    <dsp:sp modelId="{354ABA2C-1CD3-4610-B078-7C35444D23E6}">
      <dsp:nvSpPr>
        <dsp:cNvPr id="0" name=""/>
        <dsp:cNvSpPr/>
      </dsp:nvSpPr>
      <dsp:spPr>
        <a:xfrm>
          <a:off x="550303" y="754940"/>
          <a:ext cx="437367" cy="1714628"/>
        </a:xfrm>
        <a:custGeom>
          <a:avLst/>
          <a:gdLst/>
          <a:ahLst/>
          <a:cxnLst/>
          <a:rect l="0" t="0" r="0" b="0"/>
          <a:pathLst>
            <a:path>
              <a:moveTo>
                <a:pt x="0" y="0"/>
              </a:moveTo>
              <a:lnTo>
                <a:pt x="0" y="1714628"/>
              </a:lnTo>
              <a:lnTo>
                <a:pt x="437367" y="17146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6912FC-F186-402D-A0B0-F1CB5525BEF6}">
      <dsp:nvSpPr>
        <dsp:cNvPr id="0" name=""/>
        <dsp:cNvSpPr/>
      </dsp:nvSpPr>
      <dsp:spPr>
        <a:xfrm>
          <a:off x="987671" y="2093677"/>
          <a:ext cx="3050637" cy="7517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just" defTabSz="800100">
            <a:lnSpc>
              <a:spcPct val="90000"/>
            </a:lnSpc>
            <a:spcBef>
              <a:spcPct val="0"/>
            </a:spcBef>
            <a:spcAft>
              <a:spcPct val="35000"/>
            </a:spcAft>
          </a:pPr>
          <a:r>
            <a:rPr lang="pt-BR" sz="1800" b="1" kern="1200" dirty="0" smtClean="0"/>
            <a:t>Sensitivo</a:t>
          </a:r>
          <a:r>
            <a:rPr lang="pt-BR" sz="1800" kern="1200" dirty="0" smtClean="0"/>
            <a:t>: refere-se a vivências, emoções e estado de ânimo</a:t>
          </a:r>
          <a:endParaRPr lang="pt-BR" sz="1800" kern="1200" dirty="0"/>
        </a:p>
      </dsp:txBody>
      <dsp:txXfrm>
        <a:off x="1009690" y="2115696"/>
        <a:ext cx="3006599" cy="707744"/>
      </dsp:txXfrm>
    </dsp:sp>
    <dsp:sp modelId="{EADE2DD4-FE7B-402A-8032-706550328E82}">
      <dsp:nvSpPr>
        <dsp:cNvPr id="0" name=""/>
        <dsp:cNvSpPr/>
      </dsp:nvSpPr>
      <dsp:spPr>
        <a:xfrm>
          <a:off x="550303" y="754940"/>
          <a:ext cx="437367" cy="2654356"/>
        </a:xfrm>
        <a:custGeom>
          <a:avLst/>
          <a:gdLst/>
          <a:ahLst/>
          <a:cxnLst/>
          <a:rect l="0" t="0" r="0" b="0"/>
          <a:pathLst>
            <a:path>
              <a:moveTo>
                <a:pt x="0" y="0"/>
              </a:moveTo>
              <a:lnTo>
                <a:pt x="0" y="2654356"/>
              </a:lnTo>
              <a:lnTo>
                <a:pt x="437367" y="26543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452BD7-7ECE-4495-8474-C239B66FA2B8}">
      <dsp:nvSpPr>
        <dsp:cNvPr id="0" name=""/>
        <dsp:cNvSpPr/>
      </dsp:nvSpPr>
      <dsp:spPr>
        <a:xfrm>
          <a:off x="987671" y="3033405"/>
          <a:ext cx="3050637" cy="7517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just" defTabSz="800100">
            <a:lnSpc>
              <a:spcPct val="90000"/>
            </a:lnSpc>
            <a:spcBef>
              <a:spcPct val="0"/>
            </a:spcBef>
            <a:spcAft>
              <a:spcPct val="35000"/>
            </a:spcAft>
          </a:pPr>
          <a:r>
            <a:rPr lang="pt-BR" sz="1800" b="1" kern="1200" dirty="0" smtClean="0"/>
            <a:t>Subjetivo</a:t>
          </a:r>
          <a:r>
            <a:rPr lang="pt-BR" sz="1800" kern="1200" dirty="0" smtClean="0"/>
            <a:t>: o próprio sujeito organiza suas experiências (por ouvir dizer)</a:t>
          </a:r>
          <a:endParaRPr lang="pt-BR" sz="1800" kern="1200" dirty="0"/>
        </a:p>
      </dsp:txBody>
      <dsp:txXfrm>
        <a:off x="1009690" y="3055424"/>
        <a:ext cx="3006599" cy="707744"/>
      </dsp:txXfrm>
    </dsp:sp>
    <dsp:sp modelId="{34754E56-A285-4304-BFDC-5C0525D5C26B}">
      <dsp:nvSpPr>
        <dsp:cNvPr id="0" name=""/>
        <dsp:cNvSpPr/>
      </dsp:nvSpPr>
      <dsp:spPr>
        <a:xfrm>
          <a:off x="550303" y="754940"/>
          <a:ext cx="437367" cy="3594084"/>
        </a:xfrm>
        <a:custGeom>
          <a:avLst/>
          <a:gdLst/>
          <a:ahLst/>
          <a:cxnLst/>
          <a:rect l="0" t="0" r="0" b="0"/>
          <a:pathLst>
            <a:path>
              <a:moveTo>
                <a:pt x="0" y="0"/>
              </a:moveTo>
              <a:lnTo>
                <a:pt x="0" y="3594084"/>
              </a:lnTo>
              <a:lnTo>
                <a:pt x="437367" y="3594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D0C4CC-E76C-41C2-8FBA-26133D330FC5}">
      <dsp:nvSpPr>
        <dsp:cNvPr id="0" name=""/>
        <dsp:cNvSpPr/>
      </dsp:nvSpPr>
      <dsp:spPr>
        <a:xfrm>
          <a:off x="987671" y="3973134"/>
          <a:ext cx="3050637" cy="7517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pt-BR" sz="2400" b="1" kern="1200" dirty="0" smtClean="0"/>
            <a:t>Assistemático</a:t>
          </a:r>
          <a:endParaRPr lang="pt-BR" sz="2400" kern="1200" dirty="0" smtClean="0"/>
        </a:p>
      </dsp:txBody>
      <dsp:txXfrm>
        <a:off x="1009690" y="3995153"/>
        <a:ext cx="3006599" cy="707744"/>
      </dsp:txXfrm>
    </dsp:sp>
    <dsp:sp modelId="{82AAB9CD-4279-4D97-9CAC-ED851649ABAD}">
      <dsp:nvSpPr>
        <dsp:cNvPr id="0" name=""/>
        <dsp:cNvSpPr/>
      </dsp:nvSpPr>
      <dsp:spPr>
        <a:xfrm>
          <a:off x="4378896" y="3158"/>
          <a:ext cx="4325276" cy="7517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pt-BR" sz="2600" b="1" kern="1200" dirty="0" smtClean="0">
              <a:solidFill>
                <a:schemeClr val="accent6"/>
              </a:solidFill>
            </a:rPr>
            <a:t>Conhecimento Científico</a:t>
          </a:r>
          <a:endParaRPr lang="pt-BR" sz="2600" b="1" kern="1200" dirty="0">
            <a:solidFill>
              <a:schemeClr val="accent6"/>
            </a:solidFill>
          </a:endParaRPr>
        </a:p>
      </dsp:txBody>
      <dsp:txXfrm>
        <a:off x="4400915" y="25177"/>
        <a:ext cx="4281238" cy="707744"/>
      </dsp:txXfrm>
    </dsp:sp>
    <dsp:sp modelId="{15AC8A2A-F33F-407D-BD53-690AE33747E9}">
      <dsp:nvSpPr>
        <dsp:cNvPr id="0" name=""/>
        <dsp:cNvSpPr/>
      </dsp:nvSpPr>
      <dsp:spPr>
        <a:xfrm>
          <a:off x="4811424" y="754940"/>
          <a:ext cx="467831" cy="563836"/>
        </a:xfrm>
        <a:custGeom>
          <a:avLst/>
          <a:gdLst/>
          <a:ahLst/>
          <a:cxnLst/>
          <a:rect l="0" t="0" r="0" b="0"/>
          <a:pathLst>
            <a:path>
              <a:moveTo>
                <a:pt x="0" y="0"/>
              </a:moveTo>
              <a:lnTo>
                <a:pt x="0" y="563836"/>
              </a:lnTo>
              <a:lnTo>
                <a:pt x="467831" y="5638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2E0A83-E042-40F5-AEBA-C51D9233ECA8}">
      <dsp:nvSpPr>
        <dsp:cNvPr id="0" name=""/>
        <dsp:cNvSpPr/>
      </dsp:nvSpPr>
      <dsp:spPr>
        <a:xfrm>
          <a:off x="5279255" y="942886"/>
          <a:ext cx="3274127" cy="7517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just" defTabSz="800100">
            <a:lnSpc>
              <a:spcPct val="90000"/>
            </a:lnSpc>
            <a:spcBef>
              <a:spcPct val="0"/>
            </a:spcBef>
            <a:spcAft>
              <a:spcPct val="35000"/>
            </a:spcAft>
          </a:pPr>
          <a:r>
            <a:rPr lang="pt-BR" sz="1800" b="1" kern="1200" dirty="0" smtClean="0"/>
            <a:t>Real: </a:t>
          </a:r>
          <a:r>
            <a:rPr lang="pt-BR" sz="1800" kern="1200" dirty="0" smtClean="0"/>
            <a:t>factual, lida com ocorrências ou fatos</a:t>
          </a:r>
          <a:endParaRPr lang="pt-BR" sz="1800" kern="1200" dirty="0"/>
        </a:p>
      </dsp:txBody>
      <dsp:txXfrm>
        <a:off x="5301274" y="964905"/>
        <a:ext cx="3230089" cy="707744"/>
      </dsp:txXfrm>
    </dsp:sp>
    <dsp:sp modelId="{8A0285C1-4128-4BF6-8D35-2BD46D0219BC}">
      <dsp:nvSpPr>
        <dsp:cNvPr id="0" name=""/>
        <dsp:cNvSpPr/>
      </dsp:nvSpPr>
      <dsp:spPr>
        <a:xfrm>
          <a:off x="4811424" y="754940"/>
          <a:ext cx="512132" cy="1684586"/>
        </a:xfrm>
        <a:custGeom>
          <a:avLst/>
          <a:gdLst/>
          <a:ahLst/>
          <a:cxnLst/>
          <a:rect l="0" t="0" r="0" b="0"/>
          <a:pathLst>
            <a:path>
              <a:moveTo>
                <a:pt x="0" y="0"/>
              </a:moveTo>
              <a:lnTo>
                <a:pt x="0" y="1684586"/>
              </a:lnTo>
              <a:lnTo>
                <a:pt x="512132" y="16845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194C62-8401-43EB-876B-1BCB42F5A8C1}">
      <dsp:nvSpPr>
        <dsp:cNvPr id="0" name=""/>
        <dsp:cNvSpPr/>
      </dsp:nvSpPr>
      <dsp:spPr>
        <a:xfrm>
          <a:off x="5323556" y="1909874"/>
          <a:ext cx="3213359" cy="10593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just" defTabSz="800100">
            <a:lnSpc>
              <a:spcPct val="90000"/>
            </a:lnSpc>
            <a:spcBef>
              <a:spcPct val="0"/>
            </a:spcBef>
            <a:spcAft>
              <a:spcPct val="35000"/>
            </a:spcAft>
          </a:pPr>
          <a:r>
            <a:rPr lang="pt-BR" sz="1800" b="1" kern="1200" dirty="0" smtClean="0"/>
            <a:t>Contingente</a:t>
          </a:r>
          <a:r>
            <a:rPr lang="pt-BR" sz="1800" kern="1200" dirty="0" smtClean="0"/>
            <a:t>: proposições têm veracidade ou falsidade conhecidas e propositalmente limitadas</a:t>
          </a:r>
          <a:endParaRPr lang="pt-BR" sz="1800" kern="1200" dirty="0"/>
        </a:p>
      </dsp:txBody>
      <dsp:txXfrm>
        <a:off x="5354582" y="1940900"/>
        <a:ext cx="3151307" cy="997254"/>
      </dsp:txXfrm>
    </dsp:sp>
    <dsp:sp modelId="{744D9F5D-756F-415D-B8AB-B2064ABE5BDA}">
      <dsp:nvSpPr>
        <dsp:cNvPr id="0" name=""/>
        <dsp:cNvSpPr/>
      </dsp:nvSpPr>
      <dsp:spPr>
        <a:xfrm>
          <a:off x="4811424" y="754940"/>
          <a:ext cx="467831" cy="2750817"/>
        </a:xfrm>
        <a:custGeom>
          <a:avLst/>
          <a:gdLst/>
          <a:ahLst/>
          <a:cxnLst/>
          <a:rect l="0" t="0" r="0" b="0"/>
          <a:pathLst>
            <a:path>
              <a:moveTo>
                <a:pt x="0" y="0"/>
              </a:moveTo>
              <a:lnTo>
                <a:pt x="0" y="2750817"/>
              </a:lnTo>
              <a:lnTo>
                <a:pt x="467831" y="27508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A4C66C-836F-452C-9088-E79B5D814439}">
      <dsp:nvSpPr>
        <dsp:cNvPr id="0" name=""/>
        <dsp:cNvSpPr/>
      </dsp:nvSpPr>
      <dsp:spPr>
        <a:xfrm>
          <a:off x="5279255" y="3129867"/>
          <a:ext cx="3274127" cy="7517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just" defTabSz="800100">
            <a:lnSpc>
              <a:spcPct val="90000"/>
            </a:lnSpc>
            <a:spcBef>
              <a:spcPct val="0"/>
            </a:spcBef>
            <a:spcAft>
              <a:spcPct val="35000"/>
            </a:spcAft>
          </a:pPr>
          <a:r>
            <a:rPr lang="pt-BR" sz="1800" b="1" kern="1200" dirty="0" smtClean="0"/>
            <a:t>Sistemático</a:t>
          </a:r>
          <a:r>
            <a:rPr lang="pt-BR" sz="1800" kern="1200" dirty="0" smtClean="0"/>
            <a:t>: ordenado logicamente, formando um sistema de idéias</a:t>
          </a:r>
        </a:p>
      </dsp:txBody>
      <dsp:txXfrm>
        <a:off x="5301274" y="3151886"/>
        <a:ext cx="3230089" cy="707744"/>
      </dsp:txXfrm>
    </dsp:sp>
    <dsp:sp modelId="{6D8C035D-49A9-4D58-9759-CCAC2ACD05F1}">
      <dsp:nvSpPr>
        <dsp:cNvPr id="0" name=""/>
        <dsp:cNvSpPr/>
      </dsp:nvSpPr>
      <dsp:spPr>
        <a:xfrm>
          <a:off x="4811424" y="754940"/>
          <a:ext cx="467831" cy="3690546"/>
        </a:xfrm>
        <a:custGeom>
          <a:avLst/>
          <a:gdLst/>
          <a:ahLst/>
          <a:cxnLst/>
          <a:rect l="0" t="0" r="0" b="0"/>
          <a:pathLst>
            <a:path>
              <a:moveTo>
                <a:pt x="0" y="0"/>
              </a:moveTo>
              <a:lnTo>
                <a:pt x="0" y="3690546"/>
              </a:lnTo>
              <a:lnTo>
                <a:pt x="467831" y="36905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305584-005F-4E83-9FC1-10637E15BBCF}">
      <dsp:nvSpPr>
        <dsp:cNvPr id="0" name=""/>
        <dsp:cNvSpPr/>
      </dsp:nvSpPr>
      <dsp:spPr>
        <a:xfrm>
          <a:off x="5279255" y="4069595"/>
          <a:ext cx="3274127" cy="7517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just" defTabSz="800100">
            <a:lnSpc>
              <a:spcPct val="90000"/>
            </a:lnSpc>
            <a:spcBef>
              <a:spcPct val="0"/>
            </a:spcBef>
            <a:spcAft>
              <a:spcPct val="35000"/>
            </a:spcAft>
          </a:pPr>
          <a:r>
            <a:rPr lang="pt-BR" sz="1800" b="1" kern="1200" dirty="0" smtClean="0"/>
            <a:t>Verificável</a:t>
          </a:r>
          <a:r>
            <a:rPr lang="pt-BR" sz="1800" kern="1200" dirty="0" smtClean="0"/>
            <a:t>: se não comprovadas, não pertencem ao âmbito da ciência</a:t>
          </a:r>
          <a:endParaRPr lang="pt-BR" sz="1800" kern="1200" dirty="0"/>
        </a:p>
      </dsp:txBody>
      <dsp:txXfrm>
        <a:off x="5301274" y="4091614"/>
        <a:ext cx="3230089" cy="70774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pt-BR"/>
          </a:p>
        </p:txBody>
      </p:sp>
      <p:sp>
        <p:nvSpPr>
          <p:cNvPr id="757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pt-BR"/>
          </a:p>
        </p:txBody>
      </p:sp>
      <p:sp>
        <p:nvSpPr>
          <p:cNvPr id="757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pt-BR"/>
          </a:p>
        </p:txBody>
      </p:sp>
      <p:sp>
        <p:nvSpPr>
          <p:cNvPr id="757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22593819-2F2F-4D2D-82EB-4EA491CBB8C1}" type="slidenum">
              <a:rPr lang="pt-BR"/>
              <a:pPr>
                <a:defRPr/>
              </a:pPr>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1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pt-BR"/>
          </a:p>
        </p:txBody>
      </p:sp>
      <p:sp>
        <p:nvSpPr>
          <p:cNvPr id="201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pt-BR"/>
          </a:p>
        </p:txBody>
      </p:sp>
      <p:sp>
        <p:nvSpPr>
          <p:cNvPr id="839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1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201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pt-BR"/>
          </a:p>
        </p:txBody>
      </p:sp>
      <p:sp>
        <p:nvSpPr>
          <p:cNvPr id="201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0182678F-77BA-4053-9C12-64346F7E75B3}"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pt.wikipedia.org/wiki/Doen%C3%A7a_neurodegenerativa" TargetMode="External"/><Relationship Id="rId7" Type="http://schemas.openxmlformats.org/officeDocument/2006/relationships/hyperlink" Target="http://pt.wikipedia.org/wiki/Sentido"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pt.wikipedia.org/wiki/M%C3%BAsculo" TargetMode="External"/><Relationship Id="rId5" Type="http://schemas.openxmlformats.org/officeDocument/2006/relationships/hyperlink" Target="http://pt.wikipedia.org/wiki/Sistema_nervoso_central" TargetMode="External"/><Relationship Id="rId4" Type="http://schemas.openxmlformats.org/officeDocument/2006/relationships/hyperlink" Target="http://pt.wikipedia.org/wiki/Neur%C3%B4nio_motor"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A6E9FAC-69D0-4040-A934-8828D14E17D5}" type="slidenum">
              <a:rPr lang="pt-BR" sz="1200"/>
              <a:pPr algn="r"/>
              <a:t>2</a:t>
            </a:fld>
            <a:endParaRPr lang="pt-BR" sz="1200"/>
          </a:p>
        </p:txBody>
      </p:sp>
      <p:sp>
        <p:nvSpPr>
          <p:cNvPr id="304131" name="Rectangle 2"/>
          <p:cNvSpPr>
            <a:spLocks noGrp="1" noRot="1" noChangeAspect="1" noChangeArrowheads="1" noTextEdit="1"/>
          </p:cNvSpPr>
          <p:nvPr>
            <p:ph type="sldImg"/>
          </p:nvPr>
        </p:nvSpPr>
        <p:spPr>
          <a:ln/>
        </p:spPr>
      </p:sp>
      <p:sp>
        <p:nvSpPr>
          <p:cNvPr id="304132" name="Rectangle 3"/>
          <p:cNvSpPr>
            <a:spLocks noGrp="1" noChangeArrowheads="1"/>
          </p:cNvSpPr>
          <p:nvPr>
            <p:ph type="body" idx="1"/>
          </p:nvPr>
        </p:nvSpPr>
        <p:spPr>
          <a:noFill/>
          <a:ln/>
        </p:spPr>
        <p:txBody>
          <a:bodyPr/>
          <a:lstStyle/>
          <a:p>
            <a:r>
              <a:rPr lang="pt-BR" smtClean="0"/>
              <a:t>Nesta apresentação estaremos abordando os seguintes assuntos.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C27B8B2B-865E-478B-96F8-4CE9EE448B65}" type="slidenum">
              <a:rPr lang="pt-BR"/>
              <a:pPr/>
              <a:t>11</a:t>
            </a:fld>
            <a:endParaRPr lang="pt-B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r>
              <a:rPr lang="en-US" smtClean="0"/>
              <a:t>Os tendões tem função importante de transmitir as forças diretamente do músculo para o osso, provocando movimentos e tem um papel importante na manutenção do equilíbrio estático e dinâmico do corpo.</a:t>
            </a:r>
          </a:p>
          <a:p>
            <a:r>
              <a:rPr lang="pt-BR" smtClean="0"/>
              <a:t>Por exemplo o Músculo bíceps da coxa: tem a origem  na cabeça longa, tuberosidade isquiática, cabeça curta, lábio lateral da linha áspera. A inserção é na face lateral cabeça da fíbula e côndilo lateral da tíbia. Tem objetivo de realizar a flexão do joelho e extensão da coxa.</a:t>
            </a:r>
          </a:p>
          <a:p>
            <a:r>
              <a:rPr lang="pt-BR" smtClean="0"/>
              <a:t/>
            </a:r>
            <a:br>
              <a:rPr lang="pt-BR" smtClean="0"/>
            </a:br>
            <a:endParaRPr lang="pt-B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054B6D01-B5DF-4FA2-B9BA-C6C0DB6A613B}" type="slidenum">
              <a:rPr lang="pt-BR"/>
              <a:pPr/>
              <a:t>12</a:t>
            </a:fld>
            <a:endParaRPr lang="pt-B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r>
              <a:rPr lang="en-US" smtClean="0"/>
              <a:t>As principais funções dos ligamentos são: transmissão das forças de osso para osso, são importantes na estabilização das articulações e manutenção das superfícies articulares em contato.</a:t>
            </a:r>
          </a:p>
          <a:p>
            <a:endParaRPr lang="en-US" smtClean="0"/>
          </a:p>
          <a:p>
            <a:r>
              <a:rPr lang="en-US" smtClean="0"/>
              <a:t>Por exemplo o LCA </a:t>
            </a:r>
            <a:r>
              <a:rPr lang="pt-BR" smtClean="0"/>
              <a:t>é um restritor primário do joelho e sua principal função é impedir a translação anterior da tíbia em relação ao fêmur. </a:t>
            </a:r>
          </a:p>
          <a:p>
            <a:r>
              <a:rPr lang="pt-BR" smtClean="0"/>
              <a:t>Este ligamento restringe em média 85% do deslocamento anterior</a:t>
            </a:r>
          </a:p>
          <a:p>
            <a:endParaRPr lang="pt-BR" smtClean="0"/>
          </a:p>
          <a:p>
            <a:endParaRPr lang="pt-B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p:spPr>
        <p:txBody>
          <a:bodyPr/>
          <a:lstStyle/>
          <a:p>
            <a:r>
              <a:rPr lang="pt-BR" smtClean="0"/>
              <a:t>As principais funções dos ossos e esqueletos são: estruturais ou mecânicas e metabólicas ou fisiológicas.</a:t>
            </a:r>
          </a:p>
          <a:p>
            <a:r>
              <a:rPr lang="pt-BR" smtClean="0"/>
              <a:t>Nas estruturais tem a função de proteger as partes moles e vitais ao nosso organismo, tem o papel fundamental no suporte de carregamento e sustentação do peso corporal, ajuda na movimentação e locomoção, e tem um papel fundamental na ampliação das forças realizadas pelas alavancas, constituídas pelos ossos e articulações.</a:t>
            </a:r>
          </a:p>
          <a:p>
            <a:r>
              <a:rPr lang="pt-BR" smtClean="0"/>
              <a:t>As principais funções metabólicas são: os ossos funcionam como um depósito, reciclagem e repositor de sais minerais, como cálcio e potássio vitais ao nosso organismo.</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D051C38-633E-49A0-8559-D1EFE3D53A04}" type="slidenum">
              <a:rPr lang="pt-BR" sz="1200"/>
              <a:pPr algn="r"/>
              <a:t>14</a:t>
            </a:fld>
            <a:endParaRPr lang="pt-BR" sz="120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r>
              <a:rPr lang="en-US" smtClean="0"/>
              <a:t> As articulações permitem ou inibem movimentos e também é um meio de transmissão de forças.</a:t>
            </a:r>
          </a:p>
          <a:p>
            <a:r>
              <a:rPr lang="pt-BR" smtClean="0"/>
              <a:t>As articulações podem ser do tipo imóvel, semi-imóvel e móvel.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D051C38-633E-49A0-8559-D1EFE3D53A04}" type="slidenum">
              <a:rPr lang="pt-BR" sz="1200"/>
              <a:pPr algn="r"/>
              <a:t>15</a:t>
            </a:fld>
            <a:endParaRPr lang="pt-BR" sz="120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r>
              <a:rPr lang="en-US" smtClean="0"/>
              <a:t> As articulações permitem ou inibem movimentos e também é um meio de transmissão de forças.</a:t>
            </a:r>
          </a:p>
          <a:p>
            <a:r>
              <a:rPr lang="pt-BR" smtClean="0"/>
              <a:t>As articulações podem ser do tipo imóvel, semi-imóvel e móvel.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D051C38-633E-49A0-8559-D1EFE3D53A04}" type="slidenum">
              <a:rPr lang="pt-BR" sz="1200"/>
              <a:pPr algn="r"/>
              <a:t>16</a:t>
            </a:fld>
            <a:endParaRPr lang="pt-BR" sz="120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r>
              <a:rPr lang="en-US" smtClean="0"/>
              <a:t> As articulações permitem ou inibem movimentos e também é um meio de transmissão de forças.</a:t>
            </a:r>
          </a:p>
          <a:p>
            <a:r>
              <a:rPr lang="pt-BR" smtClean="0"/>
              <a:t>As articulações podem ser do tipo imóvel, semi-imóvel e móvel.</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D051C38-633E-49A0-8559-D1EFE3D53A04}" type="slidenum">
              <a:rPr lang="pt-BR" sz="1200"/>
              <a:pPr algn="r"/>
              <a:t>17</a:t>
            </a:fld>
            <a:endParaRPr lang="pt-BR" sz="120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r>
              <a:rPr lang="en-US" smtClean="0"/>
              <a:t> As articulações permitem ou inibem movimentos e também é um meio de transmissão de forças.</a:t>
            </a:r>
          </a:p>
          <a:p>
            <a:r>
              <a:rPr lang="pt-BR" smtClean="0"/>
              <a:t>As articulações podem ser do tipo imóvel, semi-imóvel e móvel.</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D051C38-633E-49A0-8559-D1EFE3D53A04}" type="slidenum">
              <a:rPr lang="pt-BR" sz="1200"/>
              <a:pPr algn="r"/>
              <a:t>18</a:t>
            </a:fld>
            <a:endParaRPr lang="pt-BR" sz="120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r>
              <a:rPr lang="en-US" smtClean="0"/>
              <a:t> As articulações permitem ou inibem movimentos e também é um meio de transmissão de forças.</a:t>
            </a:r>
          </a:p>
          <a:p>
            <a:r>
              <a:rPr lang="pt-BR" smtClean="0"/>
              <a:t>As articulações podem ser do tipo imóvel, semi-imóvel e móvel.</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D051C38-633E-49A0-8559-D1EFE3D53A04}" type="slidenum">
              <a:rPr lang="pt-BR" sz="1200"/>
              <a:pPr algn="r"/>
              <a:t>19</a:t>
            </a:fld>
            <a:endParaRPr lang="pt-BR" sz="120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r>
              <a:rPr lang="en-US" smtClean="0"/>
              <a:t> As articulações permitem ou inibem movimentos e também é um meio de transmissão de forças.</a:t>
            </a:r>
          </a:p>
          <a:p>
            <a:r>
              <a:rPr lang="pt-BR" smtClean="0"/>
              <a:t>As articulações podem ser do tipo imóvel, semi-imóvel e móvel.</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D051C38-633E-49A0-8559-D1EFE3D53A04}" type="slidenum">
              <a:rPr lang="pt-BR" sz="1200"/>
              <a:pPr algn="r"/>
              <a:t>20</a:t>
            </a:fld>
            <a:endParaRPr lang="pt-BR" sz="120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r>
              <a:rPr lang="en-US" smtClean="0"/>
              <a:t> As articulações permitem ou inibem movimentos e também é um meio de transmissão de forças.</a:t>
            </a:r>
          </a:p>
          <a:p>
            <a:r>
              <a:rPr lang="pt-BR" smtClean="0"/>
              <a:t>As articulações podem ser do tipo imóvel, semi-imóvel e móvel.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AC5F486C-348B-45E6-9B69-7DC25007BED3}" type="slidenum">
              <a:rPr lang="pt-BR"/>
              <a:pPr/>
              <a:t>3</a:t>
            </a:fld>
            <a:endParaRPr lang="pt-B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r>
              <a:rPr lang="pt-BR" smtClean="0"/>
              <a:t>Podemos fazer uma analogia entre a máquina humana com as demais máquinas.</a:t>
            </a:r>
          </a:p>
          <a:p>
            <a:r>
              <a:rPr lang="pt-BR" smtClean="0"/>
              <a:t>Como toda máquina, a máquina humana também pode ser simplificada em três sistemas: controle, computacional (nosso cérebro), elétrico (toda rede neural) e mecânica (nosso sistema músculo esquelético) e se um desses sistemas não estiver funcionando adequadamente a máquina estará com problemas.</a:t>
            </a:r>
          </a:p>
          <a:p>
            <a:r>
              <a:rPr lang="pt-BR" smtClean="0"/>
              <a:t>A não funcionalidade de algum dos sistemas nosso corpo não funcionará adequadamente. A interdependência entre os três sistemas é importante e se faz necessário para que possamos fazer as nossas atividades adequadamente.</a:t>
            </a:r>
          </a:p>
          <a:p>
            <a:endParaRPr lang="pt-BR" smtClean="0"/>
          </a:p>
          <a:p>
            <a:r>
              <a:rPr lang="pt-BR" smtClean="0"/>
              <a:t>O objetivo  de nosso estudo se refere diretamente ao sistema (o mecânico) representado pelo sistema músculo esquelético mais especificamente a biomecânica dos tecidos que formam este sistema.</a:t>
            </a:r>
          </a:p>
          <a:p>
            <a:endParaRPr lang="pt-BR" smtClean="0"/>
          </a:p>
          <a:p>
            <a:r>
              <a:rPr lang="pt-BR" smtClean="0"/>
              <a:t>Mas, Diferentemente de outras máquinas temos vida, somos racionais, pensamos, temos sentimentos e principalmente os materiais de que somos formados são especiais, os tecidos biológicos. Estes tem vida e que a qualquer ocorrência diferente com o seu natural, ela reage, regenera, reabsorve, modifica, adapta, que vive. e para cada tipo de tecido o seu comportamento se diferencia de acordo com suas funções e atividades.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D051C38-633E-49A0-8559-D1EFE3D53A04}" type="slidenum">
              <a:rPr lang="pt-BR" sz="1200"/>
              <a:pPr algn="r"/>
              <a:t>21</a:t>
            </a:fld>
            <a:endParaRPr lang="pt-BR" sz="120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r>
              <a:rPr lang="en-US" smtClean="0"/>
              <a:t> As articulações permitem ou inibem movimentos e também é um meio de transmissão de forças.</a:t>
            </a:r>
          </a:p>
          <a:p>
            <a:r>
              <a:rPr lang="pt-BR" smtClean="0"/>
              <a:t>As articulações podem ser do tipo imóvel, semi-imóvel e móvel.</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D051C38-633E-49A0-8559-D1EFE3D53A04}" type="slidenum">
              <a:rPr lang="pt-BR" sz="1200"/>
              <a:pPr algn="r"/>
              <a:t>22</a:t>
            </a:fld>
            <a:endParaRPr lang="pt-BR" sz="120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r>
              <a:rPr lang="en-US" smtClean="0"/>
              <a:t> As articulações permitem ou inibem movimentos e também é um meio de transmissão de forças.</a:t>
            </a:r>
          </a:p>
          <a:p>
            <a:r>
              <a:rPr lang="pt-BR" smtClean="0"/>
              <a:t>As articulações podem ser do tipo imóvel, semi-imóvel e móvel.</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D051C38-633E-49A0-8559-D1EFE3D53A04}" type="slidenum">
              <a:rPr lang="pt-BR" sz="1200"/>
              <a:pPr algn="r"/>
              <a:t>23</a:t>
            </a:fld>
            <a:endParaRPr lang="pt-BR" sz="120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r>
              <a:rPr lang="en-US" smtClean="0"/>
              <a:t> As articulações permitem ou inibem movimentos e também é um meio de transmissão de forças.</a:t>
            </a:r>
          </a:p>
          <a:p>
            <a:r>
              <a:rPr lang="pt-BR" smtClean="0"/>
              <a:t>As articulações podem ser do tipo imóvel, semi-imóvel e móvel.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3B777F7F-D3C4-4ED8-A0EC-350AAD1B9BB3}" type="slidenum">
              <a:rPr lang="pt-BR"/>
              <a:pPr/>
              <a:t>4</a:t>
            </a:fld>
            <a:endParaRPr lang="pt-B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r>
              <a:rPr lang="pt-BR" smtClean="0"/>
              <a:t>Mas, diferentes de outras máquinas e outros animais, somos e podemos ser capazes de continuar com as nossas atividades, mesmo com algum dos sistemas afetado. Temos alguns exemplos que podemos ter como referência: Herbert Viana, vocalista e lider da banda Paralamas do sucesso, em 2001 (no auge de sua carreira) caiu de um ultra leve, infelizmente sua esposa faleceu e ele ficou paraplégico, mas com esforço e com auxílio dos profissionais da saúde hoje continua tocando sua guitarra e cantando, este ano lançou o quarto disco solo. Uma outra personalidade conhecida Christopher Reeve, ficou famoso interpretando  o super man das telas de cinema, em 1995 caiu de um cavalo onde participava de um torneio de equitação, ficou tetraplégico faleceu em 2004, viveu somente com um dos sistemas funcionando adequadamente (o de controle, comando, cérebro) viveu 9 anos numa luta pelo uso de células tronco no tratamento de doenças. Passou a ser uma referência para as pessoas com danos na coluna cervical e um ativo defensor das pesquisas sobre doenças que afetam o sistema nervoso central e o cérebro.</a:t>
            </a:r>
            <a:br>
              <a:rPr lang="pt-BR" smtClean="0"/>
            </a:br>
            <a:endParaRPr 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BF849D8E-D90C-468B-A8B6-5941107B46F2}" type="slidenum">
              <a:rPr lang="pt-BR"/>
              <a:pPr/>
              <a:t>5</a:t>
            </a:fld>
            <a:endParaRPr lang="pt-B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r>
              <a:rPr lang="pt-BR" smtClean="0"/>
              <a:t>Stephen Willian Hawking nasceu em 1942, com 21 anos descobriu que tinha Esclerose lateral Amiotrófica (é uma </a:t>
            </a:r>
            <a:r>
              <a:rPr lang="pt-BR" b="1" i="1" smtClean="0">
                <a:hlinkClick r:id="rId3" tooltip="Doença neurodegenerativa"/>
              </a:rPr>
              <a:t>doença neurodegenerativa</a:t>
            </a:r>
            <a:r>
              <a:rPr lang="pt-BR" smtClean="0"/>
              <a:t> progressiva e fatal, caracterizada pela degeneração dos </a:t>
            </a:r>
            <a:r>
              <a:rPr lang="pt-BR" b="1" i="1" smtClean="0">
                <a:hlinkClick r:id="rId4" tooltip="Neurônio motor"/>
              </a:rPr>
              <a:t>neurônios motores</a:t>
            </a:r>
            <a:r>
              <a:rPr lang="pt-BR" smtClean="0"/>
              <a:t>, as células do </a:t>
            </a:r>
            <a:r>
              <a:rPr lang="pt-BR" smtClean="0">
                <a:hlinkClick r:id="rId5" tooltip="Sistema nervoso central"/>
              </a:rPr>
              <a:t>sistema nervoso central</a:t>
            </a:r>
            <a:r>
              <a:rPr lang="pt-BR" smtClean="0"/>
              <a:t> que controlam os movimentos voluntários dos </a:t>
            </a:r>
            <a:r>
              <a:rPr lang="pt-BR" smtClean="0">
                <a:hlinkClick r:id="rId6" tooltip="Músculo"/>
              </a:rPr>
              <a:t>músculos</a:t>
            </a:r>
            <a:r>
              <a:rPr lang="pt-BR" smtClean="0"/>
              <a:t>, e com a </a:t>
            </a:r>
            <a:r>
              <a:rPr lang="pt-BR" smtClean="0">
                <a:hlinkClick r:id="rId7" tooltip="Sentido"/>
              </a:rPr>
              <a:t>sensibilidade</a:t>
            </a:r>
            <a:r>
              <a:rPr lang="pt-BR" smtClean="0"/>
              <a:t> preservada), devido a esta doença Gradualmente, foi perdendo os movimentos dos seus braços e pernas, assim como do resto da musculatura voluntária, incluindo a resistência mecânica muscular para manter a cabeça erguida, hoje a sua mobilidade é praticamente nula. A comunicação é realizada por um sintetizador de voz. Ainda bem que esta doença não afetou seu cérebro (sistema de comando e controle). Mesmo com esta doença tornou-se Doutor em Cosmologia. É um dos mais consagrados físicos teóricos vivo da atualidade. Em setembro deste ano o astrofísico britânico com 67 anos deixou a cadeira de professor titular Lucasiana de matemática, cadeira já ocupada à 3 séculos por Isaac Newton na Universidade de cambrigde. O livro “Uma breve história do tempo” é um dos maiores best sellers da literatura científica.  </a:t>
            </a:r>
            <a:r>
              <a:rPr lang="en-US" smtClean="0"/>
              <a:t>Esta Foto recente do dia 15 de setembro deste ano foi convidado para dar uma palestra na Universidade de Genebra em comemoração de seus 450 anos.</a:t>
            </a:r>
          </a:p>
          <a:p>
            <a:endParaRPr lang="pt-BR" smtClean="0"/>
          </a:p>
          <a:p>
            <a:r>
              <a:rPr lang="pt-BR" smtClean="0"/>
              <a:t>Estes são algumas personalidades famosas, mas existem outros não tantos que com esforço e auxílio dos profissionais da saúde, do amor dos amigos e familiares também conseguem sobreviver e continuar vivendo realizando e contribuindo com a vida. Diferentemente de outros animais conseguimos esta proeza.</a:t>
            </a:r>
          </a:p>
          <a:p>
            <a:endParaRPr lang="pt-BR" smtClean="0"/>
          </a:p>
          <a:p>
            <a:r>
              <a:rPr lang="en-US" smtClean="0"/>
              <a:t>E a biomecânica pode auxiliar na melhoria de vida destes pacientes com algum problema nos 3 sistemas (controle (comando), elétrico (energia) e principalmente o mecânico (sistema músculoesquelético).</a:t>
            </a:r>
            <a:endParaRPr lang="pt-BR" smtClean="0"/>
          </a:p>
          <a:p>
            <a:r>
              <a:rPr lang="pt-BR" smtClean="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EDF9A94F-029C-4615-BF8C-7023A18A866D}" type="slidenum">
              <a:rPr lang="pt-BR"/>
              <a:pPr/>
              <a:t>6</a:t>
            </a:fld>
            <a:endParaRPr lang="pt-B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r>
              <a:rPr lang="en-US" smtClean="0"/>
              <a:t>Uma segunda definição mais abrangente é...</a:t>
            </a:r>
          </a:p>
          <a:p>
            <a:r>
              <a:rPr lang="en-US" smtClean="0"/>
              <a:t>A terceira é...</a:t>
            </a:r>
          </a:p>
          <a:p>
            <a:r>
              <a:rPr lang="en-US" smtClean="0"/>
              <a:t>Particularmente, observo que elas podem ser juntadas, cada uma com a sua finalidade.</a:t>
            </a:r>
            <a:endParaRPr 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25DDCE3C-90C4-432A-AFC6-3F1DC585AD0F}" type="slidenum">
              <a:rPr lang="pt-BR"/>
              <a:pPr/>
              <a:t>7</a:t>
            </a:fld>
            <a:endParaRPr lang="pt-B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r>
              <a:rPr lang="en-US" smtClean="0"/>
              <a:t> Como apresentado nas definições de biomecânica a força é a base de todos estudos relacionados a biomecânica. Sempre é bom lembrar o queela é capaz de realizar. Um resumo das ações que a força pode provocar nos materiais e principalmente nas estruturas biológicas, são elas:  equílibrio estático ou dinâmico; pode provocar deformação elástica ou plástica; movimento (velocidade), impacto (traumas, fraturas, estiramentos e rompimentos) (velocidade e inércia); fadiga (esforços repetitivos).</a:t>
            </a:r>
          </a:p>
          <a:p>
            <a:r>
              <a:rPr lang="en-US" smtClean="0"/>
              <a:t>Mas, a sua ausência também pode provocar desequilíbrio na formação óssea e atrofia muscular e ligamentar.</a:t>
            </a:r>
            <a:endParaRPr lang="pt-B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6F44475-BEE1-414A-B872-24C17F120D83}" type="slidenum">
              <a:rPr lang="pt-BR"/>
              <a:pPr/>
              <a:t>8</a:t>
            </a:fld>
            <a:endParaRPr lang="pt-B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r>
              <a:rPr lang="pt-BR" smtClean="0"/>
              <a:t>De maneira geral os principais objetivos da biomecânica, são: O Entendimento de como o sistema locomotor opera. Pode gerar conhecimentos que podem ser utilizados na reabilitação e tratamentos de pacientes com problema no sistema músculo esquelético;</a:t>
            </a:r>
          </a:p>
          <a:p>
            <a:pPr>
              <a:buFontTx/>
              <a:buChar char="-"/>
            </a:pPr>
            <a:r>
              <a:rPr lang="pt-BR" smtClean="0"/>
              <a:t>Otimização da performance: que podem ser patológica e/ou esportiva</a:t>
            </a:r>
          </a:p>
          <a:p>
            <a:pPr>
              <a:buFontTx/>
              <a:buChar char="-"/>
            </a:pPr>
            <a:r>
              <a:rPr lang="pt-BR" smtClean="0"/>
              <a:t>Redução de lesões: pode auxiliar na prevenção e reabilitação</a:t>
            </a:r>
          </a:p>
          <a:p>
            <a:pPr>
              <a:buFontTx/>
              <a:buChar char="-"/>
            </a:pPr>
            <a:r>
              <a:rPr lang="pt-BR" smtClean="0"/>
              <a:t>Desenvolvimento e otimização de novos projetos de implantes, instrumentos ou equipamentos aplicados na área da saúde.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17F6326-398B-46BE-97BD-64FA5600ED8E}" type="slidenum">
              <a:rPr lang="pt-BR" sz="1200"/>
              <a:pPr algn="r"/>
              <a:t>9</a:t>
            </a:fld>
            <a:endParaRPr lang="pt-BR" sz="1200"/>
          </a:p>
        </p:txBody>
      </p:sp>
      <p:sp>
        <p:nvSpPr>
          <p:cNvPr id="306179" name="Rectangle 2"/>
          <p:cNvSpPr>
            <a:spLocks noGrp="1" noRot="1" noChangeAspect="1" noChangeArrowheads="1" noTextEdit="1"/>
          </p:cNvSpPr>
          <p:nvPr>
            <p:ph type="sldImg"/>
          </p:nvPr>
        </p:nvSpPr>
        <p:spPr>
          <a:ln/>
        </p:spPr>
      </p:sp>
      <p:sp>
        <p:nvSpPr>
          <p:cNvPr id="306180" name="Rectangle 3"/>
          <p:cNvSpPr>
            <a:spLocks noGrp="1" noChangeArrowheads="1"/>
          </p:cNvSpPr>
          <p:nvPr>
            <p:ph type="body" idx="1"/>
          </p:nvPr>
        </p:nvSpPr>
        <p:spPr>
          <a:noFill/>
          <a:ln/>
        </p:spPr>
        <p:txBody>
          <a:bodyPr/>
          <a:lstStyle/>
          <a:p>
            <a:r>
              <a:rPr lang="pt-BR" smtClean="0"/>
              <a:t>Nesta apresentação estaremos abordando os seguintes assuntos.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07042D9B-FCB0-4056-90A8-F54BCD31F9B6}" type="slidenum">
              <a:rPr lang="pt-BR"/>
              <a:pPr/>
              <a:t>10</a:t>
            </a:fld>
            <a:endParaRPr lang="pt-B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r>
              <a:rPr lang="en-US" smtClean="0"/>
              <a:t>Além do controle motor dos movimentos e da temperatura com geração de calor, os músculos tem ainda as funções de distribuir o peso  e manutenção dos contornos corporais e servem ainda como protetor dos órgãos vicerais.</a:t>
            </a:r>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1600200"/>
            <a:ext cx="8229600" cy="4525963"/>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457200" y="274638"/>
            <a:ext cx="8229600" cy="5851525"/>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a:xfrm>
            <a:off x="457200" y="1600200"/>
            <a:ext cx="82296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66"/>
            </a:gs>
            <a:gs pos="100000">
              <a:srgbClr val="000066">
                <a:gamma/>
                <a:shade val="46275"/>
                <a:invGamma/>
              </a:srgbClr>
            </a:gs>
          </a:gsLst>
          <a:lin ang="5400000" scaled="1"/>
        </a:gradFill>
        <a:effectLst/>
      </p:bgPr>
    </p:bg>
    <p:spTree>
      <p:nvGrpSpPr>
        <p:cNvPr id="1" name=""/>
        <p:cNvGrpSpPr/>
        <p:nvPr/>
      </p:nvGrpSpPr>
      <p:grpSpPr>
        <a:xfrm>
          <a:off x="0" y="0"/>
          <a:ext cx="0" cy="0"/>
          <a:chOff x="0" y="0"/>
          <a:chExt cx="0" cy="0"/>
        </a:xfrm>
      </p:grpSpPr>
      <p:pic>
        <p:nvPicPr>
          <p:cNvPr id="208911" name="Picture 33" descr="Fundo 02"/>
          <p:cNvPicPr>
            <a:picLocks noChangeAspect="1" noChangeArrowheads="1"/>
          </p:cNvPicPr>
          <p:nvPr userDrawn="1"/>
        </p:nvPicPr>
        <p:blipFill>
          <a:blip r:embed="rId14" cstate="print">
            <a:lum bright="20000" contrast="30000"/>
          </a:blip>
          <a:srcRect/>
          <a:stretch>
            <a:fillRect/>
          </a:stretch>
        </p:blipFill>
        <p:spPr bwMode="auto">
          <a:xfrm>
            <a:off x="8434388" y="6456363"/>
            <a:ext cx="684212" cy="341312"/>
          </a:xfrm>
          <a:prstGeom prst="rect">
            <a:avLst/>
          </a:prstGeom>
          <a:solidFill>
            <a:srgbClr val="FFFF00"/>
          </a:solidFill>
          <a:ln w="9525">
            <a:noFill/>
            <a:miter lim="800000"/>
            <a:headEnd/>
            <a:tailEnd/>
          </a:ln>
        </p:spPr>
      </p:pic>
      <p:sp>
        <p:nvSpPr>
          <p:cNvPr id="208900" name="Line 4"/>
          <p:cNvSpPr>
            <a:spLocks noChangeShapeType="1"/>
          </p:cNvSpPr>
          <p:nvPr userDrawn="1"/>
        </p:nvSpPr>
        <p:spPr bwMode="auto">
          <a:xfrm flipV="1">
            <a:off x="812800" y="333375"/>
            <a:ext cx="0" cy="576263"/>
          </a:xfrm>
          <a:prstGeom prst="line">
            <a:avLst/>
          </a:prstGeom>
          <a:noFill/>
          <a:ln w="28575">
            <a:solidFill>
              <a:srgbClr val="CCECFF"/>
            </a:solidFill>
            <a:round/>
            <a:headEnd/>
            <a:tailEnd/>
          </a:ln>
          <a:effectLst/>
        </p:spPr>
        <p:txBody>
          <a:bodyPr/>
          <a:lstStyle/>
          <a:p>
            <a:endParaRPr lang="pt-BR"/>
          </a:p>
        </p:txBody>
      </p:sp>
      <p:sp>
        <p:nvSpPr>
          <p:cNvPr id="208901" name="Text Box 5"/>
          <p:cNvSpPr txBox="1">
            <a:spLocks noChangeArrowheads="1"/>
          </p:cNvSpPr>
          <p:nvPr userDrawn="1"/>
        </p:nvSpPr>
        <p:spPr bwMode="auto">
          <a:xfrm>
            <a:off x="2411413" y="5805488"/>
            <a:ext cx="3960812" cy="366712"/>
          </a:xfrm>
          <a:prstGeom prst="rect">
            <a:avLst/>
          </a:prstGeom>
          <a:noFill/>
          <a:ln w="28575" algn="ctr">
            <a:noFill/>
            <a:miter lim="800000"/>
            <a:headEnd/>
            <a:tailEnd/>
          </a:ln>
          <a:effectLst/>
        </p:spPr>
        <p:txBody>
          <a:bodyPr>
            <a:spAutoFit/>
          </a:bodyPr>
          <a:lstStyle/>
          <a:p>
            <a:pPr>
              <a:spcBef>
                <a:spcPct val="50000"/>
              </a:spcBef>
            </a:pPr>
            <a:endParaRPr lang="pt-BR">
              <a:latin typeface="Tahoma" pitchFamily="34" charset="0"/>
            </a:endParaRPr>
          </a:p>
        </p:txBody>
      </p:sp>
      <p:sp>
        <p:nvSpPr>
          <p:cNvPr id="208909" name="AutoShape 13"/>
          <p:cNvSpPr>
            <a:spLocks noChangeArrowheads="1"/>
          </p:cNvSpPr>
          <p:nvPr userDrawn="1"/>
        </p:nvSpPr>
        <p:spPr bwMode="auto">
          <a:xfrm>
            <a:off x="468313" y="0"/>
            <a:ext cx="8135937" cy="1052513"/>
          </a:xfrm>
          <a:prstGeom prst="flowChartAlternateProcess">
            <a:avLst/>
          </a:prstGeom>
          <a:gradFill rotWithShape="1">
            <a:gsLst>
              <a:gs pos="0">
                <a:srgbClr val="000066"/>
              </a:gs>
              <a:gs pos="50000">
                <a:srgbClr val="000066">
                  <a:gamma/>
                  <a:shade val="46275"/>
                  <a:invGamma/>
                </a:srgbClr>
              </a:gs>
              <a:gs pos="100000">
                <a:srgbClr val="000066"/>
              </a:gs>
            </a:gsLst>
            <a:lin ang="5400000" scaled="1"/>
          </a:gradFill>
          <a:ln w="28575" algn="ctr">
            <a:solidFill>
              <a:schemeClr val="tx1"/>
            </a:solidFill>
            <a:miter lim="800000"/>
            <a:headEnd/>
            <a:tailEnd/>
          </a:ln>
          <a:effectLst/>
        </p:spPr>
        <p:txBody>
          <a:bodyPr wrap="none" anchor="ctr"/>
          <a:lstStyle/>
          <a:p>
            <a:pPr algn="ctr"/>
            <a:endParaRPr lang="pt-BR">
              <a:latin typeface="Tahoma" pitchFamily="34" charset="0"/>
            </a:endParaRPr>
          </a:p>
        </p:txBody>
      </p:sp>
      <p:sp>
        <p:nvSpPr>
          <p:cNvPr id="208910" name="AutoShape 14"/>
          <p:cNvSpPr>
            <a:spLocks noChangeArrowheads="1"/>
          </p:cNvSpPr>
          <p:nvPr userDrawn="1"/>
        </p:nvSpPr>
        <p:spPr bwMode="auto">
          <a:xfrm>
            <a:off x="36513" y="1052513"/>
            <a:ext cx="9144000" cy="5805487"/>
          </a:xfrm>
          <a:prstGeom prst="foldedCorner">
            <a:avLst>
              <a:gd name="adj" fmla="val 12500"/>
            </a:avLst>
          </a:prstGeom>
          <a:gradFill rotWithShape="1">
            <a:gsLst>
              <a:gs pos="0">
                <a:srgbClr val="99CCFF"/>
              </a:gs>
              <a:gs pos="100000">
                <a:srgbClr val="99CCFF">
                  <a:gamma/>
                  <a:tint val="0"/>
                  <a:invGamma/>
                </a:srgbClr>
              </a:gs>
            </a:gsLst>
            <a:lin ang="5400000" scaled="1"/>
          </a:gradFill>
          <a:ln w="28575">
            <a:noFill/>
            <a:round/>
            <a:headEnd/>
            <a:tailEnd/>
          </a:ln>
          <a:effectLst/>
        </p:spPr>
        <p:txBody>
          <a:bodyPr wrap="none" anchor="ctr"/>
          <a:lstStyle/>
          <a:p>
            <a:endParaRPr lang="pt-B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44" name="Group 4"/>
          <p:cNvGrpSpPr>
            <a:grpSpLocks/>
          </p:cNvGrpSpPr>
          <p:nvPr/>
        </p:nvGrpSpPr>
        <p:grpSpPr bwMode="auto">
          <a:xfrm>
            <a:off x="971550" y="1700213"/>
            <a:ext cx="7129463" cy="4298950"/>
            <a:chOff x="521" y="845"/>
            <a:chExt cx="4491" cy="2708"/>
          </a:xfrm>
        </p:grpSpPr>
        <p:pic>
          <p:nvPicPr>
            <p:cNvPr id="215045" name="Picture 5"/>
            <p:cNvPicPr>
              <a:picLocks noChangeAspect="1" noChangeArrowheads="1"/>
            </p:cNvPicPr>
            <p:nvPr/>
          </p:nvPicPr>
          <p:blipFill>
            <a:blip r:embed="rId2" cstate="print"/>
            <a:srcRect/>
            <a:stretch>
              <a:fillRect/>
            </a:stretch>
          </p:blipFill>
          <p:spPr bwMode="auto">
            <a:xfrm>
              <a:off x="1383" y="935"/>
              <a:ext cx="2767" cy="2618"/>
            </a:xfrm>
            <a:prstGeom prst="rect">
              <a:avLst/>
            </a:prstGeom>
            <a:noFill/>
            <a:ln w="9525">
              <a:noFill/>
              <a:miter lim="800000"/>
              <a:headEnd/>
              <a:tailEnd/>
            </a:ln>
          </p:spPr>
        </p:pic>
        <p:sp>
          <p:nvSpPr>
            <p:cNvPr id="215046" name="Text Box 6"/>
            <p:cNvSpPr txBox="1">
              <a:spLocks noChangeArrowheads="1"/>
            </p:cNvSpPr>
            <p:nvPr/>
          </p:nvSpPr>
          <p:spPr bwMode="auto">
            <a:xfrm>
              <a:off x="1592" y="3231"/>
              <a:ext cx="2494" cy="272"/>
            </a:xfrm>
            <a:prstGeom prst="rect">
              <a:avLst/>
            </a:prstGeom>
            <a:solidFill>
              <a:srgbClr val="CCECFF"/>
            </a:solidFill>
            <a:ln w="28575" algn="ctr">
              <a:noFill/>
              <a:miter lim="800000"/>
              <a:headEnd/>
              <a:tailEnd/>
            </a:ln>
            <a:effectLst/>
          </p:spPr>
          <p:txBody>
            <a:bodyPr/>
            <a:lstStyle/>
            <a:p>
              <a:pPr algn="ctr">
                <a:spcBef>
                  <a:spcPct val="50000"/>
                </a:spcBef>
              </a:pPr>
              <a:r>
                <a:rPr lang="pt-BR" sz="2200" b="1" dirty="0" smtClean="0">
                  <a:solidFill>
                    <a:srgbClr val="008000"/>
                  </a:solidFill>
                </a:rPr>
                <a:t>Antonio Carlos Shimano</a:t>
              </a:r>
            </a:p>
            <a:p>
              <a:pPr algn="ctr">
                <a:spcBef>
                  <a:spcPct val="50000"/>
                </a:spcBef>
              </a:pPr>
              <a:endParaRPr lang="pt-BR" sz="2200" b="1" dirty="0">
                <a:solidFill>
                  <a:srgbClr val="008000"/>
                </a:solidFill>
              </a:endParaRPr>
            </a:p>
          </p:txBody>
        </p:sp>
        <p:sp>
          <p:nvSpPr>
            <p:cNvPr id="215047" name="Text Box 7"/>
            <p:cNvSpPr txBox="1">
              <a:spLocks noChangeArrowheads="1"/>
            </p:cNvSpPr>
            <p:nvPr/>
          </p:nvSpPr>
          <p:spPr bwMode="auto">
            <a:xfrm>
              <a:off x="521" y="845"/>
              <a:ext cx="4491" cy="601"/>
            </a:xfrm>
            <a:prstGeom prst="rect">
              <a:avLst/>
            </a:prstGeom>
            <a:solidFill>
              <a:srgbClr val="CCECFF"/>
            </a:solidFill>
            <a:ln w="76200" algn="ctr">
              <a:solidFill>
                <a:srgbClr val="0099FF"/>
              </a:solidFill>
              <a:miter lim="800000"/>
              <a:headEnd/>
              <a:tailEnd/>
            </a:ln>
            <a:effectLst/>
          </p:spPr>
          <p:txBody>
            <a:bodyPr wrap="square">
              <a:spAutoFit/>
            </a:bodyPr>
            <a:lstStyle/>
            <a:p>
              <a:pPr algn="ctr">
                <a:spcBef>
                  <a:spcPct val="50000"/>
                </a:spcBef>
              </a:pPr>
              <a:r>
                <a:rPr lang="pt-BR" sz="2800" b="1" dirty="0" smtClean="0"/>
                <a:t>CIÊNCIA – HIPÓTESES – MÉTODOS CIENTÍFICOS</a:t>
              </a:r>
              <a:endParaRPr lang="pt-BR" sz="2800" b="1" dirty="0"/>
            </a:p>
          </p:txBody>
        </p:sp>
      </p:grpSp>
      <p:sp>
        <p:nvSpPr>
          <p:cNvPr id="2054" name="Rectangle 6"/>
          <p:cNvSpPr>
            <a:spLocks noChangeArrowheads="1"/>
          </p:cNvSpPr>
          <p:nvPr/>
        </p:nvSpPr>
        <p:spPr bwMode="auto">
          <a:xfrm>
            <a:off x="611188" y="188913"/>
            <a:ext cx="7993062" cy="836612"/>
          </a:xfrm>
          <a:prstGeom prst="rect">
            <a:avLst/>
          </a:prstGeom>
          <a:noFill/>
          <a:ln w="9525">
            <a:noFill/>
            <a:miter lim="800000"/>
            <a:headEnd/>
            <a:tailEnd/>
          </a:ln>
        </p:spPr>
        <p:txBody>
          <a:bodyPr/>
          <a:lstStyle/>
          <a:p>
            <a:pPr algn="ctr">
              <a:lnSpc>
                <a:spcPct val="80000"/>
              </a:lnSpc>
            </a:pPr>
            <a:r>
              <a:rPr lang="pt-BR" sz="2400" b="1" dirty="0">
                <a:solidFill>
                  <a:schemeClr val="bg1"/>
                </a:solidFill>
                <a:effectLst>
                  <a:outerShdw blurRad="38100" dist="38100" dir="2700000" algn="tl">
                    <a:srgbClr val="000000"/>
                  </a:outerShdw>
                </a:effectLst>
              </a:rPr>
              <a:t>UNIVERSIDADE DE SÃO PAULO</a:t>
            </a:r>
            <a:r>
              <a:rPr lang="pt-BR" sz="2800" b="1" dirty="0">
                <a:solidFill>
                  <a:schemeClr val="bg1"/>
                </a:solidFill>
                <a:effectLst>
                  <a:outerShdw blurRad="38100" dist="38100" dir="2700000" algn="tl">
                    <a:srgbClr val="000000"/>
                  </a:outerShdw>
                </a:effectLst>
              </a:rPr>
              <a:t/>
            </a:r>
            <a:br>
              <a:rPr lang="pt-BR" sz="2800" b="1" dirty="0">
                <a:solidFill>
                  <a:schemeClr val="bg1"/>
                </a:solidFill>
                <a:effectLst>
                  <a:outerShdw blurRad="38100" dist="38100" dir="2700000" algn="tl">
                    <a:srgbClr val="000000"/>
                  </a:outerShdw>
                </a:effectLst>
              </a:rPr>
            </a:br>
            <a:r>
              <a:rPr lang="pt-BR" sz="1600" b="1" dirty="0">
                <a:solidFill>
                  <a:schemeClr val="bg1"/>
                </a:solidFill>
                <a:effectLst>
                  <a:outerShdw blurRad="38100" dist="38100" dir="2700000" algn="tl">
                    <a:srgbClr val="000000"/>
                  </a:outerShdw>
                </a:effectLst>
              </a:rPr>
              <a:t>FACULDADE DE MEDICINA DE RIBEIRÃO PRETO</a:t>
            </a:r>
            <a:r>
              <a:rPr lang="pt-BR" sz="2000" b="1" dirty="0">
                <a:solidFill>
                  <a:schemeClr val="bg1"/>
                </a:solidFill>
                <a:effectLst>
                  <a:outerShdw blurRad="38100" dist="38100" dir="2700000" algn="tl">
                    <a:srgbClr val="000000"/>
                  </a:outerShdw>
                </a:effectLst>
              </a:rPr>
              <a:t/>
            </a:r>
            <a:br>
              <a:rPr lang="pt-BR" sz="2000" b="1" dirty="0">
                <a:solidFill>
                  <a:schemeClr val="bg1"/>
                </a:solidFill>
                <a:effectLst>
                  <a:outerShdw blurRad="38100" dist="38100" dir="2700000" algn="tl">
                    <a:srgbClr val="000000"/>
                  </a:outerShdw>
                </a:effectLst>
              </a:rPr>
            </a:br>
            <a:r>
              <a:rPr lang="pt-BR" sz="700" b="1" dirty="0">
                <a:solidFill>
                  <a:schemeClr val="bg1"/>
                </a:solidFill>
                <a:effectLst>
                  <a:outerShdw blurRad="38100" dist="38100" dir="2700000" algn="tl">
                    <a:srgbClr val="000000"/>
                  </a:outerShdw>
                </a:effectLst>
              </a:rPr>
              <a:t/>
            </a:r>
            <a:br>
              <a:rPr lang="pt-BR" sz="700" b="1" dirty="0">
                <a:solidFill>
                  <a:schemeClr val="bg1"/>
                </a:solidFill>
                <a:effectLst>
                  <a:outerShdw blurRad="38100" dist="38100" dir="2700000" algn="tl">
                    <a:srgbClr val="000000"/>
                  </a:outerShdw>
                </a:effectLst>
              </a:rPr>
            </a:br>
            <a:r>
              <a:rPr lang="pt-BR" sz="700" b="1" dirty="0">
                <a:solidFill>
                  <a:schemeClr val="bg1"/>
                </a:solidFill>
                <a:effectLst>
                  <a:outerShdw blurRad="38100" dist="38100" dir="2700000" algn="tl">
                    <a:srgbClr val="000000"/>
                  </a:outerShdw>
                </a:effectLst>
              </a:rPr>
              <a:t> </a:t>
            </a:r>
            <a:r>
              <a:rPr lang="pt-BR" sz="1400" b="1" dirty="0">
                <a:solidFill>
                  <a:schemeClr val="bg1"/>
                </a:solidFill>
                <a:effectLst>
                  <a:outerShdw blurRad="38100" dist="38100" dir="2700000" algn="tl">
                    <a:srgbClr val="000000"/>
                  </a:outerShdw>
                </a:effectLst>
              </a:rPr>
              <a:t> </a:t>
            </a:r>
            <a:r>
              <a:rPr lang="pt-BR" sz="1200" b="1" dirty="0">
                <a:solidFill>
                  <a:schemeClr val="bg1"/>
                </a:solidFill>
                <a:effectLst>
                  <a:outerShdw blurRad="38100" dist="38100" dir="2700000" algn="tl">
                    <a:srgbClr val="000000"/>
                  </a:outerShdw>
                </a:effectLst>
              </a:rPr>
              <a:t>DEPARTAMENTO DE BIOMECÂNICA,  MEDICINA E REABILITAÇÃO DO APARELHO LOCOMOTOR</a:t>
            </a:r>
            <a:endParaRPr lang="pt-BR" sz="1400" b="1" dirty="0">
              <a:solidFill>
                <a:schemeClr val="bg1"/>
              </a:solidFill>
              <a:effectLst>
                <a:outerShdw blurRad="38100" dist="38100" dir="2700000" algn="tl">
                  <a:srgbClr val="000000"/>
                </a:outerShdw>
              </a:effectLst>
            </a:endParaRPr>
          </a:p>
        </p:txBody>
      </p:sp>
      <p:pic>
        <p:nvPicPr>
          <p:cNvPr id="215049" name="Picture 5" descr="brasaoef"/>
          <p:cNvPicPr>
            <a:picLocks noGrp="1" noChangeAspect="1" noChangeArrowheads="1"/>
          </p:cNvPicPr>
          <p:nvPr>
            <p:ph/>
          </p:nvPr>
        </p:nvPicPr>
        <p:blipFill>
          <a:blip r:embed="rId3" cstate="print"/>
          <a:srcRect/>
          <a:stretch>
            <a:fillRect/>
          </a:stretch>
        </p:blipFill>
        <p:spPr bwMode="auto">
          <a:xfrm>
            <a:off x="34925" y="71438"/>
            <a:ext cx="969963" cy="981075"/>
          </a:xfrm>
          <a:noFill/>
          <a:ln>
            <a:miter lim="800000"/>
            <a:headEnd/>
            <a:tailEnd/>
          </a:ln>
        </p:spPr>
      </p:pic>
      <p:pic>
        <p:nvPicPr>
          <p:cNvPr id="8" name="Picture 2" descr="http://www.brandon-hall.com/workplacelearningtoday/wp-content/uploads/2009/04/fotolia_little-guy.jpg"/>
          <p:cNvPicPr>
            <a:picLocks noChangeAspect="1" noChangeArrowheads="1"/>
          </p:cNvPicPr>
          <p:nvPr/>
        </p:nvPicPr>
        <p:blipFill>
          <a:blip r:embed="rId4" cstate="print">
            <a:duotone>
              <a:schemeClr val="accent2">
                <a:shade val="45000"/>
                <a:satMod val="135000"/>
              </a:schemeClr>
              <a:prstClr val="white"/>
            </a:duotone>
          </a:blip>
          <a:srcRect/>
          <a:stretch>
            <a:fillRect/>
          </a:stretch>
        </p:blipFill>
        <p:spPr bwMode="auto">
          <a:xfrm>
            <a:off x="-14748" y="2892012"/>
            <a:ext cx="1778436" cy="3057267"/>
          </a:xfrm>
          <a:prstGeom prst="rect">
            <a:avLst/>
          </a:prstGeom>
          <a:ln>
            <a:noFill/>
          </a:ln>
          <a:effectLst>
            <a:softEdge rad="112500"/>
          </a:effectLst>
        </p:spPr>
      </p:pic>
      <p:pic>
        <p:nvPicPr>
          <p:cNvPr id="9" name="Picture 2" descr="http://www.brandon-hall.com/workplacelearningtoday/wp-content/uploads/2009/04/fotolia_little-guy.jpg"/>
          <p:cNvPicPr>
            <a:picLocks noChangeAspect="1" noChangeArrowheads="1"/>
          </p:cNvPicPr>
          <p:nvPr/>
        </p:nvPicPr>
        <p:blipFill>
          <a:blip r:embed="rId4" cstate="print">
            <a:duotone>
              <a:schemeClr val="accent2">
                <a:shade val="45000"/>
                <a:satMod val="135000"/>
              </a:schemeClr>
              <a:prstClr val="white"/>
            </a:duotone>
          </a:blip>
          <a:srcRect/>
          <a:stretch>
            <a:fillRect/>
          </a:stretch>
        </p:blipFill>
        <p:spPr bwMode="auto">
          <a:xfrm>
            <a:off x="7524328" y="2924944"/>
            <a:ext cx="1619672" cy="293542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p:cNvGraphicFramePr>
          <p:nvPr/>
        </p:nvGraphicFramePr>
        <p:xfrm>
          <a:off x="107504" y="1412776"/>
          <a:ext cx="8964488"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2"/>
          <p:cNvSpPr>
            <a:spLocks noChangeArrowheads="1"/>
          </p:cNvSpPr>
          <p:nvPr/>
        </p:nvSpPr>
        <p:spPr bwMode="auto">
          <a:xfrm>
            <a:off x="1763713" y="44450"/>
            <a:ext cx="6121400" cy="936625"/>
          </a:xfrm>
          <a:prstGeom prst="rect">
            <a:avLst/>
          </a:prstGeom>
          <a:noFill/>
          <a:ln w="9525">
            <a:noFill/>
            <a:miter lim="800000"/>
            <a:headEnd/>
            <a:tailEnd/>
          </a:ln>
          <a:effectLst/>
        </p:spPr>
        <p:txBody>
          <a:bodyPr lIns="92075" tIns="46038" rIns="92075" bIns="46038"/>
          <a:lstStyle/>
          <a:p>
            <a:pPr algn="ctr">
              <a:lnSpc>
                <a:spcPct val="150000"/>
              </a:lnSpc>
              <a:spcBef>
                <a:spcPct val="20000"/>
              </a:spcBef>
              <a:buClr>
                <a:schemeClr val="tx2"/>
              </a:buClr>
              <a:buSzPct val="75000"/>
              <a:buFont typeface="Wingdings" pitchFamily="2" charset="2"/>
              <a:buNone/>
            </a:pPr>
            <a:r>
              <a:rPr lang="en-US" sz="3600" b="1" i="1" dirty="0" smtClean="0">
                <a:solidFill>
                  <a:schemeClr val="bg1"/>
                </a:solidFill>
                <a:effectLst>
                  <a:outerShdw blurRad="38100" dist="38100" dir="2700000" algn="tl">
                    <a:srgbClr val="000000"/>
                  </a:outerShdw>
                </a:effectLst>
                <a:latin typeface="Arial" charset="0"/>
                <a:cs typeface="Times New Roman" pitchFamily="18" charset="0"/>
              </a:rPr>
              <a:t>CONHECIMENTO </a:t>
            </a:r>
            <a:endParaRPr lang="pt-BR" sz="3600" b="1" i="1" dirty="0">
              <a:solidFill>
                <a:schemeClr val="bg1"/>
              </a:solidFill>
              <a:effectLst>
                <a:outerShdw blurRad="38100" dist="38100" dir="2700000" algn="tl">
                  <a:srgbClr val="000000"/>
                </a:outerShdw>
              </a:effectLst>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331640" y="44450"/>
            <a:ext cx="6553473" cy="936625"/>
          </a:xfrm>
          <a:prstGeom prst="rect">
            <a:avLst/>
          </a:prstGeom>
          <a:noFill/>
          <a:ln w="9525">
            <a:noFill/>
            <a:miter lim="800000"/>
            <a:headEnd/>
            <a:tailEnd/>
          </a:ln>
          <a:effectLst/>
        </p:spPr>
        <p:txBody>
          <a:bodyPr lIns="92075" tIns="46038" rIns="92075" bIns="46038"/>
          <a:lstStyle/>
          <a:p>
            <a:pPr algn="ctr">
              <a:lnSpc>
                <a:spcPct val="150000"/>
              </a:lnSpc>
              <a:spcBef>
                <a:spcPct val="20000"/>
              </a:spcBef>
              <a:buClr>
                <a:schemeClr val="tx2"/>
              </a:buClr>
              <a:buSzPct val="75000"/>
              <a:buFont typeface="Wingdings" pitchFamily="2" charset="2"/>
              <a:buNone/>
            </a:pPr>
            <a:r>
              <a:rPr lang="en-US" sz="3600" b="1" i="1" dirty="0" smtClean="0">
                <a:solidFill>
                  <a:schemeClr val="bg1"/>
                </a:solidFill>
                <a:effectLst>
                  <a:outerShdw blurRad="38100" dist="38100" dir="2700000" algn="tl">
                    <a:srgbClr val="000000"/>
                  </a:outerShdw>
                </a:effectLst>
                <a:latin typeface="Arial" charset="0"/>
                <a:cs typeface="Times New Roman" pitchFamily="18" charset="0"/>
              </a:rPr>
              <a:t>METODOLOGIA CIENTÍFICA</a:t>
            </a:r>
            <a:endParaRPr lang="pt-BR" sz="3600" b="1" i="1" dirty="0">
              <a:solidFill>
                <a:schemeClr val="bg1"/>
              </a:solidFill>
              <a:effectLst>
                <a:outerShdw blurRad="38100" dist="38100" dir="2700000" algn="tl">
                  <a:srgbClr val="000000"/>
                </a:outerShdw>
              </a:effectLst>
              <a:latin typeface="Arial" charset="0"/>
              <a:cs typeface="Times New Roman" pitchFamily="18" charset="0"/>
            </a:endParaRPr>
          </a:p>
        </p:txBody>
      </p:sp>
      <p:sp>
        <p:nvSpPr>
          <p:cNvPr id="6" name="Text Box 4"/>
          <p:cNvSpPr txBox="1">
            <a:spLocks noChangeArrowheads="1"/>
          </p:cNvSpPr>
          <p:nvPr/>
        </p:nvSpPr>
        <p:spPr bwMode="auto">
          <a:xfrm>
            <a:off x="755576" y="1154127"/>
            <a:ext cx="7777237" cy="937949"/>
          </a:xfrm>
          <a:prstGeom prst="rect">
            <a:avLst/>
          </a:prstGeom>
          <a:noFill/>
          <a:ln w="9525">
            <a:noFill/>
            <a:miter lim="800000"/>
            <a:headEnd/>
            <a:tailEnd/>
          </a:ln>
        </p:spPr>
        <p:txBody>
          <a:bodyPr wrap="square">
            <a:spAutoFit/>
          </a:bodyPr>
          <a:lstStyle/>
          <a:p>
            <a:pPr algn="just">
              <a:lnSpc>
                <a:spcPct val="120000"/>
              </a:lnSpc>
              <a:buClr>
                <a:srgbClr val="000066"/>
              </a:buClr>
              <a:buFont typeface="Wingdings" pitchFamily="2" charset="2"/>
              <a:buChar char="Ø"/>
            </a:pPr>
            <a:r>
              <a:rPr lang="pt-PT" sz="2400" dirty="0" smtClean="0">
                <a:solidFill>
                  <a:schemeClr val="accent4"/>
                </a:solidFill>
              </a:rPr>
              <a:t>“Metodologia é a Ciência que estuda os </a:t>
            </a:r>
            <a:r>
              <a:rPr lang="pt-PT" sz="2400" b="1" dirty="0" smtClean="0">
                <a:solidFill>
                  <a:schemeClr val="accent4"/>
                </a:solidFill>
              </a:rPr>
              <a:t>métodos científicos”</a:t>
            </a:r>
            <a:endParaRPr lang="pt-PT" sz="2400" b="1" dirty="0">
              <a:solidFill>
                <a:schemeClr val="accent4"/>
              </a:solidFill>
            </a:endParaRPr>
          </a:p>
        </p:txBody>
      </p:sp>
      <p:sp>
        <p:nvSpPr>
          <p:cNvPr id="7" name="Text Box 4"/>
          <p:cNvSpPr txBox="1">
            <a:spLocks noChangeArrowheads="1"/>
          </p:cNvSpPr>
          <p:nvPr/>
        </p:nvSpPr>
        <p:spPr bwMode="auto">
          <a:xfrm>
            <a:off x="1979712" y="2588960"/>
            <a:ext cx="4896544" cy="696024"/>
          </a:xfrm>
          <a:prstGeom prst="rect">
            <a:avLst/>
          </a:prstGeom>
          <a:noFill/>
          <a:ln w="9525">
            <a:solidFill>
              <a:schemeClr val="accent6"/>
            </a:solidFill>
            <a:miter lim="800000"/>
            <a:headEnd/>
            <a:tailEnd/>
          </a:ln>
        </p:spPr>
        <p:txBody>
          <a:bodyPr wrap="square">
            <a:spAutoFit/>
          </a:bodyPr>
          <a:lstStyle/>
          <a:p>
            <a:pPr algn="ctr">
              <a:lnSpc>
                <a:spcPct val="120000"/>
              </a:lnSpc>
              <a:buClr>
                <a:srgbClr val="000066"/>
              </a:buClr>
            </a:pPr>
            <a:r>
              <a:rPr lang="pt-PT" sz="3600" b="1" dirty="0" smtClean="0">
                <a:solidFill>
                  <a:srgbClr val="000066"/>
                </a:solidFill>
              </a:rPr>
              <a:t>CIÊNCIA X MÉTODO</a:t>
            </a:r>
            <a:endParaRPr lang="pt-PT" sz="3600" b="1" dirty="0">
              <a:solidFill>
                <a:srgbClr val="000066"/>
              </a:solidFill>
            </a:endParaRPr>
          </a:p>
        </p:txBody>
      </p:sp>
      <p:sp>
        <p:nvSpPr>
          <p:cNvPr id="8" name="Text Box 4"/>
          <p:cNvSpPr txBox="1">
            <a:spLocks noChangeArrowheads="1"/>
          </p:cNvSpPr>
          <p:nvPr/>
        </p:nvSpPr>
        <p:spPr bwMode="auto">
          <a:xfrm>
            <a:off x="971600" y="3645024"/>
            <a:ext cx="7345363" cy="1596014"/>
          </a:xfrm>
          <a:prstGeom prst="rect">
            <a:avLst/>
          </a:prstGeom>
          <a:noFill/>
          <a:ln w="9525">
            <a:noFill/>
            <a:miter lim="800000"/>
            <a:headEnd/>
            <a:tailEnd/>
          </a:ln>
        </p:spPr>
        <p:txBody>
          <a:bodyPr>
            <a:spAutoFit/>
          </a:bodyPr>
          <a:lstStyle/>
          <a:p>
            <a:pPr algn="just">
              <a:lnSpc>
                <a:spcPct val="120000"/>
              </a:lnSpc>
              <a:buClr>
                <a:srgbClr val="000066"/>
              </a:buClr>
            </a:pPr>
            <a:r>
              <a:rPr lang="pt-PT" sz="2800" dirty="0" smtClean="0">
                <a:solidFill>
                  <a:schemeClr val="accent4"/>
                </a:solidFill>
              </a:rPr>
              <a:t>“A Ciência somente aceita como verdadeiro o que é confirmável mediante comprovação compatível com o MÉTODO CIENTÍFICO.”</a:t>
            </a:r>
            <a:endParaRPr lang="pt-PT" sz="2800" b="1" dirty="0">
              <a:solidFill>
                <a:schemeClr val="accent4"/>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2"/>
          <p:cNvSpPr>
            <a:spLocks noChangeArrowheads="1"/>
          </p:cNvSpPr>
          <p:nvPr/>
        </p:nvSpPr>
        <p:spPr bwMode="auto">
          <a:xfrm>
            <a:off x="631001" y="188913"/>
            <a:ext cx="8050281" cy="646331"/>
          </a:xfrm>
          <a:prstGeom prst="rect">
            <a:avLst/>
          </a:prstGeom>
          <a:noFill/>
          <a:ln w="9525">
            <a:noFill/>
            <a:miter lim="800000"/>
            <a:headEnd/>
            <a:tailEnd/>
          </a:ln>
        </p:spPr>
        <p:txBody>
          <a:bodyPr wrap="none">
            <a:spAutoFit/>
          </a:bodyPr>
          <a:lstStyle/>
          <a:p>
            <a:pPr marL="342900" indent="-342900" algn="ctr">
              <a:spcBef>
                <a:spcPct val="20000"/>
              </a:spcBef>
            </a:pPr>
            <a:r>
              <a:rPr lang="pt-BR" sz="3600" b="1" i="1" dirty="0" smtClean="0">
                <a:solidFill>
                  <a:schemeClr val="bg1"/>
                </a:solidFill>
                <a:cs typeface="Arial" charset="0"/>
              </a:rPr>
              <a:t>O QUE É UM MÉTODO CIENTÍFICO?</a:t>
            </a:r>
            <a:endParaRPr lang="pt-BR" sz="3600" b="1" i="1" dirty="0">
              <a:solidFill>
                <a:schemeClr val="bg1"/>
              </a:solidFill>
              <a:cs typeface="Arial" charset="0"/>
            </a:endParaRPr>
          </a:p>
        </p:txBody>
      </p:sp>
      <p:sp>
        <p:nvSpPr>
          <p:cNvPr id="5" name="Espaço Reservado para Conteúdo 2"/>
          <p:cNvSpPr txBox="1">
            <a:spLocks/>
          </p:cNvSpPr>
          <p:nvPr/>
        </p:nvSpPr>
        <p:spPr>
          <a:xfrm>
            <a:off x="467544" y="1268760"/>
            <a:ext cx="8280920" cy="4968552"/>
          </a:xfrm>
          <a:prstGeom prst="rect">
            <a:avLst/>
          </a:prstGeom>
        </p:spPr>
        <p:txBody>
          <a:bodyPr>
            <a:noAutofit/>
          </a:bodyPr>
          <a:lstStyle/>
          <a:p>
            <a:pPr marL="320040" marR="0" lvl="0" indent="-320040" algn="just" defTabSz="914400" rtl="0" eaLnBrk="1" fontAlgn="auto" latinLnBrk="0" hangingPunct="1">
              <a:lnSpc>
                <a:spcPct val="130000"/>
              </a:lnSpc>
              <a:spcBef>
                <a:spcPts val="0"/>
              </a:spcBef>
              <a:spcAft>
                <a:spcPts val="600"/>
              </a:spcAft>
              <a:buClrTx/>
              <a:buSzTx/>
              <a:buFont typeface="Wingdings" pitchFamily="2" charset="2"/>
              <a:buChar char="Ø"/>
              <a:tabLst/>
              <a:defRPr/>
            </a:pPr>
            <a:r>
              <a:rPr kumimoji="0" lang="pt-BR" sz="2400" b="1" i="0" u="none" strike="noStrike" kern="0" cap="none" spc="0" normalizeH="0" baseline="0" noProof="0" dirty="0" smtClean="0">
                <a:ln>
                  <a:noFill/>
                </a:ln>
                <a:solidFill>
                  <a:schemeClr val="accent4"/>
                </a:solidFill>
                <a:effectLst/>
                <a:uLnTx/>
                <a:uFillTx/>
                <a:latin typeface="+mn-lt"/>
                <a:ea typeface="+mn-ea"/>
                <a:cs typeface="+mn-cs"/>
              </a:rPr>
              <a:t>Método:</a:t>
            </a:r>
            <a:r>
              <a:rPr kumimoji="0" lang="pt-BR" sz="2400" b="0" i="0" u="none" strike="noStrike" kern="0" cap="none" spc="0" normalizeH="0" baseline="0" noProof="0" dirty="0" smtClean="0">
                <a:ln>
                  <a:noFill/>
                </a:ln>
                <a:solidFill>
                  <a:schemeClr val="accent4"/>
                </a:solidFill>
                <a:effectLst/>
                <a:uLnTx/>
                <a:uFillTx/>
                <a:latin typeface="+mn-lt"/>
                <a:ea typeface="+mn-ea"/>
                <a:cs typeface="+mn-cs"/>
              </a:rPr>
              <a:t> “</a:t>
            </a:r>
            <a:r>
              <a:rPr kumimoji="0" lang="pt-BR" sz="2400" b="0" i="1" u="none" strike="noStrike" kern="0" cap="none" spc="0" normalizeH="0" baseline="0" noProof="0" dirty="0" smtClean="0">
                <a:ln>
                  <a:noFill/>
                </a:ln>
                <a:solidFill>
                  <a:schemeClr val="accent4"/>
                </a:solidFill>
                <a:effectLst/>
                <a:uLnTx/>
                <a:uFillTx/>
                <a:latin typeface="+mn-lt"/>
                <a:ea typeface="+mn-ea"/>
                <a:cs typeface="+mn-cs"/>
              </a:rPr>
              <a:t>caminho para chegar a um fim ou pelo qual se atinge um objetivo”</a:t>
            </a:r>
          </a:p>
          <a:p>
            <a:pPr marL="320040" marR="0" lvl="0" indent="-320040" algn="just" defTabSz="914400" rtl="0" eaLnBrk="1" fontAlgn="auto" latinLnBrk="0" hangingPunct="1">
              <a:lnSpc>
                <a:spcPct val="130000"/>
              </a:lnSpc>
              <a:spcBef>
                <a:spcPts val="0"/>
              </a:spcBef>
              <a:spcAft>
                <a:spcPts val="600"/>
              </a:spcAft>
              <a:buClrTx/>
              <a:buSzTx/>
              <a:buFont typeface="Wingdings" pitchFamily="2" charset="2"/>
              <a:buChar char="Ø"/>
              <a:tabLst/>
              <a:defRPr/>
            </a:pPr>
            <a:r>
              <a:rPr kumimoji="0" lang="pt-BR" sz="2400" b="0" i="0" u="none" strike="noStrike" kern="0" cap="none" spc="0" normalizeH="0" baseline="0" noProof="0" dirty="0" smtClean="0">
                <a:ln>
                  <a:noFill/>
                </a:ln>
                <a:solidFill>
                  <a:schemeClr val="accent4"/>
                </a:solidFill>
                <a:effectLst/>
                <a:uLnTx/>
                <a:uFillTx/>
                <a:latin typeface="+mn-lt"/>
                <a:ea typeface="+mn-ea"/>
                <a:cs typeface="+mn-cs"/>
              </a:rPr>
              <a:t>É baseado em evidências OBSERVÁVEIS, EMPÍRICAS E MENSURÁVEIS, e sujeito às leis da razão - </a:t>
            </a:r>
            <a:r>
              <a:rPr kumimoji="0" lang="pt-BR" sz="2400" b="1" i="0" u="none" strike="noStrike" kern="0" cap="none" spc="0" normalizeH="0" baseline="0" noProof="0" dirty="0" smtClean="0">
                <a:ln>
                  <a:noFill/>
                </a:ln>
                <a:solidFill>
                  <a:schemeClr val="accent4"/>
                </a:solidFill>
                <a:effectLst/>
                <a:uLnTx/>
                <a:uFillTx/>
                <a:latin typeface="+mn-lt"/>
                <a:ea typeface="+mn-ea"/>
                <a:cs typeface="+mn-cs"/>
              </a:rPr>
              <a:t>Evidência Científica</a:t>
            </a:r>
            <a:endParaRPr kumimoji="0" lang="pt-BR" sz="2400" b="0" i="0" u="none" strike="noStrike" kern="0" cap="none" spc="0" normalizeH="0" baseline="0" noProof="0" dirty="0" smtClean="0">
              <a:ln>
                <a:noFill/>
              </a:ln>
              <a:solidFill>
                <a:schemeClr val="accent4"/>
              </a:solidFill>
              <a:effectLst/>
              <a:uLnTx/>
              <a:uFillTx/>
              <a:latin typeface="+mn-lt"/>
              <a:ea typeface="+mn-ea"/>
              <a:cs typeface="+mn-cs"/>
            </a:endParaRPr>
          </a:p>
          <a:p>
            <a:pPr marL="320040" marR="0" lvl="0" indent="-320040" algn="just" defTabSz="914400" rtl="0" eaLnBrk="1" fontAlgn="auto" latinLnBrk="0" hangingPunct="1">
              <a:lnSpc>
                <a:spcPct val="130000"/>
              </a:lnSpc>
              <a:spcBef>
                <a:spcPts val="0"/>
              </a:spcBef>
              <a:spcAft>
                <a:spcPts val="0"/>
              </a:spcAft>
              <a:buClrTx/>
              <a:buSzTx/>
              <a:buFont typeface="Wingdings" pitchFamily="2" charset="2"/>
              <a:buChar char="Ø"/>
              <a:tabLst/>
              <a:defRPr/>
            </a:pPr>
            <a:r>
              <a:rPr kumimoji="0" lang="pt-BR" sz="2400" b="1" i="0" u="none" strike="noStrike" kern="0" cap="none" spc="0" normalizeH="0" baseline="0" noProof="0" dirty="0" smtClean="0">
                <a:ln>
                  <a:noFill/>
                </a:ln>
                <a:solidFill>
                  <a:schemeClr val="accent4"/>
                </a:solidFill>
                <a:effectLst/>
                <a:uLnTx/>
                <a:uFillTx/>
                <a:latin typeface="+mn-lt"/>
                <a:ea typeface="+mn-ea"/>
                <a:cs typeface="+mn-cs"/>
              </a:rPr>
              <a:t>Método Científico</a:t>
            </a:r>
            <a:r>
              <a:rPr kumimoji="0" lang="pt-BR" sz="2400" b="0" i="0" u="none" strike="noStrike" kern="0" cap="none" spc="0" normalizeH="0" baseline="0" noProof="0" dirty="0" smtClean="0">
                <a:ln>
                  <a:noFill/>
                </a:ln>
                <a:solidFill>
                  <a:schemeClr val="accent4"/>
                </a:solidFill>
                <a:effectLst/>
                <a:uLnTx/>
                <a:uFillTx/>
                <a:latin typeface="+mn-lt"/>
                <a:ea typeface="+mn-ea"/>
                <a:cs typeface="+mn-cs"/>
              </a:rPr>
              <a:t>: “Conjunto de etapas ordenadamente dispostas a serem executadas e vencidas na investigação de um fenômeno” </a:t>
            </a:r>
          </a:p>
          <a:p>
            <a:pPr marL="900113" marR="0" lvl="0" indent="-369888" algn="l" defTabSz="914400" rtl="0" eaLnBrk="1" fontAlgn="auto" latinLnBrk="0" hangingPunct="1">
              <a:lnSpc>
                <a:spcPct val="150000"/>
              </a:lnSpc>
              <a:spcBef>
                <a:spcPts val="0"/>
              </a:spcBef>
              <a:spcAft>
                <a:spcPts val="0"/>
              </a:spcAft>
              <a:buClrTx/>
              <a:buSzTx/>
              <a:buFont typeface="Wingdings"/>
              <a:buChar char=""/>
              <a:tabLst/>
              <a:defRPr/>
            </a:pPr>
            <a:r>
              <a:rPr kumimoji="0" lang="pt-BR" b="1" i="0" u="none" strike="noStrike" kern="0" cap="none" spc="0" normalizeH="0" baseline="0" noProof="0" dirty="0" smtClean="0">
                <a:ln>
                  <a:noFill/>
                </a:ln>
                <a:solidFill>
                  <a:schemeClr val="accent4"/>
                </a:solidFill>
                <a:effectLst/>
                <a:uLnTx/>
                <a:uFillTx/>
                <a:latin typeface="+mn-lt"/>
                <a:ea typeface="+mn-ea"/>
                <a:cs typeface="+mn-cs"/>
              </a:rPr>
              <a:t>Maneira de se fazer pesquisa científica</a:t>
            </a:r>
          </a:p>
          <a:p>
            <a:pPr marL="900113" marR="0" lvl="0" indent="-369888" algn="l" defTabSz="914400" rtl="0" eaLnBrk="1" fontAlgn="auto" latinLnBrk="0" hangingPunct="1">
              <a:lnSpc>
                <a:spcPct val="150000"/>
              </a:lnSpc>
              <a:spcBef>
                <a:spcPts val="0"/>
              </a:spcBef>
              <a:spcAft>
                <a:spcPts val="0"/>
              </a:spcAft>
              <a:buClrTx/>
              <a:buSzTx/>
              <a:buFont typeface="Wingdings"/>
              <a:buChar char=""/>
              <a:tabLst/>
              <a:defRPr/>
            </a:pPr>
            <a:r>
              <a:rPr kumimoji="0" lang="pt-BR" b="0" i="0" u="none" strike="noStrike" kern="0" cap="none" spc="0" normalizeH="0" baseline="0" noProof="0" dirty="0" smtClean="0">
                <a:ln>
                  <a:noFill/>
                </a:ln>
                <a:solidFill>
                  <a:schemeClr val="accent4"/>
                </a:solidFill>
                <a:effectLst/>
                <a:uLnTx/>
                <a:uFillTx/>
                <a:latin typeface="+mn-lt"/>
                <a:ea typeface="+mn-ea"/>
                <a:cs typeface="+mn-cs"/>
              </a:rPr>
              <a:t>Utilização – permite reprodução da pesquisa científica</a:t>
            </a:r>
          </a:p>
          <a:p>
            <a:pPr marL="320040" marR="0" lvl="0" indent="-320040" algn="l" defTabSz="914400" rtl="0" eaLnBrk="1" fontAlgn="auto" latinLnBrk="0" hangingPunct="1">
              <a:lnSpc>
                <a:spcPct val="160000"/>
              </a:lnSpc>
              <a:spcBef>
                <a:spcPct val="20000"/>
              </a:spcBef>
              <a:spcAft>
                <a:spcPts val="0"/>
              </a:spcAft>
              <a:buClrTx/>
              <a:buSzTx/>
              <a:buFont typeface="Wingdings"/>
              <a:buChar char=""/>
              <a:tabLst/>
              <a:defRPr/>
            </a:pPr>
            <a:endParaRPr kumimoji="0" lang="pt-BR" sz="1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ChangeArrowheads="1"/>
          </p:cNvSpPr>
          <p:nvPr/>
        </p:nvSpPr>
        <p:spPr bwMode="auto">
          <a:xfrm>
            <a:off x="1939049" y="188913"/>
            <a:ext cx="5434180" cy="646331"/>
          </a:xfrm>
          <a:prstGeom prst="rect">
            <a:avLst/>
          </a:prstGeom>
          <a:noFill/>
          <a:ln w="9525">
            <a:noFill/>
            <a:miter lim="800000"/>
            <a:headEnd/>
            <a:tailEnd/>
          </a:ln>
        </p:spPr>
        <p:txBody>
          <a:bodyPr wrap="none">
            <a:spAutoFit/>
          </a:bodyPr>
          <a:lstStyle/>
          <a:p>
            <a:pPr marL="342900" indent="-342900" algn="ctr">
              <a:spcBef>
                <a:spcPct val="20000"/>
              </a:spcBef>
            </a:pPr>
            <a:r>
              <a:rPr lang="pt-BR" sz="3600" b="1" i="1" dirty="0" smtClean="0">
                <a:solidFill>
                  <a:schemeClr val="bg1"/>
                </a:solidFill>
                <a:cs typeface="Arial" charset="0"/>
              </a:rPr>
              <a:t>O MÉTODO CIENTÍFICO</a:t>
            </a:r>
            <a:endParaRPr lang="pt-BR" sz="3600" b="1" i="1" dirty="0">
              <a:solidFill>
                <a:schemeClr val="bg1"/>
              </a:solidFill>
              <a:cs typeface="Arial" charset="0"/>
            </a:endParaRPr>
          </a:p>
        </p:txBody>
      </p:sp>
      <p:sp>
        <p:nvSpPr>
          <p:cNvPr id="23" name="CaixaDeTexto 22"/>
          <p:cNvSpPr txBox="1"/>
          <p:nvPr/>
        </p:nvSpPr>
        <p:spPr>
          <a:xfrm>
            <a:off x="1763688" y="1196752"/>
            <a:ext cx="4824536" cy="615553"/>
          </a:xfrm>
          <a:prstGeom prst="rect">
            <a:avLst/>
          </a:prstGeom>
          <a:solidFill>
            <a:schemeClr val="accent3"/>
          </a:solidFill>
          <a:ln>
            <a:solidFill>
              <a:schemeClr val="accent6"/>
            </a:solidFill>
          </a:ln>
        </p:spPr>
        <p:txBody>
          <a:bodyPr wrap="square" rtlCol="0">
            <a:spAutoFit/>
          </a:bodyPr>
          <a:lstStyle/>
          <a:p>
            <a:pPr algn="ctr"/>
            <a:r>
              <a:rPr lang="pt-BR" sz="2000" b="1" dirty="0" smtClean="0">
                <a:solidFill>
                  <a:schemeClr val="accent6"/>
                </a:solidFill>
              </a:rPr>
              <a:t>Hipótese</a:t>
            </a:r>
          </a:p>
          <a:p>
            <a:r>
              <a:rPr lang="pt-BR" sz="1400" dirty="0" smtClean="0">
                <a:solidFill>
                  <a:schemeClr val="accent6"/>
                </a:solidFill>
              </a:rPr>
              <a:t>(Uma pressuposição do conhecimento sobre o fenômeno)</a:t>
            </a:r>
            <a:endParaRPr lang="pt-BR" sz="1400" dirty="0">
              <a:solidFill>
                <a:schemeClr val="accent6"/>
              </a:solidFill>
            </a:endParaRPr>
          </a:p>
        </p:txBody>
      </p:sp>
      <p:sp>
        <p:nvSpPr>
          <p:cNvPr id="24" name="CaixaDeTexto 23"/>
          <p:cNvSpPr txBox="1"/>
          <p:nvPr/>
        </p:nvSpPr>
        <p:spPr>
          <a:xfrm>
            <a:off x="1763688" y="2132856"/>
            <a:ext cx="4824536" cy="615553"/>
          </a:xfrm>
          <a:prstGeom prst="rect">
            <a:avLst/>
          </a:prstGeom>
          <a:solidFill>
            <a:schemeClr val="accent3"/>
          </a:solidFill>
          <a:ln>
            <a:solidFill>
              <a:schemeClr val="accent6"/>
            </a:solidFill>
          </a:ln>
        </p:spPr>
        <p:txBody>
          <a:bodyPr wrap="square" rtlCol="0">
            <a:spAutoFit/>
          </a:bodyPr>
          <a:lstStyle/>
          <a:p>
            <a:pPr algn="ctr"/>
            <a:r>
              <a:rPr lang="pt-BR" sz="2000" b="1" dirty="0" smtClean="0">
                <a:solidFill>
                  <a:schemeClr val="accent6"/>
                </a:solidFill>
              </a:rPr>
              <a:t>Observação/Experimentação</a:t>
            </a:r>
          </a:p>
          <a:p>
            <a:pPr algn="ctr"/>
            <a:r>
              <a:rPr lang="pt-BR" sz="1400" dirty="0" smtClean="0">
                <a:solidFill>
                  <a:schemeClr val="accent6"/>
                </a:solidFill>
              </a:rPr>
              <a:t>(coleta de dados do fenômeno – relação quantitativa)</a:t>
            </a:r>
            <a:endParaRPr lang="pt-BR" sz="1400" dirty="0">
              <a:solidFill>
                <a:schemeClr val="accent6"/>
              </a:solidFill>
            </a:endParaRPr>
          </a:p>
        </p:txBody>
      </p:sp>
      <p:sp>
        <p:nvSpPr>
          <p:cNvPr id="26" name="CaixaDeTexto 25"/>
          <p:cNvSpPr txBox="1"/>
          <p:nvPr/>
        </p:nvSpPr>
        <p:spPr>
          <a:xfrm>
            <a:off x="1763688" y="3068960"/>
            <a:ext cx="4824536" cy="615553"/>
          </a:xfrm>
          <a:prstGeom prst="rect">
            <a:avLst/>
          </a:prstGeom>
          <a:solidFill>
            <a:schemeClr val="accent3"/>
          </a:solidFill>
          <a:ln>
            <a:solidFill>
              <a:schemeClr val="accent6"/>
            </a:solidFill>
          </a:ln>
        </p:spPr>
        <p:txBody>
          <a:bodyPr wrap="square" rtlCol="0">
            <a:spAutoFit/>
          </a:bodyPr>
          <a:lstStyle/>
          <a:p>
            <a:pPr algn="ctr"/>
            <a:r>
              <a:rPr lang="pt-BR" sz="2000" b="1" dirty="0" smtClean="0">
                <a:solidFill>
                  <a:schemeClr val="accent6"/>
                </a:solidFill>
              </a:rPr>
              <a:t>Tese</a:t>
            </a:r>
          </a:p>
          <a:p>
            <a:pPr algn="ctr"/>
            <a:r>
              <a:rPr lang="pt-BR" sz="1400" dirty="0" smtClean="0">
                <a:solidFill>
                  <a:schemeClr val="accent6"/>
                </a:solidFill>
              </a:rPr>
              <a:t>(comprovação do conhecimento)</a:t>
            </a:r>
            <a:endParaRPr lang="pt-BR" sz="1400" dirty="0">
              <a:solidFill>
                <a:schemeClr val="accent6"/>
              </a:solidFill>
            </a:endParaRPr>
          </a:p>
        </p:txBody>
      </p:sp>
      <p:sp>
        <p:nvSpPr>
          <p:cNvPr id="27" name="CaixaDeTexto 26"/>
          <p:cNvSpPr txBox="1"/>
          <p:nvPr/>
        </p:nvSpPr>
        <p:spPr>
          <a:xfrm>
            <a:off x="1763688" y="4033639"/>
            <a:ext cx="4896544" cy="615553"/>
          </a:xfrm>
          <a:prstGeom prst="rect">
            <a:avLst/>
          </a:prstGeom>
          <a:solidFill>
            <a:schemeClr val="accent3"/>
          </a:solidFill>
          <a:ln>
            <a:solidFill>
              <a:schemeClr val="accent6"/>
            </a:solidFill>
          </a:ln>
        </p:spPr>
        <p:txBody>
          <a:bodyPr wrap="square" rtlCol="0">
            <a:spAutoFit/>
          </a:bodyPr>
          <a:lstStyle/>
          <a:p>
            <a:pPr algn="ctr"/>
            <a:r>
              <a:rPr lang="pt-BR" sz="2000" b="1" dirty="0" smtClean="0">
                <a:solidFill>
                  <a:schemeClr val="accent6"/>
                </a:solidFill>
              </a:rPr>
              <a:t>Modelo</a:t>
            </a:r>
          </a:p>
          <a:p>
            <a:pPr algn="ctr"/>
            <a:r>
              <a:rPr lang="pt-BR" sz="1400" dirty="0" smtClean="0">
                <a:solidFill>
                  <a:schemeClr val="accent6"/>
                </a:solidFill>
              </a:rPr>
              <a:t>(representação do conhecimento)</a:t>
            </a:r>
            <a:endParaRPr lang="pt-BR" sz="1400" dirty="0">
              <a:solidFill>
                <a:schemeClr val="accent6"/>
              </a:solidFill>
            </a:endParaRPr>
          </a:p>
        </p:txBody>
      </p:sp>
      <p:sp>
        <p:nvSpPr>
          <p:cNvPr id="28" name="CaixaDeTexto 27"/>
          <p:cNvSpPr txBox="1"/>
          <p:nvPr/>
        </p:nvSpPr>
        <p:spPr>
          <a:xfrm>
            <a:off x="1763688" y="5045695"/>
            <a:ext cx="4896544" cy="615553"/>
          </a:xfrm>
          <a:prstGeom prst="rect">
            <a:avLst/>
          </a:prstGeom>
          <a:solidFill>
            <a:schemeClr val="accent3"/>
          </a:solidFill>
          <a:ln>
            <a:solidFill>
              <a:schemeClr val="accent6"/>
            </a:solidFill>
          </a:ln>
        </p:spPr>
        <p:txBody>
          <a:bodyPr wrap="square" rtlCol="0">
            <a:spAutoFit/>
          </a:bodyPr>
          <a:lstStyle/>
          <a:p>
            <a:pPr algn="ctr"/>
            <a:r>
              <a:rPr lang="pt-BR" sz="2000" b="1" dirty="0" smtClean="0">
                <a:solidFill>
                  <a:schemeClr val="accent6"/>
                </a:solidFill>
              </a:rPr>
              <a:t>Predição</a:t>
            </a:r>
          </a:p>
          <a:p>
            <a:pPr algn="ctr"/>
            <a:r>
              <a:rPr lang="pt-BR" sz="1400" dirty="0" smtClean="0">
                <a:solidFill>
                  <a:schemeClr val="accent6"/>
                </a:solidFill>
              </a:rPr>
              <a:t>(nova pressuposição sobre o conhecimento</a:t>
            </a:r>
            <a:endParaRPr lang="pt-BR" sz="1400" dirty="0">
              <a:solidFill>
                <a:schemeClr val="accent6"/>
              </a:solidFill>
            </a:endParaRPr>
          </a:p>
        </p:txBody>
      </p:sp>
      <p:sp>
        <p:nvSpPr>
          <p:cNvPr id="29" name="CaixaDeTexto 28"/>
          <p:cNvSpPr txBox="1"/>
          <p:nvPr/>
        </p:nvSpPr>
        <p:spPr>
          <a:xfrm>
            <a:off x="1763688" y="6021288"/>
            <a:ext cx="4896544" cy="400110"/>
          </a:xfrm>
          <a:prstGeom prst="rect">
            <a:avLst/>
          </a:prstGeom>
          <a:solidFill>
            <a:schemeClr val="accent3"/>
          </a:solidFill>
          <a:ln>
            <a:solidFill>
              <a:schemeClr val="accent6"/>
            </a:solidFill>
          </a:ln>
        </p:spPr>
        <p:txBody>
          <a:bodyPr wrap="square" rtlCol="0">
            <a:spAutoFit/>
          </a:bodyPr>
          <a:lstStyle/>
          <a:p>
            <a:pPr algn="ctr"/>
            <a:r>
              <a:rPr lang="pt-BR" sz="2000" b="1" dirty="0" smtClean="0">
                <a:solidFill>
                  <a:schemeClr val="accent6"/>
                </a:solidFill>
              </a:rPr>
              <a:t>Generalização dos resultados</a:t>
            </a:r>
          </a:p>
        </p:txBody>
      </p:sp>
      <p:sp>
        <p:nvSpPr>
          <p:cNvPr id="30" name="Seta para baixo 29"/>
          <p:cNvSpPr/>
          <p:nvPr/>
        </p:nvSpPr>
        <p:spPr bwMode="auto">
          <a:xfrm>
            <a:off x="3995936" y="1844824"/>
            <a:ext cx="360040" cy="288032"/>
          </a:xfrm>
          <a:prstGeom prst="downArrow">
            <a:avLst/>
          </a:prstGeom>
          <a:solidFill>
            <a:schemeClr val="accent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charset="0"/>
            </a:endParaRPr>
          </a:p>
        </p:txBody>
      </p:sp>
      <p:sp>
        <p:nvSpPr>
          <p:cNvPr id="31" name="Seta para baixo 30"/>
          <p:cNvSpPr/>
          <p:nvPr/>
        </p:nvSpPr>
        <p:spPr bwMode="auto">
          <a:xfrm>
            <a:off x="3995936" y="2780928"/>
            <a:ext cx="360040" cy="288032"/>
          </a:xfrm>
          <a:prstGeom prst="downArrow">
            <a:avLst/>
          </a:prstGeom>
          <a:solidFill>
            <a:schemeClr val="accent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charset="0"/>
            </a:endParaRPr>
          </a:p>
        </p:txBody>
      </p:sp>
      <p:sp>
        <p:nvSpPr>
          <p:cNvPr id="32" name="Seta para baixo 31"/>
          <p:cNvSpPr/>
          <p:nvPr/>
        </p:nvSpPr>
        <p:spPr bwMode="auto">
          <a:xfrm>
            <a:off x="3995936" y="3717032"/>
            <a:ext cx="360040" cy="288032"/>
          </a:xfrm>
          <a:prstGeom prst="downArrow">
            <a:avLst/>
          </a:prstGeom>
          <a:solidFill>
            <a:schemeClr val="accent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charset="0"/>
            </a:endParaRPr>
          </a:p>
        </p:txBody>
      </p:sp>
      <p:sp>
        <p:nvSpPr>
          <p:cNvPr id="33" name="Seta para baixo 32"/>
          <p:cNvSpPr/>
          <p:nvPr/>
        </p:nvSpPr>
        <p:spPr bwMode="auto">
          <a:xfrm>
            <a:off x="3971553" y="4725144"/>
            <a:ext cx="360040" cy="288032"/>
          </a:xfrm>
          <a:prstGeom prst="downArrow">
            <a:avLst/>
          </a:prstGeom>
          <a:solidFill>
            <a:schemeClr val="accent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charset="0"/>
            </a:endParaRPr>
          </a:p>
        </p:txBody>
      </p:sp>
      <p:sp>
        <p:nvSpPr>
          <p:cNvPr id="34" name="Seta para baixo 33"/>
          <p:cNvSpPr/>
          <p:nvPr/>
        </p:nvSpPr>
        <p:spPr bwMode="auto">
          <a:xfrm>
            <a:off x="3923928" y="5704681"/>
            <a:ext cx="360040" cy="288032"/>
          </a:xfrm>
          <a:prstGeom prst="downArrow">
            <a:avLst/>
          </a:prstGeom>
          <a:solidFill>
            <a:schemeClr val="accent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charset="0"/>
            </a:endParaRPr>
          </a:p>
        </p:txBody>
      </p:sp>
      <p:cxnSp>
        <p:nvCxnSpPr>
          <p:cNvPr id="39" name="Conector reto 38"/>
          <p:cNvCxnSpPr>
            <a:stCxn id="28" idx="1"/>
          </p:cNvCxnSpPr>
          <p:nvPr/>
        </p:nvCxnSpPr>
        <p:spPr bwMode="auto">
          <a:xfrm flipH="1">
            <a:off x="1043608" y="5353472"/>
            <a:ext cx="720080" cy="19744"/>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41" name="Conector reto 40"/>
          <p:cNvCxnSpPr/>
          <p:nvPr/>
        </p:nvCxnSpPr>
        <p:spPr bwMode="auto">
          <a:xfrm flipV="1">
            <a:off x="1043608" y="1484784"/>
            <a:ext cx="72008" cy="3888432"/>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43" name="Conector de seta reta 42"/>
          <p:cNvCxnSpPr>
            <a:endCxn id="23" idx="1"/>
          </p:cNvCxnSpPr>
          <p:nvPr/>
        </p:nvCxnSpPr>
        <p:spPr bwMode="auto">
          <a:xfrm>
            <a:off x="1115616" y="1484784"/>
            <a:ext cx="648072" cy="19745"/>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44" name="Retângulo de cantos arredondados 43"/>
          <p:cNvSpPr/>
          <p:nvPr/>
        </p:nvSpPr>
        <p:spPr>
          <a:xfrm>
            <a:off x="6588224" y="1052736"/>
            <a:ext cx="1512168" cy="874165"/>
          </a:xfrm>
          <a:prstGeom prst="roundRect">
            <a:avLst>
              <a:gd name="adj" fmla="val 10000"/>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5" name="Retângulo de cantos arredondados 44"/>
          <p:cNvSpPr/>
          <p:nvPr/>
        </p:nvSpPr>
        <p:spPr>
          <a:xfrm>
            <a:off x="6563841" y="2013223"/>
            <a:ext cx="1512168" cy="874165"/>
          </a:xfrm>
          <a:prstGeom prst="roundRect">
            <a:avLst>
              <a:gd name="adj" fmla="val 10000"/>
            </a:avLst>
          </a:prstGeom>
          <a:blipFill rotWithShape="0">
            <a:blip r:embed="rId4"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258050" name="Picture 2" descr="Resultado de imagem para modelo de einsten"/>
          <p:cNvPicPr>
            <a:picLocks noChangeAspect="1" noChangeArrowheads="1"/>
          </p:cNvPicPr>
          <p:nvPr/>
        </p:nvPicPr>
        <p:blipFill>
          <a:blip r:embed="rId5" cstate="print"/>
          <a:srcRect/>
          <a:stretch>
            <a:fillRect/>
          </a:stretch>
        </p:blipFill>
        <p:spPr bwMode="auto">
          <a:xfrm>
            <a:off x="6588224" y="3928864"/>
            <a:ext cx="1307759" cy="810811"/>
          </a:xfrm>
          <a:prstGeom prst="rect">
            <a:avLst/>
          </a:prstGeom>
          <a:noFill/>
        </p:spPr>
      </p:pic>
      <p:pic>
        <p:nvPicPr>
          <p:cNvPr id="258052" name="Picture 4" descr="Resultado de imagem para simbolos interrogação"/>
          <p:cNvPicPr>
            <a:picLocks noChangeAspect="1" noChangeArrowheads="1"/>
          </p:cNvPicPr>
          <p:nvPr/>
        </p:nvPicPr>
        <p:blipFill>
          <a:blip r:embed="rId6" cstate="print"/>
          <a:srcRect/>
          <a:stretch>
            <a:fillRect/>
          </a:stretch>
        </p:blipFill>
        <p:spPr bwMode="auto">
          <a:xfrm>
            <a:off x="6588224" y="4984601"/>
            <a:ext cx="720080" cy="720081"/>
          </a:xfrm>
          <a:prstGeom prst="rect">
            <a:avLst/>
          </a:prstGeom>
          <a:noFill/>
        </p:spPr>
      </p:pic>
      <p:pic>
        <p:nvPicPr>
          <p:cNvPr id="258054" name="Picture 6" descr="Resultado de imagem para science capa "/>
          <p:cNvPicPr>
            <a:picLocks noChangeAspect="1" noChangeArrowheads="1"/>
          </p:cNvPicPr>
          <p:nvPr/>
        </p:nvPicPr>
        <p:blipFill>
          <a:blip r:embed="rId7" cstate="print"/>
          <a:srcRect/>
          <a:stretch>
            <a:fillRect/>
          </a:stretch>
        </p:blipFill>
        <p:spPr bwMode="auto">
          <a:xfrm>
            <a:off x="6588224" y="5829647"/>
            <a:ext cx="720079" cy="865760"/>
          </a:xfrm>
          <a:prstGeom prst="rect">
            <a:avLst/>
          </a:prstGeom>
          <a:noFill/>
        </p:spPr>
      </p:pic>
      <p:pic>
        <p:nvPicPr>
          <p:cNvPr id="258056" name="Picture 8" descr="Resultado de imagem para pessoa com chapeu formatura doutor"/>
          <p:cNvPicPr>
            <a:picLocks noChangeAspect="1" noChangeArrowheads="1"/>
          </p:cNvPicPr>
          <p:nvPr/>
        </p:nvPicPr>
        <p:blipFill>
          <a:blip r:embed="rId8" cstate="print"/>
          <a:srcRect/>
          <a:stretch>
            <a:fillRect/>
          </a:stretch>
        </p:blipFill>
        <p:spPr bwMode="auto">
          <a:xfrm>
            <a:off x="6592417" y="3049910"/>
            <a:ext cx="720080" cy="66067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1041369" y="188913"/>
            <a:ext cx="7229543" cy="646331"/>
          </a:xfrm>
          <a:prstGeom prst="rect">
            <a:avLst/>
          </a:prstGeom>
          <a:noFill/>
          <a:ln w="9525">
            <a:noFill/>
            <a:miter lim="800000"/>
            <a:headEnd/>
            <a:tailEnd/>
          </a:ln>
        </p:spPr>
        <p:txBody>
          <a:bodyPr wrap="none">
            <a:spAutoFit/>
          </a:bodyPr>
          <a:lstStyle/>
          <a:p>
            <a:pPr marL="342900" indent="-342900" algn="ctr">
              <a:spcBef>
                <a:spcPct val="20000"/>
              </a:spcBef>
            </a:pPr>
            <a:r>
              <a:rPr lang="pt-BR" sz="3600" b="1" i="1" dirty="0" smtClean="0">
                <a:solidFill>
                  <a:schemeClr val="bg1"/>
                </a:solidFill>
                <a:cs typeface="Arial" charset="0"/>
              </a:rPr>
              <a:t>TIPOS DE MÉTODO CIENTÍFICO</a:t>
            </a:r>
            <a:endParaRPr lang="pt-BR" sz="3600" b="1" i="1" dirty="0">
              <a:solidFill>
                <a:schemeClr val="bg1"/>
              </a:solidFill>
              <a:cs typeface="Arial" charset="0"/>
            </a:endParaRPr>
          </a:p>
        </p:txBody>
      </p:sp>
      <p:sp>
        <p:nvSpPr>
          <p:cNvPr id="17" name="Retângulo 16"/>
          <p:cNvSpPr/>
          <p:nvPr/>
        </p:nvSpPr>
        <p:spPr>
          <a:xfrm>
            <a:off x="1907704" y="1412776"/>
            <a:ext cx="5598368" cy="4247317"/>
          </a:xfrm>
          <a:prstGeom prst="rect">
            <a:avLst/>
          </a:prstGeom>
        </p:spPr>
        <p:txBody>
          <a:bodyPr wrap="square">
            <a:spAutoFit/>
          </a:bodyPr>
          <a:lstStyle/>
          <a:p>
            <a:pPr marL="342900" indent="-342900">
              <a:lnSpc>
                <a:spcPct val="150000"/>
              </a:lnSpc>
              <a:buFont typeface="+mj-lt"/>
              <a:buAutoNum type="alphaLcParenR"/>
            </a:pPr>
            <a:r>
              <a:rPr lang="pt-BR" sz="3600" b="1" i="1" dirty="0" smtClean="0">
                <a:solidFill>
                  <a:schemeClr val="accent4"/>
                </a:solidFill>
              </a:rPr>
              <a:t>Dedutivo</a:t>
            </a:r>
          </a:p>
          <a:p>
            <a:pPr marL="342900" indent="-342900">
              <a:lnSpc>
                <a:spcPct val="150000"/>
              </a:lnSpc>
              <a:buFont typeface="+mj-lt"/>
              <a:buAutoNum type="alphaLcParenR"/>
            </a:pPr>
            <a:r>
              <a:rPr lang="pt-BR" sz="3600" b="1" i="1" dirty="0" smtClean="0">
                <a:solidFill>
                  <a:schemeClr val="accent4"/>
                </a:solidFill>
              </a:rPr>
              <a:t>Indutivo</a:t>
            </a:r>
          </a:p>
          <a:p>
            <a:pPr marL="342900" indent="-342900">
              <a:lnSpc>
                <a:spcPct val="150000"/>
              </a:lnSpc>
              <a:buFont typeface="+mj-lt"/>
              <a:buAutoNum type="alphaLcParenR"/>
            </a:pPr>
            <a:r>
              <a:rPr lang="pt-BR" sz="3600" b="1" i="1" dirty="0" smtClean="0">
                <a:solidFill>
                  <a:schemeClr val="accent4"/>
                </a:solidFill>
              </a:rPr>
              <a:t>Hipotético-dedutivo</a:t>
            </a:r>
          </a:p>
          <a:p>
            <a:pPr marL="342900" indent="-342900">
              <a:lnSpc>
                <a:spcPct val="150000"/>
              </a:lnSpc>
              <a:buFont typeface="+mj-lt"/>
              <a:buAutoNum type="alphaLcParenR"/>
            </a:pPr>
            <a:r>
              <a:rPr lang="pt-BR" sz="3600" b="1" i="1" dirty="0" smtClean="0">
                <a:solidFill>
                  <a:schemeClr val="accent4"/>
                </a:solidFill>
              </a:rPr>
              <a:t>Dialético </a:t>
            </a:r>
          </a:p>
          <a:p>
            <a:pPr marL="342900" indent="-342900">
              <a:lnSpc>
                <a:spcPct val="150000"/>
              </a:lnSpc>
              <a:buFont typeface="+mj-lt"/>
              <a:buAutoNum type="alphaLcParenR"/>
            </a:pPr>
            <a:r>
              <a:rPr lang="pt-BR" sz="3600" b="1" i="1" dirty="0" smtClean="0">
                <a:solidFill>
                  <a:schemeClr val="accent4"/>
                </a:solidFill>
              </a:rPr>
              <a:t>Fenomenológico</a:t>
            </a:r>
            <a:endParaRPr lang="pt-BR" sz="3600" b="1" i="1" dirty="0">
              <a:solidFill>
                <a:schemeClr val="accent4"/>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1041369" y="188913"/>
            <a:ext cx="7229543" cy="646331"/>
          </a:xfrm>
          <a:prstGeom prst="rect">
            <a:avLst/>
          </a:prstGeom>
          <a:noFill/>
          <a:ln w="9525">
            <a:noFill/>
            <a:miter lim="800000"/>
            <a:headEnd/>
            <a:tailEnd/>
          </a:ln>
        </p:spPr>
        <p:txBody>
          <a:bodyPr wrap="none">
            <a:spAutoFit/>
          </a:bodyPr>
          <a:lstStyle/>
          <a:p>
            <a:pPr marL="342900" indent="-342900" algn="ctr">
              <a:spcBef>
                <a:spcPct val="20000"/>
              </a:spcBef>
            </a:pPr>
            <a:r>
              <a:rPr lang="pt-BR" sz="3600" b="1" i="1" dirty="0" smtClean="0">
                <a:solidFill>
                  <a:schemeClr val="bg1"/>
                </a:solidFill>
                <a:cs typeface="Arial" charset="0"/>
              </a:rPr>
              <a:t>TIPOS DE MÉTODO CIENTÍFICO</a:t>
            </a:r>
            <a:endParaRPr lang="pt-BR" sz="3600" b="1" i="1" dirty="0">
              <a:solidFill>
                <a:schemeClr val="bg1"/>
              </a:solidFill>
              <a:cs typeface="Arial" charset="0"/>
            </a:endParaRPr>
          </a:p>
        </p:txBody>
      </p:sp>
      <p:sp>
        <p:nvSpPr>
          <p:cNvPr id="17" name="Retângulo 16"/>
          <p:cNvSpPr/>
          <p:nvPr/>
        </p:nvSpPr>
        <p:spPr>
          <a:xfrm>
            <a:off x="0" y="1052736"/>
            <a:ext cx="2952328" cy="923330"/>
          </a:xfrm>
          <a:prstGeom prst="rect">
            <a:avLst/>
          </a:prstGeom>
        </p:spPr>
        <p:txBody>
          <a:bodyPr wrap="square">
            <a:spAutoFit/>
          </a:bodyPr>
          <a:lstStyle/>
          <a:p>
            <a:pPr marL="342900" indent="-342900">
              <a:lnSpc>
                <a:spcPct val="150000"/>
              </a:lnSpc>
              <a:buFont typeface="+mj-lt"/>
              <a:buAutoNum type="alphaLcParenR"/>
            </a:pPr>
            <a:r>
              <a:rPr lang="pt-BR" sz="3600" b="1" i="1" dirty="0" smtClean="0">
                <a:solidFill>
                  <a:schemeClr val="accent4"/>
                </a:solidFill>
              </a:rPr>
              <a:t>Dedutivo</a:t>
            </a:r>
          </a:p>
        </p:txBody>
      </p:sp>
      <p:sp>
        <p:nvSpPr>
          <p:cNvPr id="4" name="Espaço Reservado para Conteúdo 2"/>
          <p:cNvSpPr txBox="1">
            <a:spLocks/>
          </p:cNvSpPr>
          <p:nvPr/>
        </p:nvSpPr>
        <p:spPr>
          <a:xfrm>
            <a:off x="683568" y="1916832"/>
            <a:ext cx="6696744" cy="4248050"/>
          </a:xfrm>
          <a:prstGeom prst="rect">
            <a:avLst/>
          </a:prstGeom>
        </p:spPr>
        <p:txBody>
          <a:bodyPr>
            <a:normAutofit fontScale="85000" lnSpcReduction="20000"/>
          </a:bodyPr>
          <a:lstStyle/>
          <a:p>
            <a:pPr marL="320040" marR="0" lvl="0" indent="-320040" algn="l"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pt-BR" sz="2200" b="1" i="0" u="none" strike="noStrike" kern="0" cap="none" spc="0" normalizeH="0" baseline="0" noProof="0" dirty="0" smtClean="0">
                <a:ln>
                  <a:noFill/>
                </a:ln>
                <a:solidFill>
                  <a:schemeClr val="tx1"/>
                </a:solidFill>
                <a:effectLst/>
                <a:uLnTx/>
                <a:uFillTx/>
                <a:latin typeface="+mn-lt"/>
                <a:ea typeface="+mn-ea"/>
                <a:cs typeface="+mn-cs"/>
              </a:rPr>
              <a:t>Método racionalista </a:t>
            </a:r>
            <a:r>
              <a:rPr kumimoji="0" lang="pt-BR" sz="2200" b="0" i="0" u="none" strike="noStrike" kern="0" cap="none" spc="0" normalizeH="0" baseline="0" noProof="0" dirty="0" smtClean="0">
                <a:ln>
                  <a:noFill/>
                </a:ln>
                <a:solidFill>
                  <a:schemeClr val="tx1"/>
                </a:solidFill>
                <a:effectLst/>
                <a:uLnTx/>
                <a:uFillTx/>
                <a:latin typeface="+mn-lt"/>
                <a:ea typeface="+mn-ea"/>
                <a:cs typeface="+mn-cs"/>
              </a:rPr>
              <a:t>(</a:t>
            </a:r>
            <a:r>
              <a:rPr kumimoji="0" lang="pt-BR" sz="2000" b="1" i="0" u="none" strike="noStrike" kern="0" cap="none" spc="0" normalizeH="0" baseline="0" noProof="0" dirty="0" smtClean="0">
                <a:ln>
                  <a:noFill/>
                </a:ln>
                <a:solidFill>
                  <a:schemeClr val="tx1"/>
                </a:solidFill>
                <a:effectLst/>
                <a:uLnTx/>
                <a:uFillTx/>
                <a:latin typeface="+mn-lt"/>
                <a:ea typeface="+mn-ea"/>
                <a:cs typeface="+mn-cs"/>
              </a:rPr>
              <a:t>Descartes, séc. XVII);</a:t>
            </a:r>
            <a:endParaRPr kumimoji="0" lang="pt-BR" sz="2200" b="0" i="0" u="none" strike="noStrike" kern="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pt-BR" sz="2200" b="0" i="0" u="none" strike="noStrike" kern="0" cap="none" spc="0" normalizeH="0" baseline="0" noProof="0" dirty="0" smtClean="0">
                <a:ln>
                  <a:noFill/>
                </a:ln>
                <a:solidFill>
                  <a:schemeClr val="tx1"/>
                </a:solidFill>
                <a:effectLst/>
                <a:uLnTx/>
                <a:uFillTx/>
                <a:latin typeface="+mn-lt"/>
                <a:ea typeface="+mn-ea"/>
                <a:cs typeface="+mn-cs"/>
              </a:rPr>
              <a:t>Pressupõe a razão como a única forma de chegar ao conhecimento verdadeiro;</a:t>
            </a:r>
          </a:p>
          <a:p>
            <a:pPr marL="320040" marR="0" lvl="0" indent="-320040" algn="l" defTabSz="914400" rtl="0" eaLnBrk="1" fontAlgn="auto" latinLnBrk="0" hangingPunct="1">
              <a:lnSpc>
                <a:spcPct val="150000"/>
              </a:lnSpc>
              <a:spcBef>
                <a:spcPct val="20000"/>
              </a:spcBef>
              <a:spcAft>
                <a:spcPts val="0"/>
              </a:spcAft>
              <a:buClrTx/>
              <a:buSzTx/>
              <a:buFont typeface="Wingdings" pitchFamily="2" charset="2"/>
              <a:buChar char="Ø"/>
              <a:tabLst/>
              <a:defRPr/>
            </a:pPr>
            <a:r>
              <a:rPr lang="pt-BR" sz="2200" kern="0" dirty="0" smtClean="0">
                <a:latin typeface="+mn-lt"/>
              </a:rPr>
              <a:t>R</a:t>
            </a:r>
            <a:r>
              <a:rPr kumimoji="0" lang="pt-BR" sz="2200" b="0" i="0" u="none" strike="noStrike" kern="0" cap="none" spc="0" normalizeH="0" baseline="0" noProof="0" dirty="0" err="1" smtClean="0">
                <a:ln>
                  <a:noFill/>
                </a:ln>
                <a:solidFill>
                  <a:schemeClr val="tx1"/>
                </a:solidFill>
                <a:effectLst/>
                <a:uLnTx/>
                <a:uFillTx/>
                <a:latin typeface="+mn-lt"/>
                <a:ea typeface="+mn-ea"/>
                <a:cs typeface="+mn-cs"/>
              </a:rPr>
              <a:t>aciocínio</a:t>
            </a:r>
            <a:r>
              <a:rPr kumimoji="0" lang="pt-BR" sz="2200" b="0" i="0" u="none" strike="noStrike" kern="0" cap="none" spc="0" normalizeH="0" baseline="0" noProof="0" dirty="0" smtClean="0">
                <a:ln>
                  <a:noFill/>
                </a:ln>
                <a:solidFill>
                  <a:schemeClr val="tx1"/>
                </a:solidFill>
                <a:effectLst/>
                <a:uLnTx/>
                <a:uFillTx/>
                <a:latin typeface="+mn-lt"/>
                <a:ea typeface="+mn-ea"/>
                <a:cs typeface="+mn-cs"/>
              </a:rPr>
              <a:t> </a:t>
            </a:r>
            <a:r>
              <a:rPr kumimoji="0" lang="pt-BR" sz="2200" b="0" i="0" u="none" strike="noStrike" kern="0" cap="none" spc="0" normalizeH="0" baseline="0" noProof="0" dirty="0" smtClean="0">
                <a:ln>
                  <a:noFill/>
                </a:ln>
                <a:solidFill>
                  <a:schemeClr val="tx1"/>
                </a:solidFill>
                <a:effectLst/>
                <a:uLnTx/>
                <a:uFillTx/>
                <a:latin typeface="+mn-lt"/>
                <a:ea typeface="+mn-ea"/>
                <a:cs typeface="+mn-cs"/>
              </a:rPr>
              <a:t>descendente, da </a:t>
            </a:r>
            <a:r>
              <a:rPr kumimoji="0" lang="pt-BR" sz="2200" b="1" i="1" u="sng" strike="noStrike" kern="0" cap="none" spc="0" normalizeH="0" baseline="0" noProof="0" dirty="0" smtClean="0">
                <a:ln>
                  <a:noFill/>
                </a:ln>
                <a:solidFill>
                  <a:schemeClr val="tx1"/>
                </a:solidFill>
                <a:effectLst/>
                <a:uLnTx/>
                <a:uFillTx/>
                <a:latin typeface="+mn-lt"/>
                <a:ea typeface="+mn-ea"/>
                <a:cs typeface="+mn-cs"/>
              </a:rPr>
              <a:t>análise geral para a particular</a:t>
            </a:r>
            <a:r>
              <a:rPr kumimoji="0" lang="pt-BR" sz="2200" b="0" i="0" u="none" strike="noStrike" kern="0" cap="none" spc="0" normalizeH="0" baseline="0" noProof="0" dirty="0" smtClean="0">
                <a:ln>
                  <a:noFill/>
                </a:ln>
                <a:solidFill>
                  <a:schemeClr val="tx1"/>
                </a:solidFill>
                <a:effectLst/>
                <a:uLnTx/>
                <a:uFillTx/>
                <a:latin typeface="+mn-lt"/>
                <a:ea typeface="+mn-ea"/>
                <a:cs typeface="+mn-cs"/>
              </a:rPr>
              <a:t>, até a conclusão;</a:t>
            </a:r>
          </a:p>
          <a:p>
            <a:pPr marL="320040" marR="0" lvl="0" indent="-320040" algn="l"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pt-BR" sz="2200" b="0" i="0" u="none" strike="noStrike" kern="0" cap="none" spc="0" normalizeH="0" baseline="0" noProof="0" dirty="0" smtClean="0">
                <a:ln>
                  <a:noFill/>
                </a:ln>
                <a:solidFill>
                  <a:schemeClr val="tx1"/>
                </a:solidFill>
                <a:effectLst/>
                <a:uLnTx/>
                <a:uFillTx/>
                <a:latin typeface="+mn-lt"/>
                <a:ea typeface="+mn-ea"/>
                <a:cs typeface="+mn-cs"/>
              </a:rPr>
              <a:t>Utiliza o silogismo: </a:t>
            </a:r>
            <a:r>
              <a:rPr kumimoji="0" lang="pt-BR" sz="2200" b="0" i="0" u="none" strike="noStrike" kern="0" cap="none" spc="0" normalizeH="0" baseline="0" noProof="0" dirty="0" smtClean="0">
                <a:ln>
                  <a:noFill/>
                </a:ln>
                <a:solidFill>
                  <a:schemeClr val="tx1"/>
                </a:solidFill>
                <a:effectLst/>
                <a:uLnTx/>
                <a:uFillTx/>
                <a:latin typeface="+mn-lt"/>
                <a:ea typeface="+mn-ea"/>
                <a:cs typeface="+mn-cs"/>
              </a:rPr>
              <a:t>raciocínio</a:t>
            </a:r>
            <a:r>
              <a:rPr kumimoji="0" lang="pt-BR" sz="2200" b="0" i="0" u="none" strike="noStrike" kern="0" cap="none" spc="0" normalizeH="0" noProof="0" dirty="0" smtClean="0">
                <a:ln>
                  <a:noFill/>
                </a:ln>
                <a:solidFill>
                  <a:schemeClr val="tx1"/>
                </a:solidFill>
                <a:effectLst/>
                <a:uLnTx/>
                <a:uFillTx/>
                <a:latin typeface="+mn-lt"/>
                <a:ea typeface="+mn-ea"/>
                <a:cs typeface="+mn-cs"/>
              </a:rPr>
              <a:t> dedutivo estruturado. D</a:t>
            </a:r>
            <a:r>
              <a:rPr kumimoji="0" lang="pt-BR" sz="2200" b="0" i="0" u="none" strike="noStrike" kern="0" cap="none" spc="0" normalizeH="0" baseline="0" noProof="0" dirty="0" smtClean="0">
                <a:ln>
                  <a:noFill/>
                </a:ln>
                <a:solidFill>
                  <a:schemeClr val="tx1"/>
                </a:solidFill>
                <a:effectLst/>
                <a:uLnTx/>
                <a:uFillTx/>
                <a:latin typeface="+mn-lt"/>
                <a:ea typeface="+mn-ea"/>
                <a:cs typeface="+mn-cs"/>
              </a:rPr>
              <a:t>e </a:t>
            </a:r>
            <a:r>
              <a:rPr kumimoji="0" lang="pt-BR" sz="2200" b="0" i="0" u="none" strike="noStrike" kern="0" cap="none" spc="0" normalizeH="0" baseline="0" noProof="0" dirty="0" smtClean="0">
                <a:ln>
                  <a:noFill/>
                </a:ln>
                <a:solidFill>
                  <a:schemeClr val="tx1"/>
                </a:solidFill>
                <a:effectLst/>
                <a:uLnTx/>
                <a:uFillTx/>
                <a:latin typeface="+mn-lt"/>
                <a:ea typeface="+mn-ea"/>
                <a:cs typeface="+mn-cs"/>
              </a:rPr>
              <a:t>duas </a:t>
            </a:r>
            <a:r>
              <a:rPr kumimoji="0" lang="pt-BR" sz="2200" b="0" i="0" u="none" strike="noStrike" kern="0" cap="none" spc="0" normalizeH="0" baseline="0" noProof="0" dirty="0" smtClean="0">
                <a:ln>
                  <a:noFill/>
                </a:ln>
                <a:solidFill>
                  <a:schemeClr val="tx1"/>
                </a:solidFill>
                <a:effectLst/>
                <a:uLnTx/>
                <a:uFillTx/>
                <a:latin typeface="+mn-lt"/>
                <a:ea typeface="+mn-ea"/>
                <a:cs typeface="+mn-cs"/>
              </a:rPr>
              <a:t>premissas (proposições) </a:t>
            </a:r>
            <a:r>
              <a:rPr kumimoji="0" lang="pt-BR" sz="2200" b="0" i="0" u="none" strike="noStrike" kern="0" cap="none" spc="0" normalizeH="0" baseline="0" noProof="0" dirty="0" smtClean="0">
                <a:ln>
                  <a:noFill/>
                </a:ln>
                <a:solidFill>
                  <a:schemeClr val="tx1"/>
                </a:solidFill>
                <a:effectLst/>
                <a:uLnTx/>
                <a:uFillTx/>
                <a:latin typeface="+mn-lt"/>
                <a:ea typeface="+mn-ea"/>
                <a:cs typeface="+mn-cs"/>
              </a:rPr>
              <a:t>obtêm-se uma terceira logicamente decorrente;</a:t>
            </a:r>
          </a:p>
          <a:p>
            <a:pPr marL="320040" marR="0" lvl="0" indent="-320040" algn="ctr" defTabSz="914400" rtl="0" eaLnBrk="1" fontAlgn="auto" latinLnBrk="0" hangingPunct="1">
              <a:lnSpc>
                <a:spcPct val="150000"/>
              </a:lnSpc>
              <a:spcBef>
                <a:spcPct val="20000"/>
              </a:spcBef>
              <a:spcAft>
                <a:spcPts val="0"/>
              </a:spcAft>
              <a:buClrTx/>
              <a:buSzTx/>
              <a:buFont typeface="Wingdings"/>
              <a:buNone/>
              <a:tabLst/>
              <a:defRPr/>
            </a:pPr>
            <a:r>
              <a:rPr kumimoji="0" lang="pt-BR" sz="1700" b="0" i="1" u="none" strike="noStrike" kern="0" cap="none" spc="0" normalizeH="0" baseline="0" noProof="0" dirty="0" smtClean="0">
                <a:ln>
                  <a:noFill/>
                </a:ln>
                <a:solidFill>
                  <a:schemeClr val="tx1"/>
                </a:solidFill>
                <a:effectLst/>
                <a:uLnTx/>
                <a:uFillTx/>
                <a:latin typeface="+mn-lt"/>
                <a:ea typeface="+mn-ea"/>
                <a:cs typeface="+mn-cs"/>
              </a:rPr>
              <a:t>Todo homem é mortal (premissa maior)</a:t>
            </a:r>
          </a:p>
          <a:p>
            <a:pPr marL="320040" marR="0" lvl="0" indent="-320040" algn="ctr" defTabSz="914400" rtl="0" eaLnBrk="1" fontAlgn="auto" latinLnBrk="0" hangingPunct="1">
              <a:lnSpc>
                <a:spcPct val="150000"/>
              </a:lnSpc>
              <a:spcBef>
                <a:spcPct val="20000"/>
              </a:spcBef>
              <a:spcAft>
                <a:spcPts val="0"/>
              </a:spcAft>
              <a:buClrTx/>
              <a:buSzTx/>
              <a:buFont typeface="Wingdings"/>
              <a:buNone/>
              <a:tabLst/>
              <a:defRPr/>
            </a:pPr>
            <a:r>
              <a:rPr kumimoji="0" lang="pt-BR" sz="1700" b="0" i="1" u="none" strike="noStrike" kern="0" cap="none" spc="0" normalizeH="0" baseline="0" noProof="0" dirty="0" smtClean="0">
                <a:ln>
                  <a:noFill/>
                </a:ln>
                <a:solidFill>
                  <a:schemeClr val="tx1"/>
                </a:solidFill>
                <a:effectLst/>
                <a:uLnTx/>
                <a:uFillTx/>
                <a:latin typeface="+mn-lt"/>
                <a:ea typeface="+mn-ea"/>
                <a:cs typeface="+mn-cs"/>
              </a:rPr>
              <a:t>Pedro é homem (premissa menor)</a:t>
            </a:r>
          </a:p>
          <a:p>
            <a:pPr marL="320040" marR="0" lvl="0" indent="-320040" algn="ctr" defTabSz="914400" rtl="0" eaLnBrk="1" fontAlgn="auto" latinLnBrk="0" hangingPunct="1">
              <a:lnSpc>
                <a:spcPct val="150000"/>
              </a:lnSpc>
              <a:spcBef>
                <a:spcPct val="20000"/>
              </a:spcBef>
              <a:spcAft>
                <a:spcPts val="0"/>
              </a:spcAft>
              <a:buClrTx/>
              <a:buSzTx/>
              <a:buFont typeface="Wingdings"/>
              <a:buNone/>
              <a:tabLst/>
              <a:defRPr/>
            </a:pPr>
            <a:r>
              <a:rPr kumimoji="0" lang="pt-BR" sz="1700" b="0" i="1" u="none" strike="noStrike" kern="0" cap="none" spc="0" normalizeH="0" baseline="0" noProof="0" dirty="0" smtClean="0">
                <a:ln>
                  <a:noFill/>
                </a:ln>
                <a:solidFill>
                  <a:schemeClr val="tx1"/>
                </a:solidFill>
                <a:effectLst/>
                <a:uLnTx/>
                <a:uFillTx/>
                <a:latin typeface="+mn-lt"/>
                <a:ea typeface="+mn-ea"/>
                <a:cs typeface="+mn-cs"/>
              </a:rPr>
              <a:t>Logo, Pedro é mortal (conclusão)</a:t>
            </a:r>
            <a:endParaRPr kumimoji="0" lang="pt-BR" sz="17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5" name="Picture 4" descr="http://t1.gstatic.com/images?q=tbn:ANd9GcT4b2-f6HrxY0cyxzDfQTD-wY4ldwWT8jwQanIlScITa7xpSBqZXg"/>
          <p:cNvPicPr>
            <a:picLocks noChangeAspect="1" noChangeArrowheads="1"/>
          </p:cNvPicPr>
          <p:nvPr/>
        </p:nvPicPr>
        <p:blipFill>
          <a:blip r:embed="rId3" cstate="print"/>
          <a:srcRect/>
          <a:stretch>
            <a:fillRect/>
          </a:stretch>
        </p:blipFill>
        <p:spPr bwMode="auto">
          <a:xfrm>
            <a:off x="7377531" y="1268760"/>
            <a:ext cx="1658965" cy="177281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1041369" y="188913"/>
            <a:ext cx="7229543" cy="646331"/>
          </a:xfrm>
          <a:prstGeom prst="rect">
            <a:avLst/>
          </a:prstGeom>
          <a:noFill/>
          <a:ln w="9525">
            <a:noFill/>
            <a:miter lim="800000"/>
            <a:headEnd/>
            <a:tailEnd/>
          </a:ln>
        </p:spPr>
        <p:txBody>
          <a:bodyPr wrap="none">
            <a:spAutoFit/>
          </a:bodyPr>
          <a:lstStyle/>
          <a:p>
            <a:pPr marL="342900" indent="-342900" algn="ctr">
              <a:spcBef>
                <a:spcPct val="20000"/>
              </a:spcBef>
            </a:pPr>
            <a:r>
              <a:rPr lang="pt-BR" sz="3600" b="1" i="1" dirty="0" smtClean="0">
                <a:solidFill>
                  <a:schemeClr val="bg1"/>
                </a:solidFill>
                <a:cs typeface="Arial" charset="0"/>
              </a:rPr>
              <a:t>TIPOS DE MÉTODO CIENTÍFICO</a:t>
            </a:r>
            <a:endParaRPr lang="pt-BR" sz="3600" b="1" i="1" dirty="0">
              <a:solidFill>
                <a:schemeClr val="bg1"/>
              </a:solidFill>
              <a:cs typeface="Arial" charset="0"/>
            </a:endParaRPr>
          </a:p>
        </p:txBody>
      </p:sp>
      <p:sp>
        <p:nvSpPr>
          <p:cNvPr id="6" name="Retângulo 5"/>
          <p:cNvSpPr/>
          <p:nvPr/>
        </p:nvSpPr>
        <p:spPr>
          <a:xfrm>
            <a:off x="107504" y="1052736"/>
            <a:ext cx="2736304" cy="923330"/>
          </a:xfrm>
          <a:prstGeom prst="rect">
            <a:avLst/>
          </a:prstGeom>
        </p:spPr>
        <p:txBody>
          <a:bodyPr wrap="square">
            <a:spAutoFit/>
          </a:bodyPr>
          <a:lstStyle/>
          <a:p>
            <a:pPr marL="342900" indent="-342900">
              <a:lnSpc>
                <a:spcPct val="150000"/>
              </a:lnSpc>
            </a:pPr>
            <a:r>
              <a:rPr lang="pt-BR" sz="3600" b="1" i="1" dirty="0" smtClean="0">
                <a:solidFill>
                  <a:schemeClr val="accent4"/>
                </a:solidFill>
              </a:rPr>
              <a:t>b)Indutivo</a:t>
            </a:r>
          </a:p>
        </p:txBody>
      </p:sp>
      <p:sp>
        <p:nvSpPr>
          <p:cNvPr id="7" name="Espaço Reservado para Conteúdo 2"/>
          <p:cNvSpPr txBox="1">
            <a:spLocks/>
          </p:cNvSpPr>
          <p:nvPr/>
        </p:nvSpPr>
        <p:spPr>
          <a:xfrm>
            <a:off x="539552" y="2060848"/>
            <a:ext cx="7920880" cy="3960440"/>
          </a:xfrm>
          <a:prstGeom prst="rect">
            <a:avLst/>
          </a:prstGeom>
        </p:spPr>
        <p:txBody>
          <a:bodyPr>
            <a:normAutofit fontScale="62500" lnSpcReduction="20000"/>
          </a:bodyPr>
          <a:lstStyle/>
          <a:p>
            <a:pPr marL="320040" marR="0" lvl="0" indent="-320040" algn="l" defTabSz="914400" rtl="0" eaLnBrk="1" fontAlgn="auto" latinLnBrk="0" hangingPunct="1">
              <a:lnSpc>
                <a:spcPct val="170000"/>
              </a:lnSpc>
              <a:spcBef>
                <a:spcPct val="20000"/>
              </a:spcBef>
              <a:spcAft>
                <a:spcPts val="0"/>
              </a:spcAft>
              <a:buClrTx/>
              <a:buSzTx/>
              <a:buFont typeface="Wingdings" pitchFamily="2" charset="2"/>
              <a:buChar char="Ø"/>
              <a:tabLst/>
              <a:defRPr/>
            </a:pPr>
            <a:r>
              <a:rPr lang="pt-BR" sz="3200" b="1" kern="0" noProof="0" dirty="0" smtClean="0">
                <a:latin typeface="+mn-lt"/>
              </a:rPr>
              <a:t>M</a:t>
            </a:r>
            <a:r>
              <a:rPr kumimoji="0" lang="pt-BR" sz="3200" b="1" i="0" u="none" strike="noStrike" kern="0" cap="none" spc="0" normalizeH="0" baseline="0" noProof="0" dirty="0" smtClean="0">
                <a:ln>
                  <a:noFill/>
                </a:ln>
                <a:solidFill>
                  <a:schemeClr val="tx1"/>
                </a:solidFill>
                <a:effectLst/>
                <a:uLnTx/>
                <a:uFillTx/>
                <a:latin typeface="+mn-lt"/>
                <a:ea typeface="+mn-ea"/>
                <a:cs typeface="+mn-cs"/>
              </a:rPr>
              <a:t>étodo empirista (Thomas Bacon, séc. XVII);</a:t>
            </a:r>
          </a:p>
          <a:p>
            <a:pPr marL="320040" marR="0" lvl="0" indent="-320040" algn="l" defTabSz="914400" rtl="0" eaLnBrk="1" fontAlgn="auto" latinLnBrk="0" hangingPunct="1">
              <a:lnSpc>
                <a:spcPct val="170000"/>
              </a:lnSpc>
              <a:spcBef>
                <a:spcPct val="20000"/>
              </a:spcBef>
              <a:spcAft>
                <a:spcPts val="0"/>
              </a:spcAft>
              <a:buClrTx/>
              <a:buSzTx/>
              <a:buFont typeface="Wingdings" pitchFamily="2" charset="2"/>
              <a:buChar char="Ø"/>
              <a:tabLst/>
              <a:defRPr/>
            </a:pPr>
            <a:r>
              <a:rPr lang="pt-BR" sz="3200" kern="0" dirty="0" smtClean="0">
                <a:latin typeface="+mn-lt"/>
              </a:rPr>
              <a:t>C</a:t>
            </a:r>
            <a:r>
              <a:rPr kumimoji="0" lang="pt-BR" sz="3200" b="0" i="0" u="none" strike="noStrike" kern="0" cap="none" spc="0" normalizeH="0" baseline="0" noProof="0" dirty="0" err="1" smtClean="0">
                <a:ln>
                  <a:noFill/>
                </a:ln>
                <a:solidFill>
                  <a:schemeClr val="tx1"/>
                </a:solidFill>
                <a:effectLst/>
                <a:uLnTx/>
                <a:uFillTx/>
                <a:latin typeface="+mn-lt"/>
                <a:ea typeface="+mn-ea"/>
                <a:cs typeface="+mn-cs"/>
              </a:rPr>
              <a:t>onhecimento</a:t>
            </a:r>
            <a:r>
              <a:rPr kumimoji="0" lang="pt-BR" sz="3200" b="0" i="0" u="none" strike="noStrike" kern="0" cap="none" spc="0" normalizeH="0" baseline="0" noProof="0" dirty="0" smtClean="0">
                <a:ln>
                  <a:noFill/>
                </a:ln>
                <a:solidFill>
                  <a:schemeClr val="tx1"/>
                </a:solidFill>
                <a:effectLst/>
                <a:uLnTx/>
                <a:uFillTx/>
                <a:latin typeface="+mn-lt"/>
                <a:ea typeface="+mn-ea"/>
                <a:cs typeface="+mn-cs"/>
              </a:rPr>
              <a:t> </a:t>
            </a:r>
            <a:r>
              <a:rPr kumimoji="0" lang="pt-BR" sz="3200" b="0" i="0" u="none" strike="noStrike" kern="0" cap="none" spc="0" normalizeH="0" baseline="0" noProof="0" dirty="0" smtClean="0">
                <a:ln>
                  <a:noFill/>
                </a:ln>
                <a:solidFill>
                  <a:schemeClr val="tx1"/>
                </a:solidFill>
                <a:effectLst/>
                <a:uLnTx/>
                <a:uFillTx/>
                <a:latin typeface="+mn-lt"/>
                <a:ea typeface="+mn-ea"/>
                <a:cs typeface="+mn-cs"/>
              </a:rPr>
              <a:t>com base </a:t>
            </a:r>
            <a:r>
              <a:rPr kumimoji="0" lang="pt-BR" sz="3200" b="0" i="0" u="none" strike="noStrike" kern="0" cap="none" spc="0" normalizeH="0" baseline="0" noProof="0" dirty="0" smtClean="0">
                <a:ln>
                  <a:noFill/>
                </a:ln>
                <a:solidFill>
                  <a:schemeClr val="tx1"/>
                </a:solidFill>
                <a:effectLst/>
                <a:uLnTx/>
                <a:uFillTx/>
                <a:latin typeface="+mn-lt"/>
                <a:ea typeface="+mn-ea"/>
                <a:cs typeface="+mn-cs"/>
              </a:rPr>
              <a:t>na experiência/observação;</a:t>
            </a:r>
          </a:p>
          <a:p>
            <a:pPr marL="320040" marR="0" lvl="0" indent="-320040" algn="l" defTabSz="914400" rtl="0" eaLnBrk="1" fontAlgn="auto" latinLnBrk="0" hangingPunct="1">
              <a:lnSpc>
                <a:spcPct val="170000"/>
              </a:lnSpc>
              <a:spcBef>
                <a:spcPct val="20000"/>
              </a:spcBef>
              <a:spcAft>
                <a:spcPts val="0"/>
              </a:spcAft>
              <a:buClrTx/>
              <a:buSzTx/>
              <a:buFont typeface="Wingdings" pitchFamily="2" charset="2"/>
              <a:buChar char="Ø"/>
              <a:tabLst/>
              <a:defRPr/>
            </a:pPr>
            <a:r>
              <a:rPr kumimoji="0" lang="pt-BR" sz="3200" b="0" i="0" u="none" strike="noStrike" kern="0" cap="none" spc="0" normalizeH="0" baseline="0" noProof="0" dirty="0" smtClean="0">
                <a:ln>
                  <a:noFill/>
                </a:ln>
                <a:solidFill>
                  <a:schemeClr val="tx1"/>
                </a:solidFill>
                <a:effectLst/>
                <a:uLnTx/>
                <a:uFillTx/>
                <a:latin typeface="+mn-lt"/>
                <a:ea typeface="+mn-ea"/>
                <a:cs typeface="+mn-cs"/>
              </a:rPr>
              <a:t>“A generalização deriva de observações de casos da realidade concreta e são elaboradas a partir de constatações particulares”;</a:t>
            </a:r>
          </a:p>
          <a:p>
            <a:pPr marL="320040" marR="0" lvl="0" indent="-320040" algn="ctr" defTabSz="914400" rtl="0" eaLnBrk="1" fontAlgn="auto" latinLnBrk="0" hangingPunct="1">
              <a:lnSpc>
                <a:spcPct val="170000"/>
              </a:lnSpc>
              <a:spcBef>
                <a:spcPct val="20000"/>
              </a:spcBef>
              <a:spcAft>
                <a:spcPts val="0"/>
              </a:spcAft>
              <a:buClrTx/>
              <a:buSzTx/>
              <a:buFont typeface="Wingdings"/>
              <a:buNone/>
              <a:tabLst/>
              <a:defRPr/>
            </a:pPr>
            <a:r>
              <a:rPr kumimoji="0" lang="pt-BR" sz="2300" b="0" i="1" u="none" strike="noStrike" kern="0" cap="none" spc="0" normalizeH="0" baseline="0" noProof="0" dirty="0" smtClean="0">
                <a:ln>
                  <a:noFill/>
                </a:ln>
                <a:solidFill>
                  <a:schemeClr val="tx1"/>
                </a:solidFill>
                <a:effectLst/>
                <a:uLnTx/>
                <a:uFillTx/>
                <a:latin typeface="+mn-lt"/>
                <a:ea typeface="+mn-ea"/>
                <a:cs typeface="+mn-cs"/>
              </a:rPr>
              <a:t>Pedro é mortal</a:t>
            </a:r>
          </a:p>
          <a:p>
            <a:pPr marL="320040" marR="0" lvl="0" indent="-320040" algn="ctr" defTabSz="914400" rtl="0" eaLnBrk="1" fontAlgn="auto" latinLnBrk="0" hangingPunct="1">
              <a:lnSpc>
                <a:spcPct val="120000"/>
              </a:lnSpc>
              <a:spcBef>
                <a:spcPct val="20000"/>
              </a:spcBef>
              <a:spcAft>
                <a:spcPts val="0"/>
              </a:spcAft>
              <a:buClrTx/>
              <a:buSzTx/>
              <a:buFont typeface="Wingdings"/>
              <a:buNone/>
              <a:tabLst/>
              <a:defRPr/>
            </a:pPr>
            <a:r>
              <a:rPr kumimoji="0" lang="pt-BR" sz="2300" b="0" i="1" u="none" strike="noStrike" kern="0" cap="none" spc="0" normalizeH="0" baseline="0" noProof="0" dirty="0" smtClean="0">
                <a:ln>
                  <a:noFill/>
                </a:ln>
                <a:solidFill>
                  <a:schemeClr val="tx1"/>
                </a:solidFill>
                <a:effectLst/>
                <a:uLnTx/>
                <a:uFillTx/>
                <a:latin typeface="+mn-lt"/>
                <a:ea typeface="+mn-ea"/>
                <a:cs typeface="+mn-cs"/>
              </a:rPr>
              <a:t>João é mortal</a:t>
            </a:r>
          </a:p>
          <a:p>
            <a:pPr marL="320040" marR="0" lvl="0" indent="-320040" algn="ctr" defTabSz="914400" rtl="0" eaLnBrk="1" fontAlgn="auto" latinLnBrk="0" hangingPunct="1">
              <a:lnSpc>
                <a:spcPct val="120000"/>
              </a:lnSpc>
              <a:spcBef>
                <a:spcPct val="20000"/>
              </a:spcBef>
              <a:spcAft>
                <a:spcPts val="0"/>
              </a:spcAft>
              <a:buClrTx/>
              <a:buSzTx/>
              <a:buFont typeface="Wingdings"/>
              <a:buNone/>
              <a:tabLst/>
              <a:defRPr/>
            </a:pPr>
            <a:r>
              <a:rPr kumimoji="0" lang="pt-BR" sz="2300" b="0" i="1" u="none" strike="noStrike" kern="0" cap="none" spc="0" normalizeH="0" baseline="0" noProof="0" dirty="0" smtClean="0">
                <a:ln>
                  <a:noFill/>
                </a:ln>
                <a:solidFill>
                  <a:schemeClr val="tx1"/>
                </a:solidFill>
                <a:effectLst/>
                <a:uLnTx/>
                <a:uFillTx/>
                <a:latin typeface="+mn-lt"/>
                <a:ea typeface="+mn-ea"/>
                <a:cs typeface="+mn-cs"/>
              </a:rPr>
              <a:t>José é mortal.</a:t>
            </a:r>
          </a:p>
          <a:p>
            <a:pPr marL="320040" marR="0" lvl="0" indent="-320040" algn="ctr" defTabSz="914400" rtl="0" eaLnBrk="1" fontAlgn="auto" latinLnBrk="0" hangingPunct="1">
              <a:lnSpc>
                <a:spcPct val="120000"/>
              </a:lnSpc>
              <a:spcBef>
                <a:spcPct val="20000"/>
              </a:spcBef>
              <a:spcAft>
                <a:spcPts val="0"/>
              </a:spcAft>
              <a:buClrTx/>
              <a:buSzTx/>
              <a:buFont typeface="Wingdings"/>
              <a:buNone/>
              <a:tabLst/>
              <a:defRPr/>
            </a:pPr>
            <a:r>
              <a:rPr kumimoji="0" lang="pt-BR" sz="2300" b="0" i="1" u="none" strike="noStrike" kern="0" cap="none" spc="0" normalizeH="0" baseline="0" noProof="0" dirty="0" smtClean="0">
                <a:ln>
                  <a:noFill/>
                </a:ln>
                <a:solidFill>
                  <a:schemeClr val="tx1"/>
                </a:solidFill>
                <a:effectLst/>
                <a:uLnTx/>
                <a:uFillTx/>
                <a:latin typeface="+mn-lt"/>
                <a:ea typeface="+mn-ea"/>
                <a:cs typeface="+mn-cs"/>
              </a:rPr>
              <a:t>…</a:t>
            </a:r>
          </a:p>
          <a:p>
            <a:pPr marL="320040" marR="0" lvl="0" indent="-320040" algn="ctr" defTabSz="914400" rtl="0" eaLnBrk="1" fontAlgn="auto" latinLnBrk="0" hangingPunct="1">
              <a:lnSpc>
                <a:spcPct val="120000"/>
              </a:lnSpc>
              <a:spcBef>
                <a:spcPct val="20000"/>
              </a:spcBef>
              <a:spcAft>
                <a:spcPts val="0"/>
              </a:spcAft>
              <a:buClrTx/>
              <a:buSzTx/>
              <a:buFont typeface="Wingdings"/>
              <a:buNone/>
              <a:tabLst/>
              <a:defRPr/>
            </a:pPr>
            <a:r>
              <a:rPr kumimoji="0" lang="pt-BR" sz="2300" b="0" i="1" u="none" strike="noStrike" kern="0" cap="none" spc="0" normalizeH="0" baseline="0" noProof="0" dirty="0" smtClean="0">
                <a:ln>
                  <a:noFill/>
                </a:ln>
                <a:solidFill>
                  <a:schemeClr val="tx1"/>
                </a:solidFill>
                <a:effectLst/>
                <a:uLnTx/>
                <a:uFillTx/>
                <a:latin typeface="+mn-lt"/>
                <a:ea typeface="+mn-ea"/>
                <a:cs typeface="+mn-cs"/>
              </a:rPr>
              <a:t>Carlos é mortal</a:t>
            </a:r>
          </a:p>
          <a:p>
            <a:pPr marL="320040" marR="0" lvl="0" indent="-320040" algn="ctr" defTabSz="914400" rtl="0" eaLnBrk="1" fontAlgn="auto" latinLnBrk="0" hangingPunct="1">
              <a:lnSpc>
                <a:spcPct val="120000"/>
              </a:lnSpc>
              <a:spcBef>
                <a:spcPct val="20000"/>
              </a:spcBef>
              <a:spcAft>
                <a:spcPts val="0"/>
              </a:spcAft>
              <a:buClrTx/>
              <a:buSzTx/>
              <a:buFont typeface="Wingdings"/>
              <a:buNone/>
              <a:tabLst/>
              <a:defRPr/>
            </a:pPr>
            <a:r>
              <a:rPr kumimoji="0" lang="pt-BR" sz="2300" b="0" i="1" u="none" strike="noStrike" kern="0" cap="none" spc="0" normalizeH="0" baseline="0" noProof="0" dirty="0" smtClean="0">
                <a:ln>
                  <a:noFill/>
                </a:ln>
                <a:solidFill>
                  <a:schemeClr val="tx1"/>
                </a:solidFill>
                <a:effectLst/>
                <a:uLnTx/>
                <a:uFillTx/>
                <a:latin typeface="+mn-lt"/>
                <a:ea typeface="+mn-ea"/>
                <a:cs typeface="+mn-cs"/>
              </a:rPr>
              <a:t>Ora, Pedro, João, José… e Carlos são homens</a:t>
            </a:r>
            <a:endParaRPr kumimoji="0" lang="pt-BR" sz="2600" b="0" i="1" u="none" strike="noStrike" kern="0" cap="none" spc="0" normalizeH="0" baseline="0" noProof="0" dirty="0">
              <a:ln>
                <a:noFill/>
              </a:ln>
              <a:solidFill>
                <a:schemeClr val="tx1"/>
              </a:solidFill>
              <a:effectLst/>
              <a:uLnTx/>
              <a:uFillTx/>
              <a:latin typeface="+mn-lt"/>
              <a:ea typeface="+mn-ea"/>
              <a:cs typeface="+mn-cs"/>
            </a:endParaRPr>
          </a:p>
        </p:txBody>
      </p:sp>
      <p:pic>
        <p:nvPicPr>
          <p:cNvPr id="8" name="Picture 8" descr="http://www.fraternidaderosacruz.org/francis_bacon.jpg"/>
          <p:cNvPicPr>
            <a:picLocks noChangeAspect="1" noChangeArrowheads="1"/>
          </p:cNvPicPr>
          <p:nvPr/>
        </p:nvPicPr>
        <p:blipFill>
          <a:blip r:embed="rId3" cstate="print"/>
          <a:srcRect/>
          <a:stretch>
            <a:fillRect/>
          </a:stretch>
        </p:blipFill>
        <p:spPr bwMode="auto">
          <a:xfrm>
            <a:off x="7596336" y="1196752"/>
            <a:ext cx="1327094" cy="165618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1041369" y="188913"/>
            <a:ext cx="7229543" cy="646331"/>
          </a:xfrm>
          <a:prstGeom prst="rect">
            <a:avLst/>
          </a:prstGeom>
          <a:noFill/>
          <a:ln w="9525">
            <a:noFill/>
            <a:miter lim="800000"/>
            <a:headEnd/>
            <a:tailEnd/>
          </a:ln>
        </p:spPr>
        <p:txBody>
          <a:bodyPr wrap="none">
            <a:spAutoFit/>
          </a:bodyPr>
          <a:lstStyle/>
          <a:p>
            <a:pPr marL="342900" indent="-342900" algn="ctr">
              <a:spcBef>
                <a:spcPct val="20000"/>
              </a:spcBef>
            </a:pPr>
            <a:r>
              <a:rPr lang="pt-BR" sz="3600" b="1" i="1" dirty="0" smtClean="0">
                <a:solidFill>
                  <a:schemeClr val="bg1"/>
                </a:solidFill>
                <a:cs typeface="Arial" charset="0"/>
              </a:rPr>
              <a:t>TIPOS DE MÉTODO CIENTÍFICO</a:t>
            </a:r>
            <a:endParaRPr lang="pt-BR" sz="3600" b="1" i="1" dirty="0">
              <a:solidFill>
                <a:schemeClr val="bg1"/>
              </a:solidFill>
              <a:cs typeface="Arial" charset="0"/>
            </a:endParaRPr>
          </a:p>
        </p:txBody>
      </p:sp>
      <p:sp>
        <p:nvSpPr>
          <p:cNvPr id="3" name="Retângulo 2"/>
          <p:cNvSpPr/>
          <p:nvPr/>
        </p:nvSpPr>
        <p:spPr>
          <a:xfrm>
            <a:off x="0" y="1052736"/>
            <a:ext cx="5598368" cy="820674"/>
          </a:xfrm>
          <a:prstGeom prst="rect">
            <a:avLst/>
          </a:prstGeom>
        </p:spPr>
        <p:txBody>
          <a:bodyPr wrap="square">
            <a:spAutoFit/>
          </a:bodyPr>
          <a:lstStyle/>
          <a:p>
            <a:pPr marL="342900" indent="-342900">
              <a:lnSpc>
                <a:spcPct val="150000"/>
              </a:lnSpc>
            </a:pPr>
            <a:r>
              <a:rPr lang="pt-BR" sz="3600" b="1" i="1" dirty="0" smtClean="0">
                <a:solidFill>
                  <a:schemeClr val="accent4"/>
                </a:solidFill>
              </a:rPr>
              <a:t>c)Hipotético-dedutivo</a:t>
            </a:r>
          </a:p>
        </p:txBody>
      </p:sp>
      <p:sp>
        <p:nvSpPr>
          <p:cNvPr id="4" name="Espaço Reservado para Conteúdo 2"/>
          <p:cNvSpPr txBox="1">
            <a:spLocks/>
          </p:cNvSpPr>
          <p:nvPr/>
        </p:nvSpPr>
        <p:spPr>
          <a:xfrm>
            <a:off x="539552" y="2060848"/>
            <a:ext cx="7488832" cy="4536504"/>
          </a:xfrm>
          <a:prstGeom prst="rect">
            <a:avLst/>
          </a:prstGeom>
        </p:spPr>
        <p:txBody>
          <a:bodyPr/>
          <a:lstStyle/>
          <a:p>
            <a:pPr marL="342900" marR="0" lvl="0" indent="-342900" algn="l" defTabSz="914400" rtl="0" eaLnBrk="1" fontAlgn="base" latinLnBrk="0" hangingPunct="1">
              <a:lnSpc>
                <a:spcPct val="130000"/>
              </a:lnSpc>
              <a:spcBef>
                <a:spcPts val="0"/>
              </a:spcBef>
              <a:spcAft>
                <a:spcPts val="600"/>
              </a:spcAft>
              <a:buClrTx/>
              <a:buSzTx/>
              <a:buFont typeface="Wingdings" pitchFamily="2" charset="2"/>
              <a:buChar char="Ø"/>
              <a:tabLst/>
              <a:defRPr/>
            </a:pPr>
            <a:r>
              <a:rPr kumimoji="0" lang="pt-BR" sz="2000" b="1" i="0" u="none" strike="noStrike" kern="0" cap="none" spc="0" normalizeH="0" baseline="0" noProof="0" dirty="0" smtClean="0">
                <a:ln>
                  <a:noFill/>
                </a:ln>
                <a:solidFill>
                  <a:schemeClr val="tx1"/>
                </a:solidFill>
                <a:effectLst/>
                <a:uLnTx/>
                <a:uFillTx/>
                <a:latin typeface="+mn-lt"/>
                <a:ea typeface="+mn-ea"/>
                <a:cs typeface="+mn-cs"/>
              </a:rPr>
              <a:t>Popper, K., sec. XX;</a:t>
            </a:r>
          </a:p>
          <a:p>
            <a:pPr marL="342900" marR="0" lvl="0" indent="-342900" algn="just" defTabSz="914400" rtl="0" eaLnBrk="1" fontAlgn="base" latinLnBrk="0" hangingPunct="1">
              <a:lnSpc>
                <a:spcPct val="130000"/>
              </a:lnSpc>
              <a:spcBef>
                <a:spcPts val="0"/>
              </a:spcBef>
              <a:spcAft>
                <a:spcPts val="60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O conhecimento é </a:t>
            </a:r>
            <a:r>
              <a:rPr kumimoji="0" lang="pt-BR" sz="2000" b="0" i="0" u="sng" strike="noStrike" kern="0" cap="none" spc="0" normalizeH="0" baseline="0" noProof="0" dirty="0" smtClean="0">
                <a:ln>
                  <a:noFill/>
                </a:ln>
                <a:solidFill>
                  <a:schemeClr val="tx1"/>
                </a:solidFill>
                <a:effectLst/>
                <a:uLnTx/>
                <a:uFillTx/>
                <a:latin typeface="+mn-lt"/>
                <a:ea typeface="+mn-ea"/>
                <a:cs typeface="+mn-cs"/>
              </a:rPr>
              <a:t>insuficiente </a:t>
            </a:r>
            <a:r>
              <a:rPr kumimoji="0" lang="pt-BR" sz="2000" b="0" i="0" u="none" strike="noStrike" kern="0" cap="none" spc="0" normalizeH="0" baseline="0" noProof="0" dirty="0" smtClean="0">
                <a:ln>
                  <a:noFill/>
                </a:ln>
                <a:solidFill>
                  <a:schemeClr val="tx1"/>
                </a:solidFill>
                <a:effectLst/>
                <a:uLnTx/>
                <a:uFillTx/>
                <a:latin typeface="+mn-lt"/>
                <a:ea typeface="+mn-ea"/>
                <a:cs typeface="+mn-cs"/>
              </a:rPr>
              <a:t>para explicar um fenômeno -  “o problema”;</a:t>
            </a:r>
          </a:p>
          <a:p>
            <a:pPr marL="342900" marR="0" lvl="0" indent="-342900" algn="just" defTabSz="914400" rtl="0" eaLnBrk="1" fontAlgn="base" latinLnBrk="0" hangingPunct="1">
              <a:lnSpc>
                <a:spcPct val="130000"/>
              </a:lnSpc>
              <a:spcBef>
                <a:spcPts val="0"/>
              </a:spcBef>
              <a:spcAft>
                <a:spcPts val="60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“Para expressar as dificuldades do problema são formuladas hipóteses – consequências a serem testadas ou falseadas”;</a:t>
            </a:r>
          </a:p>
          <a:p>
            <a:pPr marL="342900" marR="0" lvl="0" indent="-342900" algn="l" defTabSz="914400" rtl="0" eaLnBrk="1" fontAlgn="base" latinLnBrk="0" hangingPunct="1">
              <a:lnSpc>
                <a:spcPct val="130000"/>
              </a:lnSpc>
              <a:spcBef>
                <a:spcPts val="0"/>
              </a:spcBef>
              <a:spcAft>
                <a:spcPts val="60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Método dedutivo - confirmar a hipótese;</a:t>
            </a:r>
          </a:p>
          <a:p>
            <a:pPr marL="342900" marR="0" lvl="0" indent="-342900" algn="l" defTabSz="914400" rtl="0" eaLnBrk="1" fontAlgn="base" latinLnBrk="0" hangingPunct="1">
              <a:lnSpc>
                <a:spcPct val="130000"/>
              </a:lnSpc>
              <a:spcBef>
                <a:spcPts val="0"/>
              </a:spcBef>
              <a:spcAft>
                <a:spcPts val="60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Procura evidências empíricas para derrubá‐las (tentativa e erro).</a:t>
            </a: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kumimoji="0" lang="pt-BR" sz="1400" b="0" i="1" u="none" strike="noStrike" kern="0" cap="none" spc="0" normalizeH="0" baseline="0" noProof="0" dirty="0" smtClean="0">
                <a:ln>
                  <a:noFill/>
                </a:ln>
                <a:solidFill>
                  <a:schemeClr val="tx1"/>
                </a:solidFill>
                <a:effectLst/>
                <a:uLnTx/>
                <a:uFillTx/>
                <a:latin typeface="+mn-lt"/>
                <a:ea typeface="+mn-ea"/>
                <a:cs typeface="+mn-cs"/>
              </a:rPr>
              <a:t>Vi 1 cisne branco;</a:t>
            </a: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kumimoji="0" lang="pt-BR" sz="1400" b="0" i="1" u="none" strike="noStrike" kern="0" cap="none" spc="0" normalizeH="0" baseline="0" noProof="0" dirty="0" smtClean="0">
                <a:ln>
                  <a:noFill/>
                </a:ln>
                <a:solidFill>
                  <a:schemeClr val="tx1"/>
                </a:solidFill>
                <a:effectLst/>
                <a:uLnTx/>
                <a:uFillTx/>
                <a:latin typeface="+mn-lt"/>
                <a:ea typeface="+mn-ea"/>
                <a:cs typeface="+mn-cs"/>
              </a:rPr>
              <a:t>Vi 2 cisnes brancos....</a:t>
            </a: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kumimoji="0" lang="pt-BR" sz="1400" b="0" i="1" u="none" strike="noStrike" kern="0" cap="none" spc="0" normalizeH="0" baseline="0" noProof="0" dirty="0" smtClean="0">
                <a:ln>
                  <a:noFill/>
                </a:ln>
                <a:solidFill>
                  <a:schemeClr val="tx1"/>
                </a:solidFill>
                <a:effectLst/>
                <a:uLnTx/>
                <a:uFillTx/>
                <a:latin typeface="+mn-lt"/>
                <a:ea typeface="+mn-ea"/>
                <a:cs typeface="+mn-cs"/>
              </a:rPr>
              <a:t>Vi 3987 cisnes brancos. Então, todos os cisnes são brancos’’	 </a:t>
            </a:r>
          </a:p>
        </p:txBody>
      </p:sp>
      <p:pic>
        <p:nvPicPr>
          <p:cNvPr id="5" name="Picture 2" descr="http://bp2.blogger.com/_O2-Zw5qsalc/RxoVjb3lEVI/AAAAAAAAAH8/I_ZuTFoqSGg/s400/popper6a.jpg"/>
          <p:cNvPicPr>
            <a:picLocks noChangeAspect="1" noChangeArrowheads="1"/>
          </p:cNvPicPr>
          <p:nvPr/>
        </p:nvPicPr>
        <p:blipFill>
          <a:blip r:embed="rId3" cstate="print"/>
          <a:srcRect/>
          <a:stretch>
            <a:fillRect/>
          </a:stretch>
        </p:blipFill>
        <p:spPr bwMode="auto">
          <a:xfrm>
            <a:off x="7773032" y="1052737"/>
            <a:ext cx="1370967" cy="1656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1041369" y="188913"/>
            <a:ext cx="7229543" cy="646331"/>
          </a:xfrm>
          <a:prstGeom prst="rect">
            <a:avLst/>
          </a:prstGeom>
          <a:noFill/>
          <a:ln w="9525">
            <a:noFill/>
            <a:miter lim="800000"/>
            <a:headEnd/>
            <a:tailEnd/>
          </a:ln>
        </p:spPr>
        <p:txBody>
          <a:bodyPr wrap="none">
            <a:spAutoFit/>
          </a:bodyPr>
          <a:lstStyle/>
          <a:p>
            <a:pPr marL="342900" indent="-342900" algn="ctr">
              <a:spcBef>
                <a:spcPct val="20000"/>
              </a:spcBef>
            </a:pPr>
            <a:r>
              <a:rPr lang="pt-BR" sz="3600" b="1" i="1" dirty="0" smtClean="0">
                <a:solidFill>
                  <a:schemeClr val="bg1"/>
                </a:solidFill>
                <a:cs typeface="Arial" charset="0"/>
              </a:rPr>
              <a:t>TIPOS DE MÉTODO CIENTÍFICO</a:t>
            </a:r>
            <a:endParaRPr lang="pt-BR" sz="3600" b="1" i="1" dirty="0">
              <a:solidFill>
                <a:schemeClr val="bg1"/>
              </a:solidFill>
              <a:cs typeface="Arial" charset="0"/>
            </a:endParaRPr>
          </a:p>
        </p:txBody>
      </p:sp>
      <p:sp>
        <p:nvSpPr>
          <p:cNvPr id="3" name="Retângulo 2"/>
          <p:cNvSpPr/>
          <p:nvPr/>
        </p:nvSpPr>
        <p:spPr>
          <a:xfrm>
            <a:off x="0" y="1052736"/>
            <a:ext cx="5598368" cy="820674"/>
          </a:xfrm>
          <a:prstGeom prst="rect">
            <a:avLst/>
          </a:prstGeom>
        </p:spPr>
        <p:txBody>
          <a:bodyPr wrap="square">
            <a:spAutoFit/>
          </a:bodyPr>
          <a:lstStyle/>
          <a:p>
            <a:pPr marL="342900" indent="-342900">
              <a:lnSpc>
                <a:spcPct val="150000"/>
              </a:lnSpc>
            </a:pPr>
            <a:r>
              <a:rPr lang="pt-BR" sz="3600" b="1" i="1" dirty="0" smtClean="0">
                <a:solidFill>
                  <a:schemeClr val="accent4"/>
                </a:solidFill>
              </a:rPr>
              <a:t>d)Dialético </a:t>
            </a:r>
          </a:p>
        </p:txBody>
      </p:sp>
      <p:sp>
        <p:nvSpPr>
          <p:cNvPr id="4" name="Espaço Reservado para Conteúdo 2"/>
          <p:cNvSpPr txBox="1">
            <a:spLocks/>
          </p:cNvSpPr>
          <p:nvPr/>
        </p:nvSpPr>
        <p:spPr>
          <a:xfrm>
            <a:off x="539552" y="1916832"/>
            <a:ext cx="7704856" cy="4495800"/>
          </a:xfrm>
          <a:prstGeom prst="rect">
            <a:avLst/>
          </a:prstGeom>
        </p:spPr>
        <p:txBody>
          <a:bodyPr>
            <a:normAutofit/>
          </a:bodyPr>
          <a:lstStyle/>
          <a:p>
            <a:pPr marL="320040" marR="0" lvl="0" indent="-32004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pt-BR" sz="2000" b="1" i="0" u="none" strike="noStrike" kern="0" cap="none" spc="0" normalizeH="0" baseline="0" noProof="0" dirty="0" smtClean="0">
                <a:ln>
                  <a:noFill/>
                </a:ln>
                <a:solidFill>
                  <a:schemeClr val="tx1"/>
                </a:solidFill>
                <a:effectLst/>
                <a:uLnTx/>
                <a:uFillTx/>
                <a:latin typeface="+mn-lt"/>
                <a:ea typeface="+mn-ea"/>
                <a:cs typeface="+mn-cs"/>
              </a:rPr>
              <a:t>(Hegel, G., sec. XIX): </a:t>
            </a:r>
            <a:r>
              <a:rPr kumimoji="0" lang="pt-BR" sz="2000" b="0" i="0" u="none" strike="noStrike" kern="0" cap="none" spc="0" normalizeH="0" baseline="0" noProof="0" dirty="0" smtClean="0">
                <a:ln>
                  <a:noFill/>
                </a:ln>
                <a:solidFill>
                  <a:schemeClr val="tx1"/>
                </a:solidFill>
                <a:effectLst/>
                <a:uLnTx/>
                <a:uFillTx/>
                <a:latin typeface="+mn-lt"/>
                <a:ea typeface="+mn-ea"/>
                <a:cs typeface="+mn-cs"/>
              </a:rPr>
              <a:t>em pesquisa </a:t>
            </a:r>
            <a:r>
              <a:rPr kumimoji="0" lang="pt-BR" sz="2000" b="1" i="1" u="none" strike="noStrike" kern="0" cap="none" spc="0" normalizeH="0" baseline="0" noProof="0" dirty="0" smtClean="0">
                <a:ln>
                  <a:noFill/>
                </a:ln>
                <a:solidFill>
                  <a:schemeClr val="tx1"/>
                </a:solidFill>
                <a:effectLst/>
                <a:uLnTx/>
                <a:uFillTx/>
                <a:latin typeface="+mn-lt"/>
                <a:ea typeface="+mn-ea"/>
                <a:cs typeface="+mn-cs"/>
              </a:rPr>
              <a:t>qualitativa;</a:t>
            </a:r>
          </a:p>
          <a:p>
            <a:pPr marL="320040" marR="0" lvl="0" indent="-32004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lang="pt-BR" sz="2000" kern="0" dirty="0" smtClean="0">
                <a:latin typeface="+mn-lt"/>
              </a:rPr>
              <a:t>O</a:t>
            </a:r>
            <a:r>
              <a:rPr kumimoji="0" lang="pt-BR" sz="2000" b="0" i="0" u="none" strike="noStrike" kern="0" cap="none" spc="0" normalizeH="0" baseline="0" noProof="0" dirty="0" smtClean="0">
                <a:ln>
                  <a:noFill/>
                </a:ln>
                <a:solidFill>
                  <a:schemeClr val="tx1"/>
                </a:solidFill>
                <a:effectLst/>
                <a:uLnTx/>
                <a:uFillTx/>
                <a:latin typeface="+mn-lt"/>
                <a:ea typeface="+mn-ea"/>
                <a:cs typeface="+mn-cs"/>
              </a:rPr>
              <a:t>s fatos não podem ser considerados fora de um contexto social, político, econômico;</a:t>
            </a:r>
          </a:p>
          <a:p>
            <a:pPr marL="320040" marR="0" lvl="0" indent="-320040" algn="just" defTabSz="914400" rtl="0" eaLnBrk="1" fontAlgn="auto" latinLnBrk="0" hangingPunct="1">
              <a:lnSpc>
                <a:spcPct val="150000"/>
              </a:lnSpc>
              <a:spcBef>
                <a:spcPct val="20000"/>
              </a:spcBef>
              <a:spcAft>
                <a:spcPts val="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As contradições se transcendem dando origem a novas contradições que requerem soluções;</a:t>
            </a:r>
          </a:p>
          <a:p>
            <a:pPr marL="811213" marR="0" lvl="0" indent="-3683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Unidade dos opostos</a:t>
            </a:r>
          </a:p>
          <a:p>
            <a:pPr marL="811213" marR="0" lvl="0" indent="-3683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Quantidade X qualidade</a:t>
            </a:r>
          </a:p>
          <a:p>
            <a:pPr marL="811213" marR="0" lvl="0" indent="-3683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Negação da negação – afirmação – Ex. Um homem esculpindo uma estátua de madeira.</a:t>
            </a:r>
            <a:r>
              <a:rPr kumimoji="0" lang="pt-BR" sz="2000" b="0" i="0" u="none" strike="noStrike" kern="0" cap="none" spc="0" normalizeH="0" noProof="0" dirty="0" smtClean="0">
                <a:ln>
                  <a:noFill/>
                </a:ln>
                <a:solidFill>
                  <a:schemeClr val="tx1"/>
                </a:solidFill>
                <a:effectLst/>
                <a:uLnTx/>
                <a:uFillTx/>
                <a:latin typeface="+mn-lt"/>
                <a:ea typeface="+mn-ea"/>
                <a:cs typeface="+mn-cs"/>
              </a:rPr>
              <a:t> O</a:t>
            </a:r>
            <a:r>
              <a:rPr kumimoji="0" lang="pt-BR" sz="2000" b="0" i="0" u="none" strike="noStrike" kern="0" cap="none" spc="0" normalizeH="0" baseline="0" noProof="0" dirty="0" smtClean="0">
                <a:ln>
                  <a:noFill/>
                </a:ln>
                <a:solidFill>
                  <a:schemeClr val="tx1"/>
                </a:solidFill>
                <a:effectLst/>
                <a:uLnTx/>
                <a:uFillTx/>
                <a:latin typeface="+mn-lt"/>
                <a:ea typeface="+mn-ea"/>
                <a:cs typeface="+mn-cs"/>
              </a:rPr>
              <a:t> trabalho nega a natureza, mas não a destrói. Antes, a recria.</a:t>
            </a:r>
          </a:p>
          <a:p>
            <a:pPr marL="320040" marR="0" lvl="0" indent="-320040" algn="l" defTabSz="914400" rtl="0" eaLnBrk="1" fontAlgn="auto" latinLnBrk="0" hangingPunct="1">
              <a:lnSpc>
                <a:spcPct val="150000"/>
              </a:lnSpc>
              <a:spcBef>
                <a:spcPct val="20000"/>
              </a:spcBef>
              <a:spcAft>
                <a:spcPts val="0"/>
              </a:spcAft>
              <a:buClrTx/>
              <a:buSzTx/>
              <a:buFont typeface="Wingdings"/>
              <a:buNone/>
              <a:tabLst/>
              <a:defRPr/>
            </a:pPr>
            <a:endParaRPr kumimoji="0" lang="pt-BR" sz="1600" b="0" i="0" u="none" strike="noStrike" kern="0" cap="none" spc="0" normalizeH="0" baseline="0" noProof="0" dirty="0">
              <a:ln>
                <a:noFill/>
              </a:ln>
              <a:solidFill>
                <a:schemeClr val="tx1"/>
              </a:solidFill>
              <a:effectLst/>
              <a:uLnTx/>
              <a:uFillTx/>
              <a:latin typeface="+mn-lt"/>
              <a:ea typeface="+mn-ea"/>
              <a:cs typeface="+mn-cs"/>
            </a:endParaRPr>
          </a:p>
        </p:txBody>
      </p:sp>
      <p:pic>
        <p:nvPicPr>
          <p:cNvPr id="5" name="Picture 2" descr="http://www.dialogocomosfilosofos.com.br/wp-content/uploads/2009/12/Hegel.jpg"/>
          <p:cNvPicPr>
            <a:picLocks noChangeAspect="1" noChangeArrowheads="1"/>
          </p:cNvPicPr>
          <p:nvPr/>
        </p:nvPicPr>
        <p:blipFill>
          <a:blip r:embed="rId3" cstate="print"/>
          <a:srcRect/>
          <a:stretch>
            <a:fillRect/>
          </a:stretch>
        </p:blipFill>
        <p:spPr bwMode="auto">
          <a:xfrm>
            <a:off x="7724836" y="764704"/>
            <a:ext cx="1419164" cy="18002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1041369" y="188913"/>
            <a:ext cx="7229543" cy="646331"/>
          </a:xfrm>
          <a:prstGeom prst="rect">
            <a:avLst/>
          </a:prstGeom>
          <a:noFill/>
          <a:ln w="9525">
            <a:noFill/>
            <a:miter lim="800000"/>
            <a:headEnd/>
            <a:tailEnd/>
          </a:ln>
        </p:spPr>
        <p:txBody>
          <a:bodyPr wrap="none">
            <a:spAutoFit/>
          </a:bodyPr>
          <a:lstStyle/>
          <a:p>
            <a:pPr marL="342900" indent="-342900" algn="ctr">
              <a:spcBef>
                <a:spcPct val="20000"/>
              </a:spcBef>
            </a:pPr>
            <a:r>
              <a:rPr lang="pt-BR" sz="3600" b="1" i="1" dirty="0" smtClean="0">
                <a:solidFill>
                  <a:schemeClr val="bg1"/>
                </a:solidFill>
                <a:cs typeface="Arial" charset="0"/>
              </a:rPr>
              <a:t>TIPOS DE MÉTODO CIENTÍFICO</a:t>
            </a:r>
            <a:endParaRPr lang="pt-BR" sz="3600" b="1" i="1" dirty="0">
              <a:solidFill>
                <a:schemeClr val="bg1"/>
              </a:solidFill>
              <a:cs typeface="Arial" charset="0"/>
            </a:endParaRPr>
          </a:p>
        </p:txBody>
      </p:sp>
      <p:sp>
        <p:nvSpPr>
          <p:cNvPr id="3" name="Retângulo 2"/>
          <p:cNvSpPr/>
          <p:nvPr/>
        </p:nvSpPr>
        <p:spPr>
          <a:xfrm>
            <a:off x="35496" y="1052736"/>
            <a:ext cx="5598368" cy="820674"/>
          </a:xfrm>
          <a:prstGeom prst="rect">
            <a:avLst/>
          </a:prstGeom>
        </p:spPr>
        <p:txBody>
          <a:bodyPr wrap="square">
            <a:spAutoFit/>
          </a:bodyPr>
          <a:lstStyle/>
          <a:p>
            <a:pPr marL="342900" indent="-342900">
              <a:lnSpc>
                <a:spcPct val="150000"/>
              </a:lnSpc>
            </a:pPr>
            <a:r>
              <a:rPr lang="pt-BR" sz="3600" b="1" i="1" dirty="0" smtClean="0">
                <a:solidFill>
                  <a:schemeClr val="accent4"/>
                </a:solidFill>
              </a:rPr>
              <a:t>e)Fenomenológico</a:t>
            </a:r>
            <a:endParaRPr lang="pt-BR" sz="3600" b="1" i="1" dirty="0">
              <a:solidFill>
                <a:schemeClr val="accent4"/>
              </a:solidFill>
            </a:endParaRPr>
          </a:p>
        </p:txBody>
      </p:sp>
      <p:sp>
        <p:nvSpPr>
          <p:cNvPr id="4" name="Espaço Reservado para Conteúdo 2"/>
          <p:cNvSpPr txBox="1">
            <a:spLocks/>
          </p:cNvSpPr>
          <p:nvPr/>
        </p:nvSpPr>
        <p:spPr>
          <a:xfrm>
            <a:off x="683568" y="1916832"/>
            <a:ext cx="7344816" cy="4536504"/>
          </a:xfrm>
          <a:prstGeom prst="rect">
            <a:avLst/>
          </a:prstGeom>
        </p:spPr>
        <p:txBody>
          <a:bodyPr>
            <a:noAutofit/>
          </a:bodyPr>
          <a:lstStyle/>
          <a:p>
            <a:pPr marL="320040" marR="0" lvl="0" indent="-320040" algn="just" defTabSz="914400" rtl="0" eaLnBrk="1" fontAlgn="auto" latinLnBrk="0" hangingPunct="1">
              <a:lnSpc>
                <a:spcPct val="130000"/>
              </a:lnSpc>
              <a:spcBef>
                <a:spcPts val="0"/>
              </a:spcBef>
              <a:spcAft>
                <a:spcPts val="600"/>
              </a:spcAft>
              <a:buClrTx/>
              <a:buSzTx/>
              <a:buFont typeface="Wingdings" pitchFamily="2" charset="2"/>
              <a:buChar char="Ø"/>
              <a:tabLst/>
              <a:defRPr/>
            </a:pPr>
            <a:r>
              <a:rPr kumimoji="0" lang="pt-BR" sz="2000" b="1" i="0" u="none" strike="noStrike" kern="0" cap="none" spc="0" normalizeH="0" baseline="0" noProof="0" dirty="0" smtClean="0">
                <a:ln>
                  <a:noFill/>
                </a:ln>
                <a:solidFill>
                  <a:schemeClr val="tx1"/>
                </a:solidFill>
                <a:effectLst/>
                <a:uLnTx/>
                <a:uFillTx/>
                <a:latin typeface="+mn-lt"/>
                <a:ea typeface="+mn-ea"/>
                <a:cs typeface="+mn-cs"/>
              </a:rPr>
              <a:t>(Husserl E, sec. XX): </a:t>
            </a:r>
            <a:r>
              <a:rPr kumimoji="0" lang="pt-BR" sz="2000" b="0" i="0" u="none" strike="noStrike" kern="0" cap="none" spc="0" normalizeH="0" baseline="0" noProof="0" dirty="0" smtClean="0">
                <a:ln>
                  <a:noFill/>
                </a:ln>
                <a:solidFill>
                  <a:schemeClr val="tx1"/>
                </a:solidFill>
                <a:effectLst/>
                <a:uLnTx/>
                <a:uFillTx/>
                <a:latin typeface="+mn-lt"/>
                <a:ea typeface="+mn-ea"/>
                <a:cs typeface="+mn-cs"/>
              </a:rPr>
              <a:t>em pesquisa </a:t>
            </a:r>
            <a:r>
              <a:rPr kumimoji="0" lang="pt-BR" sz="2000" b="1" i="1" u="none" strike="noStrike" kern="0" cap="none" spc="0" normalizeH="0" baseline="0" noProof="0" dirty="0" smtClean="0">
                <a:ln>
                  <a:noFill/>
                </a:ln>
                <a:solidFill>
                  <a:schemeClr val="tx1"/>
                </a:solidFill>
                <a:effectLst/>
                <a:uLnTx/>
                <a:uFillTx/>
                <a:latin typeface="+mn-lt"/>
                <a:ea typeface="+mn-ea"/>
                <a:cs typeface="+mn-cs"/>
              </a:rPr>
              <a:t>qualitativa</a:t>
            </a:r>
          </a:p>
          <a:p>
            <a:pPr marL="320040" marR="0" lvl="0" indent="-320040" algn="just" defTabSz="914400" rtl="0" eaLnBrk="1" fontAlgn="auto" latinLnBrk="0" hangingPunct="1">
              <a:lnSpc>
                <a:spcPct val="130000"/>
              </a:lnSpc>
              <a:spcBef>
                <a:spcPts val="0"/>
              </a:spcBef>
              <a:spcAft>
                <a:spcPts val="60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Não é dedutivo nem indutivo, descrição direta da experiência como ela é;</a:t>
            </a:r>
          </a:p>
          <a:p>
            <a:pPr marL="320040" marR="0" lvl="0" indent="-320040" algn="just" defTabSz="914400" rtl="0" eaLnBrk="1" fontAlgn="auto" latinLnBrk="0" hangingPunct="1">
              <a:lnSpc>
                <a:spcPct val="130000"/>
              </a:lnSpc>
              <a:spcBef>
                <a:spcPts val="0"/>
              </a:spcBef>
              <a:spcAft>
                <a:spcPts val="60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A realidade é construída socialmente e entendida da forma que é interpretada;</a:t>
            </a:r>
          </a:p>
          <a:p>
            <a:pPr marL="342900" marR="0" lvl="0" indent="-342900" algn="just" defTabSz="914400" rtl="0" eaLnBrk="1" fontAlgn="base" latinLnBrk="0" hangingPunct="1">
              <a:lnSpc>
                <a:spcPct val="130000"/>
              </a:lnSpc>
              <a:spcBef>
                <a:spcPts val="0"/>
              </a:spcBef>
              <a:spcAft>
                <a:spcPts val="60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O sujeito/ator é reconhecidamente importante no processo de construção do conhecimento;</a:t>
            </a:r>
          </a:p>
          <a:p>
            <a:pPr marL="320040" marR="0" lvl="0" indent="-320040" algn="just" defTabSz="914400" rtl="0" eaLnBrk="1" fontAlgn="auto" latinLnBrk="0" hangingPunct="1">
              <a:lnSpc>
                <a:spcPct val="130000"/>
              </a:lnSpc>
              <a:spcBef>
                <a:spcPts val="0"/>
              </a:spcBef>
              <a:spcAft>
                <a:spcPts val="60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A realidade não é única, existem tantas quantas forem suas interpretações;</a:t>
            </a:r>
          </a:p>
          <a:p>
            <a:pPr marL="320040" marR="0" lvl="0" indent="-320040" algn="just" defTabSz="914400" rtl="0" eaLnBrk="1" fontAlgn="auto" latinLnBrk="0" hangingPunct="1">
              <a:lnSpc>
                <a:spcPct val="130000"/>
              </a:lnSpc>
              <a:spcBef>
                <a:spcPts val="0"/>
              </a:spcBef>
              <a:spcAft>
                <a:spcPts val="60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Percepção pelos sentidos – resíduo fenomenológico;</a:t>
            </a:r>
          </a:p>
          <a:p>
            <a:pPr marL="320040" marR="0" lvl="0" indent="-320040" algn="l" defTabSz="914400" rtl="0" eaLnBrk="1" fontAlgn="auto" latinLnBrk="0" hangingPunct="1">
              <a:lnSpc>
                <a:spcPct val="150000"/>
              </a:lnSpc>
              <a:spcBef>
                <a:spcPct val="20000"/>
              </a:spcBef>
              <a:spcAft>
                <a:spcPts val="0"/>
              </a:spcAft>
              <a:buClrTx/>
              <a:buSzTx/>
              <a:buFont typeface="Wingdings"/>
              <a:buChar char=""/>
              <a:tabLst/>
              <a:defRPr/>
            </a:pPr>
            <a:endParaRPr kumimoji="0" lang="pt-BR" sz="1600" b="0" i="0" u="none" strike="noStrike" kern="0" cap="none" spc="0" normalizeH="0" baseline="0" noProof="0" dirty="0">
              <a:ln>
                <a:noFill/>
              </a:ln>
              <a:solidFill>
                <a:schemeClr val="tx1"/>
              </a:solidFill>
              <a:effectLst/>
              <a:uLnTx/>
              <a:uFillTx/>
              <a:latin typeface="+mn-lt"/>
              <a:ea typeface="+mn-ea"/>
              <a:cs typeface="+mn-cs"/>
            </a:endParaRPr>
          </a:p>
        </p:txBody>
      </p:sp>
      <p:pic>
        <p:nvPicPr>
          <p:cNvPr id="5" name="Picture 4" descr="http://2.bp.blogspot.com/_Nk_aWlFCzEY/SNNvEs3G9-I/AAAAAAAAIRM/YLQsYsJFn2w/s400/Edmund_Husserl.jpg"/>
          <p:cNvPicPr>
            <a:picLocks noChangeAspect="1" noChangeArrowheads="1"/>
          </p:cNvPicPr>
          <p:nvPr/>
        </p:nvPicPr>
        <p:blipFill>
          <a:blip r:embed="rId3" cstate="print"/>
          <a:srcRect/>
          <a:stretch>
            <a:fillRect/>
          </a:stretch>
        </p:blipFill>
        <p:spPr bwMode="auto">
          <a:xfrm>
            <a:off x="7807822" y="890046"/>
            <a:ext cx="1336178" cy="174686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ChangeArrowheads="1"/>
          </p:cNvSpPr>
          <p:nvPr/>
        </p:nvSpPr>
        <p:spPr bwMode="auto">
          <a:xfrm>
            <a:off x="3305175" y="285750"/>
            <a:ext cx="2509838" cy="579438"/>
          </a:xfrm>
          <a:prstGeom prst="rect">
            <a:avLst/>
          </a:prstGeom>
          <a:noFill/>
          <a:ln w="9525">
            <a:noFill/>
            <a:miter lim="800000"/>
            <a:headEnd/>
            <a:tailEnd/>
          </a:ln>
        </p:spPr>
        <p:txBody>
          <a:bodyPr wrap="none">
            <a:spAutoFit/>
          </a:bodyPr>
          <a:lstStyle/>
          <a:p>
            <a:pPr marL="342900" indent="-342900" algn="ctr">
              <a:spcBef>
                <a:spcPct val="20000"/>
              </a:spcBef>
            </a:pPr>
            <a:r>
              <a:rPr lang="pt-PT" sz="3200" b="1" i="1">
                <a:solidFill>
                  <a:schemeClr val="bg1"/>
                </a:solidFill>
                <a:cs typeface="Arial" charset="0"/>
              </a:rPr>
              <a:t>CONTEÚDO</a:t>
            </a:r>
            <a:endParaRPr lang="pt-BR" sz="3200" b="1" i="1">
              <a:solidFill>
                <a:schemeClr val="bg1"/>
              </a:solidFill>
              <a:cs typeface="Arial" charset="0"/>
            </a:endParaRPr>
          </a:p>
        </p:txBody>
      </p:sp>
      <p:sp>
        <p:nvSpPr>
          <p:cNvPr id="303107" name="Text Box 21"/>
          <p:cNvSpPr txBox="1">
            <a:spLocks noChangeArrowheads="1"/>
          </p:cNvSpPr>
          <p:nvPr/>
        </p:nvSpPr>
        <p:spPr bwMode="auto">
          <a:xfrm>
            <a:off x="755650" y="1268413"/>
            <a:ext cx="7993063" cy="3711785"/>
          </a:xfrm>
          <a:prstGeom prst="rect">
            <a:avLst/>
          </a:prstGeom>
          <a:noFill/>
          <a:ln w="9525">
            <a:noFill/>
            <a:miter lim="800000"/>
            <a:headEnd/>
            <a:tailEnd/>
          </a:ln>
        </p:spPr>
        <p:txBody>
          <a:bodyPr>
            <a:spAutoFit/>
          </a:bodyPr>
          <a:lstStyle/>
          <a:p>
            <a:pPr algn="just">
              <a:lnSpc>
                <a:spcPct val="120000"/>
              </a:lnSpc>
              <a:buClr>
                <a:srgbClr val="000066"/>
              </a:buClr>
              <a:buFont typeface="Wingdings" pitchFamily="2" charset="2"/>
              <a:buNone/>
            </a:pPr>
            <a:endParaRPr lang="pt-PT" sz="2800" b="1" i="1" dirty="0">
              <a:solidFill>
                <a:srgbClr val="000066"/>
              </a:solidFill>
              <a:latin typeface="Tahoma" pitchFamily="34" charset="0"/>
            </a:endParaRPr>
          </a:p>
          <a:p>
            <a:pPr algn="just">
              <a:lnSpc>
                <a:spcPct val="120000"/>
              </a:lnSpc>
              <a:buClr>
                <a:srgbClr val="000066"/>
              </a:buClr>
              <a:buFont typeface="Wingdings" pitchFamily="2" charset="2"/>
              <a:buChar char="ü"/>
            </a:pPr>
            <a:r>
              <a:rPr lang="pt-PT" sz="2800" b="1" i="1" dirty="0">
                <a:solidFill>
                  <a:srgbClr val="000066"/>
                </a:solidFill>
                <a:latin typeface="Tahoma" pitchFamily="34" charset="0"/>
              </a:rPr>
              <a:t>A </a:t>
            </a:r>
            <a:r>
              <a:rPr lang="pt-PT" sz="2800" b="1" i="1" dirty="0" smtClean="0">
                <a:solidFill>
                  <a:srgbClr val="000066"/>
                </a:solidFill>
                <a:latin typeface="Tahoma" pitchFamily="34" charset="0"/>
              </a:rPr>
              <a:t>CIÊNCIA</a:t>
            </a:r>
            <a:endParaRPr lang="pt-PT" sz="2800" b="1" i="1" dirty="0">
              <a:solidFill>
                <a:srgbClr val="000066"/>
              </a:solidFill>
              <a:latin typeface="Tahoma" pitchFamily="34" charset="0"/>
            </a:endParaRPr>
          </a:p>
          <a:p>
            <a:pPr algn="just">
              <a:lnSpc>
                <a:spcPct val="120000"/>
              </a:lnSpc>
              <a:buClr>
                <a:srgbClr val="000066"/>
              </a:buClr>
              <a:buFont typeface="Wingdings" pitchFamily="2" charset="2"/>
              <a:buChar char="ü"/>
            </a:pPr>
            <a:r>
              <a:rPr lang="pt-PT" sz="2800" b="1" i="1" dirty="0" smtClean="0">
                <a:solidFill>
                  <a:srgbClr val="000066"/>
                </a:solidFill>
                <a:latin typeface="Tahoma" pitchFamily="34" charset="0"/>
              </a:rPr>
              <a:t>CIÊNCIA X TECNOLOGIA</a:t>
            </a:r>
            <a:endParaRPr lang="pt-PT" sz="2800" b="1" i="1" dirty="0">
              <a:solidFill>
                <a:srgbClr val="000066"/>
              </a:solidFill>
              <a:latin typeface="Tahoma" pitchFamily="34" charset="0"/>
            </a:endParaRPr>
          </a:p>
          <a:p>
            <a:pPr algn="just">
              <a:lnSpc>
                <a:spcPct val="120000"/>
              </a:lnSpc>
              <a:buClr>
                <a:srgbClr val="000066"/>
              </a:buClr>
              <a:buFont typeface="Wingdings" pitchFamily="2" charset="2"/>
              <a:buChar char="ü"/>
            </a:pPr>
            <a:r>
              <a:rPr lang="pt-PT" sz="2800" b="1" i="1" dirty="0" smtClean="0">
                <a:solidFill>
                  <a:srgbClr val="000066"/>
                </a:solidFill>
                <a:latin typeface="Tahoma" pitchFamily="34" charset="0"/>
              </a:rPr>
              <a:t>CONHECIMENTO</a:t>
            </a:r>
            <a:endParaRPr lang="pt-PT" sz="2800" b="1" i="1" dirty="0">
              <a:solidFill>
                <a:srgbClr val="000066"/>
              </a:solidFill>
              <a:latin typeface="Tahoma" pitchFamily="34" charset="0"/>
            </a:endParaRPr>
          </a:p>
          <a:p>
            <a:pPr algn="just">
              <a:lnSpc>
                <a:spcPct val="120000"/>
              </a:lnSpc>
              <a:buClr>
                <a:srgbClr val="000066"/>
              </a:buClr>
              <a:buFont typeface="Wingdings" pitchFamily="2" charset="2"/>
              <a:buChar char="ü"/>
            </a:pPr>
            <a:r>
              <a:rPr lang="pt-PT" sz="2800" b="1" i="1" dirty="0" smtClean="0">
                <a:solidFill>
                  <a:srgbClr val="000066"/>
                </a:solidFill>
                <a:latin typeface="Tahoma" pitchFamily="34" charset="0"/>
              </a:rPr>
              <a:t>MÉTODO CIENTÍFICO</a:t>
            </a:r>
            <a:endParaRPr lang="pt-PT" sz="2800" b="1" i="1" dirty="0">
              <a:solidFill>
                <a:srgbClr val="000066"/>
              </a:solidFill>
              <a:latin typeface="Tahoma" pitchFamily="34" charset="0"/>
            </a:endParaRPr>
          </a:p>
          <a:p>
            <a:pPr algn="just">
              <a:lnSpc>
                <a:spcPct val="120000"/>
              </a:lnSpc>
              <a:buClr>
                <a:srgbClr val="000066"/>
              </a:buClr>
              <a:buFont typeface="Wingdings" pitchFamily="2" charset="2"/>
              <a:buChar char="ü"/>
            </a:pPr>
            <a:r>
              <a:rPr lang="pt-PT" sz="2800" b="1" i="1" dirty="0">
                <a:solidFill>
                  <a:srgbClr val="000066"/>
                </a:solidFill>
                <a:latin typeface="Tahoma" pitchFamily="34" charset="0"/>
              </a:rPr>
              <a:t>T</a:t>
            </a:r>
            <a:r>
              <a:rPr lang="pt-PT" sz="2800" b="1" i="1" dirty="0" smtClean="0">
                <a:solidFill>
                  <a:srgbClr val="000066"/>
                </a:solidFill>
                <a:latin typeface="Tahoma" pitchFamily="34" charset="0"/>
              </a:rPr>
              <a:t>IPOS DE MÉTODOS CIENTÍFICOS</a:t>
            </a:r>
            <a:endParaRPr lang="pt-PT" sz="2800" b="1" i="1" dirty="0">
              <a:solidFill>
                <a:srgbClr val="000066"/>
              </a:solidFill>
              <a:latin typeface="Tahoma" pitchFamily="34" charset="0"/>
            </a:endParaRPr>
          </a:p>
          <a:p>
            <a:pPr algn="just">
              <a:lnSpc>
                <a:spcPct val="120000"/>
              </a:lnSpc>
              <a:buClr>
                <a:srgbClr val="000066"/>
              </a:buClr>
              <a:buFont typeface="Wingdings" pitchFamily="2" charset="2"/>
              <a:buChar char="ü"/>
            </a:pPr>
            <a:endParaRPr lang="pt-PT" sz="2800" b="1" i="1" dirty="0">
              <a:solidFill>
                <a:srgbClr val="000066"/>
              </a:solidFill>
              <a:latin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2102905" y="188913"/>
            <a:ext cx="5106462" cy="584775"/>
          </a:xfrm>
          <a:prstGeom prst="rect">
            <a:avLst/>
          </a:prstGeom>
          <a:noFill/>
          <a:ln w="9525">
            <a:noFill/>
            <a:miter lim="800000"/>
            <a:headEnd/>
            <a:tailEnd/>
          </a:ln>
        </p:spPr>
        <p:txBody>
          <a:bodyPr wrap="none">
            <a:spAutoFit/>
          </a:bodyPr>
          <a:lstStyle/>
          <a:p>
            <a:pPr marL="342900" indent="-342900" algn="ctr">
              <a:spcBef>
                <a:spcPct val="20000"/>
              </a:spcBef>
            </a:pPr>
            <a:r>
              <a:rPr lang="pt-BR" sz="3200" b="1" i="1" dirty="0" smtClean="0">
                <a:solidFill>
                  <a:schemeClr val="bg1"/>
                </a:solidFill>
                <a:cs typeface="Arial" charset="0"/>
              </a:rPr>
              <a:t>MÉTODO QUANTITATIVO</a:t>
            </a:r>
            <a:endParaRPr lang="pt-BR" sz="3200" b="1" i="1" dirty="0">
              <a:solidFill>
                <a:schemeClr val="bg1"/>
              </a:solidFill>
              <a:cs typeface="Arial" charset="0"/>
            </a:endParaRPr>
          </a:p>
        </p:txBody>
      </p:sp>
      <p:sp>
        <p:nvSpPr>
          <p:cNvPr id="4" name="Espaço Reservado para Conteúdo 2"/>
          <p:cNvSpPr txBox="1">
            <a:spLocks/>
          </p:cNvSpPr>
          <p:nvPr/>
        </p:nvSpPr>
        <p:spPr>
          <a:xfrm>
            <a:off x="539553" y="1268760"/>
            <a:ext cx="7920880" cy="5040560"/>
          </a:xfrm>
          <a:prstGeom prst="rect">
            <a:avLst/>
          </a:prstGeom>
        </p:spPr>
        <p:txBody>
          <a:bodyPr>
            <a:noAutofit/>
          </a:bodyPr>
          <a:lstStyle/>
          <a:p>
            <a:pPr marL="320040" marR="0" lvl="0" indent="-320040" algn="just" defTabSz="914400" rtl="0" eaLnBrk="1" fontAlgn="auto" latinLnBrk="0" hangingPunct="1">
              <a:lnSpc>
                <a:spcPct val="150000"/>
              </a:lnSpc>
              <a:spcBef>
                <a:spcPts val="0"/>
              </a:spcBef>
              <a:spcAft>
                <a:spcPts val="600"/>
              </a:spcAft>
              <a:buClrTx/>
              <a:buSzTx/>
              <a:buFont typeface="Wingdings" pitchFamily="2" charset="2"/>
              <a:buChar char="Ø"/>
              <a:tabLst/>
              <a:defRPr/>
            </a:pPr>
            <a:r>
              <a:rPr kumimoji="0" lang="pt-BR" sz="2000" b="1" i="0" u="none" strike="noStrike" kern="0" cap="none" spc="0" normalizeH="0" baseline="0" noProof="0" dirty="0" smtClean="0">
                <a:ln>
                  <a:noFill/>
                </a:ln>
                <a:solidFill>
                  <a:schemeClr val="tx1"/>
                </a:solidFill>
                <a:effectLst/>
                <a:uLnTx/>
                <a:uFillTx/>
                <a:latin typeface="+mn-lt"/>
                <a:ea typeface="+mn-ea"/>
                <a:cs typeface="+mn-cs"/>
              </a:rPr>
              <a:t>A modelagem quantitativa - ciências em geral;</a:t>
            </a:r>
          </a:p>
          <a:p>
            <a:pPr marL="320040" marR="0" lvl="0" indent="-320040" algn="just" defTabSz="914400" rtl="0" eaLnBrk="1" fontAlgn="auto" latinLnBrk="0" hangingPunct="1">
              <a:lnSpc>
                <a:spcPct val="150000"/>
              </a:lnSpc>
              <a:spcBef>
                <a:spcPts val="0"/>
              </a:spcBef>
              <a:spcAft>
                <a:spcPts val="60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Suporte a trabalhos científicos e representação dos conhecimentos adquiridos;</a:t>
            </a:r>
          </a:p>
          <a:p>
            <a:pPr marL="320040" marR="0" lvl="0" indent="-320040" algn="just" defTabSz="914400" rtl="0" eaLnBrk="1" fontAlgn="auto" latinLnBrk="0" hangingPunct="1">
              <a:lnSpc>
                <a:spcPct val="150000"/>
              </a:lnSpc>
              <a:spcBef>
                <a:spcPts val="0"/>
              </a:spcBef>
              <a:spcAft>
                <a:spcPts val="60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Uso de modelos quantitativos experimentalmente para registros de problemas comportamentais - muito limitada;</a:t>
            </a:r>
          </a:p>
          <a:p>
            <a:pPr marL="777240" lvl="1" indent="-320040" algn="just" fontAlgn="auto">
              <a:lnSpc>
                <a:spcPct val="150000"/>
              </a:lnSpc>
              <a:spcBef>
                <a:spcPts val="0"/>
              </a:spcBef>
              <a:spcAft>
                <a:spcPts val="600"/>
              </a:spcAft>
              <a:buFont typeface="Wingdings" pitchFamily="2" charset="2"/>
              <a:buChar char="Ø"/>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A representação, neste caso, se torna difícil devido à necessidade de conversão numérica: dor (sensório-discriminativa, afetivo-motivacional, </a:t>
            </a:r>
            <a:r>
              <a:rPr kumimoji="0" lang="pt-BR" sz="2000" b="0" i="0" u="none" strike="noStrike" kern="0" cap="none" spc="0" normalizeH="0" baseline="0" noProof="0" dirty="0" err="1" smtClean="0">
                <a:ln>
                  <a:noFill/>
                </a:ln>
                <a:solidFill>
                  <a:schemeClr val="tx1"/>
                </a:solidFill>
                <a:effectLst/>
                <a:uLnTx/>
                <a:uFillTx/>
                <a:latin typeface="+mn-lt"/>
                <a:ea typeface="+mn-ea"/>
                <a:cs typeface="+mn-cs"/>
              </a:rPr>
              <a:t>cognitivo-comportamental</a:t>
            </a:r>
            <a:r>
              <a:rPr kumimoji="0" lang="pt-BR" sz="2000" b="0" i="0" u="none" strike="noStrike" kern="0" cap="none" spc="0" normalizeH="0" baseline="0" noProof="0" dirty="0" smtClean="0">
                <a:ln>
                  <a:noFill/>
                </a:ln>
                <a:solidFill>
                  <a:schemeClr val="tx1"/>
                </a:solidFill>
                <a:effectLst/>
                <a:uLnTx/>
                <a:uFillTx/>
                <a:latin typeface="+mn-lt"/>
                <a:ea typeface="+mn-ea"/>
                <a:cs typeface="+mn-cs"/>
              </a:rPr>
              <a:t>);</a:t>
            </a:r>
          </a:p>
          <a:p>
            <a:pPr marL="320040" marR="0" lvl="0" indent="-320040" algn="just" defTabSz="914400" rtl="0" eaLnBrk="1" fontAlgn="auto" latinLnBrk="0" hangingPunct="1">
              <a:lnSpc>
                <a:spcPct val="150000"/>
              </a:lnSpc>
              <a:spcBef>
                <a:spcPts val="0"/>
              </a:spcBef>
              <a:spcAft>
                <a:spcPts val="60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Atribuição relativa de valores numéricos representacionais.</a:t>
            </a:r>
            <a:endParaRPr kumimoji="0" lang="pt-BR"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2251185" y="188913"/>
            <a:ext cx="4809906" cy="584775"/>
          </a:xfrm>
          <a:prstGeom prst="rect">
            <a:avLst/>
          </a:prstGeom>
          <a:noFill/>
          <a:ln w="9525">
            <a:noFill/>
            <a:miter lim="800000"/>
            <a:headEnd/>
            <a:tailEnd/>
          </a:ln>
        </p:spPr>
        <p:txBody>
          <a:bodyPr wrap="none">
            <a:spAutoFit/>
          </a:bodyPr>
          <a:lstStyle/>
          <a:p>
            <a:pPr marL="342900" indent="-342900" algn="ctr">
              <a:spcBef>
                <a:spcPct val="20000"/>
              </a:spcBef>
            </a:pPr>
            <a:r>
              <a:rPr lang="pt-BR" sz="3200" b="1" i="1" dirty="0" smtClean="0">
                <a:solidFill>
                  <a:schemeClr val="bg1"/>
                </a:solidFill>
                <a:cs typeface="Arial" charset="0"/>
              </a:rPr>
              <a:t>MÉTODO QUALITATIVO</a:t>
            </a:r>
            <a:endParaRPr lang="pt-BR" sz="3200" b="1" i="1" dirty="0">
              <a:solidFill>
                <a:schemeClr val="bg1"/>
              </a:solidFill>
              <a:cs typeface="Arial" charset="0"/>
            </a:endParaRPr>
          </a:p>
        </p:txBody>
      </p:sp>
      <p:sp>
        <p:nvSpPr>
          <p:cNvPr id="5" name="Espaço Reservado para Conteúdo 2"/>
          <p:cNvSpPr txBox="1">
            <a:spLocks/>
          </p:cNvSpPr>
          <p:nvPr/>
        </p:nvSpPr>
        <p:spPr>
          <a:xfrm>
            <a:off x="612775" y="1741488"/>
            <a:ext cx="8153400" cy="4495800"/>
          </a:xfrm>
          <a:prstGeom prst="rect">
            <a:avLst/>
          </a:prstGeom>
        </p:spPr>
        <p:txBody>
          <a:bodyPr/>
          <a:lstStyle/>
          <a:p>
            <a:pPr marL="342900" marR="0" lvl="0" indent="-342900" algn="just" defTabSz="914400" rtl="0" eaLnBrk="1" fontAlgn="base" latinLnBrk="0" hangingPunct="1">
              <a:lnSpc>
                <a:spcPct val="150000"/>
              </a:lnSpc>
              <a:spcBef>
                <a:spcPct val="20000"/>
              </a:spcBef>
              <a:spcAft>
                <a:spcPct val="0"/>
              </a:spcAft>
              <a:buClrTx/>
              <a:buSzTx/>
              <a:buFont typeface="Wingdings" pitchFamily="2" charset="2"/>
              <a:buChar char="Ø"/>
              <a:tabLst/>
              <a:defRPr/>
            </a:pPr>
            <a:r>
              <a:rPr kumimoji="0" lang="pt-BR" sz="2000" b="1" i="0" u="none" strike="noStrike" kern="0" cap="none" spc="0" normalizeH="0" baseline="0" noProof="0" dirty="0" smtClean="0">
                <a:ln>
                  <a:noFill/>
                </a:ln>
                <a:solidFill>
                  <a:schemeClr val="tx1"/>
                </a:solidFill>
                <a:effectLst/>
                <a:uLnTx/>
                <a:uFillTx/>
                <a:latin typeface="+mn-lt"/>
                <a:ea typeface="+mn-ea"/>
                <a:cs typeface="+mn-cs"/>
              </a:rPr>
              <a:t>Os modelos qualitativos - formulados a partir de descrições intuitivas do pesquisador ou indivíduo pesquisado;</a:t>
            </a:r>
          </a:p>
          <a:p>
            <a:pPr marL="800100" lvl="1" indent="-342900" algn="just">
              <a:lnSpc>
                <a:spcPct val="150000"/>
              </a:lnSpc>
              <a:spcBef>
                <a:spcPct val="20000"/>
              </a:spcBef>
              <a:buFont typeface="Wingdings" pitchFamily="2" charset="2"/>
              <a:buChar char="Ø"/>
            </a:pPr>
            <a:r>
              <a:rPr kumimoji="0" lang="pt-BR" sz="2000" b="0" i="0" u="none" strike="noStrike" kern="0" cap="none" spc="0" normalizeH="0" baseline="0" noProof="0" dirty="0" smtClean="0">
                <a:ln>
                  <a:noFill/>
                </a:ln>
                <a:solidFill>
                  <a:schemeClr val="tx1"/>
                </a:solidFill>
                <a:effectLst/>
                <a:uLnTx/>
                <a:uFillTx/>
                <a:latin typeface="+mn-lt"/>
                <a:ea typeface="+mn-ea"/>
                <a:cs typeface="+mn-cs"/>
              </a:rPr>
              <a:t>Ex: Diagnósticos sobre a personalidade e comportamento humano.</a:t>
            </a:r>
          </a:p>
          <a:p>
            <a:pPr marL="342900" marR="0" lvl="0" indent="-342900" algn="just" defTabSz="914400" rtl="0" eaLnBrk="1" fontAlgn="base" latinLnBrk="0" hangingPunct="1">
              <a:lnSpc>
                <a:spcPct val="150000"/>
              </a:lnSpc>
              <a:spcBef>
                <a:spcPct val="20000"/>
              </a:spcBef>
              <a:spcAft>
                <a:spcPct val="0"/>
              </a:spcAft>
              <a:buClrTx/>
              <a:buSzTx/>
              <a:buFont typeface="Wingdings" pitchFamily="2" charset="2"/>
              <a:buChar char="Ø"/>
              <a:tabLst/>
              <a:defRPr/>
            </a:pPr>
            <a:r>
              <a:rPr lang="pt-BR" sz="2000" kern="0" dirty="0" smtClean="0">
                <a:latin typeface="+mn-lt"/>
              </a:rPr>
              <a:t>R</a:t>
            </a:r>
            <a:r>
              <a:rPr kumimoji="0" lang="pt-BR" sz="2000" b="0" i="0" u="none" strike="noStrike" kern="0" cap="none" spc="0" normalizeH="0" baseline="0" noProof="0" dirty="0" err="1" smtClean="0">
                <a:ln>
                  <a:noFill/>
                </a:ln>
                <a:solidFill>
                  <a:schemeClr val="tx1"/>
                </a:solidFill>
                <a:effectLst/>
                <a:uLnTx/>
                <a:uFillTx/>
                <a:latin typeface="+mn-lt"/>
                <a:ea typeface="+mn-ea"/>
                <a:cs typeface="+mn-cs"/>
              </a:rPr>
              <a:t>epresentação</a:t>
            </a:r>
            <a:r>
              <a:rPr kumimoji="0" lang="pt-BR" sz="2000" b="0" i="0" u="none" strike="noStrike" kern="0" cap="none" spc="0" normalizeH="0" baseline="0" noProof="0" dirty="0" smtClean="0">
                <a:ln>
                  <a:noFill/>
                </a:ln>
                <a:solidFill>
                  <a:schemeClr val="tx1"/>
                </a:solidFill>
                <a:effectLst/>
                <a:uLnTx/>
                <a:uFillTx/>
                <a:latin typeface="+mn-lt"/>
                <a:ea typeface="+mn-ea"/>
                <a:cs typeface="+mn-cs"/>
              </a:rPr>
              <a:t> dos objetos ou indivíduos e as relações associadas - </a:t>
            </a:r>
            <a:r>
              <a:rPr kumimoji="0" lang="pt-BR" sz="2000" b="0" i="1" u="sng" strike="noStrike" kern="0" cap="none" spc="0" normalizeH="0" baseline="0" noProof="0" dirty="0" smtClean="0">
                <a:ln>
                  <a:noFill/>
                </a:ln>
                <a:solidFill>
                  <a:schemeClr val="tx1"/>
                </a:solidFill>
                <a:effectLst/>
                <a:uLnTx/>
                <a:uFillTx/>
                <a:latin typeface="+mn-lt"/>
                <a:ea typeface="+mn-ea"/>
                <a:cs typeface="+mn-cs"/>
              </a:rPr>
              <a:t>formulação de um modelo interativo;</a:t>
            </a:r>
          </a:p>
          <a:p>
            <a:pPr marL="342900" marR="0" lvl="0" indent="-342900" algn="just" defTabSz="914400" rtl="0" eaLnBrk="1" fontAlgn="base" latinLnBrk="0" hangingPunct="1">
              <a:lnSpc>
                <a:spcPct val="150000"/>
              </a:lnSpc>
              <a:spcBef>
                <a:spcPct val="20000"/>
              </a:spcBef>
              <a:spcAft>
                <a:spcPct val="0"/>
              </a:spcAft>
              <a:buClrTx/>
              <a:buSzTx/>
              <a:buFont typeface="Wingdings" pitchFamily="2" charset="2"/>
              <a:buChar char="Ø"/>
              <a:tabLst/>
              <a:defRPr/>
            </a:pPr>
            <a:r>
              <a:rPr kumimoji="0" lang="pt-BR" sz="2000" b="0" i="0" u="none" strike="noStrike" kern="0" cap="none" spc="0" normalizeH="0" baseline="0" noProof="0" dirty="0" smtClean="0">
                <a:ln>
                  <a:noFill/>
                </a:ln>
                <a:solidFill>
                  <a:schemeClr val="tx1"/>
                </a:solidFill>
                <a:effectLst/>
                <a:uLnTx/>
                <a:uFillTx/>
                <a:latin typeface="+mn-lt"/>
                <a:ea typeface="+mn-ea"/>
                <a:cs typeface="+mn-cs"/>
              </a:rPr>
              <a:t>Modelos qualitativos - interferência positiva ou negativa dos valores do próprio pesquisador.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3245334" y="188913"/>
            <a:ext cx="2821605" cy="584775"/>
          </a:xfrm>
          <a:prstGeom prst="rect">
            <a:avLst/>
          </a:prstGeom>
          <a:noFill/>
          <a:ln w="9525">
            <a:noFill/>
            <a:miter lim="800000"/>
            <a:headEnd/>
            <a:tailEnd/>
          </a:ln>
        </p:spPr>
        <p:txBody>
          <a:bodyPr wrap="none">
            <a:spAutoFit/>
          </a:bodyPr>
          <a:lstStyle/>
          <a:p>
            <a:pPr marL="342900" indent="-342900" algn="ctr">
              <a:spcBef>
                <a:spcPct val="20000"/>
              </a:spcBef>
            </a:pPr>
            <a:r>
              <a:rPr lang="pt-BR" sz="3200" b="1" i="1" dirty="0" smtClean="0">
                <a:solidFill>
                  <a:schemeClr val="bg1"/>
                </a:solidFill>
                <a:cs typeface="Arial" charset="0"/>
              </a:rPr>
              <a:t>ATUALIDADE</a:t>
            </a:r>
            <a:endParaRPr lang="pt-BR" sz="3200" b="1" i="1" dirty="0">
              <a:solidFill>
                <a:schemeClr val="bg1"/>
              </a:solidFill>
              <a:cs typeface="Arial" charset="0"/>
            </a:endParaRPr>
          </a:p>
        </p:txBody>
      </p:sp>
      <p:sp>
        <p:nvSpPr>
          <p:cNvPr id="4" name="Espaço Reservado para Conteúdo 2"/>
          <p:cNvSpPr txBox="1">
            <a:spLocks/>
          </p:cNvSpPr>
          <p:nvPr/>
        </p:nvSpPr>
        <p:spPr>
          <a:xfrm>
            <a:off x="683568" y="1340768"/>
            <a:ext cx="7920880" cy="4752528"/>
          </a:xfrm>
          <a:prstGeom prst="rect">
            <a:avLst/>
          </a:prstGeom>
        </p:spPr>
        <p:txBody>
          <a:bodyPr/>
          <a:lstStyle/>
          <a:p>
            <a:pPr marL="342900" marR="0" lvl="0" indent="-342900" algn="just" defTabSz="914400" rtl="0" eaLnBrk="1" fontAlgn="base" latinLnBrk="0" hangingPunct="1">
              <a:lnSpc>
                <a:spcPct val="130000"/>
              </a:lnSpc>
              <a:spcBef>
                <a:spcPts val="0"/>
              </a:spcBef>
              <a:spcAft>
                <a:spcPts val="1200"/>
              </a:spcAft>
              <a:buClrTx/>
              <a:buSzTx/>
              <a:buFontTx/>
              <a:buChar char="•"/>
              <a:tabLst/>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Não existe “O Método Científico”, mas os Métodos Científicos;</a:t>
            </a:r>
          </a:p>
          <a:p>
            <a:pPr marL="342900" marR="0" lvl="0" indent="-342900" algn="just" defTabSz="914400" rtl="0" eaLnBrk="1" fontAlgn="base" latinLnBrk="0" hangingPunct="1">
              <a:lnSpc>
                <a:spcPct val="130000"/>
              </a:lnSpc>
              <a:spcBef>
                <a:spcPts val="0"/>
              </a:spcBef>
              <a:spcAft>
                <a:spcPts val="1200"/>
              </a:spcAft>
              <a:buClrTx/>
              <a:buSzTx/>
              <a:buFontTx/>
              <a:buChar char="•"/>
              <a:tabLst/>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Ciências Exatas (matemática e a lógica) - só permitem o uso do Método Dedutivo;</a:t>
            </a:r>
          </a:p>
          <a:p>
            <a:pPr marL="342900" marR="0" lvl="0" indent="-342900" algn="just" defTabSz="914400" rtl="0" eaLnBrk="1" fontAlgn="base" latinLnBrk="0" hangingPunct="1">
              <a:lnSpc>
                <a:spcPct val="130000"/>
              </a:lnSpc>
              <a:spcBef>
                <a:spcPts val="0"/>
              </a:spcBef>
              <a:spcAft>
                <a:spcPts val="1200"/>
              </a:spcAft>
              <a:buClrTx/>
              <a:buSzTx/>
              <a:buFontTx/>
              <a:buChar char="•"/>
              <a:tabLst/>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Pesquisa na área básica – uso dos métodos tradicionais mais comum</a:t>
            </a:r>
          </a:p>
          <a:p>
            <a:pPr marL="342900" marR="0" lvl="0" indent="-342900" algn="just" defTabSz="914400" rtl="0" eaLnBrk="1" fontAlgn="base" latinLnBrk="0" hangingPunct="1">
              <a:lnSpc>
                <a:spcPct val="130000"/>
              </a:lnSpc>
              <a:spcBef>
                <a:spcPts val="0"/>
              </a:spcBef>
              <a:spcAft>
                <a:spcPts val="1200"/>
              </a:spcAft>
              <a:buClrTx/>
              <a:buSzTx/>
              <a:buFontTx/>
              <a:buChar char="•"/>
              <a:tabLst/>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Pesquisa em Saúde – tendência: Pesquisa Quantitativa + Qualitativa</a:t>
            </a:r>
            <a:endParaRPr kumimoji="0" lang="pt-BR"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606503" y="188913"/>
            <a:ext cx="8099269" cy="584775"/>
          </a:xfrm>
          <a:prstGeom prst="rect">
            <a:avLst/>
          </a:prstGeom>
          <a:noFill/>
          <a:ln w="9525">
            <a:noFill/>
            <a:miter lim="800000"/>
            <a:headEnd/>
            <a:tailEnd/>
          </a:ln>
        </p:spPr>
        <p:txBody>
          <a:bodyPr wrap="none">
            <a:spAutoFit/>
          </a:bodyPr>
          <a:lstStyle/>
          <a:p>
            <a:pPr marL="342900" indent="-342900" algn="ctr">
              <a:spcBef>
                <a:spcPct val="20000"/>
              </a:spcBef>
            </a:pPr>
            <a:r>
              <a:rPr lang="pt-BR" sz="3200" b="1" i="1" dirty="0" smtClean="0">
                <a:solidFill>
                  <a:schemeClr val="bg1"/>
                </a:solidFill>
                <a:cs typeface="Arial" charset="0"/>
              </a:rPr>
              <a:t>MÉTODO QUANTITATIVOXQUALITATIVO</a:t>
            </a:r>
            <a:endParaRPr lang="pt-BR" sz="3200" b="1" i="1" dirty="0">
              <a:solidFill>
                <a:schemeClr val="bg1"/>
              </a:solidFill>
              <a:cs typeface="Arial" charset="0"/>
            </a:endParaRPr>
          </a:p>
        </p:txBody>
      </p:sp>
      <p:pic>
        <p:nvPicPr>
          <p:cNvPr id="6" name="Picture 2"/>
          <p:cNvPicPr>
            <a:picLocks noChangeAspect="1" noChangeArrowheads="1"/>
          </p:cNvPicPr>
          <p:nvPr/>
        </p:nvPicPr>
        <p:blipFill>
          <a:blip r:embed="rId3" cstate="print"/>
          <a:srcRect/>
          <a:stretch>
            <a:fillRect/>
          </a:stretch>
        </p:blipFill>
        <p:spPr bwMode="auto">
          <a:xfrm>
            <a:off x="251520" y="1268760"/>
            <a:ext cx="8716412" cy="46314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1"/>
          <p:cNvSpPr>
            <a:spLocks noChangeArrowheads="1"/>
          </p:cNvSpPr>
          <p:nvPr/>
        </p:nvSpPr>
        <p:spPr bwMode="auto">
          <a:xfrm>
            <a:off x="3213898" y="238125"/>
            <a:ext cx="2678104" cy="584775"/>
          </a:xfrm>
          <a:prstGeom prst="rect">
            <a:avLst/>
          </a:prstGeom>
          <a:noFill/>
          <a:ln w="9525">
            <a:noFill/>
            <a:miter lim="800000"/>
            <a:headEnd/>
            <a:tailEnd/>
          </a:ln>
        </p:spPr>
        <p:txBody>
          <a:bodyPr wrap="none">
            <a:spAutoFit/>
          </a:bodyPr>
          <a:lstStyle/>
          <a:p>
            <a:pPr marL="342900" indent="-342900" algn="ctr">
              <a:spcBef>
                <a:spcPct val="20000"/>
              </a:spcBef>
            </a:pPr>
            <a:r>
              <a:rPr lang="pt-PT" sz="3200" b="1" i="1" dirty="0">
                <a:solidFill>
                  <a:schemeClr val="bg1"/>
                </a:solidFill>
                <a:cs typeface="Arial" charset="0"/>
              </a:rPr>
              <a:t>“A </a:t>
            </a:r>
            <a:r>
              <a:rPr lang="pt-PT" sz="3200" b="1" i="1" dirty="0" smtClean="0">
                <a:solidFill>
                  <a:schemeClr val="bg1"/>
                </a:solidFill>
                <a:cs typeface="Arial" charset="0"/>
              </a:rPr>
              <a:t>CIÊNCIA”</a:t>
            </a:r>
            <a:endParaRPr lang="pt-BR" sz="3200" b="1" i="1" dirty="0">
              <a:solidFill>
                <a:schemeClr val="bg1"/>
              </a:solidFill>
              <a:cs typeface="Arial" charset="0"/>
            </a:endParaRPr>
          </a:p>
        </p:txBody>
      </p:sp>
      <p:sp>
        <p:nvSpPr>
          <p:cNvPr id="24" name="Text Box 18"/>
          <p:cNvSpPr txBox="1">
            <a:spLocks noChangeArrowheads="1"/>
          </p:cNvSpPr>
          <p:nvPr/>
        </p:nvSpPr>
        <p:spPr bwMode="auto">
          <a:xfrm>
            <a:off x="1835696" y="1124744"/>
            <a:ext cx="4680520" cy="307777"/>
          </a:xfrm>
          <a:prstGeom prst="rect">
            <a:avLst/>
          </a:prstGeom>
          <a:noFill/>
          <a:ln w="9525">
            <a:solidFill>
              <a:srgbClr val="000066"/>
            </a:solidFill>
            <a:miter lim="800000"/>
            <a:headEnd/>
            <a:tailEnd/>
          </a:ln>
        </p:spPr>
        <p:txBody>
          <a:bodyPr wrap="square">
            <a:spAutoFit/>
          </a:bodyPr>
          <a:lstStyle/>
          <a:p>
            <a:pPr marL="290513" indent="-290513" algn="ctr" eaLnBrk="0" hangingPunct="0">
              <a:spcBef>
                <a:spcPts val="300"/>
              </a:spcBef>
              <a:spcAft>
                <a:spcPts val="300"/>
              </a:spcAft>
            </a:pPr>
            <a:r>
              <a:rPr lang="pt-PT" sz="1400" b="1" dirty="0" smtClean="0">
                <a:solidFill>
                  <a:schemeClr val="accent4"/>
                </a:solidFill>
              </a:rPr>
              <a:t>Etiomologia: </a:t>
            </a:r>
            <a:r>
              <a:rPr lang="pt-PT" sz="1400" dirty="0" smtClean="0">
                <a:solidFill>
                  <a:schemeClr val="accent4"/>
                </a:solidFill>
              </a:rPr>
              <a:t>Do latim “Scientia” - conhecimento</a:t>
            </a:r>
            <a:endParaRPr lang="pt-PT" sz="1400" dirty="0">
              <a:solidFill>
                <a:schemeClr val="accent4"/>
              </a:solidFill>
            </a:endParaRPr>
          </a:p>
        </p:txBody>
      </p:sp>
      <p:sp>
        <p:nvSpPr>
          <p:cNvPr id="6" name="Text Box 18"/>
          <p:cNvSpPr txBox="1">
            <a:spLocks noChangeArrowheads="1"/>
          </p:cNvSpPr>
          <p:nvPr/>
        </p:nvSpPr>
        <p:spPr bwMode="auto">
          <a:xfrm>
            <a:off x="1619672" y="1959223"/>
            <a:ext cx="5760640" cy="461665"/>
          </a:xfrm>
          <a:prstGeom prst="rect">
            <a:avLst/>
          </a:prstGeom>
          <a:noFill/>
          <a:ln w="9525">
            <a:solidFill>
              <a:srgbClr val="000066"/>
            </a:solidFill>
            <a:miter lim="800000"/>
            <a:headEnd/>
            <a:tailEnd/>
          </a:ln>
        </p:spPr>
        <p:txBody>
          <a:bodyPr wrap="square">
            <a:spAutoFit/>
          </a:bodyPr>
          <a:lstStyle/>
          <a:p>
            <a:pPr marL="290513" indent="-290513" algn="ctr" eaLnBrk="0" hangingPunct="0">
              <a:spcBef>
                <a:spcPts val="300"/>
              </a:spcBef>
              <a:spcAft>
                <a:spcPts val="300"/>
              </a:spcAft>
            </a:pPr>
            <a:r>
              <a:rPr lang="pt-PT" sz="2400" b="1" dirty="0" smtClean="0">
                <a:solidFill>
                  <a:schemeClr val="accent4"/>
                </a:solidFill>
              </a:rPr>
              <a:t>ORIGENS DA CIÊNCIA MODERNA</a:t>
            </a:r>
          </a:p>
        </p:txBody>
      </p:sp>
      <p:sp>
        <p:nvSpPr>
          <p:cNvPr id="7" name="Text Box 9"/>
          <p:cNvSpPr txBox="1">
            <a:spLocks noChangeArrowheads="1"/>
          </p:cNvSpPr>
          <p:nvPr/>
        </p:nvSpPr>
        <p:spPr bwMode="auto">
          <a:xfrm>
            <a:off x="323528" y="2708920"/>
            <a:ext cx="8640960" cy="3090077"/>
          </a:xfrm>
          <a:prstGeom prst="rect">
            <a:avLst/>
          </a:prstGeom>
          <a:noFill/>
          <a:ln w="9525">
            <a:noFill/>
            <a:miter lim="800000"/>
            <a:headEnd/>
            <a:tailEnd/>
          </a:ln>
          <a:effectLst/>
        </p:spPr>
        <p:txBody>
          <a:bodyPr wrap="square">
            <a:spAutoFit/>
          </a:bodyPr>
          <a:lstStyle/>
          <a:p>
            <a:pPr marL="342900" indent="-342900">
              <a:lnSpc>
                <a:spcPct val="120000"/>
              </a:lnSpc>
              <a:spcAft>
                <a:spcPts val="1200"/>
              </a:spcAft>
              <a:buFontTx/>
              <a:buChar char="•"/>
            </a:pPr>
            <a:r>
              <a:rPr lang="pt-BR" sz="2200" b="1" dirty="0" smtClean="0">
                <a:solidFill>
                  <a:schemeClr val="accent4"/>
                </a:solidFill>
                <a:latin typeface="Arial" charset="0"/>
              </a:rPr>
              <a:t>Ciência antiga – </a:t>
            </a:r>
            <a:r>
              <a:rPr lang="pt-BR" sz="2200" dirty="0" smtClean="0">
                <a:solidFill>
                  <a:schemeClr val="accent4"/>
                </a:solidFill>
                <a:latin typeface="Arial" charset="0"/>
              </a:rPr>
              <a:t>AUTORIDADE e uso da LÓGICA</a:t>
            </a:r>
            <a:endParaRPr lang="pt-BR" sz="2200" dirty="0">
              <a:solidFill>
                <a:schemeClr val="accent4"/>
              </a:solidFill>
              <a:latin typeface="Arial" charset="0"/>
            </a:endParaRPr>
          </a:p>
          <a:p>
            <a:pPr marL="342900" indent="-342900" algn="just">
              <a:lnSpc>
                <a:spcPct val="120000"/>
              </a:lnSpc>
              <a:buFontTx/>
              <a:buChar char="•"/>
            </a:pPr>
            <a:r>
              <a:rPr lang="pt-BR" sz="2200" b="1" dirty="0" smtClean="0">
                <a:solidFill>
                  <a:schemeClr val="accent4"/>
                </a:solidFill>
                <a:latin typeface="Arial" charset="0"/>
              </a:rPr>
              <a:t>Ciência moderna – século 17 – </a:t>
            </a:r>
            <a:r>
              <a:rPr lang="pt-BR" sz="2200" dirty="0" smtClean="0">
                <a:solidFill>
                  <a:schemeClr val="accent4"/>
                </a:solidFill>
                <a:latin typeface="Arial" charset="0"/>
              </a:rPr>
              <a:t>OBSERVAÇÃO e EXPERIMENTAÇÃO (Física, </a:t>
            </a:r>
            <a:r>
              <a:rPr lang="pt-BR" sz="2200" dirty="0" smtClean="0">
                <a:solidFill>
                  <a:schemeClr val="accent4"/>
                </a:solidFill>
                <a:latin typeface="Arial" charset="0"/>
              </a:rPr>
              <a:t>Astronomia</a:t>
            </a:r>
            <a:r>
              <a:rPr lang="pt-BR" sz="2200" dirty="0" smtClean="0">
                <a:solidFill>
                  <a:schemeClr val="accent4"/>
                </a:solidFill>
                <a:latin typeface="Arial" charset="0"/>
              </a:rPr>
              <a:t>, </a:t>
            </a:r>
            <a:r>
              <a:rPr lang="pt-BR" sz="2200" dirty="0" smtClean="0">
                <a:solidFill>
                  <a:schemeClr val="accent4"/>
                </a:solidFill>
                <a:latin typeface="Arial" charset="0"/>
              </a:rPr>
              <a:t>Química</a:t>
            </a:r>
            <a:r>
              <a:rPr lang="pt-BR" sz="2200" dirty="0" smtClean="0">
                <a:solidFill>
                  <a:schemeClr val="accent4"/>
                </a:solidFill>
                <a:latin typeface="Arial" charset="0"/>
              </a:rPr>
              <a:t>...) </a:t>
            </a:r>
          </a:p>
          <a:p>
            <a:pPr marL="342900" indent="-342900" algn="just">
              <a:lnSpc>
                <a:spcPct val="120000"/>
              </a:lnSpc>
              <a:buFontTx/>
              <a:buChar char="•"/>
            </a:pPr>
            <a:endParaRPr lang="pt-BR" sz="2200" dirty="0" smtClean="0">
              <a:solidFill>
                <a:schemeClr val="accent4"/>
              </a:solidFill>
            </a:endParaRPr>
          </a:p>
          <a:p>
            <a:pPr algn="just">
              <a:lnSpc>
                <a:spcPct val="120000"/>
              </a:lnSpc>
            </a:pPr>
            <a:r>
              <a:rPr lang="pt-BR" sz="2200" dirty="0" smtClean="0">
                <a:solidFill>
                  <a:schemeClr val="accent4"/>
                </a:solidFill>
                <a:latin typeface="Arial" charset="0"/>
              </a:rPr>
              <a:t>“Princípios  filosóficos básicos da ciência moderna se firmaram nos </a:t>
            </a:r>
            <a:r>
              <a:rPr lang="pt-BR" sz="2200" dirty="0" smtClean="0">
                <a:solidFill>
                  <a:schemeClr val="accent4"/>
                </a:solidFill>
              </a:rPr>
              <a:t>s</a:t>
            </a:r>
            <a:r>
              <a:rPr lang="pt-BR" sz="2200" dirty="0" smtClean="0">
                <a:solidFill>
                  <a:schemeClr val="accent4"/>
                </a:solidFill>
                <a:latin typeface="Arial" charset="0"/>
              </a:rPr>
              <a:t>éculos 18 e 19. A lógica passa a ser associada ao </a:t>
            </a:r>
            <a:r>
              <a:rPr lang="pt-BR" sz="2200" u="sng" dirty="0" smtClean="0">
                <a:solidFill>
                  <a:schemeClr val="accent4"/>
                </a:solidFill>
                <a:latin typeface="Arial" charset="0"/>
              </a:rPr>
              <a:t>método científico.”</a:t>
            </a:r>
            <a:endParaRPr lang="pt-BR" sz="2200" u="sng" dirty="0">
              <a:solidFill>
                <a:schemeClr val="accent4"/>
              </a:solidFill>
              <a:latin typeface="Arial" charset="0"/>
            </a:endParaRPr>
          </a:p>
        </p:txBody>
      </p:sp>
      <p:pic>
        <p:nvPicPr>
          <p:cNvPr id="8" name="Picture 2" descr="http://www4.pucsp.br/pos/cesima/schenberg/alunos/gabrielcremonezi/galileu/index_arquivos/image002.jpg"/>
          <p:cNvPicPr>
            <a:picLocks noChangeAspect="1" noChangeArrowheads="1"/>
          </p:cNvPicPr>
          <p:nvPr/>
        </p:nvPicPr>
        <p:blipFill>
          <a:blip r:embed="rId3" cstate="print"/>
          <a:srcRect/>
          <a:stretch>
            <a:fillRect/>
          </a:stretch>
        </p:blipFill>
        <p:spPr bwMode="auto">
          <a:xfrm>
            <a:off x="7596336" y="-27384"/>
            <a:ext cx="1656184" cy="1912117"/>
          </a:xfrm>
          <a:prstGeom prst="rect">
            <a:avLst/>
          </a:prstGeom>
          <a:ln>
            <a:noFill/>
          </a:ln>
          <a:effectLst>
            <a:softEdge rad="112500"/>
          </a:effectLst>
        </p:spPr>
      </p:pic>
      <p:pic>
        <p:nvPicPr>
          <p:cNvPr id="44034" name="Picture 2" descr="https://upload.wikimedia.org/wikipedia/commons/6/62/Aristotle_Altemps_Detail.jpg"/>
          <p:cNvPicPr>
            <a:picLocks noChangeAspect="1" noChangeArrowheads="1"/>
          </p:cNvPicPr>
          <p:nvPr/>
        </p:nvPicPr>
        <p:blipFill>
          <a:blip r:embed="rId4" cstate="print"/>
          <a:srcRect/>
          <a:stretch>
            <a:fillRect/>
          </a:stretch>
        </p:blipFill>
        <p:spPr bwMode="auto">
          <a:xfrm>
            <a:off x="0" y="1"/>
            <a:ext cx="1491108" cy="1772816"/>
          </a:xfrm>
          <a:prstGeom prst="rect">
            <a:avLst/>
          </a:prstGeom>
          <a:noFill/>
        </p:spPr>
      </p:pic>
      <p:sp>
        <p:nvSpPr>
          <p:cNvPr id="10" name="Text Box 18"/>
          <p:cNvSpPr txBox="1">
            <a:spLocks noChangeArrowheads="1"/>
          </p:cNvSpPr>
          <p:nvPr/>
        </p:nvSpPr>
        <p:spPr bwMode="auto">
          <a:xfrm>
            <a:off x="7660407" y="1772816"/>
            <a:ext cx="1512168" cy="523220"/>
          </a:xfrm>
          <a:prstGeom prst="rect">
            <a:avLst/>
          </a:prstGeom>
          <a:noFill/>
          <a:ln w="9525">
            <a:solidFill>
              <a:srgbClr val="000066"/>
            </a:solidFill>
            <a:miter lim="800000"/>
            <a:headEnd/>
            <a:tailEnd/>
          </a:ln>
        </p:spPr>
        <p:txBody>
          <a:bodyPr wrap="square">
            <a:spAutoFit/>
          </a:bodyPr>
          <a:lstStyle/>
          <a:p>
            <a:pPr marL="290513" indent="-290513" algn="ctr" eaLnBrk="0" hangingPunct="0">
              <a:spcBef>
                <a:spcPts val="0"/>
              </a:spcBef>
              <a:spcAft>
                <a:spcPts val="0"/>
              </a:spcAft>
            </a:pPr>
            <a:r>
              <a:rPr lang="pt-PT" sz="1400" b="1" dirty="0" smtClean="0">
                <a:solidFill>
                  <a:schemeClr val="accent6"/>
                </a:solidFill>
              </a:rPr>
              <a:t>Galileu Galilei</a:t>
            </a:r>
          </a:p>
          <a:p>
            <a:pPr marL="290513" indent="-290513" algn="ctr" eaLnBrk="0" hangingPunct="0">
              <a:spcBef>
                <a:spcPts val="0"/>
              </a:spcBef>
              <a:spcAft>
                <a:spcPts val="0"/>
              </a:spcAft>
            </a:pPr>
            <a:r>
              <a:rPr lang="pt-PT" sz="1400" b="1" dirty="0" smtClean="0">
                <a:solidFill>
                  <a:schemeClr val="accent6"/>
                </a:solidFill>
              </a:rPr>
              <a:t>(1564-1642)</a:t>
            </a:r>
            <a:endParaRPr lang="pt-PT" sz="1400" dirty="0">
              <a:solidFill>
                <a:schemeClr val="accent6"/>
              </a:solidFill>
            </a:endParaRPr>
          </a:p>
        </p:txBody>
      </p:sp>
      <p:sp>
        <p:nvSpPr>
          <p:cNvPr id="11" name="Text Box 18"/>
          <p:cNvSpPr txBox="1">
            <a:spLocks noChangeArrowheads="1"/>
          </p:cNvSpPr>
          <p:nvPr/>
        </p:nvSpPr>
        <p:spPr bwMode="auto">
          <a:xfrm>
            <a:off x="0" y="1772816"/>
            <a:ext cx="1512168" cy="523220"/>
          </a:xfrm>
          <a:prstGeom prst="rect">
            <a:avLst/>
          </a:prstGeom>
          <a:noFill/>
          <a:ln w="9525">
            <a:solidFill>
              <a:srgbClr val="000066"/>
            </a:solidFill>
            <a:miter lim="800000"/>
            <a:headEnd/>
            <a:tailEnd/>
          </a:ln>
        </p:spPr>
        <p:txBody>
          <a:bodyPr wrap="square">
            <a:spAutoFit/>
          </a:bodyPr>
          <a:lstStyle/>
          <a:p>
            <a:pPr marL="290513" indent="-290513" algn="ctr" eaLnBrk="0" hangingPunct="0">
              <a:spcBef>
                <a:spcPts val="0"/>
              </a:spcBef>
              <a:spcAft>
                <a:spcPts val="0"/>
              </a:spcAft>
            </a:pPr>
            <a:r>
              <a:rPr lang="pt-PT" sz="1400" b="1" dirty="0" smtClean="0">
                <a:solidFill>
                  <a:schemeClr val="accent6"/>
                </a:solidFill>
              </a:rPr>
              <a:t>Aristóteles</a:t>
            </a:r>
          </a:p>
          <a:p>
            <a:pPr marL="290513" indent="-290513" algn="ctr" eaLnBrk="0" hangingPunct="0">
              <a:spcBef>
                <a:spcPts val="0"/>
              </a:spcBef>
              <a:spcAft>
                <a:spcPts val="0"/>
              </a:spcAft>
            </a:pPr>
            <a:r>
              <a:rPr lang="pt-PT" sz="1400" b="1" dirty="0" smtClean="0">
                <a:solidFill>
                  <a:schemeClr val="accent6"/>
                </a:solidFill>
              </a:rPr>
              <a:t>(384aC-322aC)</a:t>
            </a:r>
            <a:endParaRPr lang="pt-PT" sz="1400" dirty="0">
              <a:solidFill>
                <a:schemeClr val="accent6"/>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280150" y="246063"/>
            <a:ext cx="4545603" cy="584775"/>
          </a:xfrm>
          <a:prstGeom prst="rect">
            <a:avLst/>
          </a:prstGeom>
          <a:noFill/>
          <a:ln w="9525">
            <a:noFill/>
            <a:miter lim="800000"/>
            <a:headEnd/>
            <a:tailEnd/>
          </a:ln>
        </p:spPr>
        <p:txBody>
          <a:bodyPr wrap="none">
            <a:spAutoFit/>
          </a:bodyPr>
          <a:lstStyle/>
          <a:p>
            <a:pPr marL="342900" indent="-342900" algn="ctr">
              <a:spcBef>
                <a:spcPct val="20000"/>
              </a:spcBef>
            </a:pPr>
            <a:r>
              <a:rPr lang="pt-PT" sz="3200" b="1" i="1" dirty="0" smtClean="0">
                <a:solidFill>
                  <a:schemeClr val="bg1"/>
                </a:solidFill>
                <a:cs typeface="Arial" charset="0"/>
              </a:rPr>
              <a:t>O QUE É CIÊNCIA (1)?</a:t>
            </a:r>
            <a:endParaRPr lang="pt-BR" sz="3200" b="1" i="1" dirty="0">
              <a:solidFill>
                <a:schemeClr val="bg1"/>
              </a:solidFill>
              <a:cs typeface="Arial" charset="0"/>
            </a:endParaRPr>
          </a:p>
        </p:txBody>
      </p:sp>
      <p:pic>
        <p:nvPicPr>
          <p:cNvPr id="10" name="Picture 2" descr="img005"/>
          <p:cNvPicPr>
            <a:picLocks noChangeAspect="1" noChangeArrowheads="1"/>
          </p:cNvPicPr>
          <p:nvPr/>
        </p:nvPicPr>
        <p:blipFill>
          <a:blip r:embed="rId3" cstate="print"/>
          <a:srcRect/>
          <a:stretch>
            <a:fillRect/>
          </a:stretch>
        </p:blipFill>
        <p:spPr bwMode="auto">
          <a:xfrm>
            <a:off x="323528" y="1058636"/>
            <a:ext cx="8424936" cy="577536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2280150" y="246063"/>
            <a:ext cx="4545603" cy="584775"/>
          </a:xfrm>
          <a:prstGeom prst="rect">
            <a:avLst/>
          </a:prstGeom>
          <a:noFill/>
          <a:ln w="9525">
            <a:noFill/>
            <a:miter lim="800000"/>
            <a:headEnd/>
            <a:tailEnd/>
          </a:ln>
        </p:spPr>
        <p:txBody>
          <a:bodyPr wrap="none">
            <a:spAutoFit/>
          </a:bodyPr>
          <a:lstStyle/>
          <a:p>
            <a:pPr marL="342900" indent="-342900" algn="ctr">
              <a:spcBef>
                <a:spcPct val="20000"/>
              </a:spcBef>
            </a:pPr>
            <a:r>
              <a:rPr lang="pt-PT" sz="3200" b="1" i="1" dirty="0" smtClean="0">
                <a:solidFill>
                  <a:schemeClr val="bg1"/>
                </a:solidFill>
                <a:cs typeface="Arial" charset="0"/>
              </a:rPr>
              <a:t>O QUE É CIÊNCIA (2)?</a:t>
            </a:r>
            <a:endParaRPr lang="pt-BR" sz="3200" b="1" i="1" dirty="0">
              <a:solidFill>
                <a:schemeClr val="bg1"/>
              </a:solidFill>
              <a:cs typeface="Arial" charset="0"/>
            </a:endParaRPr>
          </a:p>
        </p:txBody>
      </p:sp>
      <p:pic>
        <p:nvPicPr>
          <p:cNvPr id="12" name="Picture 2" descr="img007"/>
          <p:cNvPicPr>
            <a:picLocks noChangeAspect="1" noChangeArrowheads="1"/>
          </p:cNvPicPr>
          <p:nvPr/>
        </p:nvPicPr>
        <p:blipFill>
          <a:blip r:embed="rId3" cstate="print"/>
          <a:srcRect/>
          <a:stretch>
            <a:fillRect/>
          </a:stretch>
        </p:blipFill>
        <p:spPr bwMode="auto">
          <a:xfrm>
            <a:off x="342240" y="1052736"/>
            <a:ext cx="8406025" cy="576064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praquepensar.files.wordpress.com/2010/06/devolution.jpg%3Fw=590"/>
          <p:cNvPicPr>
            <a:picLocks noChangeAspect="1" noChangeArrowheads="1"/>
          </p:cNvPicPr>
          <p:nvPr/>
        </p:nvPicPr>
        <p:blipFill>
          <a:blip r:embed="rId3" cstate="print"/>
          <a:srcRect/>
          <a:stretch>
            <a:fillRect/>
          </a:stretch>
        </p:blipFill>
        <p:spPr bwMode="auto">
          <a:xfrm>
            <a:off x="195744" y="2276130"/>
            <a:ext cx="8768745" cy="2953070"/>
          </a:xfrm>
          <a:prstGeom prst="rect">
            <a:avLst/>
          </a:prstGeom>
          <a:noFill/>
        </p:spPr>
      </p:pic>
      <p:sp>
        <p:nvSpPr>
          <p:cNvPr id="7" name="Rectangle 2"/>
          <p:cNvSpPr>
            <a:spLocks noChangeArrowheads="1"/>
          </p:cNvSpPr>
          <p:nvPr/>
        </p:nvSpPr>
        <p:spPr bwMode="auto">
          <a:xfrm>
            <a:off x="3172604" y="246063"/>
            <a:ext cx="2760692" cy="584775"/>
          </a:xfrm>
          <a:prstGeom prst="rect">
            <a:avLst/>
          </a:prstGeom>
          <a:noFill/>
          <a:ln w="9525">
            <a:noFill/>
            <a:miter lim="800000"/>
            <a:headEnd/>
            <a:tailEnd/>
          </a:ln>
        </p:spPr>
        <p:txBody>
          <a:bodyPr wrap="none">
            <a:spAutoFit/>
          </a:bodyPr>
          <a:lstStyle/>
          <a:p>
            <a:pPr marL="342900" indent="-342900" algn="ctr">
              <a:spcBef>
                <a:spcPct val="20000"/>
              </a:spcBef>
            </a:pPr>
            <a:r>
              <a:rPr lang="pt-PT" sz="3200" b="1" i="1" dirty="0" smtClean="0">
                <a:solidFill>
                  <a:schemeClr val="bg1"/>
                </a:solidFill>
                <a:cs typeface="Arial" charset="0"/>
              </a:rPr>
              <a:t>EVOLUÇÃO?</a:t>
            </a:r>
            <a:endParaRPr lang="pt-BR" sz="3200" b="1" i="1" dirty="0">
              <a:solidFill>
                <a:schemeClr val="bg1"/>
              </a:solidFill>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5"/>
          <p:cNvSpPr txBox="1">
            <a:spLocks noChangeArrowheads="1"/>
          </p:cNvSpPr>
          <p:nvPr/>
        </p:nvSpPr>
        <p:spPr bwMode="auto">
          <a:xfrm>
            <a:off x="1832542" y="174625"/>
            <a:ext cx="5707524" cy="646331"/>
          </a:xfrm>
          <a:prstGeom prst="rect">
            <a:avLst/>
          </a:prstGeom>
          <a:noFill/>
          <a:ln w="9525">
            <a:noFill/>
            <a:miter lim="800000"/>
            <a:headEnd/>
            <a:tailEnd/>
          </a:ln>
        </p:spPr>
        <p:txBody>
          <a:bodyPr wrap="none">
            <a:spAutoFit/>
          </a:bodyPr>
          <a:lstStyle/>
          <a:p>
            <a:pPr algn="ctr"/>
            <a:r>
              <a:rPr lang="pt-BR" sz="3600" b="1" i="1" dirty="0" smtClean="0">
                <a:solidFill>
                  <a:schemeClr val="bg1"/>
                </a:solidFill>
              </a:rPr>
              <a:t>CIÊNCIA X TECNOLOGIA</a:t>
            </a:r>
            <a:endParaRPr lang="pt-BR" sz="3600" b="1" i="1" dirty="0">
              <a:solidFill>
                <a:schemeClr val="bg1"/>
              </a:solidFill>
            </a:endParaRPr>
          </a:p>
        </p:txBody>
      </p:sp>
      <p:sp>
        <p:nvSpPr>
          <p:cNvPr id="4" name="Text Box 8"/>
          <p:cNvSpPr txBox="1">
            <a:spLocks noChangeArrowheads="1"/>
          </p:cNvSpPr>
          <p:nvPr/>
        </p:nvSpPr>
        <p:spPr bwMode="auto">
          <a:xfrm>
            <a:off x="1547813" y="1196975"/>
            <a:ext cx="3240211" cy="696024"/>
          </a:xfrm>
          <a:prstGeom prst="rect">
            <a:avLst/>
          </a:prstGeom>
          <a:noFill/>
          <a:ln w="9525">
            <a:noFill/>
            <a:miter lim="800000"/>
            <a:headEnd/>
            <a:tailEnd/>
          </a:ln>
          <a:effectLst/>
        </p:spPr>
        <p:txBody>
          <a:bodyPr wrap="square">
            <a:spAutoFit/>
          </a:bodyPr>
          <a:lstStyle/>
          <a:p>
            <a:pPr marL="342900" indent="-342900">
              <a:lnSpc>
                <a:spcPct val="120000"/>
              </a:lnSpc>
            </a:pPr>
            <a:r>
              <a:rPr lang="pt-BR" sz="3600" b="1" dirty="0">
                <a:solidFill>
                  <a:schemeClr val="accent4"/>
                </a:solidFill>
                <a:latin typeface="Arial" charset="0"/>
              </a:rPr>
              <a:t>OBJETIVOS  </a:t>
            </a:r>
          </a:p>
        </p:txBody>
      </p:sp>
      <p:sp>
        <p:nvSpPr>
          <p:cNvPr id="5" name="Text Box 9"/>
          <p:cNvSpPr txBox="1">
            <a:spLocks noChangeArrowheads="1"/>
          </p:cNvSpPr>
          <p:nvPr/>
        </p:nvSpPr>
        <p:spPr bwMode="auto">
          <a:xfrm>
            <a:off x="1476375" y="2023798"/>
            <a:ext cx="6696075" cy="937949"/>
          </a:xfrm>
          <a:prstGeom prst="rect">
            <a:avLst/>
          </a:prstGeom>
          <a:noFill/>
          <a:ln w="9525">
            <a:noFill/>
            <a:miter lim="800000"/>
            <a:headEnd/>
            <a:tailEnd/>
          </a:ln>
          <a:effectLst/>
        </p:spPr>
        <p:txBody>
          <a:bodyPr>
            <a:spAutoFit/>
          </a:bodyPr>
          <a:lstStyle/>
          <a:p>
            <a:pPr marL="342900" indent="-342900">
              <a:lnSpc>
                <a:spcPct val="120000"/>
              </a:lnSpc>
              <a:buFontTx/>
              <a:buChar char="•"/>
            </a:pPr>
            <a:r>
              <a:rPr lang="pt-BR" sz="2400" b="1" dirty="0">
                <a:solidFill>
                  <a:schemeClr val="accent4"/>
                </a:solidFill>
                <a:latin typeface="Arial" charset="0"/>
              </a:rPr>
              <a:t>Melhorias da qualidade de vida material</a:t>
            </a:r>
          </a:p>
          <a:p>
            <a:pPr marL="342900" indent="-342900">
              <a:lnSpc>
                <a:spcPct val="120000"/>
              </a:lnSpc>
              <a:buFontTx/>
              <a:buChar char="•"/>
            </a:pPr>
            <a:r>
              <a:rPr lang="pt-BR" sz="2400" b="1" dirty="0">
                <a:solidFill>
                  <a:schemeClr val="accent4"/>
                </a:solidFill>
                <a:latin typeface="Arial" charset="0"/>
              </a:rPr>
              <a:t>Melhorias de qualidade de vida intelectual  </a:t>
            </a:r>
          </a:p>
        </p:txBody>
      </p:sp>
      <p:sp>
        <p:nvSpPr>
          <p:cNvPr id="6" name="Text Box 16"/>
          <p:cNvSpPr txBox="1">
            <a:spLocks noChangeArrowheads="1"/>
          </p:cNvSpPr>
          <p:nvPr/>
        </p:nvSpPr>
        <p:spPr bwMode="auto">
          <a:xfrm>
            <a:off x="1619250" y="3471863"/>
            <a:ext cx="2663825" cy="696024"/>
          </a:xfrm>
          <a:prstGeom prst="rect">
            <a:avLst/>
          </a:prstGeom>
          <a:noFill/>
          <a:ln w="9525">
            <a:noFill/>
            <a:miter lim="800000"/>
            <a:headEnd/>
            <a:tailEnd/>
          </a:ln>
          <a:effectLst/>
        </p:spPr>
        <p:txBody>
          <a:bodyPr>
            <a:spAutoFit/>
          </a:bodyPr>
          <a:lstStyle/>
          <a:p>
            <a:pPr marL="342900" indent="-342900">
              <a:lnSpc>
                <a:spcPct val="120000"/>
              </a:lnSpc>
            </a:pPr>
            <a:r>
              <a:rPr lang="pt-BR" sz="3600" b="1" dirty="0">
                <a:solidFill>
                  <a:schemeClr val="accent4"/>
                </a:solidFill>
                <a:latin typeface="Arial" charset="0"/>
              </a:rPr>
              <a:t>FUNÇÕES  </a:t>
            </a:r>
          </a:p>
        </p:txBody>
      </p:sp>
      <p:sp>
        <p:nvSpPr>
          <p:cNvPr id="7" name="Text Box 17"/>
          <p:cNvSpPr txBox="1">
            <a:spLocks noChangeArrowheads="1"/>
          </p:cNvSpPr>
          <p:nvPr/>
        </p:nvSpPr>
        <p:spPr bwMode="auto">
          <a:xfrm>
            <a:off x="1547813" y="4254723"/>
            <a:ext cx="6696075" cy="1421928"/>
          </a:xfrm>
          <a:prstGeom prst="rect">
            <a:avLst/>
          </a:prstGeom>
          <a:noFill/>
          <a:ln w="9525">
            <a:noFill/>
            <a:miter lim="800000"/>
            <a:headEnd/>
            <a:tailEnd/>
          </a:ln>
          <a:effectLst/>
        </p:spPr>
        <p:txBody>
          <a:bodyPr>
            <a:spAutoFit/>
          </a:bodyPr>
          <a:lstStyle/>
          <a:p>
            <a:pPr marL="342900" indent="-342900">
              <a:lnSpc>
                <a:spcPct val="120000"/>
              </a:lnSpc>
              <a:buFontTx/>
              <a:buChar char="•"/>
            </a:pPr>
            <a:r>
              <a:rPr lang="pt-BR" sz="2400" b="1" dirty="0">
                <a:solidFill>
                  <a:schemeClr val="accent4"/>
                </a:solidFill>
                <a:latin typeface="Arial" charset="0"/>
              </a:rPr>
              <a:t>Novas descobertas</a:t>
            </a:r>
          </a:p>
          <a:p>
            <a:pPr marL="342900" indent="-342900">
              <a:lnSpc>
                <a:spcPct val="120000"/>
              </a:lnSpc>
              <a:buFontTx/>
              <a:buChar char="•"/>
            </a:pPr>
            <a:r>
              <a:rPr lang="pt-BR" sz="2400" b="1" dirty="0">
                <a:solidFill>
                  <a:schemeClr val="accent4"/>
                </a:solidFill>
                <a:latin typeface="Arial" charset="0"/>
              </a:rPr>
              <a:t>Novos produtos</a:t>
            </a:r>
          </a:p>
          <a:p>
            <a:pPr marL="342900" indent="-342900">
              <a:lnSpc>
                <a:spcPct val="120000"/>
              </a:lnSpc>
              <a:buFontTx/>
              <a:buChar char="•"/>
            </a:pPr>
            <a:r>
              <a:rPr lang="pt-BR" sz="2400" b="1" dirty="0">
                <a:solidFill>
                  <a:schemeClr val="accent4"/>
                </a:solidFill>
                <a:latin typeface="Arial" charset="0"/>
              </a:rPr>
              <a:t>Melhoria da qualidade de vida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ChangeArrowheads="1"/>
          </p:cNvSpPr>
          <p:nvPr/>
        </p:nvSpPr>
        <p:spPr bwMode="auto">
          <a:xfrm>
            <a:off x="762000" y="3873500"/>
            <a:ext cx="8131175" cy="492125"/>
          </a:xfrm>
          <a:prstGeom prst="rect">
            <a:avLst/>
          </a:prstGeom>
          <a:noFill/>
          <a:ln w="9525">
            <a:noFill/>
            <a:miter lim="800000"/>
            <a:headEnd/>
            <a:tailEnd/>
          </a:ln>
        </p:spPr>
        <p:txBody>
          <a:bodyPr/>
          <a:lstStyle/>
          <a:p>
            <a:pPr marL="387350" indent="-387350">
              <a:spcBef>
                <a:spcPct val="20000"/>
              </a:spcBef>
              <a:buFontTx/>
              <a:buChar char="•"/>
            </a:pPr>
            <a:endParaRPr lang="en-US" sz="2400" b="1">
              <a:solidFill>
                <a:srgbClr val="000066"/>
              </a:solidFill>
              <a:cs typeface="Times New Roman" pitchFamily="18" charset="0"/>
            </a:endParaRPr>
          </a:p>
        </p:txBody>
      </p:sp>
      <p:sp>
        <p:nvSpPr>
          <p:cNvPr id="6" name="Rectangle 2"/>
          <p:cNvSpPr>
            <a:spLocks noChangeArrowheads="1"/>
          </p:cNvSpPr>
          <p:nvPr/>
        </p:nvSpPr>
        <p:spPr bwMode="auto">
          <a:xfrm>
            <a:off x="1763713" y="44450"/>
            <a:ext cx="6121400" cy="936625"/>
          </a:xfrm>
          <a:prstGeom prst="rect">
            <a:avLst/>
          </a:prstGeom>
          <a:noFill/>
          <a:ln w="9525">
            <a:noFill/>
            <a:miter lim="800000"/>
            <a:headEnd/>
            <a:tailEnd/>
          </a:ln>
          <a:effectLst/>
        </p:spPr>
        <p:txBody>
          <a:bodyPr lIns="92075" tIns="46038" rIns="92075" bIns="46038"/>
          <a:lstStyle/>
          <a:p>
            <a:pPr algn="ctr">
              <a:lnSpc>
                <a:spcPct val="150000"/>
              </a:lnSpc>
              <a:spcBef>
                <a:spcPct val="20000"/>
              </a:spcBef>
              <a:buClr>
                <a:schemeClr val="tx2"/>
              </a:buClr>
              <a:buSzPct val="75000"/>
              <a:buFont typeface="Wingdings" pitchFamily="2" charset="2"/>
              <a:buNone/>
            </a:pPr>
            <a:r>
              <a:rPr lang="en-US" sz="3600" b="1" i="1" dirty="0">
                <a:solidFill>
                  <a:schemeClr val="bg1"/>
                </a:solidFill>
                <a:effectLst>
                  <a:outerShdw blurRad="38100" dist="38100" dir="2700000" algn="tl">
                    <a:srgbClr val="000000"/>
                  </a:outerShdw>
                </a:effectLst>
                <a:latin typeface="Arial" charset="0"/>
                <a:cs typeface="Times New Roman" pitchFamily="18" charset="0"/>
              </a:rPr>
              <a:t>LOCAIS DAS CIÊNCIAS</a:t>
            </a:r>
            <a:endParaRPr lang="pt-BR" sz="3600" b="1" i="1" dirty="0">
              <a:solidFill>
                <a:schemeClr val="bg1"/>
              </a:solidFill>
              <a:effectLst>
                <a:outerShdw blurRad="38100" dist="38100" dir="2700000" algn="tl">
                  <a:srgbClr val="000000"/>
                </a:outerShdw>
              </a:effectLst>
              <a:latin typeface="Arial" charset="0"/>
              <a:cs typeface="Times New Roman" pitchFamily="18" charset="0"/>
            </a:endParaRPr>
          </a:p>
        </p:txBody>
      </p:sp>
      <p:sp>
        <p:nvSpPr>
          <p:cNvPr id="7" name="Text Box 3"/>
          <p:cNvSpPr txBox="1">
            <a:spLocks noChangeArrowheads="1"/>
          </p:cNvSpPr>
          <p:nvPr/>
        </p:nvSpPr>
        <p:spPr bwMode="auto">
          <a:xfrm>
            <a:off x="899592" y="1381125"/>
            <a:ext cx="7632700" cy="797078"/>
          </a:xfrm>
          <a:prstGeom prst="rect">
            <a:avLst/>
          </a:prstGeom>
          <a:noFill/>
          <a:ln w="9525">
            <a:noFill/>
            <a:miter lim="800000"/>
            <a:headEnd/>
            <a:tailEnd/>
          </a:ln>
          <a:effectLst/>
        </p:spPr>
        <p:txBody>
          <a:bodyPr>
            <a:spAutoFit/>
          </a:bodyPr>
          <a:lstStyle/>
          <a:p>
            <a:pPr marL="342900" indent="-342900">
              <a:lnSpc>
                <a:spcPct val="120000"/>
              </a:lnSpc>
            </a:pPr>
            <a:r>
              <a:rPr lang="pt-BR" sz="2000" b="1" dirty="0">
                <a:solidFill>
                  <a:schemeClr val="accent4"/>
                </a:solidFill>
                <a:latin typeface="Arial" charset="0"/>
              </a:rPr>
              <a:t>UNIVERSIDADES E OUTRAS INSTITUIÇÕES  DE EDUCAÇÃO SUPERIOR E DE PESQUISA (ACADÊMICAS/CIENTÍFICA)</a:t>
            </a:r>
          </a:p>
        </p:txBody>
      </p:sp>
      <p:sp>
        <p:nvSpPr>
          <p:cNvPr id="8" name="Text Box 4"/>
          <p:cNvSpPr txBox="1">
            <a:spLocks noChangeArrowheads="1"/>
          </p:cNvSpPr>
          <p:nvPr/>
        </p:nvSpPr>
        <p:spPr bwMode="auto">
          <a:xfrm>
            <a:off x="1908175" y="2322513"/>
            <a:ext cx="6264275" cy="394210"/>
          </a:xfrm>
          <a:prstGeom prst="rect">
            <a:avLst/>
          </a:prstGeom>
          <a:noFill/>
          <a:ln w="9525">
            <a:noFill/>
            <a:miter lim="800000"/>
            <a:headEnd/>
            <a:tailEnd/>
          </a:ln>
          <a:effectLst/>
        </p:spPr>
        <p:txBody>
          <a:bodyPr>
            <a:spAutoFit/>
          </a:bodyPr>
          <a:lstStyle/>
          <a:p>
            <a:pPr marL="342900" indent="-342900">
              <a:lnSpc>
                <a:spcPct val="120000"/>
              </a:lnSpc>
              <a:buFontTx/>
              <a:buChar char="•"/>
            </a:pPr>
            <a:r>
              <a:rPr lang="pt-BR" b="1" dirty="0">
                <a:solidFill>
                  <a:schemeClr val="accent4"/>
                </a:solidFill>
                <a:latin typeface="Arial" charset="0"/>
              </a:rPr>
              <a:t>USP, ITP, NASA e outros.</a:t>
            </a:r>
          </a:p>
        </p:txBody>
      </p:sp>
      <p:sp>
        <p:nvSpPr>
          <p:cNvPr id="9" name="Text Box 5"/>
          <p:cNvSpPr txBox="1">
            <a:spLocks noChangeArrowheads="1"/>
          </p:cNvSpPr>
          <p:nvPr/>
        </p:nvSpPr>
        <p:spPr bwMode="auto">
          <a:xfrm>
            <a:off x="1619250" y="3471863"/>
            <a:ext cx="3384798" cy="628955"/>
          </a:xfrm>
          <a:prstGeom prst="rect">
            <a:avLst/>
          </a:prstGeom>
          <a:noFill/>
          <a:ln w="9525">
            <a:noFill/>
            <a:miter lim="800000"/>
            <a:headEnd/>
            <a:tailEnd/>
          </a:ln>
          <a:effectLst/>
        </p:spPr>
        <p:txBody>
          <a:bodyPr wrap="square">
            <a:spAutoFit/>
          </a:bodyPr>
          <a:lstStyle/>
          <a:p>
            <a:pPr marL="342900" indent="-342900">
              <a:lnSpc>
                <a:spcPct val="120000"/>
              </a:lnSpc>
            </a:pPr>
            <a:r>
              <a:rPr lang="pt-BR" sz="3200" b="1" dirty="0">
                <a:solidFill>
                  <a:schemeClr val="accent4"/>
                </a:solidFill>
                <a:latin typeface="Arial" charset="0"/>
              </a:rPr>
              <a:t>INDÚSTRIAS  </a:t>
            </a:r>
          </a:p>
        </p:txBody>
      </p:sp>
      <p:sp>
        <p:nvSpPr>
          <p:cNvPr id="10" name="Text Box 6"/>
          <p:cNvSpPr txBox="1">
            <a:spLocks noChangeArrowheads="1"/>
          </p:cNvSpPr>
          <p:nvPr/>
        </p:nvSpPr>
        <p:spPr bwMode="auto">
          <a:xfrm>
            <a:off x="1908175" y="4149725"/>
            <a:ext cx="6335713" cy="1200329"/>
          </a:xfrm>
          <a:prstGeom prst="rect">
            <a:avLst/>
          </a:prstGeom>
          <a:noFill/>
          <a:ln w="9525">
            <a:noFill/>
            <a:miter lim="800000"/>
            <a:headEnd/>
            <a:tailEnd/>
          </a:ln>
          <a:effectLst/>
        </p:spPr>
        <p:txBody>
          <a:bodyPr>
            <a:spAutoFit/>
          </a:bodyPr>
          <a:lstStyle/>
          <a:p>
            <a:pPr marL="342900" indent="-342900">
              <a:lnSpc>
                <a:spcPct val="120000"/>
              </a:lnSpc>
              <a:buFontTx/>
              <a:buChar char="•"/>
            </a:pPr>
            <a:r>
              <a:rPr lang="pt-BR" sz="2000" b="1" dirty="0">
                <a:solidFill>
                  <a:schemeClr val="accent4"/>
                </a:solidFill>
                <a:latin typeface="Arial" charset="0"/>
              </a:rPr>
              <a:t>Indústria farmacêutica</a:t>
            </a:r>
          </a:p>
          <a:p>
            <a:pPr marL="342900" indent="-342900">
              <a:lnSpc>
                <a:spcPct val="120000"/>
              </a:lnSpc>
              <a:buFontTx/>
              <a:buChar char="•"/>
            </a:pPr>
            <a:r>
              <a:rPr lang="pt-BR" sz="2000" b="1" dirty="0">
                <a:solidFill>
                  <a:schemeClr val="accent4"/>
                </a:solidFill>
                <a:latin typeface="Arial" charset="0"/>
              </a:rPr>
              <a:t>EMBRAER</a:t>
            </a:r>
          </a:p>
          <a:p>
            <a:pPr marL="342900" indent="-342900">
              <a:lnSpc>
                <a:spcPct val="120000"/>
              </a:lnSpc>
              <a:buFontTx/>
              <a:buChar char="•"/>
            </a:pPr>
            <a:r>
              <a:rPr lang="pt-BR" sz="2000" b="1" dirty="0">
                <a:solidFill>
                  <a:schemeClr val="accent4"/>
                </a:solidFill>
                <a:latin typeface="Arial" charset="0"/>
              </a:rPr>
              <a:t>Petrobrás e outros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763713" y="44450"/>
            <a:ext cx="6121400" cy="936625"/>
          </a:xfrm>
          <a:prstGeom prst="rect">
            <a:avLst/>
          </a:prstGeom>
          <a:noFill/>
          <a:ln w="9525">
            <a:noFill/>
            <a:miter lim="800000"/>
            <a:headEnd/>
            <a:tailEnd/>
          </a:ln>
          <a:effectLst/>
        </p:spPr>
        <p:txBody>
          <a:bodyPr lIns="92075" tIns="46038" rIns="92075" bIns="46038"/>
          <a:lstStyle/>
          <a:p>
            <a:pPr algn="ctr">
              <a:lnSpc>
                <a:spcPct val="150000"/>
              </a:lnSpc>
              <a:spcBef>
                <a:spcPct val="20000"/>
              </a:spcBef>
              <a:buClr>
                <a:schemeClr val="tx2"/>
              </a:buClr>
              <a:buSzPct val="75000"/>
              <a:buFont typeface="Wingdings" pitchFamily="2" charset="2"/>
              <a:buNone/>
            </a:pPr>
            <a:r>
              <a:rPr lang="en-US" sz="3600" b="1" i="1" dirty="0">
                <a:solidFill>
                  <a:schemeClr val="bg1"/>
                </a:solidFill>
                <a:effectLst>
                  <a:outerShdw blurRad="38100" dist="38100" dir="2700000" algn="tl">
                    <a:srgbClr val="000000"/>
                  </a:outerShdw>
                </a:effectLst>
                <a:latin typeface="Arial" charset="0"/>
                <a:cs typeface="Times New Roman" pitchFamily="18" charset="0"/>
              </a:rPr>
              <a:t>ÁREAS DAS CIÊNCIAS</a:t>
            </a:r>
            <a:endParaRPr lang="pt-BR" sz="3600" b="1" i="1" dirty="0">
              <a:solidFill>
                <a:schemeClr val="bg1"/>
              </a:solidFill>
              <a:effectLst>
                <a:outerShdw blurRad="38100" dist="38100" dir="2700000" algn="tl">
                  <a:srgbClr val="000000"/>
                </a:outerShdw>
              </a:effectLst>
              <a:latin typeface="Arial" charset="0"/>
              <a:cs typeface="Times New Roman" pitchFamily="18" charset="0"/>
            </a:endParaRPr>
          </a:p>
        </p:txBody>
      </p:sp>
      <p:sp>
        <p:nvSpPr>
          <p:cNvPr id="5" name="Text Box 3"/>
          <p:cNvSpPr txBox="1">
            <a:spLocks noChangeArrowheads="1"/>
          </p:cNvSpPr>
          <p:nvPr/>
        </p:nvSpPr>
        <p:spPr bwMode="auto">
          <a:xfrm>
            <a:off x="971600" y="1124744"/>
            <a:ext cx="7632700" cy="822325"/>
          </a:xfrm>
          <a:prstGeom prst="rect">
            <a:avLst/>
          </a:prstGeom>
          <a:noFill/>
          <a:ln w="9525">
            <a:noFill/>
            <a:miter lim="800000"/>
            <a:headEnd/>
            <a:tailEnd/>
          </a:ln>
          <a:effectLst/>
        </p:spPr>
        <p:txBody>
          <a:bodyPr>
            <a:spAutoFit/>
          </a:bodyPr>
          <a:lstStyle/>
          <a:p>
            <a:pPr marL="342900" indent="-342900">
              <a:lnSpc>
                <a:spcPct val="120000"/>
              </a:lnSpc>
            </a:pPr>
            <a:r>
              <a:rPr lang="pt-BR" sz="2000" b="1" dirty="0">
                <a:solidFill>
                  <a:srgbClr val="FFFF57"/>
                </a:solidFill>
                <a:effectLst>
                  <a:outerShdw blurRad="38100" dist="38100" dir="2700000" algn="tl">
                    <a:srgbClr val="000000"/>
                  </a:outerShdw>
                </a:effectLst>
                <a:latin typeface="Arial" charset="0"/>
              </a:rPr>
              <a:t>PURA – Desenvolvimento de teorias</a:t>
            </a:r>
          </a:p>
          <a:p>
            <a:pPr marL="342900" indent="-342900">
              <a:lnSpc>
                <a:spcPct val="120000"/>
              </a:lnSpc>
            </a:pPr>
            <a:r>
              <a:rPr lang="pt-BR" sz="2000" b="1" dirty="0">
                <a:solidFill>
                  <a:srgbClr val="FFFF57"/>
                </a:solidFill>
                <a:effectLst>
                  <a:outerShdw blurRad="38100" dist="38100" dir="2700000" algn="tl">
                    <a:srgbClr val="000000"/>
                  </a:outerShdw>
                </a:effectLst>
                <a:latin typeface="Arial" charset="0"/>
              </a:rPr>
              <a:t>APLICADA – Aplicação da teoria às necessidades humanas</a:t>
            </a:r>
          </a:p>
        </p:txBody>
      </p:sp>
      <p:sp>
        <p:nvSpPr>
          <p:cNvPr id="6" name="Text Box 5"/>
          <p:cNvSpPr txBox="1">
            <a:spLocks noChangeArrowheads="1"/>
          </p:cNvSpPr>
          <p:nvPr/>
        </p:nvSpPr>
        <p:spPr bwMode="auto">
          <a:xfrm>
            <a:off x="539750" y="2204839"/>
            <a:ext cx="6481763" cy="427746"/>
          </a:xfrm>
          <a:prstGeom prst="rect">
            <a:avLst/>
          </a:prstGeom>
          <a:noFill/>
          <a:ln w="9525">
            <a:noFill/>
            <a:miter lim="800000"/>
            <a:headEnd/>
            <a:tailEnd/>
          </a:ln>
          <a:effectLst/>
        </p:spPr>
        <p:txBody>
          <a:bodyPr>
            <a:spAutoFit/>
          </a:bodyPr>
          <a:lstStyle/>
          <a:p>
            <a:pPr marL="342900" indent="-342900">
              <a:lnSpc>
                <a:spcPct val="120000"/>
              </a:lnSpc>
            </a:pPr>
            <a:r>
              <a:rPr lang="pt-BR" sz="2000" b="1" dirty="0">
                <a:solidFill>
                  <a:schemeClr val="accent4"/>
                </a:solidFill>
                <a:latin typeface="Arial" charset="0"/>
              </a:rPr>
              <a:t>NATURAL – Estudo da natureza ou mundo natural </a:t>
            </a:r>
          </a:p>
        </p:txBody>
      </p:sp>
      <p:sp>
        <p:nvSpPr>
          <p:cNvPr id="7" name="Text Box 6"/>
          <p:cNvSpPr txBox="1">
            <a:spLocks noChangeArrowheads="1"/>
          </p:cNvSpPr>
          <p:nvPr/>
        </p:nvSpPr>
        <p:spPr bwMode="auto">
          <a:xfrm>
            <a:off x="899592" y="2539801"/>
            <a:ext cx="6335713" cy="427746"/>
          </a:xfrm>
          <a:prstGeom prst="rect">
            <a:avLst/>
          </a:prstGeom>
          <a:noFill/>
          <a:ln w="9525">
            <a:noFill/>
            <a:miter lim="800000"/>
            <a:headEnd/>
            <a:tailEnd/>
          </a:ln>
          <a:effectLst/>
        </p:spPr>
        <p:txBody>
          <a:bodyPr>
            <a:spAutoFit/>
          </a:bodyPr>
          <a:lstStyle/>
          <a:p>
            <a:pPr marL="342900" indent="-342900">
              <a:lnSpc>
                <a:spcPct val="120000"/>
              </a:lnSpc>
              <a:buFontTx/>
              <a:buChar char="•"/>
            </a:pPr>
            <a:r>
              <a:rPr lang="pt-BR" sz="2000" dirty="0">
                <a:solidFill>
                  <a:schemeClr val="accent4"/>
                </a:solidFill>
                <a:latin typeface="Arial" charset="0"/>
              </a:rPr>
              <a:t>Biologia, Física, Geologia, Química, etc.</a:t>
            </a:r>
          </a:p>
        </p:txBody>
      </p:sp>
      <p:sp>
        <p:nvSpPr>
          <p:cNvPr id="8" name="Text Box 7"/>
          <p:cNvSpPr txBox="1">
            <a:spLocks noChangeArrowheads="1"/>
          </p:cNvSpPr>
          <p:nvPr/>
        </p:nvSpPr>
        <p:spPr bwMode="auto">
          <a:xfrm>
            <a:off x="539750" y="3068439"/>
            <a:ext cx="7777163" cy="427746"/>
          </a:xfrm>
          <a:prstGeom prst="rect">
            <a:avLst/>
          </a:prstGeom>
          <a:noFill/>
          <a:ln w="9525">
            <a:noFill/>
            <a:miter lim="800000"/>
            <a:headEnd/>
            <a:tailEnd/>
          </a:ln>
          <a:effectLst/>
        </p:spPr>
        <p:txBody>
          <a:bodyPr>
            <a:spAutoFit/>
          </a:bodyPr>
          <a:lstStyle/>
          <a:p>
            <a:pPr marL="342900" indent="-342900">
              <a:lnSpc>
                <a:spcPct val="120000"/>
              </a:lnSpc>
            </a:pPr>
            <a:r>
              <a:rPr lang="pt-BR" sz="2000" b="1" dirty="0">
                <a:solidFill>
                  <a:schemeClr val="accent4"/>
                </a:solidFill>
                <a:latin typeface="Arial" charset="0"/>
              </a:rPr>
              <a:t>SOCIAL – Estudo do comportamento humano e da sociedade </a:t>
            </a:r>
          </a:p>
        </p:txBody>
      </p:sp>
      <p:sp>
        <p:nvSpPr>
          <p:cNvPr id="9" name="Text Box 8"/>
          <p:cNvSpPr txBox="1">
            <a:spLocks noChangeArrowheads="1"/>
          </p:cNvSpPr>
          <p:nvPr/>
        </p:nvSpPr>
        <p:spPr bwMode="auto">
          <a:xfrm>
            <a:off x="899592" y="3428801"/>
            <a:ext cx="6335713" cy="427746"/>
          </a:xfrm>
          <a:prstGeom prst="rect">
            <a:avLst/>
          </a:prstGeom>
          <a:noFill/>
          <a:ln w="9525">
            <a:noFill/>
            <a:miter lim="800000"/>
            <a:headEnd/>
            <a:tailEnd/>
          </a:ln>
          <a:effectLst/>
        </p:spPr>
        <p:txBody>
          <a:bodyPr>
            <a:spAutoFit/>
          </a:bodyPr>
          <a:lstStyle/>
          <a:p>
            <a:pPr marL="342900" indent="-342900">
              <a:lnSpc>
                <a:spcPct val="120000"/>
              </a:lnSpc>
              <a:buFontTx/>
              <a:buChar char="•"/>
            </a:pPr>
            <a:r>
              <a:rPr lang="pt-BR" sz="2000" dirty="0">
                <a:solidFill>
                  <a:schemeClr val="accent4"/>
                </a:solidFill>
                <a:latin typeface="Arial" charset="0"/>
              </a:rPr>
              <a:t>História, Sociologia, Ciências políticas, etc.</a:t>
            </a:r>
          </a:p>
        </p:txBody>
      </p:sp>
      <p:sp>
        <p:nvSpPr>
          <p:cNvPr id="10" name="Text Box 9"/>
          <p:cNvSpPr txBox="1">
            <a:spLocks noChangeArrowheads="1"/>
          </p:cNvSpPr>
          <p:nvPr/>
        </p:nvSpPr>
        <p:spPr bwMode="auto">
          <a:xfrm>
            <a:off x="539750" y="4005064"/>
            <a:ext cx="8604250" cy="427746"/>
          </a:xfrm>
          <a:prstGeom prst="rect">
            <a:avLst/>
          </a:prstGeom>
          <a:noFill/>
          <a:ln w="9525">
            <a:noFill/>
            <a:miter lim="800000"/>
            <a:headEnd/>
            <a:tailEnd/>
          </a:ln>
          <a:effectLst/>
        </p:spPr>
        <p:txBody>
          <a:bodyPr>
            <a:spAutoFit/>
          </a:bodyPr>
          <a:lstStyle/>
          <a:p>
            <a:pPr marL="342900" indent="-342900">
              <a:lnSpc>
                <a:spcPct val="120000"/>
              </a:lnSpc>
            </a:pPr>
            <a:r>
              <a:rPr lang="pt-BR" sz="2000" b="1">
                <a:solidFill>
                  <a:schemeClr val="accent4"/>
                </a:solidFill>
                <a:latin typeface="Arial" charset="0"/>
              </a:rPr>
              <a:t>BIOLÓGICAS – Estudo do ser humano e dos fenômenos da natureza </a:t>
            </a:r>
          </a:p>
        </p:txBody>
      </p:sp>
      <p:sp>
        <p:nvSpPr>
          <p:cNvPr id="11" name="Text Box 10"/>
          <p:cNvSpPr txBox="1">
            <a:spLocks noChangeArrowheads="1"/>
          </p:cNvSpPr>
          <p:nvPr/>
        </p:nvSpPr>
        <p:spPr bwMode="auto">
          <a:xfrm>
            <a:off x="899592" y="5132388"/>
            <a:ext cx="6335712" cy="427746"/>
          </a:xfrm>
          <a:prstGeom prst="rect">
            <a:avLst/>
          </a:prstGeom>
          <a:noFill/>
          <a:ln w="9525">
            <a:noFill/>
            <a:miter lim="800000"/>
            <a:headEnd/>
            <a:tailEnd/>
          </a:ln>
          <a:effectLst/>
        </p:spPr>
        <p:txBody>
          <a:bodyPr>
            <a:spAutoFit/>
          </a:bodyPr>
          <a:lstStyle/>
          <a:p>
            <a:pPr marL="342900" indent="-342900">
              <a:lnSpc>
                <a:spcPct val="120000"/>
              </a:lnSpc>
              <a:buFontTx/>
              <a:buChar char="•"/>
            </a:pPr>
            <a:r>
              <a:rPr lang="pt-BR" sz="2000" dirty="0">
                <a:solidFill>
                  <a:schemeClr val="accent4"/>
                </a:solidFill>
                <a:latin typeface="Arial" charset="0"/>
              </a:rPr>
              <a:t>Física, Matemática, computação, etc.</a:t>
            </a:r>
          </a:p>
        </p:txBody>
      </p:sp>
      <p:sp>
        <p:nvSpPr>
          <p:cNvPr id="12" name="Text Box 11"/>
          <p:cNvSpPr txBox="1">
            <a:spLocks noChangeArrowheads="1"/>
          </p:cNvSpPr>
          <p:nvPr/>
        </p:nvSpPr>
        <p:spPr bwMode="auto">
          <a:xfrm>
            <a:off x="539750" y="4797425"/>
            <a:ext cx="6048375" cy="427746"/>
          </a:xfrm>
          <a:prstGeom prst="rect">
            <a:avLst/>
          </a:prstGeom>
          <a:noFill/>
          <a:ln w="9525">
            <a:noFill/>
            <a:miter lim="800000"/>
            <a:headEnd/>
            <a:tailEnd/>
          </a:ln>
          <a:effectLst/>
        </p:spPr>
        <p:txBody>
          <a:bodyPr>
            <a:spAutoFit/>
          </a:bodyPr>
          <a:lstStyle/>
          <a:p>
            <a:pPr marL="342900" indent="-342900">
              <a:lnSpc>
                <a:spcPct val="120000"/>
              </a:lnSpc>
            </a:pPr>
            <a:r>
              <a:rPr lang="pt-BR" sz="2000" b="1">
                <a:solidFill>
                  <a:schemeClr val="accent4"/>
                </a:solidFill>
                <a:latin typeface="Arial" charset="0"/>
              </a:rPr>
              <a:t>EXATAS – Tem origem na física </a:t>
            </a:r>
          </a:p>
        </p:txBody>
      </p:sp>
      <p:sp>
        <p:nvSpPr>
          <p:cNvPr id="13" name="Text Box 12"/>
          <p:cNvSpPr txBox="1">
            <a:spLocks noChangeArrowheads="1"/>
          </p:cNvSpPr>
          <p:nvPr/>
        </p:nvSpPr>
        <p:spPr bwMode="auto">
          <a:xfrm>
            <a:off x="539750" y="5734050"/>
            <a:ext cx="7704138" cy="427746"/>
          </a:xfrm>
          <a:prstGeom prst="rect">
            <a:avLst/>
          </a:prstGeom>
          <a:noFill/>
          <a:ln w="9525">
            <a:noFill/>
            <a:miter lim="800000"/>
            <a:headEnd/>
            <a:tailEnd/>
          </a:ln>
          <a:effectLst/>
        </p:spPr>
        <p:txBody>
          <a:bodyPr>
            <a:spAutoFit/>
          </a:bodyPr>
          <a:lstStyle/>
          <a:p>
            <a:pPr marL="342900" indent="-342900">
              <a:lnSpc>
                <a:spcPct val="120000"/>
              </a:lnSpc>
            </a:pPr>
            <a:r>
              <a:rPr lang="pt-BR" sz="2000" b="1">
                <a:solidFill>
                  <a:schemeClr val="accent4"/>
                </a:solidFill>
                <a:latin typeface="Arial" charset="0"/>
              </a:rPr>
              <a:t>HUMANAS – Estudo social e comportamental do ser humano </a:t>
            </a:r>
          </a:p>
        </p:txBody>
      </p:sp>
      <p:sp>
        <p:nvSpPr>
          <p:cNvPr id="14" name="Text Box 13"/>
          <p:cNvSpPr txBox="1">
            <a:spLocks noChangeArrowheads="1"/>
          </p:cNvSpPr>
          <p:nvPr/>
        </p:nvSpPr>
        <p:spPr bwMode="auto">
          <a:xfrm>
            <a:off x="899592" y="4340225"/>
            <a:ext cx="8244408" cy="427746"/>
          </a:xfrm>
          <a:prstGeom prst="rect">
            <a:avLst/>
          </a:prstGeom>
          <a:noFill/>
          <a:ln w="9525">
            <a:noFill/>
            <a:miter lim="800000"/>
            <a:headEnd/>
            <a:tailEnd/>
          </a:ln>
          <a:effectLst/>
        </p:spPr>
        <p:txBody>
          <a:bodyPr wrap="square">
            <a:spAutoFit/>
          </a:bodyPr>
          <a:lstStyle/>
          <a:p>
            <a:pPr marL="342900" indent="-342900">
              <a:lnSpc>
                <a:spcPct val="120000"/>
              </a:lnSpc>
              <a:buFontTx/>
              <a:buChar char="•"/>
            </a:pPr>
            <a:r>
              <a:rPr lang="pt-BR" sz="2000" dirty="0" smtClean="0">
                <a:solidFill>
                  <a:schemeClr val="accent4"/>
                </a:solidFill>
                <a:latin typeface="Arial" charset="0"/>
              </a:rPr>
              <a:t>Fisioterapia, Terapia Ocupacional, Odontologia, </a:t>
            </a:r>
            <a:r>
              <a:rPr lang="pt-BR" sz="2000" dirty="0">
                <a:solidFill>
                  <a:schemeClr val="accent4"/>
                </a:solidFill>
                <a:latin typeface="Arial" charset="0"/>
              </a:rPr>
              <a:t>Medicina, etc.</a:t>
            </a:r>
          </a:p>
        </p:txBody>
      </p:sp>
      <p:sp>
        <p:nvSpPr>
          <p:cNvPr id="15" name="Text Box 14"/>
          <p:cNvSpPr txBox="1">
            <a:spLocks noChangeArrowheads="1"/>
          </p:cNvSpPr>
          <p:nvPr/>
        </p:nvSpPr>
        <p:spPr bwMode="auto">
          <a:xfrm>
            <a:off x="899592" y="6092825"/>
            <a:ext cx="4752975" cy="427746"/>
          </a:xfrm>
          <a:prstGeom prst="rect">
            <a:avLst/>
          </a:prstGeom>
          <a:noFill/>
          <a:ln w="9525">
            <a:noFill/>
            <a:miter lim="800000"/>
            <a:headEnd/>
            <a:tailEnd/>
          </a:ln>
          <a:effectLst/>
        </p:spPr>
        <p:txBody>
          <a:bodyPr>
            <a:spAutoFit/>
          </a:bodyPr>
          <a:lstStyle/>
          <a:p>
            <a:pPr marL="342900" indent="-342900">
              <a:lnSpc>
                <a:spcPct val="120000"/>
              </a:lnSpc>
              <a:buFontTx/>
              <a:buChar char="•"/>
            </a:pPr>
            <a:r>
              <a:rPr lang="pt-BR" sz="2000" dirty="0">
                <a:solidFill>
                  <a:schemeClr val="accent4"/>
                </a:solidFill>
                <a:latin typeface="Arial" charset="0"/>
              </a:rPr>
              <a:t>Letras, Filosofia, Direito, etc.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2">
  <a:themeElements>
    <a:clrScheme name="1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2">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lnDef>
  </a:objectDefaults>
  <a:extraClrSchemeLst>
    <a:extraClrScheme>
      <a:clrScheme name="1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8863</TotalTime>
  <Words>2644</Words>
  <Application>Microsoft Office PowerPoint</Application>
  <PresentationFormat>Apresentação na tela (4:3)</PresentationFormat>
  <Paragraphs>231</Paragraphs>
  <Slides>23</Slides>
  <Notes>22</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23</vt:i4>
      </vt:variant>
    </vt:vector>
  </HeadingPairs>
  <TitlesOfParts>
    <vt:vector size="28" baseType="lpstr">
      <vt:lpstr>Arial</vt:lpstr>
      <vt:lpstr>Tahoma</vt:lpstr>
      <vt:lpstr>Times New Roman</vt:lpstr>
      <vt:lpstr>Wingdings</vt:lpstr>
      <vt:lpstr>1_2</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Laboratory of Bioengeneeinga Department of Biomechanics, Medicine and Rehabilitation of the Locomotor Apparatus  Faculdade de Medicina de Ribeirão Preto Universidade de São Paulo</dc:title>
  <dc:creator>usuario</dc:creator>
  <cp:lastModifiedBy>Shimano</cp:lastModifiedBy>
  <cp:revision>389</cp:revision>
  <dcterms:created xsi:type="dcterms:W3CDTF">2005-09-08T00:28:03Z</dcterms:created>
  <dcterms:modified xsi:type="dcterms:W3CDTF">2019-08-12T16:11:57Z</dcterms:modified>
</cp:coreProperties>
</file>