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sldIdLst>
    <p:sldId id="256" r:id="rId2"/>
    <p:sldId id="257" r:id="rId3"/>
    <p:sldId id="258" r:id="rId4"/>
    <p:sldId id="273" r:id="rId5"/>
    <p:sldId id="260" r:id="rId6"/>
    <p:sldId id="261" r:id="rId7"/>
    <p:sldId id="262" r:id="rId8"/>
    <p:sldId id="263" r:id="rId9"/>
    <p:sldId id="264" r:id="rId10"/>
    <p:sldId id="274" r:id="rId11"/>
    <p:sldId id="266" r:id="rId12"/>
    <p:sldId id="265" r:id="rId13"/>
    <p:sldId id="267" r:id="rId14"/>
    <p:sldId id="276" r:id="rId15"/>
    <p:sldId id="277" r:id="rId16"/>
    <p:sldId id="268" r:id="rId17"/>
    <p:sldId id="269" r:id="rId18"/>
    <p:sldId id="270" r:id="rId19"/>
    <p:sldId id="278" r:id="rId20"/>
    <p:sldId id="275" r:id="rId21"/>
    <p:sldId id="271" r:id="rId22"/>
    <p:sldId id="272" r:id="rId2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008000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2C98-6399-4C44-BD5A-D357C643F06B}" type="datetimeFigureOut">
              <a:rPr lang="pt-BR" smtClean="0"/>
              <a:t>03/04/2019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F98C2-4365-4589-A99D-93F3C69757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5969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2C98-6399-4C44-BD5A-D357C643F06B}" type="datetimeFigureOut">
              <a:rPr lang="pt-BR" smtClean="0"/>
              <a:t>03/04/2019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F98C2-4365-4589-A99D-93F3C69757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1578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2C98-6399-4C44-BD5A-D357C643F06B}" type="datetimeFigureOut">
              <a:rPr lang="pt-BR" smtClean="0"/>
              <a:t>03/04/2019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F98C2-4365-4589-A99D-93F3C69757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097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2C98-6399-4C44-BD5A-D357C643F06B}" type="datetimeFigureOut">
              <a:rPr lang="pt-BR" smtClean="0"/>
              <a:t>03/04/2019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F98C2-4365-4589-A99D-93F3C69757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0200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2C98-6399-4C44-BD5A-D357C643F06B}" type="datetimeFigureOut">
              <a:rPr lang="pt-BR" smtClean="0"/>
              <a:t>03/04/2019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F98C2-4365-4589-A99D-93F3C69757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2754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2C98-6399-4C44-BD5A-D357C643F06B}" type="datetimeFigureOut">
              <a:rPr lang="pt-BR" smtClean="0"/>
              <a:t>03/04/2019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F98C2-4365-4589-A99D-93F3C69757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7328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2C98-6399-4C44-BD5A-D357C643F06B}" type="datetimeFigureOut">
              <a:rPr lang="pt-BR" smtClean="0"/>
              <a:t>03/04/2019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F98C2-4365-4589-A99D-93F3C69757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3450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2C98-6399-4C44-BD5A-D357C643F06B}" type="datetimeFigureOut">
              <a:rPr lang="pt-BR" smtClean="0"/>
              <a:t>03/04/2019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F98C2-4365-4589-A99D-93F3C69757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0095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2C98-6399-4C44-BD5A-D357C643F06B}" type="datetimeFigureOut">
              <a:rPr lang="pt-BR" smtClean="0"/>
              <a:t>03/04/2019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F98C2-4365-4589-A99D-93F3C69757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4296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2C98-6399-4C44-BD5A-D357C643F06B}" type="datetimeFigureOut">
              <a:rPr lang="pt-BR" smtClean="0"/>
              <a:t>03/04/2019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F98C2-4365-4589-A99D-93F3C69757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8765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2C98-6399-4C44-BD5A-D357C643F06B}" type="datetimeFigureOut">
              <a:rPr lang="pt-BR" smtClean="0"/>
              <a:t>03/04/2019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F98C2-4365-4589-A99D-93F3C69757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585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E2C98-6399-4C44-BD5A-D357C643F06B}" type="datetimeFigureOut">
              <a:rPr lang="pt-BR" smtClean="0"/>
              <a:t>03/04/2019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F98C2-4365-4589-A99D-93F3C69757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6658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55052"/>
            <a:ext cx="9144000" cy="634530"/>
          </a:xfrm>
        </p:spPr>
        <p:txBody>
          <a:bodyPr>
            <a:normAutofit/>
          </a:bodyPr>
          <a:lstStyle/>
          <a:p>
            <a:r>
              <a:rPr lang="pt-BR" sz="3200" dirty="0" smtClean="0"/>
              <a:t>Escola Superior de Agricultura “</a:t>
            </a:r>
            <a:r>
              <a:rPr lang="pt-BR" sz="3200" dirty="0"/>
              <a:t>L</a:t>
            </a:r>
            <a:r>
              <a:rPr lang="pt-BR" sz="3200" dirty="0" smtClean="0"/>
              <a:t>uiz de Queiroz”</a:t>
            </a:r>
            <a:endParaRPr lang="pt-BR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2807594"/>
            <a:ext cx="9144000" cy="1056068"/>
          </a:xfrm>
        </p:spPr>
        <p:txBody>
          <a:bodyPr anchor="ctr">
            <a:noAutofit/>
          </a:bodyPr>
          <a:lstStyle/>
          <a:p>
            <a:r>
              <a:rPr lang="pt-BR" sz="3600" dirty="0" smtClean="0"/>
              <a:t>Bioquímica e Metabolismo </a:t>
            </a:r>
            <a:r>
              <a:rPr lang="pt-BR" sz="3600" dirty="0"/>
              <a:t>A</a:t>
            </a:r>
            <a:r>
              <a:rPr lang="pt-BR" sz="3600" dirty="0" smtClean="0"/>
              <a:t>nimal</a:t>
            </a:r>
            <a:endParaRPr lang="pt-BR" sz="3600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122608" y="634530"/>
            <a:ext cx="9144000" cy="520522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dirty="0" smtClean="0"/>
              <a:t>Universidade de São Paulo</a:t>
            </a:r>
            <a:endParaRPr lang="pt-BR" sz="3200" dirty="0"/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524000" y="5061397"/>
            <a:ext cx="9144000" cy="10796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/>
              <a:t>Doutoranda: Andreia Volpato</a:t>
            </a:r>
          </a:p>
          <a:p>
            <a:r>
              <a:rPr lang="pt-BR" dirty="0" smtClean="0"/>
              <a:t>Professora: </a:t>
            </a:r>
            <a:r>
              <a:rPr lang="pt-BR" dirty="0" err="1" smtClean="0"/>
              <a:t>Drª</a:t>
            </a:r>
            <a:r>
              <a:rPr lang="pt-BR" dirty="0" smtClean="0"/>
              <a:t> Carla Maris Machado Bittar</a:t>
            </a:r>
            <a:endParaRPr lang="pt-BR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212" y="202552"/>
            <a:ext cx="12954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51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Resultados e Discussão 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Riboflavina age como um </a:t>
            </a:r>
            <a:r>
              <a:rPr lang="pt-BR" dirty="0" err="1" smtClean="0"/>
              <a:t>fotossensibilizador</a:t>
            </a:r>
            <a:r>
              <a:rPr lang="pt-BR" dirty="0" smtClean="0"/>
              <a:t>, inicia a oxidação;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Tipo I: reação direta da riboflavina;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Tipo II: reação com o oxigênio;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Parte do oxigênio reagirá com a B2 e degradará o sensibilizador.</a:t>
            </a:r>
          </a:p>
          <a:p>
            <a:pPr algn="just"/>
            <a:endParaRPr lang="pt-BR" dirty="0" smtClean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304" y="127156"/>
            <a:ext cx="1065190" cy="1566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23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Resultados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t-BR" dirty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0417" y="1690688"/>
            <a:ext cx="6351167" cy="4954811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304" y="127156"/>
            <a:ext cx="1065190" cy="1566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50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RESULTADOS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t-BR" dirty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7044" y="1600536"/>
            <a:ext cx="6397912" cy="5257464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304" y="127156"/>
            <a:ext cx="1065190" cy="1566455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2897044" y="5074276"/>
            <a:ext cx="6397912" cy="83712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98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RESULTADOS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t-BR" dirty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5969" y="1357089"/>
            <a:ext cx="6020062" cy="5275531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304" y="127156"/>
            <a:ext cx="1065190" cy="1566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03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Resultados e Discussão 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Acúmulo de </a:t>
            </a:r>
            <a:r>
              <a:rPr lang="pt-BR" dirty="0" err="1" smtClean="0"/>
              <a:t>hidroperóxidos</a:t>
            </a:r>
            <a:r>
              <a:rPr lang="pt-BR" dirty="0" smtClean="0"/>
              <a:t> apesar da maior concentração de tocoferóis e </a:t>
            </a:r>
            <a:r>
              <a:rPr lang="pt-BR" dirty="0" err="1" smtClean="0"/>
              <a:t>beta-carotenos</a:t>
            </a:r>
            <a:r>
              <a:rPr lang="pt-BR" dirty="0" smtClean="0"/>
              <a:t> na silagem de capim; 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Originados da reação direta do oxigênio formado pela sensibilização da riboflavina e dos lipídeos insaturados; 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O oxigênio reagirá com o carbono da dupla ligação.</a:t>
            </a:r>
          </a:p>
          <a:p>
            <a:pPr algn="just"/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304" y="127156"/>
            <a:ext cx="1065190" cy="1566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00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Resultados e Discussão 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Grau de instauração é um fator importante;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Silagem de capim continha nível maior de C18:3. 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304" y="127156"/>
            <a:ext cx="1065190" cy="1566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27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RESULTADOS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t-BR" dirty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6175" y="1480865"/>
            <a:ext cx="7139650" cy="5177512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304" y="127156"/>
            <a:ext cx="1065190" cy="1566455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7830355" y="1732880"/>
            <a:ext cx="257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175460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RESULTADOS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t-BR" dirty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304" y="127156"/>
            <a:ext cx="1065190" cy="1566455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1777" y="1690688"/>
            <a:ext cx="5868447" cy="5007880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7495504" y="2831585"/>
            <a:ext cx="476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*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746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RESULTADOS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t-BR" dirty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304" y="127156"/>
            <a:ext cx="1065190" cy="1566455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787" y="1433233"/>
            <a:ext cx="7008426" cy="5225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7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Resultados e Discussão 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Tocoferóis e carotenoides reagem com o oxigênio formado pela sensibilização da riboflavina; 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Apesar da maior concentração de antioxidantes, acúmulo de </a:t>
            </a:r>
            <a:r>
              <a:rPr lang="pt-BR" dirty="0" err="1" smtClean="0"/>
              <a:t>hidroperóxidos</a:t>
            </a:r>
            <a:r>
              <a:rPr lang="pt-BR" dirty="0" smtClean="0"/>
              <a:t> foi maior na silagem de capim. 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304" y="127156"/>
            <a:ext cx="1065190" cy="1566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66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69612" y="365125"/>
            <a:ext cx="9784188" cy="1325563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 smtClean="0"/>
              <a:t>Influência da alimentação de diferentes tipos de volumosos na estabilidade </a:t>
            </a:r>
            <a:r>
              <a:rPr lang="pt-BR" sz="3200" b="1" dirty="0" err="1" smtClean="0"/>
              <a:t>oxidativa</a:t>
            </a:r>
            <a:r>
              <a:rPr lang="pt-BR" sz="3200" b="1" dirty="0" smtClean="0"/>
              <a:t> do leite</a:t>
            </a:r>
            <a:endParaRPr lang="pt-BR" sz="3200" b="1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1679" y="2434213"/>
            <a:ext cx="7468642" cy="3134162"/>
          </a:xfr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212" y="202552"/>
            <a:ext cx="12954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66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Resultados e Discussão 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Carotenoides podem atuar como filtros de luz;</a:t>
            </a:r>
          </a:p>
          <a:p>
            <a:pPr lvl="1" algn="just"/>
            <a:r>
              <a:rPr lang="pt-BR" dirty="0" smtClean="0"/>
              <a:t>Reduzindo a intensidade da luz;</a:t>
            </a:r>
          </a:p>
          <a:p>
            <a:pPr lvl="1" algn="just"/>
            <a:r>
              <a:rPr lang="pt-BR" dirty="0" smtClean="0"/>
              <a:t>Sensibilização da riboflavina.</a:t>
            </a:r>
          </a:p>
          <a:p>
            <a:pPr lvl="1" algn="just"/>
            <a:endParaRPr lang="pt-BR" dirty="0"/>
          </a:p>
          <a:p>
            <a:pPr algn="just"/>
            <a:r>
              <a:rPr lang="pt-BR" dirty="0" smtClean="0"/>
              <a:t>A maior concentração de beta-</a:t>
            </a:r>
            <a:r>
              <a:rPr lang="pt-BR" dirty="0" err="1" smtClean="0"/>
              <a:t>caronetos</a:t>
            </a:r>
            <a:r>
              <a:rPr lang="pt-BR" dirty="0" smtClean="0"/>
              <a:t> não inibiu a degradação da riboflavina.</a:t>
            </a:r>
          </a:p>
          <a:p>
            <a:pPr algn="just"/>
            <a:endParaRPr lang="pt-BR" dirty="0" smtClean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304" y="127156"/>
            <a:ext cx="1065190" cy="1566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60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CONCLUSÕES 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Diferentes </a:t>
            </a:r>
            <a:r>
              <a:rPr lang="pt-BR" dirty="0"/>
              <a:t>tipos de volumoso afetam a estabilidade </a:t>
            </a:r>
            <a:r>
              <a:rPr lang="pt-BR" dirty="0" err="1"/>
              <a:t>oxidativa</a:t>
            </a:r>
            <a:r>
              <a:rPr lang="pt-BR" dirty="0"/>
              <a:t> do leite exposto à luz </a:t>
            </a:r>
            <a:r>
              <a:rPr lang="pt-BR" dirty="0" smtClean="0"/>
              <a:t>fluorescente;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Os antioxidantes presentes no </a:t>
            </a:r>
            <a:r>
              <a:rPr lang="pt-BR" dirty="0"/>
              <a:t>leite não </a:t>
            </a:r>
            <a:r>
              <a:rPr lang="pt-BR" dirty="0" smtClean="0"/>
              <a:t>preveniram </a:t>
            </a:r>
            <a:r>
              <a:rPr lang="pt-BR" dirty="0"/>
              <a:t>a oxidação de </a:t>
            </a:r>
            <a:r>
              <a:rPr lang="pt-BR" dirty="0" smtClean="0"/>
              <a:t>lipídeos </a:t>
            </a:r>
            <a:r>
              <a:rPr lang="pt-BR" dirty="0" err="1" smtClean="0"/>
              <a:t>poliinsaturados</a:t>
            </a:r>
            <a:r>
              <a:rPr lang="pt-BR" dirty="0" smtClean="0"/>
              <a:t>;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M</a:t>
            </a:r>
            <a:r>
              <a:rPr lang="pt-BR" dirty="0" smtClean="0"/>
              <a:t>as </a:t>
            </a:r>
            <a:r>
              <a:rPr lang="pt-BR" dirty="0"/>
              <a:t>pode retardar a oxidação da proteína.</a:t>
            </a:r>
            <a:r>
              <a:rPr lang="pt-BR" dirty="0" smtClean="0"/>
              <a:t> </a:t>
            </a:r>
          </a:p>
          <a:p>
            <a:pPr lvl="1" algn="just"/>
            <a:r>
              <a:rPr lang="pt-BR" dirty="0" smtClean="0"/>
              <a:t>Silagem </a:t>
            </a:r>
            <a:r>
              <a:rPr lang="pt-BR" smtClean="0"/>
              <a:t>de capim.</a:t>
            </a:r>
            <a:endParaRPr lang="pt-BR" dirty="0" smtClean="0"/>
          </a:p>
          <a:p>
            <a:pPr algn="just"/>
            <a:endParaRPr lang="pt-BR" dirty="0" smtClean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304" y="127156"/>
            <a:ext cx="1065190" cy="1566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23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198478"/>
            <a:ext cx="10515600" cy="1325563"/>
          </a:xfrm>
        </p:spPr>
        <p:txBody>
          <a:bodyPr/>
          <a:lstStyle/>
          <a:p>
            <a:pPr algn="ctr"/>
            <a:r>
              <a:rPr lang="pt-BR" b="1" dirty="0" smtClean="0"/>
              <a:t>Obrigado pela atenção</a:t>
            </a:r>
            <a:endParaRPr lang="pt-BR" b="1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304" y="127156"/>
            <a:ext cx="1065190" cy="1566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98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Introdução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Industria de laticínios;</a:t>
            </a:r>
          </a:p>
          <a:p>
            <a:endParaRPr lang="pt-BR" dirty="0"/>
          </a:p>
          <a:p>
            <a:r>
              <a:rPr lang="pt-BR" dirty="0" smtClean="0"/>
              <a:t>Sabor desagradável e deterioração da qualidade nutricional;</a:t>
            </a:r>
          </a:p>
          <a:p>
            <a:endParaRPr lang="pt-BR" dirty="0"/>
          </a:p>
          <a:p>
            <a:r>
              <a:rPr lang="pt-BR" dirty="0" smtClean="0"/>
              <a:t>Prazo de validade está relacionado aos processos </a:t>
            </a:r>
            <a:r>
              <a:rPr lang="pt-BR" dirty="0" err="1" smtClean="0"/>
              <a:t>oxidativos</a:t>
            </a:r>
            <a:r>
              <a:rPr lang="pt-BR" dirty="0" smtClean="0"/>
              <a:t>;</a:t>
            </a:r>
          </a:p>
          <a:p>
            <a:endParaRPr lang="pt-BR" dirty="0"/>
          </a:p>
          <a:p>
            <a:r>
              <a:rPr lang="pt-BR" dirty="0" smtClean="0"/>
              <a:t>A dieta das vacas influência at</a:t>
            </a:r>
            <a:r>
              <a:rPr lang="pt-BR" dirty="0"/>
              <a:t>é</a:t>
            </a:r>
            <a:r>
              <a:rPr lang="pt-BR" dirty="0" smtClean="0"/>
              <a:t> certo ponto  a composição do leite;</a:t>
            </a:r>
            <a:endParaRPr lang="pt-BR" dirty="0"/>
          </a:p>
          <a:p>
            <a:endParaRPr lang="pt-BR" dirty="0" smtClean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304" y="127156"/>
            <a:ext cx="1065190" cy="1566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07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Introdução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Alimentação pode aumentar o conteúdo de lipídeos </a:t>
            </a:r>
            <a:r>
              <a:rPr lang="pt-BR" dirty="0" err="1" smtClean="0"/>
              <a:t>poliinsaturados</a:t>
            </a:r>
            <a:r>
              <a:rPr lang="pt-BR" dirty="0" smtClean="0"/>
              <a:t>;</a:t>
            </a:r>
          </a:p>
          <a:p>
            <a:pPr lvl="1"/>
            <a:r>
              <a:rPr lang="pt-BR" dirty="0" smtClean="0"/>
              <a:t>Vulnerável </a:t>
            </a:r>
            <a:r>
              <a:rPr lang="pt-BR" dirty="0"/>
              <a:t>à</a:t>
            </a:r>
            <a:r>
              <a:rPr lang="pt-BR" dirty="0" smtClean="0"/>
              <a:t> oxidação.</a:t>
            </a:r>
          </a:p>
          <a:p>
            <a:pPr lvl="1"/>
            <a:endParaRPr lang="pt-BR" dirty="0"/>
          </a:p>
          <a:p>
            <a:r>
              <a:rPr lang="pt-BR" dirty="0" smtClean="0"/>
              <a:t>Tocoferóis e carotenoides podem ser transferidos da dieta para o leite;</a:t>
            </a:r>
          </a:p>
          <a:p>
            <a:pPr lvl="1"/>
            <a:r>
              <a:rPr lang="pt-BR" dirty="0" smtClean="0"/>
              <a:t>Estabilidade </a:t>
            </a:r>
            <a:r>
              <a:rPr lang="pt-BR" dirty="0" err="1" smtClean="0"/>
              <a:t>oxidativa</a:t>
            </a:r>
            <a:r>
              <a:rPr lang="pt-BR" dirty="0" smtClean="0"/>
              <a:t>. </a:t>
            </a:r>
          </a:p>
          <a:p>
            <a:pPr lvl="1"/>
            <a:endParaRPr lang="pt-BR" dirty="0"/>
          </a:p>
          <a:p>
            <a:r>
              <a:rPr lang="pt-BR" dirty="0" smtClean="0"/>
              <a:t>Exposição à luz causa sensibilização da riboflavina.</a:t>
            </a:r>
          </a:p>
          <a:p>
            <a:pPr lvl="1"/>
            <a:r>
              <a:rPr lang="pt-BR" dirty="0" smtClean="0"/>
              <a:t>Oxidação do leite.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304" y="127156"/>
            <a:ext cx="1065190" cy="1566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35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Objetivo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021983"/>
            <a:ext cx="10515600" cy="4154980"/>
          </a:xfrm>
        </p:spPr>
        <p:txBody>
          <a:bodyPr/>
          <a:lstStyle/>
          <a:p>
            <a:pPr marL="0" indent="0" algn="ctr">
              <a:buNone/>
            </a:pPr>
            <a:r>
              <a:rPr lang="pt-BR" dirty="0" smtClean="0"/>
              <a:t>O objetivo do presente trabalho foi estudar a influência da silagem de capim e da silagem de milho na estabilidade </a:t>
            </a:r>
            <a:r>
              <a:rPr lang="pt-BR" dirty="0" err="1" smtClean="0"/>
              <a:t>oxidativa</a:t>
            </a:r>
            <a:r>
              <a:rPr lang="pt-BR" dirty="0" smtClean="0"/>
              <a:t> do leite 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304" y="127156"/>
            <a:ext cx="1065190" cy="1566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62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Material e Métodos 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 Exposição à luz por 24 horas; 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Acúmulo de </a:t>
            </a:r>
            <a:r>
              <a:rPr lang="pt-BR" dirty="0" err="1" smtClean="0"/>
              <a:t>hidroperóxidos</a:t>
            </a:r>
            <a:r>
              <a:rPr lang="pt-BR" dirty="0" smtClean="0"/>
              <a:t> de lipídios foi utilizado como marcador de oxidação lipídica;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Acúmulo de </a:t>
            </a:r>
            <a:r>
              <a:rPr lang="pt-BR" dirty="0" err="1" smtClean="0"/>
              <a:t>ditirosina</a:t>
            </a:r>
            <a:r>
              <a:rPr lang="pt-BR" dirty="0" smtClean="0"/>
              <a:t> como marcador de oxidação proteica. 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Degradação de riboflavina, </a:t>
            </a:r>
            <a:r>
              <a:rPr lang="el-GR" dirty="0" smtClean="0"/>
              <a:t>α</a:t>
            </a:r>
            <a:r>
              <a:rPr lang="pt-BR" dirty="0" smtClean="0"/>
              <a:t>-tocoferol e </a:t>
            </a:r>
            <a:r>
              <a:rPr lang="el-GR" dirty="0" smtClean="0"/>
              <a:t>β</a:t>
            </a:r>
            <a:r>
              <a:rPr lang="pt-BR" dirty="0" smtClean="0"/>
              <a:t>-caroteno; 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304" y="127156"/>
            <a:ext cx="1065190" cy="1566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07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M</a:t>
            </a:r>
            <a:r>
              <a:rPr lang="pt-BR" b="1" dirty="0" smtClean="0"/>
              <a:t>aterial e Métodos 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4 vacas alimentadas com silagem de capim;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4 vacas alimentadas com silagem de milho;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4 semanas de alimentação.</a:t>
            </a:r>
          </a:p>
          <a:p>
            <a:pPr algn="just"/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304" y="127156"/>
            <a:ext cx="1065190" cy="1566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40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Material e Métodos 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i="1" dirty="0" smtClean="0"/>
              <a:t>Exposição </a:t>
            </a:r>
            <a:r>
              <a:rPr lang="pt-BR" i="1" dirty="0"/>
              <a:t>à</a:t>
            </a:r>
            <a:r>
              <a:rPr lang="pt-BR" i="1" dirty="0" smtClean="0"/>
              <a:t> luz florescente:</a:t>
            </a:r>
          </a:p>
          <a:p>
            <a:pPr marL="0" indent="0" algn="just">
              <a:buNone/>
            </a:pPr>
            <a:endParaRPr lang="pt-BR" dirty="0"/>
          </a:p>
          <a:p>
            <a:pPr algn="just"/>
            <a:r>
              <a:rPr lang="pt-BR" dirty="0"/>
              <a:t>A</a:t>
            </a:r>
            <a:r>
              <a:rPr lang="pt-BR" dirty="0" smtClean="0"/>
              <a:t>mostras transferidas para tubos de vidros;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Dispositivos rotativo em um refrigerador a 4 graus C;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Mantidas por 24 horas.</a:t>
            </a:r>
          </a:p>
          <a:p>
            <a:pPr algn="just"/>
            <a:endParaRPr lang="pt-BR" dirty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304" y="127156"/>
            <a:ext cx="1065190" cy="1566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33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R</a:t>
            </a:r>
            <a:r>
              <a:rPr lang="pt-BR" b="1" dirty="0" smtClean="0"/>
              <a:t>esultados e Discussão 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t-BR" dirty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9692" y="1690687"/>
            <a:ext cx="8376367" cy="4486275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304" y="127156"/>
            <a:ext cx="1065190" cy="1566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93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452</TotalTime>
  <Words>465</Words>
  <Application>Microsoft Office PowerPoint</Application>
  <PresentationFormat>Widescreen</PresentationFormat>
  <Paragraphs>100</Paragraphs>
  <Slides>22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Tema do Office</vt:lpstr>
      <vt:lpstr>Escola Superior de Agricultura “Luiz de Queiroz”</vt:lpstr>
      <vt:lpstr>Influência da alimentação de diferentes tipos de volumosos na estabilidade oxidativa do leite</vt:lpstr>
      <vt:lpstr>Introdução</vt:lpstr>
      <vt:lpstr>Introdução</vt:lpstr>
      <vt:lpstr>Objetivo</vt:lpstr>
      <vt:lpstr>Material e Métodos </vt:lpstr>
      <vt:lpstr>Material e Métodos </vt:lpstr>
      <vt:lpstr>Material e Métodos </vt:lpstr>
      <vt:lpstr>Resultados e Discussão </vt:lpstr>
      <vt:lpstr>Resultados e Discussão </vt:lpstr>
      <vt:lpstr>Resultados</vt:lpstr>
      <vt:lpstr>RESULTADOS</vt:lpstr>
      <vt:lpstr>RESULTADOS</vt:lpstr>
      <vt:lpstr>Resultados e Discussão </vt:lpstr>
      <vt:lpstr>Resultados e Discussão </vt:lpstr>
      <vt:lpstr>RESULTADOS</vt:lpstr>
      <vt:lpstr>RESULTADOS</vt:lpstr>
      <vt:lpstr>RESULTADOS</vt:lpstr>
      <vt:lpstr>Resultados e Discussão </vt:lpstr>
      <vt:lpstr>Resultados e Discussão </vt:lpstr>
      <vt:lpstr>CONCLUSÕES </vt:lpstr>
      <vt:lpstr>Obrigado pela atenção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Escola Superior de Agricultura “Luiz de Queiroz”</dc:title>
  <dc:creator>Andreia Volpato</dc:creator>
  <cp:lastModifiedBy>Andreia Volpato</cp:lastModifiedBy>
  <cp:revision>27</cp:revision>
  <dcterms:created xsi:type="dcterms:W3CDTF">2019-04-02T15:30:46Z</dcterms:created>
  <dcterms:modified xsi:type="dcterms:W3CDTF">2019-04-03T11:12:21Z</dcterms:modified>
</cp:coreProperties>
</file>