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50" r:id="rId2"/>
    <p:sldId id="357" r:id="rId3"/>
    <p:sldId id="363" r:id="rId4"/>
    <p:sldId id="358" r:id="rId5"/>
    <p:sldId id="364" r:id="rId6"/>
    <p:sldId id="365" r:id="rId7"/>
    <p:sldId id="360" r:id="rId8"/>
    <p:sldId id="361" r:id="rId9"/>
    <p:sldId id="362" r:id="rId10"/>
    <p:sldId id="330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337" r:id="rId19"/>
    <p:sldId id="295" r:id="rId20"/>
    <p:sldId id="301" r:id="rId21"/>
    <p:sldId id="353" r:id="rId22"/>
    <p:sldId id="354" r:id="rId23"/>
    <p:sldId id="355" r:id="rId24"/>
    <p:sldId id="356" r:id="rId25"/>
    <p:sldId id="332" r:id="rId26"/>
    <p:sldId id="352" r:id="rId27"/>
  </p:sldIdLst>
  <p:sldSz cx="9144000" cy="6858000" type="screen4x3"/>
  <p:notesSz cx="6797675" cy="987266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54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00"/>
    <a:srgbClr val="660033"/>
    <a:srgbClr val="666699"/>
    <a:srgbClr val="0033CC"/>
    <a:srgbClr val="FFFFCC"/>
    <a:srgbClr val="CC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25" autoAdjust="0"/>
    <p:restoredTop sz="75259" autoAdjust="0"/>
  </p:normalViewPr>
  <p:slideViewPr>
    <p:cSldViewPr>
      <p:cViewPr varScale="1">
        <p:scale>
          <a:sx n="52" d="100"/>
          <a:sy n="52" d="100"/>
        </p:scale>
        <p:origin x="1584" y="72"/>
      </p:cViewPr>
      <p:guideLst>
        <p:guide orient="horz" pos="2160"/>
        <p:guide pos="547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12"/>
    </p:cViewPr>
  </p:sorterViewPr>
  <p:notesViewPr>
    <p:cSldViewPr>
      <p:cViewPr>
        <p:scale>
          <a:sx n="100" d="100"/>
          <a:sy n="100" d="100"/>
        </p:scale>
        <p:origin x="-114" y="354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761" cy="492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58" tIns="47929" rIns="95858" bIns="47929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915" y="0"/>
            <a:ext cx="2944761" cy="492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58" tIns="47929" rIns="95858" bIns="47929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9669"/>
            <a:ext cx="2944761" cy="492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58" tIns="47929" rIns="95858" bIns="47929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915" y="9379669"/>
            <a:ext cx="2944761" cy="492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58" tIns="47929" rIns="95858" bIns="47929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/>
            </a:lvl1pPr>
          </a:lstStyle>
          <a:p>
            <a:pPr>
              <a:defRPr/>
            </a:pPr>
            <a:fld id="{81DFD88C-D36D-4070-AE58-79D446EF64B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0701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761" cy="492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58" tIns="47929" rIns="95858" bIns="47929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915" y="0"/>
            <a:ext cx="2944761" cy="492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58" tIns="47929" rIns="95858" bIns="47929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3450" y="741363"/>
            <a:ext cx="4932363" cy="370046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568" y="4689037"/>
            <a:ext cx="4984539" cy="4443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58" tIns="47929" rIns="95858" bIns="479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669"/>
            <a:ext cx="2944761" cy="492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58" tIns="47929" rIns="95858" bIns="47929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915" y="9379669"/>
            <a:ext cx="2944761" cy="492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58" tIns="47929" rIns="95858" bIns="47929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/>
            </a:lvl1pPr>
          </a:lstStyle>
          <a:p>
            <a:pPr>
              <a:defRPr/>
            </a:pPr>
            <a:fld id="{14139A40-93E4-4DF4-B754-18EDE5FACCA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60286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E20038B-9DA6-4E63-94F6-2EAD48F73928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pt-BR" dirty="0" smtClean="0"/>
              <a:t>Por que os padrões são tão importantes? Para o pessoal da ciência, tempo é precioso demais. A padronização assegura para quem está avaliando algum</a:t>
            </a:r>
            <a:r>
              <a:rPr lang="pt-BR" baseline="0" dirty="0" smtClean="0"/>
              <a:t> grau de confiança na acurácia dos dados, nas conclusões dos estudos, a veracidade do </a:t>
            </a:r>
            <a:r>
              <a:rPr lang="pt-BR" baseline="0" dirty="0" err="1" smtClean="0"/>
              <a:t>paper</a:t>
            </a:r>
            <a:r>
              <a:rPr lang="pt-BR" baseline="0" dirty="0" smtClean="0"/>
              <a:t>. (Science, 342:13, 2013 </a:t>
            </a:r>
            <a:r>
              <a:rPr lang="pt-BR" baseline="0" dirty="0" err="1" smtClean="0"/>
              <a:t>McNutt</a:t>
            </a:r>
            <a:r>
              <a:rPr lang="pt-BR" baseline="0" dirty="0" smtClean="0"/>
              <a:t>, M. </a:t>
            </a:r>
            <a:r>
              <a:rPr lang="pt-BR" baseline="0" dirty="0" err="1" smtClean="0"/>
              <a:t>Improving</a:t>
            </a:r>
            <a:r>
              <a:rPr lang="pt-BR" baseline="0" dirty="0" smtClean="0"/>
              <a:t> </a:t>
            </a:r>
            <a:r>
              <a:rPr lang="pt-BR" baseline="0" dirty="0" err="1" smtClean="0"/>
              <a:t>scientific</a:t>
            </a:r>
            <a:r>
              <a:rPr lang="pt-BR" baseline="0" dirty="0" smtClean="0"/>
              <a:t> communication.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1021917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E51CDB-1D27-4453-A373-745E404D0315}" type="slidenum">
              <a:rPr lang="pt-BR" smtClean="0"/>
              <a:pPr/>
              <a:t>10</a:t>
            </a:fld>
            <a:endParaRPr lang="pt-BR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Pagina 59 do Guia de Teses</a:t>
            </a:r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8220012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4A6E802-039D-41F3-8A9A-05850F0004D8}" type="slidenum">
              <a:rPr lang="pt-BR" smtClean="0"/>
              <a:pPr/>
              <a:t>11</a:t>
            </a:fld>
            <a:endParaRPr lang="pt-BR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7284338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7CD2524-43A6-4A73-B44B-EF27DFC18F08}" type="slidenum">
              <a:rPr lang="pt-BR" smtClean="0"/>
              <a:pPr/>
              <a:t>12</a:t>
            </a:fld>
            <a:endParaRPr lang="pt-BR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6674966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E3E7DE2-D984-420D-886B-4AD053263525}" type="slidenum">
              <a:rPr lang="pt-BR" smtClean="0"/>
              <a:pPr/>
              <a:t>13</a:t>
            </a:fld>
            <a:endParaRPr lang="pt-BR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2573930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376D87C-D2A3-4E4E-A196-1F71EA8EF50A}" type="slidenum">
              <a:rPr lang="pt-BR" smtClean="0"/>
              <a:pPr/>
              <a:t>14</a:t>
            </a:fld>
            <a:endParaRPr lang="pt-BR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5790244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A56F6DE-C058-4B57-89F3-C926EC55E85A}" type="slidenum">
              <a:rPr lang="pt-BR" smtClean="0"/>
              <a:pPr/>
              <a:t>15</a:t>
            </a:fld>
            <a:endParaRPr lang="pt-BR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6806460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3316B54-48AB-4BD9-9E9E-6E5F284D5474}" type="slidenum">
              <a:rPr lang="pt-BR" smtClean="0"/>
              <a:pPr/>
              <a:t>16</a:t>
            </a:fld>
            <a:endParaRPr lang="pt-BR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8472389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2F8D7B4-5B2D-49A0-BEDA-7E655F77B9E5}" type="slidenum">
              <a:rPr lang="pt-BR" smtClean="0"/>
              <a:pPr/>
              <a:t>17</a:t>
            </a:fld>
            <a:endParaRPr lang="pt-BR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5663003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77B4854-6148-4AEE-A664-2C8A9F792C0F}" type="slidenum">
              <a:rPr lang="pt-BR" smtClean="0"/>
              <a:pPr/>
              <a:t>18</a:t>
            </a:fld>
            <a:endParaRPr lang="pt-BR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046808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669ACF4-0E40-436F-8C1D-9F473B7F1E35}" type="slidenum">
              <a:rPr lang="pt-BR" smtClean="0"/>
              <a:pPr/>
              <a:t>19</a:t>
            </a:fld>
            <a:endParaRPr lang="pt-BR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974932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6D3DC44-5422-4DCD-83E1-78CFB751F68D}" type="slidenum">
              <a:rPr lang="pt-BR" smtClean="0"/>
              <a:pPr/>
              <a:t>2</a:t>
            </a:fld>
            <a:endParaRPr lang="pt-BR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9212867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7D2BF1C-0C87-47AD-9D22-8699CFA338C8}" type="slidenum">
              <a:rPr lang="pt-BR" smtClean="0"/>
              <a:pPr/>
              <a:t>20</a:t>
            </a:fld>
            <a:endParaRPr lang="pt-BR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4200712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6E160BA-B616-4817-B239-39070BE414A1}" type="slidenum">
              <a:rPr lang="pt-BR" smtClean="0"/>
              <a:pPr/>
              <a:t>21</a:t>
            </a:fld>
            <a:endParaRPr lang="pt-B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pt-BR" dirty="0" smtClean="0"/>
              <a:t>A perfeição, na redação do título, é atingida não quando mais nada existe a SER ACRESCENTADO, MAS QUANDO nada mais pode ser retirado (</a:t>
            </a:r>
            <a:r>
              <a:rPr lang="pt-BR" dirty="0" err="1" smtClean="0"/>
              <a:t>Gusmao</a:t>
            </a:r>
            <a:r>
              <a:rPr lang="pt-BR" dirty="0" smtClean="0"/>
              <a:t> p.11)</a:t>
            </a:r>
          </a:p>
        </p:txBody>
      </p:sp>
    </p:spTree>
    <p:extLst>
      <p:ext uri="{BB962C8B-B14F-4D97-AF65-F5344CB8AC3E}">
        <p14:creationId xmlns:p14="http://schemas.microsoft.com/office/powerpoint/2010/main" val="25727291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139A40-93E4-4DF4-B754-18EDE5FACCA9}" type="slidenum">
              <a:rPr lang="pt-BR" smtClean="0"/>
              <a:pPr>
                <a:defRPr/>
              </a:pPr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05382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139A40-93E4-4DF4-B754-18EDE5FACCA9}" type="slidenum">
              <a:rPr lang="pt-BR" smtClean="0"/>
              <a:pPr>
                <a:defRPr/>
              </a:pPr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243213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139A40-93E4-4DF4-B754-18EDE5FACCA9}" type="slidenum">
              <a:rPr lang="pt-BR" smtClean="0"/>
              <a:pPr>
                <a:defRPr/>
              </a:pPr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43434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139A40-93E4-4DF4-B754-18EDE5FACCA9}" type="slidenum">
              <a:rPr lang="pt-BR" smtClean="0"/>
              <a:pPr>
                <a:defRPr/>
              </a:pPr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2280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6D3DC44-5422-4DCD-83E1-78CFB751F68D}" type="slidenum">
              <a:rPr lang="pt-BR" smtClean="0"/>
              <a:pPr/>
              <a:t>3</a:t>
            </a:fld>
            <a:endParaRPr lang="pt-BR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928343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C3B3F9A-2BF7-4C40-A686-EB88D89CC2A2}" type="slidenum">
              <a:rPr lang="pt-BR" smtClean="0"/>
              <a:pPr/>
              <a:t>4</a:t>
            </a:fld>
            <a:endParaRPr lang="pt-BR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804252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C3B3F9A-2BF7-4C40-A686-EB88D89CC2A2}" type="slidenum">
              <a:rPr lang="pt-BR" smtClean="0"/>
              <a:pPr/>
              <a:t>5</a:t>
            </a:fld>
            <a:endParaRPr lang="pt-BR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5789063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E1CECCC-75B9-43DB-8EFB-69F2BBDF9539}" type="slidenum">
              <a:rPr lang="pt-BR" smtClean="0"/>
              <a:pPr/>
              <a:t>6</a:t>
            </a:fld>
            <a:endParaRPr lang="pt-B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526986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A6A85F3-C01B-4EC1-8D05-CFCA1DD49263}" type="slidenum">
              <a:rPr lang="pt-BR" smtClean="0"/>
              <a:pPr/>
              <a:t>7</a:t>
            </a:fld>
            <a:endParaRPr lang="pt-BR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pt-BR" dirty="0" smtClean="0"/>
              <a:t>Descrever, Caracterizar,</a:t>
            </a:r>
            <a:r>
              <a:rPr lang="pt-BR" baseline="0" dirty="0" smtClean="0"/>
              <a:t> Apresentar = descritivo</a:t>
            </a:r>
          </a:p>
          <a:p>
            <a:pPr eaLnBrk="1" hangingPunct="1"/>
            <a:r>
              <a:rPr lang="pt-BR" baseline="0" dirty="0" smtClean="0"/>
              <a:t>Avaliar</a:t>
            </a:r>
            <a:r>
              <a:rPr lang="pt-BR" baseline="0" smtClean="0"/>
              <a:t>, Investigar </a:t>
            </a:r>
            <a:r>
              <a:rPr lang="pt-BR" baseline="0" dirty="0" smtClean="0"/>
              <a:t>se</a:t>
            </a:r>
            <a:r>
              <a:rPr lang="pt-BR" baseline="0" smtClean="0"/>
              <a:t>, Averiguar </a:t>
            </a:r>
            <a:r>
              <a:rPr lang="pt-BR" baseline="0" dirty="0" smtClean="0"/>
              <a:t>se = teste de hipótese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7181786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43DDDCF-24BE-4D30-9859-EE95E8E98AAC}" type="slidenum">
              <a:rPr lang="pt-BR" smtClean="0"/>
              <a:pPr/>
              <a:t>8</a:t>
            </a:fld>
            <a:endParaRPr lang="pt-BR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8309232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CE838BE-74F4-4BC5-B718-6C835DEE9310}" type="slidenum">
              <a:rPr lang="pt-BR" smtClean="0"/>
              <a:pPr/>
              <a:t>9</a:t>
            </a:fld>
            <a:endParaRPr lang="pt-BR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738765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6350" y="0"/>
            <a:ext cx="1727200" cy="6867525"/>
            <a:chOff x="3" y="0"/>
            <a:chExt cx="816" cy="5768"/>
          </a:xfrm>
        </p:grpSpPr>
        <p:sp>
          <p:nvSpPr>
            <p:cNvPr id="5" name="Arc 2"/>
            <p:cNvSpPr>
              <a:spLocks/>
            </p:cNvSpPr>
            <p:nvPr/>
          </p:nvSpPr>
          <p:spPr bwMode="auto">
            <a:xfrm>
              <a:off x="3" y="392"/>
              <a:ext cx="189" cy="537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486 w 21600"/>
                <a:gd name="T1" fmla="*/ 43200 h 43200"/>
                <a:gd name="T2" fmla="*/ 21600 w 21600"/>
                <a:gd name="T3" fmla="*/ 0 h 43200"/>
                <a:gd name="T4" fmla="*/ 2160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21486" y="43199"/>
                  </a:moveTo>
                  <a:cubicBezTo>
                    <a:pt x="9601" y="43136"/>
                    <a:pt x="0" y="33484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43200" stroke="0" extrusionOk="0">
                  <a:moveTo>
                    <a:pt x="21486" y="43199"/>
                  </a:moveTo>
                  <a:cubicBezTo>
                    <a:pt x="9601" y="43136"/>
                    <a:pt x="0" y="33484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6" name="Arc 3"/>
            <p:cNvSpPr>
              <a:spLocks/>
            </p:cNvSpPr>
            <p:nvPr/>
          </p:nvSpPr>
          <p:spPr bwMode="auto">
            <a:xfrm>
              <a:off x="630" y="392"/>
              <a:ext cx="189" cy="53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153" y="0"/>
              <a:ext cx="504" cy="5759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 rot="6000000">
              <a:off x="128" y="2297"/>
              <a:ext cx="608" cy="270"/>
            </a:xfrm>
            <a:prstGeom prst="triangle">
              <a:avLst>
                <a:gd name="adj" fmla="val 49986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1370013" y="2286000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pt-BR" noProof="0" smtClean="0"/>
              <a:t>Clique para editar o estilo do título mestre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4008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fld id="{40508CEF-0782-4B12-80CA-36D2613A3DD1}" type="datetime6">
              <a:rPr lang="pt-BR"/>
              <a:pPr>
                <a:defRPr/>
              </a:pPr>
              <a:t>maio de 18</a:t>
            </a:fld>
            <a:endParaRPr lang="pt-BR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200400" y="6399213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r>
              <a:rPr lang="pt-BR"/>
              <a:t>Angela Belloni Cuenca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25D91-6DE4-4AC1-A978-5439C85D4F1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5ECAF-C496-4466-95A4-E7C889174D2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972300" y="274638"/>
            <a:ext cx="2170113" cy="5516562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362700" cy="551656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99185-8EB1-4A81-85B8-1F911576CF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0"/>
          </p:nvPr>
        </p:nvSpPr>
        <p:spPr>
          <a:xfrm>
            <a:off x="8172450" y="6597650"/>
            <a:ext cx="971550" cy="2603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D1C41-CFAD-4941-977D-077BEBBBBA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71438" y="6550025"/>
            <a:ext cx="4572000" cy="2174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SCS 5703 - Prof.Dra Angela Maria Belloni Cuenca</a:t>
            </a:r>
          </a:p>
        </p:txBody>
      </p:sp>
    </p:spTree>
    <p:extLst>
      <p:ext uri="{BB962C8B-B14F-4D97-AF65-F5344CB8AC3E}">
        <p14:creationId xmlns:p14="http://schemas.microsoft.com/office/powerpoint/2010/main" val="2334534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4EB51-5898-497F-9A8D-21E2FCCE89A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C5747-7BDA-4ED9-8B24-D6A0752ECF9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370013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332413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57CCC-E940-4222-8B99-04877A402E8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F1FDF-A396-4251-B5AB-ACF13F6884A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4F7D3-877B-4957-B301-557735CF5E3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1"/>
          </p:nvPr>
        </p:nvSpPr>
        <p:spPr>
          <a:xfrm>
            <a:off x="323850" y="6381750"/>
            <a:ext cx="4103688" cy="3603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C2AB6-4FB8-45F4-B09C-CAC0472FD62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3B9E6-F0B5-4B9C-8B88-12529C6B57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92BF6-35DA-4B02-BD3E-E111B45B70B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7413" y="63992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9C63999D-2B31-4FCD-8DF0-C3FF254679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0" r:id="rId2"/>
    <p:sldLayoutId id="2147483689" r:id="rId3"/>
    <p:sldLayoutId id="2147483688" r:id="rId4"/>
    <p:sldLayoutId id="2147483687" r:id="rId5"/>
    <p:sldLayoutId id="2147483686" r:id="rId6"/>
    <p:sldLayoutId id="2147483685" r:id="rId7"/>
    <p:sldLayoutId id="2147483684" r:id="rId8"/>
    <p:sldLayoutId id="2147483683" r:id="rId9"/>
    <p:sldLayoutId id="2147483682" r:id="rId10"/>
    <p:sldLayoutId id="2147483681" r:id="rId11"/>
    <p:sldLayoutId id="214748369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bibcir.fsp.usp.br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Relationship Id="rId4" Type="http://schemas.openxmlformats.org/officeDocument/2006/relationships/image" Target="http://www.scielosp.org/img/revistas/rsp/v37n4/16784t1.gif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107950" y="1670050"/>
            <a:ext cx="90360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ORGANIZAÇÃO E APRESENTAÇÃO DE </a:t>
            </a:r>
          </a:p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TRABALHOS ACADÊMICOS</a:t>
            </a: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5124" name="Line 40"/>
          <p:cNvSpPr>
            <a:spLocks noChangeShapeType="1"/>
          </p:cNvSpPr>
          <p:nvPr/>
        </p:nvSpPr>
        <p:spPr bwMode="auto">
          <a:xfrm>
            <a:off x="1001713" y="981075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6" name="CaixaDeTexto 2"/>
          <p:cNvSpPr txBox="1">
            <a:spLocks noChangeArrowheads="1"/>
          </p:cNvSpPr>
          <p:nvPr/>
        </p:nvSpPr>
        <p:spPr bwMode="auto">
          <a:xfrm>
            <a:off x="2987824" y="5673442"/>
            <a:ext cx="53890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000" dirty="0" err="1" smtClean="0"/>
              <a:t>Angela</a:t>
            </a:r>
            <a:r>
              <a:rPr lang="pt-BR" sz="2000" dirty="0" smtClean="0"/>
              <a:t> </a:t>
            </a:r>
            <a:r>
              <a:rPr lang="pt-BR" sz="2000" dirty="0"/>
              <a:t>Maria </a:t>
            </a:r>
            <a:r>
              <a:rPr lang="pt-BR" sz="2000" dirty="0" err="1"/>
              <a:t>Belloni</a:t>
            </a:r>
            <a:r>
              <a:rPr lang="pt-BR" sz="2000" dirty="0"/>
              <a:t> Cuenca</a:t>
            </a:r>
          </a:p>
          <a:p>
            <a:r>
              <a:rPr lang="pt-BR" sz="2000" dirty="0"/>
              <a:t>abcuenca@usp.br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267745" y="3717032"/>
            <a:ext cx="6109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ESP5105 – Acesso e Uso da Informação Bibliográfica aplicada à Entomologia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F2A029C-457B-4156-AF31-AFDDB5B34A3D}" type="slidenum">
              <a:rPr lang="pt-BR" smtClean="0"/>
              <a:pPr/>
              <a:t>10</a:t>
            </a:fld>
            <a:endParaRPr lang="pt-BR" smtClean="0"/>
          </a:p>
        </p:txBody>
      </p:sp>
      <p:grpSp>
        <p:nvGrpSpPr>
          <p:cNvPr id="162820" name="Group 4"/>
          <p:cNvGrpSpPr>
            <a:grpSpLocks/>
          </p:cNvGrpSpPr>
          <p:nvPr/>
        </p:nvGrpSpPr>
        <p:grpSpPr bwMode="auto">
          <a:xfrm>
            <a:off x="6029325" y="2205038"/>
            <a:ext cx="2527300" cy="2238375"/>
            <a:chOff x="3798" y="2474"/>
            <a:chExt cx="1592" cy="1410"/>
          </a:xfrm>
        </p:grpSpPr>
        <p:sp>
          <p:nvSpPr>
            <p:cNvPr id="20496" name="AutoShape 5"/>
            <p:cNvSpPr>
              <a:spLocks noChangeArrowheads="1"/>
            </p:cNvSpPr>
            <p:nvPr/>
          </p:nvSpPr>
          <p:spPr bwMode="auto">
            <a:xfrm>
              <a:off x="3798" y="2732"/>
              <a:ext cx="1592" cy="1152"/>
            </a:xfrm>
            <a:prstGeom prst="flowChartDocumen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pt-BR" sz="1400" b="1">
                  <a:solidFill>
                    <a:srgbClr val="000066"/>
                  </a:solidFill>
                  <a:latin typeface="Tahoma" pitchFamily="34" charset="0"/>
                </a:rPr>
                <a:t>Referências</a:t>
              </a:r>
            </a:p>
            <a:p>
              <a:r>
                <a:rPr lang="pt-BR" sz="1400" b="1">
                  <a:solidFill>
                    <a:srgbClr val="000066"/>
                  </a:solidFill>
                  <a:latin typeface="Tahoma" pitchFamily="34" charset="0"/>
                </a:rPr>
                <a:t>Anexos</a:t>
              </a:r>
              <a:endParaRPr lang="pt-BR" sz="1400">
                <a:solidFill>
                  <a:srgbClr val="000066"/>
                </a:solidFill>
                <a:latin typeface="Tahoma" pitchFamily="34" charset="0"/>
              </a:endParaRPr>
            </a:p>
          </p:txBody>
        </p:sp>
        <p:sp>
          <p:nvSpPr>
            <p:cNvPr id="162822" name="Text Box 6"/>
            <p:cNvSpPr txBox="1">
              <a:spLocks noChangeArrowheads="1"/>
            </p:cNvSpPr>
            <p:nvPr/>
          </p:nvSpPr>
          <p:spPr bwMode="auto">
            <a:xfrm>
              <a:off x="4286" y="2474"/>
              <a:ext cx="85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1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Pós-Texto</a:t>
              </a:r>
              <a:endParaRPr lang="pt-BR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62823" name="Group 7"/>
          <p:cNvGrpSpPr>
            <a:grpSpLocks/>
          </p:cNvGrpSpPr>
          <p:nvPr/>
        </p:nvGrpSpPr>
        <p:grpSpPr bwMode="auto">
          <a:xfrm>
            <a:off x="3203575" y="2205038"/>
            <a:ext cx="2786063" cy="2238375"/>
            <a:chOff x="2018" y="2474"/>
            <a:chExt cx="1755" cy="1410"/>
          </a:xfrm>
        </p:grpSpPr>
        <p:sp>
          <p:nvSpPr>
            <p:cNvPr id="162824" name="Text Box 8"/>
            <p:cNvSpPr txBox="1">
              <a:spLocks noChangeArrowheads="1"/>
            </p:cNvSpPr>
            <p:nvPr/>
          </p:nvSpPr>
          <p:spPr bwMode="auto">
            <a:xfrm>
              <a:off x="2628" y="2474"/>
              <a:ext cx="56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1800" dirty="0"/>
                <a:t> </a:t>
              </a:r>
              <a:r>
                <a:rPr lang="pt-BR" sz="1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Texto</a:t>
              </a:r>
              <a:endParaRPr lang="pt-BR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0494" name="AutoShape 9"/>
            <p:cNvSpPr>
              <a:spLocks noChangeArrowheads="1"/>
            </p:cNvSpPr>
            <p:nvPr/>
          </p:nvSpPr>
          <p:spPr bwMode="auto">
            <a:xfrm>
              <a:off x="2018" y="2732"/>
              <a:ext cx="1678" cy="1152"/>
            </a:xfrm>
            <a:prstGeom prst="flowChartDocumen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495" name="Text Box 10"/>
            <p:cNvSpPr txBox="1">
              <a:spLocks noChangeArrowheads="1"/>
            </p:cNvSpPr>
            <p:nvPr/>
          </p:nvSpPr>
          <p:spPr bwMode="auto">
            <a:xfrm>
              <a:off x="2018" y="2717"/>
              <a:ext cx="1755" cy="87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 Introdução</a:t>
              </a:r>
            </a:p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 Objetivo</a:t>
              </a:r>
            </a:p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 Métodos</a:t>
              </a:r>
            </a:p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 </a:t>
              </a:r>
              <a:r>
                <a:rPr lang="pt-BR" sz="1400" b="1" dirty="0" smtClean="0">
                  <a:solidFill>
                    <a:srgbClr val="000066"/>
                  </a:solidFill>
                  <a:latin typeface="Tahoma" pitchFamily="34" charset="0"/>
                </a:rPr>
                <a:t>Resultado </a:t>
              </a:r>
              <a:endParaRPr lang="pt-BR" sz="1400" b="1" dirty="0">
                <a:solidFill>
                  <a:srgbClr val="000066"/>
                </a:solidFill>
                <a:latin typeface="Tahoma" pitchFamily="34" charset="0"/>
              </a:endParaRPr>
            </a:p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	(Discussão)</a:t>
              </a:r>
            </a:p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 Conclusões/Considerações</a:t>
              </a:r>
            </a:p>
          </p:txBody>
        </p:sp>
      </p:grpSp>
      <p:sp>
        <p:nvSpPr>
          <p:cNvPr id="162827" name="Rectangle 11"/>
          <p:cNvSpPr>
            <a:spLocks noChangeArrowheads="1"/>
          </p:cNvSpPr>
          <p:nvPr/>
        </p:nvSpPr>
        <p:spPr bwMode="auto">
          <a:xfrm>
            <a:off x="107950" y="115888"/>
            <a:ext cx="90360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ORGANIZAÇÃO E APRESENTAÇÃO DE </a:t>
            </a:r>
          </a:p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TRABALHOS ACADÊMICOS </a:t>
            </a:r>
          </a:p>
        </p:txBody>
      </p:sp>
      <p:grpSp>
        <p:nvGrpSpPr>
          <p:cNvPr id="162831" name="Group 15"/>
          <p:cNvGrpSpPr>
            <a:grpSpLocks/>
          </p:cNvGrpSpPr>
          <p:nvPr/>
        </p:nvGrpSpPr>
        <p:grpSpPr bwMode="auto">
          <a:xfrm>
            <a:off x="482600" y="1700213"/>
            <a:ext cx="6394450" cy="2792412"/>
            <a:chOff x="304" y="2160"/>
            <a:chExt cx="4028" cy="1759"/>
          </a:xfrm>
        </p:grpSpPr>
        <p:sp>
          <p:nvSpPr>
            <p:cNvPr id="20489" name="AutoShape 16"/>
            <p:cNvSpPr>
              <a:spLocks noChangeArrowheads="1"/>
            </p:cNvSpPr>
            <p:nvPr/>
          </p:nvSpPr>
          <p:spPr bwMode="auto">
            <a:xfrm>
              <a:off x="304" y="2750"/>
              <a:ext cx="1623" cy="1152"/>
            </a:xfrm>
            <a:prstGeom prst="flowChartDocumen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pt-BR" sz="1400" b="1">
                <a:solidFill>
                  <a:srgbClr val="000066"/>
                </a:solidFill>
                <a:latin typeface="Tahoma" pitchFamily="34" charset="0"/>
              </a:endParaRPr>
            </a:p>
          </p:txBody>
        </p:sp>
        <p:sp>
          <p:nvSpPr>
            <p:cNvPr id="162833" name="Text Box 17"/>
            <p:cNvSpPr txBox="1">
              <a:spLocks noChangeArrowheads="1"/>
            </p:cNvSpPr>
            <p:nvPr/>
          </p:nvSpPr>
          <p:spPr bwMode="auto">
            <a:xfrm>
              <a:off x="1474" y="2160"/>
              <a:ext cx="285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None/>
                <a:defRPr/>
              </a:pPr>
              <a:r>
                <a:rPr lang="pt-BR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ESTRUTURA DO TRABALHO</a:t>
              </a:r>
              <a:endParaRPr lang="pt-BR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2834" name="Text Box 18"/>
            <p:cNvSpPr txBox="1">
              <a:spLocks noChangeArrowheads="1"/>
            </p:cNvSpPr>
            <p:nvPr/>
          </p:nvSpPr>
          <p:spPr bwMode="auto">
            <a:xfrm>
              <a:off x="672" y="2474"/>
              <a:ext cx="83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1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Pré-Texto</a:t>
              </a:r>
              <a:endParaRPr lang="pt-BR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0492" name="Text Box 19"/>
            <p:cNvSpPr txBox="1">
              <a:spLocks noChangeArrowheads="1"/>
            </p:cNvSpPr>
            <p:nvPr/>
          </p:nvSpPr>
          <p:spPr bwMode="auto">
            <a:xfrm>
              <a:off x="442" y="2775"/>
              <a:ext cx="1038" cy="114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Capa</a:t>
              </a:r>
            </a:p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Folha de rosto</a:t>
              </a:r>
            </a:p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Dedicatória</a:t>
              </a:r>
            </a:p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Agradecimentos</a:t>
              </a:r>
            </a:p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Resumo</a:t>
              </a:r>
            </a:p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Lista de Figuras</a:t>
              </a:r>
            </a:p>
            <a:p>
              <a:r>
                <a:rPr lang="pt-BR" sz="1400" b="1" dirty="0" smtClean="0">
                  <a:solidFill>
                    <a:srgbClr val="000066"/>
                  </a:solidFill>
                  <a:latin typeface="Tahoma" pitchFamily="34" charset="0"/>
                </a:rPr>
                <a:t>Sumário</a:t>
              </a:r>
              <a:endParaRPr lang="pt-BR" sz="1400" b="1" dirty="0">
                <a:solidFill>
                  <a:srgbClr val="000066"/>
                </a:solidFill>
                <a:latin typeface="Tahoma" pitchFamily="34" charset="0"/>
              </a:endParaRPr>
            </a:p>
            <a:p>
              <a:endParaRPr lang="pt-BR" sz="1400" dirty="0">
                <a:latin typeface="Tahoma" pitchFamily="34" charset="0"/>
              </a:endParaRPr>
            </a:p>
          </p:txBody>
        </p:sp>
      </p:grpSp>
      <p:sp>
        <p:nvSpPr>
          <p:cNvPr id="20488" name="Line 20"/>
          <p:cNvSpPr>
            <a:spLocks noChangeShapeType="1"/>
          </p:cNvSpPr>
          <p:nvPr/>
        </p:nvSpPr>
        <p:spPr bwMode="auto">
          <a:xfrm>
            <a:off x="1001713" y="981075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1FE890B-09C8-475E-8A5C-7475DA48F72D}" type="slidenum">
              <a:rPr lang="pt-BR" smtClean="0"/>
              <a:pPr/>
              <a:t>11</a:t>
            </a:fld>
            <a:endParaRPr lang="pt-BR" smtClean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81000" y="6705600"/>
            <a:ext cx="8305800" cy="6969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endParaRPr lang="pt-BR" sz="1600" b="1">
              <a:solidFill>
                <a:srgbClr val="FF0000"/>
              </a:solidFill>
            </a:endParaRP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pt-BR" sz="1400" b="1">
              <a:solidFill>
                <a:srgbClr val="000000"/>
              </a:solidFill>
            </a:endParaRP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pt-BR" sz="1400" b="1"/>
          </a:p>
        </p:txBody>
      </p:sp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900113" y="50800"/>
            <a:ext cx="7315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ORGANIZAÇÃO E APRESENTAÇÃO DE  </a:t>
            </a:r>
          </a:p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TRABALHOS ACADÊMICOS</a:t>
            </a:r>
          </a:p>
        </p:txBody>
      </p:sp>
      <p:sp>
        <p:nvSpPr>
          <p:cNvPr id="124934" name="Text Box 6"/>
          <p:cNvSpPr txBox="1">
            <a:spLocks noChangeArrowheads="1"/>
          </p:cNvSpPr>
          <p:nvPr/>
        </p:nvSpPr>
        <p:spPr bwMode="auto">
          <a:xfrm>
            <a:off x="3203848" y="137318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PRÉ-TEXTO</a:t>
            </a:r>
          </a:p>
        </p:txBody>
      </p:sp>
      <p:sp>
        <p:nvSpPr>
          <p:cNvPr id="124935" name="Text Box 7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106988" y="1870075"/>
            <a:ext cx="3352800" cy="1338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pt-BR" sz="1800" b="1">
                <a:solidFill>
                  <a:srgbClr val="FF0000"/>
                </a:solidFill>
                <a:latin typeface="Tahoma" pitchFamily="34" charset="0"/>
              </a:rPr>
              <a:t>CAPA</a:t>
            </a:r>
            <a:endParaRPr lang="pt-BR" sz="1800" b="1" u="sng">
              <a:solidFill>
                <a:srgbClr val="FF0000"/>
              </a:solidFill>
              <a:latin typeface="Tahoma" pitchFamily="34" charset="0"/>
            </a:endParaRP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600" b="1">
                <a:solidFill>
                  <a:srgbClr val="000000"/>
                </a:solidFill>
              </a:rPr>
              <a:t> </a:t>
            </a: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nome da instituição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título e subtítulo do trabalho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Identificação do trabalho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local (cidade)</a:t>
            </a:r>
          </a:p>
          <a:p>
            <a:pPr eaLnBrk="0" hangingPunct="0">
              <a:lnSpc>
                <a:spcPct val="90000"/>
              </a:lnSpc>
              <a:spcAft>
                <a:spcPct val="55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ano</a:t>
            </a:r>
            <a:endParaRPr lang="pt-BR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124936" name="Text Box 8"/>
          <p:cNvSpPr txBox="1">
            <a:spLocks noChangeArrowheads="1"/>
          </p:cNvSpPr>
          <p:nvPr/>
        </p:nvSpPr>
        <p:spPr bwMode="auto">
          <a:xfrm>
            <a:off x="457200" y="2636838"/>
            <a:ext cx="8362950" cy="17653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pt-BR" sz="1600" b="1">
                <a:solidFill>
                  <a:srgbClr val="FF0000"/>
                </a:solidFill>
                <a:latin typeface="Tahoma" pitchFamily="34" charset="0"/>
              </a:rPr>
              <a:t>FOLHA DE ROSTO</a:t>
            </a:r>
            <a:endParaRPr lang="pt-BR" sz="1600" b="1">
              <a:latin typeface="Tahoma" pitchFamily="34" charset="0"/>
            </a:endParaRP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00"/>
                </a:solidFill>
              </a:rPr>
              <a:t> </a:t>
            </a: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título e subtítulo do trabalho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nome do autor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identificação da natureza acadêmica do documento e unidade de ensino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nome do orientador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local (cidade)</a:t>
            </a:r>
          </a:p>
          <a:p>
            <a:pPr eaLnBrk="0" hangingPunct="0">
              <a:lnSpc>
                <a:spcPct val="90000"/>
              </a:lnSpc>
              <a:spcAft>
                <a:spcPct val="55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ano	</a:t>
            </a:r>
          </a:p>
          <a:p>
            <a:endParaRPr lang="pt-BR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124937" name="Text Box 9"/>
          <p:cNvSpPr txBox="1">
            <a:spLocks noChangeArrowheads="1"/>
          </p:cNvSpPr>
          <p:nvPr/>
        </p:nvSpPr>
        <p:spPr bwMode="auto">
          <a:xfrm>
            <a:off x="4498975" y="3748088"/>
            <a:ext cx="3919538" cy="504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pt-BR" sz="1600" b="1" dirty="0">
                <a:solidFill>
                  <a:srgbClr val="FF0000"/>
                </a:solidFill>
                <a:latin typeface="Tahoma" pitchFamily="34" charset="0"/>
              </a:rPr>
              <a:t>VERSO DA FOLHA DE ROSTO</a:t>
            </a:r>
            <a:endParaRPr lang="pt-BR" sz="1600" b="1" dirty="0">
              <a:latin typeface="Tahoma" pitchFamily="34" charset="0"/>
            </a:endParaRPr>
          </a:p>
          <a:p>
            <a:pPr eaLnBrk="0" hangingPunct="0">
              <a:lnSpc>
                <a:spcPct val="90000"/>
              </a:lnSpc>
              <a:spcAft>
                <a:spcPct val="55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 dirty="0">
                <a:solidFill>
                  <a:srgbClr val="000000"/>
                </a:solidFill>
              </a:rPr>
              <a:t>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autorização do autor para reprodução</a:t>
            </a:r>
          </a:p>
        </p:txBody>
      </p:sp>
      <p:sp>
        <p:nvSpPr>
          <p:cNvPr id="124938" name="Text Box 10"/>
          <p:cNvSpPr txBox="1">
            <a:spLocks noChangeArrowheads="1"/>
          </p:cNvSpPr>
          <p:nvPr/>
        </p:nvSpPr>
        <p:spPr bwMode="auto">
          <a:xfrm>
            <a:off x="533400" y="4508500"/>
            <a:ext cx="5910263" cy="504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pt-BR" sz="1600" b="1" dirty="0">
                <a:solidFill>
                  <a:srgbClr val="FF0000"/>
                </a:solidFill>
                <a:latin typeface="Tahoma" pitchFamily="34" charset="0"/>
              </a:rPr>
              <a:t>DEDICATÓRIA</a:t>
            </a:r>
          </a:p>
          <a:p>
            <a:pPr eaLnBrk="0" hangingPunct="0">
              <a:lnSpc>
                <a:spcPct val="90000"/>
              </a:lnSpc>
              <a:spcAft>
                <a:spcPct val="55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 dirty="0">
                <a:solidFill>
                  <a:srgbClr val="000000"/>
                </a:solidFill>
              </a:rPr>
              <a:t>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página onde o autor presta homenagem a alguém (opcional)</a:t>
            </a:r>
          </a:p>
        </p:txBody>
      </p:sp>
      <p:sp>
        <p:nvSpPr>
          <p:cNvPr id="124939" name="Text Box 11"/>
          <p:cNvSpPr txBox="1">
            <a:spLocks noChangeArrowheads="1"/>
          </p:cNvSpPr>
          <p:nvPr/>
        </p:nvSpPr>
        <p:spPr bwMode="auto">
          <a:xfrm>
            <a:off x="611188" y="5324475"/>
            <a:ext cx="8137525" cy="6969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pt-BR" sz="1600" b="1" dirty="0">
                <a:solidFill>
                  <a:srgbClr val="FF0000"/>
                </a:solidFill>
                <a:latin typeface="Tahoma" pitchFamily="34" charset="0"/>
              </a:rPr>
              <a:t>AGRADECIMENTOS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 dirty="0">
                <a:solidFill>
                  <a:srgbClr val="000000"/>
                </a:solidFill>
              </a:rPr>
              <a:t>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registro dos agradecimentos a pessoas e/ou instituições que contribuíram, de maneira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    relevante, à elaboração do trabalho. Apoio financeiro deve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sempre ser registrado.</a:t>
            </a:r>
            <a:endParaRPr lang="pt-BR" dirty="0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1001713" y="981075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5" grpId="0" autoUpdateAnimBg="0"/>
      <p:bldP spid="124936" grpId="0" autoUpdateAnimBg="0"/>
      <p:bldP spid="124937" grpId="0" autoUpdateAnimBg="0"/>
      <p:bldP spid="124938" grpId="0" autoUpdateAnimBg="0"/>
      <p:bldP spid="12493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B24ABF9-CC53-41E0-982E-E30E13D5EE78}" type="slidenum">
              <a:rPr lang="pt-BR" smtClean="0"/>
              <a:pPr/>
              <a:t>12</a:t>
            </a:fld>
            <a:endParaRPr lang="pt-BR" dirty="0" smtClean="0"/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3522663" y="3559175"/>
            <a:ext cx="184150" cy="2905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pt-BR" sz="1300" b="1">
              <a:solidFill>
                <a:srgbClr val="000000"/>
              </a:solidFill>
            </a:endParaRPr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4367213" y="5335588"/>
            <a:ext cx="8128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pt-BR" sz="1000" b="1" dirty="0">
                <a:solidFill>
                  <a:srgbClr val="000066"/>
                </a:solidFill>
                <a:latin typeface="Tahoma" pitchFamily="34" charset="0"/>
              </a:rPr>
              <a:t>São Paulo</a:t>
            </a:r>
          </a:p>
          <a:p>
            <a:pPr algn="ctr"/>
            <a:r>
              <a:rPr lang="pt-BR" sz="1000" b="1" dirty="0" smtClean="0">
                <a:solidFill>
                  <a:srgbClr val="000066"/>
                </a:solidFill>
                <a:latin typeface="Tahoma" pitchFamily="34" charset="0"/>
              </a:rPr>
              <a:t>2018</a:t>
            </a:r>
            <a:endParaRPr lang="pt-BR" sz="1000" b="1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6745288" y="2797175"/>
            <a:ext cx="1841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22534" name="Line 5"/>
          <p:cNvSpPr>
            <a:spLocks noChangeShapeType="1"/>
          </p:cNvSpPr>
          <p:nvPr/>
        </p:nvSpPr>
        <p:spPr bwMode="auto">
          <a:xfrm>
            <a:off x="1042988" y="836613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6982" name="Rectangle 6"/>
          <p:cNvSpPr>
            <a:spLocks noChangeArrowheads="1"/>
          </p:cNvSpPr>
          <p:nvPr/>
        </p:nvSpPr>
        <p:spPr bwMode="auto">
          <a:xfrm>
            <a:off x="971550" y="234950"/>
            <a:ext cx="731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CAPA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3214688" y="1557338"/>
            <a:ext cx="3059112" cy="584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Universidade de São Paulo</a:t>
            </a:r>
          </a:p>
          <a:p>
            <a:pPr algn="ctr"/>
            <a:r>
              <a:rPr lang="en-US" sz="1600" b="1" dirty="0" err="1">
                <a:solidFill>
                  <a:srgbClr val="000066"/>
                </a:solidFill>
                <a:latin typeface="Tahoma" pitchFamily="34" charset="0"/>
              </a:rPr>
              <a:t>Faculdade</a:t>
            </a:r>
            <a:r>
              <a:rPr lang="en-US" sz="1600" b="1" dirty="0">
                <a:solidFill>
                  <a:srgbClr val="000066"/>
                </a:solidFill>
                <a:latin typeface="Tahoma" pitchFamily="34" charset="0"/>
              </a:rPr>
              <a:t> de </a:t>
            </a:r>
            <a:r>
              <a:rPr lang="en-US" sz="1600" b="1" dirty="0" err="1">
                <a:solidFill>
                  <a:srgbClr val="000066"/>
                </a:solidFill>
                <a:latin typeface="Tahoma" pitchFamily="34" charset="0"/>
              </a:rPr>
              <a:t>Saúde</a:t>
            </a:r>
            <a:r>
              <a:rPr lang="en-US" sz="1600" b="1" dirty="0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en-US" sz="1600" b="1" dirty="0" err="1">
                <a:solidFill>
                  <a:srgbClr val="000066"/>
                </a:solidFill>
                <a:latin typeface="Tahoma" pitchFamily="34" charset="0"/>
              </a:rPr>
              <a:t>Pública</a:t>
            </a:r>
            <a:endParaRPr lang="pt-BR" sz="1600" b="1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6948488" y="1557338"/>
            <a:ext cx="1727200" cy="581025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pt-BR" sz="1600" b="1">
                <a:solidFill>
                  <a:srgbClr val="FF0000"/>
                </a:solidFill>
                <a:latin typeface="Tahoma" pitchFamily="34" charset="0"/>
              </a:rPr>
              <a:t>Nome da Instituição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6877050" y="2303463"/>
            <a:ext cx="777777" cy="338554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0000"/>
                </a:solidFill>
                <a:latin typeface="Tahoma" pitchFamily="34" charset="0"/>
              </a:rPr>
              <a:t>T</a:t>
            </a:r>
            <a:r>
              <a:rPr lang="pt-BR" sz="1600" b="1" dirty="0" smtClean="0">
                <a:solidFill>
                  <a:srgbClr val="FF0000"/>
                </a:solidFill>
                <a:latin typeface="Tahoma" pitchFamily="34" charset="0"/>
              </a:rPr>
              <a:t>ítulo</a:t>
            </a:r>
            <a:endParaRPr lang="pt-BR" sz="1600" b="1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3276600" y="2276872"/>
            <a:ext cx="2879725" cy="954107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pt-BR" dirty="0"/>
              <a:t/>
            </a:r>
            <a:br>
              <a:rPr lang="pt-BR" dirty="0"/>
            </a:br>
            <a:r>
              <a:rPr lang="pt-BR" sz="11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Análise da atividade locomotora de Aedes aegypti e Aedes </a:t>
            </a:r>
            <a:r>
              <a:rPr lang="pt-BR" sz="11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albopictus</a:t>
            </a:r>
            <a:r>
              <a:rPr lang="pt-BR" sz="11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pt-BR" sz="11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Diptera</a:t>
            </a:r>
            <a:r>
              <a:rPr lang="pt-BR" sz="11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pt-BR" sz="11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Culicidae</a:t>
            </a:r>
            <a:r>
              <a:rPr lang="pt-BR" sz="11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do Parque Municipal do </a:t>
            </a:r>
            <a:r>
              <a:rPr lang="pt-BR" sz="11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Piqueri</a:t>
            </a:r>
            <a:r>
              <a:rPr lang="pt-BR" sz="11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São Paulo, SP</a:t>
            </a:r>
            <a:endParaRPr lang="pt-BR" sz="11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2541" name="AutoShape 13"/>
          <p:cNvCxnSpPr>
            <a:cxnSpLocks noChangeShapeType="1"/>
            <a:stCxn id="22539" idx="1"/>
            <a:endCxn id="22540" idx="3"/>
          </p:cNvCxnSpPr>
          <p:nvPr/>
        </p:nvCxnSpPr>
        <p:spPr bwMode="auto">
          <a:xfrm flipH="1">
            <a:off x="6156325" y="2472740"/>
            <a:ext cx="720725" cy="281186"/>
          </a:xfrm>
          <a:prstGeom prst="straightConnector1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 type="triangle" w="sm" len="sm"/>
          </a:ln>
          <a:effectLst/>
        </p:spPr>
      </p:cxnSp>
      <p:cxnSp>
        <p:nvCxnSpPr>
          <p:cNvPr id="22542" name="AutoShape 14"/>
          <p:cNvCxnSpPr>
            <a:cxnSpLocks noChangeShapeType="1"/>
            <a:stCxn id="22538" idx="1"/>
            <a:endCxn id="22537" idx="3"/>
          </p:cNvCxnSpPr>
          <p:nvPr/>
        </p:nvCxnSpPr>
        <p:spPr bwMode="auto">
          <a:xfrm flipH="1">
            <a:off x="6273800" y="1847850"/>
            <a:ext cx="674688" cy="1588"/>
          </a:xfrm>
          <a:prstGeom prst="straightConnector1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 type="triangle" w="sm" len="sm"/>
          </a:ln>
          <a:effectLst/>
        </p:spPr>
      </p:cxn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7092950" y="1196975"/>
            <a:ext cx="454025" cy="336550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1600" b="1">
                <a:solidFill>
                  <a:srgbClr val="FF0000"/>
                </a:solidFill>
                <a:latin typeface="Tahoma" pitchFamily="34" charset="0"/>
              </a:rPr>
              <a:t>A4</a:t>
            </a:r>
          </a:p>
        </p:txBody>
      </p:sp>
      <p:cxnSp>
        <p:nvCxnSpPr>
          <p:cNvPr id="22544" name="AutoShape 16"/>
          <p:cNvCxnSpPr>
            <a:cxnSpLocks noChangeShapeType="1"/>
            <a:stCxn id="22543" idx="1"/>
            <a:endCxn id="22545" idx="3"/>
          </p:cNvCxnSpPr>
          <p:nvPr/>
        </p:nvCxnSpPr>
        <p:spPr bwMode="auto">
          <a:xfrm flipH="1">
            <a:off x="6516688" y="1365250"/>
            <a:ext cx="576262" cy="0"/>
          </a:xfrm>
          <a:prstGeom prst="straightConnector1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 type="triangle" w="sm" len="sm"/>
          </a:ln>
          <a:effectLst/>
        </p:spPr>
      </p:cxn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6332538" y="1227138"/>
            <a:ext cx="18415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2971800" y="1285875"/>
            <a:ext cx="3522663" cy="4746625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549" name="Text Box 20"/>
          <p:cNvSpPr txBox="1">
            <a:spLocks noChangeArrowheads="1"/>
          </p:cNvSpPr>
          <p:nvPr/>
        </p:nvSpPr>
        <p:spPr bwMode="auto">
          <a:xfrm>
            <a:off x="4140746" y="3955703"/>
            <a:ext cx="2303462" cy="76944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pt-BR" sz="11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Dissertação apresentada ao  </a:t>
            </a:r>
            <a:r>
              <a:rPr lang="pt-BR" sz="11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Programa de Mestrado Profissional em Entomologia em Saúde Pública (PMP-ESP</a:t>
            </a:r>
            <a:r>
              <a:rPr lang="pt-BR" sz="11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  <a:endParaRPr lang="pt-BR" sz="1100" b="1" i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50" name="Text Box 15"/>
          <p:cNvSpPr txBox="1">
            <a:spLocks noChangeArrowheads="1"/>
          </p:cNvSpPr>
          <p:nvPr/>
        </p:nvSpPr>
        <p:spPr bwMode="auto">
          <a:xfrm>
            <a:off x="3552825" y="3470811"/>
            <a:ext cx="2819400" cy="2462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/>
            <a:r>
              <a:rPr lang="pt-BR" sz="10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Filipe Gabriel Menezes </a:t>
            </a:r>
            <a:r>
              <a:rPr lang="pt-BR" sz="10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Pancetti</a:t>
            </a:r>
            <a:endParaRPr lang="pt-BR" sz="1000" b="1" dirty="0">
              <a:solidFill>
                <a:schemeClr val="accent4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2551" name="AutoShape 17"/>
          <p:cNvCxnSpPr>
            <a:cxnSpLocks noChangeShapeType="1"/>
          </p:cNvCxnSpPr>
          <p:nvPr/>
        </p:nvCxnSpPr>
        <p:spPr bwMode="auto">
          <a:xfrm flipH="1">
            <a:off x="6332538" y="3470811"/>
            <a:ext cx="615950" cy="88364"/>
          </a:xfrm>
          <a:prstGeom prst="straightConnector1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 type="triangle" w="sm" len="sm"/>
          </a:ln>
          <a:effectLst/>
        </p:spPr>
      </p:cxnSp>
      <p:sp>
        <p:nvSpPr>
          <p:cNvPr id="22552" name="Text Box 16"/>
          <p:cNvSpPr txBox="1">
            <a:spLocks noChangeArrowheads="1"/>
          </p:cNvSpPr>
          <p:nvPr/>
        </p:nvSpPr>
        <p:spPr bwMode="auto">
          <a:xfrm>
            <a:off x="6858000" y="3195638"/>
            <a:ext cx="1837362" cy="307777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1400" b="1" dirty="0">
                <a:solidFill>
                  <a:srgbClr val="FF0000"/>
                </a:solidFill>
                <a:latin typeface="Tahoma" pitchFamily="34" charset="0"/>
              </a:rPr>
              <a:t>Nome </a:t>
            </a:r>
            <a:r>
              <a:rPr lang="pt-BR" sz="1400" b="1" dirty="0" smtClean="0">
                <a:solidFill>
                  <a:srgbClr val="FF0000"/>
                </a:solidFill>
                <a:latin typeface="Tahoma" pitchFamily="34" charset="0"/>
              </a:rPr>
              <a:t>dos Autores</a:t>
            </a:r>
            <a:endParaRPr lang="pt-BR" sz="1400" b="1" dirty="0">
              <a:solidFill>
                <a:srgbClr val="FF0000"/>
              </a:solidFill>
              <a:latin typeface="Tahoma" pitchFamily="34" charset="0"/>
            </a:endParaRPr>
          </a:p>
        </p:txBody>
      </p:sp>
      <p:cxnSp>
        <p:nvCxnSpPr>
          <p:cNvPr id="22553" name="AutoShape 21"/>
          <p:cNvCxnSpPr>
            <a:cxnSpLocks noChangeShapeType="1"/>
          </p:cNvCxnSpPr>
          <p:nvPr/>
        </p:nvCxnSpPr>
        <p:spPr bwMode="auto">
          <a:xfrm flipH="1" flipV="1">
            <a:off x="6381750" y="4016375"/>
            <a:ext cx="244475" cy="204788"/>
          </a:xfrm>
          <a:prstGeom prst="straightConnector1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 type="triangle" w="sm" len="sm"/>
          </a:ln>
          <a:effectLst/>
        </p:spPr>
      </p:cxnSp>
      <p:sp>
        <p:nvSpPr>
          <p:cNvPr id="22554" name="Text Box 19"/>
          <p:cNvSpPr txBox="1">
            <a:spLocks noChangeArrowheads="1"/>
          </p:cNvSpPr>
          <p:nvPr/>
        </p:nvSpPr>
        <p:spPr bwMode="auto">
          <a:xfrm>
            <a:off x="6704013" y="3709988"/>
            <a:ext cx="1684337" cy="942975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1400" b="1">
                <a:solidFill>
                  <a:srgbClr val="FF0000"/>
                </a:solidFill>
                <a:latin typeface="Tahoma" pitchFamily="34" charset="0"/>
              </a:rPr>
              <a:t>Identificação da </a:t>
            </a:r>
          </a:p>
          <a:p>
            <a:r>
              <a:rPr lang="pt-BR" sz="1400" b="1">
                <a:solidFill>
                  <a:srgbClr val="FF0000"/>
                </a:solidFill>
                <a:latin typeface="Tahoma" pitchFamily="34" charset="0"/>
              </a:rPr>
              <a:t>natureza </a:t>
            </a:r>
          </a:p>
          <a:p>
            <a:r>
              <a:rPr lang="pt-BR" sz="1400" b="1">
                <a:solidFill>
                  <a:srgbClr val="FF0000"/>
                </a:solidFill>
                <a:latin typeface="Tahoma" pitchFamily="34" charset="0"/>
              </a:rPr>
              <a:t>acadêmica do</a:t>
            </a:r>
          </a:p>
          <a:p>
            <a:r>
              <a:rPr lang="pt-BR" sz="1400" b="1">
                <a:solidFill>
                  <a:srgbClr val="FF0000"/>
                </a:solidFill>
                <a:latin typeface="Tahoma" pitchFamily="34" charset="0"/>
              </a:rPr>
              <a:t>trabalho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E27F452-7FE3-47EC-A717-A7750BCF8278}" type="slidenum">
              <a:rPr lang="pt-BR" smtClean="0"/>
              <a:pPr/>
              <a:t>13</a:t>
            </a:fld>
            <a:endParaRPr lang="pt-BR" smtClean="0"/>
          </a:p>
        </p:txBody>
      </p:sp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1042988" y="260350"/>
            <a:ext cx="731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FOLHA DE ROSTO  </a:t>
            </a:r>
          </a:p>
        </p:txBody>
      </p:sp>
      <p:sp>
        <p:nvSpPr>
          <p:cNvPr id="23557" name="Rectangle 6"/>
          <p:cNvSpPr>
            <a:spLocks noChangeArrowheads="1"/>
          </p:cNvSpPr>
          <p:nvPr/>
        </p:nvSpPr>
        <p:spPr bwMode="auto">
          <a:xfrm>
            <a:off x="2971800" y="1292225"/>
            <a:ext cx="3522663" cy="4746625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129031" name="Group 7"/>
          <p:cNvGrpSpPr>
            <a:grpSpLocks/>
          </p:cNvGrpSpPr>
          <p:nvPr/>
        </p:nvGrpSpPr>
        <p:grpSpPr bwMode="auto">
          <a:xfrm>
            <a:off x="6405561" y="1735138"/>
            <a:ext cx="1262062" cy="839788"/>
            <a:chOff x="4035" y="1270"/>
            <a:chExt cx="795" cy="529"/>
          </a:xfrm>
        </p:grpSpPr>
        <p:sp>
          <p:nvSpPr>
            <p:cNvPr id="23577" name="Text Box 10"/>
            <p:cNvSpPr txBox="1">
              <a:spLocks noChangeArrowheads="1"/>
            </p:cNvSpPr>
            <p:nvPr/>
          </p:nvSpPr>
          <p:spPr bwMode="auto">
            <a:xfrm>
              <a:off x="4389" y="1270"/>
              <a:ext cx="441" cy="192"/>
            </a:xfrm>
            <a:prstGeom prst="rect">
              <a:avLst/>
            </a:prstGeom>
            <a:noFill/>
            <a:ln w="12700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400" b="1">
                  <a:solidFill>
                    <a:srgbClr val="FF0000"/>
                  </a:solidFill>
                  <a:latin typeface="Tahoma" pitchFamily="34" charset="0"/>
                </a:rPr>
                <a:t>Título</a:t>
              </a:r>
            </a:p>
          </p:txBody>
        </p:sp>
        <p:sp>
          <p:nvSpPr>
            <p:cNvPr id="23578" name="Text Box 11"/>
            <p:cNvSpPr txBox="1">
              <a:spLocks noChangeArrowheads="1"/>
            </p:cNvSpPr>
            <p:nvPr/>
          </p:nvSpPr>
          <p:spPr bwMode="auto">
            <a:xfrm>
              <a:off x="4167" y="1605"/>
              <a:ext cx="116" cy="194"/>
            </a:xfrm>
            <a:prstGeom prst="rect">
              <a:avLst/>
            </a:prstGeom>
            <a:noFill/>
            <a:ln w="12700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endParaRPr lang="pt-BR" sz="1400" b="1" dirty="0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cxnSp>
          <p:nvCxnSpPr>
            <p:cNvPr id="23580" name="AutoShape 13"/>
            <p:cNvCxnSpPr>
              <a:cxnSpLocks noChangeShapeType="1"/>
              <a:stCxn id="23577" idx="1"/>
            </p:cNvCxnSpPr>
            <p:nvPr/>
          </p:nvCxnSpPr>
          <p:spPr bwMode="auto">
            <a:xfrm flipH="1">
              <a:off x="4035" y="1366"/>
              <a:ext cx="354" cy="6"/>
            </a:xfrm>
            <a:prstGeom prst="straightConnector1">
              <a:avLst/>
            </a:prstGeom>
            <a:noFill/>
            <a:ln w="28575">
              <a:solidFill>
                <a:srgbClr val="000066"/>
              </a:solidFill>
              <a:round/>
              <a:headEnd type="none" w="sm" len="sm"/>
              <a:tailEnd type="triangle" w="sm" len="sm"/>
            </a:ln>
            <a:effectLst/>
          </p:spPr>
        </p:cxnSp>
      </p:grpSp>
      <p:grpSp>
        <p:nvGrpSpPr>
          <p:cNvPr id="129038" name="Group 14"/>
          <p:cNvGrpSpPr>
            <a:grpSpLocks/>
          </p:cNvGrpSpPr>
          <p:nvPr/>
        </p:nvGrpSpPr>
        <p:grpSpPr bwMode="auto">
          <a:xfrm>
            <a:off x="3178174" y="2854325"/>
            <a:ext cx="5331343" cy="414338"/>
            <a:chOff x="2057" y="1888"/>
            <a:chExt cx="3293" cy="261"/>
          </a:xfrm>
        </p:grpSpPr>
        <p:sp>
          <p:nvSpPr>
            <p:cNvPr id="23572" name="Text Box 15"/>
            <p:cNvSpPr txBox="1">
              <a:spLocks noChangeArrowheads="1"/>
            </p:cNvSpPr>
            <p:nvPr/>
          </p:nvSpPr>
          <p:spPr bwMode="auto">
            <a:xfrm>
              <a:off x="2057" y="1888"/>
              <a:ext cx="1776" cy="25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pt-BR" sz="1000" b="1" dirty="0">
                  <a:solidFill>
                    <a:schemeClr val="tx2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Filipe Gabriel Menezes </a:t>
              </a:r>
              <a:r>
                <a:rPr lang="pt-BR" sz="1000" b="1" dirty="0" err="1">
                  <a:solidFill>
                    <a:schemeClr val="tx2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Pancetti</a:t>
              </a:r>
              <a:endParaRPr lang="pt-BR" sz="1000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r"/>
              <a:endParaRPr lang="pt-BR" sz="1000" b="1" dirty="0">
                <a:solidFill>
                  <a:srgbClr val="000066"/>
                </a:solidFill>
                <a:latin typeface="Tahoma" pitchFamily="34" charset="0"/>
              </a:endParaRPr>
            </a:p>
          </p:txBody>
        </p:sp>
        <p:sp>
          <p:nvSpPr>
            <p:cNvPr id="23573" name="Text Box 16"/>
            <p:cNvSpPr txBox="1">
              <a:spLocks noChangeArrowheads="1"/>
            </p:cNvSpPr>
            <p:nvPr/>
          </p:nvSpPr>
          <p:spPr bwMode="auto">
            <a:xfrm>
              <a:off x="4193" y="1955"/>
              <a:ext cx="1157" cy="194"/>
            </a:xfrm>
            <a:prstGeom prst="rect">
              <a:avLst/>
            </a:prstGeom>
            <a:noFill/>
            <a:ln w="12700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Tahoma" pitchFamily="34" charset="0"/>
                </a:rPr>
                <a:t>Nome </a:t>
              </a:r>
              <a:r>
                <a:rPr lang="pt-BR" sz="1400" b="1" dirty="0" smtClean="0">
                  <a:solidFill>
                    <a:srgbClr val="FF0000"/>
                  </a:solidFill>
                  <a:latin typeface="Tahoma" pitchFamily="34" charset="0"/>
                </a:rPr>
                <a:t>dos Autores</a:t>
              </a:r>
              <a:endParaRPr lang="pt-BR" sz="1400" b="1" dirty="0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cxnSp>
          <p:nvCxnSpPr>
            <p:cNvPr id="23574" name="AutoShape 17"/>
            <p:cNvCxnSpPr>
              <a:cxnSpLocks noChangeShapeType="1"/>
              <a:stCxn id="23573" idx="1"/>
              <a:endCxn id="23572" idx="3"/>
            </p:cNvCxnSpPr>
            <p:nvPr/>
          </p:nvCxnSpPr>
          <p:spPr bwMode="auto">
            <a:xfrm flipH="1" flipV="1">
              <a:off x="3833" y="2014"/>
              <a:ext cx="360" cy="38"/>
            </a:xfrm>
            <a:prstGeom prst="straightConnector1">
              <a:avLst/>
            </a:prstGeom>
            <a:noFill/>
            <a:ln w="28575">
              <a:solidFill>
                <a:srgbClr val="000066"/>
              </a:solidFill>
              <a:round/>
              <a:headEnd type="none" w="sm" len="sm"/>
              <a:tailEnd type="triangle" w="sm" len="sm"/>
            </a:ln>
            <a:effectLst/>
          </p:spPr>
        </p:cxnSp>
      </p:grpSp>
      <p:grpSp>
        <p:nvGrpSpPr>
          <p:cNvPr id="129042" name="Group 18"/>
          <p:cNvGrpSpPr>
            <a:grpSpLocks/>
          </p:cNvGrpSpPr>
          <p:nvPr/>
        </p:nvGrpSpPr>
        <p:grpSpPr bwMode="auto">
          <a:xfrm>
            <a:off x="6225510" y="3416307"/>
            <a:ext cx="1986630" cy="942976"/>
            <a:chOff x="3987" y="2420"/>
            <a:chExt cx="1648" cy="594"/>
          </a:xfrm>
        </p:grpSpPr>
        <p:sp>
          <p:nvSpPr>
            <p:cNvPr id="23569" name="Text Box 19"/>
            <p:cNvSpPr txBox="1">
              <a:spLocks noChangeArrowheads="1"/>
            </p:cNvSpPr>
            <p:nvPr/>
          </p:nvSpPr>
          <p:spPr bwMode="auto">
            <a:xfrm>
              <a:off x="4195" y="2420"/>
              <a:ext cx="1440" cy="594"/>
            </a:xfrm>
            <a:prstGeom prst="rect">
              <a:avLst/>
            </a:prstGeom>
            <a:noFill/>
            <a:ln w="12700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400" b="1">
                  <a:solidFill>
                    <a:srgbClr val="FF0000"/>
                  </a:solidFill>
                  <a:latin typeface="Tahoma" pitchFamily="34" charset="0"/>
                </a:rPr>
                <a:t>Identificação da </a:t>
              </a:r>
            </a:p>
            <a:p>
              <a:r>
                <a:rPr lang="pt-BR" sz="1400" b="1">
                  <a:solidFill>
                    <a:srgbClr val="FF0000"/>
                  </a:solidFill>
                  <a:latin typeface="Tahoma" pitchFamily="34" charset="0"/>
                </a:rPr>
                <a:t>natureza </a:t>
              </a:r>
            </a:p>
            <a:p>
              <a:r>
                <a:rPr lang="pt-BR" sz="1400" b="1">
                  <a:solidFill>
                    <a:srgbClr val="FF0000"/>
                  </a:solidFill>
                  <a:latin typeface="Tahoma" pitchFamily="34" charset="0"/>
                </a:rPr>
                <a:t>acadêmica do</a:t>
              </a:r>
            </a:p>
            <a:p>
              <a:r>
                <a:rPr lang="pt-BR" sz="1400" b="1">
                  <a:solidFill>
                    <a:srgbClr val="FF0000"/>
                  </a:solidFill>
                  <a:latin typeface="Tahoma" pitchFamily="34" charset="0"/>
                </a:rPr>
                <a:t>trabalho</a:t>
              </a:r>
            </a:p>
          </p:txBody>
        </p:sp>
        <p:cxnSp>
          <p:nvCxnSpPr>
            <p:cNvPr id="23571" name="AutoShape 21"/>
            <p:cNvCxnSpPr>
              <a:cxnSpLocks noChangeShapeType="1"/>
              <a:stCxn id="23569" idx="1"/>
            </p:cNvCxnSpPr>
            <p:nvPr/>
          </p:nvCxnSpPr>
          <p:spPr bwMode="auto">
            <a:xfrm flipH="1">
              <a:off x="3987" y="2717"/>
              <a:ext cx="208" cy="71"/>
            </a:xfrm>
            <a:prstGeom prst="straightConnector1">
              <a:avLst/>
            </a:prstGeom>
            <a:noFill/>
            <a:ln w="28575">
              <a:solidFill>
                <a:srgbClr val="000066"/>
              </a:solidFill>
              <a:round/>
              <a:headEnd type="none" w="sm" len="sm"/>
              <a:tailEnd type="triangle" w="sm" len="sm"/>
            </a:ln>
            <a:effectLst/>
          </p:spPr>
        </p:cxnSp>
      </p:grpSp>
      <p:grpSp>
        <p:nvGrpSpPr>
          <p:cNvPr id="129046" name="Group 22"/>
          <p:cNvGrpSpPr>
            <a:grpSpLocks/>
          </p:cNvGrpSpPr>
          <p:nvPr/>
        </p:nvGrpSpPr>
        <p:grpSpPr bwMode="auto">
          <a:xfrm>
            <a:off x="3910240" y="4550579"/>
            <a:ext cx="3916362" cy="796927"/>
            <a:chOff x="2562" y="2943"/>
            <a:chExt cx="2467" cy="502"/>
          </a:xfrm>
        </p:grpSpPr>
        <p:sp>
          <p:nvSpPr>
            <p:cNvPr id="23566" name="Text Box 23"/>
            <p:cNvSpPr txBox="1">
              <a:spLocks noChangeArrowheads="1"/>
            </p:cNvSpPr>
            <p:nvPr/>
          </p:nvSpPr>
          <p:spPr bwMode="auto">
            <a:xfrm>
              <a:off x="4195" y="2943"/>
              <a:ext cx="834" cy="326"/>
            </a:xfrm>
            <a:prstGeom prst="rect">
              <a:avLst/>
            </a:prstGeom>
            <a:noFill/>
            <a:ln w="12700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400" b="1">
                  <a:solidFill>
                    <a:srgbClr val="FF0000"/>
                  </a:solidFill>
                  <a:latin typeface="Tahoma" pitchFamily="34" charset="0"/>
                </a:rPr>
                <a:t>Nome dos </a:t>
              </a:r>
            </a:p>
            <a:p>
              <a:r>
                <a:rPr lang="pt-BR" sz="1400" b="1">
                  <a:solidFill>
                    <a:srgbClr val="FF0000"/>
                  </a:solidFill>
                  <a:latin typeface="Tahoma" pitchFamily="34" charset="0"/>
                </a:rPr>
                <a:t>orientadores</a:t>
              </a:r>
            </a:p>
          </p:txBody>
        </p:sp>
        <p:sp>
          <p:nvSpPr>
            <p:cNvPr id="23567" name="Text Box 24"/>
            <p:cNvSpPr txBox="1">
              <a:spLocks noChangeArrowheads="1"/>
            </p:cNvSpPr>
            <p:nvPr/>
          </p:nvSpPr>
          <p:spPr bwMode="auto">
            <a:xfrm>
              <a:off x="2562" y="3106"/>
              <a:ext cx="1596" cy="3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000" b="1" dirty="0" smtClean="0">
                  <a:solidFill>
                    <a:srgbClr val="00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Orientação</a:t>
              </a:r>
              <a:endParaRPr lang="pt-BR" sz="1000" b="1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r>
                <a:rPr lang="pt-BR" sz="1000" b="1" dirty="0" smtClean="0">
                  <a:solidFill>
                    <a:srgbClr val="00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Profa. Dra. Tamara N. Lima </a:t>
              </a:r>
              <a:r>
                <a:rPr lang="pt-BR" sz="1000" b="1" dirty="0" err="1" smtClean="0">
                  <a:solidFill>
                    <a:srgbClr val="00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Camara</a:t>
              </a:r>
              <a:endParaRPr lang="pt-BR" sz="1000" b="1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endParaRPr lang="pt-BR" sz="900" dirty="0"/>
            </a:p>
          </p:txBody>
        </p:sp>
        <p:cxnSp>
          <p:nvCxnSpPr>
            <p:cNvPr id="23568" name="AutoShape 25"/>
            <p:cNvCxnSpPr>
              <a:cxnSpLocks noChangeShapeType="1"/>
              <a:stCxn id="23566" idx="1"/>
              <a:endCxn id="23567" idx="3"/>
            </p:cNvCxnSpPr>
            <p:nvPr/>
          </p:nvCxnSpPr>
          <p:spPr bwMode="auto">
            <a:xfrm flipH="1">
              <a:off x="4158" y="3106"/>
              <a:ext cx="37" cy="170"/>
            </a:xfrm>
            <a:prstGeom prst="straightConnector1">
              <a:avLst/>
            </a:prstGeom>
            <a:noFill/>
            <a:ln w="28575">
              <a:solidFill>
                <a:srgbClr val="000066"/>
              </a:solidFill>
              <a:round/>
              <a:headEnd type="none" w="sm" len="sm"/>
              <a:tailEnd type="triangle" w="sm" len="sm"/>
            </a:ln>
            <a:effectLst/>
          </p:spPr>
        </p:cxnSp>
      </p:grpSp>
      <p:grpSp>
        <p:nvGrpSpPr>
          <p:cNvPr id="129050" name="Group 26"/>
          <p:cNvGrpSpPr>
            <a:grpSpLocks/>
          </p:cNvGrpSpPr>
          <p:nvPr/>
        </p:nvGrpSpPr>
        <p:grpSpPr bwMode="auto">
          <a:xfrm>
            <a:off x="4279900" y="5340350"/>
            <a:ext cx="3462338" cy="396875"/>
            <a:chOff x="2699" y="3550"/>
            <a:chExt cx="2181" cy="250"/>
          </a:xfrm>
        </p:grpSpPr>
        <p:sp>
          <p:nvSpPr>
            <p:cNvPr id="23563" name="Text Box 27"/>
            <p:cNvSpPr txBox="1">
              <a:spLocks noChangeArrowheads="1"/>
            </p:cNvSpPr>
            <p:nvPr/>
          </p:nvSpPr>
          <p:spPr bwMode="auto">
            <a:xfrm>
              <a:off x="2699" y="3550"/>
              <a:ext cx="771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pt-BR" sz="1000" b="1" dirty="0">
                  <a:solidFill>
                    <a:srgbClr val="000066"/>
                  </a:solidFill>
                  <a:latin typeface="Tahoma" pitchFamily="34" charset="0"/>
                </a:rPr>
                <a:t>São Paulo</a:t>
              </a:r>
            </a:p>
            <a:p>
              <a:pPr algn="ctr"/>
              <a:r>
                <a:rPr lang="pt-BR" sz="1000" b="1" dirty="0" smtClean="0">
                  <a:solidFill>
                    <a:srgbClr val="000066"/>
                  </a:solidFill>
                  <a:latin typeface="Tahoma" pitchFamily="34" charset="0"/>
                </a:rPr>
                <a:t>2018</a:t>
              </a:r>
              <a:endParaRPr lang="pt-BR" sz="1000" b="1" dirty="0">
                <a:solidFill>
                  <a:srgbClr val="000066"/>
                </a:solidFill>
                <a:latin typeface="Tahoma" pitchFamily="34" charset="0"/>
              </a:endParaRPr>
            </a:p>
          </p:txBody>
        </p:sp>
        <p:sp>
          <p:nvSpPr>
            <p:cNvPr id="23564" name="Text Box 28"/>
            <p:cNvSpPr txBox="1">
              <a:spLocks noChangeArrowheads="1"/>
            </p:cNvSpPr>
            <p:nvPr/>
          </p:nvSpPr>
          <p:spPr bwMode="auto">
            <a:xfrm>
              <a:off x="4195" y="3599"/>
              <a:ext cx="685" cy="192"/>
            </a:xfrm>
            <a:prstGeom prst="rect">
              <a:avLst/>
            </a:prstGeom>
            <a:noFill/>
            <a:ln w="12700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400" b="1">
                  <a:solidFill>
                    <a:srgbClr val="FF0000"/>
                  </a:solidFill>
                  <a:latin typeface="Tahoma" pitchFamily="34" charset="0"/>
                </a:rPr>
                <a:t>Local, ano</a:t>
              </a:r>
            </a:p>
          </p:txBody>
        </p:sp>
        <p:cxnSp>
          <p:nvCxnSpPr>
            <p:cNvPr id="23565" name="AutoShape 29"/>
            <p:cNvCxnSpPr>
              <a:cxnSpLocks noChangeShapeType="1"/>
              <a:stCxn id="23564" idx="1"/>
              <a:endCxn id="23563" idx="3"/>
            </p:cNvCxnSpPr>
            <p:nvPr/>
          </p:nvCxnSpPr>
          <p:spPr bwMode="auto">
            <a:xfrm flipH="1" flipV="1">
              <a:off x="3470" y="3694"/>
              <a:ext cx="725" cy="1"/>
            </a:xfrm>
            <a:prstGeom prst="straightConnector1">
              <a:avLst/>
            </a:prstGeom>
            <a:noFill/>
            <a:ln w="28575">
              <a:solidFill>
                <a:srgbClr val="000066"/>
              </a:solidFill>
              <a:round/>
              <a:headEnd type="none" w="sm" len="sm"/>
              <a:tailEnd type="triangle" w="sm" len="sm"/>
            </a:ln>
            <a:effectLst/>
          </p:spPr>
        </p:cxnSp>
      </p:grpSp>
      <p:sp>
        <p:nvSpPr>
          <p:cNvPr id="28" name="Text Box 20"/>
          <p:cNvSpPr txBox="1">
            <a:spLocks noChangeArrowheads="1"/>
          </p:cNvSpPr>
          <p:nvPr/>
        </p:nvSpPr>
        <p:spPr bwMode="auto">
          <a:xfrm>
            <a:off x="3979863" y="3356992"/>
            <a:ext cx="2303462" cy="127727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pt-BR" sz="1100" b="1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Dissertação apresentada ao  </a:t>
            </a:r>
            <a:r>
              <a:rPr lang="pt-BR" sz="1100" b="1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Programa de Mestrado Profissional em Entomologia em Saúde Pública (PMP-ESP</a:t>
            </a:r>
            <a:r>
              <a:rPr lang="pt-BR" sz="1100" b="1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da Faculdade de Saúde Pública da Universidade de São Paulo.</a:t>
            </a:r>
            <a:endParaRPr lang="pt-BR" sz="1100" b="1" i="1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971800" y="1412776"/>
            <a:ext cx="302577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/>
              <a:t/>
            </a:r>
            <a:br>
              <a:rPr lang="pt-BR" dirty="0"/>
            </a:br>
            <a:r>
              <a:rPr lang="pt-BR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Análise da atividade locomotora de Aedes aegypti e Aedes </a:t>
            </a:r>
            <a:r>
              <a:rPr lang="pt-BR" b="1" dirty="0" err="1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albopictus</a:t>
            </a:r>
            <a:r>
              <a:rPr lang="pt-BR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pt-BR" b="1" dirty="0" err="1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Diptera</a:t>
            </a:r>
            <a:r>
              <a:rPr lang="pt-BR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pt-BR" b="1" dirty="0" err="1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Culicidae</a:t>
            </a:r>
            <a:r>
              <a:rPr lang="pt-BR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do Parque Municipal do </a:t>
            </a:r>
            <a:r>
              <a:rPr lang="pt-BR" b="1" dirty="0" err="1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Piqueri</a:t>
            </a:r>
            <a:r>
              <a:rPr lang="pt-BR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São Paulo, SP</a:t>
            </a:r>
            <a:endParaRPr lang="pt-BR" sz="1400" b="1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FE15C58-E829-4035-A4EE-424B9FA1DA0E}" type="slidenum">
              <a:rPr lang="pt-BR" smtClean="0"/>
              <a:pPr/>
              <a:t>14</a:t>
            </a:fld>
            <a:endParaRPr lang="pt-BR" smtClean="0"/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955675" y="153988"/>
            <a:ext cx="731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FOLHA DE ROSTO</a:t>
            </a:r>
          </a:p>
        </p:txBody>
      </p:sp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5078413" y="5202238"/>
            <a:ext cx="18415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24582" name="Rectangle 7"/>
          <p:cNvSpPr>
            <a:spLocks noChangeArrowheads="1"/>
          </p:cNvSpPr>
          <p:nvPr/>
        </p:nvSpPr>
        <p:spPr bwMode="auto">
          <a:xfrm>
            <a:off x="827088" y="1412875"/>
            <a:ext cx="3522662" cy="4746625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4586" name="Text Box 13"/>
          <p:cNvSpPr txBox="1">
            <a:spLocks noChangeArrowheads="1"/>
          </p:cNvSpPr>
          <p:nvPr/>
        </p:nvSpPr>
        <p:spPr bwMode="auto">
          <a:xfrm>
            <a:off x="2066925" y="5475288"/>
            <a:ext cx="1223963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pt-BR" sz="1000" b="1" dirty="0">
                <a:solidFill>
                  <a:srgbClr val="000066"/>
                </a:solidFill>
                <a:latin typeface="Tahoma" pitchFamily="34" charset="0"/>
              </a:rPr>
              <a:t>São Paulo</a:t>
            </a:r>
          </a:p>
          <a:p>
            <a:pPr algn="ctr"/>
            <a:r>
              <a:rPr lang="pt-BR" sz="1000" b="1" dirty="0" smtClean="0">
                <a:solidFill>
                  <a:srgbClr val="000066"/>
                </a:solidFill>
                <a:latin typeface="Tahoma" pitchFamily="34" charset="0"/>
              </a:rPr>
              <a:t>2018</a:t>
            </a:r>
            <a:endParaRPr lang="pt-BR" sz="1000" b="1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24587" name="Rectangle 18"/>
          <p:cNvSpPr>
            <a:spLocks noChangeArrowheads="1"/>
          </p:cNvSpPr>
          <p:nvPr/>
        </p:nvSpPr>
        <p:spPr bwMode="auto">
          <a:xfrm>
            <a:off x="5045075" y="1412875"/>
            <a:ext cx="3522663" cy="4746625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4588" name="Text Box 23"/>
          <p:cNvSpPr txBox="1">
            <a:spLocks noChangeArrowheads="1"/>
          </p:cNvSpPr>
          <p:nvPr/>
        </p:nvSpPr>
        <p:spPr bwMode="auto">
          <a:xfrm>
            <a:off x="1922463" y="931863"/>
            <a:ext cx="11779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  <a:latin typeface="Tahoma" pitchFamily="34" charset="0"/>
              </a:rPr>
              <a:t>FRENTE</a:t>
            </a:r>
            <a:endParaRPr lang="pt-BR" sz="20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24589" name="Text Box 24"/>
          <p:cNvSpPr txBox="1">
            <a:spLocks noChangeArrowheads="1"/>
          </p:cNvSpPr>
          <p:nvPr/>
        </p:nvSpPr>
        <p:spPr bwMode="auto">
          <a:xfrm>
            <a:off x="6280150" y="931863"/>
            <a:ext cx="10509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  <a:latin typeface="Tahoma" pitchFamily="34" charset="0"/>
              </a:rPr>
              <a:t>VERSO</a:t>
            </a:r>
            <a:endParaRPr lang="pt-BR" sz="20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24590" name="Line 25"/>
          <p:cNvSpPr>
            <a:spLocks noChangeShapeType="1"/>
          </p:cNvSpPr>
          <p:nvPr/>
        </p:nvSpPr>
        <p:spPr bwMode="auto">
          <a:xfrm>
            <a:off x="1042988" y="692150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4591" name="Text Box 26"/>
          <p:cNvSpPr txBox="1">
            <a:spLocks noChangeArrowheads="1"/>
          </p:cNvSpPr>
          <p:nvPr/>
        </p:nvSpPr>
        <p:spPr bwMode="auto">
          <a:xfrm>
            <a:off x="5292725" y="4508500"/>
            <a:ext cx="3168650" cy="9112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/>
            <a:r>
              <a:rPr lang="pt-BR" sz="900" b="1">
                <a:solidFill>
                  <a:srgbClr val="000066"/>
                </a:solidFill>
                <a:latin typeface="Tahoma" pitchFamily="34" charset="0"/>
              </a:rPr>
              <a:t>É expressamente proibida a comercialização deste documento tanto na sua forma impressa como eletrônica. Sua reprodução total ou parcial é permitida exclusivamente para fins acadêmicos e científicos, desde que na reprodução figure a identificação do autor, título, instituição e ano.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1331640" y="2854325"/>
            <a:ext cx="2875331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/>
            <a:r>
              <a:rPr lang="pt-BR" sz="1000" b="1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Filipe Gabriel Menezes </a:t>
            </a:r>
            <a:r>
              <a:rPr lang="pt-BR" sz="1000" b="1" dirty="0" err="1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Pancetti</a:t>
            </a:r>
            <a:endParaRPr lang="pt-BR" sz="1000" b="1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endParaRPr lang="pt-BR" sz="1000" b="1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2123728" y="3429000"/>
            <a:ext cx="2303462" cy="10156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pt-BR" sz="1000" b="1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Dissertação apresentada ao  </a:t>
            </a:r>
            <a:r>
              <a:rPr lang="pt-BR" sz="1000" b="1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Programa de </a:t>
            </a:r>
            <a:r>
              <a:rPr lang="pt-BR" sz="1000" b="1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Mestrado Profissional </a:t>
            </a:r>
            <a:r>
              <a:rPr lang="pt-BR" sz="1000" b="1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 Entomologia em Saúde Pública (PMP-ESP</a:t>
            </a:r>
            <a:r>
              <a:rPr lang="pt-BR" sz="1000" b="1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da Faculdade de Saúde Pública da Universidade de São Paulo</a:t>
            </a:r>
            <a:r>
              <a:rPr lang="pt-BR" sz="900" dirty="0" smtClean="0"/>
              <a:t>.</a:t>
            </a:r>
            <a:endParaRPr lang="pt-BR" sz="900" b="1" i="1" dirty="0"/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1979712" y="4792672"/>
            <a:ext cx="2457724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1000" b="1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Orientação</a:t>
            </a:r>
            <a:endParaRPr lang="pt-BR" sz="1000" b="1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pt-BR" sz="1000" b="1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Profa. Dra. Tamara N. Lima </a:t>
            </a:r>
            <a:r>
              <a:rPr lang="pt-BR" sz="1000" b="1" dirty="0" err="1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Camara</a:t>
            </a:r>
            <a:endParaRPr lang="pt-BR" sz="1000" b="1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pt-BR" sz="1000" b="1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1043608" y="1412776"/>
            <a:ext cx="306776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/>
              <a:t/>
            </a:r>
            <a:br>
              <a:rPr lang="pt-BR" dirty="0"/>
            </a:br>
            <a:r>
              <a:rPr lang="pt-BR" b="1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Análise da atividade locomotora de Aedes aegypti e Aedes </a:t>
            </a:r>
            <a:r>
              <a:rPr lang="pt-BR" b="1" dirty="0" err="1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albopictus</a:t>
            </a:r>
            <a:r>
              <a:rPr lang="pt-BR" b="1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pt-BR" b="1" dirty="0" err="1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Diptera</a:t>
            </a:r>
            <a:r>
              <a:rPr lang="pt-BR" b="1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pt-BR" b="1" dirty="0" err="1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Culicidae</a:t>
            </a:r>
            <a:r>
              <a:rPr lang="pt-BR" b="1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do Parque Municipal do </a:t>
            </a:r>
            <a:r>
              <a:rPr lang="pt-BR" b="1" dirty="0" err="1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Piqueri</a:t>
            </a:r>
            <a:r>
              <a:rPr lang="pt-BR" b="1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São Paulo, SP</a:t>
            </a:r>
            <a:endParaRPr lang="pt-BR" sz="1400" b="1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F00A38F-431D-4CF1-A9DA-6315410B393F}" type="slidenum">
              <a:rPr lang="pt-BR" smtClean="0"/>
              <a:pPr/>
              <a:t>15</a:t>
            </a:fld>
            <a:endParaRPr lang="pt-BR" smtClean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5078413" y="5202238"/>
            <a:ext cx="18415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827088" y="1412875"/>
            <a:ext cx="3522662" cy="4746625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5606" name="Rectangle 10"/>
          <p:cNvSpPr>
            <a:spLocks noChangeArrowheads="1"/>
          </p:cNvSpPr>
          <p:nvPr/>
        </p:nvSpPr>
        <p:spPr bwMode="auto">
          <a:xfrm>
            <a:off x="5045075" y="1412875"/>
            <a:ext cx="3522663" cy="4746625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5607" name="Line 15"/>
          <p:cNvSpPr>
            <a:spLocks noChangeShapeType="1"/>
          </p:cNvSpPr>
          <p:nvPr/>
        </p:nvSpPr>
        <p:spPr bwMode="auto">
          <a:xfrm>
            <a:off x="1042988" y="692150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33136" name="Rectangle 16"/>
          <p:cNvSpPr>
            <a:spLocks noChangeArrowheads="1"/>
          </p:cNvSpPr>
          <p:nvPr/>
        </p:nvSpPr>
        <p:spPr bwMode="auto">
          <a:xfrm>
            <a:off x="900113" y="188913"/>
            <a:ext cx="731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DEDICATÓRIAS, AGRADECIMENTOS  </a:t>
            </a:r>
          </a:p>
        </p:txBody>
      </p:sp>
      <p:sp>
        <p:nvSpPr>
          <p:cNvPr id="25609" name="Text Box 17"/>
          <p:cNvSpPr txBox="1">
            <a:spLocks noChangeArrowheads="1"/>
          </p:cNvSpPr>
          <p:nvPr/>
        </p:nvSpPr>
        <p:spPr bwMode="auto">
          <a:xfrm>
            <a:off x="971550" y="3381375"/>
            <a:ext cx="3240088" cy="1885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pt-BR" b="1">
                <a:solidFill>
                  <a:srgbClr val="000066"/>
                </a:solidFill>
                <a:latin typeface="Tahoma" pitchFamily="34" charset="0"/>
              </a:rPr>
              <a:t>Para...</a:t>
            </a:r>
          </a:p>
          <a:p>
            <a:pPr>
              <a:spcBef>
                <a:spcPct val="30000"/>
              </a:spcBef>
            </a:pPr>
            <a:endParaRPr lang="pt-BR" b="1">
              <a:solidFill>
                <a:srgbClr val="000066"/>
              </a:solidFill>
              <a:latin typeface="Tahoma" pitchFamily="34" charset="0"/>
            </a:endParaRPr>
          </a:p>
          <a:p>
            <a:pPr>
              <a:spcBef>
                <a:spcPct val="30000"/>
              </a:spcBef>
            </a:pPr>
            <a:r>
              <a:rPr lang="pt-BR" b="1">
                <a:solidFill>
                  <a:srgbClr val="000066"/>
                </a:solidFill>
                <a:latin typeface="Tahoma" pitchFamily="34" charset="0"/>
              </a:rPr>
              <a:t>pelo apoio, incentivo e carinho recebidos.</a:t>
            </a:r>
          </a:p>
          <a:p>
            <a:pPr>
              <a:spcBef>
                <a:spcPct val="30000"/>
              </a:spcBef>
            </a:pPr>
            <a:endParaRPr lang="pt-BR" b="1">
              <a:solidFill>
                <a:srgbClr val="000066"/>
              </a:solidFill>
              <a:latin typeface="Tahoma" pitchFamily="34" charset="0"/>
            </a:endParaRPr>
          </a:p>
          <a:p>
            <a:pPr>
              <a:spcBef>
                <a:spcPct val="30000"/>
              </a:spcBef>
            </a:pPr>
            <a:r>
              <a:rPr lang="pt-BR" b="1">
                <a:solidFill>
                  <a:srgbClr val="000066"/>
                </a:solidFill>
                <a:latin typeface="Tahoma" pitchFamily="34" charset="0"/>
              </a:rPr>
              <a:t>Para... e..</a:t>
            </a:r>
          </a:p>
          <a:p>
            <a:pPr>
              <a:spcBef>
                <a:spcPct val="30000"/>
              </a:spcBef>
            </a:pPr>
            <a:endParaRPr lang="pt-BR" b="1">
              <a:solidFill>
                <a:srgbClr val="000066"/>
              </a:solidFill>
              <a:latin typeface="Tahoma" pitchFamily="34" charset="0"/>
            </a:endParaRPr>
          </a:p>
          <a:p>
            <a:pPr>
              <a:spcBef>
                <a:spcPct val="30000"/>
              </a:spcBef>
            </a:pPr>
            <a:r>
              <a:rPr lang="pt-BR" b="1">
                <a:solidFill>
                  <a:srgbClr val="000066"/>
                </a:solidFill>
                <a:latin typeface="Tahoma" pitchFamily="34" charset="0"/>
              </a:rPr>
              <a:t>pelo muito que representam  para mim.</a:t>
            </a:r>
          </a:p>
        </p:txBody>
      </p:sp>
      <p:sp>
        <p:nvSpPr>
          <p:cNvPr id="25610" name="Rectangle 18"/>
          <p:cNvSpPr>
            <a:spLocks noChangeArrowheads="1"/>
          </p:cNvSpPr>
          <p:nvPr/>
        </p:nvSpPr>
        <p:spPr bwMode="auto">
          <a:xfrm>
            <a:off x="5148263" y="1700213"/>
            <a:ext cx="3311525" cy="2343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AGRADECIMENTOS</a:t>
            </a:r>
          </a:p>
          <a:p>
            <a:endParaRPr lang="pt-BR" sz="1400" b="1">
              <a:solidFill>
                <a:srgbClr val="000066"/>
              </a:solidFill>
              <a:latin typeface="Tahoma" pitchFamily="34" charset="0"/>
            </a:endParaRPr>
          </a:p>
          <a:p>
            <a:r>
              <a:rPr lang="pt-BR" b="1">
                <a:solidFill>
                  <a:srgbClr val="000066"/>
                </a:solidFill>
                <a:latin typeface="Tahoma" pitchFamily="34" charset="0"/>
              </a:rPr>
              <a:t>Ao Prof... pela orientação prestada no desenvolvimento deste trabalho.</a:t>
            </a:r>
          </a:p>
          <a:p>
            <a:endParaRPr lang="pt-BR" b="1">
              <a:solidFill>
                <a:srgbClr val="000066"/>
              </a:solidFill>
              <a:latin typeface="Tahoma" pitchFamily="34" charset="0"/>
            </a:endParaRPr>
          </a:p>
          <a:p>
            <a:r>
              <a:rPr lang="pt-BR" b="1">
                <a:solidFill>
                  <a:srgbClr val="000066"/>
                </a:solidFill>
                <a:latin typeface="Tahoma" pitchFamily="34" charset="0"/>
              </a:rPr>
              <a:t>Ao Instituto... pela oportunidade da coleta dos dados.</a:t>
            </a:r>
          </a:p>
          <a:p>
            <a:endParaRPr lang="pt-BR" b="1">
              <a:solidFill>
                <a:srgbClr val="000066"/>
              </a:solidFill>
              <a:latin typeface="Tahoma" pitchFamily="34" charset="0"/>
            </a:endParaRPr>
          </a:p>
          <a:p>
            <a:r>
              <a:rPr lang="pt-BR" b="1">
                <a:solidFill>
                  <a:srgbClr val="000066"/>
                </a:solidFill>
                <a:latin typeface="Tahoma" pitchFamily="34" charset="0"/>
              </a:rPr>
              <a:t>A... pela assessoria prestada quanto...</a:t>
            </a:r>
          </a:p>
          <a:p>
            <a:endParaRPr lang="pt-BR" b="1">
              <a:solidFill>
                <a:srgbClr val="000066"/>
              </a:solidFill>
              <a:latin typeface="Tahoma" pitchFamily="34" charset="0"/>
            </a:endParaRPr>
          </a:p>
          <a:p>
            <a:r>
              <a:rPr lang="pt-BR" b="1">
                <a:solidFill>
                  <a:srgbClr val="000066"/>
                </a:solidFill>
                <a:latin typeface="Tahoma" pitchFamily="34" charset="0"/>
              </a:rPr>
              <a:t>A todos colegas e amigos, pelo apoio e incentivo constantes</a:t>
            </a:r>
          </a:p>
        </p:txBody>
      </p:sp>
      <p:sp>
        <p:nvSpPr>
          <p:cNvPr id="25611" name="Text Box 19"/>
          <p:cNvSpPr txBox="1">
            <a:spLocks noChangeArrowheads="1"/>
          </p:cNvSpPr>
          <p:nvPr/>
        </p:nvSpPr>
        <p:spPr bwMode="auto">
          <a:xfrm>
            <a:off x="1763713" y="995363"/>
            <a:ext cx="1503362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FF0000"/>
                </a:solidFill>
                <a:latin typeface="Tahoma" pitchFamily="34" charset="0"/>
              </a:rPr>
              <a:t>Dedicatória</a:t>
            </a:r>
            <a:endParaRPr lang="pt-BR" sz="18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25612" name="Text Box 20"/>
          <p:cNvSpPr txBox="1">
            <a:spLocks noChangeArrowheads="1"/>
          </p:cNvSpPr>
          <p:nvPr/>
        </p:nvSpPr>
        <p:spPr bwMode="auto">
          <a:xfrm>
            <a:off x="5724525" y="765175"/>
            <a:ext cx="2519363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FF0000"/>
                </a:solidFill>
                <a:latin typeface="Tahoma" pitchFamily="34" charset="0"/>
              </a:rPr>
              <a:t>Agradecimentos e Financiadores</a:t>
            </a:r>
            <a:endParaRPr lang="pt-BR" sz="18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25613" name="Text Box 21"/>
          <p:cNvSpPr txBox="1">
            <a:spLocks noChangeArrowheads="1"/>
          </p:cNvSpPr>
          <p:nvPr/>
        </p:nvSpPr>
        <p:spPr bwMode="auto">
          <a:xfrm>
            <a:off x="5148263" y="4605338"/>
            <a:ext cx="3384550" cy="12311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FINANCIAMENTO</a:t>
            </a:r>
          </a:p>
          <a:p>
            <a:endParaRPr lang="pt-BR" b="1" dirty="0">
              <a:solidFill>
                <a:srgbClr val="000066"/>
              </a:solidFill>
            </a:endParaRPr>
          </a:p>
          <a:p>
            <a:r>
              <a:rPr lang="pt-BR" b="1" dirty="0">
                <a:solidFill>
                  <a:srgbClr val="000066"/>
                </a:solidFill>
                <a:latin typeface="Tahoma" pitchFamily="34" charset="0"/>
              </a:rPr>
              <a:t>Pesquisa financiada pelo Ministério da Saúde (Convênio </a:t>
            </a:r>
            <a:r>
              <a:rPr lang="pt-BR" b="1" dirty="0" smtClean="0">
                <a:solidFill>
                  <a:srgbClr val="000066"/>
                </a:solidFill>
                <a:latin typeface="Tahoma" pitchFamily="34" charset="0"/>
              </a:rPr>
              <a:t>no.132/2016); </a:t>
            </a:r>
            <a:r>
              <a:rPr lang="pt-BR" b="1" dirty="0">
                <a:solidFill>
                  <a:srgbClr val="000066"/>
                </a:solidFill>
                <a:latin typeface="Tahoma" pitchFamily="34" charset="0"/>
              </a:rPr>
              <a:t>pela FAPESP (Bolsa de Doutorado processo no.533-9)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0C09AF2-8B1D-45C5-9C25-0DFE7D2D703A}" type="slidenum">
              <a:rPr lang="pt-BR" smtClean="0"/>
              <a:pPr/>
              <a:t>16</a:t>
            </a:fld>
            <a:endParaRPr lang="pt-BR" smtClean="0"/>
          </a:p>
        </p:txBody>
      </p:sp>
      <p:sp>
        <p:nvSpPr>
          <p:cNvPr id="26627" name="Rectangle 2"/>
          <p:cNvSpPr>
            <a:spLocks noChangeArrowheads="1"/>
          </p:cNvSpPr>
          <p:nvPr/>
        </p:nvSpPr>
        <p:spPr bwMode="auto">
          <a:xfrm flipV="1">
            <a:off x="381000" y="6324600"/>
            <a:ext cx="83058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185738" indent="-185738" eaLnBrk="0" hangingPunct="0">
              <a:buClr>
                <a:schemeClr val="tx1"/>
              </a:buClr>
              <a:buFont typeface="Wingdings" pitchFamily="2" charset="2"/>
              <a:buNone/>
            </a:pPr>
            <a:endParaRPr lang="pt-BR" sz="1400" b="1">
              <a:solidFill>
                <a:srgbClr val="000000"/>
              </a:solidFill>
            </a:endParaRPr>
          </a:p>
          <a:p>
            <a:pPr marL="185738" indent="-185738" eaLnBrk="0" hangingPunct="0">
              <a:buClr>
                <a:schemeClr val="tx1"/>
              </a:buClr>
              <a:buFont typeface="Wingdings" pitchFamily="2" charset="2"/>
              <a:buChar char="Ø"/>
            </a:pPr>
            <a:endParaRPr lang="pt-BR" sz="1400" b="1">
              <a:solidFill>
                <a:srgbClr val="000000"/>
              </a:solidFill>
            </a:endParaRPr>
          </a:p>
        </p:txBody>
      </p:sp>
      <p:sp>
        <p:nvSpPr>
          <p:cNvPr id="26628" name="Line 3"/>
          <p:cNvSpPr>
            <a:spLocks noChangeShapeType="1"/>
          </p:cNvSpPr>
          <p:nvPr/>
        </p:nvSpPr>
        <p:spPr bwMode="auto">
          <a:xfrm>
            <a:off x="1042988" y="1125538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35173" name="Rectangle 5"/>
          <p:cNvSpPr>
            <a:spLocks noChangeArrowheads="1"/>
          </p:cNvSpPr>
          <p:nvPr/>
        </p:nvSpPr>
        <p:spPr bwMode="auto">
          <a:xfrm>
            <a:off x="971550" y="158750"/>
            <a:ext cx="731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RESUMOS, TABELAS, ÍNDICE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57200" y="1576388"/>
            <a:ext cx="8362950" cy="21891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buClr>
                <a:schemeClr val="tx1"/>
              </a:buClr>
              <a:buFont typeface="Wingdings" pitchFamily="2" charset="2"/>
              <a:buNone/>
            </a:pPr>
            <a:r>
              <a:rPr lang="pt-BR" sz="1400" b="1">
                <a:solidFill>
                  <a:srgbClr val="FF0000"/>
                </a:solidFill>
                <a:latin typeface="Tahoma" pitchFamily="34" charset="0"/>
              </a:rPr>
              <a:t>RESUMO</a:t>
            </a:r>
          </a:p>
          <a:p>
            <a:pPr eaLnBrk="0" hangingPunct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versão precisa, abreviada e seletiva do texto do documento, permitindo ao leitor</a:t>
            </a:r>
            <a:br>
              <a:rPr lang="pt-BR" sz="1400" b="1">
                <a:solidFill>
                  <a:srgbClr val="000066"/>
                </a:solidFill>
                <a:latin typeface="Tahoma" pitchFamily="34" charset="0"/>
              </a:rPr>
            </a:b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   conhecer o seu conteúdo </a:t>
            </a:r>
          </a:p>
          <a:p>
            <a:pPr eaLnBrk="0" hangingPunct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serve como elo entre o leitor e a obra original</a:t>
            </a:r>
          </a:p>
          <a:p>
            <a:pPr eaLnBrk="0" hangingPunct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é instrumento de divulgação em bases de dados</a:t>
            </a:r>
          </a:p>
          <a:p>
            <a:pPr eaLnBrk="0" hangingPunct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deve ser precedido da referência bibliográfica do trabalho e seguido dos descritores que</a:t>
            </a:r>
            <a:br>
              <a:rPr lang="pt-BR" sz="1400" b="1">
                <a:solidFill>
                  <a:srgbClr val="000066"/>
                </a:solidFill>
                <a:latin typeface="Tahoma" pitchFamily="34" charset="0"/>
              </a:rPr>
            </a:b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   melhor 	representem sua temática</a:t>
            </a:r>
          </a:p>
          <a:p>
            <a:pPr eaLnBrk="0" hangingPunct="0">
              <a:spcAft>
                <a:spcPct val="10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deve ser redigido no passado - 3</a:t>
            </a:r>
            <a:r>
              <a:rPr lang="pt-BR" sz="1400" b="1" baseline="30000">
                <a:solidFill>
                  <a:srgbClr val="000066"/>
                </a:solidFill>
                <a:latin typeface="Tahoma" pitchFamily="34" charset="0"/>
              </a:rPr>
              <a:t>o</a:t>
            </a: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pessoa - Não usar siglas e referências</a:t>
            </a:r>
          </a:p>
          <a:p>
            <a:endParaRPr lang="pt-BR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2268538" y="3490913"/>
            <a:ext cx="6480175" cy="730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buClr>
                <a:schemeClr val="tx1"/>
              </a:buClr>
              <a:buFont typeface="Wingdings" pitchFamily="2" charset="2"/>
              <a:buNone/>
            </a:pPr>
            <a:r>
              <a:rPr lang="pt-BR" sz="1400" b="1">
                <a:solidFill>
                  <a:srgbClr val="FF0000"/>
                </a:solidFill>
                <a:latin typeface="Tahoma" pitchFamily="34" charset="0"/>
              </a:rPr>
              <a:t>SUMMARY</a:t>
            </a:r>
            <a:endParaRPr lang="pt-BR" sz="1400" b="1">
              <a:latin typeface="Tahoma" pitchFamily="34" charset="0"/>
            </a:endParaRPr>
          </a:p>
          <a:p>
            <a:pPr eaLnBrk="0" hangingPunct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00"/>
                </a:solidFill>
                <a:sym typeface="Wingdings" pitchFamily="2" charset="2"/>
              </a:rPr>
              <a:t> </a:t>
            </a:r>
            <a:r>
              <a:rPr lang="pt-BR" sz="1400" b="1">
                <a:solidFill>
                  <a:srgbClr val="000066"/>
                </a:solidFill>
                <a:latin typeface="Tahoma" pitchFamily="34" charset="0"/>
                <a:sym typeface="Wingdings" pitchFamily="2" charset="2"/>
              </a:rPr>
              <a:t>versão em inglês do resumo em português</a:t>
            </a:r>
          </a:p>
          <a:p>
            <a:pPr eaLnBrk="0" hangingPunct="0">
              <a:spcAft>
                <a:spcPct val="10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  <a:sym typeface="Wingdings" pitchFamily="2" charset="2"/>
              </a:rPr>
              <a:t> a referência bibliográfica e descritores também devem ser vertidos</a:t>
            </a:r>
            <a:endParaRPr lang="pt-BR" sz="1400">
              <a:solidFill>
                <a:srgbClr val="000066"/>
              </a:solidFill>
              <a:latin typeface="Tahoma" pitchFamily="34" charset="0"/>
              <a:sym typeface="Wingdings" pitchFamily="2" charset="2"/>
            </a:endParaRP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444500" y="4419600"/>
            <a:ext cx="8305800" cy="1125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buClr>
                <a:schemeClr val="tx1"/>
              </a:buClr>
              <a:buFont typeface="Wingdings" pitchFamily="2" charset="2"/>
              <a:buNone/>
            </a:pPr>
            <a:r>
              <a:rPr lang="pt-BR" sz="1400" b="1">
                <a:solidFill>
                  <a:srgbClr val="FF0000"/>
                </a:solidFill>
                <a:latin typeface="Tahoma" pitchFamily="34" charset="0"/>
              </a:rPr>
              <a:t>LISTA DE TABELAS, FIGURAS, ABREVIATURAS etc</a:t>
            </a:r>
            <a:endParaRPr lang="pt-BR" sz="1400" b="1">
              <a:latin typeface="Tahoma" pitchFamily="34" charset="0"/>
            </a:endParaRPr>
          </a:p>
          <a:p>
            <a:pPr eaLnBrk="0" hangingPunct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quando o número de tabelas, figuras etc for excessivo apresentar relação na ordem em</a:t>
            </a:r>
            <a:br>
              <a:rPr lang="pt-BR" sz="1400" b="1">
                <a:solidFill>
                  <a:srgbClr val="000066"/>
                </a:solidFill>
                <a:latin typeface="Tahoma" pitchFamily="34" charset="0"/>
              </a:rPr>
            </a:b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   que aparecem no 	texto(no., título e página).  </a:t>
            </a:r>
          </a:p>
          <a:p>
            <a:pPr eaLnBrk="0" hangingPunct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>
                <a:solidFill>
                  <a:srgbClr val="000066"/>
                </a:solidFill>
                <a:latin typeface="Tahoma" pitchFamily="34" charset="0"/>
              </a:rPr>
              <a:t> relação de abreviaturas, siglas e símbolos em ordem alfabética.</a:t>
            </a:r>
          </a:p>
          <a:p>
            <a:endParaRPr lang="pt-BR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469900" y="5516563"/>
            <a:ext cx="723900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buClr>
                <a:schemeClr val="tx1"/>
              </a:buClr>
              <a:buFont typeface="Wingdings" pitchFamily="2" charset="2"/>
              <a:buNone/>
            </a:pPr>
            <a:r>
              <a:rPr lang="pt-BR" sz="1400" b="1" dirty="0" smtClean="0">
                <a:solidFill>
                  <a:srgbClr val="FF0000"/>
                </a:solidFill>
                <a:latin typeface="Tahoma" pitchFamily="34" charset="0"/>
              </a:rPr>
              <a:t>Sumário</a:t>
            </a:r>
            <a:endParaRPr lang="pt-BR" sz="1400" b="1" dirty="0">
              <a:latin typeface="Tahoma" pitchFamily="34" charset="0"/>
            </a:endParaRPr>
          </a:p>
          <a:p>
            <a:pPr eaLnBrk="0" hangingPunct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 dirty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relação dos capítulos, seções e partes do trabalho na ordem em que se</a:t>
            </a:r>
            <a:br>
              <a:rPr lang="pt-BR" sz="1400" b="1" dirty="0">
                <a:solidFill>
                  <a:srgbClr val="000066"/>
                </a:solidFill>
                <a:latin typeface="Tahoma" pitchFamily="34" charset="0"/>
              </a:rPr>
            </a:b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   sucedem no texto,  com  indicação da   página</a:t>
            </a:r>
          </a:p>
          <a:p>
            <a:endParaRPr lang="pt-BR" dirty="0">
              <a:solidFill>
                <a:srgbClr val="000066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A5BECFB-6FFC-4BF8-B233-CF5B52B90102}" type="slidenum">
              <a:rPr lang="pt-BR" smtClean="0"/>
              <a:pPr/>
              <a:t>17</a:t>
            </a:fld>
            <a:endParaRPr lang="pt-BR" dirty="0" smtClean="0"/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467544" y="1340768"/>
            <a:ext cx="8280920" cy="484748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just" eaLnBrk="0" hangingPunct="0">
              <a:spcBef>
                <a:spcPts val="1200"/>
              </a:spcBef>
              <a:spcAft>
                <a:spcPts val="600"/>
              </a:spcAft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RESUMO</a:t>
            </a:r>
          </a:p>
          <a:p>
            <a:pPr algn="just" eaLnBrk="0" hangingPunct="0">
              <a:spcBef>
                <a:spcPts val="1200"/>
              </a:spcBef>
              <a:spcAft>
                <a:spcPts val="600"/>
              </a:spcAft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Introdução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. 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O estudo de mosquitos é extremamente importante, pois muitos são considerados vetores de diversos patógenos transmissíveis ao homem. Aedes aegypti e Aedes </a:t>
            </a:r>
            <a:r>
              <a:rPr lang="pt-BR" sz="1400" dirty="0" err="1">
                <a:solidFill>
                  <a:srgbClr val="000066"/>
                </a:solidFill>
                <a:latin typeface="Tahoma" pitchFamily="34" charset="0"/>
              </a:rPr>
              <a:t>albopictus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 são responsáveis por transmitir </a:t>
            </a:r>
            <a:r>
              <a:rPr lang="pt-BR" sz="1400" dirty="0" err="1">
                <a:solidFill>
                  <a:srgbClr val="000066"/>
                </a:solidFill>
                <a:latin typeface="Tahoma" pitchFamily="34" charset="0"/>
              </a:rPr>
              <a:t>arbovírus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, como os da dengue, </a:t>
            </a:r>
            <a:r>
              <a:rPr lang="pt-BR" sz="1400" dirty="0" err="1">
                <a:solidFill>
                  <a:srgbClr val="000066"/>
                </a:solidFill>
                <a:latin typeface="Tahoma" pitchFamily="34" charset="0"/>
              </a:rPr>
              <a:t>chikungunya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, </a:t>
            </a:r>
            <a:r>
              <a:rPr lang="pt-BR" sz="1400" dirty="0" err="1">
                <a:solidFill>
                  <a:srgbClr val="000066"/>
                </a:solidFill>
                <a:latin typeface="Tahoma" pitchFamily="34" charset="0"/>
              </a:rPr>
              <a:t>zika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 e febre amarela urbana, no mundo.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Objetivo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. Analisar 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a atividade locomotora de machos, fêmeas virgens e fêmeas inseminadas 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naturalmente de 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Aedes aegypti e Aedes </a:t>
            </a:r>
            <a:r>
              <a:rPr lang="pt-BR" sz="1400" dirty="0" err="1">
                <a:solidFill>
                  <a:srgbClr val="000066"/>
                </a:solidFill>
                <a:latin typeface="Tahoma" pitchFamily="34" charset="0"/>
              </a:rPr>
              <a:t>albopictus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Método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. 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Os mosquitos foram coletados em </a:t>
            </a:r>
            <a:r>
              <a:rPr lang="pt-BR" sz="1400" dirty="0" err="1">
                <a:solidFill>
                  <a:srgbClr val="000066"/>
                </a:solidFill>
                <a:latin typeface="Tahoma" pitchFamily="34" charset="0"/>
              </a:rPr>
              <a:t>ovitrampas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 instaladas no Parque Municipal do </a:t>
            </a:r>
            <a:r>
              <a:rPr lang="pt-BR" sz="1400" dirty="0" err="1">
                <a:solidFill>
                  <a:srgbClr val="000066"/>
                </a:solidFill>
                <a:latin typeface="Tahoma" pitchFamily="34" charset="0"/>
              </a:rPr>
              <a:t>Piqueri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, Zona Leste da cidade de São Paulo, durante o outono e a primavera de 2015 e outono de 2016. Após a emergência dos adultos, estes foram transferidos para quatro gaiolas matrizes separadas por espécie e sexo, dos quais obtivemos machos e fêmeas virgens de cada espécie. Em outras duas gaiolas foram agrupadas por espécie, 40 fêmeas e 40 machos para cópula por 24 horas para obtermos fêmeas inseminadas naturalmente. Posteriormente, todos os mosquitos foram transferidos para uma incubadora por quatro dias para análise da atividade 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locomotora.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Resultados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. 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Em </a:t>
            </a:r>
            <a:r>
              <a:rPr lang="pt-BR" sz="1400" dirty="0" err="1">
                <a:solidFill>
                  <a:srgbClr val="000066"/>
                </a:solidFill>
                <a:latin typeface="Tahoma" pitchFamily="34" charset="0"/>
              </a:rPr>
              <a:t>Ae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. aegypti machos a atividade foi mais evidente no outono e em </a:t>
            </a:r>
            <a:r>
              <a:rPr lang="pt-BR" sz="1400" dirty="0" err="1">
                <a:solidFill>
                  <a:srgbClr val="000066"/>
                </a:solidFill>
                <a:latin typeface="Tahoma" pitchFamily="34" charset="0"/>
              </a:rPr>
              <a:t>Ae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. </a:t>
            </a:r>
            <a:r>
              <a:rPr lang="pt-BR" sz="1400" dirty="0" err="1">
                <a:solidFill>
                  <a:srgbClr val="000066"/>
                </a:solidFill>
                <a:latin typeface="Tahoma" pitchFamily="34" charset="0"/>
              </a:rPr>
              <a:t>albopictus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 na primavera. Nas fêmeas de </a:t>
            </a:r>
            <a:r>
              <a:rPr lang="pt-BR" sz="1400" dirty="0" err="1">
                <a:solidFill>
                  <a:srgbClr val="000066"/>
                </a:solidFill>
                <a:latin typeface="Tahoma" pitchFamily="34" charset="0"/>
              </a:rPr>
              <a:t>Ae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. aegypti virgens a atividade foi mais evidente que nas inseminadas naturalmente em ambas as estações. Nas fêmeas de </a:t>
            </a:r>
            <a:r>
              <a:rPr lang="pt-BR" sz="1400" dirty="0" err="1">
                <a:solidFill>
                  <a:srgbClr val="000066"/>
                </a:solidFill>
                <a:latin typeface="Tahoma" pitchFamily="34" charset="0"/>
              </a:rPr>
              <a:t>Ae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. </a:t>
            </a:r>
            <a:r>
              <a:rPr lang="pt-BR" sz="1400" dirty="0" err="1">
                <a:solidFill>
                  <a:srgbClr val="000066"/>
                </a:solidFill>
                <a:latin typeface="Tahoma" pitchFamily="34" charset="0"/>
              </a:rPr>
              <a:t>albopictus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 não houve diferença na atividade das virgens e inseminadas. Nas fêmeas de </a:t>
            </a:r>
            <a:r>
              <a:rPr lang="pt-BR" sz="1400" dirty="0" err="1">
                <a:solidFill>
                  <a:srgbClr val="000066"/>
                </a:solidFill>
                <a:latin typeface="Tahoma" pitchFamily="34" charset="0"/>
              </a:rPr>
              <a:t>Ae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. aegypti injetadas com AG a atividade locomotora foi diurna, com padrão </a:t>
            </a:r>
            <a:r>
              <a:rPr lang="pt-BR" sz="1400" dirty="0" err="1">
                <a:solidFill>
                  <a:srgbClr val="000066"/>
                </a:solidFill>
                <a:latin typeface="Tahoma" pitchFamily="34" charset="0"/>
              </a:rPr>
              <a:t>unimodal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 e menos marcada. Nas fêmeas de </a:t>
            </a:r>
            <a:r>
              <a:rPr lang="pt-BR" sz="1400" dirty="0" err="1">
                <a:solidFill>
                  <a:srgbClr val="000066"/>
                </a:solidFill>
                <a:latin typeface="Tahoma" pitchFamily="34" charset="0"/>
              </a:rPr>
              <a:t>Ae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. </a:t>
            </a:r>
            <a:r>
              <a:rPr lang="pt-BR" sz="1400" dirty="0" err="1">
                <a:solidFill>
                  <a:srgbClr val="000066"/>
                </a:solidFill>
                <a:latin typeface="Tahoma" pitchFamily="34" charset="0"/>
              </a:rPr>
              <a:t>albopictus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 injetadas com AG não houve diferença. Na taxa de inseminação, somente </a:t>
            </a:r>
            <a:r>
              <a:rPr lang="pt-BR" sz="1400" dirty="0" err="1">
                <a:solidFill>
                  <a:srgbClr val="000066"/>
                </a:solidFill>
                <a:latin typeface="Tahoma" pitchFamily="34" charset="0"/>
              </a:rPr>
              <a:t>Ae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. </a:t>
            </a:r>
            <a:r>
              <a:rPr lang="pt-BR" sz="1400" dirty="0" err="1">
                <a:solidFill>
                  <a:srgbClr val="000066"/>
                </a:solidFill>
                <a:latin typeface="Tahoma" pitchFamily="34" charset="0"/>
              </a:rPr>
              <a:t>albopictus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 fêmeas injetadas com AG </a:t>
            </a:r>
            <a:r>
              <a:rPr lang="pt-BR" sz="1400" dirty="0" err="1">
                <a:solidFill>
                  <a:srgbClr val="000066"/>
                </a:solidFill>
                <a:latin typeface="Tahoma" pitchFamily="34" charset="0"/>
              </a:rPr>
              <a:t>heteroespecíficas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 apresentaram espermatozoides após cópula </a:t>
            </a:r>
            <a:r>
              <a:rPr lang="pt-BR" sz="1400" dirty="0" err="1">
                <a:solidFill>
                  <a:srgbClr val="000066"/>
                </a:solidFill>
                <a:latin typeface="Tahoma" pitchFamily="34" charset="0"/>
              </a:rPr>
              <a:t>coespecífica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.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Conclusão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. 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Este estudo contribui para compreensão do comportamento de mosquitos vetores como </a:t>
            </a:r>
            <a:r>
              <a:rPr lang="pt-BR" sz="1400" dirty="0" err="1">
                <a:solidFill>
                  <a:srgbClr val="000066"/>
                </a:solidFill>
                <a:latin typeface="Tahoma" pitchFamily="34" charset="0"/>
              </a:rPr>
              <a:t>Ae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. aegypti e </a:t>
            </a:r>
            <a:r>
              <a:rPr lang="pt-BR" sz="1400" dirty="0" err="1">
                <a:solidFill>
                  <a:srgbClr val="000066"/>
                </a:solidFill>
                <a:latin typeface="Tahoma" pitchFamily="34" charset="0"/>
              </a:rPr>
              <a:t>Ae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. </a:t>
            </a:r>
            <a:r>
              <a:rPr lang="pt-BR" sz="1400" dirty="0" err="1">
                <a:solidFill>
                  <a:srgbClr val="000066"/>
                </a:solidFill>
                <a:latin typeface="Tahoma" pitchFamily="34" charset="0"/>
              </a:rPr>
              <a:t>albopictus</a:t>
            </a:r>
            <a:endParaRPr lang="pt-BR" sz="1400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27656" name="Text Box 7"/>
          <p:cNvSpPr txBox="1">
            <a:spLocks noChangeArrowheads="1"/>
          </p:cNvSpPr>
          <p:nvPr/>
        </p:nvSpPr>
        <p:spPr bwMode="auto">
          <a:xfrm>
            <a:off x="467544" y="260648"/>
            <a:ext cx="7739260" cy="11849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eaLnBrk="0" hangingPunct="0">
              <a:spcAft>
                <a:spcPts val="600"/>
              </a:spcAft>
            </a:pPr>
            <a:r>
              <a:rPr lang="pt-BR" sz="1400" dirty="0" err="1" smtClean="0">
                <a:solidFill>
                  <a:srgbClr val="000066"/>
                </a:solidFill>
                <a:latin typeface="Tahoma" pitchFamily="34" charset="0"/>
              </a:rPr>
              <a:t>Pancetti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, Filipe Gabriel Menezes.  </a:t>
            </a:r>
            <a:r>
              <a:rPr lang="pt-BR" sz="14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Análise </a:t>
            </a:r>
            <a:r>
              <a:rPr lang="pt-BR" sz="1400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 atividade locomotora de Aedes aegypti e Aedes </a:t>
            </a:r>
            <a:r>
              <a:rPr lang="pt-BR" sz="1400" dirty="0" err="1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albopictus</a:t>
            </a:r>
            <a:r>
              <a:rPr lang="pt-BR" sz="1400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pt-BR" sz="1400" dirty="0" err="1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Diptera</a:t>
            </a:r>
            <a:r>
              <a:rPr lang="pt-BR" sz="1400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pt-BR" sz="1400" dirty="0" err="1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Culicidae</a:t>
            </a:r>
            <a:r>
              <a:rPr lang="pt-BR" sz="1400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do Parque Municipal do </a:t>
            </a:r>
            <a:r>
              <a:rPr lang="pt-BR" sz="1400" dirty="0" err="1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Piqueri</a:t>
            </a:r>
            <a:r>
              <a:rPr lang="pt-BR" sz="1400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São Paulo, </a:t>
            </a:r>
            <a:r>
              <a:rPr lang="pt-BR" sz="14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SP.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  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São Paulo; 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2018. [</a:t>
            </a:r>
            <a:r>
              <a:rPr lang="pt-BR" sz="1400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Dissertação apresentada ao  Programa de Mestrado Profissional em Entomologia em Saúde Pública (PMP-ESP) da Faculdade de Saúde Pública da Universidade de São </a:t>
            </a:r>
            <a:r>
              <a:rPr lang="pt-BR" sz="14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Paulo].</a:t>
            </a:r>
            <a:endParaRPr lang="pt-BR" sz="1400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spcAft>
                <a:spcPts val="600"/>
              </a:spcAft>
            </a:pPr>
            <a:endParaRPr lang="pt-BR" sz="1000" b="1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27657" name="Text Box 8"/>
          <p:cNvSpPr txBox="1">
            <a:spLocks noChangeArrowheads="1"/>
          </p:cNvSpPr>
          <p:nvPr/>
        </p:nvSpPr>
        <p:spPr bwMode="auto">
          <a:xfrm>
            <a:off x="467544" y="6309320"/>
            <a:ext cx="9865096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Descritores: </a:t>
            </a:r>
            <a:r>
              <a:rPr lang="pt-BR" sz="1400" b="1" dirty="0" err="1" smtClean="0">
                <a:solidFill>
                  <a:srgbClr val="000066"/>
                </a:solidFill>
                <a:latin typeface="Tahoma" pitchFamily="34" charset="0"/>
              </a:rPr>
              <a:t>a</a:t>
            </a:r>
            <a:r>
              <a:rPr lang="pt-BR" sz="1400" dirty="0" err="1" smtClean="0">
                <a:solidFill>
                  <a:srgbClr val="000066"/>
                </a:solidFill>
              </a:rPr>
              <a:t>edes</a:t>
            </a:r>
            <a:r>
              <a:rPr lang="pt-BR" sz="1400" dirty="0" smtClean="0">
                <a:solidFill>
                  <a:srgbClr val="000066"/>
                </a:solidFill>
              </a:rPr>
              <a:t> aegypti, Aedes </a:t>
            </a:r>
            <a:r>
              <a:rPr lang="pt-BR" sz="1400" dirty="0" err="1" smtClean="0">
                <a:solidFill>
                  <a:srgbClr val="000066"/>
                </a:solidFill>
              </a:rPr>
              <a:t>albopictus</a:t>
            </a:r>
            <a:r>
              <a:rPr lang="pt-BR" sz="1400" dirty="0" smtClean="0">
                <a:solidFill>
                  <a:srgbClr val="000066"/>
                </a:solidFill>
              </a:rPr>
              <a:t>, Atividade Locomotora, Inseminação, Vetores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; 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Saúde pública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Text Box 4"/>
          <p:cNvSpPr txBox="1">
            <a:spLocks noChangeArrowheads="1"/>
          </p:cNvSpPr>
          <p:nvPr/>
        </p:nvSpPr>
        <p:spPr bwMode="auto">
          <a:xfrm>
            <a:off x="1187450" y="548680"/>
            <a:ext cx="6985000" cy="629710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1.INTRODUÇÃO				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           				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	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5</a:t>
            </a:r>
          </a:p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    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1.1 A EVOLUÇÃO NOS ESTUDOS 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DAS DOENÇAS INFECTOCONTAGIOSAS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	7</a:t>
            </a:r>
          </a:p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    1.2 IMPORTÂNCIA DA  PÓS-GRADUAÇÃO 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EM SAÚDE PÚBLICA	   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	15</a:t>
            </a:r>
          </a:p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 2. OBJETIVO					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				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28</a:t>
            </a:r>
            <a:endParaRPr lang="pt-BR" sz="1400" dirty="0">
              <a:solidFill>
                <a:srgbClr val="000066"/>
              </a:solidFill>
              <a:latin typeface="Tahoma" pitchFamily="34" charset="0"/>
            </a:endParaRPr>
          </a:p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3. MÉTODO 					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				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30</a:t>
            </a:r>
            <a:endParaRPr lang="pt-BR" sz="1400" dirty="0">
              <a:solidFill>
                <a:srgbClr val="000066"/>
              </a:solidFill>
              <a:latin typeface="Tahoma" pitchFamily="34" charset="0"/>
            </a:endParaRPr>
          </a:p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     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3.1  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DESENHO DA PESQUISA E UNIVERSO 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DE ESTUDO	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		35</a:t>
            </a:r>
            <a:endParaRPr lang="pt-BR" sz="1400" dirty="0">
              <a:solidFill>
                <a:srgbClr val="000066"/>
              </a:solidFill>
              <a:latin typeface="Tahoma" pitchFamily="34" charset="0"/>
            </a:endParaRPr>
          </a:p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     3.2  COLETA 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E ANÁLISE DE 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DADOS		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		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	38</a:t>
            </a:r>
          </a:p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4. RESULTADOS					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				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45</a:t>
            </a:r>
            <a:endParaRPr lang="pt-BR" sz="1400" dirty="0">
              <a:solidFill>
                <a:srgbClr val="000066"/>
              </a:solidFill>
              <a:latin typeface="Tahoma" pitchFamily="34" charset="0"/>
            </a:endParaRPr>
          </a:p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     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4.1 CARACTERÍSTICAS  DAS DISSERTAÇÕES E TESES	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		46</a:t>
            </a:r>
            <a:endParaRPr lang="pt-BR" sz="1400" dirty="0">
              <a:solidFill>
                <a:srgbClr val="000066"/>
              </a:solidFill>
              <a:latin typeface="Tahoma" pitchFamily="34" charset="0"/>
            </a:endParaRPr>
          </a:p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     4.2 INFLUÊNCIA DA 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PESQUISA BRASILEIRA NA ÁREA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	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		47</a:t>
            </a:r>
            <a:endParaRPr lang="pt-BR" sz="1400" dirty="0">
              <a:solidFill>
                <a:srgbClr val="000066"/>
              </a:solidFill>
              <a:latin typeface="Tahoma" pitchFamily="34" charset="0"/>
            </a:endParaRPr>
          </a:p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5. DISCUSSÃO</a:t>
            </a: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					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				49</a:t>
            </a:r>
            <a:endParaRPr lang="pt-BR" sz="1400" dirty="0">
              <a:solidFill>
                <a:srgbClr val="000066"/>
              </a:solidFill>
              <a:latin typeface="Tahoma" pitchFamily="34" charset="0"/>
            </a:endParaRPr>
          </a:p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5. CONCLUSÕES					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			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58</a:t>
            </a:r>
            <a:endParaRPr lang="pt-BR" sz="1400" dirty="0">
              <a:solidFill>
                <a:srgbClr val="000066"/>
              </a:solidFill>
              <a:latin typeface="Tahoma" pitchFamily="34" charset="0"/>
            </a:endParaRPr>
          </a:p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6. REFERÊNCIAS					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			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65</a:t>
            </a:r>
            <a:endParaRPr lang="pt-BR" sz="1400" dirty="0">
              <a:solidFill>
                <a:srgbClr val="000066"/>
              </a:solidFill>
              <a:latin typeface="Tahoma" pitchFamily="34" charset="0"/>
            </a:endParaRPr>
          </a:p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ANEXOS</a:t>
            </a:r>
          </a:p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Anexo 1 - Modelo de planilhas			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				69</a:t>
            </a:r>
            <a:endParaRPr lang="pt-BR" sz="1400" dirty="0">
              <a:solidFill>
                <a:srgbClr val="000066"/>
              </a:solidFill>
              <a:latin typeface="Tahoma" pitchFamily="34" charset="0"/>
            </a:endParaRPr>
          </a:p>
          <a:p>
            <a:pPr algn="just" defTabSz="704850">
              <a:lnSpc>
                <a:spcPct val="180000"/>
              </a:lnSpc>
              <a:tabLst>
                <a:tab pos="1428750" algn="l"/>
                <a:tab pos="1616075" algn="l"/>
                <a:tab pos="2482850" algn="l"/>
              </a:tabLst>
            </a:pPr>
            <a:r>
              <a:rPr lang="pt-BR" sz="1400" dirty="0">
                <a:solidFill>
                  <a:srgbClr val="000066"/>
                </a:solidFill>
                <a:latin typeface="Tahoma" pitchFamily="34" charset="0"/>
              </a:rPr>
              <a:t>Anexo 2 - Lista das principais categorias			</a:t>
            </a:r>
            <a:r>
              <a:rPr lang="pt-BR" sz="1400" dirty="0" smtClean="0">
                <a:solidFill>
                  <a:srgbClr val="000066"/>
                </a:solidFill>
                <a:latin typeface="Tahoma" pitchFamily="34" charset="0"/>
              </a:rPr>
              <a:t>		73</a:t>
            </a:r>
            <a:endParaRPr lang="pt-BR" sz="1400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1042988" y="44624"/>
            <a:ext cx="7315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pt-BR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umário</a:t>
            </a:r>
            <a:endParaRPr lang="pt-BR" sz="24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Line 2053"/>
          <p:cNvSpPr>
            <a:spLocks noChangeShapeType="1"/>
          </p:cNvSpPr>
          <p:nvPr/>
        </p:nvSpPr>
        <p:spPr bwMode="auto">
          <a:xfrm>
            <a:off x="971550" y="1125538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9699" name="Rectangle 2054"/>
          <p:cNvSpPr>
            <a:spLocks noChangeArrowheads="1"/>
          </p:cNvSpPr>
          <p:nvPr/>
        </p:nvSpPr>
        <p:spPr bwMode="auto">
          <a:xfrm>
            <a:off x="457200" y="6324600"/>
            <a:ext cx="82296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ctr" defTabSz="579438" eaLnBrk="0" hangingPunct="0">
              <a:spcBef>
                <a:spcPct val="20000"/>
              </a:spcBef>
              <a:tabLst>
                <a:tab pos="373063" algn="l"/>
              </a:tabLst>
            </a:pPr>
            <a:endParaRPr lang="pt-BR" sz="1400" dirty="0">
              <a:solidFill>
                <a:srgbClr val="000000"/>
              </a:solidFill>
              <a:latin typeface="Tahoma" pitchFamily="34" charset="0"/>
            </a:endParaRPr>
          </a:p>
          <a:p>
            <a:pPr defTabSz="579438" eaLnBrk="0" hangingPunct="0">
              <a:spcBef>
                <a:spcPct val="20000"/>
              </a:spcBef>
              <a:tabLst>
                <a:tab pos="373063" algn="l"/>
              </a:tabLst>
            </a:pPr>
            <a:endParaRPr lang="pt-BR" sz="1400" b="1" dirty="0">
              <a:solidFill>
                <a:srgbClr val="000000"/>
              </a:solidFill>
              <a:latin typeface="Tahoma" pitchFamily="34" charset="0"/>
            </a:endParaRPr>
          </a:p>
          <a:p>
            <a:pPr defTabSz="579438" eaLnBrk="0" hangingPunct="0">
              <a:spcBef>
                <a:spcPct val="20000"/>
              </a:spcBef>
              <a:tabLst>
                <a:tab pos="373063" algn="l"/>
              </a:tabLst>
            </a:pPr>
            <a:endParaRPr lang="pt-BR" sz="1800" b="1" dirty="0">
              <a:latin typeface="Tahoma" pitchFamily="34" charset="0"/>
            </a:endParaRPr>
          </a:p>
          <a:p>
            <a:pPr defTabSz="579438">
              <a:spcBef>
                <a:spcPct val="20000"/>
              </a:spcBef>
              <a:buClr>
                <a:schemeClr val="tx1"/>
              </a:buClr>
              <a:tabLst>
                <a:tab pos="373063" algn="l"/>
              </a:tabLst>
            </a:pPr>
            <a:endParaRPr lang="pt-BR" sz="1400" b="1" dirty="0">
              <a:solidFill>
                <a:srgbClr val="000000"/>
              </a:solidFill>
              <a:latin typeface="Tahoma" pitchFamily="34" charset="0"/>
            </a:endParaRPr>
          </a:p>
          <a:p>
            <a:pPr defTabSz="579438">
              <a:spcBef>
                <a:spcPct val="20000"/>
              </a:spcBef>
              <a:tabLst>
                <a:tab pos="373063" algn="l"/>
              </a:tabLst>
            </a:pPr>
            <a:endParaRPr lang="pt-BR" sz="3200" b="1" dirty="0">
              <a:latin typeface="Tahoma" pitchFamily="34" charset="0"/>
            </a:endParaRPr>
          </a:p>
        </p:txBody>
      </p:sp>
      <p:sp>
        <p:nvSpPr>
          <p:cNvPr id="86025" name="Rectangle 2057"/>
          <p:cNvSpPr>
            <a:spLocks noChangeArrowheads="1"/>
          </p:cNvSpPr>
          <p:nvPr/>
        </p:nvSpPr>
        <p:spPr bwMode="auto">
          <a:xfrm>
            <a:off x="971550" y="260350"/>
            <a:ext cx="7315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ORGANIZAÇÃO E APRESENTAÇÃO DE  </a:t>
            </a:r>
          </a:p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TRABALHOS ACADÊMICOS</a:t>
            </a:r>
          </a:p>
        </p:txBody>
      </p:sp>
      <p:sp>
        <p:nvSpPr>
          <p:cNvPr id="86027" name="Text Box 2059"/>
          <p:cNvSpPr txBox="1">
            <a:spLocks noChangeArrowheads="1"/>
          </p:cNvSpPr>
          <p:nvPr/>
        </p:nvSpPr>
        <p:spPr bwMode="auto">
          <a:xfrm>
            <a:off x="3563938" y="1628775"/>
            <a:ext cx="1508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PÓS-TEXTO</a:t>
            </a:r>
            <a:endParaRPr lang="pt-BR" sz="1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9703" name="Text Box 2060"/>
          <p:cNvSpPr txBox="1">
            <a:spLocks noChangeArrowheads="1"/>
          </p:cNvSpPr>
          <p:nvPr/>
        </p:nvSpPr>
        <p:spPr bwMode="auto">
          <a:xfrm>
            <a:off x="395288" y="2009775"/>
            <a:ext cx="18161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pt-BR" sz="1800" b="1">
                <a:latin typeface="Tahoma" pitchFamily="34" charset="0"/>
              </a:rPr>
              <a:t>REFERÊNCIAS</a:t>
            </a:r>
            <a:endParaRPr lang="pt-BR" sz="1800">
              <a:latin typeface="Tahoma" pitchFamily="34" charset="0"/>
            </a:endParaRPr>
          </a:p>
        </p:txBody>
      </p:sp>
      <p:sp>
        <p:nvSpPr>
          <p:cNvPr id="29704" name="Text Box 2061"/>
          <p:cNvSpPr txBox="1">
            <a:spLocks noChangeArrowheads="1"/>
          </p:cNvSpPr>
          <p:nvPr/>
        </p:nvSpPr>
        <p:spPr bwMode="auto">
          <a:xfrm>
            <a:off x="1187450" y="2420938"/>
            <a:ext cx="7705725" cy="584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pt-BR" sz="1400" b="1">
                <a:solidFill>
                  <a:srgbClr val="000000"/>
                </a:solidFill>
                <a:latin typeface="Tahoma" pitchFamily="34" charset="0"/>
              </a:rPr>
              <a:t>  </a:t>
            </a:r>
            <a:r>
              <a:rPr lang="pt-BR" sz="1600" b="1">
                <a:solidFill>
                  <a:srgbClr val="000000"/>
                </a:solidFill>
                <a:latin typeface="Tahoma" pitchFamily="34" charset="0"/>
              </a:rPr>
              <a:t>=  </a:t>
            </a:r>
            <a:r>
              <a:rPr lang="pt-BR" sz="1600" b="1">
                <a:solidFill>
                  <a:srgbClr val="000066"/>
                </a:solidFill>
                <a:latin typeface="Tahoma" pitchFamily="34" charset="0"/>
              </a:rPr>
              <a:t>Relaciona todos os trabalhos </a:t>
            </a:r>
            <a:r>
              <a:rPr lang="pt-BR" sz="1600" b="1" u="sng">
                <a:solidFill>
                  <a:srgbClr val="000066"/>
                </a:solidFill>
                <a:latin typeface="Tahoma" pitchFamily="34" charset="0"/>
              </a:rPr>
              <a:t>citados</a:t>
            </a:r>
            <a:r>
              <a:rPr lang="pt-BR" sz="1600" b="1">
                <a:solidFill>
                  <a:srgbClr val="000066"/>
                </a:solidFill>
                <a:latin typeface="Tahoma" pitchFamily="34" charset="0"/>
              </a:rPr>
              <a:t>  (referidos) no texto,  de acordo com uma norma específica (ISO, ABNT, Vancouver entre outras)</a:t>
            </a:r>
          </a:p>
        </p:txBody>
      </p:sp>
      <p:sp>
        <p:nvSpPr>
          <p:cNvPr id="29705" name="Text Box 2062"/>
          <p:cNvSpPr txBox="1">
            <a:spLocks noChangeArrowheads="1"/>
          </p:cNvSpPr>
          <p:nvPr/>
        </p:nvSpPr>
        <p:spPr bwMode="auto">
          <a:xfrm>
            <a:off x="471488" y="3925888"/>
            <a:ext cx="11366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1800" b="1">
                <a:latin typeface="Tahoma" pitchFamily="34" charset="0"/>
              </a:rPr>
              <a:t>ANEXOS</a:t>
            </a:r>
            <a:endParaRPr lang="pt-BR" sz="1800">
              <a:latin typeface="Tahoma" pitchFamily="34" charset="0"/>
            </a:endParaRPr>
          </a:p>
        </p:txBody>
      </p:sp>
      <p:sp>
        <p:nvSpPr>
          <p:cNvPr id="29706" name="Text Box 2063"/>
          <p:cNvSpPr txBox="1">
            <a:spLocks noChangeArrowheads="1"/>
          </p:cNvSpPr>
          <p:nvPr/>
        </p:nvSpPr>
        <p:spPr bwMode="auto">
          <a:xfrm>
            <a:off x="395288" y="4332288"/>
            <a:ext cx="7848600" cy="10779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 Documentos, figuras, modelos de questionários, textos,  reunidos  no</a:t>
            </a:r>
            <a:br>
              <a:rPr lang="pt-BR" sz="1600" b="1" dirty="0">
                <a:solidFill>
                  <a:srgbClr val="000066"/>
                </a:solidFill>
                <a:latin typeface="Tahoma" pitchFamily="34" charset="0"/>
              </a:rPr>
            </a:b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    final do texto com título e numeração sequencial.</a:t>
            </a:r>
          </a:p>
          <a:p>
            <a:pPr eaLnBrk="0" hangingPunct="0">
              <a:buClr>
                <a:schemeClr val="tx1"/>
              </a:buClr>
              <a:buFont typeface="Wingdings" pitchFamily="2" charset="2"/>
              <a:buChar char="Ø"/>
            </a:pPr>
            <a:endParaRPr lang="pt-BR" sz="1600" b="1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Devem obrigatoriamente estarem  </a:t>
            </a:r>
            <a:r>
              <a:rPr lang="pt-BR" sz="1600" b="1" u="sng" dirty="0">
                <a:solidFill>
                  <a:srgbClr val="000066"/>
                </a:solidFill>
                <a:latin typeface="Tahoma" pitchFamily="34" charset="0"/>
              </a:rPr>
              <a:t>citados</a:t>
            </a: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 no texto.</a:t>
            </a:r>
            <a:endParaRPr lang="pt-BR" sz="1600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29707" name="Text Box 2067"/>
          <p:cNvSpPr txBox="1">
            <a:spLocks noChangeArrowheads="1"/>
          </p:cNvSpPr>
          <p:nvPr/>
        </p:nvSpPr>
        <p:spPr bwMode="auto">
          <a:xfrm>
            <a:off x="484188" y="3149600"/>
            <a:ext cx="5211762" cy="8556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pt-BR" sz="1800" b="1">
                <a:latin typeface="Tahoma" pitchFamily="34" charset="0"/>
              </a:rPr>
              <a:t>BIBLIOGRAFIA COMPLEMENTAR</a:t>
            </a:r>
            <a:r>
              <a:rPr lang="pt-BR" b="1">
                <a:solidFill>
                  <a:srgbClr val="000066"/>
                </a:solidFill>
              </a:rPr>
              <a:t>  </a:t>
            </a:r>
          </a:p>
          <a:p>
            <a:pPr eaLnBrk="0" hangingPunct="0"/>
            <a:r>
              <a:rPr lang="pt-BR" b="1">
                <a:solidFill>
                  <a:srgbClr val="000066"/>
                </a:solidFill>
              </a:rPr>
              <a:t>	</a:t>
            </a:r>
            <a:r>
              <a:rPr lang="pt-BR" sz="1600" b="1">
                <a:solidFill>
                  <a:srgbClr val="000066"/>
                </a:solidFill>
                <a:latin typeface="Tahoma" pitchFamily="34" charset="0"/>
              </a:rPr>
              <a:t>=  não citada  no texto; apenas indicada</a:t>
            </a:r>
          </a:p>
          <a:p>
            <a:endParaRPr lang="pt-BR" sz="1600" b="1">
              <a:solidFill>
                <a:srgbClr val="000066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533400" y="3717032"/>
            <a:ext cx="3657600" cy="237295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30000"/>
              </a:lnSpc>
              <a:buFont typeface="Wingdings" pitchFamily="2" charset="2"/>
              <a:buNone/>
            </a:pPr>
            <a:endParaRPr lang="pt-BR" sz="1800" b="1" dirty="0">
              <a:solidFill>
                <a:srgbClr val="000066"/>
              </a:solidFill>
            </a:endParaRPr>
          </a:p>
          <a:p>
            <a:pPr eaLnBrk="0" hangingPunct="0">
              <a:lnSpc>
                <a:spcPct val="130000"/>
              </a:lnSpc>
              <a:buClr>
                <a:srgbClr val="000066"/>
              </a:buClr>
              <a:buFont typeface="Symbol" pitchFamily="18" charset="2"/>
              <a:buChar char="¨"/>
            </a:pPr>
            <a:r>
              <a:rPr lang="pt-BR" sz="1600" b="1" dirty="0">
                <a:solidFill>
                  <a:srgbClr val="000066"/>
                </a:solidFill>
              </a:rPr>
              <a:t> </a:t>
            </a: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Ter o que dizer</a:t>
            </a:r>
            <a:endParaRPr lang="pt-BR" sz="1600" b="1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Font typeface="Symbol" pitchFamily="18" charset="2"/>
              <a:buChar char="¨"/>
            </a:pP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Ter um pensamento lógico</a:t>
            </a:r>
            <a:endParaRPr lang="pt-BR" sz="1600" b="1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Font typeface="Symbol" pitchFamily="18" charset="2"/>
              <a:buChar char="¨"/>
            </a:pP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Aprender as regras de estilo – essas que você tem em aulas como esta.</a:t>
            </a:r>
            <a:endParaRPr lang="pt-BR" sz="1600" b="1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Font typeface="Symbol" pitchFamily="18" charset="2"/>
              <a:buChar char="¨"/>
            </a:pPr>
            <a:endParaRPr lang="pt-BR" sz="1600" b="1" dirty="0">
              <a:solidFill>
                <a:srgbClr val="000066"/>
              </a:solidFill>
            </a:endParaRPr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107950" y="115888"/>
            <a:ext cx="9036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O que faz alguém escrever bem?</a:t>
            </a:r>
            <a:endParaRPr lang="pt-BR" sz="24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078" name="Rectangle 22"/>
          <p:cNvSpPr>
            <a:spLocks noChangeArrowheads="1"/>
          </p:cNvSpPr>
          <p:nvPr/>
        </p:nvSpPr>
        <p:spPr bwMode="auto">
          <a:xfrm>
            <a:off x="4549775" y="3140968"/>
            <a:ext cx="4630737" cy="185281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130000"/>
              </a:lnSpc>
              <a:buFont typeface="Wingdings" pitchFamily="2" charset="2"/>
              <a:buNone/>
            </a:pPr>
            <a:endParaRPr lang="pt-BR" sz="1600" b="1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30000"/>
              </a:lnSpc>
              <a:buClr>
                <a:srgbClr val="000000"/>
              </a:buClr>
            </a:pPr>
            <a:r>
              <a:rPr lang="pt-BR" sz="2400" b="1" dirty="0" smtClean="0">
                <a:solidFill>
                  <a:srgbClr val="000066"/>
                </a:solidFill>
                <a:latin typeface="Tahoma" pitchFamily="34" charset="0"/>
              </a:rPr>
              <a:t>Boa notícia!!!!!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</a:pPr>
            <a:r>
              <a:rPr lang="pt-BR" sz="2400" b="1" dirty="0" smtClean="0">
                <a:solidFill>
                  <a:srgbClr val="000066"/>
                </a:solidFill>
                <a:latin typeface="Tahoma" pitchFamily="34" charset="0"/>
              </a:rPr>
              <a:t>Escrever bem pode ser aprendido!</a:t>
            </a:r>
            <a:endParaRPr lang="pt-BR" sz="2400" b="1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8202" name="Line 40"/>
          <p:cNvSpPr>
            <a:spLocks noChangeShapeType="1"/>
          </p:cNvSpPr>
          <p:nvPr/>
        </p:nvSpPr>
        <p:spPr bwMode="auto">
          <a:xfrm>
            <a:off x="1001713" y="981075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685800" y="908720"/>
            <a:ext cx="6406480" cy="237295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30000"/>
              </a:lnSpc>
              <a:buFont typeface="Wingdings" pitchFamily="2" charset="2"/>
              <a:buNone/>
            </a:pPr>
            <a:endParaRPr lang="pt-BR" sz="1800" b="1" dirty="0">
              <a:solidFill>
                <a:srgbClr val="000066"/>
              </a:solidFill>
            </a:endParaRPr>
          </a:p>
          <a:p>
            <a:pPr eaLnBrk="0" hangingPunct="0">
              <a:lnSpc>
                <a:spcPct val="130000"/>
              </a:lnSpc>
              <a:buClr>
                <a:srgbClr val="000066"/>
              </a:buClr>
              <a:buFont typeface="Symbol" pitchFamily="18" charset="2"/>
              <a:buChar char="¨"/>
            </a:pPr>
            <a:r>
              <a:rPr lang="pt-BR" sz="1600" b="1" dirty="0">
                <a:solidFill>
                  <a:srgbClr val="000066"/>
                </a:solidFill>
              </a:rPr>
              <a:t> </a:t>
            </a: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Talento nato?</a:t>
            </a:r>
            <a:endParaRPr lang="pt-BR" sz="1600" b="1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Font typeface="Symbol" pitchFamily="18" charset="2"/>
              <a:buChar char="¨"/>
            </a:pP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Anos e anos de aulas de inglês e humanidades?</a:t>
            </a:r>
            <a:endParaRPr lang="pt-BR" sz="1600" b="1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Font typeface="Symbol" pitchFamily="18" charset="2"/>
              <a:buChar char="¨"/>
            </a:pP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Dom artístico?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Font typeface="Symbol" pitchFamily="18" charset="2"/>
              <a:buChar char="¨"/>
            </a:pP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 Influência de álcool e drogas?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Font typeface="Symbol" pitchFamily="18" charset="2"/>
              <a:buChar char="¨"/>
            </a:pP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 Inspiração divina?</a:t>
            </a:r>
            <a:endParaRPr lang="pt-BR" sz="1600" b="1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Font typeface="Symbol" pitchFamily="18" charset="2"/>
              <a:buChar char="¨"/>
            </a:pPr>
            <a:endParaRPr lang="pt-BR" sz="1600" b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618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/>
      <p:bldP spid="45078" grpId="0"/>
      <p:bldP spid="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Line 1029"/>
          <p:cNvSpPr>
            <a:spLocks noChangeShapeType="1"/>
          </p:cNvSpPr>
          <p:nvPr/>
        </p:nvSpPr>
        <p:spPr bwMode="auto">
          <a:xfrm>
            <a:off x="1187450" y="1125538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69" name="Rectangle 1033"/>
          <p:cNvSpPr>
            <a:spLocks noChangeArrowheads="1"/>
          </p:cNvSpPr>
          <p:nvPr/>
        </p:nvSpPr>
        <p:spPr bwMode="auto">
          <a:xfrm>
            <a:off x="1187450" y="188913"/>
            <a:ext cx="7315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ORGANIZAÇÃO E APRESENTAÇÃO DE  </a:t>
            </a:r>
          </a:p>
          <a:p>
            <a:pPr algn="ctr">
              <a:defRPr/>
            </a:pPr>
            <a:r>
              <a:rPr lang="pt-B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TRABALHOS ACADÊMICOS </a:t>
            </a:r>
          </a:p>
        </p:txBody>
      </p:sp>
      <p:sp>
        <p:nvSpPr>
          <p:cNvPr id="92171" name="Text Box 1035"/>
          <p:cNvSpPr txBox="1">
            <a:spLocks noChangeArrowheads="1"/>
          </p:cNvSpPr>
          <p:nvPr/>
        </p:nvSpPr>
        <p:spPr bwMode="auto">
          <a:xfrm>
            <a:off x="2819400" y="1527175"/>
            <a:ext cx="282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APRESENTAÇÃO GRÁFICA</a:t>
            </a:r>
            <a:endParaRPr lang="pt-BR" sz="16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30726" name="Text Box 1036"/>
          <p:cNvSpPr txBox="1">
            <a:spLocks noChangeArrowheads="1"/>
          </p:cNvSpPr>
          <p:nvPr/>
        </p:nvSpPr>
        <p:spPr bwMode="auto">
          <a:xfrm>
            <a:off x="395288" y="1976438"/>
            <a:ext cx="752475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1400" b="1">
                <a:solidFill>
                  <a:srgbClr val="FF0000"/>
                </a:solidFill>
                <a:latin typeface="Tahoma" pitchFamily="34" charset="0"/>
              </a:rPr>
              <a:t>PAPEL</a:t>
            </a:r>
            <a:endParaRPr lang="pt-BR" sz="1000">
              <a:latin typeface="Tahoma" pitchFamily="34" charset="0"/>
            </a:endParaRPr>
          </a:p>
        </p:txBody>
      </p:sp>
      <p:sp>
        <p:nvSpPr>
          <p:cNvPr id="30727" name="Text Box 1037"/>
          <p:cNvSpPr txBox="1">
            <a:spLocks noChangeArrowheads="1"/>
          </p:cNvSpPr>
          <p:nvPr/>
        </p:nvSpPr>
        <p:spPr bwMode="auto">
          <a:xfrm>
            <a:off x="1309688" y="1976438"/>
            <a:ext cx="6235700" cy="2762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pt-BR" b="1">
                <a:solidFill>
                  <a:srgbClr val="000066"/>
                </a:solidFill>
                <a:latin typeface="Tahoma" pitchFamily="34" charset="0"/>
              </a:rPr>
              <a:t> papel  branco, formato A4, digitado de um só  lado  (opcional frente e verso)</a:t>
            </a:r>
          </a:p>
        </p:txBody>
      </p:sp>
      <p:sp>
        <p:nvSpPr>
          <p:cNvPr id="30728" name="Text Box 1038"/>
          <p:cNvSpPr txBox="1">
            <a:spLocks noChangeArrowheads="1"/>
          </p:cNvSpPr>
          <p:nvPr/>
        </p:nvSpPr>
        <p:spPr bwMode="auto">
          <a:xfrm>
            <a:off x="395288" y="2435225"/>
            <a:ext cx="1084262" cy="2936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5000"/>
              </a:lnSpc>
              <a:buFont typeface="Wingdings" pitchFamily="2" charset="2"/>
              <a:buNone/>
            </a:pPr>
            <a:r>
              <a:rPr lang="pt-BR" sz="1400" b="1">
                <a:solidFill>
                  <a:srgbClr val="FF0000"/>
                </a:solidFill>
                <a:latin typeface="Tahoma" pitchFamily="34" charset="0"/>
              </a:rPr>
              <a:t>MARGENS</a:t>
            </a:r>
            <a:endParaRPr lang="pt-BR">
              <a:latin typeface="Tahoma" pitchFamily="34" charset="0"/>
            </a:endParaRPr>
          </a:p>
        </p:txBody>
      </p:sp>
      <p:sp>
        <p:nvSpPr>
          <p:cNvPr id="30729" name="Text Box 1039"/>
          <p:cNvSpPr txBox="1">
            <a:spLocks noChangeArrowheads="1"/>
          </p:cNvSpPr>
          <p:nvPr/>
        </p:nvSpPr>
        <p:spPr bwMode="auto">
          <a:xfrm>
            <a:off x="1614488" y="2281238"/>
            <a:ext cx="4792662" cy="619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5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b="1">
                <a:solidFill>
                  <a:srgbClr val="000066"/>
                </a:solidFill>
                <a:latin typeface="Tahoma" pitchFamily="34" charset="0"/>
              </a:rPr>
              <a:t> margem superior e inferior: 3 cm</a:t>
            </a:r>
          </a:p>
          <a:p>
            <a:pPr eaLnBrk="0" hangingPunct="0">
              <a:lnSpc>
                <a:spcPct val="95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b="1">
                <a:solidFill>
                  <a:srgbClr val="000066"/>
                </a:solidFill>
                <a:latin typeface="Tahoma" pitchFamily="34" charset="0"/>
              </a:rPr>
              <a:t> margem esquerda: 3,5 cm (para facilitar a encadernação)</a:t>
            </a:r>
          </a:p>
          <a:p>
            <a:pPr eaLnBrk="0" hangingPunct="0">
              <a:lnSpc>
                <a:spcPct val="95000"/>
              </a:lnSpc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pt-BR" b="1">
                <a:solidFill>
                  <a:srgbClr val="000066"/>
                </a:solidFill>
                <a:latin typeface="Tahoma" pitchFamily="34" charset="0"/>
              </a:rPr>
              <a:t> margem direita: 3 cm</a:t>
            </a:r>
            <a:endParaRPr lang="pt-BR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30730" name="Text Box 1040"/>
          <p:cNvSpPr txBox="1">
            <a:spLocks noChangeArrowheads="1"/>
          </p:cNvSpPr>
          <p:nvPr/>
        </p:nvSpPr>
        <p:spPr bwMode="auto">
          <a:xfrm>
            <a:off x="381000" y="3138488"/>
            <a:ext cx="1538288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1400" b="1">
                <a:solidFill>
                  <a:srgbClr val="FF0000"/>
                </a:solidFill>
                <a:latin typeface="Tahoma" pitchFamily="34" charset="0"/>
              </a:rPr>
              <a:t>ESPAÇAMENTO</a:t>
            </a:r>
            <a:endParaRPr lang="pt-BR" sz="1000">
              <a:latin typeface="Tahoma" pitchFamily="34" charset="0"/>
            </a:endParaRPr>
          </a:p>
        </p:txBody>
      </p:sp>
      <p:sp>
        <p:nvSpPr>
          <p:cNvPr id="30731" name="Text Box 1041"/>
          <p:cNvSpPr txBox="1">
            <a:spLocks noChangeArrowheads="1"/>
          </p:cNvSpPr>
          <p:nvPr/>
        </p:nvSpPr>
        <p:spPr bwMode="auto">
          <a:xfrm>
            <a:off x="1905000" y="3062288"/>
            <a:ext cx="4632325" cy="438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5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b="1">
                <a:solidFill>
                  <a:srgbClr val="000066"/>
                </a:solidFill>
                <a:latin typeface="Tahoma" pitchFamily="34" charset="0"/>
              </a:rPr>
              <a:t> entre as linhas do texto: espaço duplo ou 1,5 linhas</a:t>
            </a:r>
          </a:p>
          <a:p>
            <a:pPr eaLnBrk="0" hangingPunct="0">
              <a:lnSpc>
                <a:spcPct val="95000"/>
              </a:lnSpc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pt-BR" b="1">
                <a:solidFill>
                  <a:srgbClr val="000066"/>
                </a:solidFill>
                <a:latin typeface="Tahoma" pitchFamily="34" charset="0"/>
              </a:rPr>
              <a:t> entre títulos e subtítulo espaço maior a critério do autor</a:t>
            </a:r>
          </a:p>
        </p:txBody>
      </p:sp>
      <p:sp>
        <p:nvSpPr>
          <p:cNvPr id="92178" name="Text Box 1042"/>
          <p:cNvSpPr txBox="1">
            <a:spLocks noChangeArrowheads="1"/>
          </p:cNvSpPr>
          <p:nvPr/>
        </p:nvSpPr>
        <p:spPr bwMode="auto">
          <a:xfrm>
            <a:off x="395288" y="3960813"/>
            <a:ext cx="1231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5000"/>
              </a:lnSpc>
              <a:buFont typeface="Wingdings" pitchFamily="2" charset="2"/>
              <a:buNone/>
              <a:defRPr/>
            </a:pPr>
            <a:r>
              <a:rPr lang="pt-BR" sz="1400" b="1">
                <a:solidFill>
                  <a:srgbClr val="FF0000"/>
                </a:solidFill>
                <a:latin typeface="Tahoma" pitchFamily="34" charset="0"/>
              </a:rPr>
              <a:t>DIGITAÇÃO</a:t>
            </a:r>
            <a:endParaRPr lang="pt-BR" sz="140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defRPr/>
            </a:pPr>
            <a:endParaRPr lang="pt-BR">
              <a:latin typeface="Tahoma" pitchFamily="34" charset="0"/>
            </a:endParaRPr>
          </a:p>
        </p:txBody>
      </p:sp>
      <p:sp>
        <p:nvSpPr>
          <p:cNvPr id="30733" name="Text Box 1043"/>
          <p:cNvSpPr txBox="1">
            <a:spLocks noChangeArrowheads="1"/>
          </p:cNvSpPr>
          <p:nvPr/>
        </p:nvSpPr>
        <p:spPr bwMode="auto">
          <a:xfrm>
            <a:off x="1908175" y="3716338"/>
            <a:ext cx="6767513" cy="6111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95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b="1">
                <a:solidFill>
                  <a:srgbClr val="000066"/>
                </a:solidFill>
                <a:latin typeface="Tahoma" pitchFamily="34" charset="0"/>
              </a:rPr>
              <a:t> fonte de letra “Times New Roman” ou  similar (Arial 1, por exemplo)</a:t>
            </a:r>
          </a:p>
          <a:p>
            <a:pPr eaLnBrk="0" hangingPunct="0">
              <a:lnSpc>
                <a:spcPct val="95000"/>
              </a:lnSpc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pt-BR" b="1">
                <a:solidFill>
                  <a:srgbClr val="000066"/>
                </a:solidFill>
                <a:latin typeface="Tahoma" pitchFamily="34" charset="0"/>
              </a:rPr>
              <a:t> tamanho da letra :  corpo 12 para o  texto; 14 para os títulos; 13 para os subtítulos; 10 para notas de rodapé</a:t>
            </a:r>
            <a:endParaRPr lang="pt-BR" sz="100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30734" name="Text Box 1044"/>
          <p:cNvSpPr txBox="1">
            <a:spLocks noChangeArrowheads="1"/>
          </p:cNvSpPr>
          <p:nvPr/>
        </p:nvSpPr>
        <p:spPr bwMode="auto">
          <a:xfrm>
            <a:off x="468313" y="4729163"/>
            <a:ext cx="1277937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1400" b="1">
                <a:solidFill>
                  <a:srgbClr val="FF0000"/>
                </a:solidFill>
                <a:latin typeface="Tahoma" pitchFamily="34" charset="0"/>
              </a:rPr>
              <a:t>PAGINAÇÃO</a:t>
            </a:r>
            <a:endParaRPr lang="pt-BR">
              <a:latin typeface="Tahoma" pitchFamily="34" charset="0"/>
            </a:endParaRPr>
          </a:p>
        </p:txBody>
      </p:sp>
      <p:sp>
        <p:nvSpPr>
          <p:cNvPr id="30735" name="Text Box 1045"/>
          <p:cNvSpPr txBox="1">
            <a:spLocks noChangeArrowheads="1"/>
          </p:cNvSpPr>
          <p:nvPr/>
        </p:nvSpPr>
        <p:spPr bwMode="auto">
          <a:xfrm>
            <a:off x="1916113" y="4652963"/>
            <a:ext cx="6904037" cy="1330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95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b="1">
                <a:solidFill>
                  <a:srgbClr val="000066"/>
                </a:solidFill>
                <a:latin typeface="Tahoma" pitchFamily="34" charset="0"/>
              </a:rPr>
              <a:t> seqüencial com algarismos arábicos  - canto superior direito</a:t>
            </a:r>
          </a:p>
          <a:p>
            <a:pPr eaLnBrk="0" hangingPunct="0">
              <a:lnSpc>
                <a:spcPct val="95000"/>
              </a:lnSpc>
              <a:buClr>
                <a:schemeClr val="tx1"/>
              </a:buClr>
              <a:buFont typeface="Wingdings" pitchFamily="2" charset="2"/>
              <a:buChar char="Ø"/>
            </a:pPr>
            <a:endParaRPr lang="pt-BR" b="1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95000"/>
              </a:lnSpc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pt-BR" b="1">
                <a:solidFill>
                  <a:srgbClr val="000066"/>
                </a:solidFill>
                <a:latin typeface="Tahoma" pitchFamily="34" charset="0"/>
              </a:rPr>
              <a:t> iniciada na página de rosto</a:t>
            </a:r>
          </a:p>
          <a:p>
            <a:pPr eaLnBrk="0" hangingPunct="0">
              <a:lnSpc>
                <a:spcPct val="95000"/>
              </a:lnSpc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pt-BR" b="1">
                <a:solidFill>
                  <a:srgbClr val="000066"/>
                </a:solidFill>
                <a:latin typeface="Tahoma" pitchFamily="34" charset="0"/>
              </a:rPr>
              <a:t> no caso de frente e verso, todas as páginas com numeração impar serão impressas como “frente” e todas as páginas com numeração par serão impressas como “verso”.</a:t>
            </a:r>
          </a:p>
          <a:p>
            <a:pPr eaLnBrk="0" hangingPunct="0">
              <a:lnSpc>
                <a:spcPct val="95000"/>
              </a:lnSpc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Ø"/>
            </a:pPr>
            <a:endParaRPr lang="pt-BR" b="1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30736" name="Rectangle 1050"/>
          <p:cNvSpPr>
            <a:spLocks noChangeArrowheads="1"/>
          </p:cNvSpPr>
          <p:nvPr/>
        </p:nvSpPr>
        <p:spPr bwMode="auto">
          <a:xfrm>
            <a:off x="381000" y="2157413"/>
            <a:ext cx="184150" cy="361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5000"/>
              </a:lnSpc>
              <a:buFont typeface="Wingdings" pitchFamily="2" charset="2"/>
              <a:buNone/>
            </a:pPr>
            <a:endParaRPr lang="pt-BR" sz="600">
              <a:solidFill>
                <a:srgbClr val="000000"/>
              </a:solidFill>
              <a:latin typeface="Tahoma" pitchFamily="34" charset="0"/>
            </a:endParaRPr>
          </a:p>
          <a:p>
            <a:endParaRPr lang="pt-BR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24" name="Rectangle 8"/>
          <p:cNvSpPr>
            <a:spLocks noChangeArrowheads="1"/>
          </p:cNvSpPr>
          <p:nvPr/>
        </p:nvSpPr>
        <p:spPr bwMode="auto">
          <a:xfrm>
            <a:off x="84138" y="0"/>
            <a:ext cx="8520112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pt-BR" sz="26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Título do artigo</a:t>
            </a:r>
          </a:p>
        </p:txBody>
      </p:sp>
      <p:sp>
        <p:nvSpPr>
          <p:cNvPr id="16387" name="Rectangle 103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981325"/>
          </a:xfrm>
          <a:noFill/>
        </p:spPr>
        <p:txBody>
          <a:bodyPr lIns="91440" tIns="45720" rIns="91440" bIns="45720"/>
          <a:lstStyle/>
          <a:p>
            <a:pPr eaLnBrk="1" hangingPunct="1">
              <a:lnSpc>
                <a:spcPct val="130000"/>
              </a:lnSpc>
              <a:buClr>
                <a:schemeClr val="hlink"/>
              </a:buClr>
              <a:buFont typeface="Wingdings" pitchFamily="2" charset="2"/>
              <a:buChar char="q"/>
            </a:pPr>
            <a:r>
              <a:rPr lang="pt-BR" sz="1800" i="1" smtClean="0"/>
              <a:t>O título é a versão mais  simplificada e condensada, e a mais lida de um artigo. O artigo será indexado e para isso depende da precisão do título para que ele não fique perdido para seus usuários potenciais.</a:t>
            </a:r>
          </a:p>
          <a:p>
            <a:pPr eaLnBrk="1" hangingPunct="1">
              <a:lnSpc>
                <a:spcPct val="13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pt-BR" sz="1800" i="1" smtClean="0"/>
              <a:t>	Deve indicar a essência do artigo com o menor número possível de palavras;</a:t>
            </a:r>
          </a:p>
          <a:p>
            <a:pPr eaLnBrk="1" hangingPunct="1">
              <a:lnSpc>
                <a:spcPct val="13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pt-BR" sz="1800" i="1" smtClean="0"/>
              <a:t>	Identificar as palavras-chave é um bom começo para elaborar o título. Legendas  nas páginas da revista.</a:t>
            </a:r>
          </a:p>
        </p:txBody>
      </p:sp>
      <p:sp>
        <p:nvSpPr>
          <p:cNvPr id="16388" name="Text Box 1036"/>
          <p:cNvSpPr txBox="1">
            <a:spLocks noChangeArrowheads="1"/>
          </p:cNvSpPr>
          <p:nvPr/>
        </p:nvSpPr>
        <p:spPr bwMode="auto">
          <a:xfrm>
            <a:off x="684213" y="4868863"/>
            <a:ext cx="8280400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pt-BR" sz="1600" u="sng"/>
              <a:t>A força de preensão manual </a:t>
            </a:r>
            <a:r>
              <a:rPr lang="pt-BR" sz="1600"/>
              <a:t>é boa preditora do </a:t>
            </a:r>
            <a:r>
              <a:rPr lang="pt-BR" sz="1600" u="sng"/>
              <a:t>desempenho funcional</a:t>
            </a:r>
            <a:r>
              <a:rPr lang="pt-BR" sz="1600"/>
              <a:t> em tarefas motoras de </a:t>
            </a:r>
            <a:r>
              <a:rPr lang="pt-BR" sz="1600" u="sng"/>
              <a:t>idosos frágeis</a:t>
            </a:r>
            <a:r>
              <a:rPr lang="pt-BR" sz="1600"/>
              <a:t>: um estudo correlacional múltiplo</a:t>
            </a: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pt-BR" sz="1600" i="1">
                <a:solidFill>
                  <a:srgbClr val="FF0000"/>
                </a:solidFill>
              </a:rPr>
              <a:t>A força de preensão manual no desempenho funcional de idosos frágeis</a:t>
            </a:r>
          </a:p>
          <a:p>
            <a:endParaRPr lang="pt-BR" sz="1600" i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51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3" name="Rectangle 3"/>
          <p:cNvSpPr>
            <a:spLocks noChangeArrowheads="1"/>
          </p:cNvSpPr>
          <p:nvPr/>
        </p:nvSpPr>
        <p:spPr bwMode="auto">
          <a:xfrm>
            <a:off x="84138" y="0"/>
            <a:ext cx="8520112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pt-BR" sz="26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Tabelas e Figuras</a:t>
            </a:r>
          </a:p>
        </p:txBody>
      </p:sp>
      <p:sp>
        <p:nvSpPr>
          <p:cNvPr id="17411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4525963"/>
          </a:xfrm>
          <a:noFill/>
        </p:spPr>
        <p:txBody>
          <a:bodyPr lIns="91440" tIns="45720" rIns="91440" bIns="45720"/>
          <a:lstStyle/>
          <a:p>
            <a:pPr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q"/>
            </a:pPr>
            <a:r>
              <a:rPr lang="pt-BR" sz="2000" i="1" smtClean="0"/>
              <a:t>Ilustração que não seja uma tabela – desenho, mapa, gráfico, planta, foto, gravura etc -  costuma ser nominada como “Figuras” .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q"/>
            </a:pPr>
            <a:endParaRPr lang="pt-BR" sz="1000" i="1" smtClean="0"/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q"/>
            </a:pPr>
            <a:r>
              <a:rPr lang="pt-BR" sz="2000" i="1" smtClean="0"/>
              <a:t> Deve ser suficientemente completa para ser entendida, dispensando consulta ao texto.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q"/>
            </a:pPr>
            <a:endParaRPr lang="pt-BR" sz="1000" i="1" smtClean="0"/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q"/>
            </a:pPr>
            <a:r>
              <a:rPr lang="pt-BR" sz="2000" i="1" smtClean="0"/>
              <a:t> Tabelas e figuras devem ter numeração  sequencial em separado.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q"/>
            </a:pPr>
            <a:endParaRPr lang="pt-BR" sz="1000" i="1" smtClean="0"/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q"/>
            </a:pPr>
            <a:r>
              <a:rPr lang="pt-BR" sz="2000" i="1" smtClean="0"/>
              <a:t> Evitar repetir os mesmos dados de tabelas em figuras, dando preferência para as tabelas.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q"/>
            </a:pPr>
            <a:endParaRPr lang="pt-BR" sz="1000" i="1" smtClean="0"/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q"/>
            </a:pPr>
            <a:r>
              <a:rPr lang="pt-BR" sz="2000" i="1" smtClean="0"/>
              <a:t> No rodapé das tabelas devem constar explicações de informações que aparecem no corpo da tabela (siglas, valores estatísticos,  etc)</a:t>
            </a:r>
          </a:p>
        </p:txBody>
      </p:sp>
    </p:spTree>
    <p:extLst>
      <p:ext uri="{BB962C8B-B14F-4D97-AF65-F5344CB8AC3E}">
        <p14:creationId xmlns:p14="http://schemas.microsoft.com/office/powerpoint/2010/main" val="227588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7" name="Rectangle 3"/>
          <p:cNvSpPr>
            <a:spLocks noChangeArrowheads="1"/>
          </p:cNvSpPr>
          <p:nvPr/>
        </p:nvSpPr>
        <p:spPr bwMode="auto">
          <a:xfrm>
            <a:off x="84138" y="0"/>
            <a:ext cx="8520112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pt-BR" sz="26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Tabelas e Figuras</a:t>
            </a:r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4857750"/>
          </a:xfrm>
          <a:noFill/>
        </p:spPr>
        <p:txBody>
          <a:bodyPr lIns="91440" tIns="45720" rIns="91440" bIns="45720"/>
          <a:lstStyle/>
          <a:p>
            <a:pPr eaLnBrk="1" hangingPunct="1">
              <a:buClr>
                <a:schemeClr val="hlink"/>
              </a:buClr>
              <a:buFont typeface="Wingdings" pitchFamily="2" charset="2"/>
              <a:buChar char="q"/>
            </a:pPr>
            <a:r>
              <a:rPr lang="pt-BR" sz="2000" i="1" smtClean="0"/>
              <a:t>Dados, unidades e símbolos devem ser consistentes com o texto.</a:t>
            </a: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q"/>
            </a:pPr>
            <a:r>
              <a:rPr lang="pt-BR" sz="2000" i="1" smtClean="0"/>
              <a:t>Recomenda-se intercalar a tabela no texto, imediatamente, após o trecho em que foi citada pela primeira vez .</a:t>
            </a: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q"/>
            </a:pPr>
            <a:r>
              <a:rPr lang="pt-BR" sz="2000" i="1" smtClean="0"/>
              <a:t> As  figuras devem ser introduzidas quando absolutamente necessárias.</a:t>
            </a: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q"/>
            </a:pPr>
            <a:r>
              <a:rPr lang="pt-BR" sz="2000" i="1" smtClean="0"/>
              <a:t> As figuras têm a finalidade de apresentar tendências, mas não são tão claras quanto as tabelas.</a:t>
            </a: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q"/>
            </a:pPr>
            <a:r>
              <a:rPr lang="pt-BR" sz="2000" i="1" smtClean="0"/>
              <a:t> As figuras, a exemplo das tabelas, dispensam  sua total descrição no corpo do trabalho</a:t>
            </a: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q"/>
            </a:pPr>
            <a:r>
              <a:rPr lang="pt-BR" sz="2000" i="1" smtClean="0"/>
              <a:t> Quando reproduzidas de outras publicações , o trabalho deve trazer a informação de que a reprodução foi autorizada, dando-se o crédito. </a:t>
            </a: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q"/>
            </a:pPr>
            <a:r>
              <a:rPr lang="pt-BR" sz="2000" i="1" smtClean="0"/>
              <a:t> Apresentação tabular do IBGE, 1993. - r001.4224 / 1 3a.ed- Consulta Local na Biblioteca FSP</a:t>
            </a: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q"/>
            </a:pPr>
            <a:r>
              <a:rPr lang="pt-BR" sz="2000" i="1" smtClean="0"/>
              <a:t> </a:t>
            </a:r>
            <a:r>
              <a:rPr lang="pt-BR" sz="2000" i="1" smtClean="0">
                <a:hlinkClick r:id="rId3"/>
              </a:rPr>
              <a:t>Guia de apresentação de teses da FSP.</a:t>
            </a:r>
            <a:endParaRPr lang="pt-BR" sz="2000" i="1" smtClean="0"/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q"/>
            </a:pPr>
            <a:endParaRPr lang="pt-BR" sz="2000" i="1" smtClean="0"/>
          </a:p>
        </p:txBody>
      </p:sp>
    </p:spTree>
    <p:extLst>
      <p:ext uri="{BB962C8B-B14F-4D97-AF65-F5344CB8AC3E}">
        <p14:creationId xmlns:p14="http://schemas.microsoft.com/office/powerpoint/2010/main" val="94244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1" name="Rectangle 3"/>
          <p:cNvSpPr>
            <a:spLocks noChangeArrowheads="1"/>
          </p:cNvSpPr>
          <p:nvPr/>
        </p:nvSpPr>
        <p:spPr bwMode="auto">
          <a:xfrm>
            <a:off x="84138" y="0"/>
            <a:ext cx="8520112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pt-BR" sz="26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Tabelas e Figuras</a:t>
            </a:r>
          </a:p>
        </p:txBody>
      </p:sp>
      <p:pic>
        <p:nvPicPr>
          <p:cNvPr id="19459" name="Picture 4" descr="http://www.scielosp.org/img/revistas/rsp/v37n4/16784t1.gif"/>
          <p:cNvPicPr>
            <a:picLocks noGrp="1" noChangeAspect="1" noChangeArrowheads="1"/>
          </p:cNvPicPr>
          <p:nvPr>
            <p:ph/>
          </p:nvPr>
        </p:nvPicPr>
        <p:blipFill>
          <a:blip r:embed="rId3" r:link="rId4" cstate="print"/>
          <a:srcRect/>
          <a:stretch>
            <a:fillRect/>
          </a:stretch>
        </p:blipFill>
        <p:spPr>
          <a:xfrm>
            <a:off x="323850" y="1196975"/>
            <a:ext cx="8280400" cy="4895850"/>
          </a:xfrm>
        </p:spPr>
      </p:pic>
    </p:spTree>
    <p:extLst>
      <p:ext uri="{BB962C8B-B14F-4D97-AF65-F5344CB8AC3E}">
        <p14:creationId xmlns:p14="http://schemas.microsoft.com/office/powerpoint/2010/main" val="266817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729F4E5-4549-4C1C-90D3-915E1F2B510F}" type="slidenum">
              <a:rPr lang="pt-BR" smtClean="0"/>
              <a:pPr/>
              <a:t>25</a:t>
            </a:fld>
            <a:endParaRPr lang="pt-BR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0"/>
            <a:ext cx="8964612" cy="66690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800" b="0" dirty="0" smtClean="0">
                <a:solidFill>
                  <a:srgbClr val="FF0000"/>
                </a:solidFill>
              </a:rPr>
              <a:t>EXEMPLO: INTRODUÇÃO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pt-BR" sz="800" b="0" dirty="0" smtClean="0">
                <a:solidFill>
                  <a:srgbClr val="000000"/>
                </a:solidFill>
              </a:rPr>
              <a:t>		</a:t>
            </a:r>
            <a:r>
              <a:rPr lang="pt-BR" sz="1200" b="0" dirty="0" smtClean="0">
                <a:solidFill>
                  <a:srgbClr val="000000"/>
                </a:solidFill>
                <a:latin typeface="Arial Unicode MS" pitchFamily="34" charset="-128"/>
              </a:rPr>
              <a:t>A anemia, ou a insuficiente concentração de hemoglobina no sangue, (&lt;11g/dl), constitui um dos distúrbios nutricionais mais </a:t>
            </a:r>
            <a:r>
              <a:rPr lang="pt-BR" sz="1200" b="0" dirty="0" err="1" smtClean="0">
                <a:solidFill>
                  <a:srgbClr val="000000"/>
                </a:solidFill>
                <a:latin typeface="Arial Unicode MS" pitchFamily="34" charset="-128"/>
              </a:rPr>
              <a:t>freqüentes</a:t>
            </a:r>
            <a:r>
              <a:rPr lang="pt-BR" sz="1200" b="0" dirty="0" smtClean="0">
                <a:solidFill>
                  <a:srgbClr val="000000"/>
                </a:solidFill>
                <a:latin typeface="Arial Unicode MS" pitchFamily="34" charset="-128"/>
              </a:rPr>
              <a:t> no mundo</a:t>
            </a:r>
            <a:r>
              <a:rPr lang="pt-BR" sz="1200" b="0" baseline="30000" dirty="0" smtClean="0">
                <a:solidFill>
                  <a:srgbClr val="000000"/>
                </a:solidFill>
                <a:latin typeface="Arial Unicode MS" pitchFamily="34" charset="-128"/>
              </a:rPr>
              <a:t>21</a:t>
            </a:r>
            <a:r>
              <a:rPr lang="pt-BR" sz="1200" b="0" dirty="0" smtClean="0">
                <a:solidFill>
                  <a:srgbClr val="000000"/>
                </a:solidFill>
                <a:latin typeface="Arial Unicode MS" pitchFamily="34" charset="-128"/>
              </a:rPr>
              <a:t> .Depois das gestantes, as crianças menores de cinco anos são as mais atingidas pela anemia</a:t>
            </a:r>
            <a:r>
              <a:rPr lang="pt-BR" sz="1200" b="0" baseline="30000" dirty="0" smtClean="0">
                <a:solidFill>
                  <a:srgbClr val="000000"/>
                </a:solidFill>
                <a:latin typeface="Arial Unicode MS" pitchFamily="34" charset="-128"/>
              </a:rPr>
              <a:t>14,21</a:t>
            </a:r>
            <a:r>
              <a:rPr lang="pt-BR" sz="1200" b="0" dirty="0" smtClean="0">
                <a:solidFill>
                  <a:srgbClr val="000000"/>
                </a:solidFill>
                <a:latin typeface="Arial Unicode MS" pitchFamily="34" charset="-128"/>
              </a:rPr>
              <a:t> . A Organização Mundial de Saúde (OMS) estima que cerca de metade da população de crianças com menos de cinco anos de idade dos países em desenvolvimento, excluindo a China, sofre de anemia. Na América Latina, estima-se que a anemia afete 30% das crianças em idade pré-escolar</a:t>
            </a:r>
            <a:r>
              <a:rPr lang="pt-BR" sz="1200" b="0" baseline="30000" dirty="0" smtClean="0">
                <a:solidFill>
                  <a:srgbClr val="000000"/>
                </a:solidFill>
                <a:latin typeface="Arial Unicode MS" pitchFamily="34" charset="-128"/>
              </a:rPr>
              <a:t>14</a:t>
            </a:r>
            <a:r>
              <a:rPr lang="pt-BR" sz="1200" b="0" dirty="0" smtClean="0">
                <a:solidFill>
                  <a:srgbClr val="000000"/>
                </a:solidFill>
                <a:latin typeface="Arial Unicode MS" pitchFamily="34" charset="-128"/>
              </a:rPr>
              <a:t> .  Inquérito domiciliar probabilístico realizado na cidade de São Paulo identificou prevalência de anemia de 46,9% entre crianças menores de cinco anos</a:t>
            </a:r>
            <a:r>
              <a:rPr lang="pt-BR" sz="1200" b="0" baseline="30000" dirty="0" smtClean="0">
                <a:solidFill>
                  <a:srgbClr val="000000"/>
                </a:solidFill>
                <a:latin typeface="Arial Unicode MS" pitchFamily="34" charset="-128"/>
              </a:rPr>
              <a:t>9</a:t>
            </a:r>
            <a:r>
              <a:rPr lang="pt-BR" sz="1200" b="0" dirty="0" smtClean="0">
                <a:solidFill>
                  <a:srgbClr val="000000"/>
                </a:solidFill>
                <a:latin typeface="Arial Unicode MS" pitchFamily="34" charset="-128"/>
              </a:rPr>
              <a:t>. </a:t>
            </a:r>
            <a:r>
              <a:rPr lang="pt-BR" sz="1200" dirty="0" smtClean="0">
                <a:solidFill>
                  <a:srgbClr val="FF0000"/>
                </a:solidFill>
                <a:latin typeface="Arial Unicode MS" pitchFamily="34" charset="-128"/>
              </a:rPr>
              <a:t>SITUANDO  O LEITOR NA TEMÁTICA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pt-BR" sz="1200" b="0" dirty="0" smtClean="0">
                <a:solidFill>
                  <a:srgbClr val="000000"/>
                </a:solidFill>
                <a:latin typeface="Arial Unicode MS" pitchFamily="34" charset="-128"/>
              </a:rPr>
              <a:t>		Embora vários fatores possam levar à anemia, como falhas genéticas ou infestações parasitárias, admite-se que a causa principal das altas prevalências da enfermidade na infância seja uma dieta com pouca quantidade de ferro ou com ferro de baixa biodisponibilidade</a:t>
            </a:r>
            <a:r>
              <a:rPr lang="pt-BR" sz="1200" b="0" baseline="30000" dirty="0" smtClean="0">
                <a:solidFill>
                  <a:srgbClr val="000000"/>
                </a:solidFill>
                <a:latin typeface="Arial Unicode MS" pitchFamily="34" charset="-128"/>
              </a:rPr>
              <a:t>3,14,20,21,23 </a:t>
            </a:r>
            <a:r>
              <a:rPr lang="pt-BR" sz="1200" b="0" dirty="0" smtClean="0">
                <a:solidFill>
                  <a:srgbClr val="000000"/>
                </a:solidFill>
                <a:latin typeface="Arial Unicode MS" pitchFamily="34" charset="-128"/>
              </a:rPr>
              <a:t> .       </a:t>
            </a:r>
            <a:r>
              <a:rPr lang="pt-BR" sz="1200" dirty="0" smtClean="0">
                <a:solidFill>
                  <a:srgbClr val="FF0000"/>
                </a:solidFill>
                <a:latin typeface="Arial Unicode MS" pitchFamily="34" charset="-128"/>
              </a:rPr>
              <a:t>DESCREVENDO O PROBLEMA OBJETIVADO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pt-BR" sz="1200" b="0" dirty="0" smtClean="0">
                <a:solidFill>
                  <a:srgbClr val="000000"/>
                </a:solidFill>
                <a:latin typeface="Arial Unicode MS" pitchFamily="34" charset="-128"/>
              </a:rPr>
              <a:t>		Dietas infantis excessivamente baseadas em consumo de leite de vaca podem ser uma das causas do alto risco de anemia nos primeiros anos de vida, pois esse alimento é pobre em ferro: cerca de 2,6 mg Fe para 1.000 kcal do alimento. As recomendações nutricionais para o consumo de ferro dos seis aos 60 meses são de 10 mg por dia, o que para crianças de seis a 11, 12 a 35, 36 a 60 meses corresponderia a dietas com densidade de ferro de 11,7; 7,7 e 5,6 mg Fe/1.000 kcal, respectivamente.   </a:t>
            </a:r>
            <a:r>
              <a:rPr lang="pt-BR" sz="1200" dirty="0" smtClean="0">
                <a:solidFill>
                  <a:srgbClr val="FF0000"/>
                </a:solidFill>
                <a:latin typeface="Arial Unicode MS" pitchFamily="34" charset="-128"/>
              </a:rPr>
              <a:t>APRESENTANDO AS JUSTIFICATIVAS FUNDAMENTANDO-SE NA LITERATURA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pt-BR" sz="1200" b="0" dirty="0" smtClean="0">
                <a:solidFill>
                  <a:srgbClr val="000000"/>
                </a:solidFill>
                <a:latin typeface="Arial Unicode MS" pitchFamily="34" charset="-128"/>
              </a:rPr>
              <a:t>		Além de ser pobre em ferro, o leite de vaca não o possui na forma heme que é melhor absorvido pelo organismo</a:t>
            </a:r>
            <a:r>
              <a:rPr lang="pt-BR" sz="1200" b="0" baseline="30000" dirty="0" smtClean="0">
                <a:solidFill>
                  <a:srgbClr val="000000"/>
                </a:solidFill>
                <a:latin typeface="Arial Unicode MS" pitchFamily="34" charset="-128"/>
              </a:rPr>
              <a:t>3,13 . </a:t>
            </a:r>
            <a:r>
              <a:rPr lang="pt-BR" sz="1200" b="0" dirty="0" smtClean="0">
                <a:solidFill>
                  <a:srgbClr val="000000"/>
                </a:solidFill>
                <a:latin typeface="Arial Unicode MS" pitchFamily="34" charset="-128"/>
              </a:rPr>
              <a:t>Segundo estudos experimentais, o leite de vaca ainda tem o potencial de inibir a absorção de ferro heme e não heme presente nos demais alimentos ingeridos pela criança</a:t>
            </a:r>
            <a:r>
              <a:rPr lang="pt-BR" sz="1200" b="0" baseline="30000" dirty="0" smtClean="0">
                <a:solidFill>
                  <a:srgbClr val="000000"/>
                </a:solidFill>
                <a:latin typeface="Arial Unicode MS" pitchFamily="34" charset="-128"/>
              </a:rPr>
              <a:t>4,5,17.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pt-BR" sz="1200" b="0" dirty="0" smtClean="0">
                <a:solidFill>
                  <a:srgbClr val="000000"/>
                </a:solidFill>
                <a:latin typeface="Arial Unicode MS" pitchFamily="34" charset="-128"/>
              </a:rPr>
              <a:t>		Ainda assim, a associação entre o consumo de leite de vaca e a concentração de hemoglobina tem sido pouco explorada em pesquisas epidemiológicas. Um levantamento na literatura publicada, em nível nacional e internacional, nas principais bases de dados bibliográficas da área da saúde, pode apoiar pesquisadores e grupos de pesquisa que produzem pesquisas nessa temática.        </a:t>
            </a:r>
            <a:r>
              <a:rPr lang="pt-BR" sz="1200" dirty="0" smtClean="0">
                <a:solidFill>
                  <a:srgbClr val="FF0000"/>
                </a:solidFill>
                <a:latin typeface="Arial Unicode MS" pitchFamily="34" charset="-128"/>
              </a:rPr>
              <a:t>CONTINUA A JUSTIFICATIVA  E APONTA UMA PROVÁVEL SOLUÇÃO PARA O PROBLEMA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pt-BR" sz="1200" b="0" dirty="0" smtClean="0">
                <a:solidFill>
                  <a:srgbClr val="000000"/>
                </a:solidFill>
                <a:latin typeface="Arial Unicode MS" pitchFamily="34" charset="-128"/>
              </a:rPr>
              <a:t>		O presente estudo foi delineado para analisar a literatura científica publicada sobre a associação entre o consumo de leite de vaca, a concentração de hemoglobina  e o risco de anemia na população infantil de menores de cinco anos, a fim de identificar as lacunas no conhecimento científico nessa temática. </a:t>
            </a:r>
            <a:r>
              <a:rPr lang="pt-BR" sz="1200" dirty="0" smtClean="0">
                <a:solidFill>
                  <a:srgbClr val="FF0000"/>
                </a:solidFill>
                <a:latin typeface="Arial Unicode MS" pitchFamily="34" charset="-128"/>
              </a:rPr>
              <a:t>OBJETIVO DO TRABALHO PARA  BUSCAR UMA  SOLUÇÃO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928" y="58614"/>
            <a:ext cx="8229600" cy="1187516"/>
          </a:xfrm>
        </p:spPr>
        <p:txBody>
          <a:bodyPr/>
          <a:lstStyle/>
          <a:p>
            <a:r>
              <a:rPr lang="pt-BR" sz="1800" b="1" dirty="0" smtClean="0">
                <a:solidFill>
                  <a:srgbClr val="C00000"/>
                </a:solidFill>
              </a:rPr>
              <a:t>Exemplo: descrição da parte Método</a:t>
            </a:r>
            <a:br>
              <a:rPr lang="pt-BR" sz="1800" b="1" dirty="0" smtClean="0">
                <a:solidFill>
                  <a:srgbClr val="C00000"/>
                </a:solidFill>
              </a:rPr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200" b="1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SANTOS, J.L.S.; URIONA-MALDONADO, M.; SANTOS, R.N.M. dos. Inovação e conhecimento organizacional: mapeamento </a:t>
            </a:r>
            <a:r>
              <a:rPr lang="pt-BR" sz="1200" b="1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bibliométrico</a:t>
            </a:r>
            <a:r>
              <a:rPr lang="pt-BR" sz="1200" b="1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das publicações científicas. Organizações em Contexto, </a:t>
            </a:r>
            <a:r>
              <a:rPr lang="pt-BR" sz="1200" b="1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S.Bernardo</a:t>
            </a:r>
            <a:r>
              <a:rPr lang="pt-BR" sz="1200" b="1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do Campo, v7, n. 13, jan.-jun. 2011 p.32-58</a:t>
            </a:r>
            <a:r>
              <a:rPr lang="pt-BR" sz="1800" dirty="0" smtClean="0"/>
              <a:t>.</a:t>
            </a:r>
            <a:endParaRPr lang="pt-BR" sz="1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84784"/>
            <a:ext cx="7772400" cy="4824536"/>
          </a:xfrm>
        </p:spPr>
        <p:txBody>
          <a:bodyPr/>
          <a:lstStyle/>
          <a:p>
            <a:pPr marL="0" indent="0">
              <a:buNone/>
            </a:pPr>
            <a:r>
              <a:rPr lang="pt-BR" sz="1200" dirty="0" smtClean="0">
                <a:solidFill>
                  <a:srgbClr val="000000"/>
                </a:solidFill>
              </a:rPr>
              <a:t>MÉTODO</a:t>
            </a:r>
            <a:r>
              <a:rPr lang="pt-BR" sz="1200" b="0" dirty="0" smtClean="0"/>
              <a:t>	</a:t>
            </a:r>
          </a:p>
          <a:p>
            <a:pPr marL="0" indent="0">
              <a:buNone/>
            </a:pPr>
            <a:r>
              <a:rPr lang="pt-BR" sz="1200" dirty="0" smtClean="0">
                <a:solidFill>
                  <a:srgbClr val="000000"/>
                </a:solidFill>
              </a:rPr>
              <a:t>A </a:t>
            </a:r>
            <a:r>
              <a:rPr lang="pt-BR" sz="1200" dirty="0">
                <a:solidFill>
                  <a:srgbClr val="000000"/>
                </a:solidFill>
              </a:rPr>
              <a:t>etapa de coleta dos dados consistiu nos seguintes procedimentos: </a:t>
            </a:r>
            <a:endParaRPr lang="pt-BR" sz="1200" dirty="0" smtClean="0">
              <a:solidFill>
                <a:srgbClr val="000000"/>
              </a:solidFill>
            </a:endParaRPr>
          </a:p>
          <a:p>
            <a:pPr marL="228600" indent="-228600">
              <a:buAutoNum type="alphaLcParenR"/>
            </a:pPr>
            <a:r>
              <a:rPr lang="pt-BR" sz="1200" dirty="0" smtClean="0">
                <a:solidFill>
                  <a:srgbClr val="000000"/>
                </a:solidFill>
              </a:rPr>
              <a:t>identificação </a:t>
            </a:r>
            <a:r>
              <a:rPr lang="pt-BR" sz="1200" dirty="0">
                <a:solidFill>
                  <a:srgbClr val="000000"/>
                </a:solidFill>
              </a:rPr>
              <a:t>da base de dados – utilizou-se a ISI Web </a:t>
            </a:r>
            <a:r>
              <a:rPr lang="pt-BR" sz="1200" dirty="0" err="1">
                <a:solidFill>
                  <a:srgbClr val="000000"/>
                </a:solidFill>
              </a:rPr>
              <a:t>of</a:t>
            </a:r>
            <a:r>
              <a:rPr lang="pt-BR" sz="1200" dirty="0">
                <a:solidFill>
                  <a:srgbClr val="000000"/>
                </a:solidFill>
              </a:rPr>
              <a:t> </a:t>
            </a:r>
            <a:r>
              <a:rPr lang="pt-BR" sz="1200" dirty="0" err="1">
                <a:solidFill>
                  <a:srgbClr val="000000"/>
                </a:solidFill>
              </a:rPr>
              <a:t>Knowledge</a:t>
            </a:r>
            <a:r>
              <a:rPr lang="pt-BR" sz="1200" dirty="0">
                <a:solidFill>
                  <a:srgbClr val="000000"/>
                </a:solidFill>
              </a:rPr>
              <a:t> Social </a:t>
            </a:r>
            <a:r>
              <a:rPr lang="pt-BR" sz="1200" dirty="0" err="1">
                <a:solidFill>
                  <a:srgbClr val="000000"/>
                </a:solidFill>
              </a:rPr>
              <a:t>Sciences</a:t>
            </a:r>
            <a:r>
              <a:rPr lang="pt-BR" sz="1200" dirty="0">
                <a:solidFill>
                  <a:srgbClr val="000000"/>
                </a:solidFill>
              </a:rPr>
              <a:t> </a:t>
            </a:r>
            <a:r>
              <a:rPr lang="pt-BR" sz="1200" dirty="0" err="1">
                <a:solidFill>
                  <a:srgbClr val="000000"/>
                </a:solidFill>
              </a:rPr>
              <a:t>Citation</a:t>
            </a:r>
            <a:r>
              <a:rPr lang="pt-BR" sz="1200" dirty="0">
                <a:solidFill>
                  <a:srgbClr val="000000"/>
                </a:solidFill>
              </a:rPr>
              <a:t> Index (SSCI). Essa base de dados foi escolhida devido ao seu reconhecimento acadêmico </a:t>
            </a:r>
            <a:r>
              <a:rPr lang="pt-BR" sz="1200" dirty="0" smtClean="0">
                <a:solidFill>
                  <a:srgbClr val="000000"/>
                </a:solidFill>
              </a:rPr>
              <a:t>e por </a:t>
            </a:r>
            <a:r>
              <a:rPr lang="pt-BR" sz="1200" dirty="0">
                <a:solidFill>
                  <a:srgbClr val="000000"/>
                </a:solidFill>
              </a:rPr>
              <a:t>uma das mais abrangentes bases de </a:t>
            </a:r>
            <a:r>
              <a:rPr lang="pt-BR" sz="1200" dirty="0" smtClean="0">
                <a:solidFill>
                  <a:srgbClr val="000000"/>
                </a:solidFill>
              </a:rPr>
              <a:t>periódicos, representativa das diversas </a:t>
            </a:r>
            <a:r>
              <a:rPr lang="pt-BR" sz="1200" dirty="0">
                <a:solidFill>
                  <a:srgbClr val="000000"/>
                </a:solidFill>
              </a:rPr>
              <a:t>áreas do conhecimento científico; e à sua característica de contagem de citações, que permite uma triagem de um grande conjunto de artigos com base nesta medida objetiva de influência (VANTI, 2002; CROSSAN; APAYDIN, 2010). </a:t>
            </a:r>
            <a:endParaRPr lang="pt-BR" sz="1200" dirty="0" smtClean="0">
              <a:solidFill>
                <a:srgbClr val="000000"/>
              </a:solidFill>
            </a:endParaRPr>
          </a:p>
          <a:p>
            <a:pPr marL="228600" indent="-228600">
              <a:buAutoNum type="alphaLcParenR"/>
            </a:pPr>
            <a:r>
              <a:rPr lang="pt-BR" sz="1200" dirty="0" smtClean="0">
                <a:solidFill>
                  <a:srgbClr val="000000"/>
                </a:solidFill>
              </a:rPr>
              <a:t>Foi </a:t>
            </a:r>
            <a:r>
              <a:rPr lang="pt-BR" sz="1200" dirty="0">
                <a:solidFill>
                  <a:srgbClr val="000000"/>
                </a:solidFill>
              </a:rPr>
              <a:t>usado o período de busca disponível da </a:t>
            </a:r>
            <a:r>
              <a:rPr lang="pt-BR" sz="1200" dirty="0" smtClean="0">
                <a:solidFill>
                  <a:srgbClr val="000000"/>
                </a:solidFill>
              </a:rPr>
              <a:t>base: </a:t>
            </a:r>
            <a:r>
              <a:rPr lang="pt-BR" sz="1200" dirty="0">
                <a:solidFill>
                  <a:srgbClr val="000000"/>
                </a:solidFill>
              </a:rPr>
              <a:t>1945-2009</a:t>
            </a:r>
            <a:r>
              <a:rPr lang="pt-BR" sz="1200" dirty="0" smtClean="0">
                <a:solidFill>
                  <a:srgbClr val="000000"/>
                </a:solidFill>
              </a:rPr>
              <a:t>.  </a:t>
            </a:r>
          </a:p>
          <a:p>
            <a:pPr marL="228600" indent="-228600">
              <a:buAutoNum type="alphaLcParenR"/>
            </a:pPr>
            <a:r>
              <a:rPr lang="pt-BR" sz="1200" dirty="0" smtClean="0">
                <a:solidFill>
                  <a:srgbClr val="000000"/>
                </a:solidFill>
              </a:rPr>
              <a:t>Depois </a:t>
            </a:r>
            <a:r>
              <a:rPr lang="pt-BR" sz="1200" dirty="0">
                <a:solidFill>
                  <a:srgbClr val="000000"/>
                </a:solidFill>
              </a:rPr>
              <a:t>de identificada a base </a:t>
            </a:r>
            <a:r>
              <a:rPr lang="pt-BR" sz="1200" dirty="0" smtClean="0">
                <a:solidFill>
                  <a:srgbClr val="000000"/>
                </a:solidFill>
              </a:rPr>
              <a:t>para a busca dos dados </a:t>
            </a:r>
            <a:r>
              <a:rPr lang="pt-BR" sz="1200" dirty="0">
                <a:solidFill>
                  <a:srgbClr val="000000"/>
                </a:solidFill>
              </a:rPr>
              <a:t>foram estabelecidos os </a:t>
            </a:r>
            <a:r>
              <a:rPr lang="pt-BR" sz="1200" dirty="0" smtClean="0">
                <a:solidFill>
                  <a:srgbClr val="000000"/>
                </a:solidFill>
              </a:rPr>
              <a:t>critérios quanto aos termos para compor a estratégia de busca. Considerando </a:t>
            </a:r>
            <a:r>
              <a:rPr lang="pt-BR" sz="1200" dirty="0">
                <a:solidFill>
                  <a:srgbClr val="000000"/>
                </a:solidFill>
              </a:rPr>
              <a:t>a pluralidade de significados incorporados </a:t>
            </a:r>
            <a:r>
              <a:rPr lang="pt-BR" sz="1200" dirty="0" smtClean="0">
                <a:solidFill>
                  <a:srgbClr val="000000"/>
                </a:solidFill>
              </a:rPr>
              <a:t>aos termos </a:t>
            </a:r>
            <a:r>
              <a:rPr lang="pt-BR" sz="1200" dirty="0">
                <a:solidFill>
                  <a:srgbClr val="000000"/>
                </a:solidFill>
              </a:rPr>
              <a:t>“Inovação” e “Conhecimento”, </a:t>
            </a:r>
            <a:r>
              <a:rPr lang="pt-BR" sz="1200" dirty="0" smtClean="0">
                <a:solidFill>
                  <a:srgbClr val="000000"/>
                </a:solidFill>
              </a:rPr>
              <a:t>foi </a:t>
            </a:r>
            <a:r>
              <a:rPr lang="pt-BR" sz="1200" dirty="0">
                <a:solidFill>
                  <a:srgbClr val="000000"/>
                </a:solidFill>
              </a:rPr>
              <a:t>iniciada </a:t>
            </a:r>
            <a:r>
              <a:rPr lang="pt-BR" sz="1200" dirty="0" smtClean="0">
                <a:solidFill>
                  <a:srgbClr val="000000"/>
                </a:solidFill>
              </a:rPr>
              <a:t>uma pesquisa bibliográfica com </a:t>
            </a:r>
            <a:r>
              <a:rPr lang="pt-BR" sz="1200" dirty="0">
                <a:solidFill>
                  <a:srgbClr val="000000"/>
                </a:solidFill>
              </a:rPr>
              <a:t>as palavras-chave “</a:t>
            </a:r>
            <a:r>
              <a:rPr lang="pt-BR" sz="1200" dirty="0" err="1">
                <a:solidFill>
                  <a:srgbClr val="000000"/>
                </a:solidFill>
              </a:rPr>
              <a:t>Innovation</a:t>
            </a:r>
            <a:r>
              <a:rPr lang="pt-BR" sz="1200" dirty="0">
                <a:solidFill>
                  <a:srgbClr val="000000"/>
                </a:solidFill>
              </a:rPr>
              <a:t>” e seus derivados (TS = “</a:t>
            </a:r>
            <a:r>
              <a:rPr lang="pt-BR" sz="1200" dirty="0" err="1">
                <a:solidFill>
                  <a:srgbClr val="000000"/>
                </a:solidFill>
              </a:rPr>
              <a:t>innovation</a:t>
            </a:r>
            <a:r>
              <a:rPr lang="pt-BR" sz="1200" dirty="0">
                <a:solidFill>
                  <a:srgbClr val="000000"/>
                </a:solidFill>
              </a:rPr>
              <a:t>*”) e (AND) “</a:t>
            </a:r>
            <a:r>
              <a:rPr lang="pt-BR" sz="1200" dirty="0" err="1">
                <a:solidFill>
                  <a:srgbClr val="000000"/>
                </a:solidFill>
              </a:rPr>
              <a:t>knowledge</a:t>
            </a:r>
            <a:r>
              <a:rPr lang="pt-BR" sz="1200" dirty="0">
                <a:solidFill>
                  <a:srgbClr val="000000"/>
                </a:solidFill>
              </a:rPr>
              <a:t>” (TS= “</a:t>
            </a:r>
            <a:r>
              <a:rPr lang="pt-BR" sz="1200" dirty="0" err="1">
                <a:solidFill>
                  <a:srgbClr val="000000"/>
                </a:solidFill>
              </a:rPr>
              <a:t>knowledge</a:t>
            </a:r>
            <a:r>
              <a:rPr lang="pt-BR" sz="1200" dirty="0">
                <a:solidFill>
                  <a:srgbClr val="000000"/>
                </a:solidFill>
              </a:rPr>
              <a:t>”) a fim de maximizar a possibilidade de incluir todo o conjunto de publicações relevantes. Esses termos foram buscados nos tópicos (títulos, palavras-chave, resumo) das publicações. </a:t>
            </a:r>
            <a:endParaRPr lang="pt-BR" sz="1200" dirty="0" smtClean="0">
              <a:solidFill>
                <a:srgbClr val="000000"/>
              </a:solidFill>
            </a:endParaRPr>
          </a:p>
          <a:p>
            <a:pPr marL="228600" indent="-228600">
              <a:buAutoNum type="alphaLcParenR"/>
            </a:pPr>
            <a:r>
              <a:rPr lang="pt-BR" sz="1200" dirty="0" smtClean="0">
                <a:solidFill>
                  <a:srgbClr val="000000"/>
                </a:solidFill>
              </a:rPr>
              <a:t>Realizada a busca nessa primeira tentativa o resultado foi de 5.488 documentos. </a:t>
            </a:r>
            <a:r>
              <a:rPr lang="pt-BR" sz="1200" dirty="0">
                <a:solidFill>
                  <a:srgbClr val="000000"/>
                </a:solidFill>
              </a:rPr>
              <a:t>Em seguida foram estabelecidos alguns cortes de seleção: em “Tipo de documento” </a:t>
            </a:r>
            <a:r>
              <a:rPr lang="pt-BR" sz="1200" dirty="0" smtClean="0">
                <a:solidFill>
                  <a:srgbClr val="000000"/>
                </a:solidFill>
              </a:rPr>
              <a:t>determinado que fosse: “</a:t>
            </a:r>
            <a:r>
              <a:rPr lang="pt-BR" sz="1200" dirty="0" err="1" smtClean="0">
                <a:solidFill>
                  <a:srgbClr val="000000"/>
                </a:solidFill>
              </a:rPr>
              <a:t>article</a:t>
            </a:r>
            <a:r>
              <a:rPr lang="pt-BR" sz="1200" dirty="0">
                <a:solidFill>
                  <a:srgbClr val="000000"/>
                </a:solidFill>
              </a:rPr>
              <a:t>” </a:t>
            </a:r>
            <a:r>
              <a:rPr lang="pt-BR" sz="1200" dirty="0" err="1">
                <a:solidFill>
                  <a:srgbClr val="000000"/>
                </a:solidFill>
              </a:rPr>
              <a:t>or</a:t>
            </a:r>
            <a:r>
              <a:rPr lang="pt-BR" sz="1200" dirty="0">
                <a:solidFill>
                  <a:srgbClr val="000000"/>
                </a:solidFill>
              </a:rPr>
              <a:t> “</a:t>
            </a:r>
            <a:r>
              <a:rPr lang="pt-BR" sz="1200" dirty="0" err="1">
                <a:solidFill>
                  <a:srgbClr val="000000"/>
                </a:solidFill>
              </a:rPr>
              <a:t>proceedings</a:t>
            </a:r>
            <a:r>
              <a:rPr lang="pt-BR" sz="1200" dirty="0">
                <a:solidFill>
                  <a:srgbClr val="000000"/>
                </a:solidFill>
              </a:rPr>
              <a:t> </a:t>
            </a:r>
            <a:r>
              <a:rPr lang="pt-BR" sz="1200" dirty="0" err="1">
                <a:solidFill>
                  <a:srgbClr val="000000"/>
                </a:solidFill>
              </a:rPr>
              <a:t>paper</a:t>
            </a:r>
            <a:r>
              <a:rPr lang="pt-BR" sz="1200" dirty="0">
                <a:solidFill>
                  <a:srgbClr val="000000"/>
                </a:solidFill>
              </a:rPr>
              <a:t>” </a:t>
            </a:r>
            <a:r>
              <a:rPr lang="pt-BR" sz="1200" dirty="0" err="1">
                <a:solidFill>
                  <a:srgbClr val="000000"/>
                </a:solidFill>
              </a:rPr>
              <a:t>or</a:t>
            </a:r>
            <a:r>
              <a:rPr lang="pt-BR" sz="1200" dirty="0">
                <a:solidFill>
                  <a:srgbClr val="000000"/>
                </a:solidFill>
              </a:rPr>
              <a:t> “</a:t>
            </a:r>
            <a:r>
              <a:rPr lang="pt-BR" sz="1200" dirty="0" err="1">
                <a:solidFill>
                  <a:srgbClr val="000000"/>
                </a:solidFill>
              </a:rPr>
              <a:t>review</a:t>
            </a:r>
            <a:r>
              <a:rPr lang="pt-BR" sz="1200" dirty="0">
                <a:solidFill>
                  <a:srgbClr val="000000"/>
                </a:solidFill>
              </a:rPr>
              <a:t>”. </a:t>
            </a:r>
            <a:r>
              <a:rPr lang="pt-BR" sz="1200" dirty="0" smtClean="0">
                <a:solidFill>
                  <a:srgbClr val="000000"/>
                </a:solidFill>
              </a:rPr>
              <a:t>No idioma foi restrito ao campo Linguagem </a:t>
            </a:r>
            <a:r>
              <a:rPr lang="pt-BR" sz="1200" dirty="0">
                <a:solidFill>
                  <a:srgbClr val="000000"/>
                </a:solidFill>
              </a:rPr>
              <a:t>‘Inglês</a:t>
            </a:r>
            <a:r>
              <a:rPr lang="pt-BR" sz="1200" dirty="0" smtClean="0">
                <a:solidFill>
                  <a:srgbClr val="000000"/>
                </a:solidFill>
              </a:rPr>
              <a:t>’, uma </a:t>
            </a:r>
            <a:r>
              <a:rPr lang="pt-BR" sz="1200" dirty="0">
                <a:solidFill>
                  <a:srgbClr val="000000"/>
                </a:solidFill>
              </a:rPr>
              <a:t>vez que a SSCI </a:t>
            </a:r>
            <a:r>
              <a:rPr lang="pt-BR" sz="1200" dirty="0" smtClean="0">
                <a:solidFill>
                  <a:srgbClr val="000000"/>
                </a:solidFill>
              </a:rPr>
              <a:t>indexa, na sua maior parte, documentos originados nos Estados Unidos). </a:t>
            </a:r>
            <a:r>
              <a:rPr lang="pt-BR" sz="1200" dirty="0">
                <a:solidFill>
                  <a:srgbClr val="000000"/>
                </a:solidFill>
              </a:rPr>
              <a:t>O resultado foi uma amostra de 5.099 publicações. </a:t>
            </a:r>
            <a:endParaRPr lang="pt-BR" sz="1200" dirty="0" smtClean="0">
              <a:solidFill>
                <a:srgbClr val="000000"/>
              </a:solidFill>
            </a:endParaRPr>
          </a:p>
          <a:p>
            <a:pPr marL="228600" indent="-228600">
              <a:buAutoNum type="alphaLcParenR"/>
            </a:pPr>
            <a:r>
              <a:rPr lang="pt-BR" sz="1200" dirty="0" smtClean="0">
                <a:solidFill>
                  <a:srgbClr val="000000"/>
                </a:solidFill>
              </a:rPr>
              <a:t>Esse </a:t>
            </a:r>
            <a:r>
              <a:rPr lang="pt-BR" sz="1200" dirty="0">
                <a:solidFill>
                  <a:srgbClr val="000000"/>
                </a:solidFill>
              </a:rPr>
              <a:t>conjunto </a:t>
            </a:r>
            <a:r>
              <a:rPr lang="pt-BR" sz="1200" dirty="0" smtClean="0">
                <a:solidFill>
                  <a:srgbClr val="000000"/>
                </a:solidFill>
              </a:rPr>
              <a:t>inicial de 5.099 registros </a:t>
            </a:r>
            <a:r>
              <a:rPr lang="pt-BR" sz="1200" dirty="0">
                <a:solidFill>
                  <a:srgbClr val="000000"/>
                </a:solidFill>
              </a:rPr>
              <a:t>foi </a:t>
            </a:r>
            <a:r>
              <a:rPr lang="pt-BR" sz="1200" dirty="0" smtClean="0">
                <a:solidFill>
                  <a:srgbClr val="000000"/>
                </a:solidFill>
              </a:rPr>
              <a:t>utilizado </a:t>
            </a:r>
            <a:r>
              <a:rPr lang="pt-BR" sz="1200" dirty="0">
                <a:solidFill>
                  <a:srgbClr val="000000"/>
                </a:solidFill>
              </a:rPr>
              <a:t>como base para todas as </a:t>
            </a:r>
            <a:r>
              <a:rPr lang="pt-BR" sz="1200" dirty="0" smtClean="0">
                <a:solidFill>
                  <a:srgbClr val="000000"/>
                </a:solidFill>
              </a:rPr>
              <a:t>análises.</a:t>
            </a:r>
          </a:p>
          <a:p>
            <a:pPr marL="228600" indent="-228600">
              <a:buAutoNum type="alphaLcParenR"/>
            </a:pPr>
            <a:r>
              <a:rPr lang="pt-BR" sz="1200" dirty="0" smtClean="0">
                <a:solidFill>
                  <a:srgbClr val="000000"/>
                </a:solidFill>
              </a:rPr>
              <a:t>Para </a:t>
            </a:r>
            <a:r>
              <a:rPr lang="pt-BR" sz="1200" dirty="0">
                <a:solidFill>
                  <a:srgbClr val="000000"/>
                </a:solidFill>
              </a:rPr>
              <a:t>trabalhar com o conjunto dos dados </a:t>
            </a:r>
            <a:r>
              <a:rPr lang="pt-BR" sz="1200" dirty="0" smtClean="0">
                <a:solidFill>
                  <a:srgbClr val="000000"/>
                </a:solidFill>
              </a:rPr>
              <a:t>foi </a:t>
            </a:r>
            <a:r>
              <a:rPr lang="pt-BR" sz="1200" dirty="0">
                <a:solidFill>
                  <a:srgbClr val="000000"/>
                </a:solidFill>
              </a:rPr>
              <a:t>realizada a importação das informações em arquivo de texto (</a:t>
            </a:r>
            <a:r>
              <a:rPr lang="pt-BR" sz="1200" dirty="0" err="1">
                <a:solidFill>
                  <a:srgbClr val="000000"/>
                </a:solidFill>
              </a:rPr>
              <a:t>txt</a:t>
            </a:r>
            <a:r>
              <a:rPr lang="pt-BR" sz="1200" dirty="0" smtClean="0">
                <a:solidFill>
                  <a:srgbClr val="000000"/>
                </a:solidFill>
              </a:rPr>
              <a:t>.). </a:t>
            </a:r>
            <a:endParaRPr lang="pt-BR" sz="1200" dirty="0">
              <a:solidFill>
                <a:srgbClr val="00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F4EB51-5898-497F-9A8D-21E2FCCE89A4}" type="slidenum">
              <a:rPr lang="pt-BR" smtClean="0"/>
              <a:pPr>
                <a:defRPr/>
              </a:pPr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282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533400" y="1497013"/>
            <a:ext cx="3657600" cy="205287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130000"/>
              </a:lnSpc>
              <a:buFont typeface="Wingdings" pitchFamily="2" charset="2"/>
              <a:buNone/>
            </a:pPr>
            <a:endParaRPr lang="pt-BR" sz="1800" b="1" dirty="0">
              <a:solidFill>
                <a:srgbClr val="000066"/>
              </a:solidFill>
            </a:endParaRPr>
          </a:p>
          <a:p>
            <a:pPr eaLnBrk="0" hangingPunct="0">
              <a:lnSpc>
                <a:spcPct val="130000"/>
              </a:lnSpc>
              <a:buClr>
                <a:srgbClr val="000066"/>
              </a:buClr>
              <a:buFont typeface="Symbol" pitchFamily="18" charset="2"/>
              <a:buChar char="¨"/>
            </a:pPr>
            <a:r>
              <a:rPr lang="pt-BR" sz="1600" b="1" dirty="0">
                <a:solidFill>
                  <a:srgbClr val="000066"/>
                </a:solidFill>
              </a:rPr>
              <a:t> </a:t>
            </a: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Delimitação </a:t>
            </a: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do tema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Font typeface="Symbol" pitchFamily="18" charset="2"/>
              <a:buChar char="¨"/>
            </a:pP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 Seleção das </a:t>
            </a: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fontes de busca da 	informação</a:t>
            </a:r>
            <a:endParaRPr lang="pt-BR" sz="1600" b="1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Font typeface="Symbol" pitchFamily="18" charset="2"/>
              <a:buChar char="¨"/>
            </a:pP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 Identificação dos documentos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Font typeface="Symbol" pitchFamily="18" charset="2"/>
              <a:buChar char="¨"/>
            </a:pPr>
            <a:endParaRPr lang="pt-BR" sz="1600" b="1" dirty="0">
              <a:solidFill>
                <a:srgbClr val="000066"/>
              </a:solidFill>
            </a:endParaRPr>
          </a:p>
        </p:txBody>
      </p:sp>
      <p:grpSp>
        <p:nvGrpSpPr>
          <p:cNvPr id="45095" name="Group 39"/>
          <p:cNvGrpSpPr>
            <a:grpSpLocks/>
          </p:cNvGrpSpPr>
          <p:nvPr/>
        </p:nvGrpSpPr>
        <p:grpSpPr bwMode="auto">
          <a:xfrm>
            <a:off x="6029325" y="3927475"/>
            <a:ext cx="2527300" cy="2238375"/>
            <a:chOff x="3798" y="2474"/>
            <a:chExt cx="1592" cy="1410"/>
          </a:xfrm>
        </p:grpSpPr>
        <p:sp>
          <p:nvSpPr>
            <p:cNvPr id="8210" name="AutoShape 11"/>
            <p:cNvSpPr>
              <a:spLocks noChangeArrowheads="1"/>
            </p:cNvSpPr>
            <p:nvPr/>
          </p:nvSpPr>
          <p:spPr bwMode="auto">
            <a:xfrm>
              <a:off x="3798" y="2732"/>
              <a:ext cx="1592" cy="1152"/>
            </a:xfrm>
            <a:prstGeom prst="flowChartDocumen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lnSpc>
                  <a:spcPct val="107000"/>
                </a:lnSpc>
              </a:pPr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Referências </a:t>
              </a:r>
              <a:endParaRPr lang="pt-BR" sz="1400" b="1" dirty="0" smtClean="0">
                <a:solidFill>
                  <a:srgbClr val="000066"/>
                </a:solidFill>
                <a:latin typeface="Tahoma" pitchFamily="34" charset="0"/>
              </a:endParaRPr>
            </a:p>
            <a:p>
              <a:pPr>
                <a:lnSpc>
                  <a:spcPct val="107000"/>
                </a:lnSpc>
              </a:pPr>
              <a:r>
                <a:rPr lang="pt-BR" sz="1400" b="1" dirty="0" smtClean="0">
                  <a:solidFill>
                    <a:srgbClr val="000066"/>
                  </a:solidFill>
                  <a:latin typeface="Tahoma" pitchFamily="34" charset="0"/>
                </a:rPr>
                <a:t>Glossário </a:t>
              </a:r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(opcional)</a:t>
              </a:r>
            </a:p>
            <a:p>
              <a:pPr>
                <a:lnSpc>
                  <a:spcPct val="107000"/>
                </a:lnSpc>
              </a:pPr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Apêndices (opcional)</a:t>
              </a:r>
            </a:p>
            <a:p>
              <a:pPr>
                <a:lnSpc>
                  <a:spcPct val="107000"/>
                </a:lnSpc>
              </a:pPr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Anexos (opcional)</a:t>
              </a:r>
            </a:p>
            <a:p>
              <a:pPr marR="845820">
                <a:lnSpc>
                  <a:spcPct val="107000"/>
                </a:lnSpc>
              </a:pPr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Índice remissivo (opcional)</a:t>
              </a:r>
            </a:p>
          </p:txBody>
        </p:sp>
        <p:sp>
          <p:nvSpPr>
            <p:cNvPr id="45068" name="Text Box 12"/>
            <p:cNvSpPr txBox="1">
              <a:spLocks noChangeArrowheads="1"/>
            </p:cNvSpPr>
            <p:nvPr/>
          </p:nvSpPr>
          <p:spPr bwMode="auto">
            <a:xfrm>
              <a:off x="4286" y="2474"/>
              <a:ext cx="85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1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Pós-Texto</a:t>
              </a:r>
              <a:endParaRPr lang="pt-BR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45094" name="Group 38"/>
          <p:cNvGrpSpPr>
            <a:grpSpLocks/>
          </p:cNvGrpSpPr>
          <p:nvPr/>
        </p:nvGrpSpPr>
        <p:grpSpPr bwMode="auto">
          <a:xfrm>
            <a:off x="3203575" y="3927475"/>
            <a:ext cx="2786063" cy="2238375"/>
            <a:chOff x="2018" y="2474"/>
            <a:chExt cx="1755" cy="1410"/>
          </a:xfrm>
        </p:grpSpPr>
        <p:sp>
          <p:nvSpPr>
            <p:cNvPr id="45066" name="Text Box 10"/>
            <p:cNvSpPr txBox="1">
              <a:spLocks noChangeArrowheads="1"/>
            </p:cNvSpPr>
            <p:nvPr/>
          </p:nvSpPr>
          <p:spPr bwMode="auto">
            <a:xfrm>
              <a:off x="2628" y="2474"/>
              <a:ext cx="56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1800" dirty="0"/>
                <a:t> </a:t>
              </a:r>
              <a:r>
                <a:rPr lang="pt-BR" sz="1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Texto</a:t>
              </a:r>
              <a:endParaRPr lang="pt-BR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208" name="AutoShape 9"/>
            <p:cNvSpPr>
              <a:spLocks noChangeArrowheads="1"/>
            </p:cNvSpPr>
            <p:nvPr/>
          </p:nvSpPr>
          <p:spPr bwMode="auto">
            <a:xfrm>
              <a:off x="2018" y="2732"/>
              <a:ext cx="1678" cy="1152"/>
            </a:xfrm>
            <a:prstGeom prst="flowChartDocumen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09" name="Text Box 13"/>
            <p:cNvSpPr txBox="1">
              <a:spLocks noChangeArrowheads="1"/>
            </p:cNvSpPr>
            <p:nvPr/>
          </p:nvSpPr>
          <p:spPr bwMode="auto">
            <a:xfrm>
              <a:off x="2018" y="2876"/>
              <a:ext cx="1755" cy="87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Introdução</a:t>
              </a:r>
            </a:p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Objetivo</a:t>
              </a:r>
            </a:p>
            <a:p>
              <a:r>
                <a:rPr lang="pt-BR" sz="1400" b="1" dirty="0" smtClean="0">
                  <a:solidFill>
                    <a:srgbClr val="000066"/>
                  </a:solidFill>
                  <a:latin typeface="Tahoma" pitchFamily="34" charset="0"/>
                </a:rPr>
                <a:t>Método</a:t>
              </a:r>
              <a:endParaRPr lang="pt-BR" sz="1400" b="1" dirty="0">
                <a:solidFill>
                  <a:srgbClr val="000066"/>
                </a:solidFill>
                <a:latin typeface="Tahoma" pitchFamily="34" charset="0"/>
              </a:endParaRPr>
            </a:p>
            <a:p>
              <a:r>
                <a:rPr lang="pt-BR" sz="1400" b="1" dirty="0" smtClean="0">
                  <a:solidFill>
                    <a:srgbClr val="000066"/>
                  </a:solidFill>
                  <a:latin typeface="Tahoma" pitchFamily="34" charset="0"/>
                </a:rPr>
                <a:t>Resultado</a:t>
              </a:r>
              <a:endParaRPr lang="pt-BR" sz="1400" b="1" dirty="0">
                <a:solidFill>
                  <a:srgbClr val="000066"/>
                </a:solidFill>
                <a:latin typeface="Tahoma" pitchFamily="34" charset="0"/>
              </a:endParaRPr>
            </a:p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Discussão</a:t>
              </a:r>
            </a:p>
            <a:p>
              <a:r>
                <a:rPr lang="pt-BR" sz="1400" b="1" dirty="0" smtClean="0">
                  <a:solidFill>
                    <a:srgbClr val="000066"/>
                  </a:solidFill>
                  <a:latin typeface="Tahoma" pitchFamily="34" charset="0"/>
                </a:rPr>
                <a:t>Conclusão</a:t>
              </a:r>
              <a:endParaRPr lang="pt-BR" sz="1400" b="1" dirty="0">
                <a:solidFill>
                  <a:srgbClr val="000066"/>
                </a:solidFill>
                <a:latin typeface="Tahoma" pitchFamily="34" charset="0"/>
              </a:endParaRPr>
            </a:p>
          </p:txBody>
        </p:sp>
      </p:grp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107950" y="115888"/>
            <a:ext cx="90360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ORGANIZAÇÃO E APRESENTAÇÃO DE </a:t>
            </a:r>
          </a:p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TRABALHOS ACADÊMICOS</a:t>
            </a: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45078" name="Rectangle 22"/>
          <p:cNvSpPr>
            <a:spLocks noChangeArrowheads="1"/>
          </p:cNvSpPr>
          <p:nvPr/>
        </p:nvSpPr>
        <p:spPr bwMode="auto">
          <a:xfrm>
            <a:off x="4262438" y="1557338"/>
            <a:ext cx="4630737" cy="137268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130000"/>
              </a:lnSpc>
              <a:buFont typeface="Wingdings" pitchFamily="2" charset="2"/>
              <a:buNone/>
            </a:pPr>
            <a:endParaRPr lang="pt-BR" sz="1600" b="1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Font typeface="Symbol" pitchFamily="18" charset="2"/>
              <a:buChar char="¨"/>
            </a:pP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 Leitura e seleção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Font typeface="Symbol" pitchFamily="18" charset="2"/>
              <a:buChar char="¨"/>
            </a:pP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 Redação </a:t>
            </a:r>
            <a:endParaRPr lang="pt-BR" sz="1600" b="1" dirty="0" smtClean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Font typeface="Symbol" pitchFamily="18" charset="2"/>
              <a:buChar char="¨"/>
            </a:pP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  <a:sym typeface="Wingdings" pitchFamily="2" charset="2"/>
              </a:rPr>
              <a:t>Divulgação</a:t>
            </a:r>
            <a:endParaRPr lang="pt-BR" sz="1600" b="1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2412274" y="1124744"/>
            <a:ext cx="45889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ETAPAS  DE </a:t>
            </a:r>
            <a:r>
              <a:rPr lang="pt-B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PLANEJAMENTO</a:t>
            </a:r>
            <a:endParaRPr lang="pt-BR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45093" name="Group 37"/>
          <p:cNvGrpSpPr>
            <a:grpSpLocks/>
          </p:cNvGrpSpPr>
          <p:nvPr/>
        </p:nvGrpSpPr>
        <p:grpSpPr bwMode="auto">
          <a:xfrm>
            <a:off x="468313" y="3429001"/>
            <a:ext cx="6408738" cy="2808288"/>
            <a:chOff x="295" y="2160"/>
            <a:chExt cx="4037" cy="1769"/>
          </a:xfrm>
        </p:grpSpPr>
        <p:sp>
          <p:nvSpPr>
            <p:cNvPr id="8203" name="AutoShape 6"/>
            <p:cNvSpPr>
              <a:spLocks noChangeArrowheads="1"/>
            </p:cNvSpPr>
            <p:nvPr/>
          </p:nvSpPr>
          <p:spPr bwMode="auto">
            <a:xfrm>
              <a:off x="304" y="2750"/>
              <a:ext cx="1623" cy="1152"/>
            </a:xfrm>
            <a:prstGeom prst="flowChartDocumen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pt-BR" sz="1400" b="1">
                <a:solidFill>
                  <a:srgbClr val="000066"/>
                </a:solidFill>
                <a:latin typeface="Tahoma" pitchFamily="34" charset="0"/>
              </a:endParaRPr>
            </a:p>
          </p:txBody>
        </p:sp>
        <p:sp>
          <p:nvSpPr>
            <p:cNvPr id="45063" name="Text Box 7"/>
            <p:cNvSpPr txBox="1">
              <a:spLocks noChangeArrowheads="1"/>
            </p:cNvSpPr>
            <p:nvPr/>
          </p:nvSpPr>
          <p:spPr bwMode="auto">
            <a:xfrm>
              <a:off x="1474" y="2160"/>
              <a:ext cx="285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None/>
                <a:defRPr/>
              </a:pPr>
              <a:r>
                <a:rPr lang="pt-BR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ESTRUTURA DO TRABALHO</a:t>
              </a:r>
              <a:endParaRPr lang="pt-BR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5064" name="Text Box 8"/>
            <p:cNvSpPr txBox="1">
              <a:spLocks noChangeArrowheads="1"/>
            </p:cNvSpPr>
            <p:nvPr/>
          </p:nvSpPr>
          <p:spPr bwMode="auto">
            <a:xfrm>
              <a:off x="672" y="2474"/>
              <a:ext cx="83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1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Pré-Texto</a:t>
              </a:r>
              <a:endParaRPr lang="pt-BR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206" name="Text Box 36"/>
            <p:cNvSpPr txBox="1">
              <a:spLocks noChangeArrowheads="1"/>
            </p:cNvSpPr>
            <p:nvPr/>
          </p:nvSpPr>
          <p:spPr bwMode="auto">
            <a:xfrm>
              <a:off x="295" y="2921"/>
              <a:ext cx="1653" cy="100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Capa</a:t>
              </a:r>
            </a:p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Folha de </a:t>
              </a:r>
              <a:r>
                <a:rPr lang="pt-BR" sz="1400" b="1" dirty="0" smtClean="0">
                  <a:solidFill>
                    <a:srgbClr val="000066"/>
                  </a:solidFill>
                  <a:latin typeface="Tahoma" pitchFamily="34" charset="0"/>
                </a:rPr>
                <a:t>rosto</a:t>
              </a:r>
            </a:p>
            <a:p>
              <a:r>
                <a:rPr lang="pt-BR" sz="1400" b="1" dirty="0" smtClean="0">
                  <a:solidFill>
                    <a:srgbClr val="000066"/>
                  </a:solidFill>
                  <a:latin typeface="Tahoma" pitchFamily="34" charset="0"/>
                </a:rPr>
                <a:t>Dedicatória (opcional)</a:t>
              </a:r>
              <a:endParaRPr lang="pt-BR" sz="1400" b="1" dirty="0">
                <a:solidFill>
                  <a:srgbClr val="000066"/>
                </a:solidFill>
                <a:latin typeface="Tahoma" pitchFamily="34" charset="0"/>
              </a:endParaRPr>
            </a:p>
            <a:p>
              <a:r>
                <a:rPr lang="pt-BR" sz="1400" b="1" dirty="0" smtClean="0">
                  <a:solidFill>
                    <a:srgbClr val="000066"/>
                  </a:solidFill>
                  <a:latin typeface="Tahoma" pitchFamily="34" charset="0"/>
                </a:rPr>
                <a:t>Agradecimentos (opcional)</a:t>
              </a:r>
              <a:endParaRPr lang="pt-BR" sz="1400" b="1" dirty="0">
                <a:solidFill>
                  <a:srgbClr val="000066"/>
                </a:solidFill>
                <a:latin typeface="Tahoma" pitchFamily="34" charset="0"/>
              </a:endParaRPr>
            </a:p>
            <a:p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Resumo</a:t>
              </a:r>
            </a:p>
            <a:p>
              <a:r>
                <a:rPr lang="pt-BR" sz="1400" b="1" dirty="0" smtClean="0">
                  <a:solidFill>
                    <a:srgbClr val="000066"/>
                  </a:solidFill>
                  <a:latin typeface="Tahoma" pitchFamily="34" charset="0"/>
                </a:rPr>
                <a:t>Sumário</a:t>
              </a:r>
              <a:endParaRPr lang="pt-BR" sz="1400" b="1" dirty="0">
                <a:solidFill>
                  <a:srgbClr val="000066"/>
                </a:solidFill>
                <a:latin typeface="Tahoma" pitchFamily="34" charset="0"/>
              </a:endParaRPr>
            </a:p>
            <a:p>
              <a:endParaRPr lang="pt-BR" sz="1400" dirty="0">
                <a:latin typeface="Tahoma" pitchFamily="34" charset="0"/>
              </a:endParaRPr>
            </a:p>
          </p:txBody>
        </p:sp>
      </p:grpSp>
      <p:sp>
        <p:nvSpPr>
          <p:cNvPr id="8202" name="Line 40"/>
          <p:cNvSpPr>
            <a:spLocks noChangeShapeType="1"/>
          </p:cNvSpPr>
          <p:nvPr/>
        </p:nvSpPr>
        <p:spPr bwMode="auto">
          <a:xfrm>
            <a:off x="1001713" y="981075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2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/>
      <p:bldP spid="4507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533400" y="1833563"/>
            <a:ext cx="4254500" cy="1981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pt-BR" sz="1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TRABALHO DE PESQUISA</a:t>
            </a:r>
            <a:endParaRPr lang="pt-BR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Trabalho desenvolvido a partir de uma dúvida (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problema/hipótese)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que,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por meio de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métodos científicos, busca a sua solução. É organizado de acordo com uma estrutura convencional. 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Esta estrutura é flexível podendo ser ampliada ou subdividida  em cada  parte.</a:t>
            </a:r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533400" y="4041775"/>
            <a:ext cx="4254500" cy="2162175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pPr marL="342900" indent="-342900" algn="ctr" eaLnBrk="0" hangingPunct="0">
              <a:lnSpc>
                <a:spcPct val="107000"/>
              </a:lnSpc>
              <a:spcBef>
                <a:spcPct val="20000"/>
              </a:spcBef>
            </a:pPr>
            <a:r>
              <a:rPr lang="pt-BR" sz="1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ANÁLISE CRÍTICA DE RELATO DE EXPERIÊNCIA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Trabalho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descritivo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para apresentar análise de um cenário de prática profissional – programas, projetos, políticas aplicadas à gestão. Deve oferecer uma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visão global e atualizada sobre a área em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questão.</a:t>
            </a:r>
          </a:p>
          <a:p>
            <a:endParaRPr lang="pt-BR" sz="1400" dirty="0"/>
          </a:p>
        </p:txBody>
      </p:sp>
      <p:grpSp>
        <p:nvGrpSpPr>
          <p:cNvPr id="81943" name="Group 23"/>
          <p:cNvGrpSpPr>
            <a:grpSpLocks/>
          </p:cNvGrpSpPr>
          <p:nvPr/>
        </p:nvGrpSpPr>
        <p:grpSpPr bwMode="auto">
          <a:xfrm>
            <a:off x="4687889" y="4611688"/>
            <a:ext cx="4225926" cy="1112837"/>
            <a:chOff x="2953" y="2905"/>
            <a:chExt cx="2662" cy="701"/>
          </a:xfrm>
        </p:grpSpPr>
        <p:sp>
          <p:nvSpPr>
            <p:cNvPr id="9230" name="Text Box 9"/>
            <p:cNvSpPr txBox="1">
              <a:spLocks noChangeArrowheads="1"/>
            </p:cNvSpPr>
            <p:nvPr/>
          </p:nvSpPr>
          <p:spPr bwMode="auto">
            <a:xfrm>
              <a:off x="3625" y="2905"/>
              <a:ext cx="1990" cy="647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>
              <a:outerShdw dist="107763" dir="135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 marL="285750" indent="-285750">
                <a:lnSpc>
                  <a:spcPct val="107000"/>
                </a:lnSpc>
                <a:buFont typeface="Wingdings" pitchFamily="2" charset="2"/>
                <a:buChar char="Ø"/>
              </a:pPr>
              <a:r>
                <a:rPr lang="pt-BR" sz="1400" b="1" dirty="0" smtClean="0">
                  <a:solidFill>
                    <a:srgbClr val="000066"/>
                  </a:solidFill>
                  <a:latin typeface="Tahoma" pitchFamily="34" charset="0"/>
                </a:rPr>
                <a:t>Introdução/Objetivo</a:t>
              </a:r>
              <a:endParaRPr lang="pt-BR" sz="1400" b="1" dirty="0">
                <a:solidFill>
                  <a:srgbClr val="000066"/>
                </a:solidFill>
                <a:latin typeface="Tahoma" pitchFamily="34" charset="0"/>
              </a:endParaRPr>
            </a:p>
            <a:p>
              <a:pPr marL="285750" indent="-285750">
                <a:lnSpc>
                  <a:spcPct val="107000"/>
                </a:lnSpc>
                <a:buFont typeface="Wingdings" pitchFamily="2" charset="2"/>
                <a:buChar char="Ø"/>
              </a:pPr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Descrição</a:t>
              </a:r>
            </a:p>
            <a:p>
              <a:pPr marL="285750" indent="-285750">
                <a:lnSpc>
                  <a:spcPct val="107000"/>
                </a:lnSpc>
                <a:buFont typeface="Wingdings" pitchFamily="2" charset="2"/>
                <a:buChar char="Ø"/>
              </a:pPr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Lições Aprendidas</a:t>
              </a:r>
            </a:p>
            <a:p>
              <a:pPr marL="285750" indent="-285750">
                <a:lnSpc>
                  <a:spcPct val="107000"/>
                </a:lnSpc>
                <a:buFont typeface="Wingdings" pitchFamily="2" charset="2"/>
                <a:buChar char="Ø"/>
              </a:pPr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Conclusões/ Próximos Passos</a:t>
              </a:r>
            </a:p>
          </p:txBody>
        </p:sp>
        <p:grpSp>
          <p:nvGrpSpPr>
            <p:cNvPr id="9231" name="Group 10"/>
            <p:cNvGrpSpPr>
              <a:grpSpLocks/>
            </p:cNvGrpSpPr>
            <p:nvPr/>
          </p:nvGrpSpPr>
          <p:grpSpPr bwMode="auto">
            <a:xfrm rot="-6459644">
              <a:off x="3059" y="3085"/>
              <a:ext cx="415" cy="627"/>
              <a:chOff x="2160" y="1605"/>
              <a:chExt cx="746" cy="1077"/>
            </a:xfrm>
          </p:grpSpPr>
          <p:sp>
            <p:nvSpPr>
              <p:cNvPr id="9232" name="Freeform 11"/>
              <p:cNvSpPr>
                <a:spLocks/>
              </p:cNvSpPr>
              <p:nvPr/>
            </p:nvSpPr>
            <p:spPr bwMode="auto">
              <a:xfrm>
                <a:off x="2166" y="1605"/>
                <a:ext cx="740" cy="1077"/>
              </a:xfrm>
              <a:custGeom>
                <a:avLst/>
                <a:gdLst>
                  <a:gd name="T0" fmla="*/ 347 w 1480"/>
                  <a:gd name="T1" fmla="*/ 0 h 2155"/>
                  <a:gd name="T2" fmla="*/ 314 w 1480"/>
                  <a:gd name="T3" fmla="*/ 17 h 2155"/>
                  <a:gd name="T4" fmla="*/ 278 w 1480"/>
                  <a:gd name="T5" fmla="*/ 41 h 2155"/>
                  <a:gd name="T6" fmla="*/ 244 w 1480"/>
                  <a:gd name="T7" fmla="*/ 70 h 2155"/>
                  <a:gd name="T8" fmla="*/ 208 w 1480"/>
                  <a:gd name="T9" fmla="*/ 104 h 2155"/>
                  <a:gd name="T10" fmla="*/ 173 w 1480"/>
                  <a:gd name="T11" fmla="*/ 143 h 2155"/>
                  <a:gd name="T12" fmla="*/ 137 w 1480"/>
                  <a:gd name="T13" fmla="*/ 193 h 2155"/>
                  <a:gd name="T14" fmla="*/ 108 w 1480"/>
                  <a:gd name="T15" fmla="*/ 240 h 2155"/>
                  <a:gd name="T16" fmla="*/ 87 w 1480"/>
                  <a:gd name="T17" fmla="*/ 293 h 2155"/>
                  <a:gd name="T18" fmla="*/ 75 w 1480"/>
                  <a:gd name="T19" fmla="*/ 345 h 2155"/>
                  <a:gd name="T20" fmla="*/ 75 w 1480"/>
                  <a:gd name="T21" fmla="*/ 380 h 2155"/>
                  <a:gd name="T22" fmla="*/ 79 w 1480"/>
                  <a:gd name="T23" fmla="*/ 408 h 2155"/>
                  <a:gd name="T24" fmla="*/ 0 w 1480"/>
                  <a:gd name="T25" fmla="*/ 419 h 2155"/>
                  <a:gd name="T26" fmla="*/ 45 w 1480"/>
                  <a:gd name="T27" fmla="*/ 451 h 2155"/>
                  <a:gd name="T28" fmla="*/ 90 w 1480"/>
                  <a:gd name="T29" fmla="*/ 492 h 2155"/>
                  <a:gd name="T30" fmla="*/ 116 w 1480"/>
                  <a:gd name="T31" fmla="*/ 538 h 2155"/>
                  <a:gd name="T32" fmla="*/ 146 w 1480"/>
                  <a:gd name="T33" fmla="*/ 514 h 2155"/>
                  <a:gd name="T34" fmla="*/ 179 w 1480"/>
                  <a:gd name="T35" fmla="*/ 463 h 2155"/>
                  <a:gd name="T36" fmla="*/ 210 w 1480"/>
                  <a:gd name="T37" fmla="*/ 431 h 2155"/>
                  <a:gd name="T38" fmla="*/ 160 w 1480"/>
                  <a:gd name="T39" fmla="*/ 418 h 2155"/>
                  <a:gd name="T40" fmla="*/ 154 w 1480"/>
                  <a:gd name="T41" fmla="*/ 372 h 2155"/>
                  <a:gd name="T42" fmla="*/ 160 w 1480"/>
                  <a:gd name="T43" fmla="*/ 321 h 2155"/>
                  <a:gd name="T44" fmla="*/ 173 w 1480"/>
                  <a:gd name="T45" fmla="*/ 267 h 2155"/>
                  <a:gd name="T46" fmla="*/ 199 w 1480"/>
                  <a:gd name="T47" fmla="*/ 201 h 2155"/>
                  <a:gd name="T48" fmla="*/ 231 w 1480"/>
                  <a:gd name="T49" fmla="*/ 147 h 2155"/>
                  <a:gd name="T50" fmla="*/ 246 w 1480"/>
                  <a:gd name="T51" fmla="*/ 121 h 2155"/>
                  <a:gd name="T52" fmla="*/ 262 w 1480"/>
                  <a:gd name="T53" fmla="*/ 101 h 2155"/>
                  <a:gd name="T54" fmla="*/ 287 w 1480"/>
                  <a:gd name="T55" fmla="*/ 70 h 2155"/>
                  <a:gd name="T56" fmla="*/ 305 w 1480"/>
                  <a:gd name="T57" fmla="*/ 51 h 2155"/>
                  <a:gd name="T58" fmla="*/ 324 w 1480"/>
                  <a:gd name="T59" fmla="*/ 34 h 2155"/>
                  <a:gd name="T60" fmla="*/ 346 w 1480"/>
                  <a:gd name="T61" fmla="*/ 16 h 2155"/>
                  <a:gd name="T62" fmla="*/ 370 w 1480"/>
                  <a:gd name="T63" fmla="*/ 0 h 215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480" h="2155">
                    <a:moveTo>
                      <a:pt x="1480" y="0"/>
                    </a:moveTo>
                    <a:lnTo>
                      <a:pt x="1385" y="0"/>
                    </a:lnTo>
                    <a:lnTo>
                      <a:pt x="1314" y="37"/>
                    </a:lnTo>
                    <a:lnTo>
                      <a:pt x="1256" y="68"/>
                    </a:lnTo>
                    <a:lnTo>
                      <a:pt x="1186" y="112"/>
                    </a:lnTo>
                    <a:lnTo>
                      <a:pt x="1109" y="167"/>
                    </a:lnTo>
                    <a:lnTo>
                      <a:pt x="1056" y="216"/>
                    </a:lnTo>
                    <a:lnTo>
                      <a:pt x="976" y="283"/>
                    </a:lnTo>
                    <a:lnTo>
                      <a:pt x="900" y="351"/>
                    </a:lnTo>
                    <a:lnTo>
                      <a:pt x="831" y="419"/>
                    </a:lnTo>
                    <a:lnTo>
                      <a:pt x="748" y="507"/>
                    </a:lnTo>
                    <a:lnTo>
                      <a:pt x="692" y="574"/>
                    </a:lnTo>
                    <a:lnTo>
                      <a:pt x="623" y="669"/>
                    </a:lnTo>
                    <a:lnTo>
                      <a:pt x="547" y="774"/>
                    </a:lnTo>
                    <a:lnTo>
                      <a:pt x="478" y="880"/>
                    </a:lnTo>
                    <a:lnTo>
                      <a:pt x="430" y="960"/>
                    </a:lnTo>
                    <a:lnTo>
                      <a:pt x="381" y="1075"/>
                    </a:lnTo>
                    <a:lnTo>
                      <a:pt x="347" y="1172"/>
                    </a:lnTo>
                    <a:lnTo>
                      <a:pt x="320" y="1274"/>
                    </a:lnTo>
                    <a:lnTo>
                      <a:pt x="299" y="1381"/>
                    </a:lnTo>
                    <a:lnTo>
                      <a:pt x="296" y="1444"/>
                    </a:lnTo>
                    <a:lnTo>
                      <a:pt x="299" y="1520"/>
                    </a:lnTo>
                    <a:lnTo>
                      <a:pt x="306" y="1578"/>
                    </a:lnTo>
                    <a:lnTo>
                      <a:pt x="313" y="1634"/>
                    </a:lnTo>
                    <a:lnTo>
                      <a:pt x="326" y="1679"/>
                    </a:lnTo>
                    <a:lnTo>
                      <a:pt x="0" y="1679"/>
                    </a:lnTo>
                    <a:lnTo>
                      <a:pt x="83" y="1735"/>
                    </a:lnTo>
                    <a:lnTo>
                      <a:pt x="178" y="1807"/>
                    </a:lnTo>
                    <a:lnTo>
                      <a:pt x="272" y="1881"/>
                    </a:lnTo>
                    <a:lnTo>
                      <a:pt x="360" y="1970"/>
                    </a:lnTo>
                    <a:lnTo>
                      <a:pt x="410" y="2036"/>
                    </a:lnTo>
                    <a:lnTo>
                      <a:pt x="461" y="2155"/>
                    </a:lnTo>
                    <a:lnTo>
                      <a:pt x="534" y="2154"/>
                    </a:lnTo>
                    <a:lnTo>
                      <a:pt x="581" y="2058"/>
                    </a:lnTo>
                    <a:lnTo>
                      <a:pt x="636" y="1957"/>
                    </a:lnTo>
                    <a:lnTo>
                      <a:pt x="714" y="1855"/>
                    </a:lnTo>
                    <a:lnTo>
                      <a:pt x="790" y="1774"/>
                    </a:lnTo>
                    <a:lnTo>
                      <a:pt x="838" y="1726"/>
                    </a:lnTo>
                    <a:lnTo>
                      <a:pt x="917" y="1675"/>
                    </a:lnTo>
                    <a:lnTo>
                      <a:pt x="640" y="1675"/>
                    </a:lnTo>
                    <a:lnTo>
                      <a:pt x="623" y="1578"/>
                    </a:lnTo>
                    <a:lnTo>
                      <a:pt x="616" y="1490"/>
                    </a:lnTo>
                    <a:lnTo>
                      <a:pt x="623" y="1388"/>
                    </a:lnTo>
                    <a:lnTo>
                      <a:pt x="637" y="1287"/>
                    </a:lnTo>
                    <a:lnTo>
                      <a:pt x="665" y="1172"/>
                    </a:lnTo>
                    <a:lnTo>
                      <a:pt x="692" y="1069"/>
                    </a:lnTo>
                    <a:lnTo>
                      <a:pt x="744" y="924"/>
                    </a:lnTo>
                    <a:lnTo>
                      <a:pt x="796" y="805"/>
                    </a:lnTo>
                    <a:lnTo>
                      <a:pt x="852" y="700"/>
                    </a:lnTo>
                    <a:lnTo>
                      <a:pt x="921" y="588"/>
                    </a:lnTo>
                    <a:lnTo>
                      <a:pt x="954" y="536"/>
                    </a:lnTo>
                    <a:lnTo>
                      <a:pt x="983" y="487"/>
                    </a:lnTo>
                    <a:lnTo>
                      <a:pt x="1014" y="445"/>
                    </a:lnTo>
                    <a:lnTo>
                      <a:pt x="1045" y="405"/>
                    </a:lnTo>
                    <a:lnTo>
                      <a:pt x="1101" y="331"/>
                    </a:lnTo>
                    <a:lnTo>
                      <a:pt x="1146" y="281"/>
                    </a:lnTo>
                    <a:lnTo>
                      <a:pt x="1182" y="242"/>
                    </a:lnTo>
                    <a:lnTo>
                      <a:pt x="1220" y="204"/>
                    </a:lnTo>
                    <a:lnTo>
                      <a:pt x="1259" y="168"/>
                    </a:lnTo>
                    <a:lnTo>
                      <a:pt x="1293" y="137"/>
                    </a:lnTo>
                    <a:lnTo>
                      <a:pt x="1334" y="101"/>
                    </a:lnTo>
                    <a:lnTo>
                      <a:pt x="1384" y="65"/>
                    </a:lnTo>
                    <a:lnTo>
                      <a:pt x="1431" y="30"/>
                    </a:lnTo>
                    <a:lnTo>
                      <a:pt x="1480" y="0"/>
                    </a:lnTo>
                    <a:close/>
                  </a:path>
                </a:pathLst>
              </a:cu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33" name="Freeform 12"/>
              <p:cNvSpPr>
                <a:spLocks/>
              </p:cNvSpPr>
              <p:nvPr/>
            </p:nvSpPr>
            <p:spPr bwMode="auto">
              <a:xfrm>
                <a:off x="2160" y="1605"/>
                <a:ext cx="701" cy="1077"/>
              </a:xfrm>
              <a:custGeom>
                <a:avLst/>
                <a:gdLst>
                  <a:gd name="T0" fmla="*/ 351 w 1402"/>
                  <a:gd name="T1" fmla="*/ 0 h 2154"/>
                  <a:gd name="T2" fmla="*/ 331 w 1402"/>
                  <a:gd name="T3" fmla="*/ 8 h 2154"/>
                  <a:gd name="T4" fmla="*/ 315 w 1402"/>
                  <a:gd name="T5" fmla="*/ 14 h 2154"/>
                  <a:gd name="T6" fmla="*/ 302 w 1402"/>
                  <a:gd name="T7" fmla="*/ 21 h 2154"/>
                  <a:gd name="T8" fmla="*/ 287 w 1402"/>
                  <a:gd name="T9" fmla="*/ 29 h 2154"/>
                  <a:gd name="T10" fmla="*/ 266 w 1402"/>
                  <a:gd name="T11" fmla="*/ 41 h 2154"/>
                  <a:gd name="T12" fmla="*/ 247 w 1402"/>
                  <a:gd name="T13" fmla="*/ 55 h 2154"/>
                  <a:gd name="T14" fmla="*/ 227 w 1402"/>
                  <a:gd name="T15" fmla="*/ 71 h 2154"/>
                  <a:gd name="T16" fmla="*/ 209 w 1402"/>
                  <a:gd name="T17" fmla="*/ 88 h 2154"/>
                  <a:gd name="T18" fmla="*/ 192 w 1402"/>
                  <a:gd name="T19" fmla="*/ 105 h 2154"/>
                  <a:gd name="T20" fmla="*/ 171 w 1402"/>
                  <a:gd name="T21" fmla="*/ 128 h 2154"/>
                  <a:gd name="T22" fmla="*/ 158 w 1402"/>
                  <a:gd name="T23" fmla="*/ 144 h 2154"/>
                  <a:gd name="T24" fmla="*/ 141 w 1402"/>
                  <a:gd name="T25" fmla="*/ 168 h 2154"/>
                  <a:gd name="T26" fmla="*/ 122 w 1402"/>
                  <a:gd name="T27" fmla="*/ 194 h 2154"/>
                  <a:gd name="T28" fmla="*/ 105 w 1402"/>
                  <a:gd name="T29" fmla="*/ 221 h 2154"/>
                  <a:gd name="T30" fmla="*/ 93 w 1402"/>
                  <a:gd name="T31" fmla="*/ 241 h 2154"/>
                  <a:gd name="T32" fmla="*/ 82 w 1402"/>
                  <a:gd name="T33" fmla="*/ 270 h 2154"/>
                  <a:gd name="T34" fmla="*/ 73 w 1402"/>
                  <a:gd name="T35" fmla="*/ 294 h 2154"/>
                  <a:gd name="T36" fmla="*/ 66 w 1402"/>
                  <a:gd name="T37" fmla="*/ 319 h 2154"/>
                  <a:gd name="T38" fmla="*/ 61 w 1402"/>
                  <a:gd name="T39" fmla="*/ 346 h 2154"/>
                  <a:gd name="T40" fmla="*/ 60 w 1402"/>
                  <a:gd name="T41" fmla="*/ 362 h 2154"/>
                  <a:gd name="T42" fmla="*/ 61 w 1402"/>
                  <a:gd name="T43" fmla="*/ 381 h 2154"/>
                  <a:gd name="T44" fmla="*/ 63 w 1402"/>
                  <a:gd name="T45" fmla="*/ 395 h 2154"/>
                  <a:gd name="T46" fmla="*/ 65 w 1402"/>
                  <a:gd name="T47" fmla="*/ 409 h 2154"/>
                  <a:gd name="T48" fmla="*/ 68 w 1402"/>
                  <a:gd name="T49" fmla="*/ 420 h 2154"/>
                  <a:gd name="T50" fmla="*/ 0 w 1402"/>
                  <a:gd name="T51" fmla="*/ 420 h 2154"/>
                  <a:gd name="T52" fmla="*/ 22 w 1402"/>
                  <a:gd name="T53" fmla="*/ 436 h 2154"/>
                  <a:gd name="T54" fmla="*/ 41 w 1402"/>
                  <a:gd name="T55" fmla="*/ 451 h 2154"/>
                  <a:gd name="T56" fmla="*/ 66 w 1402"/>
                  <a:gd name="T57" fmla="*/ 471 h 2154"/>
                  <a:gd name="T58" fmla="*/ 87 w 1402"/>
                  <a:gd name="T59" fmla="*/ 493 h 2154"/>
                  <a:gd name="T60" fmla="*/ 103 w 1402"/>
                  <a:gd name="T61" fmla="*/ 513 h 2154"/>
                  <a:gd name="T62" fmla="*/ 119 w 1402"/>
                  <a:gd name="T63" fmla="*/ 539 h 2154"/>
                  <a:gd name="T64" fmla="*/ 131 w 1402"/>
                  <a:gd name="T65" fmla="*/ 515 h 2154"/>
                  <a:gd name="T66" fmla="*/ 144 w 1402"/>
                  <a:gd name="T67" fmla="*/ 490 h 2154"/>
                  <a:gd name="T68" fmla="*/ 163 w 1402"/>
                  <a:gd name="T69" fmla="*/ 465 h 2154"/>
                  <a:gd name="T70" fmla="*/ 182 w 1402"/>
                  <a:gd name="T71" fmla="*/ 444 h 2154"/>
                  <a:gd name="T72" fmla="*/ 193 w 1402"/>
                  <a:gd name="T73" fmla="*/ 432 h 2154"/>
                  <a:gd name="T74" fmla="*/ 213 w 1402"/>
                  <a:gd name="T75" fmla="*/ 420 h 2154"/>
                  <a:gd name="T76" fmla="*/ 145 w 1402"/>
                  <a:gd name="T77" fmla="*/ 420 h 2154"/>
                  <a:gd name="T78" fmla="*/ 141 w 1402"/>
                  <a:gd name="T79" fmla="*/ 395 h 2154"/>
                  <a:gd name="T80" fmla="*/ 139 w 1402"/>
                  <a:gd name="T81" fmla="*/ 373 h 2154"/>
                  <a:gd name="T82" fmla="*/ 141 w 1402"/>
                  <a:gd name="T83" fmla="*/ 348 h 2154"/>
                  <a:gd name="T84" fmla="*/ 144 w 1402"/>
                  <a:gd name="T85" fmla="*/ 322 h 2154"/>
                  <a:gd name="T86" fmla="*/ 151 w 1402"/>
                  <a:gd name="T87" fmla="*/ 294 h 2154"/>
                  <a:gd name="T88" fmla="*/ 158 w 1402"/>
                  <a:gd name="T89" fmla="*/ 268 h 2154"/>
                  <a:gd name="T90" fmla="*/ 170 w 1402"/>
                  <a:gd name="T91" fmla="*/ 231 h 2154"/>
                  <a:gd name="T92" fmla="*/ 183 w 1402"/>
                  <a:gd name="T93" fmla="*/ 202 h 2154"/>
                  <a:gd name="T94" fmla="*/ 197 w 1402"/>
                  <a:gd name="T95" fmla="*/ 176 h 2154"/>
                  <a:gd name="T96" fmla="*/ 214 w 1402"/>
                  <a:gd name="T97" fmla="*/ 148 h 2154"/>
                  <a:gd name="T98" fmla="*/ 222 w 1402"/>
                  <a:gd name="T99" fmla="*/ 135 h 2154"/>
                  <a:gd name="T100" fmla="*/ 229 w 1402"/>
                  <a:gd name="T101" fmla="*/ 122 h 2154"/>
                  <a:gd name="T102" fmla="*/ 236 w 1402"/>
                  <a:gd name="T103" fmla="*/ 112 h 2154"/>
                  <a:gd name="T104" fmla="*/ 244 w 1402"/>
                  <a:gd name="T105" fmla="*/ 102 h 2154"/>
                  <a:gd name="T106" fmla="*/ 258 w 1402"/>
                  <a:gd name="T107" fmla="*/ 83 h 2154"/>
                  <a:gd name="T108" fmla="*/ 269 w 1402"/>
                  <a:gd name="T109" fmla="*/ 71 h 2154"/>
                  <a:gd name="T110" fmla="*/ 278 w 1402"/>
                  <a:gd name="T111" fmla="*/ 61 h 2154"/>
                  <a:gd name="T112" fmla="*/ 287 w 1402"/>
                  <a:gd name="T113" fmla="*/ 52 h 2154"/>
                  <a:gd name="T114" fmla="*/ 297 w 1402"/>
                  <a:gd name="T115" fmla="*/ 43 h 2154"/>
                  <a:gd name="T116" fmla="*/ 305 w 1402"/>
                  <a:gd name="T117" fmla="*/ 35 h 2154"/>
                  <a:gd name="T118" fmla="*/ 315 w 1402"/>
                  <a:gd name="T119" fmla="*/ 26 h 2154"/>
                  <a:gd name="T120" fmla="*/ 327 w 1402"/>
                  <a:gd name="T121" fmla="*/ 17 h 2154"/>
                  <a:gd name="T122" fmla="*/ 339 w 1402"/>
                  <a:gd name="T123" fmla="*/ 8 h 2154"/>
                  <a:gd name="T124" fmla="*/ 351 w 1402"/>
                  <a:gd name="T125" fmla="*/ 0 h 2154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1402" h="2154">
                    <a:moveTo>
                      <a:pt x="1402" y="0"/>
                    </a:moveTo>
                    <a:lnTo>
                      <a:pt x="1322" y="29"/>
                    </a:lnTo>
                    <a:lnTo>
                      <a:pt x="1259" y="55"/>
                    </a:lnTo>
                    <a:lnTo>
                      <a:pt x="1206" y="82"/>
                    </a:lnTo>
                    <a:lnTo>
                      <a:pt x="1145" y="116"/>
                    </a:lnTo>
                    <a:lnTo>
                      <a:pt x="1061" y="164"/>
                    </a:lnTo>
                    <a:lnTo>
                      <a:pt x="986" y="218"/>
                    </a:lnTo>
                    <a:lnTo>
                      <a:pt x="908" y="284"/>
                    </a:lnTo>
                    <a:lnTo>
                      <a:pt x="833" y="352"/>
                    </a:lnTo>
                    <a:lnTo>
                      <a:pt x="765" y="420"/>
                    </a:lnTo>
                    <a:lnTo>
                      <a:pt x="684" y="509"/>
                    </a:lnTo>
                    <a:lnTo>
                      <a:pt x="629" y="575"/>
                    </a:lnTo>
                    <a:lnTo>
                      <a:pt x="562" y="670"/>
                    </a:lnTo>
                    <a:lnTo>
                      <a:pt x="487" y="776"/>
                    </a:lnTo>
                    <a:lnTo>
                      <a:pt x="419" y="881"/>
                    </a:lnTo>
                    <a:lnTo>
                      <a:pt x="371" y="961"/>
                    </a:lnTo>
                    <a:lnTo>
                      <a:pt x="325" y="1077"/>
                    </a:lnTo>
                    <a:lnTo>
                      <a:pt x="291" y="1173"/>
                    </a:lnTo>
                    <a:lnTo>
                      <a:pt x="264" y="1275"/>
                    </a:lnTo>
                    <a:lnTo>
                      <a:pt x="243" y="1382"/>
                    </a:lnTo>
                    <a:lnTo>
                      <a:pt x="240" y="1446"/>
                    </a:lnTo>
                    <a:lnTo>
                      <a:pt x="243" y="1522"/>
                    </a:lnTo>
                    <a:lnTo>
                      <a:pt x="250" y="1579"/>
                    </a:lnTo>
                    <a:lnTo>
                      <a:pt x="257" y="1635"/>
                    </a:lnTo>
                    <a:lnTo>
                      <a:pt x="271" y="1680"/>
                    </a:lnTo>
                    <a:lnTo>
                      <a:pt x="0" y="1680"/>
                    </a:lnTo>
                    <a:lnTo>
                      <a:pt x="85" y="1741"/>
                    </a:lnTo>
                    <a:lnTo>
                      <a:pt x="163" y="1802"/>
                    </a:lnTo>
                    <a:lnTo>
                      <a:pt x="264" y="1884"/>
                    </a:lnTo>
                    <a:lnTo>
                      <a:pt x="345" y="1972"/>
                    </a:lnTo>
                    <a:lnTo>
                      <a:pt x="412" y="2052"/>
                    </a:lnTo>
                    <a:lnTo>
                      <a:pt x="473" y="2154"/>
                    </a:lnTo>
                    <a:lnTo>
                      <a:pt x="521" y="2059"/>
                    </a:lnTo>
                    <a:lnTo>
                      <a:pt x="576" y="1960"/>
                    </a:lnTo>
                    <a:lnTo>
                      <a:pt x="650" y="1857"/>
                    </a:lnTo>
                    <a:lnTo>
                      <a:pt x="725" y="1775"/>
                    </a:lnTo>
                    <a:lnTo>
                      <a:pt x="772" y="1728"/>
                    </a:lnTo>
                    <a:lnTo>
                      <a:pt x="850" y="1677"/>
                    </a:lnTo>
                    <a:lnTo>
                      <a:pt x="578" y="1677"/>
                    </a:lnTo>
                    <a:lnTo>
                      <a:pt x="562" y="1579"/>
                    </a:lnTo>
                    <a:lnTo>
                      <a:pt x="555" y="1491"/>
                    </a:lnTo>
                    <a:lnTo>
                      <a:pt x="562" y="1389"/>
                    </a:lnTo>
                    <a:lnTo>
                      <a:pt x="575" y="1288"/>
                    </a:lnTo>
                    <a:lnTo>
                      <a:pt x="602" y="1173"/>
                    </a:lnTo>
                    <a:lnTo>
                      <a:pt x="629" y="1070"/>
                    </a:lnTo>
                    <a:lnTo>
                      <a:pt x="680" y="924"/>
                    </a:lnTo>
                    <a:lnTo>
                      <a:pt x="731" y="806"/>
                    </a:lnTo>
                    <a:lnTo>
                      <a:pt x="786" y="701"/>
                    </a:lnTo>
                    <a:lnTo>
                      <a:pt x="854" y="589"/>
                    </a:lnTo>
                    <a:lnTo>
                      <a:pt x="885" y="537"/>
                    </a:lnTo>
                    <a:lnTo>
                      <a:pt x="915" y="488"/>
                    </a:lnTo>
                    <a:lnTo>
                      <a:pt x="944" y="446"/>
                    </a:lnTo>
                    <a:lnTo>
                      <a:pt x="976" y="407"/>
                    </a:lnTo>
                    <a:lnTo>
                      <a:pt x="1030" y="332"/>
                    </a:lnTo>
                    <a:lnTo>
                      <a:pt x="1074" y="282"/>
                    </a:lnTo>
                    <a:lnTo>
                      <a:pt x="1111" y="244"/>
                    </a:lnTo>
                    <a:lnTo>
                      <a:pt x="1148" y="205"/>
                    </a:lnTo>
                    <a:lnTo>
                      <a:pt x="1186" y="169"/>
                    </a:lnTo>
                    <a:lnTo>
                      <a:pt x="1219" y="138"/>
                    </a:lnTo>
                    <a:lnTo>
                      <a:pt x="1259" y="102"/>
                    </a:lnTo>
                    <a:lnTo>
                      <a:pt x="1308" y="66"/>
                    </a:lnTo>
                    <a:lnTo>
                      <a:pt x="1353" y="31"/>
                    </a:lnTo>
                    <a:lnTo>
                      <a:pt x="1402" y="0"/>
                    </a:lnTo>
                    <a:close/>
                  </a:path>
                </a:pathLst>
              </a:cu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</p:grpSp>
      </p:grpSp>
      <p:grpSp>
        <p:nvGrpSpPr>
          <p:cNvPr id="81942" name="Group 22"/>
          <p:cNvGrpSpPr>
            <a:grpSpLocks/>
          </p:cNvGrpSpPr>
          <p:nvPr/>
        </p:nvGrpSpPr>
        <p:grpSpPr bwMode="auto">
          <a:xfrm>
            <a:off x="4635500" y="1935163"/>
            <a:ext cx="3440113" cy="1303337"/>
            <a:chOff x="2920" y="1219"/>
            <a:chExt cx="2167" cy="821"/>
          </a:xfrm>
        </p:grpSpPr>
        <p:sp>
          <p:nvSpPr>
            <p:cNvPr id="9226" name="Text Box 7"/>
            <p:cNvSpPr txBox="1">
              <a:spLocks noChangeArrowheads="1"/>
            </p:cNvSpPr>
            <p:nvPr/>
          </p:nvSpPr>
          <p:spPr bwMode="auto">
            <a:xfrm>
              <a:off x="3614" y="1284"/>
              <a:ext cx="1473" cy="75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>
              <a:outerShdw dist="107763" dir="135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Ø"/>
              </a:pPr>
              <a:r>
                <a:rPr lang="pt-BR" sz="1600" b="1" dirty="0">
                  <a:solidFill>
                    <a:srgbClr val="000000"/>
                  </a:solidFill>
                </a:rPr>
                <a:t> </a:t>
              </a:r>
              <a:r>
                <a:rPr lang="pt-BR" sz="1400" b="1" dirty="0" smtClean="0">
                  <a:solidFill>
                    <a:srgbClr val="000066"/>
                  </a:solidFill>
                  <a:latin typeface="Tahoma" pitchFamily="34" charset="0"/>
                </a:rPr>
                <a:t>Introdução/Objetivo</a:t>
              </a:r>
              <a:endParaRPr lang="pt-BR" sz="1400" b="1" dirty="0">
                <a:solidFill>
                  <a:srgbClr val="000066"/>
                </a:solidFill>
                <a:latin typeface="Tahoma" pitchFamily="34" charset="0"/>
              </a:endParaRPr>
            </a:p>
            <a:p>
              <a:pPr>
                <a:buFont typeface="Wingdings" pitchFamily="2" charset="2"/>
                <a:buChar char="Ø"/>
              </a:pPr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 Métodos</a:t>
              </a:r>
            </a:p>
            <a:p>
              <a:pPr>
                <a:buFont typeface="Wingdings" pitchFamily="2" charset="2"/>
                <a:buChar char="Ø"/>
              </a:pPr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 Resultados</a:t>
              </a:r>
            </a:p>
            <a:p>
              <a:pPr>
                <a:buFont typeface="Wingdings" pitchFamily="2" charset="2"/>
                <a:buChar char="Ø"/>
              </a:pPr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 Discussão</a:t>
              </a:r>
            </a:p>
            <a:p>
              <a:pPr>
                <a:buFont typeface="Wingdings" pitchFamily="2" charset="2"/>
                <a:buChar char="Ø"/>
              </a:pPr>
              <a:r>
                <a:rPr lang="pt-BR" sz="1400" b="1" dirty="0">
                  <a:solidFill>
                    <a:srgbClr val="000066"/>
                  </a:solidFill>
                  <a:latin typeface="Tahoma" pitchFamily="34" charset="0"/>
                </a:rPr>
                <a:t> Conclusões</a:t>
              </a:r>
            </a:p>
          </p:txBody>
        </p:sp>
        <p:grpSp>
          <p:nvGrpSpPr>
            <p:cNvPr id="9227" name="Group 13"/>
            <p:cNvGrpSpPr>
              <a:grpSpLocks/>
            </p:cNvGrpSpPr>
            <p:nvPr/>
          </p:nvGrpSpPr>
          <p:grpSpPr bwMode="auto">
            <a:xfrm rot="-6419560">
              <a:off x="2995" y="1144"/>
              <a:ext cx="438" cy="587"/>
              <a:chOff x="2979" y="1605"/>
              <a:chExt cx="621" cy="1109"/>
            </a:xfrm>
          </p:grpSpPr>
          <p:sp>
            <p:nvSpPr>
              <p:cNvPr id="9228" name="Freeform 14"/>
              <p:cNvSpPr>
                <a:spLocks/>
              </p:cNvSpPr>
              <p:nvPr/>
            </p:nvSpPr>
            <p:spPr bwMode="auto">
              <a:xfrm>
                <a:off x="2979" y="1605"/>
                <a:ext cx="602" cy="1109"/>
              </a:xfrm>
              <a:custGeom>
                <a:avLst/>
                <a:gdLst>
                  <a:gd name="T0" fmla="*/ 261 w 1204"/>
                  <a:gd name="T1" fmla="*/ 1 h 2220"/>
                  <a:gd name="T2" fmla="*/ 281 w 1204"/>
                  <a:gd name="T3" fmla="*/ 38 h 2220"/>
                  <a:gd name="T4" fmla="*/ 289 w 1204"/>
                  <a:gd name="T5" fmla="*/ 64 h 2220"/>
                  <a:gd name="T6" fmla="*/ 296 w 1204"/>
                  <a:gd name="T7" fmla="*/ 93 h 2220"/>
                  <a:gd name="T8" fmla="*/ 299 w 1204"/>
                  <a:gd name="T9" fmla="*/ 123 h 2220"/>
                  <a:gd name="T10" fmla="*/ 301 w 1204"/>
                  <a:gd name="T11" fmla="*/ 156 h 2220"/>
                  <a:gd name="T12" fmla="*/ 300 w 1204"/>
                  <a:gd name="T13" fmla="*/ 195 h 2220"/>
                  <a:gd name="T14" fmla="*/ 295 w 1204"/>
                  <a:gd name="T15" fmla="*/ 246 h 2220"/>
                  <a:gd name="T16" fmla="*/ 286 w 1204"/>
                  <a:gd name="T17" fmla="*/ 291 h 2220"/>
                  <a:gd name="T18" fmla="*/ 275 w 1204"/>
                  <a:gd name="T19" fmla="*/ 330 h 2220"/>
                  <a:gd name="T20" fmla="*/ 259 w 1204"/>
                  <a:gd name="T21" fmla="*/ 371 h 2220"/>
                  <a:gd name="T22" fmla="*/ 242 w 1204"/>
                  <a:gd name="T23" fmla="*/ 406 h 2220"/>
                  <a:gd name="T24" fmla="*/ 219 w 1204"/>
                  <a:gd name="T25" fmla="*/ 437 h 2220"/>
                  <a:gd name="T26" fmla="*/ 190 w 1204"/>
                  <a:gd name="T27" fmla="*/ 466 h 2220"/>
                  <a:gd name="T28" fmla="*/ 160 w 1204"/>
                  <a:gd name="T29" fmla="*/ 488 h 2220"/>
                  <a:gd name="T30" fmla="*/ 141 w 1204"/>
                  <a:gd name="T31" fmla="*/ 499 h 2220"/>
                  <a:gd name="T32" fmla="*/ 179 w 1204"/>
                  <a:gd name="T33" fmla="*/ 554 h 2220"/>
                  <a:gd name="T34" fmla="*/ 150 w 1204"/>
                  <a:gd name="T35" fmla="*/ 546 h 2220"/>
                  <a:gd name="T36" fmla="*/ 121 w 1204"/>
                  <a:gd name="T37" fmla="*/ 541 h 2220"/>
                  <a:gd name="T38" fmla="*/ 93 w 1204"/>
                  <a:gd name="T39" fmla="*/ 539 h 2220"/>
                  <a:gd name="T40" fmla="*/ 63 w 1204"/>
                  <a:gd name="T41" fmla="*/ 539 h 2220"/>
                  <a:gd name="T42" fmla="*/ 22 w 1204"/>
                  <a:gd name="T43" fmla="*/ 548 h 2220"/>
                  <a:gd name="T44" fmla="*/ 8 w 1204"/>
                  <a:gd name="T45" fmla="*/ 536 h 2220"/>
                  <a:gd name="T46" fmla="*/ 22 w 1204"/>
                  <a:gd name="T47" fmla="*/ 509 h 2220"/>
                  <a:gd name="T48" fmla="*/ 30 w 1204"/>
                  <a:gd name="T49" fmla="*/ 487 h 2220"/>
                  <a:gd name="T50" fmla="*/ 34 w 1204"/>
                  <a:gd name="T51" fmla="*/ 465 h 2220"/>
                  <a:gd name="T52" fmla="*/ 36 w 1204"/>
                  <a:gd name="T53" fmla="*/ 441 h 2220"/>
                  <a:gd name="T54" fmla="*/ 34 w 1204"/>
                  <a:gd name="T55" fmla="*/ 414 h 2220"/>
                  <a:gd name="T56" fmla="*/ 51 w 1204"/>
                  <a:gd name="T57" fmla="*/ 394 h 2220"/>
                  <a:gd name="T58" fmla="*/ 98 w 1204"/>
                  <a:gd name="T59" fmla="*/ 439 h 2220"/>
                  <a:gd name="T60" fmla="*/ 133 w 1204"/>
                  <a:gd name="T61" fmla="*/ 411 h 2220"/>
                  <a:gd name="T62" fmla="*/ 162 w 1204"/>
                  <a:gd name="T63" fmla="*/ 381 h 2220"/>
                  <a:gd name="T64" fmla="*/ 186 w 1204"/>
                  <a:gd name="T65" fmla="*/ 354 h 2220"/>
                  <a:gd name="T66" fmla="*/ 210 w 1204"/>
                  <a:gd name="T67" fmla="*/ 319 h 2220"/>
                  <a:gd name="T68" fmla="*/ 227 w 1204"/>
                  <a:gd name="T69" fmla="*/ 285 h 2220"/>
                  <a:gd name="T70" fmla="*/ 241 w 1204"/>
                  <a:gd name="T71" fmla="*/ 252 h 2220"/>
                  <a:gd name="T72" fmla="*/ 252 w 1204"/>
                  <a:gd name="T73" fmla="*/ 211 h 2220"/>
                  <a:gd name="T74" fmla="*/ 261 w 1204"/>
                  <a:gd name="T75" fmla="*/ 171 h 2220"/>
                  <a:gd name="T76" fmla="*/ 269 w 1204"/>
                  <a:gd name="T77" fmla="*/ 124 h 2220"/>
                  <a:gd name="T78" fmla="*/ 271 w 1204"/>
                  <a:gd name="T79" fmla="*/ 87 h 2220"/>
                  <a:gd name="T80" fmla="*/ 268 w 1204"/>
                  <a:gd name="T81" fmla="*/ 60 h 2220"/>
                  <a:gd name="T82" fmla="*/ 263 w 1204"/>
                  <a:gd name="T83" fmla="*/ 37 h 222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204" h="2220">
                    <a:moveTo>
                      <a:pt x="999" y="0"/>
                    </a:moveTo>
                    <a:lnTo>
                      <a:pt x="1044" y="4"/>
                    </a:lnTo>
                    <a:lnTo>
                      <a:pt x="1095" y="95"/>
                    </a:lnTo>
                    <a:lnTo>
                      <a:pt x="1122" y="153"/>
                    </a:lnTo>
                    <a:lnTo>
                      <a:pt x="1139" y="210"/>
                    </a:lnTo>
                    <a:lnTo>
                      <a:pt x="1156" y="257"/>
                    </a:lnTo>
                    <a:lnTo>
                      <a:pt x="1170" y="318"/>
                    </a:lnTo>
                    <a:lnTo>
                      <a:pt x="1183" y="373"/>
                    </a:lnTo>
                    <a:lnTo>
                      <a:pt x="1189" y="439"/>
                    </a:lnTo>
                    <a:lnTo>
                      <a:pt x="1196" y="493"/>
                    </a:lnTo>
                    <a:lnTo>
                      <a:pt x="1202" y="548"/>
                    </a:lnTo>
                    <a:lnTo>
                      <a:pt x="1204" y="624"/>
                    </a:lnTo>
                    <a:lnTo>
                      <a:pt x="1202" y="696"/>
                    </a:lnTo>
                    <a:lnTo>
                      <a:pt x="1199" y="780"/>
                    </a:lnTo>
                    <a:lnTo>
                      <a:pt x="1192" y="893"/>
                    </a:lnTo>
                    <a:lnTo>
                      <a:pt x="1180" y="984"/>
                    </a:lnTo>
                    <a:lnTo>
                      <a:pt x="1165" y="1057"/>
                    </a:lnTo>
                    <a:lnTo>
                      <a:pt x="1142" y="1165"/>
                    </a:lnTo>
                    <a:lnTo>
                      <a:pt x="1123" y="1245"/>
                    </a:lnTo>
                    <a:lnTo>
                      <a:pt x="1097" y="1323"/>
                    </a:lnTo>
                    <a:lnTo>
                      <a:pt x="1070" y="1405"/>
                    </a:lnTo>
                    <a:lnTo>
                      <a:pt x="1035" y="1485"/>
                    </a:lnTo>
                    <a:lnTo>
                      <a:pt x="1003" y="1557"/>
                    </a:lnTo>
                    <a:lnTo>
                      <a:pt x="965" y="1626"/>
                    </a:lnTo>
                    <a:lnTo>
                      <a:pt x="919" y="1688"/>
                    </a:lnTo>
                    <a:lnTo>
                      <a:pt x="875" y="1750"/>
                    </a:lnTo>
                    <a:lnTo>
                      <a:pt x="822" y="1811"/>
                    </a:lnTo>
                    <a:lnTo>
                      <a:pt x="757" y="1868"/>
                    </a:lnTo>
                    <a:lnTo>
                      <a:pt x="704" y="1910"/>
                    </a:lnTo>
                    <a:lnTo>
                      <a:pt x="639" y="1953"/>
                    </a:lnTo>
                    <a:lnTo>
                      <a:pt x="590" y="1984"/>
                    </a:lnTo>
                    <a:lnTo>
                      <a:pt x="564" y="1997"/>
                    </a:lnTo>
                    <a:lnTo>
                      <a:pt x="771" y="2220"/>
                    </a:lnTo>
                    <a:lnTo>
                      <a:pt x="713" y="2220"/>
                    </a:lnTo>
                    <a:lnTo>
                      <a:pt x="654" y="2202"/>
                    </a:lnTo>
                    <a:lnTo>
                      <a:pt x="600" y="2187"/>
                    </a:lnTo>
                    <a:lnTo>
                      <a:pt x="545" y="2177"/>
                    </a:lnTo>
                    <a:lnTo>
                      <a:pt x="484" y="2167"/>
                    </a:lnTo>
                    <a:lnTo>
                      <a:pt x="421" y="2162"/>
                    </a:lnTo>
                    <a:lnTo>
                      <a:pt x="369" y="2158"/>
                    </a:lnTo>
                    <a:lnTo>
                      <a:pt x="307" y="2159"/>
                    </a:lnTo>
                    <a:lnTo>
                      <a:pt x="249" y="2160"/>
                    </a:lnTo>
                    <a:lnTo>
                      <a:pt x="172" y="2168"/>
                    </a:lnTo>
                    <a:lnTo>
                      <a:pt x="87" y="2193"/>
                    </a:lnTo>
                    <a:lnTo>
                      <a:pt x="0" y="2194"/>
                    </a:lnTo>
                    <a:lnTo>
                      <a:pt x="31" y="2145"/>
                    </a:lnTo>
                    <a:lnTo>
                      <a:pt x="57" y="2096"/>
                    </a:lnTo>
                    <a:lnTo>
                      <a:pt x="85" y="2038"/>
                    </a:lnTo>
                    <a:lnTo>
                      <a:pt x="107" y="1984"/>
                    </a:lnTo>
                    <a:lnTo>
                      <a:pt x="117" y="1949"/>
                    </a:lnTo>
                    <a:lnTo>
                      <a:pt x="125" y="1915"/>
                    </a:lnTo>
                    <a:lnTo>
                      <a:pt x="135" y="1862"/>
                    </a:lnTo>
                    <a:lnTo>
                      <a:pt x="139" y="1812"/>
                    </a:lnTo>
                    <a:lnTo>
                      <a:pt x="142" y="1767"/>
                    </a:lnTo>
                    <a:lnTo>
                      <a:pt x="137" y="1714"/>
                    </a:lnTo>
                    <a:lnTo>
                      <a:pt x="135" y="1660"/>
                    </a:lnTo>
                    <a:lnTo>
                      <a:pt x="119" y="1578"/>
                    </a:lnTo>
                    <a:lnTo>
                      <a:pt x="203" y="1578"/>
                    </a:lnTo>
                    <a:lnTo>
                      <a:pt x="365" y="1776"/>
                    </a:lnTo>
                    <a:lnTo>
                      <a:pt x="392" y="1760"/>
                    </a:lnTo>
                    <a:lnTo>
                      <a:pt x="468" y="1699"/>
                    </a:lnTo>
                    <a:lnTo>
                      <a:pt x="529" y="1646"/>
                    </a:lnTo>
                    <a:lnTo>
                      <a:pt x="606" y="1575"/>
                    </a:lnTo>
                    <a:lnTo>
                      <a:pt x="647" y="1526"/>
                    </a:lnTo>
                    <a:lnTo>
                      <a:pt x="688" y="1483"/>
                    </a:lnTo>
                    <a:lnTo>
                      <a:pt x="742" y="1418"/>
                    </a:lnTo>
                    <a:lnTo>
                      <a:pt x="790" y="1354"/>
                    </a:lnTo>
                    <a:lnTo>
                      <a:pt x="837" y="1280"/>
                    </a:lnTo>
                    <a:lnTo>
                      <a:pt x="873" y="1214"/>
                    </a:lnTo>
                    <a:lnTo>
                      <a:pt x="907" y="1141"/>
                    </a:lnTo>
                    <a:lnTo>
                      <a:pt x="943" y="1066"/>
                    </a:lnTo>
                    <a:lnTo>
                      <a:pt x="964" y="1008"/>
                    </a:lnTo>
                    <a:lnTo>
                      <a:pt x="988" y="927"/>
                    </a:lnTo>
                    <a:lnTo>
                      <a:pt x="1008" y="846"/>
                    </a:lnTo>
                    <a:lnTo>
                      <a:pt x="1026" y="770"/>
                    </a:lnTo>
                    <a:lnTo>
                      <a:pt x="1044" y="686"/>
                    </a:lnTo>
                    <a:lnTo>
                      <a:pt x="1060" y="591"/>
                    </a:lnTo>
                    <a:lnTo>
                      <a:pt x="1076" y="498"/>
                    </a:lnTo>
                    <a:lnTo>
                      <a:pt x="1077" y="411"/>
                    </a:lnTo>
                    <a:lnTo>
                      <a:pt x="1081" y="351"/>
                    </a:lnTo>
                    <a:lnTo>
                      <a:pt x="1079" y="289"/>
                    </a:lnTo>
                    <a:lnTo>
                      <a:pt x="1072" y="242"/>
                    </a:lnTo>
                    <a:lnTo>
                      <a:pt x="1063" y="194"/>
                    </a:lnTo>
                    <a:lnTo>
                      <a:pt x="1051" y="148"/>
                    </a:lnTo>
                    <a:lnTo>
                      <a:pt x="999" y="0"/>
                    </a:lnTo>
                    <a:close/>
                  </a:path>
                </a:pathLst>
              </a:cu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29" name="Freeform 15"/>
              <p:cNvSpPr>
                <a:spLocks/>
              </p:cNvSpPr>
              <p:nvPr/>
            </p:nvSpPr>
            <p:spPr bwMode="auto">
              <a:xfrm>
                <a:off x="3025" y="1605"/>
                <a:ext cx="575" cy="1109"/>
              </a:xfrm>
              <a:custGeom>
                <a:avLst/>
                <a:gdLst>
                  <a:gd name="T0" fmla="*/ 258 w 1150"/>
                  <a:gd name="T1" fmla="*/ 27 h 2220"/>
                  <a:gd name="T2" fmla="*/ 269 w 1150"/>
                  <a:gd name="T3" fmla="*/ 52 h 2220"/>
                  <a:gd name="T4" fmla="*/ 277 w 1150"/>
                  <a:gd name="T5" fmla="*/ 78 h 2220"/>
                  <a:gd name="T6" fmla="*/ 284 w 1150"/>
                  <a:gd name="T7" fmla="*/ 109 h 2220"/>
                  <a:gd name="T8" fmla="*/ 287 w 1150"/>
                  <a:gd name="T9" fmla="*/ 137 h 2220"/>
                  <a:gd name="T10" fmla="*/ 287 w 1150"/>
                  <a:gd name="T11" fmla="*/ 174 h 2220"/>
                  <a:gd name="T12" fmla="*/ 284 w 1150"/>
                  <a:gd name="T13" fmla="*/ 223 h 2220"/>
                  <a:gd name="T14" fmla="*/ 278 w 1150"/>
                  <a:gd name="T15" fmla="*/ 264 h 2220"/>
                  <a:gd name="T16" fmla="*/ 268 w 1150"/>
                  <a:gd name="T17" fmla="*/ 311 h 2220"/>
                  <a:gd name="T18" fmla="*/ 256 w 1150"/>
                  <a:gd name="T19" fmla="*/ 351 h 2220"/>
                  <a:gd name="T20" fmla="*/ 239 w 1150"/>
                  <a:gd name="T21" fmla="*/ 389 h 2220"/>
                  <a:gd name="T22" fmla="*/ 220 w 1150"/>
                  <a:gd name="T23" fmla="*/ 421 h 2220"/>
                  <a:gd name="T24" fmla="*/ 196 w 1150"/>
                  <a:gd name="T25" fmla="*/ 452 h 2220"/>
                  <a:gd name="T26" fmla="*/ 168 w 1150"/>
                  <a:gd name="T27" fmla="*/ 477 h 2220"/>
                  <a:gd name="T28" fmla="*/ 141 w 1150"/>
                  <a:gd name="T29" fmla="*/ 495 h 2220"/>
                  <a:gd name="T30" fmla="*/ 171 w 1150"/>
                  <a:gd name="T31" fmla="*/ 554 h 2220"/>
                  <a:gd name="T32" fmla="*/ 144 w 1150"/>
                  <a:gd name="T33" fmla="*/ 546 h 2220"/>
                  <a:gd name="T34" fmla="*/ 116 w 1150"/>
                  <a:gd name="T35" fmla="*/ 541 h 2220"/>
                  <a:gd name="T36" fmla="*/ 89 w 1150"/>
                  <a:gd name="T37" fmla="*/ 539 h 2220"/>
                  <a:gd name="T38" fmla="*/ 60 w 1150"/>
                  <a:gd name="T39" fmla="*/ 539 h 2220"/>
                  <a:gd name="T40" fmla="*/ 26 w 1150"/>
                  <a:gd name="T41" fmla="*/ 543 h 2220"/>
                  <a:gd name="T42" fmla="*/ 0 w 1150"/>
                  <a:gd name="T43" fmla="*/ 548 h 2220"/>
                  <a:gd name="T44" fmla="*/ 14 w 1150"/>
                  <a:gd name="T45" fmla="*/ 523 h 2220"/>
                  <a:gd name="T46" fmla="*/ 26 w 1150"/>
                  <a:gd name="T47" fmla="*/ 495 h 2220"/>
                  <a:gd name="T48" fmla="*/ 30 w 1150"/>
                  <a:gd name="T49" fmla="*/ 478 h 2220"/>
                  <a:gd name="T50" fmla="*/ 34 w 1150"/>
                  <a:gd name="T51" fmla="*/ 452 h 2220"/>
                  <a:gd name="T52" fmla="*/ 33 w 1150"/>
                  <a:gd name="T53" fmla="*/ 428 h 2220"/>
                  <a:gd name="T54" fmla="*/ 29 w 1150"/>
                  <a:gd name="T55" fmla="*/ 394 h 2220"/>
                  <a:gd name="T56" fmla="*/ 94 w 1150"/>
                  <a:gd name="T57" fmla="*/ 439 h 2220"/>
                  <a:gd name="T58" fmla="*/ 127 w 1150"/>
                  <a:gd name="T59" fmla="*/ 411 h 2220"/>
                  <a:gd name="T60" fmla="*/ 155 w 1150"/>
                  <a:gd name="T61" fmla="*/ 381 h 2220"/>
                  <a:gd name="T62" fmla="*/ 177 w 1150"/>
                  <a:gd name="T63" fmla="*/ 354 h 2220"/>
                  <a:gd name="T64" fmla="*/ 200 w 1150"/>
                  <a:gd name="T65" fmla="*/ 319 h 2220"/>
                  <a:gd name="T66" fmla="*/ 217 w 1150"/>
                  <a:gd name="T67" fmla="*/ 285 h 2220"/>
                  <a:gd name="T68" fmla="*/ 230 w 1150"/>
                  <a:gd name="T69" fmla="*/ 252 h 2220"/>
                  <a:gd name="T70" fmla="*/ 241 w 1150"/>
                  <a:gd name="T71" fmla="*/ 211 h 2220"/>
                  <a:gd name="T72" fmla="*/ 249 w 1150"/>
                  <a:gd name="T73" fmla="*/ 171 h 2220"/>
                  <a:gd name="T74" fmla="*/ 257 w 1150"/>
                  <a:gd name="T75" fmla="*/ 124 h 2220"/>
                  <a:gd name="T76" fmla="*/ 258 w 1150"/>
                  <a:gd name="T77" fmla="*/ 87 h 2220"/>
                  <a:gd name="T78" fmla="*/ 256 w 1150"/>
                  <a:gd name="T79" fmla="*/ 59 h 2220"/>
                  <a:gd name="T80" fmla="*/ 251 w 1150"/>
                  <a:gd name="T81" fmla="*/ 37 h 222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1150" h="2220">
                    <a:moveTo>
                      <a:pt x="952" y="0"/>
                    </a:moveTo>
                    <a:lnTo>
                      <a:pt x="1032" y="108"/>
                    </a:lnTo>
                    <a:lnTo>
                      <a:pt x="1054" y="154"/>
                    </a:lnTo>
                    <a:lnTo>
                      <a:pt x="1075" y="208"/>
                    </a:lnTo>
                    <a:lnTo>
                      <a:pt x="1092" y="255"/>
                    </a:lnTo>
                    <a:lnTo>
                      <a:pt x="1108" y="314"/>
                    </a:lnTo>
                    <a:lnTo>
                      <a:pt x="1123" y="371"/>
                    </a:lnTo>
                    <a:lnTo>
                      <a:pt x="1133" y="439"/>
                    </a:lnTo>
                    <a:lnTo>
                      <a:pt x="1140" y="493"/>
                    </a:lnTo>
                    <a:lnTo>
                      <a:pt x="1147" y="548"/>
                    </a:lnTo>
                    <a:lnTo>
                      <a:pt x="1150" y="624"/>
                    </a:lnTo>
                    <a:lnTo>
                      <a:pt x="1147" y="696"/>
                    </a:lnTo>
                    <a:lnTo>
                      <a:pt x="1143" y="780"/>
                    </a:lnTo>
                    <a:lnTo>
                      <a:pt x="1136" y="893"/>
                    </a:lnTo>
                    <a:lnTo>
                      <a:pt x="1125" y="984"/>
                    </a:lnTo>
                    <a:lnTo>
                      <a:pt x="1110" y="1057"/>
                    </a:lnTo>
                    <a:lnTo>
                      <a:pt x="1090" y="1165"/>
                    </a:lnTo>
                    <a:lnTo>
                      <a:pt x="1072" y="1245"/>
                    </a:lnTo>
                    <a:lnTo>
                      <a:pt x="1047" y="1323"/>
                    </a:lnTo>
                    <a:lnTo>
                      <a:pt x="1021" y="1405"/>
                    </a:lnTo>
                    <a:lnTo>
                      <a:pt x="988" y="1485"/>
                    </a:lnTo>
                    <a:lnTo>
                      <a:pt x="956" y="1557"/>
                    </a:lnTo>
                    <a:lnTo>
                      <a:pt x="920" y="1626"/>
                    </a:lnTo>
                    <a:lnTo>
                      <a:pt x="877" y="1688"/>
                    </a:lnTo>
                    <a:lnTo>
                      <a:pt x="835" y="1750"/>
                    </a:lnTo>
                    <a:lnTo>
                      <a:pt x="784" y="1811"/>
                    </a:lnTo>
                    <a:lnTo>
                      <a:pt x="723" y="1868"/>
                    </a:lnTo>
                    <a:lnTo>
                      <a:pt x="672" y="1910"/>
                    </a:lnTo>
                    <a:lnTo>
                      <a:pt x="610" y="1953"/>
                    </a:lnTo>
                    <a:lnTo>
                      <a:pt x="564" y="1984"/>
                    </a:lnTo>
                    <a:lnTo>
                      <a:pt x="498" y="2025"/>
                    </a:lnTo>
                    <a:lnTo>
                      <a:pt x="681" y="2220"/>
                    </a:lnTo>
                    <a:lnTo>
                      <a:pt x="625" y="2202"/>
                    </a:lnTo>
                    <a:lnTo>
                      <a:pt x="574" y="2187"/>
                    </a:lnTo>
                    <a:lnTo>
                      <a:pt x="521" y="2177"/>
                    </a:lnTo>
                    <a:lnTo>
                      <a:pt x="462" y="2167"/>
                    </a:lnTo>
                    <a:lnTo>
                      <a:pt x="403" y="2162"/>
                    </a:lnTo>
                    <a:lnTo>
                      <a:pt x="353" y="2158"/>
                    </a:lnTo>
                    <a:lnTo>
                      <a:pt x="294" y="2159"/>
                    </a:lnTo>
                    <a:lnTo>
                      <a:pt x="239" y="2160"/>
                    </a:lnTo>
                    <a:lnTo>
                      <a:pt x="165" y="2168"/>
                    </a:lnTo>
                    <a:lnTo>
                      <a:pt x="101" y="2176"/>
                    </a:lnTo>
                    <a:lnTo>
                      <a:pt x="55" y="2184"/>
                    </a:lnTo>
                    <a:lnTo>
                      <a:pt x="0" y="2193"/>
                    </a:lnTo>
                    <a:lnTo>
                      <a:pt x="29" y="2145"/>
                    </a:lnTo>
                    <a:lnTo>
                      <a:pt x="55" y="2096"/>
                    </a:lnTo>
                    <a:lnTo>
                      <a:pt x="82" y="2038"/>
                    </a:lnTo>
                    <a:lnTo>
                      <a:pt x="103" y="1984"/>
                    </a:lnTo>
                    <a:lnTo>
                      <a:pt x="113" y="1949"/>
                    </a:lnTo>
                    <a:lnTo>
                      <a:pt x="120" y="1915"/>
                    </a:lnTo>
                    <a:lnTo>
                      <a:pt x="130" y="1862"/>
                    </a:lnTo>
                    <a:lnTo>
                      <a:pt x="135" y="1812"/>
                    </a:lnTo>
                    <a:lnTo>
                      <a:pt x="137" y="1767"/>
                    </a:lnTo>
                    <a:lnTo>
                      <a:pt x="132" y="1714"/>
                    </a:lnTo>
                    <a:lnTo>
                      <a:pt x="130" y="1660"/>
                    </a:lnTo>
                    <a:lnTo>
                      <a:pt x="115" y="1578"/>
                    </a:lnTo>
                    <a:lnTo>
                      <a:pt x="310" y="1815"/>
                    </a:lnTo>
                    <a:lnTo>
                      <a:pt x="375" y="1760"/>
                    </a:lnTo>
                    <a:lnTo>
                      <a:pt x="447" y="1699"/>
                    </a:lnTo>
                    <a:lnTo>
                      <a:pt x="506" y="1646"/>
                    </a:lnTo>
                    <a:lnTo>
                      <a:pt x="578" y="1575"/>
                    </a:lnTo>
                    <a:lnTo>
                      <a:pt x="618" y="1526"/>
                    </a:lnTo>
                    <a:lnTo>
                      <a:pt x="658" y="1483"/>
                    </a:lnTo>
                    <a:lnTo>
                      <a:pt x="708" y="1418"/>
                    </a:lnTo>
                    <a:lnTo>
                      <a:pt x="755" y="1354"/>
                    </a:lnTo>
                    <a:lnTo>
                      <a:pt x="799" y="1280"/>
                    </a:lnTo>
                    <a:lnTo>
                      <a:pt x="833" y="1214"/>
                    </a:lnTo>
                    <a:lnTo>
                      <a:pt x="866" y="1141"/>
                    </a:lnTo>
                    <a:lnTo>
                      <a:pt x="900" y="1066"/>
                    </a:lnTo>
                    <a:lnTo>
                      <a:pt x="919" y="1008"/>
                    </a:lnTo>
                    <a:lnTo>
                      <a:pt x="943" y="927"/>
                    </a:lnTo>
                    <a:lnTo>
                      <a:pt x="962" y="846"/>
                    </a:lnTo>
                    <a:lnTo>
                      <a:pt x="979" y="770"/>
                    </a:lnTo>
                    <a:lnTo>
                      <a:pt x="996" y="686"/>
                    </a:lnTo>
                    <a:lnTo>
                      <a:pt x="1012" y="591"/>
                    </a:lnTo>
                    <a:lnTo>
                      <a:pt x="1027" y="498"/>
                    </a:lnTo>
                    <a:lnTo>
                      <a:pt x="1028" y="411"/>
                    </a:lnTo>
                    <a:lnTo>
                      <a:pt x="1032" y="351"/>
                    </a:lnTo>
                    <a:lnTo>
                      <a:pt x="1030" y="289"/>
                    </a:lnTo>
                    <a:lnTo>
                      <a:pt x="1024" y="239"/>
                    </a:lnTo>
                    <a:lnTo>
                      <a:pt x="1018" y="191"/>
                    </a:lnTo>
                    <a:lnTo>
                      <a:pt x="1003" y="148"/>
                    </a:lnTo>
                    <a:lnTo>
                      <a:pt x="952" y="0"/>
                    </a:lnTo>
                    <a:close/>
                  </a:path>
                </a:pathLst>
              </a:cu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81938" name="Rectangle 18"/>
          <p:cNvSpPr>
            <a:spLocks noChangeArrowheads="1"/>
          </p:cNvSpPr>
          <p:nvPr/>
        </p:nvSpPr>
        <p:spPr bwMode="auto">
          <a:xfrm>
            <a:off x="900113" y="85725"/>
            <a:ext cx="7315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ORGANIZAÇÃO E APRESENTAÇÃO DE  </a:t>
            </a:r>
          </a:p>
          <a:p>
            <a:pPr algn="ctr">
              <a:defRPr/>
            </a:pPr>
            <a:r>
              <a:rPr lang="pt-B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TRABAHOS ACADÊMICOS</a:t>
            </a:r>
          </a:p>
        </p:txBody>
      </p:sp>
      <p:sp>
        <p:nvSpPr>
          <p:cNvPr id="81940" name="Text Box 20"/>
          <p:cNvSpPr txBox="1">
            <a:spLocks noChangeArrowheads="1"/>
          </p:cNvSpPr>
          <p:nvPr/>
        </p:nvSpPr>
        <p:spPr bwMode="auto">
          <a:xfrm>
            <a:off x="1187624" y="1196752"/>
            <a:ext cx="6470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ESTRUTURA DO TEXTO </a:t>
            </a:r>
            <a:r>
              <a:rPr lang="pt-B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x   </a:t>
            </a:r>
            <a:r>
              <a:rPr lang="pt-B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TIPO DE TRABALHO</a:t>
            </a:r>
            <a:endParaRPr lang="pt-BR" sz="1400" dirty="0">
              <a:latin typeface="Tahoma" pitchFamily="34" charset="0"/>
            </a:endParaRPr>
          </a:p>
        </p:txBody>
      </p:sp>
      <p:sp>
        <p:nvSpPr>
          <p:cNvPr id="9225" name="Line 24"/>
          <p:cNvSpPr>
            <a:spLocks noChangeShapeType="1"/>
          </p:cNvSpPr>
          <p:nvPr/>
        </p:nvSpPr>
        <p:spPr bwMode="auto">
          <a:xfrm>
            <a:off x="1001713" y="981075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6479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6" grpId="0" animBg="1" autoUpdateAnimBg="0"/>
      <p:bldP spid="819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533400" y="2060848"/>
            <a:ext cx="4254500" cy="3024336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pPr marL="342900" indent="-342900" algn="ctr" eaLnBrk="0" hangingPunct="0">
              <a:spcBef>
                <a:spcPct val="20000"/>
              </a:spcBef>
            </a:pPr>
            <a:endParaRPr lang="pt-BR" sz="1400" b="1" dirty="0" smtClean="0">
              <a:solidFill>
                <a:srgbClr val="FF0000"/>
              </a:solidFill>
              <a:latin typeface="+mn-lt"/>
            </a:endParaRPr>
          </a:p>
          <a:p>
            <a:pPr marL="342900" indent="-342900" algn="ctr" eaLnBrk="0" hangingPunct="0">
              <a:spcBef>
                <a:spcPct val="20000"/>
              </a:spcBef>
            </a:pPr>
            <a:r>
              <a:rPr lang="pt-BR" sz="1400" b="1" dirty="0" smtClean="0">
                <a:solidFill>
                  <a:srgbClr val="FF0000"/>
                </a:solidFill>
                <a:latin typeface="+mn-lt"/>
              </a:rPr>
              <a:t>TRABALHO </a:t>
            </a:r>
            <a:r>
              <a:rPr lang="pt-BR" sz="1400" b="1" dirty="0">
                <a:solidFill>
                  <a:srgbClr val="FF0000"/>
                </a:solidFill>
                <a:latin typeface="+mn-lt"/>
              </a:rPr>
              <a:t>DE </a:t>
            </a:r>
            <a:r>
              <a:rPr lang="pt-BR" sz="1400" b="1" dirty="0" smtClean="0">
                <a:solidFill>
                  <a:srgbClr val="FF0000"/>
                </a:solidFill>
                <a:latin typeface="+mn-lt"/>
              </a:rPr>
              <a:t>ATUALIZAÇÃO</a:t>
            </a:r>
          </a:p>
          <a:p>
            <a:pPr marL="342900" indent="-342900" algn="ctr" eaLnBrk="0" hangingPunct="0">
              <a:spcBef>
                <a:spcPct val="20000"/>
              </a:spcBef>
            </a:pPr>
            <a:endParaRPr lang="pt-BR" sz="1400" b="1" dirty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Trabalho descritivo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para apresentar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informações recentes sobre determinado tema, oferecendo uma visão global e atualizada sobre a área em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questão.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Ø"/>
            </a:pPr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Não tem uma estrutura convencional. É preparada em um plano ou esquema definido.</a:t>
            </a:r>
            <a:endParaRPr lang="pt-BR" sz="1800" b="1" dirty="0">
              <a:solidFill>
                <a:srgbClr val="000066"/>
              </a:solidFill>
              <a:latin typeface="Tahoma" pitchFamily="34" charset="0"/>
            </a:endParaRPr>
          </a:p>
        </p:txBody>
      </p:sp>
      <p:grpSp>
        <p:nvGrpSpPr>
          <p:cNvPr id="81943" name="Group 23"/>
          <p:cNvGrpSpPr>
            <a:grpSpLocks/>
          </p:cNvGrpSpPr>
          <p:nvPr/>
        </p:nvGrpSpPr>
        <p:grpSpPr bwMode="auto">
          <a:xfrm>
            <a:off x="4879280" y="2348880"/>
            <a:ext cx="4013200" cy="1112837"/>
            <a:chOff x="2953" y="2905"/>
            <a:chExt cx="2528" cy="701"/>
          </a:xfrm>
        </p:grpSpPr>
        <p:sp>
          <p:nvSpPr>
            <p:cNvPr id="9230" name="Text Box 9"/>
            <p:cNvSpPr txBox="1">
              <a:spLocks noChangeArrowheads="1"/>
            </p:cNvSpPr>
            <p:nvPr/>
          </p:nvSpPr>
          <p:spPr bwMode="auto">
            <a:xfrm>
              <a:off x="3625" y="2905"/>
              <a:ext cx="1856" cy="62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>
              <a:outerShdw dist="107763" dir="135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Char char="Ø"/>
              </a:pPr>
              <a:r>
                <a:rPr lang="pt-BR" sz="1600" b="1">
                  <a:solidFill>
                    <a:srgbClr val="000000"/>
                  </a:solidFill>
                </a:rPr>
                <a:t> </a:t>
              </a:r>
              <a:r>
                <a:rPr lang="pt-BR" sz="1400" b="1">
                  <a:solidFill>
                    <a:srgbClr val="000066"/>
                  </a:solidFill>
                  <a:latin typeface="Tahoma" pitchFamily="34" charset="0"/>
                </a:rPr>
                <a:t>Introdução </a:t>
              </a:r>
            </a:p>
            <a:p>
              <a:pPr>
                <a:buFont typeface="Wingdings" pitchFamily="2" charset="2"/>
                <a:buChar char="Ø"/>
              </a:pPr>
              <a:r>
                <a:rPr lang="pt-BR" sz="1400" b="1">
                  <a:solidFill>
                    <a:srgbClr val="000066"/>
                  </a:solidFill>
                  <a:latin typeface="Tahoma" pitchFamily="34" charset="0"/>
                </a:rPr>
                <a:t> Objetivo </a:t>
              </a:r>
            </a:p>
            <a:p>
              <a:pPr>
                <a:buFont typeface="Wingdings" pitchFamily="2" charset="2"/>
                <a:buChar char="Ø"/>
              </a:pPr>
              <a:r>
                <a:rPr lang="pt-BR" sz="1400" b="1">
                  <a:solidFill>
                    <a:srgbClr val="000066"/>
                  </a:solidFill>
                  <a:latin typeface="Tahoma" pitchFamily="34" charset="0"/>
                </a:rPr>
                <a:t> Desenvolvimento do Tema</a:t>
              </a:r>
            </a:p>
            <a:p>
              <a:pPr>
                <a:buFont typeface="Wingdings" pitchFamily="2" charset="2"/>
                <a:buChar char="Ø"/>
              </a:pPr>
              <a:r>
                <a:rPr lang="pt-BR" sz="1400" b="1">
                  <a:solidFill>
                    <a:srgbClr val="000066"/>
                  </a:solidFill>
                  <a:latin typeface="Tahoma" pitchFamily="34" charset="0"/>
                </a:rPr>
                <a:t> Recomendações/Conclusões</a:t>
              </a:r>
            </a:p>
          </p:txBody>
        </p:sp>
        <p:grpSp>
          <p:nvGrpSpPr>
            <p:cNvPr id="9231" name="Group 10"/>
            <p:cNvGrpSpPr>
              <a:grpSpLocks/>
            </p:cNvGrpSpPr>
            <p:nvPr/>
          </p:nvGrpSpPr>
          <p:grpSpPr bwMode="auto">
            <a:xfrm rot="-6459644">
              <a:off x="3059" y="3085"/>
              <a:ext cx="415" cy="627"/>
              <a:chOff x="2160" y="1605"/>
              <a:chExt cx="746" cy="1077"/>
            </a:xfrm>
          </p:grpSpPr>
          <p:sp>
            <p:nvSpPr>
              <p:cNvPr id="9232" name="Freeform 11"/>
              <p:cNvSpPr>
                <a:spLocks/>
              </p:cNvSpPr>
              <p:nvPr/>
            </p:nvSpPr>
            <p:spPr bwMode="auto">
              <a:xfrm>
                <a:off x="2166" y="1605"/>
                <a:ext cx="740" cy="1077"/>
              </a:xfrm>
              <a:custGeom>
                <a:avLst/>
                <a:gdLst>
                  <a:gd name="T0" fmla="*/ 347 w 1480"/>
                  <a:gd name="T1" fmla="*/ 0 h 2155"/>
                  <a:gd name="T2" fmla="*/ 314 w 1480"/>
                  <a:gd name="T3" fmla="*/ 17 h 2155"/>
                  <a:gd name="T4" fmla="*/ 278 w 1480"/>
                  <a:gd name="T5" fmla="*/ 41 h 2155"/>
                  <a:gd name="T6" fmla="*/ 244 w 1480"/>
                  <a:gd name="T7" fmla="*/ 70 h 2155"/>
                  <a:gd name="T8" fmla="*/ 208 w 1480"/>
                  <a:gd name="T9" fmla="*/ 104 h 2155"/>
                  <a:gd name="T10" fmla="*/ 173 w 1480"/>
                  <a:gd name="T11" fmla="*/ 143 h 2155"/>
                  <a:gd name="T12" fmla="*/ 137 w 1480"/>
                  <a:gd name="T13" fmla="*/ 193 h 2155"/>
                  <a:gd name="T14" fmla="*/ 108 w 1480"/>
                  <a:gd name="T15" fmla="*/ 240 h 2155"/>
                  <a:gd name="T16" fmla="*/ 87 w 1480"/>
                  <a:gd name="T17" fmla="*/ 293 h 2155"/>
                  <a:gd name="T18" fmla="*/ 75 w 1480"/>
                  <a:gd name="T19" fmla="*/ 345 h 2155"/>
                  <a:gd name="T20" fmla="*/ 75 w 1480"/>
                  <a:gd name="T21" fmla="*/ 380 h 2155"/>
                  <a:gd name="T22" fmla="*/ 79 w 1480"/>
                  <a:gd name="T23" fmla="*/ 408 h 2155"/>
                  <a:gd name="T24" fmla="*/ 0 w 1480"/>
                  <a:gd name="T25" fmla="*/ 419 h 2155"/>
                  <a:gd name="T26" fmla="*/ 45 w 1480"/>
                  <a:gd name="T27" fmla="*/ 451 h 2155"/>
                  <a:gd name="T28" fmla="*/ 90 w 1480"/>
                  <a:gd name="T29" fmla="*/ 492 h 2155"/>
                  <a:gd name="T30" fmla="*/ 116 w 1480"/>
                  <a:gd name="T31" fmla="*/ 538 h 2155"/>
                  <a:gd name="T32" fmla="*/ 146 w 1480"/>
                  <a:gd name="T33" fmla="*/ 514 h 2155"/>
                  <a:gd name="T34" fmla="*/ 179 w 1480"/>
                  <a:gd name="T35" fmla="*/ 463 h 2155"/>
                  <a:gd name="T36" fmla="*/ 210 w 1480"/>
                  <a:gd name="T37" fmla="*/ 431 h 2155"/>
                  <a:gd name="T38" fmla="*/ 160 w 1480"/>
                  <a:gd name="T39" fmla="*/ 418 h 2155"/>
                  <a:gd name="T40" fmla="*/ 154 w 1480"/>
                  <a:gd name="T41" fmla="*/ 372 h 2155"/>
                  <a:gd name="T42" fmla="*/ 160 w 1480"/>
                  <a:gd name="T43" fmla="*/ 321 h 2155"/>
                  <a:gd name="T44" fmla="*/ 173 w 1480"/>
                  <a:gd name="T45" fmla="*/ 267 h 2155"/>
                  <a:gd name="T46" fmla="*/ 199 w 1480"/>
                  <a:gd name="T47" fmla="*/ 201 h 2155"/>
                  <a:gd name="T48" fmla="*/ 231 w 1480"/>
                  <a:gd name="T49" fmla="*/ 147 h 2155"/>
                  <a:gd name="T50" fmla="*/ 246 w 1480"/>
                  <a:gd name="T51" fmla="*/ 121 h 2155"/>
                  <a:gd name="T52" fmla="*/ 262 w 1480"/>
                  <a:gd name="T53" fmla="*/ 101 h 2155"/>
                  <a:gd name="T54" fmla="*/ 287 w 1480"/>
                  <a:gd name="T55" fmla="*/ 70 h 2155"/>
                  <a:gd name="T56" fmla="*/ 305 w 1480"/>
                  <a:gd name="T57" fmla="*/ 51 h 2155"/>
                  <a:gd name="T58" fmla="*/ 324 w 1480"/>
                  <a:gd name="T59" fmla="*/ 34 h 2155"/>
                  <a:gd name="T60" fmla="*/ 346 w 1480"/>
                  <a:gd name="T61" fmla="*/ 16 h 2155"/>
                  <a:gd name="T62" fmla="*/ 370 w 1480"/>
                  <a:gd name="T63" fmla="*/ 0 h 215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480" h="2155">
                    <a:moveTo>
                      <a:pt x="1480" y="0"/>
                    </a:moveTo>
                    <a:lnTo>
                      <a:pt x="1385" y="0"/>
                    </a:lnTo>
                    <a:lnTo>
                      <a:pt x="1314" y="37"/>
                    </a:lnTo>
                    <a:lnTo>
                      <a:pt x="1256" y="68"/>
                    </a:lnTo>
                    <a:lnTo>
                      <a:pt x="1186" y="112"/>
                    </a:lnTo>
                    <a:lnTo>
                      <a:pt x="1109" y="167"/>
                    </a:lnTo>
                    <a:lnTo>
                      <a:pt x="1056" y="216"/>
                    </a:lnTo>
                    <a:lnTo>
                      <a:pt x="976" y="283"/>
                    </a:lnTo>
                    <a:lnTo>
                      <a:pt x="900" y="351"/>
                    </a:lnTo>
                    <a:lnTo>
                      <a:pt x="831" y="419"/>
                    </a:lnTo>
                    <a:lnTo>
                      <a:pt x="748" y="507"/>
                    </a:lnTo>
                    <a:lnTo>
                      <a:pt x="692" y="574"/>
                    </a:lnTo>
                    <a:lnTo>
                      <a:pt x="623" y="669"/>
                    </a:lnTo>
                    <a:lnTo>
                      <a:pt x="547" y="774"/>
                    </a:lnTo>
                    <a:lnTo>
                      <a:pt x="478" y="880"/>
                    </a:lnTo>
                    <a:lnTo>
                      <a:pt x="430" y="960"/>
                    </a:lnTo>
                    <a:lnTo>
                      <a:pt x="381" y="1075"/>
                    </a:lnTo>
                    <a:lnTo>
                      <a:pt x="347" y="1172"/>
                    </a:lnTo>
                    <a:lnTo>
                      <a:pt x="320" y="1274"/>
                    </a:lnTo>
                    <a:lnTo>
                      <a:pt x="299" y="1381"/>
                    </a:lnTo>
                    <a:lnTo>
                      <a:pt x="296" y="1444"/>
                    </a:lnTo>
                    <a:lnTo>
                      <a:pt x="299" y="1520"/>
                    </a:lnTo>
                    <a:lnTo>
                      <a:pt x="306" y="1578"/>
                    </a:lnTo>
                    <a:lnTo>
                      <a:pt x="313" y="1634"/>
                    </a:lnTo>
                    <a:lnTo>
                      <a:pt x="326" y="1679"/>
                    </a:lnTo>
                    <a:lnTo>
                      <a:pt x="0" y="1679"/>
                    </a:lnTo>
                    <a:lnTo>
                      <a:pt x="83" y="1735"/>
                    </a:lnTo>
                    <a:lnTo>
                      <a:pt x="178" y="1807"/>
                    </a:lnTo>
                    <a:lnTo>
                      <a:pt x="272" y="1881"/>
                    </a:lnTo>
                    <a:lnTo>
                      <a:pt x="360" y="1970"/>
                    </a:lnTo>
                    <a:lnTo>
                      <a:pt x="410" y="2036"/>
                    </a:lnTo>
                    <a:lnTo>
                      <a:pt x="461" y="2155"/>
                    </a:lnTo>
                    <a:lnTo>
                      <a:pt x="534" y="2154"/>
                    </a:lnTo>
                    <a:lnTo>
                      <a:pt x="581" y="2058"/>
                    </a:lnTo>
                    <a:lnTo>
                      <a:pt x="636" y="1957"/>
                    </a:lnTo>
                    <a:lnTo>
                      <a:pt x="714" y="1855"/>
                    </a:lnTo>
                    <a:lnTo>
                      <a:pt x="790" y="1774"/>
                    </a:lnTo>
                    <a:lnTo>
                      <a:pt x="838" y="1726"/>
                    </a:lnTo>
                    <a:lnTo>
                      <a:pt x="917" y="1675"/>
                    </a:lnTo>
                    <a:lnTo>
                      <a:pt x="640" y="1675"/>
                    </a:lnTo>
                    <a:lnTo>
                      <a:pt x="623" y="1578"/>
                    </a:lnTo>
                    <a:lnTo>
                      <a:pt x="616" y="1490"/>
                    </a:lnTo>
                    <a:lnTo>
                      <a:pt x="623" y="1388"/>
                    </a:lnTo>
                    <a:lnTo>
                      <a:pt x="637" y="1287"/>
                    </a:lnTo>
                    <a:lnTo>
                      <a:pt x="665" y="1172"/>
                    </a:lnTo>
                    <a:lnTo>
                      <a:pt x="692" y="1069"/>
                    </a:lnTo>
                    <a:lnTo>
                      <a:pt x="744" y="924"/>
                    </a:lnTo>
                    <a:lnTo>
                      <a:pt x="796" y="805"/>
                    </a:lnTo>
                    <a:lnTo>
                      <a:pt x="852" y="700"/>
                    </a:lnTo>
                    <a:lnTo>
                      <a:pt x="921" y="588"/>
                    </a:lnTo>
                    <a:lnTo>
                      <a:pt x="954" y="536"/>
                    </a:lnTo>
                    <a:lnTo>
                      <a:pt x="983" y="487"/>
                    </a:lnTo>
                    <a:lnTo>
                      <a:pt x="1014" y="445"/>
                    </a:lnTo>
                    <a:lnTo>
                      <a:pt x="1045" y="405"/>
                    </a:lnTo>
                    <a:lnTo>
                      <a:pt x="1101" y="331"/>
                    </a:lnTo>
                    <a:lnTo>
                      <a:pt x="1146" y="281"/>
                    </a:lnTo>
                    <a:lnTo>
                      <a:pt x="1182" y="242"/>
                    </a:lnTo>
                    <a:lnTo>
                      <a:pt x="1220" y="204"/>
                    </a:lnTo>
                    <a:lnTo>
                      <a:pt x="1259" y="168"/>
                    </a:lnTo>
                    <a:lnTo>
                      <a:pt x="1293" y="137"/>
                    </a:lnTo>
                    <a:lnTo>
                      <a:pt x="1334" y="101"/>
                    </a:lnTo>
                    <a:lnTo>
                      <a:pt x="1384" y="65"/>
                    </a:lnTo>
                    <a:lnTo>
                      <a:pt x="1431" y="30"/>
                    </a:lnTo>
                    <a:lnTo>
                      <a:pt x="1480" y="0"/>
                    </a:lnTo>
                    <a:close/>
                  </a:path>
                </a:pathLst>
              </a:cu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33" name="Freeform 12"/>
              <p:cNvSpPr>
                <a:spLocks/>
              </p:cNvSpPr>
              <p:nvPr/>
            </p:nvSpPr>
            <p:spPr bwMode="auto">
              <a:xfrm>
                <a:off x="2160" y="1605"/>
                <a:ext cx="701" cy="1077"/>
              </a:xfrm>
              <a:custGeom>
                <a:avLst/>
                <a:gdLst>
                  <a:gd name="T0" fmla="*/ 351 w 1402"/>
                  <a:gd name="T1" fmla="*/ 0 h 2154"/>
                  <a:gd name="T2" fmla="*/ 331 w 1402"/>
                  <a:gd name="T3" fmla="*/ 8 h 2154"/>
                  <a:gd name="T4" fmla="*/ 315 w 1402"/>
                  <a:gd name="T5" fmla="*/ 14 h 2154"/>
                  <a:gd name="T6" fmla="*/ 302 w 1402"/>
                  <a:gd name="T7" fmla="*/ 21 h 2154"/>
                  <a:gd name="T8" fmla="*/ 287 w 1402"/>
                  <a:gd name="T9" fmla="*/ 29 h 2154"/>
                  <a:gd name="T10" fmla="*/ 266 w 1402"/>
                  <a:gd name="T11" fmla="*/ 41 h 2154"/>
                  <a:gd name="T12" fmla="*/ 247 w 1402"/>
                  <a:gd name="T13" fmla="*/ 55 h 2154"/>
                  <a:gd name="T14" fmla="*/ 227 w 1402"/>
                  <a:gd name="T15" fmla="*/ 71 h 2154"/>
                  <a:gd name="T16" fmla="*/ 209 w 1402"/>
                  <a:gd name="T17" fmla="*/ 88 h 2154"/>
                  <a:gd name="T18" fmla="*/ 192 w 1402"/>
                  <a:gd name="T19" fmla="*/ 105 h 2154"/>
                  <a:gd name="T20" fmla="*/ 171 w 1402"/>
                  <a:gd name="T21" fmla="*/ 128 h 2154"/>
                  <a:gd name="T22" fmla="*/ 158 w 1402"/>
                  <a:gd name="T23" fmla="*/ 144 h 2154"/>
                  <a:gd name="T24" fmla="*/ 141 w 1402"/>
                  <a:gd name="T25" fmla="*/ 168 h 2154"/>
                  <a:gd name="T26" fmla="*/ 122 w 1402"/>
                  <a:gd name="T27" fmla="*/ 194 h 2154"/>
                  <a:gd name="T28" fmla="*/ 105 w 1402"/>
                  <a:gd name="T29" fmla="*/ 221 h 2154"/>
                  <a:gd name="T30" fmla="*/ 93 w 1402"/>
                  <a:gd name="T31" fmla="*/ 241 h 2154"/>
                  <a:gd name="T32" fmla="*/ 82 w 1402"/>
                  <a:gd name="T33" fmla="*/ 270 h 2154"/>
                  <a:gd name="T34" fmla="*/ 73 w 1402"/>
                  <a:gd name="T35" fmla="*/ 294 h 2154"/>
                  <a:gd name="T36" fmla="*/ 66 w 1402"/>
                  <a:gd name="T37" fmla="*/ 319 h 2154"/>
                  <a:gd name="T38" fmla="*/ 61 w 1402"/>
                  <a:gd name="T39" fmla="*/ 346 h 2154"/>
                  <a:gd name="T40" fmla="*/ 60 w 1402"/>
                  <a:gd name="T41" fmla="*/ 362 h 2154"/>
                  <a:gd name="T42" fmla="*/ 61 w 1402"/>
                  <a:gd name="T43" fmla="*/ 381 h 2154"/>
                  <a:gd name="T44" fmla="*/ 63 w 1402"/>
                  <a:gd name="T45" fmla="*/ 395 h 2154"/>
                  <a:gd name="T46" fmla="*/ 65 w 1402"/>
                  <a:gd name="T47" fmla="*/ 409 h 2154"/>
                  <a:gd name="T48" fmla="*/ 68 w 1402"/>
                  <a:gd name="T49" fmla="*/ 420 h 2154"/>
                  <a:gd name="T50" fmla="*/ 0 w 1402"/>
                  <a:gd name="T51" fmla="*/ 420 h 2154"/>
                  <a:gd name="T52" fmla="*/ 22 w 1402"/>
                  <a:gd name="T53" fmla="*/ 436 h 2154"/>
                  <a:gd name="T54" fmla="*/ 41 w 1402"/>
                  <a:gd name="T55" fmla="*/ 451 h 2154"/>
                  <a:gd name="T56" fmla="*/ 66 w 1402"/>
                  <a:gd name="T57" fmla="*/ 471 h 2154"/>
                  <a:gd name="T58" fmla="*/ 87 w 1402"/>
                  <a:gd name="T59" fmla="*/ 493 h 2154"/>
                  <a:gd name="T60" fmla="*/ 103 w 1402"/>
                  <a:gd name="T61" fmla="*/ 513 h 2154"/>
                  <a:gd name="T62" fmla="*/ 119 w 1402"/>
                  <a:gd name="T63" fmla="*/ 539 h 2154"/>
                  <a:gd name="T64" fmla="*/ 131 w 1402"/>
                  <a:gd name="T65" fmla="*/ 515 h 2154"/>
                  <a:gd name="T66" fmla="*/ 144 w 1402"/>
                  <a:gd name="T67" fmla="*/ 490 h 2154"/>
                  <a:gd name="T68" fmla="*/ 163 w 1402"/>
                  <a:gd name="T69" fmla="*/ 465 h 2154"/>
                  <a:gd name="T70" fmla="*/ 182 w 1402"/>
                  <a:gd name="T71" fmla="*/ 444 h 2154"/>
                  <a:gd name="T72" fmla="*/ 193 w 1402"/>
                  <a:gd name="T73" fmla="*/ 432 h 2154"/>
                  <a:gd name="T74" fmla="*/ 213 w 1402"/>
                  <a:gd name="T75" fmla="*/ 420 h 2154"/>
                  <a:gd name="T76" fmla="*/ 145 w 1402"/>
                  <a:gd name="T77" fmla="*/ 420 h 2154"/>
                  <a:gd name="T78" fmla="*/ 141 w 1402"/>
                  <a:gd name="T79" fmla="*/ 395 h 2154"/>
                  <a:gd name="T80" fmla="*/ 139 w 1402"/>
                  <a:gd name="T81" fmla="*/ 373 h 2154"/>
                  <a:gd name="T82" fmla="*/ 141 w 1402"/>
                  <a:gd name="T83" fmla="*/ 348 h 2154"/>
                  <a:gd name="T84" fmla="*/ 144 w 1402"/>
                  <a:gd name="T85" fmla="*/ 322 h 2154"/>
                  <a:gd name="T86" fmla="*/ 151 w 1402"/>
                  <a:gd name="T87" fmla="*/ 294 h 2154"/>
                  <a:gd name="T88" fmla="*/ 158 w 1402"/>
                  <a:gd name="T89" fmla="*/ 268 h 2154"/>
                  <a:gd name="T90" fmla="*/ 170 w 1402"/>
                  <a:gd name="T91" fmla="*/ 231 h 2154"/>
                  <a:gd name="T92" fmla="*/ 183 w 1402"/>
                  <a:gd name="T93" fmla="*/ 202 h 2154"/>
                  <a:gd name="T94" fmla="*/ 197 w 1402"/>
                  <a:gd name="T95" fmla="*/ 176 h 2154"/>
                  <a:gd name="T96" fmla="*/ 214 w 1402"/>
                  <a:gd name="T97" fmla="*/ 148 h 2154"/>
                  <a:gd name="T98" fmla="*/ 222 w 1402"/>
                  <a:gd name="T99" fmla="*/ 135 h 2154"/>
                  <a:gd name="T100" fmla="*/ 229 w 1402"/>
                  <a:gd name="T101" fmla="*/ 122 h 2154"/>
                  <a:gd name="T102" fmla="*/ 236 w 1402"/>
                  <a:gd name="T103" fmla="*/ 112 h 2154"/>
                  <a:gd name="T104" fmla="*/ 244 w 1402"/>
                  <a:gd name="T105" fmla="*/ 102 h 2154"/>
                  <a:gd name="T106" fmla="*/ 258 w 1402"/>
                  <a:gd name="T107" fmla="*/ 83 h 2154"/>
                  <a:gd name="T108" fmla="*/ 269 w 1402"/>
                  <a:gd name="T109" fmla="*/ 71 h 2154"/>
                  <a:gd name="T110" fmla="*/ 278 w 1402"/>
                  <a:gd name="T111" fmla="*/ 61 h 2154"/>
                  <a:gd name="T112" fmla="*/ 287 w 1402"/>
                  <a:gd name="T113" fmla="*/ 52 h 2154"/>
                  <a:gd name="T114" fmla="*/ 297 w 1402"/>
                  <a:gd name="T115" fmla="*/ 43 h 2154"/>
                  <a:gd name="T116" fmla="*/ 305 w 1402"/>
                  <a:gd name="T117" fmla="*/ 35 h 2154"/>
                  <a:gd name="T118" fmla="*/ 315 w 1402"/>
                  <a:gd name="T119" fmla="*/ 26 h 2154"/>
                  <a:gd name="T120" fmla="*/ 327 w 1402"/>
                  <a:gd name="T121" fmla="*/ 17 h 2154"/>
                  <a:gd name="T122" fmla="*/ 339 w 1402"/>
                  <a:gd name="T123" fmla="*/ 8 h 2154"/>
                  <a:gd name="T124" fmla="*/ 351 w 1402"/>
                  <a:gd name="T125" fmla="*/ 0 h 2154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1402" h="2154">
                    <a:moveTo>
                      <a:pt x="1402" y="0"/>
                    </a:moveTo>
                    <a:lnTo>
                      <a:pt x="1322" y="29"/>
                    </a:lnTo>
                    <a:lnTo>
                      <a:pt x="1259" y="55"/>
                    </a:lnTo>
                    <a:lnTo>
                      <a:pt x="1206" y="82"/>
                    </a:lnTo>
                    <a:lnTo>
                      <a:pt x="1145" y="116"/>
                    </a:lnTo>
                    <a:lnTo>
                      <a:pt x="1061" y="164"/>
                    </a:lnTo>
                    <a:lnTo>
                      <a:pt x="986" y="218"/>
                    </a:lnTo>
                    <a:lnTo>
                      <a:pt x="908" y="284"/>
                    </a:lnTo>
                    <a:lnTo>
                      <a:pt x="833" y="352"/>
                    </a:lnTo>
                    <a:lnTo>
                      <a:pt x="765" y="420"/>
                    </a:lnTo>
                    <a:lnTo>
                      <a:pt x="684" y="509"/>
                    </a:lnTo>
                    <a:lnTo>
                      <a:pt x="629" y="575"/>
                    </a:lnTo>
                    <a:lnTo>
                      <a:pt x="562" y="670"/>
                    </a:lnTo>
                    <a:lnTo>
                      <a:pt x="487" y="776"/>
                    </a:lnTo>
                    <a:lnTo>
                      <a:pt x="419" y="881"/>
                    </a:lnTo>
                    <a:lnTo>
                      <a:pt x="371" y="961"/>
                    </a:lnTo>
                    <a:lnTo>
                      <a:pt x="325" y="1077"/>
                    </a:lnTo>
                    <a:lnTo>
                      <a:pt x="291" y="1173"/>
                    </a:lnTo>
                    <a:lnTo>
                      <a:pt x="264" y="1275"/>
                    </a:lnTo>
                    <a:lnTo>
                      <a:pt x="243" y="1382"/>
                    </a:lnTo>
                    <a:lnTo>
                      <a:pt x="240" y="1446"/>
                    </a:lnTo>
                    <a:lnTo>
                      <a:pt x="243" y="1522"/>
                    </a:lnTo>
                    <a:lnTo>
                      <a:pt x="250" y="1579"/>
                    </a:lnTo>
                    <a:lnTo>
                      <a:pt x="257" y="1635"/>
                    </a:lnTo>
                    <a:lnTo>
                      <a:pt x="271" y="1680"/>
                    </a:lnTo>
                    <a:lnTo>
                      <a:pt x="0" y="1680"/>
                    </a:lnTo>
                    <a:lnTo>
                      <a:pt x="85" y="1741"/>
                    </a:lnTo>
                    <a:lnTo>
                      <a:pt x="163" y="1802"/>
                    </a:lnTo>
                    <a:lnTo>
                      <a:pt x="264" y="1884"/>
                    </a:lnTo>
                    <a:lnTo>
                      <a:pt x="345" y="1972"/>
                    </a:lnTo>
                    <a:lnTo>
                      <a:pt x="412" y="2052"/>
                    </a:lnTo>
                    <a:lnTo>
                      <a:pt x="473" y="2154"/>
                    </a:lnTo>
                    <a:lnTo>
                      <a:pt x="521" y="2059"/>
                    </a:lnTo>
                    <a:lnTo>
                      <a:pt x="576" y="1960"/>
                    </a:lnTo>
                    <a:lnTo>
                      <a:pt x="650" y="1857"/>
                    </a:lnTo>
                    <a:lnTo>
                      <a:pt x="725" y="1775"/>
                    </a:lnTo>
                    <a:lnTo>
                      <a:pt x="772" y="1728"/>
                    </a:lnTo>
                    <a:lnTo>
                      <a:pt x="850" y="1677"/>
                    </a:lnTo>
                    <a:lnTo>
                      <a:pt x="578" y="1677"/>
                    </a:lnTo>
                    <a:lnTo>
                      <a:pt x="562" y="1579"/>
                    </a:lnTo>
                    <a:lnTo>
                      <a:pt x="555" y="1491"/>
                    </a:lnTo>
                    <a:lnTo>
                      <a:pt x="562" y="1389"/>
                    </a:lnTo>
                    <a:lnTo>
                      <a:pt x="575" y="1288"/>
                    </a:lnTo>
                    <a:lnTo>
                      <a:pt x="602" y="1173"/>
                    </a:lnTo>
                    <a:lnTo>
                      <a:pt x="629" y="1070"/>
                    </a:lnTo>
                    <a:lnTo>
                      <a:pt x="680" y="924"/>
                    </a:lnTo>
                    <a:lnTo>
                      <a:pt x="731" y="806"/>
                    </a:lnTo>
                    <a:lnTo>
                      <a:pt x="786" y="701"/>
                    </a:lnTo>
                    <a:lnTo>
                      <a:pt x="854" y="589"/>
                    </a:lnTo>
                    <a:lnTo>
                      <a:pt x="885" y="537"/>
                    </a:lnTo>
                    <a:lnTo>
                      <a:pt x="915" y="488"/>
                    </a:lnTo>
                    <a:lnTo>
                      <a:pt x="944" y="446"/>
                    </a:lnTo>
                    <a:lnTo>
                      <a:pt x="976" y="407"/>
                    </a:lnTo>
                    <a:lnTo>
                      <a:pt x="1030" y="332"/>
                    </a:lnTo>
                    <a:lnTo>
                      <a:pt x="1074" y="282"/>
                    </a:lnTo>
                    <a:lnTo>
                      <a:pt x="1111" y="244"/>
                    </a:lnTo>
                    <a:lnTo>
                      <a:pt x="1148" y="205"/>
                    </a:lnTo>
                    <a:lnTo>
                      <a:pt x="1186" y="169"/>
                    </a:lnTo>
                    <a:lnTo>
                      <a:pt x="1219" y="138"/>
                    </a:lnTo>
                    <a:lnTo>
                      <a:pt x="1259" y="102"/>
                    </a:lnTo>
                    <a:lnTo>
                      <a:pt x="1308" y="66"/>
                    </a:lnTo>
                    <a:lnTo>
                      <a:pt x="1353" y="31"/>
                    </a:lnTo>
                    <a:lnTo>
                      <a:pt x="1402" y="0"/>
                    </a:lnTo>
                    <a:close/>
                  </a:path>
                </a:pathLst>
              </a:cu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81938" name="Rectangle 18"/>
          <p:cNvSpPr>
            <a:spLocks noChangeArrowheads="1"/>
          </p:cNvSpPr>
          <p:nvPr/>
        </p:nvSpPr>
        <p:spPr bwMode="auto">
          <a:xfrm>
            <a:off x="900113" y="85725"/>
            <a:ext cx="7315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ORGANIZAÇÃO E APRESENTAÇÃO DE  </a:t>
            </a:r>
          </a:p>
          <a:p>
            <a:pPr algn="ctr">
              <a:defRPr/>
            </a:pPr>
            <a:r>
              <a:rPr lang="pt-BR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TRABAHOS ACADÊMICOS</a:t>
            </a:r>
          </a:p>
        </p:txBody>
      </p:sp>
      <p:sp>
        <p:nvSpPr>
          <p:cNvPr id="81940" name="Text Box 20"/>
          <p:cNvSpPr txBox="1">
            <a:spLocks noChangeArrowheads="1"/>
          </p:cNvSpPr>
          <p:nvPr/>
        </p:nvSpPr>
        <p:spPr bwMode="auto">
          <a:xfrm>
            <a:off x="1476375" y="1343025"/>
            <a:ext cx="6470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ESTRUTURA DO TEXTO x TIPO DE TRABALHO</a:t>
            </a:r>
            <a:endParaRPr lang="pt-BR" sz="1400" dirty="0">
              <a:latin typeface="Tahoma" pitchFamily="34" charset="0"/>
            </a:endParaRPr>
          </a:p>
        </p:txBody>
      </p:sp>
      <p:sp>
        <p:nvSpPr>
          <p:cNvPr id="9225" name="Line 24"/>
          <p:cNvSpPr>
            <a:spLocks noChangeShapeType="1"/>
          </p:cNvSpPr>
          <p:nvPr/>
        </p:nvSpPr>
        <p:spPr bwMode="auto">
          <a:xfrm>
            <a:off x="1001713" y="981075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2413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4"/>
          <p:cNvSpPr>
            <a:spLocks noChangeShapeType="1"/>
          </p:cNvSpPr>
          <p:nvPr/>
        </p:nvSpPr>
        <p:spPr bwMode="auto">
          <a:xfrm>
            <a:off x="928688" y="981075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 flipV="1">
            <a:off x="381000" y="6400800"/>
            <a:ext cx="8229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ctr" eaLnBrk="0" hangingPunct="0">
              <a:spcBef>
                <a:spcPct val="20000"/>
              </a:spcBef>
              <a:defRPr/>
            </a:pPr>
            <a:endParaRPr lang="pt-BR" sz="1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0" hangingPunct="0">
              <a:spcBef>
                <a:spcPct val="20000"/>
              </a:spcBef>
              <a:defRPr/>
            </a:pPr>
            <a:endParaRPr lang="pt-BR" sz="1400" dirty="0">
              <a:solidFill>
                <a:srgbClr val="000000"/>
              </a:solidFill>
            </a:endParaRPr>
          </a:p>
          <a:p>
            <a:pPr eaLnBrk="0" hangingPunct="0">
              <a:spcBef>
                <a:spcPct val="20000"/>
              </a:spcBef>
              <a:defRPr/>
            </a:pPr>
            <a:endParaRPr lang="pt-BR" b="1" dirty="0">
              <a:solidFill>
                <a:srgbClr val="FF0000"/>
              </a:solidFill>
            </a:endParaRPr>
          </a:p>
          <a:p>
            <a:pPr eaLnBrk="0" hangingPunct="0">
              <a:spcBef>
                <a:spcPct val="20000"/>
              </a:spcBef>
              <a:defRPr/>
            </a:pPr>
            <a:r>
              <a:rPr lang="pt-BR" sz="1400" b="1" dirty="0">
                <a:solidFill>
                  <a:srgbClr val="000000"/>
                </a:solidFill>
              </a:rPr>
              <a:t>	</a:t>
            </a:r>
          </a:p>
          <a:p>
            <a:pPr eaLnBrk="0" hangingPunct="0">
              <a:spcBef>
                <a:spcPct val="20000"/>
              </a:spcBef>
              <a:spcAft>
                <a:spcPct val="10000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endParaRPr lang="pt-BR" sz="1400" b="1" dirty="0">
              <a:solidFill>
                <a:srgbClr val="000000"/>
              </a:solidFill>
            </a:endParaRPr>
          </a:p>
        </p:txBody>
      </p:sp>
      <p:sp>
        <p:nvSpPr>
          <p:cNvPr id="93191" name="Rectangle 7"/>
          <p:cNvSpPr>
            <a:spLocks noChangeArrowheads="1"/>
          </p:cNvSpPr>
          <p:nvPr/>
        </p:nvSpPr>
        <p:spPr bwMode="auto">
          <a:xfrm>
            <a:off x="827088" y="85725"/>
            <a:ext cx="7315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ORGANIZAÇÃO E APRESENTAÇÃO DE  </a:t>
            </a:r>
          </a:p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TRABALHOS ACADÊMICOS </a:t>
            </a:r>
          </a:p>
        </p:txBody>
      </p:sp>
      <p:sp>
        <p:nvSpPr>
          <p:cNvPr id="93194" name="Text Box 10"/>
          <p:cNvSpPr txBox="1">
            <a:spLocks noChangeArrowheads="1"/>
          </p:cNvSpPr>
          <p:nvPr/>
        </p:nvSpPr>
        <p:spPr bwMode="auto">
          <a:xfrm>
            <a:off x="2123729" y="2060848"/>
            <a:ext cx="6984775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pt-BR" sz="1400" b="1" dirty="0">
                <a:solidFill>
                  <a:srgbClr val="FF0000"/>
                </a:solidFill>
                <a:latin typeface="Tahoma" pitchFamily="34" charset="0"/>
              </a:rPr>
              <a:t>Responde a: Do que trata o estudo? O </a:t>
            </a:r>
            <a:r>
              <a:rPr lang="pt-BR" sz="1400" b="1" dirty="0" smtClean="0">
                <a:solidFill>
                  <a:srgbClr val="FF0000"/>
                </a:solidFill>
                <a:latin typeface="Tahoma" pitchFamily="34" charset="0"/>
              </a:rPr>
              <a:t>QUÊ se sabe sobre o assunto?  O QUÊ não se sabe sobre o assunto? PORQUÊ esse estudo foi feito? </a:t>
            </a:r>
            <a:endParaRPr lang="pt-BR" sz="10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2296" name="Text Box 11"/>
          <p:cNvSpPr txBox="1">
            <a:spLocks noChangeArrowheads="1"/>
          </p:cNvSpPr>
          <p:nvPr/>
        </p:nvSpPr>
        <p:spPr bwMode="auto">
          <a:xfrm>
            <a:off x="755650" y="2790825"/>
            <a:ext cx="7705725" cy="2031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buClr>
                <a:schemeClr val="tx1"/>
              </a:buClr>
              <a:buFont typeface="Wingdings" pitchFamily="2" charset="2"/>
              <a:buNone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Fornecer antecedentes que justifiquem os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motivos da realização do estudo e destacar sua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importância – tema do estudo e justificativa.</a:t>
            </a:r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buClr>
                <a:schemeClr val="tx1"/>
              </a:buClr>
              <a:buFont typeface="Wingdings" pitchFamily="2" charset="2"/>
              <a:buNone/>
            </a:pPr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spcAft>
                <a:spcPct val="100000"/>
              </a:spcAft>
              <a:buClr>
                <a:schemeClr val="tx1"/>
              </a:buClr>
              <a:buFont typeface="Wingdings" pitchFamily="2" charset="2"/>
              <a:buNone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Ligação com a literatura científica.  Deve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apresentar uma visão da literatura que  mostre a evolução temática (selecionando os trabalhos de maior relevância).</a:t>
            </a:r>
            <a:r>
              <a:rPr lang="pt-BR" sz="1400" dirty="0">
                <a:solidFill>
                  <a:srgbClr val="000000"/>
                </a:solidFill>
                <a:latin typeface="Tahoma" pitchFamily="34" charset="0"/>
              </a:rPr>
              <a:t>      </a:t>
            </a:r>
          </a:p>
          <a:p>
            <a:pPr eaLnBrk="0" hangingPunct="0">
              <a:spcAft>
                <a:spcPct val="100000"/>
              </a:spcAft>
              <a:buClr>
                <a:schemeClr val="tx1"/>
              </a:buClr>
              <a:buFont typeface="Wingdings" pitchFamily="2" charset="2"/>
              <a:buNone/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A  apresentação do problema  estudado é a parte mais importante da Introdução porque  esclarece ao leitor o porquê  da realização do trabalho,  como pretende alcançar a solução do problema e quais os limites do estudo. </a:t>
            </a:r>
          </a:p>
        </p:txBody>
      </p:sp>
      <p:sp>
        <p:nvSpPr>
          <p:cNvPr id="12297" name="Text Box 16"/>
          <p:cNvSpPr txBox="1">
            <a:spLocks noChangeArrowheads="1"/>
          </p:cNvSpPr>
          <p:nvPr/>
        </p:nvSpPr>
        <p:spPr bwMode="auto">
          <a:xfrm>
            <a:off x="539750" y="2087563"/>
            <a:ext cx="16652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1600" b="1" dirty="0">
                <a:latin typeface="Tahoma" pitchFamily="34" charset="0"/>
              </a:rPr>
              <a:t>INTRODUÇÃO</a:t>
            </a:r>
            <a:r>
              <a:rPr lang="pt-BR" sz="1600" b="1" dirty="0">
                <a:solidFill>
                  <a:srgbClr val="FF0000"/>
                </a:solidFill>
                <a:latin typeface="Tahoma" pitchFamily="34" charset="0"/>
              </a:rPr>
              <a:t> </a:t>
            </a:r>
            <a:endParaRPr lang="pt-BR" sz="14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2298" name="Text Box 19"/>
          <p:cNvSpPr txBox="1">
            <a:spLocks noChangeArrowheads="1"/>
          </p:cNvSpPr>
          <p:nvPr/>
        </p:nvSpPr>
        <p:spPr bwMode="auto">
          <a:xfrm>
            <a:off x="2176463" y="4605338"/>
            <a:ext cx="18415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7204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87CEAB5-EA69-49FE-BFAC-041F43DF0BEF}" type="slidenum">
              <a:rPr lang="pt-BR" smtClean="0"/>
              <a:pPr/>
              <a:t>7</a:t>
            </a:fld>
            <a:endParaRPr lang="pt-BR" smtClean="0"/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928688" y="981075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55653" name="Rectangle 5"/>
          <p:cNvSpPr>
            <a:spLocks noChangeArrowheads="1"/>
          </p:cNvSpPr>
          <p:nvPr/>
        </p:nvSpPr>
        <p:spPr bwMode="auto">
          <a:xfrm>
            <a:off x="827088" y="85725"/>
            <a:ext cx="7315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ORGANIZAÇÃO E APRESENTAÇÃO DE  </a:t>
            </a:r>
          </a:p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TRABALHOS ACADÊMICOS </a:t>
            </a:r>
          </a:p>
        </p:txBody>
      </p:sp>
      <p:sp>
        <p:nvSpPr>
          <p:cNvPr id="11271" name="Text Box 9"/>
          <p:cNvSpPr txBox="1">
            <a:spLocks noChangeArrowheads="1"/>
          </p:cNvSpPr>
          <p:nvPr/>
        </p:nvSpPr>
        <p:spPr bwMode="auto">
          <a:xfrm>
            <a:off x="2133600" y="2322513"/>
            <a:ext cx="6553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buClr>
                <a:schemeClr val="tx1"/>
              </a:buClr>
              <a:buFont typeface="Wingdings" pitchFamily="2" charset="2"/>
              <a:buNone/>
            </a:pPr>
            <a:endParaRPr lang="pt-BR">
              <a:latin typeface="Tahoma" pitchFamily="34" charset="0"/>
            </a:endParaRPr>
          </a:p>
        </p:txBody>
      </p:sp>
      <p:sp>
        <p:nvSpPr>
          <p:cNvPr id="155658" name="Text Box 10"/>
          <p:cNvSpPr txBox="1">
            <a:spLocks noChangeArrowheads="1"/>
          </p:cNvSpPr>
          <p:nvPr/>
        </p:nvSpPr>
        <p:spPr bwMode="auto">
          <a:xfrm>
            <a:off x="2124075" y="1989138"/>
            <a:ext cx="3576638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1400" b="1" dirty="0">
                <a:solidFill>
                  <a:srgbClr val="FF0000"/>
                </a:solidFill>
                <a:latin typeface="Tahoma" pitchFamily="34" charset="0"/>
              </a:rPr>
              <a:t>Responde a: O QUE SERÁ ESTUDADO?</a:t>
            </a:r>
          </a:p>
        </p:txBody>
      </p:sp>
      <p:sp>
        <p:nvSpPr>
          <p:cNvPr id="11273" name="Text Box 11"/>
          <p:cNvSpPr txBox="1">
            <a:spLocks noChangeArrowheads="1"/>
          </p:cNvSpPr>
          <p:nvPr/>
        </p:nvSpPr>
        <p:spPr bwMode="auto">
          <a:xfrm>
            <a:off x="1547813" y="2708920"/>
            <a:ext cx="6553200" cy="358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125000"/>
              </a:lnSpc>
              <a:spcBef>
                <a:spcPct val="20000"/>
              </a:spcBef>
            </a:pP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Objetivo do trabalho =  para buscar uma solução</a:t>
            </a:r>
          </a:p>
        </p:txBody>
      </p:sp>
      <p:sp>
        <p:nvSpPr>
          <p:cNvPr id="11274" name="Text Box 15"/>
          <p:cNvSpPr txBox="1">
            <a:spLocks noChangeArrowheads="1"/>
          </p:cNvSpPr>
          <p:nvPr/>
        </p:nvSpPr>
        <p:spPr bwMode="auto">
          <a:xfrm>
            <a:off x="533400" y="1989138"/>
            <a:ext cx="16764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pt-BR" sz="1600" b="1" dirty="0">
                <a:latin typeface="Tahoma" pitchFamily="34" charset="0"/>
              </a:rPr>
              <a:t>OBJETIVO</a:t>
            </a:r>
            <a:r>
              <a:rPr lang="pt-BR" sz="1600" b="1" dirty="0">
                <a:solidFill>
                  <a:srgbClr val="FF0000"/>
                </a:solidFill>
                <a:latin typeface="Tahoma" pitchFamily="34" charset="0"/>
              </a:rPr>
              <a:t>  </a:t>
            </a:r>
          </a:p>
        </p:txBody>
      </p:sp>
      <p:sp>
        <p:nvSpPr>
          <p:cNvPr id="11275" name="Text Box 21"/>
          <p:cNvSpPr txBox="1">
            <a:spLocks noChangeArrowheads="1"/>
          </p:cNvSpPr>
          <p:nvPr/>
        </p:nvSpPr>
        <p:spPr bwMode="auto">
          <a:xfrm>
            <a:off x="683568" y="3212976"/>
            <a:ext cx="6788150" cy="33239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Apresenta os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propósitos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gerais e, se for o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caso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os específicos, que 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devem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nortear todo o desenvolvimento do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trabalho. Tudo o que especificar no objetivo deve ser fundamentado na Introdução.</a:t>
            </a:r>
          </a:p>
          <a:p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  <a:p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O objetivo influencia na </a:t>
            </a:r>
          </a:p>
          <a:p>
            <a:endParaRPr lang="pt-BR" sz="1400" b="1" dirty="0" smtClean="0">
              <a:solidFill>
                <a:srgbClr val="000066"/>
              </a:solidFill>
              <a:latin typeface="Tahom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literatura que irá utilizar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delineamento mais adequado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análise dos dados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conclusões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discussão dos achados, na argumentação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escolha da revistas para publicar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tipo de redação</a:t>
            </a:r>
          </a:p>
          <a:p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  <a:p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Quanto mais claro o objetivo mais fácil será relatar seus resultados.</a:t>
            </a:r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49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5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25BF6CD-1251-4E13-9158-D48487DD1F92}" type="slidenum">
              <a:rPr lang="pt-BR" smtClean="0"/>
              <a:pPr/>
              <a:t>8</a:t>
            </a:fld>
            <a:endParaRPr lang="pt-BR" smtClean="0"/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>
            <a:off x="928688" y="981075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827088" y="85725"/>
            <a:ext cx="7315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ORGANIZAÇÃO E APRESENTAÇÃO DE  </a:t>
            </a:r>
          </a:p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TRABALHOS ACADÊMICOS </a:t>
            </a:r>
          </a:p>
        </p:txBody>
      </p:sp>
      <p:sp>
        <p:nvSpPr>
          <p:cNvPr id="14344" name="Text Box 12"/>
          <p:cNvSpPr txBox="1">
            <a:spLocks noChangeArrowheads="1"/>
          </p:cNvSpPr>
          <p:nvPr/>
        </p:nvSpPr>
        <p:spPr bwMode="auto">
          <a:xfrm>
            <a:off x="2119313" y="1989138"/>
            <a:ext cx="3611562" cy="4873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pt-BR" sz="1400" b="1" dirty="0">
                <a:solidFill>
                  <a:srgbClr val="FF0000"/>
                </a:solidFill>
                <a:latin typeface="Tahoma" pitchFamily="34" charset="0"/>
              </a:rPr>
              <a:t>Responde a: COMO? ONDE? QUANDO?</a:t>
            </a:r>
            <a:endParaRPr lang="pt-BR" sz="1000" dirty="0">
              <a:solidFill>
                <a:srgbClr val="000000"/>
              </a:solidFill>
              <a:latin typeface="Tahoma" pitchFamily="34" charset="0"/>
            </a:endParaRPr>
          </a:p>
          <a:p>
            <a:endParaRPr lang="pt-BR" dirty="0">
              <a:latin typeface="Tahoma" pitchFamily="34" charset="0"/>
            </a:endParaRPr>
          </a:p>
        </p:txBody>
      </p:sp>
      <p:sp>
        <p:nvSpPr>
          <p:cNvPr id="14345" name="Text Box 13"/>
          <p:cNvSpPr txBox="1">
            <a:spLocks noChangeArrowheads="1"/>
          </p:cNvSpPr>
          <p:nvPr/>
        </p:nvSpPr>
        <p:spPr bwMode="auto">
          <a:xfrm>
            <a:off x="1979613" y="2420938"/>
            <a:ext cx="6629400" cy="264687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buClr>
                <a:schemeClr val="tx1"/>
              </a:buClr>
              <a:buFont typeface="Wingdings" pitchFamily="2" charset="2"/>
              <a:buNone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Caminho para se chegar a um fim = cumprir o prometido no Objetivo. Dá credibilidade ao estudo.  Descrição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dos procedimentos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deve incluir:</a:t>
            </a:r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buClr>
                <a:schemeClr val="tx1"/>
              </a:buClr>
              <a:buFont typeface="Wingdings" pitchFamily="2" charset="2"/>
              <a:buNone/>
            </a:pPr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  <a:p>
            <a:pPr marL="285750" indent="-285750" eaLnBrk="0" hangingPunct="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desenho do estudo</a:t>
            </a:r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  <a:p>
            <a:pPr marL="285750" indent="-285750" eaLnBrk="0" hangingPunct="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população estudada</a:t>
            </a:r>
          </a:p>
          <a:p>
            <a:pPr marL="285750" indent="-285750" eaLnBrk="0" hangingPunct="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coleta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e tratamento dos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dados</a:t>
            </a:r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  <a:p>
            <a:pPr marL="285750" indent="-285750" eaLnBrk="0" hangingPunct="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local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da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pesquisa</a:t>
            </a:r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  <a:p>
            <a:pPr marL="285750" indent="-285750" eaLnBrk="0" hangingPunct="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técnicas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e  métodos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adotados</a:t>
            </a:r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  <a:p>
            <a:pPr marL="285750" indent="-285750" eaLnBrk="0" hangingPunct="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como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será feita a análise dos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dados</a:t>
            </a:r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  <a:p>
            <a:pPr marL="285750" indent="-285750" eaLnBrk="0" hangingPunct="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questões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éticas são mencionadas nesta </a:t>
            </a: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parte</a:t>
            </a:r>
            <a:endParaRPr lang="pt-BR" sz="1400" b="1" dirty="0">
              <a:solidFill>
                <a:srgbClr val="000066"/>
              </a:solidFill>
              <a:latin typeface="Tahoma" pitchFamily="34" charset="0"/>
            </a:endParaRPr>
          </a:p>
          <a:p>
            <a:pPr marL="285750" indent="-285750" eaLnBrk="0" hangingPunct="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sz="1400" b="1" dirty="0" smtClean="0">
                <a:solidFill>
                  <a:srgbClr val="000066"/>
                </a:solidFill>
                <a:latin typeface="Tahoma" pitchFamily="34" charset="0"/>
              </a:rPr>
              <a:t>mencionar </a:t>
            </a:r>
            <a:r>
              <a:rPr lang="pt-BR" sz="1400" b="1" dirty="0">
                <a:solidFill>
                  <a:srgbClr val="000066"/>
                </a:solidFill>
                <a:latin typeface="Tahoma" pitchFamily="34" charset="0"/>
              </a:rPr>
              <a:t>eventuais limitações no método </a:t>
            </a:r>
          </a:p>
          <a:p>
            <a:endParaRPr lang="pt-BR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14346" name="Text Box 16"/>
          <p:cNvSpPr txBox="1">
            <a:spLocks noChangeArrowheads="1"/>
          </p:cNvSpPr>
          <p:nvPr/>
        </p:nvSpPr>
        <p:spPr bwMode="auto">
          <a:xfrm>
            <a:off x="557213" y="2012950"/>
            <a:ext cx="1221809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1600" b="1" dirty="0" smtClean="0">
                <a:latin typeface="Tahoma" pitchFamily="34" charset="0"/>
              </a:rPr>
              <a:t>MÉTODOS</a:t>
            </a:r>
            <a:endParaRPr lang="pt-BR" sz="1600" b="1" dirty="0">
              <a:latin typeface="Tahoma" pitchFamily="34" charset="0"/>
            </a:endParaRPr>
          </a:p>
        </p:txBody>
      </p:sp>
      <p:sp>
        <p:nvSpPr>
          <p:cNvPr id="14347" name="Text Box 17"/>
          <p:cNvSpPr txBox="1">
            <a:spLocks noChangeArrowheads="1"/>
          </p:cNvSpPr>
          <p:nvPr/>
        </p:nvSpPr>
        <p:spPr bwMode="auto">
          <a:xfrm>
            <a:off x="1384300" y="3884613"/>
            <a:ext cx="18415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190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4"/>
          <p:cNvSpPr>
            <a:spLocks noChangeShapeType="1"/>
          </p:cNvSpPr>
          <p:nvPr/>
        </p:nvSpPr>
        <p:spPr bwMode="auto">
          <a:xfrm>
            <a:off x="1116013" y="1052513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381000" y="55626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ctr" eaLnBrk="0" hangingPunct="0">
              <a:spcBef>
                <a:spcPct val="20000"/>
              </a:spcBef>
            </a:pPr>
            <a:endParaRPr lang="pt-BR" sz="1400" b="1">
              <a:solidFill>
                <a:srgbClr val="000000"/>
              </a:solidFill>
            </a:endParaRPr>
          </a:p>
        </p:txBody>
      </p:sp>
      <p:sp>
        <p:nvSpPr>
          <p:cNvPr id="94215" name="Rectangle 7"/>
          <p:cNvSpPr>
            <a:spLocks noChangeArrowheads="1"/>
          </p:cNvSpPr>
          <p:nvPr/>
        </p:nvSpPr>
        <p:spPr bwMode="auto">
          <a:xfrm>
            <a:off x="1042988" y="158750"/>
            <a:ext cx="7315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ORGANIZAÇÃO E APRESENTAÇÃO DE  </a:t>
            </a:r>
          </a:p>
          <a:p>
            <a:pPr algn="ctr">
              <a:defRPr/>
            </a:pPr>
            <a:r>
              <a:rPr lang="pt-BR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TRABALHOS ACADÊMICOS </a:t>
            </a:r>
          </a:p>
        </p:txBody>
      </p:sp>
      <p:sp>
        <p:nvSpPr>
          <p:cNvPr id="94217" name="Text Box 9"/>
          <p:cNvSpPr txBox="1">
            <a:spLocks noChangeArrowheads="1"/>
          </p:cNvSpPr>
          <p:nvPr/>
        </p:nvSpPr>
        <p:spPr bwMode="auto">
          <a:xfrm>
            <a:off x="2124075" y="1655763"/>
            <a:ext cx="31003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pt-BR" i="1">
                <a:latin typeface="Tahoma" pitchFamily="34" charset="0"/>
              </a:rPr>
              <a:t> </a:t>
            </a:r>
            <a:r>
              <a:rPr lang="pt-BR" sz="1600" b="1">
                <a:solidFill>
                  <a:srgbClr val="FF0000"/>
                </a:solidFill>
                <a:latin typeface="Tahoma" pitchFamily="34" charset="0"/>
              </a:rPr>
              <a:t>Responde  a:    QUANTO?     </a:t>
            </a:r>
            <a:endParaRPr lang="pt-BR" sz="1400">
              <a:latin typeface="Tahoma" pitchFamily="34" charset="0"/>
            </a:endParaRPr>
          </a:p>
        </p:txBody>
      </p:sp>
      <p:sp>
        <p:nvSpPr>
          <p:cNvPr id="15367" name="Text Box 10"/>
          <p:cNvSpPr txBox="1">
            <a:spLocks noChangeArrowheads="1"/>
          </p:cNvSpPr>
          <p:nvPr/>
        </p:nvSpPr>
        <p:spPr bwMode="auto">
          <a:xfrm>
            <a:off x="1979613" y="2133600"/>
            <a:ext cx="6696075" cy="974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400" b="1" dirty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Apresentação dos </a:t>
            </a: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dados obtidos </a:t>
            </a: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sem interpretações. 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	Descrição dos </a:t>
            </a: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resultados</a:t>
            </a:r>
            <a:endParaRPr lang="pt-BR" sz="1600" b="1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	Análise dos resultados</a:t>
            </a:r>
          </a:p>
          <a:p>
            <a:pPr eaLnBrk="0" hangingPunct="0">
              <a:lnSpc>
                <a:spcPct val="90000"/>
              </a:lnSpc>
              <a:spcAft>
                <a:spcPct val="10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 Incluem-se nesta parte tabelas, quadros ou figuras em geral</a:t>
            </a:r>
            <a:endParaRPr lang="pt-BR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94219" name="Text Box 11"/>
          <p:cNvSpPr txBox="1">
            <a:spLocks noChangeArrowheads="1"/>
          </p:cNvSpPr>
          <p:nvPr/>
        </p:nvSpPr>
        <p:spPr bwMode="auto">
          <a:xfrm>
            <a:off x="2128838" y="3168650"/>
            <a:ext cx="302895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1600" b="1">
                <a:solidFill>
                  <a:srgbClr val="FF0000"/>
                </a:solidFill>
                <a:latin typeface="Tahoma" pitchFamily="34" charset="0"/>
              </a:rPr>
              <a:t>Responde  a:     O QUANTO?</a:t>
            </a:r>
            <a:endParaRPr lang="pt-BR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5369" name="Text Box 12"/>
          <p:cNvSpPr txBox="1">
            <a:spLocks noChangeArrowheads="1"/>
          </p:cNvSpPr>
          <p:nvPr/>
        </p:nvSpPr>
        <p:spPr bwMode="auto">
          <a:xfrm>
            <a:off x="1985963" y="3581400"/>
            <a:ext cx="6764337" cy="978729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Aft>
                <a:spcPct val="10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 Considerações objetivas sobre </a:t>
            </a: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os SEUS resultados, argumentando concordâncias </a:t>
            </a: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e divergências </a:t>
            </a: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de OUTROS para validar os seus. </a:t>
            </a: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/>
            </a:r>
            <a:br>
              <a:rPr lang="pt-BR" sz="1600" b="1" dirty="0">
                <a:solidFill>
                  <a:srgbClr val="000066"/>
                </a:solidFill>
                <a:latin typeface="Tahoma" pitchFamily="34" charset="0"/>
              </a:rPr>
            </a:b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 Oferece ao leitor o SEU julgamento focado no resultado.</a:t>
            </a:r>
            <a:endParaRPr lang="pt-BR" sz="1600" b="1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94221" name="Text Box 13"/>
          <p:cNvSpPr txBox="1">
            <a:spLocks noChangeArrowheads="1"/>
          </p:cNvSpPr>
          <p:nvPr/>
        </p:nvSpPr>
        <p:spPr bwMode="auto">
          <a:xfrm>
            <a:off x="2182813" y="4692650"/>
            <a:ext cx="2754312" cy="336550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0000"/>
                </a:solidFill>
                <a:latin typeface="Tahoma" pitchFamily="34" charset="0"/>
              </a:rPr>
              <a:t>Responde  a:    E ENTÃO?</a:t>
            </a:r>
          </a:p>
        </p:txBody>
      </p:sp>
      <p:sp>
        <p:nvSpPr>
          <p:cNvPr id="15371" name="Text Box 14"/>
          <p:cNvSpPr txBox="1">
            <a:spLocks noChangeArrowheads="1"/>
          </p:cNvSpPr>
          <p:nvPr/>
        </p:nvSpPr>
        <p:spPr bwMode="auto">
          <a:xfrm>
            <a:off x="1966913" y="5029200"/>
            <a:ext cx="6551612" cy="1219200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Aft>
                <a:spcPct val="10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 Síntese dos resultados mais marcantes, fundamentados no</a:t>
            </a:r>
            <a:br>
              <a:rPr lang="pt-BR" sz="1600" b="1" dirty="0">
                <a:solidFill>
                  <a:srgbClr val="000066"/>
                </a:solidFill>
                <a:latin typeface="Tahoma" pitchFamily="34" charset="0"/>
              </a:rPr>
            </a:b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    </a:t>
            </a: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texto, </a:t>
            </a: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respondendo ao objetivo proposto. Recomendar    	aplicações e </a:t>
            </a:r>
            <a:r>
              <a:rPr lang="pt-BR" sz="1600" b="1" dirty="0" smtClean="0">
                <a:solidFill>
                  <a:srgbClr val="000066"/>
                </a:solidFill>
                <a:latin typeface="Tahoma" pitchFamily="34" charset="0"/>
              </a:rPr>
              <a:t>indicar novas pesquisas. </a:t>
            </a:r>
            <a:endParaRPr lang="pt-BR" sz="1600" b="1" dirty="0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90000"/>
              </a:lnSpc>
              <a:spcAft>
                <a:spcPct val="10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600" b="1" dirty="0">
                <a:solidFill>
                  <a:srgbClr val="000066"/>
                </a:solidFill>
                <a:latin typeface="Tahoma" pitchFamily="34" charset="0"/>
              </a:rPr>
              <a:t> As conclusões respondem ao objetivo?</a:t>
            </a:r>
          </a:p>
        </p:txBody>
      </p:sp>
      <p:sp>
        <p:nvSpPr>
          <p:cNvPr id="15372" name="Text Box 15"/>
          <p:cNvSpPr txBox="1">
            <a:spLocks noChangeArrowheads="1"/>
          </p:cNvSpPr>
          <p:nvPr/>
        </p:nvSpPr>
        <p:spPr bwMode="auto">
          <a:xfrm>
            <a:off x="392113" y="4718050"/>
            <a:ext cx="15748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1600" b="1">
                <a:latin typeface="Tahoma" pitchFamily="34" charset="0"/>
              </a:rPr>
              <a:t>CONCLUSÕES</a:t>
            </a:r>
            <a:endParaRPr lang="pt-BR" sz="1600">
              <a:latin typeface="Tahoma" pitchFamily="34" charset="0"/>
            </a:endParaRPr>
          </a:p>
        </p:txBody>
      </p:sp>
      <p:sp>
        <p:nvSpPr>
          <p:cNvPr id="15373" name="Text Box 16"/>
          <p:cNvSpPr txBox="1">
            <a:spLocks noChangeArrowheads="1"/>
          </p:cNvSpPr>
          <p:nvPr/>
        </p:nvSpPr>
        <p:spPr bwMode="auto">
          <a:xfrm>
            <a:off x="376238" y="3206750"/>
            <a:ext cx="1404937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 sz="1600" b="1">
                <a:latin typeface="Tahoma" pitchFamily="34" charset="0"/>
              </a:rPr>
              <a:t>DISCUSSÃO</a:t>
            </a:r>
            <a:endParaRPr lang="pt-BR" sz="1000">
              <a:latin typeface="Tahoma" pitchFamily="34" charset="0"/>
            </a:endParaRPr>
          </a:p>
        </p:txBody>
      </p:sp>
      <p:sp>
        <p:nvSpPr>
          <p:cNvPr id="15374" name="Text Box 17"/>
          <p:cNvSpPr txBox="1">
            <a:spLocks noChangeArrowheads="1"/>
          </p:cNvSpPr>
          <p:nvPr/>
        </p:nvSpPr>
        <p:spPr bwMode="auto">
          <a:xfrm>
            <a:off x="417513" y="1662113"/>
            <a:ext cx="16764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pt-BR" sz="1600" b="1">
                <a:latin typeface="Tahoma" pitchFamily="34" charset="0"/>
              </a:rPr>
              <a:t>RESULTADOS</a:t>
            </a:r>
          </a:p>
        </p:txBody>
      </p:sp>
    </p:spTree>
    <p:extLst>
      <p:ext uri="{BB962C8B-B14F-4D97-AF65-F5344CB8AC3E}">
        <p14:creationId xmlns:p14="http://schemas.microsoft.com/office/powerpoint/2010/main" val="289549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4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4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7" grpId="0"/>
      <p:bldP spid="94219" grpId="0"/>
      <p:bldP spid="94221" grpId="0"/>
    </p:bldLst>
  </p:timing>
</p:sld>
</file>

<file path=ppt/theme/theme1.xml><?xml version="1.0" encoding="utf-8"?>
<a:theme xmlns:a="http://schemas.openxmlformats.org/drawingml/2006/main" name="ESTRUTURA DO TEXTO">
  <a:themeElements>
    <a:clrScheme name="ESTRUTURA DO TEXTO 1">
      <a:dk1>
        <a:srgbClr val="336699"/>
      </a:dk1>
      <a:lt1>
        <a:srgbClr val="FFFFFF"/>
      </a:lt1>
      <a:dk2>
        <a:srgbClr val="0066FF"/>
      </a:dk2>
      <a:lt2>
        <a:srgbClr val="AFB5D2"/>
      </a:lt2>
      <a:accent1>
        <a:srgbClr val="66CCFF"/>
      </a:accent1>
      <a:accent2>
        <a:srgbClr val="99FFCC"/>
      </a:accent2>
      <a:accent3>
        <a:srgbClr val="FFFFFF"/>
      </a:accent3>
      <a:accent4>
        <a:srgbClr val="2A5682"/>
      </a:accent4>
      <a:accent5>
        <a:srgbClr val="B8E2FF"/>
      </a:accent5>
      <a:accent6>
        <a:srgbClr val="8AE7B9"/>
      </a:accent6>
      <a:hlink>
        <a:srgbClr val="FF99FF"/>
      </a:hlink>
      <a:folHlink>
        <a:srgbClr val="CCCCFF"/>
      </a:folHlink>
    </a:clrScheme>
    <a:fontScheme name="ESTRUTURA DO TEXT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DO TEXTO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DO TEXTO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DO TEXTO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A:\ESTRUT~1.PPT</Template>
  <TotalTime>3755</TotalTime>
  <Words>2318</Words>
  <Application>Microsoft Office PowerPoint</Application>
  <PresentationFormat>Apresentação na tela (4:3)</PresentationFormat>
  <Paragraphs>405</Paragraphs>
  <Slides>26</Slides>
  <Notes>25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3" baseType="lpstr">
      <vt:lpstr>Arial Unicode MS</vt:lpstr>
      <vt:lpstr>Arial</vt:lpstr>
      <vt:lpstr>Symbol</vt:lpstr>
      <vt:lpstr>Tahoma</vt:lpstr>
      <vt:lpstr>Times New Roman</vt:lpstr>
      <vt:lpstr>Wingdings</vt:lpstr>
      <vt:lpstr>ESTRUTURA DO TEXTO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Exemplo: descrição da parte Método  SANTOS, J.L.S.; URIONA-MALDONADO, M.; SANTOS, R.N.M. dos. Inovação e conhecimento organizacional: mapeamento bibliométrico das publicações científicas. Organizações em Contexto, S.Bernardo do Campo, v7, n. 13, jan.-jun. 2011 p.32-58.</vt:lpstr>
    </vt:vector>
  </TitlesOfParts>
  <Company>Sadia Concordia S.A.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Sadia</dc:creator>
  <cp:lastModifiedBy>Angela Maria Beloni Cuenca</cp:lastModifiedBy>
  <cp:revision>227</cp:revision>
  <cp:lastPrinted>2016-03-07T10:49:30Z</cp:lastPrinted>
  <dcterms:created xsi:type="dcterms:W3CDTF">1999-02-19T23:03:28Z</dcterms:created>
  <dcterms:modified xsi:type="dcterms:W3CDTF">2018-05-22T15:43:59Z</dcterms:modified>
</cp:coreProperties>
</file>