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0" r:id="rId2"/>
    <p:sldId id="357" r:id="rId3"/>
    <p:sldId id="363" r:id="rId4"/>
    <p:sldId id="358" r:id="rId5"/>
    <p:sldId id="364" r:id="rId6"/>
    <p:sldId id="365" r:id="rId7"/>
    <p:sldId id="360" r:id="rId8"/>
    <p:sldId id="361" r:id="rId9"/>
    <p:sldId id="362" r:id="rId10"/>
    <p:sldId id="33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7" r:id="rId19"/>
    <p:sldId id="295" r:id="rId20"/>
    <p:sldId id="301" r:id="rId21"/>
    <p:sldId id="353" r:id="rId22"/>
    <p:sldId id="354" r:id="rId23"/>
    <p:sldId id="355" r:id="rId24"/>
    <p:sldId id="356" r:id="rId25"/>
    <p:sldId id="332" r:id="rId26"/>
    <p:sldId id="352" r:id="rId27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660033"/>
    <a:srgbClr val="666699"/>
    <a:srgbClr val="0033CC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75259" autoAdjust="0"/>
  </p:normalViewPr>
  <p:slideViewPr>
    <p:cSldViewPr>
      <p:cViewPr varScale="1">
        <p:scale>
          <a:sx n="52" d="100"/>
          <a:sy n="52" d="100"/>
        </p:scale>
        <p:origin x="1584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2001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843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9ACF4-0E40-436F-8C1D-9F473B7F1E35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7493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128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D2BF1C-0C87-47AD-9D22-8699CFA338C8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0071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E160BA-B616-4817-B239-39070BE414A1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A perfeição, na redação do título, é atingida não quando mais nada existe a SER ACRESCENTADO, MAS QUANDO nada mais pode ser retirado (</a:t>
            </a:r>
            <a:r>
              <a:rPr lang="pt-BR" dirty="0" err="1" smtClean="0"/>
              <a:t>Gusmao</a:t>
            </a:r>
            <a:r>
              <a:rPr lang="pt-BR" dirty="0" smtClean="0"/>
              <a:t> p.11)</a:t>
            </a:r>
          </a:p>
        </p:txBody>
      </p:sp>
    </p:spTree>
    <p:extLst>
      <p:ext uri="{BB962C8B-B14F-4D97-AF65-F5344CB8AC3E}">
        <p14:creationId xmlns:p14="http://schemas.microsoft.com/office/powerpoint/2010/main" val="2572729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538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432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34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28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042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90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2698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</a:t>
            </a:r>
            <a:r>
              <a:rPr lang="pt-BR" baseline="0" smtClean="0"/>
              <a:t>, Investigar </a:t>
            </a:r>
            <a:r>
              <a:rPr lang="pt-BR" baseline="0" dirty="0" smtClean="0"/>
              <a:t>se</a:t>
            </a:r>
            <a:r>
              <a:rPr lang="pt-BR" baseline="0" smtClean="0"/>
              <a:t>, Averiguar </a:t>
            </a:r>
            <a:r>
              <a:rPr lang="pt-BR" baseline="0" dirty="0" smtClean="0"/>
              <a:t>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817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092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7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maio de 18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>
          <a:xfrm>
            <a:off x="8172450" y="6597650"/>
            <a:ext cx="971550" cy="2603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D1C41-CFAD-4941-977D-077BEBBBBA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1438" y="6550025"/>
            <a:ext cx="4572000" cy="217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SCS 5703 - Prof.Dra Angela Maria Belloni Cuenca</a:t>
            </a:r>
          </a:p>
        </p:txBody>
      </p:sp>
    </p:spTree>
    <p:extLst>
      <p:ext uri="{BB962C8B-B14F-4D97-AF65-F5344CB8AC3E}">
        <p14:creationId xmlns:p14="http://schemas.microsoft.com/office/powerpoint/2010/main" val="233453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ibcir.fsp.usp.b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scielosp.org/img/revistas/rsp/v37n4/16784t1.gi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5673442"/>
            <a:ext cx="5389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err="1" smtClean="0"/>
              <a:t>Angela</a:t>
            </a:r>
            <a:r>
              <a:rPr lang="pt-BR" sz="2000" dirty="0" smtClean="0"/>
              <a:t>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267745" y="3717032"/>
            <a:ext cx="6109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ESP5105 – Acesso e Uso da Informação Bibliográfica aplicada à Entomologia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10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 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92412"/>
            <a:chOff x="304" y="2160"/>
            <a:chExt cx="4028" cy="1759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38" cy="1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03848" y="137318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PRÉ-TEXTO</a:t>
            </a: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sempre ser registrado.</a:t>
            </a:r>
            <a:endParaRPr lang="pt-BR" dirty="0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12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 dirty="0" err="1">
                <a:solidFill>
                  <a:srgbClr val="000066"/>
                </a:solidFill>
                <a:latin typeface="Tahoma" pitchFamily="34" charset="0"/>
              </a:rPr>
              <a:t>Faculdade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</a:rPr>
              <a:t> de </a:t>
            </a:r>
            <a:r>
              <a:rPr lang="en-US" sz="1600" b="1" dirty="0" err="1">
                <a:solidFill>
                  <a:srgbClr val="000066"/>
                </a:solidFill>
                <a:latin typeface="Tahoma" pitchFamily="34" charset="0"/>
              </a:rPr>
              <a:t>Saúde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000066"/>
                </a:solidFill>
                <a:latin typeface="Tahoma" pitchFamily="34" charset="0"/>
              </a:rPr>
              <a:t>Pública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276872"/>
            <a:ext cx="2879725" cy="95410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da atividade locomotora de Aedes aegypti e Aedes </a:t>
            </a:r>
            <a:r>
              <a:rPr lang="pt-BR" sz="11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albopictus</a:t>
            </a: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11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Diptera</a:t>
            </a: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11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Culicidae</a:t>
            </a: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do Parque Municipal do </a:t>
            </a:r>
            <a:r>
              <a:rPr lang="pt-BR" sz="11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Piqueri</a:t>
            </a: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São Paulo, SP</a:t>
            </a:r>
            <a:endParaRPr lang="pt-BR" sz="1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281186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4140746" y="3955703"/>
            <a:ext cx="2303462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Dissertação apresentada ao  </a:t>
            </a:r>
            <a:r>
              <a:rPr lang="pt-B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de Mestrado Profissional em Entomologia em Saúde Pública (PMP-ESP</a:t>
            </a:r>
            <a:r>
              <a:rPr lang="pt-BR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pt-BR" sz="11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470811"/>
            <a:ext cx="281940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Filipe Gabriel Menezes </a:t>
            </a:r>
            <a:r>
              <a:rPr lang="pt-BR" sz="1000" b="1" dirty="0" err="1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Pancetti</a:t>
            </a:r>
            <a:endParaRPr lang="pt-BR" sz="1000" b="1" dirty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32538" y="3470811"/>
            <a:ext cx="615950" cy="88364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6405561" y="1735138"/>
            <a:ext cx="1262062" cy="839788"/>
            <a:chOff x="4035" y="1270"/>
            <a:chExt cx="795" cy="529"/>
          </a:xfrm>
        </p:grpSpPr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116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80" name="AutoShape 13"/>
            <p:cNvCxnSpPr>
              <a:cxnSpLocks noChangeShapeType="1"/>
              <a:stCxn id="23577" idx="1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4" y="2854325"/>
            <a:ext cx="5331343" cy="414338"/>
            <a:chOff x="2057" y="1888"/>
            <a:chExt cx="3293" cy="261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chemeClr val="tx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Filipe Gabriel Menezes </a:t>
              </a:r>
              <a:r>
                <a:rPr lang="pt-BR" sz="1000" b="1" dirty="0" err="1">
                  <a:solidFill>
                    <a:schemeClr val="tx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Pancetti</a:t>
              </a:r>
              <a:endParaRPr lang="pt-BR" sz="1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 flipV="1">
              <a:off x="3833" y="2014"/>
              <a:ext cx="360" cy="38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6225510" y="3416307"/>
            <a:ext cx="1986630" cy="942976"/>
            <a:chOff x="3987" y="2420"/>
            <a:chExt cx="1648" cy="594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10240" y="4550579"/>
            <a:ext cx="3916362" cy="796927"/>
            <a:chOff x="2562" y="2943"/>
            <a:chExt cx="2467" cy="502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1596" cy="3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000" b="1" dirty="0" smtClean="0">
                  <a:solidFill>
                    <a:srgbClr val="00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Orientação</a:t>
              </a:r>
              <a:endParaRPr lang="pt-BR" sz="10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pt-BR" sz="1000" b="1" dirty="0" smtClean="0">
                  <a:solidFill>
                    <a:srgbClr val="00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Profa. Dra. Tamara N. Lima </a:t>
              </a:r>
              <a:r>
                <a:rPr lang="pt-BR" sz="1000" b="1" dirty="0" err="1" smtClean="0">
                  <a:solidFill>
                    <a:srgbClr val="00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Camara</a:t>
              </a:r>
              <a:endParaRPr lang="pt-BR" sz="10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4158" y="3106"/>
              <a:ext cx="37" cy="17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2018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979863" y="3356992"/>
            <a:ext cx="2303462" cy="12772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1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Dissertação apresentada ao  </a:t>
            </a:r>
            <a:r>
              <a:rPr lang="pt-BR" sz="11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de Mestrado Profissional em Entomologia em Saúde Pública (PMP-ESP</a:t>
            </a:r>
            <a:r>
              <a:rPr lang="pt-BR" sz="11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da Faculdade de Saúde Pública da Universidade de São Paulo.</a:t>
            </a:r>
            <a:endParaRPr lang="pt-BR" sz="1100" b="1" i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71800" y="1412776"/>
            <a:ext cx="3025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da atividade locomotora de Aedes aegypti e Aedes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albopictus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Diptera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Culicidae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do Parque Municipal do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Piqueri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São Paulo, SP</a:t>
            </a:r>
            <a:endParaRPr lang="pt-BR" sz="14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31640" y="2854325"/>
            <a:ext cx="2875331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Filipe Gabriel Menezes </a:t>
            </a:r>
            <a:r>
              <a:rPr lang="pt-BR" sz="1000" b="1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Pancetti</a:t>
            </a:r>
            <a:endParaRPr lang="pt-BR" sz="1000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123728" y="3429000"/>
            <a:ext cx="230346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Dissertação apresentada ao  </a:t>
            </a:r>
            <a:r>
              <a:rPr lang="pt-BR" sz="10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de </a:t>
            </a:r>
            <a:r>
              <a:rPr lang="pt-BR" sz="1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Mestrado Profissional </a:t>
            </a:r>
            <a:r>
              <a:rPr lang="pt-BR" sz="10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Entomologia em Saúde Pública (PMP-ESP</a:t>
            </a:r>
            <a:r>
              <a:rPr lang="pt-BR" sz="1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da Faculdade de Saúde Pública da Universidade de São Paulo</a:t>
            </a:r>
            <a:r>
              <a:rPr lang="pt-BR" sz="900" dirty="0" smtClean="0"/>
              <a:t>.</a:t>
            </a:r>
            <a:endParaRPr lang="pt-BR" sz="900" b="1" i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979712" y="4792672"/>
            <a:ext cx="2457724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Orientação</a:t>
            </a:r>
            <a:endParaRPr lang="pt-BR" sz="1000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1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Profa. Dra. Tamara N. Lima </a:t>
            </a:r>
            <a:r>
              <a:rPr lang="pt-BR" sz="1000" b="1" dirty="0" err="1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Camara</a:t>
            </a:r>
            <a:endParaRPr lang="pt-BR" sz="1000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000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043608" y="1412776"/>
            <a:ext cx="30677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da atividade locomotora de Aedes aegypti e Aedes </a:t>
            </a:r>
            <a:r>
              <a:rPr lang="pt-BR" b="1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albopictus</a:t>
            </a:r>
            <a:r>
              <a:rPr lang="pt-BR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b="1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Diptera</a:t>
            </a:r>
            <a:r>
              <a:rPr lang="pt-BR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b="1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Culicidae</a:t>
            </a:r>
            <a:r>
              <a:rPr lang="pt-BR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do Parque Municipal do </a:t>
            </a:r>
            <a:r>
              <a:rPr lang="pt-BR" b="1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Piqueri</a:t>
            </a:r>
            <a:r>
              <a:rPr lang="pt-BR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São Paulo, SP</a:t>
            </a:r>
            <a:endParaRPr lang="pt-BR" sz="1400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no.132/2016);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RESUMOS, TABELAS, ÍNDICE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17</a:t>
            </a:fld>
            <a:endParaRPr lang="pt-BR" dirty="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67544" y="1340768"/>
            <a:ext cx="8280920" cy="4847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Introdução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 estudo de mosquitos é extremamente importante, pois muitos são considerados vetores de diversos patógenos transmissíveis ao homem. Aedes aegypti e Aedes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são responsáveis por transmitir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arbovírus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, como os da dengue,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chikungunya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zika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 febre amarela urbana, no mundo.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Analisar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 atividade locomotora de machos, fêmeas virgens e fêmeas inseminadas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naturalmente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Aedes aegypti e Aedes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Os mosquitos foram coletados em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ovitrampas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instaladas no Parque Municipal do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Piqueri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, Zona Leste da cidade de São Paulo, durante o outono e a primavera de 2015 e outono de 2016. Após a emergência dos adultos, estes foram transferidos para quatro gaiolas matrizes separadas por espécie e sexo, dos quais obtivemos machos e fêmeas virgens de cada espécie. Em outras duas gaiolas foram agrupadas por espécie, 40 fêmeas e 40 machos para cópula por 24 horas para obtermos fêmeas inseminadas naturalmente. Posteriormente, todos os mosquitos foram transferidos para uma incubadora por quatro dias para análise da atividade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locomotora.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Resultados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Em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aegypti machos a atividade foi mais evidente no outono e em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na primavera. Nas fêmeas de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aegypti virgens a atividade foi mais evidente que nas inseminadas naturalmente em ambas as estações. Nas fêmeas de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não houve diferença na atividade das virgens e inseminadas. Nas fêmeas de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aegypti injetadas com AG a atividade locomotora foi diurna, com padrão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unimodal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 menos marcada. Nas fêmeas de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injetadas com AG não houve diferença. Na taxa de inseminação, somente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fêmeas injetadas com AG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heteroespecíficas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apresentaram espermatozoides após cópula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coespecífica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Este estudo contribui para compreensão do comportamento de mosquitos vetores como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aegypti e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Ae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. </a:t>
            </a:r>
            <a:r>
              <a:rPr lang="pt-BR" sz="1400" dirty="0" err="1">
                <a:solidFill>
                  <a:srgbClr val="000066"/>
                </a:solidFill>
                <a:latin typeface="Tahoma" pitchFamily="34" charset="0"/>
              </a:rPr>
              <a:t>albopictus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67544" y="260648"/>
            <a:ext cx="7739260" cy="1184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dirty="0" err="1" smtClean="0">
                <a:solidFill>
                  <a:srgbClr val="000066"/>
                </a:solidFill>
                <a:latin typeface="Tahoma" pitchFamily="34" charset="0"/>
              </a:rPr>
              <a:t>Pancetti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, Filipe Gabriel Menezes.  </a:t>
            </a:r>
            <a:r>
              <a:rPr lang="pt-BR" sz="1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atividade locomotora de Aedes aegypti e Aedes </a:t>
            </a:r>
            <a:r>
              <a:rPr lang="pt-BR" sz="14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albopictus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14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Diptera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14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Culicidae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do Parque Municipal do </a:t>
            </a:r>
            <a:r>
              <a:rPr lang="pt-BR" sz="14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Piqueri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São Paulo, </a:t>
            </a:r>
            <a:r>
              <a:rPr lang="pt-BR" sz="1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SP.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São Paulo;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2018. [</a:t>
            </a:r>
            <a:r>
              <a:rPr lang="pt-BR" sz="1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Dissertação apresentada ao  Programa de Mestrado Profissional em Entomologia em Saúde Pública (PMP-ESP) da Faculdade de Saúde Pública da Universidade de São </a:t>
            </a:r>
            <a:r>
              <a:rPr lang="pt-BR" sz="1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Paulo].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67544" y="6309320"/>
            <a:ext cx="986509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400" b="1" dirty="0" err="1" smtClean="0">
                <a:solidFill>
                  <a:srgbClr val="000066"/>
                </a:solidFill>
                <a:latin typeface="Tahoma" pitchFamily="34" charset="0"/>
              </a:rPr>
              <a:t>a</a:t>
            </a:r>
            <a:r>
              <a:rPr lang="pt-BR" sz="1400" dirty="0" err="1" smtClean="0">
                <a:solidFill>
                  <a:srgbClr val="000066"/>
                </a:solidFill>
              </a:rPr>
              <a:t>edes</a:t>
            </a:r>
            <a:r>
              <a:rPr lang="pt-BR" sz="1400" dirty="0" smtClean="0">
                <a:solidFill>
                  <a:srgbClr val="000066"/>
                </a:solidFill>
              </a:rPr>
              <a:t> aegypti, Aedes </a:t>
            </a:r>
            <a:r>
              <a:rPr lang="pt-BR" sz="1400" dirty="0" err="1" smtClean="0">
                <a:solidFill>
                  <a:srgbClr val="000066"/>
                </a:solidFill>
              </a:rPr>
              <a:t>albopictus</a:t>
            </a:r>
            <a:r>
              <a:rPr lang="pt-BR" sz="1400" dirty="0" smtClean="0">
                <a:solidFill>
                  <a:srgbClr val="000066"/>
                </a:solidFill>
              </a:rPr>
              <a:t>, Atividade Locomotora, Inseminação, Vetores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;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629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30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35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46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4.2 INFLUÊNCIA DA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PESQUISA BRASILEIRA NA ÁREA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47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49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69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73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053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Rectangle 2054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800" b="1" dirty="0"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buClr>
                <a:schemeClr val="tx1"/>
              </a:buClr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tabLst>
                <a:tab pos="373063" algn="l"/>
              </a:tabLst>
            </a:pPr>
            <a:endParaRPr lang="pt-BR" sz="3200" b="1" dirty="0">
              <a:latin typeface="Tahoma" pitchFamily="34" charset="0"/>
            </a:endParaRPr>
          </a:p>
        </p:txBody>
      </p:sp>
      <p:sp>
        <p:nvSpPr>
          <p:cNvPr id="86025" name="Rectangle 2057"/>
          <p:cNvSpPr>
            <a:spLocks noChangeArrowheads="1"/>
          </p:cNvSpPr>
          <p:nvPr/>
        </p:nvSpPr>
        <p:spPr bwMode="auto">
          <a:xfrm>
            <a:off x="971550" y="2603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86027" name="Text Box 2059"/>
          <p:cNvSpPr txBox="1">
            <a:spLocks noChangeArrowheads="1"/>
          </p:cNvSpPr>
          <p:nvPr/>
        </p:nvSpPr>
        <p:spPr bwMode="auto">
          <a:xfrm>
            <a:off x="3563938" y="1628775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PÓS-TEXTO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03" name="Text Box 2060"/>
          <p:cNvSpPr txBox="1">
            <a:spLocks noChangeArrowheads="1"/>
          </p:cNvSpPr>
          <p:nvPr/>
        </p:nvSpPr>
        <p:spPr bwMode="auto">
          <a:xfrm>
            <a:off x="395288" y="2009775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REFERÊNCIAS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4" name="Text Box 2061"/>
          <p:cNvSpPr txBox="1">
            <a:spLocks noChangeArrowheads="1"/>
          </p:cNvSpPr>
          <p:nvPr/>
        </p:nvSpPr>
        <p:spPr bwMode="auto">
          <a:xfrm>
            <a:off x="1187450" y="2420938"/>
            <a:ext cx="77057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pt-BR" sz="1600" b="1">
                <a:solidFill>
                  <a:srgbClr val="000000"/>
                </a:solidFill>
                <a:latin typeface="Tahoma" pitchFamily="34" charset="0"/>
              </a:rPr>
              <a:t>=  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Relaciona todos os trabalhos </a:t>
            </a:r>
            <a:r>
              <a:rPr lang="pt-BR" sz="1600" b="1" u="sng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  (referidos) no texto,  de acordo com uma norma específica (ISO, ABNT, Vancouver entre outras)</a:t>
            </a:r>
          </a:p>
        </p:txBody>
      </p:sp>
      <p:sp>
        <p:nvSpPr>
          <p:cNvPr id="29705" name="Text Box 2062"/>
          <p:cNvSpPr txBox="1">
            <a:spLocks noChangeArrowheads="1"/>
          </p:cNvSpPr>
          <p:nvPr/>
        </p:nvSpPr>
        <p:spPr bwMode="auto">
          <a:xfrm>
            <a:off x="471488" y="3925888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800" b="1">
                <a:latin typeface="Tahoma" pitchFamily="34" charset="0"/>
              </a:rPr>
              <a:t>ANEXOS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6" name="Text Box 2063"/>
          <p:cNvSpPr txBox="1">
            <a:spLocks noChangeArrowheads="1"/>
          </p:cNvSpPr>
          <p:nvPr/>
        </p:nvSpPr>
        <p:spPr bwMode="auto">
          <a:xfrm>
            <a:off x="395288" y="4332288"/>
            <a:ext cx="7848600" cy="1077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Documentos, figuras, modelos de questionários, textos,  reunidos 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final do texto com título e numeração sequencial.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Devem obrigatoriamente estarem  </a:t>
            </a:r>
            <a:r>
              <a:rPr lang="pt-BR" sz="1600" b="1" u="sng" dirty="0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no texto.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9707" name="Text Box 2067"/>
          <p:cNvSpPr txBox="1">
            <a:spLocks noChangeArrowheads="1"/>
          </p:cNvSpPr>
          <p:nvPr/>
        </p:nvSpPr>
        <p:spPr bwMode="auto">
          <a:xfrm>
            <a:off x="484188" y="3149600"/>
            <a:ext cx="5211762" cy="85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BIBLIOGRAFIA COMPLEMENTAR</a:t>
            </a:r>
            <a:r>
              <a:rPr lang="pt-BR" b="1">
                <a:solidFill>
                  <a:srgbClr val="000066"/>
                </a:solidFill>
              </a:rPr>
              <a:t>  </a:t>
            </a:r>
          </a:p>
          <a:p>
            <a:pPr eaLnBrk="0" hangingPunct="0"/>
            <a:r>
              <a:rPr lang="pt-BR" b="1">
                <a:solidFill>
                  <a:srgbClr val="000066"/>
                </a:solidFill>
              </a:rPr>
              <a:t>	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=  não citada  no texto; apenas indicada</a:t>
            </a:r>
          </a:p>
          <a:p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3717032"/>
            <a:ext cx="365760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o que dizer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um pensamento lógico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Aprender as regras de estilo – essas que você tem em aulas como esta.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que faz alguém escrever bem?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549775" y="3140968"/>
            <a:ext cx="4630737" cy="18528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Boa notícia!!!!!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Escrever bem pode ser aprendido!</a:t>
            </a:r>
            <a:endParaRPr lang="pt-BR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85800" y="908720"/>
            <a:ext cx="640648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Talento nato?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Anos e anos de aulas de inglês e humanidades?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Dom artístico?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Influência de álcool e drogas?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Inspiração divina?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9"/>
          <p:cNvSpPr>
            <a:spLocks noChangeShapeType="1"/>
          </p:cNvSpPr>
          <p:nvPr/>
        </p:nvSpPr>
        <p:spPr bwMode="auto">
          <a:xfrm>
            <a:off x="11874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Rectangle 1033"/>
          <p:cNvSpPr>
            <a:spLocks noChangeArrowheads="1"/>
          </p:cNvSpPr>
          <p:nvPr/>
        </p:nvSpPr>
        <p:spPr bwMode="auto">
          <a:xfrm>
            <a:off x="1187450" y="188913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92171" name="Text Box 1035"/>
          <p:cNvSpPr txBox="1">
            <a:spLocks noChangeArrowheads="1"/>
          </p:cNvSpPr>
          <p:nvPr/>
        </p:nvSpPr>
        <p:spPr bwMode="auto">
          <a:xfrm>
            <a:off x="2819400" y="1527175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APRESENTAÇÃO GRÁFICA</a:t>
            </a:r>
            <a:endParaRPr lang="pt-BR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26" name="Text Box 1036"/>
          <p:cNvSpPr txBox="1">
            <a:spLocks noChangeArrowheads="1"/>
          </p:cNvSpPr>
          <p:nvPr/>
        </p:nvSpPr>
        <p:spPr bwMode="auto">
          <a:xfrm>
            <a:off x="395288" y="1976438"/>
            <a:ext cx="7524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PAPEL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27" name="Text Box 1037"/>
          <p:cNvSpPr txBox="1">
            <a:spLocks noChangeArrowheads="1"/>
          </p:cNvSpPr>
          <p:nvPr/>
        </p:nvSpPr>
        <p:spPr bwMode="auto">
          <a:xfrm>
            <a:off x="1309688" y="1976438"/>
            <a:ext cx="62357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papel  branco, formato A4, digitado de um só  lado  (opcional frente e verso)</a:t>
            </a:r>
          </a:p>
        </p:txBody>
      </p:sp>
      <p:sp>
        <p:nvSpPr>
          <p:cNvPr id="30728" name="Text Box 1038"/>
          <p:cNvSpPr txBox="1">
            <a:spLocks noChangeArrowheads="1"/>
          </p:cNvSpPr>
          <p:nvPr/>
        </p:nvSpPr>
        <p:spPr bwMode="auto">
          <a:xfrm>
            <a:off x="395288" y="2435225"/>
            <a:ext cx="1084262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MARGENS</a:t>
            </a:r>
            <a:endParaRPr lang="pt-BR">
              <a:latin typeface="Tahoma" pitchFamily="34" charset="0"/>
            </a:endParaRPr>
          </a:p>
        </p:txBody>
      </p:sp>
      <p:sp>
        <p:nvSpPr>
          <p:cNvPr id="30729" name="Text Box 1039"/>
          <p:cNvSpPr txBox="1">
            <a:spLocks noChangeArrowheads="1"/>
          </p:cNvSpPr>
          <p:nvPr/>
        </p:nvSpPr>
        <p:spPr bwMode="auto">
          <a:xfrm>
            <a:off x="1614488" y="2281238"/>
            <a:ext cx="4792662" cy="619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superior e inferior: 3 cm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esquerda: 3,5 cm (para facilitar a encadernação)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direita: 3 cm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0" name="Text Box 1040"/>
          <p:cNvSpPr txBox="1">
            <a:spLocks noChangeArrowheads="1"/>
          </p:cNvSpPr>
          <p:nvPr/>
        </p:nvSpPr>
        <p:spPr bwMode="auto">
          <a:xfrm>
            <a:off x="381000" y="3138488"/>
            <a:ext cx="15382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ESPAÇAMENTO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31" name="Text Box 1041"/>
          <p:cNvSpPr txBox="1">
            <a:spLocks noChangeArrowheads="1"/>
          </p:cNvSpPr>
          <p:nvPr/>
        </p:nvSpPr>
        <p:spPr bwMode="auto">
          <a:xfrm>
            <a:off x="1905000" y="3062288"/>
            <a:ext cx="4632325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as linhas do texto: espaço duplo ou 1,5 linhas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títulos e subtítulo espaço maior a critério do autor</a:t>
            </a:r>
          </a:p>
        </p:txBody>
      </p:sp>
      <p:sp>
        <p:nvSpPr>
          <p:cNvPr id="92178" name="Text Box 1042"/>
          <p:cNvSpPr txBox="1">
            <a:spLocks noChangeArrowheads="1"/>
          </p:cNvSpPr>
          <p:nvPr/>
        </p:nvSpPr>
        <p:spPr bwMode="auto">
          <a:xfrm>
            <a:off x="395288" y="3960813"/>
            <a:ext cx="1231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DIGITAÇÃO</a:t>
            </a:r>
            <a:endParaRPr lang="pt-BR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pt-BR">
              <a:latin typeface="Tahoma" pitchFamily="34" charset="0"/>
            </a:endParaRPr>
          </a:p>
        </p:txBody>
      </p:sp>
      <p:sp>
        <p:nvSpPr>
          <p:cNvPr id="30733" name="Text Box 1043"/>
          <p:cNvSpPr txBox="1">
            <a:spLocks noChangeArrowheads="1"/>
          </p:cNvSpPr>
          <p:nvPr/>
        </p:nvSpPr>
        <p:spPr bwMode="auto">
          <a:xfrm>
            <a:off x="1908175" y="3716338"/>
            <a:ext cx="6767513" cy="611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fonte de letra “Times New Roman” ou  similar (Arial 1, por exemplo)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tamanho da letra :  corpo 12 para o  texto; 14 para os títulos; 13 para os subtítulos; 10 para notas de rodapé</a:t>
            </a:r>
            <a:endParaRPr lang="pt-BR" sz="100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4" name="Text Box 1044"/>
          <p:cNvSpPr txBox="1">
            <a:spLocks noChangeArrowheads="1"/>
          </p:cNvSpPr>
          <p:nvPr/>
        </p:nvSpPr>
        <p:spPr bwMode="auto">
          <a:xfrm>
            <a:off x="468313" y="4729163"/>
            <a:ext cx="12779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PAGINAÇÃO</a:t>
            </a:r>
            <a:endParaRPr lang="pt-BR">
              <a:latin typeface="Tahoma" pitchFamily="34" charset="0"/>
            </a:endParaRPr>
          </a:p>
        </p:txBody>
      </p:sp>
      <p:sp>
        <p:nvSpPr>
          <p:cNvPr id="30735" name="Text Box 1045"/>
          <p:cNvSpPr txBox="1">
            <a:spLocks noChangeArrowheads="1"/>
          </p:cNvSpPr>
          <p:nvPr/>
        </p:nvSpPr>
        <p:spPr bwMode="auto">
          <a:xfrm>
            <a:off x="1916113" y="4652963"/>
            <a:ext cx="6904037" cy="1330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seqüencial com algarismos arábicos  - canto superior direito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iniciada na página de rosto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no caso de frente e verso, todas as páginas com numeração impar serão impressas como “frente” e todas as páginas com numeração par serão impressas como “verso”.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6" name="Rectangle 1050"/>
          <p:cNvSpPr>
            <a:spLocks noChangeArrowheads="1"/>
          </p:cNvSpPr>
          <p:nvPr/>
        </p:nvSpPr>
        <p:spPr bwMode="auto">
          <a:xfrm>
            <a:off x="381000" y="2157413"/>
            <a:ext cx="184150" cy="36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endParaRPr lang="pt-BR" sz="6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Título do artigo</a:t>
            </a:r>
          </a:p>
        </p:txBody>
      </p:sp>
      <p:sp>
        <p:nvSpPr>
          <p:cNvPr id="16387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13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1800" i="1" smtClean="0"/>
              <a:t>O título é a versão mais  simplificada e condensada, e a mais lida de um artigo. O artigo será indexado e para isso depende da precisão do título para que ele não fique perdido para seus usuários potenciais.</a:t>
            </a:r>
          </a:p>
          <a:p>
            <a:pPr eaLnBrk="1" hangingPunct="1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pt-BR" sz="1800" i="1" smtClean="0"/>
              <a:t>	Deve indicar a essência do artigo com o menor número possível de palavras;</a:t>
            </a:r>
          </a:p>
          <a:p>
            <a:pPr eaLnBrk="1" hangingPunct="1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pt-BR" sz="1800" i="1" smtClean="0"/>
              <a:t>	Identificar as palavras-chave é um bom começo para elaborar o título. Legendas  nas páginas da revista.</a:t>
            </a:r>
          </a:p>
        </p:txBody>
      </p:sp>
      <p:sp>
        <p:nvSpPr>
          <p:cNvPr id="16388" name="Text Box 1036"/>
          <p:cNvSpPr txBox="1">
            <a:spLocks noChangeArrowheads="1"/>
          </p:cNvSpPr>
          <p:nvPr/>
        </p:nvSpPr>
        <p:spPr bwMode="auto">
          <a:xfrm>
            <a:off x="684213" y="4868863"/>
            <a:ext cx="82804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pt-BR" sz="1600" u="sng"/>
              <a:t>A força de preensão manual </a:t>
            </a:r>
            <a:r>
              <a:rPr lang="pt-BR" sz="1600"/>
              <a:t>é boa preditora do </a:t>
            </a:r>
            <a:r>
              <a:rPr lang="pt-BR" sz="1600" u="sng"/>
              <a:t>desempenho funcional</a:t>
            </a:r>
            <a:r>
              <a:rPr lang="pt-BR" sz="1600"/>
              <a:t> em tarefas motoras de </a:t>
            </a:r>
            <a:r>
              <a:rPr lang="pt-BR" sz="1600" u="sng"/>
              <a:t>idosos frágeis</a:t>
            </a:r>
            <a:r>
              <a:rPr lang="pt-BR" sz="1600"/>
              <a:t>: um estudo correlacional múltiplo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pt-BR" sz="1600" i="1">
                <a:solidFill>
                  <a:srgbClr val="FF0000"/>
                </a:solidFill>
              </a:rPr>
              <a:t>A força de preensão manual no desempenho funcional de idosos frágeis</a:t>
            </a:r>
          </a:p>
          <a:p>
            <a:endParaRPr lang="pt-BR" sz="16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Ilustração que não seja uma tabela – desenho, mapa, gráfico, planta, foto, gravura etc -  costuma ser nominada como “Figuras” 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Deve ser suficientemente completa para ser entendida, dispensando consulta ao texto.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Tabelas e figuras devem ter numeração  sequencial em separado.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Evitar repetir os mesmos dados de tabelas em figuras, dando preferência para as tabelas.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No rodapé das tabelas devem constar explicações de informações que aparecem no corpo da tabela (siglas, valores estatísticos,  etc)</a:t>
            </a:r>
          </a:p>
        </p:txBody>
      </p:sp>
    </p:spTree>
    <p:extLst>
      <p:ext uri="{BB962C8B-B14F-4D97-AF65-F5344CB8AC3E}">
        <p14:creationId xmlns:p14="http://schemas.microsoft.com/office/powerpoint/2010/main" val="22758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857750"/>
          </a:xfrm>
          <a:noFill/>
        </p:spPr>
        <p:txBody>
          <a:bodyPr lIns="91440" tIns="45720" rIns="91440" bIns="45720"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Dados, unidades e símbolos devem ser consistentes com o texto.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Recomenda-se intercalar a tabela no texto, imediatamente, após o trecho em que foi citada pela primeira vez 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 figuras devem ser introduzidas quando absolutamente necessárias.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figuras têm a finalidade de apresentar tendências, mas não são tão claras quanto as tabelas.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figuras, a exemplo das tabelas, dispensam  sua total descrição no corpo do trabalho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Quando reproduzidas de outras publicações , o trabalho deve trazer a informação de que a reprodução foi autorizada, dando-se o crédito.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Apresentação tabular do IBGE, 1993. - r001.4224 / 1 3a.ed- Consulta Local na Biblioteca FSP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</a:t>
            </a:r>
            <a:r>
              <a:rPr lang="pt-BR" sz="2000" i="1" smtClean="0">
                <a:hlinkClick r:id="rId3"/>
              </a:rPr>
              <a:t>Guia de apresentação de teses da FSP.</a:t>
            </a:r>
            <a:endParaRPr lang="pt-BR" sz="2000" i="1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endParaRPr lang="pt-BR" sz="2000" i="1" smtClean="0"/>
          </a:p>
        </p:txBody>
      </p:sp>
    </p:spTree>
    <p:extLst>
      <p:ext uri="{BB962C8B-B14F-4D97-AF65-F5344CB8AC3E}">
        <p14:creationId xmlns:p14="http://schemas.microsoft.com/office/powerpoint/2010/main" val="9424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pic>
        <p:nvPicPr>
          <p:cNvPr id="19459" name="Picture 4" descr="http://www.scielosp.org/img/revistas/rsp/v37n4/16784t1.gif"/>
          <p:cNvPicPr>
            <a:picLocks noGrp="1" noChangeAspect="1" noChangeArrowheads="1"/>
          </p:cNvPicPr>
          <p:nvPr>
            <p:ph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323850" y="1196975"/>
            <a:ext cx="8280400" cy="4895850"/>
          </a:xfrm>
        </p:spPr>
      </p:pic>
    </p:spTree>
    <p:extLst>
      <p:ext uri="{BB962C8B-B14F-4D97-AF65-F5344CB8AC3E}">
        <p14:creationId xmlns:p14="http://schemas.microsoft.com/office/powerpoint/2010/main" val="26681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29F4E5-4549-4C1C-90D3-915E1F2B510F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669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800" b="0" dirty="0" smtClean="0">
                <a:solidFill>
                  <a:srgbClr val="FF0000"/>
                </a:solidFill>
              </a:rPr>
              <a:t>EXEMPLO: INTRODUÇÃO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800" b="0" dirty="0" smtClean="0">
                <a:solidFill>
                  <a:srgbClr val="000000"/>
                </a:solidFill>
              </a:rPr>
              <a:t>		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A anemia, ou a insuficiente concentração de hemoglobina no sangue, (&lt;11g/dl), constitui um dos distúrbios nutricionais mais </a:t>
            </a:r>
            <a:r>
              <a:rPr lang="pt-BR" sz="1200" b="0" dirty="0" err="1" smtClean="0">
                <a:solidFill>
                  <a:srgbClr val="000000"/>
                </a:solidFill>
                <a:latin typeface="Arial Unicode MS" pitchFamily="34" charset="-128"/>
              </a:rPr>
              <a:t>freqüentes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no mundo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.Depois das gestantes, as crianças menores de cinco anos são as mais atingidas pela anemia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14,21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A Organização Mundial de Saúde (OMS) estima que cerca de metade da população de crianças com menos de cinco anos de idade dos países em desenvolvimento, excluindo a China, sofre de anemia. Na América Latina, estima-se que a anemia afete 30% das crianças em idade pré-escolar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14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Inquérito domiciliar probabilístico realizado na cidade de São Paulo identificou prevalência de anemia de 46,9% entre crianças menores de cinco anos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9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SITUANDO  O LEITOR NA TEMÁTICA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Embora vários fatores possam levar à anemia, como falhas genéticas ou infestações parasitárias, admite-se que a causa principal das altas prevalências da enfermidade na infância seja uma dieta com pouca quantidade de ferro ou com ferro de baixa biodisponibilidade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3,14,20,21,23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 .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DESCREVENDO O PROBLEMA OBJETIVADO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Dietas infantis excessivamente baseadas em consumo de leite de vaca podem ser uma das causas do alto risco de anemia nos primeiros anos de vida, pois esse alimento é pobre em ferro: cerca de 2,6 mg Fe para 1.000 kcal do alimento. As recomendações nutricionais para o consumo de ferro dos seis aos 60 meses são de 10 mg por dia, o que para crianças de seis a 11, 12 a 35, 36 a 60 meses corresponderia a dietas com densidade de ferro de 11,7; 7,7 e 5,6 mg Fe/1.000 kcal, respectivamente.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APRESENTANDO AS JUSTIFICATIVAS FUNDAMENTANDO-SE NA LITERATURA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Além de ser pobre em ferro, o leite de vaca não o possui na forma heme que é melhor absorvido pelo organismo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3,13 . </a:t>
            </a: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Segundo estudos experimentais, o leite de vaca ainda tem o potencial de inibir a absorção de ferro heme e não heme presente nos demais alimentos ingeridos pela criança</a:t>
            </a:r>
            <a:r>
              <a:rPr lang="pt-BR" sz="1200" b="0" baseline="30000" dirty="0" smtClean="0">
                <a:solidFill>
                  <a:srgbClr val="000000"/>
                </a:solidFill>
                <a:latin typeface="Arial Unicode MS" pitchFamily="34" charset="-128"/>
              </a:rPr>
              <a:t>4,5,17.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Ainda assim, a associação entre o consumo de leite de vaca e a concentração de hemoglobina tem sido pouco explorada em pesquisas epidemiológicas. Um levantamento na literatura publicada, em nível nacional e internacional, nas principais bases de dados bibliográficas da área da saúde, pode apoiar pesquisadores e grupos de pesquisa que produzem pesquisas nessa temática.       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CONTINUA A JUSTIFICATIVA  E APONTA UMA PROVÁVEL SOLUÇÃO PARA O PROBLEMA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1200" b="0" dirty="0" smtClean="0">
                <a:solidFill>
                  <a:srgbClr val="000000"/>
                </a:solidFill>
                <a:latin typeface="Arial Unicode MS" pitchFamily="34" charset="-128"/>
              </a:rPr>
              <a:t>		O presente estudo foi delineado para analisar a literatura científica publicada sobre a associação entre o consumo de leite de vaca, a concentração de hemoglobina  e o risco de anemia na população infantil de menores de cinco anos, a fim de identificar as lacunas no conhecimento científico nessa temática. </a:t>
            </a:r>
            <a:r>
              <a:rPr lang="pt-BR" sz="1200" dirty="0" smtClean="0">
                <a:solidFill>
                  <a:srgbClr val="FF0000"/>
                </a:solidFill>
                <a:latin typeface="Arial Unicode MS" pitchFamily="34" charset="-128"/>
              </a:rPr>
              <a:t>OBJETIVO DO TRABALHO PARA  BUSCAR UMA  SOLUÇÃO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28" y="58614"/>
            <a:ext cx="8229600" cy="118751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Exemplo: descrição da parte Método</a:t>
            </a:r>
            <a:br>
              <a:rPr lang="pt-BR" sz="1800" b="1" dirty="0" smtClean="0">
                <a:solidFill>
                  <a:srgbClr val="C00000"/>
                </a:solidFill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SANTOS, J.L.S.; URIONA-MALDONADO, M.; SANTOS, R.N.M. dos. Inovação e conhecimento organizacional: mapeamento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bibliométrico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das publicações científicas. Organizações em Contexto,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S.Bernardo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do Campo, v7, n. 13, jan.-jun. 2011 p.32-58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MÉTODO</a:t>
            </a:r>
            <a:r>
              <a:rPr lang="pt-BR" sz="1200" b="0" dirty="0" smtClean="0"/>
              <a:t>	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A </a:t>
            </a:r>
            <a:r>
              <a:rPr lang="pt-BR" sz="1200" dirty="0">
                <a:solidFill>
                  <a:srgbClr val="000000"/>
                </a:solidFill>
              </a:rPr>
              <a:t>etapa de coleta dos dados consistiu nos seguintes procedimentos: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identificação </a:t>
            </a:r>
            <a:r>
              <a:rPr lang="pt-BR" sz="1200" dirty="0">
                <a:solidFill>
                  <a:srgbClr val="000000"/>
                </a:solidFill>
              </a:rPr>
              <a:t>da base de dados – utilizou-se a ISI Web </a:t>
            </a:r>
            <a:r>
              <a:rPr lang="pt-BR" sz="1200" dirty="0" err="1">
                <a:solidFill>
                  <a:srgbClr val="000000"/>
                </a:solidFill>
              </a:rPr>
              <a:t>of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 Social </a:t>
            </a:r>
            <a:r>
              <a:rPr lang="pt-BR" sz="1200" dirty="0" err="1">
                <a:solidFill>
                  <a:srgbClr val="000000"/>
                </a:solidFill>
              </a:rPr>
              <a:t>Sciences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Citation</a:t>
            </a:r>
            <a:r>
              <a:rPr lang="pt-BR" sz="1200" dirty="0">
                <a:solidFill>
                  <a:srgbClr val="000000"/>
                </a:solidFill>
              </a:rPr>
              <a:t> Index (SSCI). Essa base de dados foi escolhida devido ao seu reconhecimento acadêmico </a:t>
            </a:r>
            <a:r>
              <a:rPr lang="pt-BR" sz="1200" dirty="0" smtClean="0">
                <a:solidFill>
                  <a:srgbClr val="000000"/>
                </a:solidFill>
              </a:rPr>
              <a:t>e por </a:t>
            </a:r>
            <a:r>
              <a:rPr lang="pt-BR" sz="1200" dirty="0">
                <a:solidFill>
                  <a:srgbClr val="000000"/>
                </a:solidFill>
              </a:rPr>
              <a:t>uma das mais abrangentes bases de </a:t>
            </a:r>
            <a:r>
              <a:rPr lang="pt-BR" sz="1200" dirty="0" smtClean="0">
                <a:solidFill>
                  <a:srgbClr val="000000"/>
                </a:solidFill>
              </a:rPr>
              <a:t>periódicos, representativa das diversas </a:t>
            </a:r>
            <a:r>
              <a:rPr lang="pt-BR" sz="1200" dirty="0">
                <a:solidFill>
                  <a:srgbClr val="000000"/>
                </a:solidFill>
              </a:rPr>
              <a:t>áreas do conhecimento científico; e à sua característica de contagem de citações, que permite uma triagem de um grande conjunto de artigos com base nesta medida objetiva de influência (VANTI, 2002; CROSSAN; APAYDIN, 2010).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usado o período de busca disponível da </a:t>
            </a:r>
            <a:r>
              <a:rPr lang="pt-BR" sz="1200" dirty="0" smtClean="0">
                <a:solidFill>
                  <a:srgbClr val="000000"/>
                </a:solidFill>
              </a:rPr>
              <a:t>base: </a:t>
            </a:r>
            <a:r>
              <a:rPr lang="pt-BR" sz="1200" dirty="0">
                <a:solidFill>
                  <a:srgbClr val="000000"/>
                </a:solidFill>
              </a:rPr>
              <a:t>1945-2009</a:t>
            </a:r>
            <a:r>
              <a:rPr lang="pt-BR" sz="1200" dirty="0" smtClean="0">
                <a:solidFill>
                  <a:srgbClr val="000000"/>
                </a:solidFill>
              </a:rPr>
              <a:t>.  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Depois </a:t>
            </a:r>
            <a:r>
              <a:rPr lang="pt-BR" sz="1200" dirty="0">
                <a:solidFill>
                  <a:srgbClr val="000000"/>
                </a:solidFill>
              </a:rPr>
              <a:t>de identificada a base </a:t>
            </a:r>
            <a:r>
              <a:rPr lang="pt-BR" sz="1200" dirty="0" smtClean="0">
                <a:solidFill>
                  <a:srgbClr val="000000"/>
                </a:solidFill>
              </a:rPr>
              <a:t>para a busca dos dados </a:t>
            </a:r>
            <a:r>
              <a:rPr lang="pt-BR" sz="1200" dirty="0">
                <a:solidFill>
                  <a:srgbClr val="000000"/>
                </a:solidFill>
              </a:rPr>
              <a:t>foram estabelecidos os </a:t>
            </a:r>
            <a:r>
              <a:rPr lang="pt-BR" sz="1200" dirty="0" smtClean="0">
                <a:solidFill>
                  <a:srgbClr val="000000"/>
                </a:solidFill>
              </a:rPr>
              <a:t>critérios quanto aos termos para compor a estratégia de busca. Considerando </a:t>
            </a:r>
            <a:r>
              <a:rPr lang="pt-BR" sz="1200" dirty="0">
                <a:solidFill>
                  <a:srgbClr val="000000"/>
                </a:solidFill>
              </a:rPr>
              <a:t>a pluralidade de significados incorporados </a:t>
            </a:r>
            <a:r>
              <a:rPr lang="pt-BR" sz="1200" dirty="0" smtClean="0">
                <a:solidFill>
                  <a:srgbClr val="000000"/>
                </a:solidFill>
              </a:rPr>
              <a:t>aos termos </a:t>
            </a:r>
            <a:r>
              <a:rPr lang="pt-BR" sz="1200" dirty="0">
                <a:solidFill>
                  <a:srgbClr val="000000"/>
                </a:solidFill>
              </a:rPr>
              <a:t>“Inovação” e “Conhecimento”,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iniciada </a:t>
            </a:r>
            <a:r>
              <a:rPr lang="pt-BR" sz="1200" dirty="0" smtClean="0">
                <a:solidFill>
                  <a:srgbClr val="000000"/>
                </a:solidFill>
              </a:rPr>
              <a:t>uma pesquisa bibliográfica com </a:t>
            </a:r>
            <a:r>
              <a:rPr lang="pt-BR" sz="1200" dirty="0">
                <a:solidFill>
                  <a:srgbClr val="000000"/>
                </a:solidFill>
              </a:rPr>
              <a:t>as palavras-chave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” e seus derivados (TS =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*”) e (AND)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 (TS=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”) a fim de maximizar a possibilidade de incluir todo o conjunto de publicações relevantes. Esses termos foram buscados nos tópicos (títulos, palavras-chave, resumo) das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Realizada a busca nessa primeira tentativa o resultado foi de 5.488 documentos. </a:t>
            </a:r>
            <a:r>
              <a:rPr lang="pt-BR" sz="1200" dirty="0">
                <a:solidFill>
                  <a:srgbClr val="000000"/>
                </a:solidFill>
              </a:rPr>
              <a:t>Em seguida foram estabelecidos alguns cortes de seleção: em “Tipo de documento” </a:t>
            </a:r>
            <a:r>
              <a:rPr lang="pt-BR" sz="1200" dirty="0" smtClean="0">
                <a:solidFill>
                  <a:srgbClr val="000000"/>
                </a:solidFill>
              </a:rPr>
              <a:t>determinado que fosse: “</a:t>
            </a:r>
            <a:r>
              <a:rPr lang="pt-BR" sz="1200" dirty="0" err="1" smtClean="0">
                <a:solidFill>
                  <a:srgbClr val="000000"/>
                </a:solidFill>
              </a:rPr>
              <a:t>article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proceedings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paper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review</a:t>
            </a:r>
            <a:r>
              <a:rPr lang="pt-BR" sz="1200" dirty="0">
                <a:solidFill>
                  <a:srgbClr val="000000"/>
                </a:solidFill>
              </a:rPr>
              <a:t>”. </a:t>
            </a:r>
            <a:r>
              <a:rPr lang="pt-BR" sz="1200" dirty="0" smtClean="0">
                <a:solidFill>
                  <a:srgbClr val="000000"/>
                </a:solidFill>
              </a:rPr>
              <a:t>No idioma foi restrito ao campo Linguagem </a:t>
            </a:r>
            <a:r>
              <a:rPr lang="pt-BR" sz="1200" dirty="0">
                <a:solidFill>
                  <a:srgbClr val="000000"/>
                </a:solidFill>
              </a:rPr>
              <a:t>‘Inglês</a:t>
            </a:r>
            <a:r>
              <a:rPr lang="pt-BR" sz="1200" dirty="0" smtClean="0">
                <a:solidFill>
                  <a:srgbClr val="000000"/>
                </a:solidFill>
              </a:rPr>
              <a:t>’, uma </a:t>
            </a:r>
            <a:r>
              <a:rPr lang="pt-BR" sz="1200" dirty="0">
                <a:solidFill>
                  <a:srgbClr val="000000"/>
                </a:solidFill>
              </a:rPr>
              <a:t>vez que a SSCI </a:t>
            </a:r>
            <a:r>
              <a:rPr lang="pt-BR" sz="1200" dirty="0" smtClean="0">
                <a:solidFill>
                  <a:srgbClr val="000000"/>
                </a:solidFill>
              </a:rPr>
              <a:t>indexa, na sua maior parte, documentos originados nos Estados Unidos). </a:t>
            </a:r>
            <a:r>
              <a:rPr lang="pt-BR" sz="1200" dirty="0">
                <a:solidFill>
                  <a:srgbClr val="000000"/>
                </a:solidFill>
              </a:rPr>
              <a:t>O resultado foi uma amostra de 5.099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Esse </a:t>
            </a:r>
            <a:r>
              <a:rPr lang="pt-BR" sz="1200" dirty="0">
                <a:solidFill>
                  <a:srgbClr val="000000"/>
                </a:solidFill>
              </a:rPr>
              <a:t>conjunto </a:t>
            </a:r>
            <a:r>
              <a:rPr lang="pt-BR" sz="1200" dirty="0" smtClean="0">
                <a:solidFill>
                  <a:srgbClr val="000000"/>
                </a:solidFill>
              </a:rPr>
              <a:t>inicial de 5.099 registros </a:t>
            </a:r>
            <a:r>
              <a:rPr lang="pt-BR" sz="1200" dirty="0">
                <a:solidFill>
                  <a:srgbClr val="000000"/>
                </a:solidFill>
              </a:rPr>
              <a:t>foi </a:t>
            </a:r>
            <a:r>
              <a:rPr lang="pt-BR" sz="1200" dirty="0" smtClean="0">
                <a:solidFill>
                  <a:srgbClr val="000000"/>
                </a:solidFill>
              </a:rPr>
              <a:t>utilizado </a:t>
            </a:r>
            <a:r>
              <a:rPr lang="pt-BR" sz="1200" dirty="0">
                <a:solidFill>
                  <a:srgbClr val="000000"/>
                </a:solidFill>
              </a:rPr>
              <a:t>como base para todas as </a:t>
            </a:r>
            <a:r>
              <a:rPr lang="pt-BR" sz="1200" dirty="0" smtClean="0">
                <a:solidFill>
                  <a:srgbClr val="000000"/>
                </a:solidFill>
              </a:rPr>
              <a:t>análises.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Para </a:t>
            </a:r>
            <a:r>
              <a:rPr lang="pt-BR" sz="1200" dirty="0">
                <a:solidFill>
                  <a:srgbClr val="000000"/>
                </a:solidFill>
              </a:rPr>
              <a:t>trabalhar com o conjunto dos dados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realizada a importação das informações em arquivo de texto (</a:t>
            </a:r>
            <a:r>
              <a:rPr lang="pt-BR" sz="1200" dirty="0" err="1">
                <a:solidFill>
                  <a:srgbClr val="000000"/>
                </a:solidFill>
              </a:rPr>
              <a:t>txt</a:t>
            </a:r>
            <a:r>
              <a:rPr lang="pt-BR" sz="1200" dirty="0" smtClean="0">
                <a:solidFill>
                  <a:srgbClr val="000000"/>
                </a:solidFill>
              </a:rPr>
              <a:t>.).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4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Glossário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Apêndices 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Anexos (opcional)</a:t>
              </a:r>
            </a:p>
            <a:p>
              <a:pPr marR="845820"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 remissivo (opcional)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Conclusão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68313" y="3429001"/>
            <a:ext cx="6408738" cy="2808288"/>
            <a:chOff x="295" y="2160"/>
            <a:chExt cx="4037" cy="1769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653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Dedicatória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DE PESQUISA</a:t>
            </a:r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CRÍTICA DE 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9" y="4611688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303337"/>
            <a:chOff x="2920" y="1219"/>
            <a:chExt cx="2167" cy="821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7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 dirty="0">
                  <a:solidFill>
                    <a:srgbClr val="000000"/>
                  </a:solidFill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187624" y="1196752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x 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060848"/>
            <a:ext cx="4254500" cy="302433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TRABALHO </a:t>
            </a:r>
            <a:r>
              <a:rPr lang="pt-BR" sz="1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ATUALIZAÇÃO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879280" y="2348880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95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3755</TotalTime>
  <Words>2318</Words>
  <Application>Microsoft Office PowerPoint</Application>
  <PresentationFormat>Apresentação na tela (4:3)</PresentationFormat>
  <Paragraphs>405</Paragraphs>
  <Slides>26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 Unicode MS</vt:lpstr>
      <vt:lpstr>Arial</vt:lpstr>
      <vt:lpstr>Symbol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Exemplo: descrição da parte Método  SANTOS, J.L.S.; URIONA-MALDONADO, M.; SANTOS, R.N.M. dos. Inovação e conhecimento organizacional: mapeamento bibliométrico das publicações científicas. Organizações em Contexto, S.Bernardo do Campo, v7, n. 13, jan.-jun. 2011 p.32-58.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Angela Maria Beloni Cuenca</cp:lastModifiedBy>
  <cp:revision>227</cp:revision>
  <cp:lastPrinted>2016-03-07T10:49:30Z</cp:lastPrinted>
  <dcterms:created xsi:type="dcterms:W3CDTF">1999-02-19T23:03:28Z</dcterms:created>
  <dcterms:modified xsi:type="dcterms:W3CDTF">2018-05-22T15:43:59Z</dcterms:modified>
</cp:coreProperties>
</file>