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D86E8-F27C-4D5C-8309-1911BB6FD79D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59E2A-6FD1-4EED-AC17-B1DDD80846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80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B9296-848F-4CD1-BDA6-177AA5DB4EB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588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41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79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6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59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43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47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60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46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78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95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4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76F41-F45F-4494-A387-ACF5A12B129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E0778-7876-4BE0-8352-B002DDED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28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60000">
            <a:off x="109778" y="3611377"/>
            <a:ext cx="3278436" cy="1763943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3500651" y="1051731"/>
            <a:ext cx="30708" cy="479036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: Cantos Arredondados 6"/>
          <p:cNvSpPr/>
          <p:nvPr/>
        </p:nvSpPr>
        <p:spPr>
          <a:xfrm>
            <a:off x="287106" y="1595225"/>
            <a:ext cx="296839" cy="276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8" name="CaixaDeTexto 7"/>
          <p:cNvSpPr txBox="1"/>
          <p:nvPr/>
        </p:nvSpPr>
        <p:spPr>
          <a:xfrm>
            <a:off x="651064" y="1577877"/>
            <a:ext cx="2485629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dirty="0"/>
              <a:t>As características altamente previsíveis de uma junção semicondutora </a:t>
            </a:r>
            <a:r>
              <a:rPr lang="pt-BR" sz="1350" dirty="0" err="1"/>
              <a:t>pn</a:t>
            </a:r>
            <a:r>
              <a:rPr lang="pt-BR" sz="1350" dirty="0"/>
              <a:t> põem ser exploradas em uma série de circuitos analógicos não-lineares com aplicações em instrumentação, controle, comunicação, computação analógica e música eletrônica. 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393" y="1044466"/>
            <a:ext cx="1576856" cy="59689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2450" y="1695287"/>
            <a:ext cx="2975541" cy="641434"/>
          </a:xfrm>
          <a:prstGeom prst="rect">
            <a:avLst/>
          </a:prstGeom>
        </p:spPr>
      </p:pic>
      <p:sp>
        <p:nvSpPr>
          <p:cNvPr id="16" name="Seta: para a Direita 15"/>
          <p:cNvSpPr/>
          <p:nvPr/>
        </p:nvSpPr>
        <p:spPr>
          <a:xfrm>
            <a:off x="7071610" y="1975305"/>
            <a:ext cx="237473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5110" y="1728248"/>
            <a:ext cx="1496677" cy="685978"/>
          </a:xfrm>
          <a:prstGeom prst="rect">
            <a:avLst/>
          </a:prstGeom>
        </p:spPr>
      </p:pic>
      <p:sp>
        <p:nvSpPr>
          <p:cNvPr id="18" name="Retângulo: Cantos Arredondados 17"/>
          <p:cNvSpPr/>
          <p:nvPr/>
        </p:nvSpPr>
        <p:spPr>
          <a:xfrm>
            <a:off x="3663844" y="1356707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1</a:t>
            </a:r>
          </a:p>
        </p:txBody>
      </p:sp>
      <p:sp>
        <p:nvSpPr>
          <p:cNvPr id="20" name="Retângulo: Cantos Arredondados 19"/>
          <p:cNvSpPr/>
          <p:nvPr/>
        </p:nvSpPr>
        <p:spPr>
          <a:xfrm>
            <a:off x="3663844" y="2654549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2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4013619" y="2572192"/>
            <a:ext cx="11846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Lei de Ohm: </a:t>
            </a: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6541" y="2448524"/>
            <a:ext cx="1140326" cy="587981"/>
          </a:xfrm>
          <a:prstGeom prst="rect">
            <a:avLst/>
          </a:prstGeom>
        </p:spPr>
      </p:pic>
      <p:sp>
        <p:nvSpPr>
          <p:cNvPr id="23" name="Retângulo: Cantos Arredondados 22"/>
          <p:cNvSpPr/>
          <p:nvPr/>
        </p:nvSpPr>
        <p:spPr>
          <a:xfrm>
            <a:off x="3667594" y="3058082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3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4026736" y="2990044"/>
            <a:ext cx="34083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Assumindo que A.O. é ideal, então I</a:t>
            </a:r>
            <a:r>
              <a:rPr lang="pt-BR" sz="1350" baseline="-25000" dirty="0"/>
              <a:t>R</a:t>
            </a:r>
            <a:r>
              <a:rPr lang="pt-BR" sz="1350" dirty="0"/>
              <a:t> = </a:t>
            </a:r>
            <a:r>
              <a:rPr lang="pt-BR" sz="1350" dirty="0" err="1"/>
              <a:t>i</a:t>
            </a:r>
            <a:r>
              <a:rPr lang="pt-BR" sz="1350" baseline="-25000" dirty="0" err="1"/>
              <a:t>D</a:t>
            </a:r>
            <a:endParaRPr lang="pt-BR" sz="1350" dirty="0"/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4235" y="3608648"/>
            <a:ext cx="931375" cy="315857"/>
          </a:xfrm>
          <a:prstGeom prst="rect">
            <a:avLst/>
          </a:prstGeom>
        </p:spPr>
      </p:pic>
      <p:sp>
        <p:nvSpPr>
          <p:cNvPr id="26" name="Seta: para a Direita 25"/>
          <p:cNvSpPr/>
          <p:nvPr/>
        </p:nvSpPr>
        <p:spPr>
          <a:xfrm>
            <a:off x="4914905" y="3679384"/>
            <a:ext cx="237473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54518" y="3442620"/>
            <a:ext cx="1239134" cy="647912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86785" y="3197564"/>
            <a:ext cx="2075750" cy="1104692"/>
          </a:xfrm>
          <a:prstGeom prst="rect">
            <a:avLst/>
          </a:prstGeom>
        </p:spPr>
      </p:pic>
      <p:sp>
        <p:nvSpPr>
          <p:cNvPr id="29" name="Seta: para a Direita 28"/>
          <p:cNvSpPr/>
          <p:nvPr/>
        </p:nvSpPr>
        <p:spPr>
          <a:xfrm>
            <a:off x="6681868" y="3670017"/>
            <a:ext cx="237473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sp>
        <p:nvSpPr>
          <p:cNvPr id="30" name="Retângulo: Cantos Arredondados 29"/>
          <p:cNvSpPr/>
          <p:nvPr/>
        </p:nvSpPr>
        <p:spPr>
          <a:xfrm>
            <a:off x="3663844" y="4621669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4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4010967" y="4580050"/>
            <a:ext cx="283628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Utilizando o terra virtual (v</a:t>
            </a:r>
            <a:r>
              <a:rPr lang="pt-BR" sz="1350" baseline="-25000" dirty="0"/>
              <a:t>-</a:t>
            </a:r>
            <a:r>
              <a:rPr lang="pt-BR" sz="1350" dirty="0"/>
              <a:t> = v</a:t>
            </a:r>
            <a:r>
              <a:rPr lang="pt-BR" sz="1350" baseline="-25000" dirty="0"/>
              <a:t>+</a:t>
            </a:r>
            <a:r>
              <a:rPr lang="pt-BR" sz="1350" dirty="0"/>
              <a:t> ):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aixaDeTexto 33"/>
              <p:cNvSpPr txBox="1"/>
              <p:nvPr/>
            </p:nvSpPr>
            <p:spPr>
              <a:xfrm>
                <a:off x="5265105" y="5155978"/>
                <a:ext cx="1801647" cy="51565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pt-BR" sz="2100" dirty="0"/>
                  <a:t> = -n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m:rPr>
                        <m:nor/>
                      </m:rPr>
                      <a:rPr lang="pt-BR" sz="2100" dirty="0"/>
                      <m:t>ln</m:t>
                    </m:r>
                    <m:d>
                      <m:dPr>
                        <m:ctrlPr>
                          <a:rPr lang="pt-BR" sz="21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1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pt-BR" sz="21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2100" i="1" dirty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pt-BR" sz="21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pt-BR" sz="21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2100" i="1" dirty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pt-BR" sz="2100" i="1" dirty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  <m:r>
                              <a:rPr lang="pt-BR" sz="21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</m:oMath>
                </a14:m>
                <a:endParaRPr lang="pt-BR" sz="2100" dirty="0"/>
              </a:p>
            </p:txBody>
          </p:sp>
        </mc:Choice>
        <mc:Fallback>
          <p:sp>
            <p:nvSpPr>
              <p:cNvPr id="34" name="CaixaDe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105" y="5155978"/>
                <a:ext cx="1801647" cy="515654"/>
              </a:xfrm>
              <a:prstGeom prst="rect">
                <a:avLst/>
              </a:prstGeom>
              <a:blipFill>
                <a:blip r:embed="rId10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Seta: para a Direita 31"/>
          <p:cNvSpPr/>
          <p:nvPr/>
        </p:nvSpPr>
        <p:spPr>
          <a:xfrm>
            <a:off x="4927441" y="5295347"/>
            <a:ext cx="237473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3FE5B030-FE1B-403E-A905-CE450521CFC6}"/>
              </a:ext>
            </a:extLst>
          </p:cNvPr>
          <p:cNvSpPr txBox="1"/>
          <p:nvPr/>
        </p:nvSpPr>
        <p:spPr>
          <a:xfrm>
            <a:off x="3264441" y="255759"/>
            <a:ext cx="2683029" cy="553236"/>
          </a:xfrm>
          <a:prstGeom prst="rect">
            <a:avLst/>
          </a:prstGeom>
          <a:solidFill>
            <a:schemeClr val="tx1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b="1" dirty="0" err="1">
                <a:solidFill>
                  <a:schemeClr val="bg1"/>
                </a:solidFill>
                <a:ea typeface="+mj-ea"/>
                <a:cs typeface="+mj-cs"/>
              </a:rPr>
              <a:t>Amplificador</a:t>
            </a:r>
            <a:r>
              <a:rPr lang="en-US" sz="2400" b="1" dirty="0">
                <a:solidFill>
                  <a:schemeClr val="bg1"/>
                </a:solidFill>
                <a:ea typeface="+mj-ea"/>
                <a:cs typeface="+mj-cs"/>
              </a:rPr>
              <a:t> Log</a:t>
            </a:r>
          </a:p>
        </p:txBody>
      </p:sp>
    </p:spTree>
    <p:extLst>
      <p:ext uri="{BB962C8B-B14F-4D97-AF65-F5344CB8AC3E}">
        <p14:creationId xmlns:p14="http://schemas.microsoft.com/office/powerpoint/2010/main" val="217771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  <p:bldP spid="21" grpId="0"/>
      <p:bldP spid="23" grpId="0" animBg="1"/>
      <p:bldP spid="24" grpId="0"/>
      <p:bldP spid="26" grpId="0" animBg="1"/>
      <p:bldP spid="29" grpId="0" animBg="1"/>
      <p:bldP spid="30" grpId="0" animBg="1"/>
      <p:bldP spid="31" grpId="0"/>
      <p:bldP spid="34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3430910" y="1051731"/>
            <a:ext cx="30708" cy="479036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: Cantos Arredondados 17"/>
          <p:cNvSpPr/>
          <p:nvPr/>
        </p:nvSpPr>
        <p:spPr>
          <a:xfrm>
            <a:off x="3643372" y="1356707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1</a:t>
            </a:r>
          </a:p>
        </p:txBody>
      </p:sp>
      <p:sp>
        <p:nvSpPr>
          <p:cNvPr id="20" name="Retângulo: Cantos Arredondados 19"/>
          <p:cNvSpPr/>
          <p:nvPr/>
        </p:nvSpPr>
        <p:spPr>
          <a:xfrm>
            <a:off x="3663844" y="2032073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2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4013619" y="1949716"/>
            <a:ext cx="11846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Lei de Ohm: </a:t>
            </a:r>
          </a:p>
        </p:txBody>
      </p:sp>
      <p:sp>
        <p:nvSpPr>
          <p:cNvPr id="23" name="Retângulo: Cantos Arredondados 22"/>
          <p:cNvSpPr/>
          <p:nvPr/>
        </p:nvSpPr>
        <p:spPr>
          <a:xfrm>
            <a:off x="3650988" y="2577514"/>
            <a:ext cx="227330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3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3966817" y="2532452"/>
            <a:ext cx="318021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Assumindo que A.O. é ideal, então I</a:t>
            </a:r>
            <a:r>
              <a:rPr lang="pt-BR" sz="1350" baseline="-25000" dirty="0"/>
              <a:t>R</a:t>
            </a:r>
            <a:r>
              <a:rPr lang="pt-BR" sz="1350" dirty="0"/>
              <a:t> = </a:t>
            </a:r>
            <a:r>
              <a:rPr lang="pt-BR" sz="1350" dirty="0" err="1"/>
              <a:t>i</a:t>
            </a:r>
            <a:r>
              <a:rPr lang="pt-BR" sz="1350" baseline="-25000" dirty="0" err="1"/>
              <a:t>D</a:t>
            </a:r>
            <a:endParaRPr lang="pt-BR" sz="1350" dirty="0"/>
          </a:p>
        </p:txBody>
      </p:sp>
      <p:sp>
        <p:nvSpPr>
          <p:cNvPr id="26" name="Seta: para a Direita 25"/>
          <p:cNvSpPr/>
          <p:nvPr/>
        </p:nvSpPr>
        <p:spPr>
          <a:xfrm>
            <a:off x="4741304" y="3134901"/>
            <a:ext cx="237473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sp>
        <p:nvSpPr>
          <p:cNvPr id="29" name="Seta: para a Direita 28"/>
          <p:cNvSpPr/>
          <p:nvPr/>
        </p:nvSpPr>
        <p:spPr>
          <a:xfrm>
            <a:off x="6696953" y="3130349"/>
            <a:ext cx="249417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sp>
        <p:nvSpPr>
          <p:cNvPr id="30" name="Retângulo: Cantos Arredondados 29"/>
          <p:cNvSpPr/>
          <p:nvPr/>
        </p:nvSpPr>
        <p:spPr>
          <a:xfrm>
            <a:off x="3663844" y="3764491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/>
              <a:t>4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4010967" y="3711988"/>
            <a:ext cx="283628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Utilizando o terra virtual (v</a:t>
            </a:r>
            <a:r>
              <a:rPr lang="pt-BR" sz="1350" baseline="-25000" dirty="0"/>
              <a:t>-</a:t>
            </a:r>
            <a:r>
              <a:rPr lang="pt-BR" sz="1350" dirty="0"/>
              <a:t> = v</a:t>
            </a:r>
            <a:r>
              <a:rPr lang="pt-BR" sz="1350" baseline="-25000" dirty="0"/>
              <a:t>+</a:t>
            </a:r>
            <a:r>
              <a:rPr lang="pt-BR" sz="1350" dirty="0"/>
              <a:t> ):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aixaDeTexto 33"/>
              <p:cNvSpPr txBox="1"/>
              <p:nvPr/>
            </p:nvSpPr>
            <p:spPr>
              <a:xfrm>
                <a:off x="6129742" y="4397918"/>
                <a:ext cx="1427378" cy="47506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pt-BR" sz="2100" dirty="0"/>
                  <a:t> = -R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p>
                      <m:sSupPr>
                        <m:ctrlPr>
                          <a:rPr lang="pt-BR" sz="2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1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pt-BR" sz="2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pt-BR" sz="2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21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pt-BR" sz="2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num>
                          <m:den>
                            <m:r>
                              <a:rPr lang="pt-BR" sz="2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sSub>
                              <m:sSubPr>
                                <m:ctrlPr>
                                  <a:rPr lang="pt-BR" sz="2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21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pt-BR" sz="21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den>
                        </m:f>
                      </m:sup>
                    </m:sSup>
                  </m:oMath>
                </a14:m>
                <a:endParaRPr lang="pt-BR" sz="2100" dirty="0"/>
              </a:p>
            </p:txBody>
          </p:sp>
        </mc:Choice>
        <mc:Fallback>
          <p:sp>
            <p:nvSpPr>
              <p:cNvPr id="34" name="CaixaDe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742" y="4397918"/>
                <a:ext cx="1427378" cy="475066"/>
              </a:xfrm>
              <a:prstGeom prst="rect">
                <a:avLst/>
              </a:prstGeom>
              <a:blipFill>
                <a:blip r:embed="rId2"/>
                <a:stretch>
                  <a:fillRect b="-346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49" y="1720024"/>
            <a:ext cx="3314072" cy="174612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5168" y="1123999"/>
            <a:ext cx="1657037" cy="58798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1304" y="1777004"/>
            <a:ext cx="1215161" cy="61738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7813" y="3081338"/>
            <a:ext cx="982467" cy="32071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28120" y="2925691"/>
            <a:ext cx="1251649" cy="64791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26993" y="2856236"/>
            <a:ext cx="1870112" cy="80252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17813" y="4056836"/>
            <a:ext cx="1746126" cy="1122509"/>
          </a:xfrm>
          <a:prstGeom prst="rect">
            <a:avLst/>
          </a:prstGeom>
        </p:spPr>
      </p:pic>
      <p:sp>
        <p:nvSpPr>
          <p:cNvPr id="32" name="Seta: para a Direita 31"/>
          <p:cNvSpPr/>
          <p:nvPr/>
        </p:nvSpPr>
        <p:spPr>
          <a:xfrm>
            <a:off x="5548237" y="4591550"/>
            <a:ext cx="237473" cy="2368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rgbClr val="FF0000"/>
              </a:solidFill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131AC6F-ABD6-4A02-A098-9CAA81376D08}"/>
              </a:ext>
            </a:extLst>
          </p:cNvPr>
          <p:cNvSpPr txBox="1"/>
          <p:nvPr/>
        </p:nvSpPr>
        <p:spPr>
          <a:xfrm>
            <a:off x="2982723" y="280906"/>
            <a:ext cx="3246465" cy="502942"/>
          </a:xfrm>
          <a:prstGeom prst="rect">
            <a:avLst/>
          </a:prstGeom>
          <a:solidFill>
            <a:schemeClr val="tx1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b="1" dirty="0" err="1">
                <a:solidFill>
                  <a:schemeClr val="bg1"/>
                </a:solidFill>
                <a:ea typeface="+mj-ea"/>
                <a:cs typeface="+mj-cs"/>
              </a:rPr>
              <a:t>Amplificador</a:t>
            </a:r>
            <a:r>
              <a:rPr lang="en-US" sz="2400" b="1" dirty="0">
                <a:solidFill>
                  <a:schemeClr val="bg1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a typeface="+mj-ea"/>
                <a:cs typeface="+mj-cs"/>
              </a:rPr>
              <a:t>AntiLog</a:t>
            </a:r>
            <a:endParaRPr lang="en-US" sz="24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667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/>
      <p:bldP spid="23" grpId="0" animBg="1"/>
      <p:bldP spid="24" grpId="0"/>
      <p:bldP spid="26" grpId="0" animBg="1"/>
      <p:bldP spid="29" grpId="0" animBg="1"/>
      <p:bldP spid="30" grpId="0" animBg="1"/>
      <p:bldP spid="31" grpId="0"/>
      <p:bldP spid="34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: Cantos Arredondados 19"/>
          <p:cNvSpPr/>
          <p:nvPr/>
        </p:nvSpPr>
        <p:spPr>
          <a:xfrm>
            <a:off x="432449" y="727893"/>
            <a:ext cx="202745" cy="171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1" name="CaixaDeTexto 20"/>
          <p:cNvSpPr txBox="1"/>
          <p:nvPr/>
        </p:nvSpPr>
        <p:spPr>
          <a:xfrm>
            <a:off x="782224" y="645535"/>
            <a:ext cx="79704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dirty="0"/>
              <a:t> Na prática verifica-se que os dois circuitos apresentados têm melhor desempenho e maior faixa dinâmica se utilizarmos BJT no lugar de diodos.  </a:t>
            </a: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60000">
            <a:off x="1192329" y="1197548"/>
            <a:ext cx="2463138" cy="132527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000" y="973029"/>
            <a:ext cx="2591653" cy="1524068"/>
          </a:xfrm>
          <a:prstGeom prst="rect">
            <a:avLst/>
          </a:prstGeom>
        </p:spPr>
      </p:pic>
      <p:sp>
        <p:nvSpPr>
          <p:cNvPr id="25" name="Seta: para a Direita 24"/>
          <p:cNvSpPr/>
          <p:nvPr/>
        </p:nvSpPr>
        <p:spPr>
          <a:xfrm>
            <a:off x="3944176" y="1503081"/>
            <a:ext cx="584465" cy="46396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601" y="2594609"/>
            <a:ext cx="2738902" cy="1443079"/>
          </a:xfrm>
          <a:prstGeom prst="rect">
            <a:avLst/>
          </a:prstGeom>
        </p:spPr>
      </p:pic>
      <p:sp>
        <p:nvSpPr>
          <p:cNvPr id="28" name="Seta: para a Direita 27"/>
          <p:cNvSpPr/>
          <p:nvPr/>
        </p:nvSpPr>
        <p:spPr>
          <a:xfrm>
            <a:off x="3944176" y="3038166"/>
            <a:ext cx="584465" cy="46396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2934" y="2525068"/>
            <a:ext cx="2444399" cy="156088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043977" y="1107036"/>
            <a:ext cx="720671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sz="135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4914716" y="2656265"/>
            <a:ext cx="720671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sz="1350" dirty="0"/>
          </a:p>
        </p:txBody>
      </p:sp>
    </p:spTree>
    <p:extLst>
      <p:ext uri="{BB962C8B-B14F-4D97-AF65-F5344CB8AC3E}">
        <p14:creationId xmlns:p14="http://schemas.microsoft.com/office/powerpoint/2010/main" val="60988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5" grpId="0" animBg="1"/>
      <p:bldP spid="28" grpId="0" animBg="1"/>
      <p:bldP spid="8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347550" y="1328582"/>
            <a:ext cx="1001642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350" b="1" dirty="0"/>
              <a:t>Exemplo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528083" y="2346747"/>
            <a:ext cx="79704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dirty="0"/>
              <a:t>Para se obter a função </a:t>
            </a:r>
            <a:r>
              <a:rPr lang="pt-BR" sz="1350" b="1" dirty="0" err="1">
                <a:solidFill>
                  <a:srgbClr val="FF0000"/>
                </a:solidFill>
              </a:rPr>
              <a:t>v</a:t>
            </a:r>
            <a:r>
              <a:rPr lang="pt-BR" sz="1350" b="1" baseline="-25000" dirty="0" err="1">
                <a:solidFill>
                  <a:srgbClr val="FF0000"/>
                </a:solidFill>
              </a:rPr>
              <a:t>s</a:t>
            </a:r>
            <a:r>
              <a:rPr lang="pt-BR" sz="1350" b="1" dirty="0">
                <a:solidFill>
                  <a:srgbClr val="FF0000"/>
                </a:solidFill>
              </a:rPr>
              <a:t> = v</a:t>
            </a:r>
            <a:r>
              <a:rPr lang="pt-BR" sz="1350" b="1" baseline="-25000" dirty="0">
                <a:solidFill>
                  <a:srgbClr val="FF0000"/>
                </a:solidFill>
              </a:rPr>
              <a:t>e1</a:t>
            </a:r>
            <a:r>
              <a:rPr lang="pt-BR" sz="1350" b="1" dirty="0">
                <a:solidFill>
                  <a:srgbClr val="FF0000"/>
                </a:solidFill>
              </a:rPr>
              <a:t>x v</a:t>
            </a:r>
            <a:r>
              <a:rPr lang="pt-BR" sz="1350" b="1" baseline="-25000" dirty="0">
                <a:solidFill>
                  <a:srgbClr val="FF0000"/>
                </a:solidFill>
              </a:rPr>
              <a:t>e2 </a:t>
            </a:r>
            <a:r>
              <a:rPr lang="pt-BR" sz="1350" b="1" dirty="0">
                <a:solidFill>
                  <a:srgbClr val="FF0000"/>
                </a:solidFill>
              </a:rPr>
              <a:t> </a:t>
            </a:r>
            <a:r>
              <a:rPr lang="pt-BR" sz="1350" dirty="0"/>
              <a:t>pode-se supor  </a:t>
            </a:r>
            <a:r>
              <a:rPr lang="pt-BR" sz="1350" b="1" dirty="0" err="1">
                <a:solidFill>
                  <a:srgbClr val="FF0000"/>
                </a:solidFill>
              </a:rPr>
              <a:t>v</a:t>
            </a:r>
            <a:r>
              <a:rPr lang="pt-BR" sz="1350" b="1" baseline="-25000" dirty="0" err="1">
                <a:solidFill>
                  <a:srgbClr val="FF0000"/>
                </a:solidFill>
              </a:rPr>
              <a:t>s</a:t>
            </a:r>
            <a:r>
              <a:rPr lang="pt-BR" sz="1350" b="1" dirty="0">
                <a:solidFill>
                  <a:srgbClr val="FF0000"/>
                </a:solidFill>
              </a:rPr>
              <a:t> </a:t>
            </a:r>
            <a:r>
              <a:rPr lang="pt-BR" sz="1350" dirty="0"/>
              <a:t> como um sinal de saída e </a:t>
            </a:r>
            <a:r>
              <a:rPr lang="pt-BR" sz="1350" b="1" dirty="0">
                <a:solidFill>
                  <a:srgbClr val="FF0000"/>
                </a:solidFill>
              </a:rPr>
              <a:t>v</a:t>
            </a:r>
            <a:r>
              <a:rPr lang="pt-BR" sz="1350" b="1" baseline="-25000" dirty="0">
                <a:solidFill>
                  <a:srgbClr val="FF0000"/>
                </a:solidFill>
              </a:rPr>
              <a:t>e1</a:t>
            </a:r>
            <a:r>
              <a:rPr lang="pt-BR" sz="1350" b="1" dirty="0">
                <a:solidFill>
                  <a:srgbClr val="FF0000"/>
                </a:solidFill>
              </a:rPr>
              <a:t> </a:t>
            </a:r>
            <a:r>
              <a:rPr lang="pt-BR" sz="1350" dirty="0"/>
              <a:t>e</a:t>
            </a:r>
            <a:r>
              <a:rPr lang="pt-BR" sz="1350" b="1" dirty="0">
                <a:solidFill>
                  <a:srgbClr val="FF0000"/>
                </a:solidFill>
              </a:rPr>
              <a:t>  v</a:t>
            </a:r>
            <a:r>
              <a:rPr lang="pt-BR" sz="1350" b="1" baseline="-25000" dirty="0">
                <a:solidFill>
                  <a:srgbClr val="FF0000"/>
                </a:solidFill>
              </a:rPr>
              <a:t>e2  </a:t>
            </a:r>
            <a:r>
              <a:rPr lang="pt-BR" sz="1350" b="1" dirty="0">
                <a:solidFill>
                  <a:srgbClr val="FF0000"/>
                </a:solidFill>
              </a:rPr>
              <a:t> </a:t>
            </a:r>
            <a:r>
              <a:rPr lang="pt-BR" sz="1350" dirty="0"/>
              <a:t>como dois sinais de entrada. Então:</a:t>
            </a:r>
          </a:p>
        </p:txBody>
      </p:sp>
      <p:sp>
        <p:nvSpPr>
          <p:cNvPr id="2" name="Retângulo 1"/>
          <p:cNvSpPr/>
          <p:nvPr/>
        </p:nvSpPr>
        <p:spPr>
          <a:xfrm>
            <a:off x="2465156" y="3077125"/>
            <a:ext cx="1092631" cy="5906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solidFill>
                  <a:schemeClr val="tx1"/>
                </a:solidFill>
              </a:rPr>
              <a:t>Amplificador </a:t>
            </a:r>
          </a:p>
          <a:p>
            <a:pPr algn="ctr"/>
            <a:r>
              <a:rPr lang="pt-BR" sz="1350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465156" y="3977372"/>
            <a:ext cx="1092631" cy="5906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>
                <a:solidFill>
                  <a:schemeClr val="tx1"/>
                </a:solidFill>
              </a:rPr>
              <a:t>Amplificador </a:t>
            </a:r>
          </a:p>
          <a:p>
            <a:pPr algn="ctr"/>
            <a:r>
              <a:rPr lang="pt-BR" sz="1350">
                <a:solidFill>
                  <a:schemeClr val="tx1"/>
                </a:solidFill>
              </a:rPr>
              <a:t>Log</a:t>
            </a:r>
            <a:endParaRPr lang="pt-BR" sz="135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6164609" y="3660281"/>
            <a:ext cx="1092631" cy="5906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solidFill>
                  <a:schemeClr val="tx1"/>
                </a:solidFill>
              </a:rPr>
              <a:t>Circuito Somador 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1860723" y="3341281"/>
            <a:ext cx="53469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1342499" y="3150064"/>
            <a:ext cx="441701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v</a:t>
            </a:r>
            <a:r>
              <a:rPr lang="pt-BR" baseline="-25000" dirty="0">
                <a:solidFill>
                  <a:srgbClr val="FF0000"/>
                </a:solidFill>
              </a:rPr>
              <a:t>e1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26" name="Conector de Seta Reta 25"/>
          <p:cNvCxnSpPr/>
          <p:nvPr/>
        </p:nvCxnSpPr>
        <p:spPr>
          <a:xfrm>
            <a:off x="1893658" y="4187874"/>
            <a:ext cx="53469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1335393" y="4123675"/>
            <a:ext cx="441701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v</a:t>
            </a:r>
            <a:r>
              <a:rPr lang="pt-BR" baseline="-25000" dirty="0">
                <a:solidFill>
                  <a:srgbClr val="FF0000"/>
                </a:solidFill>
              </a:rPr>
              <a:t>e2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 flipV="1">
            <a:off x="3548358" y="4302958"/>
            <a:ext cx="356142" cy="54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3897810" y="4129833"/>
            <a:ext cx="133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V</a:t>
            </a:r>
            <a:r>
              <a:rPr lang="pt-BR" baseline="-25000" dirty="0"/>
              <a:t>eo2</a:t>
            </a:r>
            <a:r>
              <a:rPr lang="pt-BR" dirty="0"/>
              <a:t> = </a:t>
            </a:r>
            <a:r>
              <a:rPr lang="pt-BR" dirty="0" err="1"/>
              <a:t>ln</a:t>
            </a:r>
            <a:r>
              <a:rPr lang="pt-BR" dirty="0"/>
              <a:t>(v</a:t>
            </a:r>
            <a:r>
              <a:rPr lang="pt-BR" baseline="-25000" dirty="0"/>
              <a:t>e2</a:t>
            </a:r>
            <a:r>
              <a:rPr lang="pt-BR" dirty="0"/>
              <a:t>)</a:t>
            </a:r>
          </a:p>
        </p:txBody>
      </p:sp>
      <p:sp>
        <p:nvSpPr>
          <p:cNvPr id="37" name="Seta: para a Direita 36"/>
          <p:cNvSpPr/>
          <p:nvPr/>
        </p:nvSpPr>
        <p:spPr>
          <a:xfrm>
            <a:off x="4567603" y="5272209"/>
            <a:ext cx="439117" cy="38343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8" name="Retângulo 37"/>
          <p:cNvSpPr/>
          <p:nvPr/>
        </p:nvSpPr>
        <p:spPr>
          <a:xfrm>
            <a:off x="5248746" y="5154004"/>
            <a:ext cx="1092631" cy="5906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solidFill>
                  <a:schemeClr val="tx1"/>
                </a:solidFill>
              </a:rPr>
              <a:t>Amplificador </a:t>
            </a:r>
          </a:p>
          <a:p>
            <a:pPr algn="ctr"/>
            <a:r>
              <a:rPr lang="pt-BR" sz="1350" dirty="0" err="1">
                <a:solidFill>
                  <a:schemeClr val="tx1"/>
                </a:solidFill>
              </a:rPr>
              <a:t>AntiLog</a:t>
            </a:r>
            <a:endParaRPr lang="pt-BR" sz="1350" dirty="0">
              <a:solidFill>
                <a:schemeClr val="tx1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7048581" y="5266215"/>
            <a:ext cx="131399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>
                <a:solidFill>
                  <a:srgbClr val="FF0000"/>
                </a:solidFill>
              </a:rPr>
              <a:t>v</a:t>
            </a:r>
            <a:r>
              <a:rPr lang="pt-BR" b="1" baseline="-25000" dirty="0" err="1">
                <a:solidFill>
                  <a:srgbClr val="FF0000"/>
                </a:solidFill>
              </a:rPr>
              <a:t>s</a:t>
            </a:r>
            <a:r>
              <a:rPr lang="pt-BR" b="1" dirty="0">
                <a:solidFill>
                  <a:srgbClr val="FF0000"/>
                </a:solidFill>
              </a:rPr>
              <a:t> = v</a:t>
            </a:r>
            <a:r>
              <a:rPr lang="pt-BR" b="1" baseline="-25000" dirty="0">
                <a:solidFill>
                  <a:srgbClr val="FF0000"/>
                </a:solidFill>
              </a:rPr>
              <a:t>e1 </a:t>
            </a:r>
            <a:r>
              <a:rPr lang="pt-BR" b="1" dirty="0">
                <a:solidFill>
                  <a:srgbClr val="FF0000"/>
                </a:solidFill>
              </a:rPr>
              <a:t>x v</a:t>
            </a:r>
            <a:r>
              <a:rPr lang="pt-BR" b="1" baseline="-25000" dirty="0">
                <a:solidFill>
                  <a:srgbClr val="FF0000"/>
                </a:solidFill>
              </a:rPr>
              <a:t>e2</a:t>
            </a:r>
            <a:endParaRPr lang="pt-BR" b="1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335393" y="1751987"/>
            <a:ext cx="70259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Multiplicação em tempo real de dois sinais analógicos utilizando amplificadores log/</a:t>
            </a:r>
            <a:r>
              <a:rPr lang="pt-BR" sz="1350" dirty="0" err="1"/>
              <a:t>antilog</a:t>
            </a:r>
            <a:r>
              <a:rPr lang="pt-BR" sz="1350" dirty="0"/>
              <a:t> !</a:t>
            </a:r>
          </a:p>
        </p:txBody>
      </p:sp>
      <p:sp>
        <p:nvSpPr>
          <p:cNvPr id="24" name="Seta: para a Direita 23"/>
          <p:cNvSpPr/>
          <p:nvPr/>
        </p:nvSpPr>
        <p:spPr>
          <a:xfrm>
            <a:off x="7559768" y="3698722"/>
            <a:ext cx="439117" cy="38343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5" name="CaixaDeTexto 24"/>
          <p:cNvSpPr txBox="1"/>
          <p:nvPr/>
        </p:nvSpPr>
        <p:spPr>
          <a:xfrm>
            <a:off x="1608016" y="5347158"/>
            <a:ext cx="284932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dirty="0" err="1"/>
              <a:t>ln</a:t>
            </a:r>
            <a:r>
              <a:rPr lang="pt-BR" sz="1350" dirty="0"/>
              <a:t> (</a:t>
            </a:r>
            <a:r>
              <a:rPr lang="pt-BR" sz="1350" dirty="0" err="1"/>
              <a:t>v</a:t>
            </a:r>
            <a:r>
              <a:rPr lang="pt-BR" sz="1350" baseline="-25000" dirty="0" err="1"/>
              <a:t>s</a:t>
            </a:r>
            <a:r>
              <a:rPr lang="pt-BR" sz="1350" dirty="0"/>
              <a:t>)  = </a:t>
            </a:r>
            <a:r>
              <a:rPr lang="pt-BR" sz="1350" dirty="0" err="1"/>
              <a:t>ln</a:t>
            </a:r>
            <a:r>
              <a:rPr lang="pt-BR" sz="1350" dirty="0"/>
              <a:t> (v</a:t>
            </a:r>
            <a:r>
              <a:rPr lang="pt-BR" sz="1350" baseline="-25000" dirty="0"/>
              <a:t>e1</a:t>
            </a:r>
            <a:r>
              <a:rPr lang="pt-BR" sz="1350" dirty="0"/>
              <a:t>) + </a:t>
            </a:r>
            <a:r>
              <a:rPr lang="pt-BR" sz="1350" dirty="0" err="1"/>
              <a:t>ln</a:t>
            </a:r>
            <a:r>
              <a:rPr lang="pt-BR" sz="1350" dirty="0"/>
              <a:t> (v</a:t>
            </a:r>
            <a:r>
              <a:rPr lang="pt-BR" sz="1350" baseline="-25000" dirty="0"/>
              <a:t>e2</a:t>
            </a:r>
            <a:r>
              <a:rPr lang="pt-BR" sz="1350" dirty="0"/>
              <a:t>) = </a:t>
            </a:r>
            <a:r>
              <a:rPr lang="pt-BR" sz="1350" dirty="0" err="1"/>
              <a:t>ln</a:t>
            </a:r>
            <a:r>
              <a:rPr lang="pt-BR" sz="1350" dirty="0"/>
              <a:t>(v</a:t>
            </a:r>
            <a:r>
              <a:rPr lang="pt-BR" sz="1350" baseline="-25000" dirty="0"/>
              <a:t>e1</a:t>
            </a:r>
            <a:r>
              <a:rPr lang="pt-BR" sz="1350" dirty="0"/>
              <a:t> x v</a:t>
            </a:r>
            <a:r>
              <a:rPr lang="pt-BR" sz="1350" baseline="-25000" dirty="0"/>
              <a:t>e2</a:t>
            </a:r>
            <a:r>
              <a:rPr lang="pt-BR" sz="1350" dirty="0"/>
              <a:t>)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904500" y="3230407"/>
            <a:ext cx="133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V</a:t>
            </a:r>
            <a:r>
              <a:rPr lang="pt-BR" baseline="-25000" dirty="0"/>
              <a:t>eo1</a:t>
            </a:r>
            <a:r>
              <a:rPr lang="pt-BR" dirty="0"/>
              <a:t> = </a:t>
            </a:r>
            <a:r>
              <a:rPr lang="pt-BR" dirty="0" err="1"/>
              <a:t>ln</a:t>
            </a:r>
            <a:r>
              <a:rPr lang="pt-BR" dirty="0"/>
              <a:t>(v</a:t>
            </a:r>
            <a:r>
              <a:rPr lang="pt-BR" baseline="-25000" dirty="0"/>
              <a:t>e1</a:t>
            </a:r>
            <a:r>
              <a:rPr lang="pt-BR" dirty="0"/>
              <a:t>)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2465346" y="3093534"/>
            <a:ext cx="1092631" cy="5906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solidFill>
                  <a:schemeClr val="tx1"/>
                </a:solidFill>
              </a:rPr>
              <a:t>Amplificador </a:t>
            </a:r>
          </a:p>
          <a:p>
            <a:pPr algn="ctr"/>
            <a:r>
              <a:rPr lang="pt-BR" sz="1350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1342688" y="3166472"/>
            <a:ext cx="441701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v</a:t>
            </a:r>
            <a:r>
              <a:rPr lang="pt-BR" baseline="-25000" dirty="0">
                <a:solidFill>
                  <a:srgbClr val="FF0000"/>
                </a:solidFill>
              </a:rPr>
              <a:t>e1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1335583" y="4140083"/>
            <a:ext cx="441701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v</a:t>
            </a:r>
            <a:r>
              <a:rPr lang="pt-BR" baseline="-25000" dirty="0">
                <a:solidFill>
                  <a:srgbClr val="FF0000"/>
                </a:solidFill>
              </a:rPr>
              <a:t>e2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3" name="Seta: para a Direita 23"/>
          <p:cNvSpPr/>
          <p:nvPr/>
        </p:nvSpPr>
        <p:spPr>
          <a:xfrm>
            <a:off x="1137042" y="5293938"/>
            <a:ext cx="439117" cy="38343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cxnSp>
        <p:nvCxnSpPr>
          <p:cNvPr id="45" name="Conector de Seta Reta 30"/>
          <p:cNvCxnSpPr/>
          <p:nvPr/>
        </p:nvCxnSpPr>
        <p:spPr>
          <a:xfrm flipV="1">
            <a:off x="3583486" y="3403760"/>
            <a:ext cx="356142" cy="54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"/>
          <p:cNvCxnSpPr/>
          <p:nvPr/>
        </p:nvCxnSpPr>
        <p:spPr>
          <a:xfrm>
            <a:off x="5306394" y="3488428"/>
            <a:ext cx="790031" cy="1793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"/>
          <p:cNvCxnSpPr/>
          <p:nvPr/>
        </p:nvCxnSpPr>
        <p:spPr>
          <a:xfrm flipV="1">
            <a:off x="5306394" y="4006069"/>
            <a:ext cx="790031" cy="30237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25"/>
          <p:cNvCxnSpPr/>
          <p:nvPr/>
        </p:nvCxnSpPr>
        <p:spPr>
          <a:xfrm>
            <a:off x="6442144" y="5438917"/>
            <a:ext cx="53469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4544EB98-B713-424C-AEBC-03EFA56D1CE7}"/>
              </a:ext>
            </a:extLst>
          </p:cNvPr>
          <p:cNvSpPr txBox="1"/>
          <p:nvPr/>
        </p:nvSpPr>
        <p:spPr>
          <a:xfrm>
            <a:off x="1272864" y="410599"/>
            <a:ext cx="69228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 Esses circuitos podem realizar uma série de funções matemáticas não-lineares e por isso são </a:t>
            </a:r>
          </a:p>
          <a:p>
            <a:pPr algn="ctr"/>
            <a:r>
              <a:rPr lang="pt-BR" sz="1350" dirty="0"/>
              <a:t>empregados em computação analógica.  </a:t>
            </a:r>
          </a:p>
        </p:txBody>
      </p:sp>
    </p:spTree>
    <p:extLst>
      <p:ext uri="{BB962C8B-B14F-4D97-AF65-F5344CB8AC3E}">
        <p14:creationId xmlns:p14="http://schemas.microsoft.com/office/powerpoint/2010/main" val="44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9" grpId="0" animBg="1"/>
      <p:bldP spid="23" grpId="0" animBg="1"/>
      <p:bldP spid="6" grpId="0" animBg="1"/>
      <p:bldP spid="29" grpId="0" animBg="1"/>
      <p:bldP spid="34" grpId="0"/>
      <p:bldP spid="37" grpId="0" animBg="1"/>
      <p:bldP spid="38" grpId="0" animBg="1"/>
      <p:bldP spid="40" grpId="0" animBg="1"/>
      <p:bldP spid="24" grpId="0" animBg="1"/>
      <p:bldP spid="25" grpId="0"/>
      <p:bldP spid="33" grpId="0"/>
      <p:bldP spid="35" grpId="0" animBg="1"/>
      <p:bldP spid="39" grpId="0" animBg="1"/>
      <p:bldP spid="42" grpId="0" animBg="1"/>
      <p:bldP spid="43" grpId="0" animBg="1"/>
      <p:bldP spid="36" grpId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254</Words>
  <Application>Microsoft Office PowerPoint</Application>
  <PresentationFormat>Apresentação na tela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Marcos Alves</dc:creator>
  <cp:lastModifiedBy>José Marcos Alves</cp:lastModifiedBy>
  <cp:revision>1</cp:revision>
  <dcterms:created xsi:type="dcterms:W3CDTF">2019-06-16T11:34:40Z</dcterms:created>
  <dcterms:modified xsi:type="dcterms:W3CDTF">2019-06-16T11:39:51Z</dcterms:modified>
</cp:coreProperties>
</file>