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45"/>
    <p:restoredTop sz="94685"/>
  </p:normalViewPr>
  <p:slideViewPr>
    <p:cSldViewPr snapToGrid="0" snapToObjects="1">
      <p:cViewPr varScale="1">
        <p:scale>
          <a:sx n="54" d="100"/>
          <a:sy n="54" d="100"/>
        </p:scale>
        <p:origin x="208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6/8/17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6/8/17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6/8/17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6/8/17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6/8/17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6/8/17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6/8/17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6/8/17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6/8/17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6/8/17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6/8/17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6/8/17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6/8/17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6/8/17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6/8/17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6/8/17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6/8/17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6/8/17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0566" y="3187153"/>
            <a:ext cx="11871434" cy="1325563"/>
          </a:xfrm>
        </p:spPr>
        <p:txBody>
          <a:bodyPr>
            <a:noAutofit/>
          </a:bodyPr>
          <a:lstStyle/>
          <a:p>
            <a:r>
              <a:rPr lang="pt-BR" sz="2200" b="1" dirty="0"/>
              <a:t>Roteiro para avaliação </a:t>
            </a:r>
            <a:r>
              <a:rPr lang="pt-BR" sz="2200" b="1"/>
              <a:t>das </a:t>
            </a:r>
            <a:r>
              <a:rPr lang="pt-BR" sz="2200" b="1" smtClean="0"/>
              <a:t>apresentações (2,0)</a:t>
            </a: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b="1" dirty="0"/>
              <a:t/>
            </a:r>
            <a:br>
              <a:rPr lang="pt-BR" sz="2200" b="1" dirty="0"/>
            </a:br>
            <a:r>
              <a:rPr lang="pt-BR" sz="2200" dirty="0"/>
              <a:t>O grupo se organizou para que a apresentação ocorresse dentro do </a:t>
            </a:r>
            <a:r>
              <a:rPr lang="pt-BR" sz="2200" b="1" dirty="0"/>
              <a:t>tempo estipulado (30 minutos)</a:t>
            </a:r>
            <a:r>
              <a:rPr lang="pt-BR" sz="2200" dirty="0"/>
              <a:t>?</a:t>
            </a:r>
            <a:br>
              <a:rPr lang="pt-BR" sz="2200" dirty="0"/>
            </a:br>
            <a:r>
              <a:rPr lang="pt-BR" sz="2200" dirty="0"/>
              <a:t/>
            </a:r>
            <a:br>
              <a:rPr lang="pt-BR" sz="2200" dirty="0"/>
            </a:br>
            <a:r>
              <a:rPr lang="pt-BR" sz="2200" dirty="0"/>
              <a:t>O grupo apresentou a </a:t>
            </a:r>
            <a:r>
              <a:rPr lang="pt-BR" sz="2200" b="1" dirty="0"/>
              <a:t>gênese do problema</a:t>
            </a:r>
            <a:r>
              <a:rPr lang="pt-BR" sz="2200" dirty="0"/>
              <a:t>, incluindo as ações de negociação para que chegassem ao enunciado do problema?</a:t>
            </a:r>
            <a:br>
              <a:rPr lang="pt-BR" sz="2200" dirty="0"/>
            </a:br>
            <a:r>
              <a:rPr lang="pt-BR" sz="2200" dirty="0"/>
              <a:t/>
            </a:r>
            <a:br>
              <a:rPr lang="pt-BR" sz="2200" dirty="0"/>
            </a:br>
            <a:r>
              <a:rPr lang="pt-BR" sz="2200" dirty="0"/>
              <a:t>O grupo apresentou, de modo claro, qual o </a:t>
            </a:r>
            <a:r>
              <a:rPr lang="pt-BR" sz="2200" b="1" dirty="0"/>
              <a:t>problema de investigação </a:t>
            </a:r>
            <a:r>
              <a:rPr lang="pt-BR" sz="2200" dirty="0"/>
              <a:t>proposto, bem como os </a:t>
            </a:r>
            <a:r>
              <a:rPr lang="pt-BR" sz="2200" b="1" dirty="0"/>
              <a:t>objetivos (geral e específicos)</a:t>
            </a:r>
            <a:r>
              <a:rPr lang="pt-BR" sz="2200" dirty="0"/>
              <a:t>?</a:t>
            </a:r>
            <a:br>
              <a:rPr lang="pt-BR" sz="2200" dirty="0"/>
            </a:br>
            <a:r>
              <a:rPr lang="pt-BR" sz="2200" dirty="0"/>
              <a:t/>
            </a:r>
            <a:br>
              <a:rPr lang="pt-BR" sz="2200" dirty="0"/>
            </a:br>
            <a:r>
              <a:rPr lang="pt-BR" sz="2200" dirty="0"/>
              <a:t>O grupo discutiu como foi o </a:t>
            </a:r>
            <a:r>
              <a:rPr lang="pt-BR" sz="2200" b="1" dirty="0"/>
              <a:t>processo de construção da síntese da bibliografia</a:t>
            </a:r>
            <a:r>
              <a:rPr lang="pt-BR" sz="2200" dirty="0"/>
              <a:t>, tanto nos momentos de trabalho em grupo quanto individual?</a:t>
            </a:r>
            <a:br>
              <a:rPr lang="pt-BR" sz="2200" dirty="0"/>
            </a:br>
            <a:r>
              <a:rPr lang="pt-BR" sz="2200" dirty="0"/>
              <a:t/>
            </a:r>
            <a:br>
              <a:rPr lang="pt-BR" sz="2200" dirty="0"/>
            </a:br>
            <a:r>
              <a:rPr lang="pt-BR" sz="2200" dirty="0"/>
              <a:t>O </a:t>
            </a:r>
            <a:r>
              <a:rPr lang="pt-BR" sz="2200" b="1" dirty="0"/>
              <a:t>desenho metodológico e a abordagem de análise </a:t>
            </a:r>
            <a:r>
              <a:rPr lang="pt-BR" sz="2200" dirty="0"/>
              <a:t>foram apresentadas de modo a revelar sua coerência com o problema que o grupo pretende investigar?</a:t>
            </a:r>
            <a:br>
              <a:rPr lang="pt-BR" sz="2200" dirty="0"/>
            </a:br>
            <a:r>
              <a:rPr lang="pt-BR" sz="2200" dirty="0"/>
              <a:t/>
            </a:r>
            <a:br>
              <a:rPr lang="pt-BR" sz="2200" dirty="0"/>
            </a:br>
            <a:r>
              <a:rPr lang="pt-BR" sz="2200" dirty="0"/>
              <a:t>O </a:t>
            </a:r>
            <a:r>
              <a:rPr lang="pt-BR" sz="2200" b="1" dirty="0"/>
              <a:t>cronograma de ações </a:t>
            </a:r>
            <a:r>
              <a:rPr lang="pt-BR" sz="2200" dirty="0"/>
              <a:t>inclui, de modo factível, as etapas de aprofundamento bibliográfico, negociação para entrada em campo, coleta de informações, análise de dados e escrita do relatório?</a:t>
            </a:r>
            <a:br>
              <a:rPr lang="pt-BR" sz="2200" dirty="0"/>
            </a:br>
            <a:r>
              <a:rPr lang="pt-BR" sz="2200" dirty="0"/>
              <a:t/>
            </a:r>
            <a:br>
              <a:rPr lang="pt-BR" sz="2200" dirty="0"/>
            </a:br>
            <a:r>
              <a:rPr lang="pt-BR" sz="2200" dirty="0"/>
              <a:t>Os diferentes integrantes do grupo </a:t>
            </a:r>
            <a:r>
              <a:rPr lang="pt-BR" sz="2200" b="1" dirty="0"/>
              <a:t>responderam aos questionamentos </a:t>
            </a:r>
            <a:r>
              <a:rPr lang="pt-BR" sz="2200" dirty="0"/>
              <a:t>feitos pelos pares demonstrando segurança quanto à proposta por eles defendida?</a:t>
            </a:r>
            <a:br>
              <a:rPr lang="pt-BR" sz="2200" dirty="0"/>
            </a:br>
            <a:r>
              <a:rPr lang="pt-BR" sz="2200" dirty="0"/>
              <a:t/>
            </a:r>
            <a:br>
              <a:rPr lang="pt-BR" sz="2200" dirty="0"/>
            </a:br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464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62152" y="397542"/>
            <a:ext cx="107993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 smtClean="0"/>
              <a:t>Critérios </a:t>
            </a:r>
            <a:r>
              <a:rPr lang="pt-BR" sz="2600" dirty="0"/>
              <a:t>adotados para a leitura e atribuição de </a:t>
            </a:r>
            <a:r>
              <a:rPr lang="pt-BR" sz="2600" dirty="0" smtClean="0"/>
              <a:t>nota</a:t>
            </a:r>
            <a:endParaRPr lang="pt-BR" sz="2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662152" y="1096888"/>
            <a:ext cx="1125657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/>
              <a:t>Adequação da linguagem: </a:t>
            </a:r>
            <a:r>
              <a:rPr lang="pt-BR" sz="2600" dirty="0" smtClean="0"/>
              <a:t>0,5</a:t>
            </a:r>
          </a:p>
          <a:p>
            <a:r>
              <a:rPr lang="pt-BR" sz="2600" dirty="0"/>
              <a:t>grau de formalidade, correção, organização dos parágrafos, coesão, coerência </a:t>
            </a:r>
            <a:r>
              <a:rPr lang="pt-BR" sz="2600" dirty="0" smtClean="0"/>
              <a:t> </a:t>
            </a:r>
            <a:endParaRPr lang="pt-BR" sz="2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662152" y="2355283"/>
            <a:ext cx="1125657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/>
              <a:t>Referências bibliográficas explicitadas: </a:t>
            </a:r>
            <a:r>
              <a:rPr lang="pt-BR" sz="2600" dirty="0" smtClean="0"/>
              <a:t>0,5</a:t>
            </a:r>
          </a:p>
          <a:p>
            <a:r>
              <a:rPr lang="pt-BR" sz="2600" dirty="0"/>
              <a:t>Apresentação dos autores e de suas ideias: referências bibliográficas; citação direta; citação indireta; citação em apud </a:t>
            </a:r>
            <a:endParaRPr lang="pt-BR" sz="2600" dirty="0" smtClean="0"/>
          </a:p>
          <a:p>
            <a:r>
              <a:rPr lang="pt-BR" sz="2600" dirty="0" err="1"/>
              <a:t>http</a:t>
            </a:r>
            <a:r>
              <a:rPr lang="pt-BR" sz="2600" dirty="0"/>
              <a:t>://</a:t>
            </a:r>
            <a:r>
              <a:rPr lang="pt-BR" sz="2600" dirty="0" err="1"/>
              <a:t>www.livrosabertos.sibi.usp.br</a:t>
            </a:r>
            <a:r>
              <a:rPr lang="pt-BR" sz="2600" dirty="0"/>
              <a:t>/</a:t>
            </a:r>
            <a:r>
              <a:rPr lang="pt-BR" sz="2600" dirty="0" err="1"/>
              <a:t>portaldelivrosUSP</a:t>
            </a:r>
            <a:r>
              <a:rPr lang="pt-BR" sz="2600" dirty="0"/>
              <a:t>/</a:t>
            </a:r>
            <a:r>
              <a:rPr lang="pt-BR" sz="2600" dirty="0" err="1"/>
              <a:t>catalog</a:t>
            </a:r>
            <a:r>
              <a:rPr lang="pt-BR" sz="2600" dirty="0"/>
              <a:t>/</a:t>
            </a:r>
            <a:r>
              <a:rPr lang="pt-BR" sz="2600" dirty="0" err="1"/>
              <a:t>view</a:t>
            </a:r>
            <a:r>
              <a:rPr lang="pt-BR" sz="2600" dirty="0"/>
              <a:t>/111/95/491-1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62152" y="4251946"/>
            <a:ext cx="1125657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/>
              <a:t>Articulações internas e articulações intertextuais: </a:t>
            </a:r>
            <a:r>
              <a:rPr lang="pt-BR" sz="2600" dirty="0" smtClean="0"/>
              <a:t>1,0</a:t>
            </a:r>
          </a:p>
          <a:p>
            <a:r>
              <a:rPr lang="pt-BR" sz="2600" dirty="0"/>
              <a:t>valorizando as ideias dos textos propriamente </a:t>
            </a:r>
            <a:r>
              <a:rPr lang="pt-BR" sz="2600" dirty="0" smtClean="0"/>
              <a:t>ditos, referenciando </a:t>
            </a:r>
            <a:r>
              <a:rPr lang="pt-BR" sz="2600" dirty="0"/>
              <a:t>os diferentes autores escolhidos e estabelecendo diálogos entre as ideias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62154" y="5787399"/>
            <a:ext cx="1079937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/>
              <a:t>Articulação com o problema de pesquisa: 0,5 </a:t>
            </a:r>
          </a:p>
        </p:txBody>
      </p:sp>
    </p:spTree>
    <p:extLst>
      <p:ext uri="{BB962C8B-B14F-4D97-AF65-F5344CB8AC3E}">
        <p14:creationId xmlns:p14="http://schemas.microsoft.com/office/powerpoint/2010/main" val="145452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06" id="{A55DF1DA-22EC-4DA4-B170-D3F0FF81047C}" vid="{3BFA2149-51D1-489C-9B65-4F9563B08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Profundidade</Template>
  <TotalTime>49</TotalTime>
  <Words>97</Words>
  <Application>Microsoft Macintosh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Corbel</vt:lpstr>
      <vt:lpstr>Arial</vt:lpstr>
      <vt:lpstr>TF10001006</vt:lpstr>
      <vt:lpstr>Roteiro para avaliação das apresentações (2,0)  O grupo se organizou para que a apresentação ocorresse dentro do tempo estipulado (30 minutos)?  O grupo apresentou a gênese do problema, incluindo as ações de negociação para que chegassem ao enunciado do problema?  O grupo apresentou, de modo claro, qual o problema de investigação proposto, bem como os objetivos (geral e específicos)?  O grupo discutiu como foi o processo de construção da síntese da bibliografia, tanto nos momentos de trabalho em grupo quanto individual?  O desenho metodológico e a abordagem de análise foram apresentadas de modo a revelar sua coerência com o problema que o grupo pretende investigar?  O cronograma de ações inclui, de modo factível, as etapas de aprofundamento bibliográfico, negociação para entrada em campo, coleta de informações, análise de dados e escrita do relatório?  Os diferentes integrantes do grupo responderam aos questionamentos feitos pelos pares demonstrando segurança quanto à proposta por eles defendida?   </vt:lpstr>
      <vt:lpstr>Apresentação do PowerPoint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Lucia Helena Sasseron</dc:creator>
  <cp:lastModifiedBy>Lucia Helena Sasseron</cp:lastModifiedBy>
  <cp:revision>3</cp:revision>
  <dcterms:created xsi:type="dcterms:W3CDTF">2017-06-08T20:17:58Z</dcterms:created>
  <dcterms:modified xsi:type="dcterms:W3CDTF">2017-06-08T22:11:36Z</dcterms:modified>
</cp:coreProperties>
</file>