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2" r:id="rId6"/>
    <p:sldId id="259" r:id="rId7"/>
    <p:sldId id="261" r:id="rId8"/>
    <p:sldId id="262" r:id="rId9"/>
    <p:sldId id="26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2" autoAdjust="0"/>
    <p:restoredTop sz="94712" autoAdjust="0"/>
  </p:normalViewPr>
  <p:slideViewPr>
    <p:cSldViewPr>
      <p:cViewPr varScale="1">
        <p:scale>
          <a:sx n="70" d="100"/>
          <a:sy n="70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&amp; Human Rights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Cristiane </a:t>
            </a:r>
            <a:r>
              <a:rPr lang="en-US" dirty="0" err="1"/>
              <a:t>Lucena</a:t>
            </a:r>
            <a:endParaRPr lang="en-US" dirty="0"/>
          </a:p>
          <a:p>
            <a:r>
              <a:rPr lang="en-US" dirty="0" err="1"/>
              <a:t>Cristiane.lucena@usp.br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 err="1"/>
              <a:t>Historical</a:t>
            </a:r>
            <a:r>
              <a:rPr lang="pt-BR" dirty="0"/>
              <a:t> </a:t>
            </a:r>
            <a:r>
              <a:rPr lang="pt-BR" dirty="0" err="1"/>
              <a:t>balancesheet</a:t>
            </a:r>
            <a:endParaRPr lang="pt-BR" dirty="0"/>
          </a:p>
          <a:p>
            <a:pPr lvl="1"/>
            <a:r>
              <a:rPr lang="pt-BR" dirty="0"/>
              <a:t>In </a:t>
            </a:r>
            <a:r>
              <a:rPr lang="pt-BR" dirty="0" err="1"/>
              <a:t>spite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U.S. </a:t>
            </a:r>
            <a:r>
              <a:rPr lang="pt-BR" dirty="0" err="1"/>
              <a:t>skeptcism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movement</a:t>
            </a:r>
            <a:r>
              <a:rPr lang="pt-BR" dirty="0"/>
              <a:t> </a:t>
            </a:r>
            <a:r>
              <a:rPr lang="pt-BR" dirty="0" err="1"/>
              <a:t>towards</a:t>
            </a:r>
            <a:r>
              <a:rPr lang="pt-BR" dirty="0"/>
              <a:t> </a:t>
            </a:r>
            <a:r>
              <a:rPr lang="pt-BR" dirty="0" err="1"/>
              <a:t>legalization</a:t>
            </a:r>
            <a:r>
              <a:rPr lang="pt-BR" dirty="0"/>
              <a:t> </a:t>
            </a:r>
            <a:r>
              <a:rPr lang="pt-BR" dirty="0" err="1"/>
              <a:t>continued</a:t>
            </a:r>
            <a:endParaRPr lang="pt-BR" dirty="0"/>
          </a:p>
          <a:p>
            <a:pPr lvl="1"/>
            <a:r>
              <a:rPr lang="pt-BR" dirty="0"/>
              <a:t>Role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UN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Commission</a:t>
            </a:r>
            <a:endParaRPr lang="pt-BR" dirty="0"/>
          </a:p>
          <a:p>
            <a:pPr lvl="1"/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as a </a:t>
            </a:r>
            <a:r>
              <a:rPr lang="pt-BR" dirty="0" err="1"/>
              <a:t>symbol</a:t>
            </a:r>
            <a:r>
              <a:rPr lang="pt-BR" dirty="0"/>
              <a:t>, </a:t>
            </a:r>
            <a:r>
              <a:rPr lang="pt-BR" dirty="0" err="1"/>
              <a:t>subsequently</a:t>
            </a:r>
            <a:r>
              <a:rPr lang="pt-BR" dirty="0"/>
              <a:t> </a:t>
            </a:r>
            <a:r>
              <a:rPr lang="pt-BR" dirty="0" err="1"/>
              <a:t>subject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manipulation</a:t>
            </a:r>
            <a:r>
              <a:rPr lang="pt-BR" dirty="0"/>
              <a:t> </a:t>
            </a:r>
            <a:r>
              <a:rPr lang="pt-BR" dirty="0" err="1"/>
              <a:t>during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Cold</a:t>
            </a:r>
            <a:r>
              <a:rPr lang="pt-BR" dirty="0"/>
              <a:t> War</a:t>
            </a:r>
          </a:p>
          <a:p>
            <a:pPr lvl="2"/>
            <a:r>
              <a:rPr lang="pt-BR" dirty="0"/>
              <a:t>The American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Commission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Jurists</a:t>
            </a:r>
            <a:r>
              <a:rPr lang="pt-BR" dirty="0"/>
              <a:t>, </a:t>
            </a:r>
            <a:r>
              <a:rPr lang="pt-BR" dirty="0" err="1"/>
              <a:t>and</a:t>
            </a:r>
            <a:endParaRPr lang="pt-BR" dirty="0"/>
          </a:p>
          <a:p>
            <a:pPr lvl="2"/>
            <a:r>
              <a:rPr lang="pt-BR" dirty="0"/>
              <a:t>The </a:t>
            </a:r>
            <a:r>
              <a:rPr lang="pt-BR" dirty="0" err="1"/>
              <a:t>Soviet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Association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Democratic</a:t>
            </a:r>
            <a:r>
              <a:rPr lang="pt-BR" dirty="0"/>
              <a:t> </a:t>
            </a:r>
            <a:r>
              <a:rPr lang="pt-BR" dirty="0" err="1"/>
              <a:t>Jurists</a:t>
            </a:r>
            <a:endParaRPr lang="pt-B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Thomas </a:t>
            </a:r>
            <a:r>
              <a:rPr lang="en-US" dirty="0" err="1">
                <a:latin typeface="Bookman Old Style" pitchFamily="18" charset="0"/>
              </a:rPr>
              <a:t>Buergenthal</a:t>
            </a:r>
            <a:r>
              <a:rPr lang="en-US" dirty="0">
                <a:latin typeface="Bookman Old Style" pitchFamily="18" charset="0"/>
              </a:rPr>
              <a:t> (1997)</a:t>
            </a:r>
          </a:p>
          <a:p>
            <a:pPr lvl="1"/>
            <a:r>
              <a:rPr lang="en-US" i="1" dirty="0">
                <a:latin typeface="Bookman Old Style" pitchFamily="18" charset="0"/>
              </a:rPr>
              <a:t>“</a:t>
            </a:r>
            <a:r>
              <a:rPr lang="en-US" b="0" i="1" dirty="0">
                <a:solidFill>
                  <a:srgbClr val="0A0A0A"/>
                </a:solidFill>
                <a:effectLst/>
                <a:latin typeface="+mj-lt"/>
              </a:rPr>
              <a:t>The Normative and Institutional Evolution of International Human Rights</a:t>
            </a:r>
            <a:r>
              <a:rPr lang="en-US" i="1" dirty="0">
                <a:latin typeface="Bookman Old Style" pitchFamily="18" charset="0"/>
              </a:rPr>
              <a:t>”</a:t>
            </a:r>
          </a:p>
          <a:p>
            <a:pPr lvl="1"/>
            <a:endParaRPr lang="en-US" i="1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Beth Simmons (2009)</a:t>
            </a:r>
          </a:p>
          <a:p>
            <a:pPr lvl="1"/>
            <a:r>
              <a:rPr lang="en-US" i="1" dirty="0">
                <a:latin typeface="Bookman Old Style" pitchFamily="18" charset="0"/>
              </a:rPr>
              <a:t>Mobilizing for Human Rights: International Law in Domestic Politics, Chap. 1 &amp;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15D50A7-90FF-44A8-BFA0-32964C5B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Buergenthal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9D3861A-C027-49C4-AB20-E116118020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The UN Charter</a:t>
            </a:r>
          </a:p>
          <a:p>
            <a:pPr lvl="1"/>
            <a:r>
              <a:rPr lang="pt-BR" dirty="0" err="1"/>
              <a:t>Internationalization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endParaRPr lang="pt-BR" dirty="0"/>
          </a:p>
          <a:p>
            <a:pPr lvl="1"/>
            <a:r>
              <a:rPr lang="pt-BR" dirty="0" err="1"/>
              <a:t>Humanization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Law</a:t>
            </a:r>
          </a:p>
          <a:p>
            <a:pPr lvl="1"/>
            <a:r>
              <a:rPr lang="pt-BR" dirty="0" err="1"/>
              <a:t>Normative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institutional</a:t>
            </a:r>
            <a:r>
              <a:rPr lang="pt-BR" dirty="0"/>
              <a:t> Evolution: four </a:t>
            </a:r>
            <a:r>
              <a:rPr lang="pt-BR" dirty="0" err="1"/>
              <a:t>phases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22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3B95C06-3DED-43A4-AC95-E60A70FC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Buergenthal</a:t>
            </a: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C1A2160-9107-4E52-A882-FB501887B3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200" dirty="0" err="1"/>
              <a:t>First</a:t>
            </a:r>
            <a:r>
              <a:rPr lang="pt-BR" sz="2200" dirty="0"/>
              <a:t> </a:t>
            </a:r>
            <a:r>
              <a:rPr lang="pt-BR" sz="2200" dirty="0" err="1"/>
              <a:t>period</a:t>
            </a:r>
            <a:r>
              <a:rPr lang="pt-BR" sz="2200" dirty="0"/>
              <a:t> (1945 – 1966) 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08856ED-1246-4915-860D-6642884FEBC3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343400" cy="685800"/>
          </a:xfrm>
        </p:spPr>
        <p:txBody>
          <a:bodyPr>
            <a:normAutofit fontScale="92500"/>
          </a:bodyPr>
          <a:lstStyle/>
          <a:p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period</a:t>
            </a:r>
            <a:r>
              <a:rPr lang="pt-BR" dirty="0"/>
              <a:t> (1960s – 1980s)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0CD2E7-B1AA-4633-A8F0-4BFB895D6124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endParaRPr lang="pt-BR" sz="2000" dirty="0"/>
          </a:p>
          <a:p>
            <a:r>
              <a:rPr lang="pt-BR" sz="2000" dirty="0"/>
              <a:t>Universal </a:t>
            </a:r>
            <a:r>
              <a:rPr lang="pt-BR" sz="2000" dirty="0" err="1"/>
              <a:t>Declaration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Human</a:t>
            </a:r>
            <a:r>
              <a:rPr lang="pt-BR" sz="2000" dirty="0"/>
              <a:t> </a:t>
            </a:r>
            <a:r>
              <a:rPr lang="pt-BR" sz="2000" dirty="0" err="1"/>
              <a:t>Rights</a:t>
            </a:r>
            <a:r>
              <a:rPr lang="pt-BR" sz="2000" dirty="0"/>
              <a:t> (1948)</a:t>
            </a:r>
          </a:p>
          <a:p>
            <a:r>
              <a:rPr lang="pt-BR" sz="2000" dirty="0" err="1"/>
              <a:t>Genocide</a:t>
            </a:r>
            <a:r>
              <a:rPr lang="pt-BR" sz="2000" dirty="0"/>
              <a:t> Convention (1951)</a:t>
            </a:r>
          </a:p>
          <a:p>
            <a:r>
              <a:rPr lang="pt-BR" sz="2000" dirty="0"/>
              <a:t>CERD (1965)</a:t>
            </a:r>
          </a:p>
          <a:p>
            <a:r>
              <a:rPr lang="pt-BR" sz="2000" dirty="0" err="1"/>
              <a:t>European</a:t>
            </a:r>
            <a:r>
              <a:rPr lang="pt-BR" sz="2000" dirty="0"/>
              <a:t> Convention </a:t>
            </a:r>
            <a:r>
              <a:rPr lang="pt-BR" sz="2000" dirty="0" err="1"/>
              <a:t>on</a:t>
            </a:r>
            <a:r>
              <a:rPr lang="pt-BR" sz="2000" dirty="0"/>
              <a:t> </a:t>
            </a:r>
            <a:r>
              <a:rPr lang="pt-BR" sz="2000" dirty="0" err="1"/>
              <a:t>Human</a:t>
            </a:r>
            <a:r>
              <a:rPr lang="pt-BR" sz="2000" dirty="0"/>
              <a:t> </a:t>
            </a:r>
            <a:r>
              <a:rPr lang="pt-BR" sz="2000" dirty="0" err="1"/>
              <a:t>Rights</a:t>
            </a:r>
            <a:r>
              <a:rPr lang="pt-BR" sz="2000" dirty="0"/>
              <a:t> (1953)</a:t>
            </a:r>
          </a:p>
          <a:p>
            <a:r>
              <a:rPr lang="pt-BR" sz="2000" dirty="0"/>
              <a:t>American </a:t>
            </a:r>
            <a:r>
              <a:rPr lang="pt-BR" sz="2000" dirty="0" err="1"/>
              <a:t>Declaration</a:t>
            </a:r>
            <a:r>
              <a:rPr lang="pt-BR" sz="2000" dirty="0"/>
              <a:t> </a:t>
            </a:r>
            <a:r>
              <a:rPr lang="pt-BR" sz="2000" dirty="0" err="1"/>
              <a:t>on</a:t>
            </a:r>
            <a:r>
              <a:rPr lang="pt-BR" sz="2000" dirty="0"/>
              <a:t> </a:t>
            </a:r>
            <a:r>
              <a:rPr lang="pt-BR" sz="2000" dirty="0" err="1"/>
              <a:t>the</a:t>
            </a:r>
            <a:r>
              <a:rPr lang="pt-BR" sz="2000" dirty="0"/>
              <a:t> </a:t>
            </a:r>
            <a:r>
              <a:rPr lang="pt-BR" sz="2000" dirty="0" err="1"/>
              <a:t>Rights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Duties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Men</a:t>
            </a:r>
            <a:r>
              <a:rPr lang="pt-BR" sz="2000" dirty="0"/>
              <a:t> (1948)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E0FA82D9-F99E-4126-8E0D-C300D2E0565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sz="2000" dirty="0"/>
          </a:p>
          <a:p>
            <a:r>
              <a:rPr lang="pt-BR" sz="2000" dirty="0" err="1"/>
              <a:t>Two</a:t>
            </a:r>
            <a:r>
              <a:rPr lang="pt-BR" sz="2000" dirty="0"/>
              <a:t> </a:t>
            </a:r>
            <a:r>
              <a:rPr lang="pt-BR" sz="2000" dirty="0" err="1"/>
              <a:t>covenants</a:t>
            </a:r>
            <a:r>
              <a:rPr lang="pt-BR" sz="2000" dirty="0"/>
              <a:t> system (1966-1976)</a:t>
            </a:r>
          </a:p>
          <a:p>
            <a:pPr lvl="1"/>
            <a:r>
              <a:rPr lang="pt-BR" sz="1700" dirty="0" err="1"/>
              <a:t>Human</a:t>
            </a:r>
            <a:r>
              <a:rPr lang="pt-BR" sz="1700" dirty="0"/>
              <a:t> </a:t>
            </a:r>
            <a:r>
              <a:rPr lang="pt-BR" sz="1700" dirty="0" err="1"/>
              <a:t>Rights</a:t>
            </a:r>
            <a:r>
              <a:rPr lang="pt-BR" sz="1700" dirty="0"/>
              <a:t> </a:t>
            </a:r>
            <a:r>
              <a:rPr lang="pt-BR" sz="1700" dirty="0" err="1"/>
              <a:t>Committee</a:t>
            </a:r>
            <a:endParaRPr lang="pt-BR" sz="1700" dirty="0"/>
          </a:p>
          <a:p>
            <a:pPr lvl="1"/>
            <a:r>
              <a:rPr lang="pt-BR" sz="1700" dirty="0" err="1"/>
              <a:t>Human</a:t>
            </a:r>
            <a:r>
              <a:rPr lang="pt-BR" sz="1700" dirty="0"/>
              <a:t> </a:t>
            </a:r>
            <a:r>
              <a:rPr lang="pt-BR" sz="1700" dirty="0" err="1"/>
              <a:t>Rights</a:t>
            </a:r>
            <a:r>
              <a:rPr lang="pt-BR" sz="1700" dirty="0"/>
              <a:t> </a:t>
            </a:r>
            <a:r>
              <a:rPr lang="pt-BR" sz="1700" dirty="0" err="1"/>
              <a:t>Council</a:t>
            </a:r>
            <a:endParaRPr lang="pt-BR" sz="1700" dirty="0"/>
          </a:p>
          <a:p>
            <a:r>
              <a:rPr lang="pt-BR" sz="2000" dirty="0"/>
              <a:t>Regional </a:t>
            </a:r>
            <a:r>
              <a:rPr lang="pt-BR" sz="2000" dirty="0" err="1"/>
              <a:t>human</a:t>
            </a:r>
            <a:r>
              <a:rPr lang="pt-BR" sz="2000" dirty="0"/>
              <a:t> </a:t>
            </a:r>
            <a:r>
              <a:rPr lang="pt-BR" sz="2000" dirty="0" err="1"/>
              <a:t>rights</a:t>
            </a:r>
            <a:r>
              <a:rPr lang="pt-BR" sz="2000" dirty="0"/>
              <a:t> </a:t>
            </a:r>
            <a:r>
              <a:rPr lang="pt-BR" sz="2000" dirty="0" err="1"/>
              <a:t>courts</a:t>
            </a:r>
            <a:endParaRPr lang="pt-BR" sz="2000" dirty="0"/>
          </a:p>
          <a:p>
            <a:r>
              <a:rPr lang="pt-BR" sz="2000" dirty="0" err="1"/>
              <a:t>Organized</a:t>
            </a:r>
            <a:r>
              <a:rPr lang="pt-BR" sz="2000" dirty="0"/>
              <a:t> civil Society</a:t>
            </a:r>
          </a:p>
          <a:p>
            <a:r>
              <a:rPr lang="pt-BR" sz="2000" dirty="0" err="1"/>
              <a:t>Decolonization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Apartheid</a:t>
            </a:r>
          </a:p>
        </p:txBody>
      </p:sp>
    </p:spTree>
    <p:extLst>
      <p:ext uri="{BB962C8B-B14F-4D97-AF65-F5344CB8AC3E}">
        <p14:creationId xmlns:p14="http://schemas.microsoft.com/office/powerpoint/2010/main" val="82919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BBC0D2B6-D677-4997-ACD3-0A5780B96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Buergenthal</a:t>
            </a:r>
            <a:endParaRPr lang="pt-BR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972379AB-9B0F-436D-8932-8A6DE90810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200" dirty="0" err="1"/>
              <a:t>Third</a:t>
            </a:r>
            <a:r>
              <a:rPr lang="pt-BR" sz="2200" dirty="0"/>
              <a:t> </a:t>
            </a:r>
            <a:r>
              <a:rPr lang="pt-BR" sz="2200" dirty="0" err="1"/>
              <a:t>period</a:t>
            </a:r>
            <a:r>
              <a:rPr lang="pt-BR" sz="2200" dirty="0"/>
              <a:t>: Post WWII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CC0C432C-F43D-4836-9E3D-66B1C1A27B6F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Fourth</a:t>
            </a:r>
            <a:r>
              <a:rPr lang="pt-BR" dirty="0"/>
              <a:t> </a:t>
            </a:r>
            <a:r>
              <a:rPr lang="pt-BR" dirty="0" err="1"/>
              <a:t>period</a:t>
            </a:r>
            <a:endParaRPr lang="pt-BR" dirty="0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7A096546-979F-482A-8954-4C7046A38923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pt-BR" sz="2000" dirty="0"/>
          </a:p>
          <a:p>
            <a:r>
              <a:rPr lang="pt-BR" sz="2000" dirty="0" err="1"/>
              <a:t>Implementation</a:t>
            </a:r>
            <a:endParaRPr lang="pt-BR" sz="2000" dirty="0"/>
          </a:p>
          <a:p>
            <a:r>
              <a:rPr lang="pt-BR" sz="2000" dirty="0"/>
              <a:t>1993 Vienna </a:t>
            </a:r>
            <a:r>
              <a:rPr lang="pt-BR" sz="2000" dirty="0" err="1"/>
              <a:t>Declaration</a:t>
            </a:r>
            <a:endParaRPr lang="pt-BR" sz="2000" dirty="0"/>
          </a:p>
          <a:p>
            <a:endParaRPr lang="pt-BR" sz="2000" dirty="0"/>
          </a:p>
          <a:p>
            <a:pPr marL="0" indent="0">
              <a:buNone/>
            </a:pPr>
            <a:r>
              <a:rPr lang="ja-JP" altLang="en-US" sz="2000" i="1" dirty="0">
                <a:latin typeface="Arial" charset="0"/>
              </a:rPr>
              <a:t>“</a:t>
            </a:r>
            <a:r>
              <a:rPr lang="en-US" sz="2000" i="1" dirty="0">
                <a:latin typeface="Arial" charset="0"/>
              </a:rPr>
              <a:t>… Democracy, development and respect for human rights and fundamental freedoms are interdependent and mutually reinforcing …</a:t>
            </a:r>
            <a:r>
              <a:rPr lang="ja-JP" altLang="en-US" sz="2000" i="1" dirty="0">
                <a:latin typeface="Arial" charset="0"/>
              </a:rPr>
              <a:t>”</a:t>
            </a:r>
            <a:r>
              <a:rPr lang="en-US" sz="2000" i="1" dirty="0">
                <a:latin typeface="Arial" charset="0"/>
              </a:rPr>
              <a:t> [Paragraph 8] </a:t>
            </a:r>
          </a:p>
          <a:p>
            <a:endParaRPr lang="pt-BR" sz="2000" dirty="0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582B1995-E323-4549-A9B6-E7AA8264483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sz="2000" dirty="0"/>
          </a:p>
          <a:p>
            <a:r>
              <a:rPr lang="pt-BR" sz="2000" dirty="0"/>
              <a:t>Individual criminal </a:t>
            </a:r>
            <a:r>
              <a:rPr lang="pt-BR" sz="2000" dirty="0" err="1"/>
              <a:t>responsibility</a:t>
            </a:r>
            <a:endParaRPr lang="pt-BR" sz="2000" dirty="0"/>
          </a:p>
          <a:p>
            <a:pPr lvl="1"/>
            <a:r>
              <a:rPr lang="pt-BR" sz="1700" dirty="0"/>
              <a:t>Ad hoc criminal </a:t>
            </a:r>
            <a:r>
              <a:rPr lang="pt-BR" sz="1700" dirty="0" err="1"/>
              <a:t>tribunals</a:t>
            </a:r>
            <a:endParaRPr lang="pt-BR" sz="1700" dirty="0"/>
          </a:p>
          <a:p>
            <a:pPr lvl="1"/>
            <a:r>
              <a:rPr lang="pt-BR" sz="1700" dirty="0"/>
              <a:t>ICC</a:t>
            </a:r>
          </a:p>
          <a:p>
            <a:r>
              <a:rPr lang="pt-BR" sz="2000" dirty="0" err="1"/>
              <a:t>Humanitarian</a:t>
            </a:r>
            <a:r>
              <a:rPr lang="pt-BR" sz="2000" dirty="0"/>
              <a:t> </a:t>
            </a:r>
            <a:r>
              <a:rPr lang="pt-BR" sz="2000" dirty="0" err="1"/>
              <a:t>intervention</a:t>
            </a:r>
            <a:endParaRPr lang="pt-BR" sz="2000" dirty="0"/>
          </a:p>
          <a:p>
            <a:r>
              <a:rPr lang="pt-BR" sz="2000" dirty="0" err="1"/>
              <a:t>Minority</a:t>
            </a:r>
            <a:r>
              <a:rPr lang="pt-BR" sz="2000" dirty="0"/>
              <a:t> </a:t>
            </a:r>
            <a:r>
              <a:rPr lang="pt-BR" sz="2000" dirty="0" err="1"/>
              <a:t>rights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7573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/>
              <a:t>The </a:t>
            </a:r>
            <a:r>
              <a:rPr lang="pt-BR" dirty="0" err="1"/>
              <a:t>evolution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law</a:t>
            </a:r>
            <a:endParaRPr lang="pt-BR" dirty="0"/>
          </a:p>
          <a:p>
            <a:pPr marL="731520" lvl="1" indent="-457200">
              <a:buFont typeface="+mj-lt"/>
              <a:buAutoNum type="arabicPeriod"/>
            </a:pP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Diffusion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itchFamily="34" charset="0"/>
              <a:buChar char="•"/>
            </a:pPr>
            <a:r>
              <a:rPr lang="pt-BR" dirty="0" err="1"/>
              <a:t>Democracy</a:t>
            </a:r>
            <a:r>
              <a:rPr lang="pt-BR" dirty="0"/>
              <a:t> </a:t>
            </a:r>
            <a:r>
              <a:rPr lang="pt-BR" dirty="0" err="1"/>
              <a:t>raises</a:t>
            </a:r>
            <a:r>
              <a:rPr lang="pt-BR" dirty="0"/>
              <a:t> </a:t>
            </a:r>
            <a:r>
              <a:rPr lang="pt-BR" dirty="0" err="1"/>
              <a:t>expectations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respect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protection</a:t>
            </a:r>
            <a:endParaRPr lang="pt-BR" dirty="0"/>
          </a:p>
          <a:p>
            <a:pPr lvl="2">
              <a:buFont typeface="Arial" pitchFamily="34" charset="0"/>
              <a:buChar char="•"/>
            </a:pPr>
            <a:r>
              <a:rPr lang="pt-BR" dirty="0" err="1"/>
              <a:t>Democracy</a:t>
            </a:r>
            <a:r>
              <a:rPr lang="pt-BR" dirty="0"/>
              <a:t> </a:t>
            </a:r>
            <a:r>
              <a:rPr lang="pt-BR" dirty="0" err="1"/>
              <a:t>imposes</a:t>
            </a:r>
            <a:r>
              <a:rPr lang="pt-BR" dirty="0"/>
              <a:t> </a:t>
            </a:r>
            <a:r>
              <a:rPr lang="pt-BR" dirty="0" err="1"/>
              <a:t>limits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public</a:t>
            </a:r>
            <a:r>
              <a:rPr lang="pt-BR" dirty="0"/>
              <a:t> </a:t>
            </a:r>
            <a:r>
              <a:rPr lang="pt-BR" dirty="0" err="1"/>
              <a:t>authority</a:t>
            </a:r>
            <a:r>
              <a:rPr lang="pt-BR" dirty="0"/>
              <a:t>, via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rule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law</a:t>
            </a:r>
            <a:endParaRPr lang="pt-BR" dirty="0"/>
          </a:p>
          <a:p>
            <a:pPr lvl="2">
              <a:buFont typeface="Arial" pitchFamily="34" charset="0"/>
              <a:buChar char="•"/>
            </a:pPr>
            <a:r>
              <a:rPr lang="pt-BR" dirty="0" err="1"/>
              <a:t>Democracy</a:t>
            </a:r>
            <a:r>
              <a:rPr lang="pt-BR" dirty="0"/>
              <a:t> </a:t>
            </a:r>
            <a:r>
              <a:rPr lang="pt-BR" dirty="0" err="1"/>
              <a:t>promotes</a:t>
            </a:r>
            <a:r>
              <a:rPr lang="pt-BR" dirty="0"/>
              <a:t> </a:t>
            </a:r>
            <a:r>
              <a:rPr lang="pt-BR" dirty="0" err="1"/>
              <a:t>accountability</a:t>
            </a:r>
            <a:r>
              <a:rPr lang="pt-BR" dirty="0"/>
              <a:t> </a:t>
            </a:r>
            <a:r>
              <a:rPr lang="pt-BR" dirty="0" err="1"/>
              <a:t>through</a:t>
            </a:r>
            <a:r>
              <a:rPr lang="pt-BR" dirty="0"/>
              <a:t> </a:t>
            </a:r>
            <a:r>
              <a:rPr lang="pt-BR" dirty="0" err="1"/>
              <a:t>free</a:t>
            </a:r>
            <a:r>
              <a:rPr lang="pt-BR" dirty="0"/>
              <a:t> </a:t>
            </a:r>
            <a:r>
              <a:rPr lang="pt-BR" dirty="0" err="1"/>
              <a:t>elections</a:t>
            </a:r>
            <a:r>
              <a:rPr lang="pt-BR" dirty="0"/>
              <a:t>, </a:t>
            </a: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press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expression</a:t>
            </a:r>
            <a:endParaRPr lang="pt-BR" dirty="0"/>
          </a:p>
          <a:p>
            <a:pPr lvl="2">
              <a:buFont typeface="Arial" pitchFamily="34" charset="0"/>
              <a:buChar char="•"/>
            </a:pPr>
            <a:r>
              <a:rPr lang="pt-BR" dirty="0" err="1"/>
              <a:t>Democracy</a:t>
            </a:r>
            <a:r>
              <a:rPr lang="pt-BR" dirty="0"/>
              <a:t> </a:t>
            </a:r>
            <a:r>
              <a:rPr lang="pt-BR" dirty="0" err="1"/>
              <a:t>raises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(</a:t>
            </a:r>
            <a:r>
              <a:rPr lang="pt-BR" dirty="0" err="1"/>
              <a:t>domestic</a:t>
            </a:r>
            <a:r>
              <a:rPr lang="pt-BR" dirty="0"/>
              <a:t>) </a:t>
            </a:r>
            <a:r>
              <a:rPr lang="pt-BR" dirty="0" err="1"/>
              <a:t>costs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non </a:t>
            </a:r>
            <a:r>
              <a:rPr lang="pt-BR" dirty="0" err="1"/>
              <a:t>compliance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obligations</a:t>
            </a:r>
            <a:endParaRPr lang="pt-BR" dirty="0"/>
          </a:p>
          <a:p>
            <a:pPr marL="731520" lvl="1" indent="-457200">
              <a:buFont typeface="+mj-lt"/>
              <a:buAutoNum type="arabicPeriod"/>
            </a:pPr>
            <a:r>
              <a:rPr lang="pt-BR" dirty="0"/>
              <a:t>Trend </a:t>
            </a:r>
            <a:r>
              <a:rPr lang="pt-BR" dirty="0" err="1"/>
              <a:t>towards</a:t>
            </a:r>
            <a:r>
              <a:rPr lang="pt-BR" dirty="0"/>
              <a:t> more “</a:t>
            </a:r>
            <a:r>
              <a:rPr lang="pt-BR" dirty="0" err="1"/>
              <a:t>accountability</a:t>
            </a:r>
            <a:r>
              <a:rPr lang="pt-BR" dirty="0"/>
              <a:t>” in </a:t>
            </a:r>
            <a:r>
              <a:rPr lang="pt-BR" dirty="0" err="1"/>
              <a:t>Int’l</a:t>
            </a:r>
            <a:r>
              <a:rPr lang="pt-BR" dirty="0"/>
              <a:t> Law</a:t>
            </a:r>
          </a:p>
          <a:p>
            <a:pPr marL="731520" lvl="1" indent="-457200">
              <a:buFont typeface="+mj-lt"/>
              <a:buAutoNum type="arabicPeriod"/>
            </a:pPr>
            <a:r>
              <a:rPr lang="pt-BR" dirty="0" err="1"/>
              <a:t>Organization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transnational</a:t>
            </a:r>
            <a:r>
              <a:rPr lang="pt-BR" dirty="0"/>
              <a:t> civil </a:t>
            </a:r>
            <a:r>
              <a:rPr lang="pt-BR" dirty="0" err="1"/>
              <a:t>society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/>
              <a:t>The </a:t>
            </a:r>
            <a:r>
              <a:rPr lang="pt-BR" dirty="0" err="1"/>
              <a:t>evolution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law</a:t>
            </a:r>
            <a:endParaRPr lang="pt-BR" dirty="0"/>
          </a:p>
          <a:p>
            <a:pPr lvl="1"/>
            <a:r>
              <a:rPr lang="pt-BR" dirty="0" err="1"/>
              <a:t>Diffusion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democracy</a:t>
            </a:r>
            <a:endParaRPr lang="pt-BR" dirty="0"/>
          </a:p>
          <a:p>
            <a:pPr lvl="1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“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accountability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in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Int’l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Law</a:t>
            </a:r>
          </a:p>
          <a:p>
            <a:pPr lvl="2">
              <a:buFont typeface="Arial" pitchFamily="34" charset="0"/>
              <a:buChar char="•"/>
            </a:pPr>
            <a:r>
              <a:rPr lang="pt-BR" dirty="0" err="1"/>
              <a:t>Developments</a:t>
            </a:r>
            <a:r>
              <a:rPr lang="pt-BR" dirty="0"/>
              <a:t> in </a:t>
            </a:r>
            <a:r>
              <a:rPr lang="pt-BR" dirty="0" err="1"/>
              <a:t>Public</a:t>
            </a:r>
            <a:r>
              <a:rPr lang="pt-BR" dirty="0"/>
              <a:t> </a:t>
            </a:r>
            <a:r>
              <a:rPr lang="pt-BR" dirty="0" err="1"/>
              <a:t>Int’l</a:t>
            </a:r>
            <a:r>
              <a:rPr lang="pt-BR" dirty="0"/>
              <a:t> Law: more </a:t>
            </a:r>
            <a:r>
              <a:rPr lang="pt-BR" dirty="0" err="1"/>
              <a:t>monitoring</a:t>
            </a:r>
            <a:r>
              <a:rPr lang="pt-BR" dirty="0"/>
              <a:t>, </a:t>
            </a:r>
            <a:r>
              <a:rPr lang="pt-BR" dirty="0" err="1"/>
              <a:t>denounciation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follow</a:t>
            </a:r>
            <a:r>
              <a:rPr lang="pt-BR" dirty="0"/>
              <a:t> </a:t>
            </a:r>
            <a:r>
              <a:rPr lang="pt-BR" dirty="0" err="1"/>
              <a:t>up</a:t>
            </a:r>
            <a:endParaRPr lang="pt-BR" dirty="0"/>
          </a:p>
          <a:p>
            <a:pPr lvl="2">
              <a:buFont typeface="Arial" pitchFamily="34" charset="0"/>
              <a:buChar char="•"/>
            </a:pPr>
            <a:r>
              <a:rPr lang="pt-BR" dirty="0" err="1"/>
              <a:t>Development</a:t>
            </a:r>
            <a:r>
              <a:rPr lang="pt-BR" dirty="0"/>
              <a:t> in </a:t>
            </a:r>
            <a:r>
              <a:rPr lang="pt-BR" dirty="0" err="1"/>
              <a:t>areas</a:t>
            </a:r>
            <a:r>
              <a:rPr lang="pt-BR" dirty="0"/>
              <a:t>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: </a:t>
            </a:r>
            <a:r>
              <a:rPr lang="pt-BR" dirty="0" err="1"/>
              <a:t>arms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, </a:t>
            </a:r>
            <a:r>
              <a:rPr lang="pt-BR" dirty="0" err="1"/>
              <a:t>humanitarian</a:t>
            </a:r>
            <a:r>
              <a:rPr lang="pt-BR" dirty="0"/>
              <a:t> </a:t>
            </a:r>
            <a:r>
              <a:rPr lang="pt-BR" dirty="0" err="1"/>
              <a:t>law</a:t>
            </a:r>
            <a:r>
              <a:rPr lang="pt-BR" dirty="0"/>
              <a:t>, trade</a:t>
            </a:r>
          </a:p>
          <a:p>
            <a:pPr lvl="2">
              <a:buFont typeface="Arial" pitchFamily="34" charset="0"/>
              <a:buChar char="•"/>
            </a:pPr>
            <a:r>
              <a:rPr lang="pt-BR" dirty="0"/>
              <a:t>Dispute </a:t>
            </a:r>
            <a:r>
              <a:rPr lang="pt-BR" dirty="0" err="1"/>
              <a:t>resolution</a:t>
            </a:r>
            <a:r>
              <a:rPr lang="pt-BR" dirty="0"/>
              <a:t> </a:t>
            </a:r>
            <a:r>
              <a:rPr lang="pt-BR" dirty="0" err="1"/>
              <a:t>mechanisms</a:t>
            </a:r>
            <a:endParaRPr lang="pt-BR" dirty="0"/>
          </a:p>
          <a:p>
            <a:pPr lvl="1"/>
            <a:r>
              <a:rPr lang="pt-BR" dirty="0" err="1"/>
              <a:t>Organization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transnational</a:t>
            </a:r>
            <a:r>
              <a:rPr lang="pt-BR" dirty="0"/>
              <a:t> civil </a:t>
            </a:r>
            <a:r>
              <a:rPr lang="pt-BR" dirty="0" err="1"/>
              <a:t>society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pt-BR" dirty="0" err="1"/>
              <a:t>Why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“</a:t>
            </a:r>
            <a:r>
              <a:rPr lang="pt-BR" dirty="0" err="1"/>
              <a:t>legalization</a:t>
            </a:r>
            <a:r>
              <a:rPr lang="pt-BR" dirty="0"/>
              <a:t>”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takes</a:t>
            </a:r>
            <a:r>
              <a:rPr lang="pt-BR" dirty="0"/>
              <a:t> central </a:t>
            </a:r>
            <a:r>
              <a:rPr lang="pt-BR" dirty="0" err="1"/>
              <a:t>stage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middle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20th </a:t>
            </a:r>
            <a:r>
              <a:rPr lang="pt-BR" dirty="0" err="1"/>
              <a:t>Century</a:t>
            </a:r>
            <a:r>
              <a:rPr lang="pt-BR" dirty="0"/>
              <a:t>?</a:t>
            </a:r>
          </a:p>
          <a:p>
            <a:pPr lvl="1"/>
            <a:r>
              <a:rPr lang="pt-BR" dirty="0" err="1"/>
              <a:t>Broader</a:t>
            </a:r>
            <a:r>
              <a:rPr lang="pt-BR" dirty="0"/>
              <a:t> </a:t>
            </a:r>
            <a:r>
              <a:rPr lang="pt-BR" dirty="0" err="1"/>
              <a:t>patterns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conflict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repression</a:t>
            </a:r>
            <a:endParaRPr lang="pt-BR" dirty="0"/>
          </a:p>
          <a:p>
            <a:pPr lvl="2">
              <a:buFont typeface="Courier New" pitchFamily="49" charset="0"/>
              <a:buChar char="o"/>
            </a:pPr>
            <a:r>
              <a:rPr lang="pt-BR" dirty="0" err="1"/>
              <a:t>Absence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preoccupation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within</a:t>
            </a:r>
            <a:r>
              <a:rPr lang="pt-BR" dirty="0"/>
              <a:t> </a:t>
            </a:r>
            <a:r>
              <a:rPr lang="pt-BR" dirty="0" err="1"/>
              <a:t>traditional</a:t>
            </a:r>
            <a:r>
              <a:rPr lang="pt-BR" dirty="0"/>
              <a:t> </a:t>
            </a:r>
            <a:r>
              <a:rPr lang="pt-BR" dirty="0" err="1"/>
              <a:t>Public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Law</a:t>
            </a:r>
          </a:p>
          <a:p>
            <a:pPr lvl="2">
              <a:buFont typeface="Courier New" pitchFamily="49" charset="0"/>
              <a:buChar char="o"/>
            </a:pPr>
            <a:r>
              <a:rPr lang="pt-BR" dirty="0"/>
              <a:t>World War </a:t>
            </a:r>
            <a:r>
              <a:rPr lang="pt-BR" dirty="0" err="1"/>
              <a:t>I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Wilson’s</a:t>
            </a:r>
            <a:r>
              <a:rPr lang="pt-BR" dirty="0"/>
              <a:t> 14 Points</a:t>
            </a:r>
          </a:p>
          <a:p>
            <a:pPr lvl="3">
              <a:buNone/>
            </a:pPr>
            <a:r>
              <a:rPr lang="pt-BR" dirty="0"/>
              <a:t>“The </a:t>
            </a:r>
            <a:r>
              <a:rPr lang="pt-BR" dirty="0" err="1"/>
              <a:t>principle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justice for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peoples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nationalities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right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live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equal</a:t>
            </a:r>
            <a:r>
              <a:rPr lang="pt-BR" dirty="0"/>
              <a:t> </a:t>
            </a:r>
            <a:r>
              <a:rPr lang="pt-BR" dirty="0" err="1"/>
              <a:t>terms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liberty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safety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another</a:t>
            </a:r>
            <a:r>
              <a:rPr lang="pt-BR" dirty="0"/>
              <a:t>…”</a:t>
            </a:r>
          </a:p>
          <a:p>
            <a:pPr lvl="2">
              <a:buFont typeface="Courier New" pitchFamily="49" charset="0"/>
              <a:buChar char="o"/>
            </a:pPr>
            <a:r>
              <a:rPr lang="pt-BR" dirty="0" err="1"/>
              <a:t>Selective</a:t>
            </a:r>
            <a:r>
              <a:rPr lang="pt-BR" dirty="0"/>
              <a:t> </a:t>
            </a:r>
            <a:r>
              <a:rPr lang="pt-BR" dirty="0" err="1"/>
              <a:t>support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decolonization</a:t>
            </a:r>
            <a:r>
              <a:rPr lang="pt-BR" dirty="0"/>
              <a:t> </a:t>
            </a:r>
            <a:r>
              <a:rPr lang="pt-BR" dirty="0" err="1"/>
              <a:t>process</a:t>
            </a:r>
            <a:endParaRPr lang="pt-BR" dirty="0"/>
          </a:p>
          <a:p>
            <a:pPr lvl="3">
              <a:buFont typeface="Courier New" pitchFamily="49" charset="0"/>
              <a:buChar char="o"/>
            </a:pPr>
            <a:r>
              <a:rPr lang="pt-BR" dirty="0"/>
              <a:t>The </a:t>
            </a:r>
            <a:r>
              <a:rPr lang="pt-BR" dirty="0" err="1"/>
              <a:t>League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Nations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system </a:t>
            </a:r>
            <a:r>
              <a:rPr lang="pt-BR" dirty="0" err="1"/>
              <a:t>of</a:t>
            </a:r>
            <a:r>
              <a:rPr lang="pt-BR" dirty="0"/>
              <a:t> mandates (</a:t>
            </a:r>
            <a:r>
              <a:rPr lang="pt-BR" dirty="0" err="1"/>
              <a:t>protection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minorities</a:t>
            </a:r>
            <a:r>
              <a:rPr lang="pt-BR" dirty="0"/>
              <a:t> in </a:t>
            </a:r>
            <a:r>
              <a:rPr lang="pt-BR" dirty="0" err="1"/>
              <a:t>Poland</a:t>
            </a:r>
            <a:r>
              <a:rPr lang="pt-BR" dirty="0"/>
              <a:t>, for </a:t>
            </a:r>
            <a:r>
              <a:rPr lang="pt-BR" dirty="0" err="1"/>
              <a:t>example</a:t>
            </a:r>
            <a:r>
              <a:rPr lang="pt-BR" dirty="0"/>
              <a:t>)</a:t>
            </a:r>
          </a:p>
          <a:p>
            <a:pPr lvl="2">
              <a:buFont typeface="Courier New" pitchFamily="49" charset="0"/>
              <a:buChar char="o"/>
            </a:pPr>
            <a:r>
              <a:rPr lang="pt-BR" dirty="0"/>
              <a:t>Ad hoc </a:t>
            </a:r>
            <a:r>
              <a:rPr lang="pt-BR" dirty="0" err="1"/>
              <a:t>initiatives</a:t>
            </a:r>
            <a:endParaRPr lang="pt-BR" dirty="0"/>
          </a:p>
          <a:p>
            <a:pPr marL="1600200" lvl="4" indent="-457200">
              <a:buFont typeface="+mj-lt"/>
              <a:buAutoNum type="arabicPeriod"/>
            </a:pPr>
            <a:r>
              <a:rPr lang="pt-BR" dirty="0" err="1"/>
              <a:t>Creation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Labor </a:t>
            </a:r>
            <a:r>
              <a:rPr lang="pt-BR" dirty="0" err="1"/>
              <a:t>Organization</a:t>
            </a:r>
            <a:r>
              <a:rPr lang="pt-BR" dirty="0"/>
              <a:t> (1919)</a:t>
            </a:r>
          </a:p>
          <a:p>
            <a:pPr marL="1600200" lvl="4" indent="-457200">
              <a:buFont typeface="+mj-lt"/>
              <a:buAutoNum type="arabicPeriod"/>
            </a:pPr>
            <a:r>
              <a:rPr lang="pt-BR" dirty="0" err="1"/>
              <a:t>Declaration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Child</a:t>
            </a:r>
            <a:r>
              <a:rPr lang="pt-BR" dirty="0"/>
              <a:t> (1924)</a:t>
            </a:r>
          </a:p>
          <a:p>
            <a:pPr marL="1600200" lvl="4" indent="-457200">
              <a:buFont typeface="+mj-lt"/>
              <a:buAutoNum type="arabicPeriod"/>
            </a:pPr>
            <a:r>
              <a:rPr lang="pt-BR" dirty="0" err="1"/>
              <a:t>Geneva</a:t>
            </a:r>
            <a:r>
              <a:rPr lang="pt-BR" dirty="0"/>
              <a:t> </a:t>
            </a:r>
            <a:r>
              <a:rPr lang="pt-BR" dirty="0" err="1"/>
              <a:t>Convention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Treatment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Prisonners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War (1929)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Mobilizing for Human Rights</a:t>
            </a:r>
            <a:br>
              <a:rPr lang="en-US" dirty="0"/>
            </a:br>
            <a:r>
              <a:rPr lang="en-US" sz="2000" dirty="0"/>
              <a:t>Beth Simmons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/>
              <a:t>Post-World War II </a:t>
            </a:r>
            <a:r>
              <a:rPr lang="pt-BR" dirty="0" err="1"/>
              <a:t>developments</a:t>
            </a:r>
            <a:endParaRPr lang="pt-BR" dirty="0"/>
          </a:p>
          <a:p>
            <a:pPr lvl="1"/>
            <a:r>
              <a:rPr lang="pt-BR" dirty="0" err="1"/>
              <a:t>Importance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Atlantic</a:t>
            </a:r>
            <a:r>
              <a:rPr lang="pt-BR" dirty="0"/>
              <a:t> Charter (1941)</a:t>
            </a:r>
          </a:p>
          <a:p>
            <a:pPr lvl="2">
              <a:buFont typeface="Arial" pitchFamily="34" charset="0"/>
              <a:buChar char="•"/>
            </a:pP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expression</a:t>
            </a:r>
            <a:r>
              <a:rPr lang="pt-BR" dirty="0"/>
              <a:t>, </a:t>
            </a:r>
            <a:r>
              <a:rPr lang="pt-BR" dirty="0" err="1"/>
              <a:t>freefom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religion</a:t>
            </a:r>
            <a:r>
              <a:rPr lang="pt-BR" dirty="0"/>
              <a:t>, </a:t>
            </a: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repression</a:t>
            </a:r>
            <a:r>
              <a:rPr lang="pt-BR" dirty="0"/>
              <a:t>, </a:t>
            </a: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fear</a:t>
            </a:r>
            <a:r>
              <a:rPr lang="pt-BR" dirty="0"/>
              <a:t>, </a:t>
            </a:r>
            <a:r>
              <a:rPr lang="pt-BR" dirty="0" err="1"/>
              <a:t>freedom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want</a:t>
            </a:r>
            <a:endParaRPr lang="pt-BR" dirty="0"/>
          </a:p>
          <a:p>
            <a:pPr lvl="1"/>
            <a:r>
              <a:rPr lang="pt-BR" dirty="0"/>
              <a:t>The UN Charter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endParaRPr lang="pt-BR" dirty="0"/>
          </a:p>
          <a:p>
            <a:pPr lvl="2"/>
            <a:r>
              <a:rPr lang="pt-BR" dirty="0"/>
              <a:t>US </a:t>
            </a:r>
            <a:r>
              <a:rPr lang="pt-BR" dirty="0" err="1"/>
              <a:t>reservation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respect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domestic</a:t>
            </a:r>
            <a:r>
              <a:rPr lang="pt-BR" dirty="0"/>
              <a:t> </a:t>
            </a:r>
            <a:r>
              <a:rPr lang="pt-BR" dirty="0" err="1"/>
              <a:t>jurisdiction</a:t>
            </a:r>
            <a:r>
              <a:rPr lang="pt-BR" dirty="0"/>
              <a:t>!</a:t>
            </a:r>
          </a:p>
          <a:p>
            <a:pPr lvl="2">
              <a:buNone/>
            </a:pPr>
            <a:r>
              <a:rPr lang="pt-BR" dirty="0"/>
              <a:t>“… </a:t>
            </a:r>
            <a:r>
              <a:rPr lang="pt-BR" dirty="0" err="1"/>
              <a:t>nothing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charter </a:t>
            </a:r>
            <a:r>
              <a:rPr lang="pt-BR" dirty="0" err="1"/>
              <a:t>shall</a:t>
            </a:r>
            <a:r>
              <a:rPr lang="pt-BR" dirty="0"/>
              <a:t> </a:t>
            </a:r>
            <a:r>
              <a:rPr lang="pt-BR" dirty="0" err="1"/>
              <a:t>authorize</a:t>
            </a:r>
            <a:r>
              <a:rPr lang="pt-BR" dirty="0"/>
              <a:t>… </a:t>
            </a:r>
            <a:r>
              <a:rPr lang="pt-BR" dirty="0" err="1"/>
              <a:t>intervention</a:t>
            </a:r>
            <a:r>
              <a:rPr lang="pt-BR" dirty="0"/>
              <a:t> in </a:t>
            </a:r>
            <a:r>
              <a:rPr lang="pt-BR" dirty="0" err="1"/>
              <a:t>matters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are </a:t>
            </a:r>
            <a:r>
              <a:rPr lang="pt-BR" dirty="0" err="1"/>
              <a:t>essentially</a:t>
            </a:r>
            <a:r>
              <a:rPr lang="pt-BR" dirty="0"/>
              <a:t> </a:t>
            </a:r>
            <a:r>
              <a:rPr lang="pt-BR" dirty="0" err="1"/>
              <a:t>within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domestic</a:t>
            </a:r>
            <a:r>
              <a:rPr lang="pt-BR" dirty="0"/>
              <a:t> </a:t>
            </a:r>
            <a:r>
              <a:rPr lang="pt-BR" dirty="0" err="1"/>
              <a:t>jurisdiction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concerned</a:t>
            </a:r>
            <a:r>
              <a:rPr lang="pt-BR" dirty="0"/>
              <a:t>.”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The Universal </a:t>
            </a:r>
            <a:r>
              <a:rPr lang="pt-BR" dirty="0" err="1"/>
              <a:t>Declaration</a:t>
            </a:r>
            <a:r>
              <a:rPr lang="pt-BR" dirty="0"/>
              <a:t>, a non-</a:t>
            </a:r>
            <a:r>
              <a:rPr lang="pt-BR" dirty="0" err="1"/>
              <a:t>binding</a:t>
            </a:r>
            <a:r>
              <a:rPr lang="pt-BR" dirty="0"/>
              <a:t> </a:t>
            </a:r>
            <a:r>
              <a:rPr lang="pt-BR" dirty="0" err="1"/>
              <a:t>instrument</a:t>
            </a:r>
            <a:r>
              <a:rPr lang="pt-BR" dirty="0"/>
              <a:t> (1948)</a:t>
            </a:r>
          </a:p>
          <a:p>
            <a:pPr marL="868680" lvl="3" indent="0">
              <a:buNone/>
            </a:pPr>
            <a:r>
              <a:rPr lang="pt-BR" dirty="0"/>
              <a:t>		“</a:t>
            </a:r>
            <a:r>
              <a:rPr lang="pt-BR" dirty="0" err="1"/>
              <a:t>Broader-deeper</a:t>
            </a:r>
            <a:r>
              <a:rPr lang="pt-BR" dirty="0"/>
              <a:t> trade off” (Michael </a:t>
            </a:r>
            <a:r>
              <a:rPr lang="pt-BR" dirty="0" err="1"/>
              <a:t>Gilligan</a:t>
            </a:r>
            <a:r>
              <a:rPr lang="pt-BR" dirty="0"/>
              <a:t> 2004)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American </a:t>
            </a:r>
            <a:r>
              <a:rPr lang="pt-BR" dirty="0" err="1"/>
              <a:t>skepticism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civil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movement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U.S.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2891</TotalTime>
  <Words>642</Words>
  <Application>Microsoft Office PowerPoint</Application>
  <PresentationFormat>Apresentação na tela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Courier New</vt:lpstr>
      <vt:lpstr>Gill Sans MT</vt:lpstr>
      <vt:lpstr>Wingdings</vt:lpstr>
      <vt:lpstr>Wingdings 3</vt:lpstr>
      <vt:lpstr>Origin</vt:lpstr>
      <vt:lpstr>Business &amp; Human Rights</vt:lpstr>
      <vt:lpstr>Overview</vt:lpstr>
      <vt:lpstr>Buergenthal</vt:lpstr>
      <vt:lpstr>Buergenthal</vt:lpstr>
      <vt:lpstr>Buergenthal</vt:lpstr>
      <vt:lpstr>Mobilizing for Human Rights Beth Simmons</vt:lpstr>
      <vt:lpstr>Mobilizing for Human Rights Beth Simmons</vt:lpstr>
      <vt:lpstr>Mobilizing for Human Rights Beth Simmons</vt:lpstr>
      <vt:lpstr>Mobilizing for Human Rights Beth Simmons</vt:lpstr>
      <vt:lpstr>Mobilizing for Human Rights Beth Simmons*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 Lucena</cp:lastModifiedBy>
  <cp:revision>93</cp:revision>
  <dcterms:created xsi:type="dcterms:W3CDTF">2015-07-06T16:36:26Z</dcterms:created>
  <dcterms:modified xsi:type="dcterms:W3CDTF">2023-08-30T20:50:47Z</dcterms:modified>
</cp:coreProperties>
</file>