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7"/>
  </p:notesMasterIdLst>
  <p:sldIdLst>
    <p:sldId id="256" r:id="rId2"/>
    <p:sldId id="348" r:id="rId3"/>
    <p:sldId id="351" r:id="rId4"/>
    <p:sldId id="277" r:id="rId5"/>
    <p:sldId id="278" r:id="rId6"/>
    <p:sldId id="281" r:id="rId7"/>
    <p:sldId id="285" r:id="rId8"/>
    <p:sldId id="287" r:id="rId9"/>
    <p:sldId id="290" r:id="rId10"/>
    <p:sldId id="291" r:id="rId11"/>
    <p:sldId id="294" r:id="rId12"/>
    <p:sldId id="296" r:id="rId13"/>
    <p:sldId id="299" r:id="rId14"/>
    <p:sldId id="301" r:id="rId15"/>
    <p:sldId id="303" r:id="rId16"/>
    <p:sldId id="304" r:id="rId17"/>
    <p:sldId id="305" r:id="rId18"/>
    <p:sldId id="306" r:id="rId19"/>
    <p:sldId id="308" r:id="rId20"/>
    <p:sldId id="309" r:id="rId21"/>
    <p:sldId id="311" r:id="rId22"/>
    <p:sldId id="316" r:id="rId23"/>
    <p:sldId id="317" r:id="rId24"/>
    <p:sldId id="319" r:id="rId25"/>
    <p:sldId id="320" r:id="rId26"/>
    <p:sldId id="323" r:id="rId27"/>
    <p:sldId id="324" r:id="rId28"/>
    <p:sldId id="325" r:id="rId29"/>
    <p:sldId id="326" r:id="rId30"/>
    <p:sldId id="327" r:id="rId31"/>
    <p:sldId id="328" r:id="rId32"/>
    <p:sldId id="330" r:id="rId33"/>
    <p:sldId id="331" r:id="rId34"/>
    <p:sldId id="332" r:id="rId35"/>
    <p:sldId id="333" r:id="rId36"/>
    <p:sldId id="372" r:id="rId37"/>
    <p:sldId id="373" r:id="rId38"/>
    <p:sldId id="374" r:id="rId39"/>
    <p:sldId id="359" r:id="rId40"/>
    <p:sldId id="360" r:id="rId41"/>
    <p:sldId id="361" r:id="rId42"/>
    <p:sldId id="362" r:id="rId43"/>
    <p:sldId id="363" r:id="rId44"/>
    <p:sldId id="364" r:id="rId45"/>
    <p:sldId id="365" r:id="rId46"/>
    <p:sldId id="366" r:id="rId47"/>
    <p:sldId id="367" r:id="rId48"/>
    <p:sldId id="391" r:id="rId49"/>
    <p:sldId id="404" r:id="rId50"/>
    <p:sldId id="392" r:id="rId51"/>
    <p:sldId id="406" r:id="rId52"/>
    <p:sldId id="407" r:id="rId53"/>
    <p:sldId id="408" r:id="rId54"/>
    <p:sldId id="405" r:id="rId55"/>
    <p:sldId id="393" r:id="rId56"/>
    <p:sldId id="394" r:id="rId57"/>
    <p:sldId id="395" r:id="rId58"/>
    <p:sldId id="396" r:id="rId59"/>
    <p:sldId id="397" r:id="rId60"/>
    <p:sldId id="398" r:id="rId61"/>
    <p:sldId id="399" r:id="rId62"/>
    <p:sldId id="400" r:id="rId63"/>
    <p:sldId id="401" r:id="rId64"/>
    <p:sldId id="403" r:id="rId65"/>
    <p:sldId id="409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0395C6C-E4DB-4E5D-B138-FCDE42AFCDD1}">
          <p14:sldIdLst>
            <p14:sldId id="256"/>
            <p14:sldId id="348"/>
            <p14:sldId id="351"/>
            <p14:sldId id="277"/>
            <p14:sldId id="278"/>
            <p14:sldId id="281"/>
            <p14:sldId id="285"/>
            <p14:sldId id="287"/>
            <p14:sldId id="290"/>
            <p14:sldId id="291"/>
            <p14:sldId id="294"/>
            <p14:sldId id="296"/>
            <p14:sldId id="299"/>
            <p14:sldId id="301"/>
            <p14:sldId id="303"/>
            <p14:sldId id="304"/>
            <p14:sldId id="305"/>
            <p14:sldId id="306"/>
            <p14:sldId id="308"/>
            <p14:sldId id="309"/>
            <p14:sldId id="311"/>
            <p14:sldId id="316"/>
            <p14:sldId id="317"/>
            <p14:sldId id="319"/>
            <p14:sldId id="320"/>
            <p14:sldId id="323"/>
            <p14:sldId id="324"/>
            <p14:sldId id="325"/>
            <p14:sldId id="326"/>
            <p14:sldId id="327"/>
            <p14:sldId id="328"/>
            <p14:sldId id="330"/>
            <p14:sldId id="331"/>
            <p14:sldId id="332"/>
            <p14:sldId id="333"/>
            <p14:sldId id="372"/>
            <p14:sldId id="373"/>
            <p14:sldId id="374"/>
            <p14:sldId id="359"/>
            <p14:sldId id="360"/>
            <p14:sldId id="361"/>
          </p14:sldIdLst>
        </p14:section>
        <p14:section name="Seção sem Título" id="{943623E0-9AF5-4975-8CAD-5843DD48A423}">
          <p14:sldIdLst>
            <p14:sldId id="362"/>
            <p14:sldId id="363"/>
            <p14:sldId id="364"/>
            <p14:sldId id="365"/>
            <p14:sldId id="366"/>
            <p14:sldId id="367"/>
            <p14:sldId id="391"/>
            <p14:sldId id="404"/>
            <p14:sldId id="392"/>
            <p14:sldId id="406"/>
            <p14:sldId id="407"/>
            <p14:sldId id="408"/>
            <p14:sldId id="405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3"/>
            <p14:sldId id="4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 Helena Galvão de Miranda" initials="SHGdM" lastIdx="1" clrIdx="0">
    <p:extLst>
      <p:ext uri="{19B8F6BF-5375-455C-9EA6-DF929625EA0E}">
        <p15:presenceInfo xmlns:p15="http://schemas.microsoft.com/office/powerpoint/2012/main" userId="S-1-5-21-770396152-795363933-3268064747-31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 showGuides="1">
      <p:cViewPr varScale="1">
        <p:scale>
          <a:sx n="65" d="100"/>
          <a:sy n="65" d="100"/>
        </p:scale>
        <p:origin x="2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9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78A35-BB7E-493E-8523-4E4978AE1E3D}" type="datetimeFigureOut">
              <a:rPr lang="pt-BR" smtClean="0"/>
              <a:t>18/09/2023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3B66C-CD1D-477B-91E0-7E057DD7A5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63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56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984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57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937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58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21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Gama poderia</a:t>
            </a:r>
            <a:r>
              <a:rPr lang="pt-BR" baseline="0" dirty="0" smtClean="0"/>
              <a:t> ser um fator favorável ao longo prazo e o alfa ao curto prazo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59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7791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60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870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1E43-0DF5-408A-A0FB-449F0CAA589B}" type="slidenum">
              <a:rPr lang="pt-BR" smtClean="0"/>
              <a:t>62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PPG-EA -                                              ESALQ/USP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45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2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2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3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ESCOLHA INTERTEMPORAL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SÍLVIA MIRANDA- PPG-EA</a:t>
            </a:r>
          </a:p>
          <a:p>
            <a:r>
              <a:rPr lang="pt-BR" dirty="0" smtClean="0"/>
              <a:t>LES5701 – MICROECONOMIA II </a:t>
            </a:r>
          </a:p>
          <a:p>
            <a:r>
              <a:rPr lang="pt-BR" dirty="0" smtClean="0"/>
              <a:t>Setembro/2023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93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pt-BR" sz="3200" dirty="0"/>
              <a:t>A </a:t>
            </a:r>
            <a:r>
              <a:rPr lang="en-US" altLang="pt-BR" sz="3200" dirty="0" err="1"/>
              <a:t>restrição</a:t>
            </a:r>
            <a:r>
              <a:rPr lang="en-US" altLang="pt-BR" sz="3200" dirty="0"/>
              <a:t> </a:t>
            </a:r>
            <a:r>
              <a:rPr lang="en-US" altLang="pt-BR" sz="3200" dirty="0" err="1"/>
              <a:t>orçamentária</a:t>
            </a:r>
            <a:r>
              <a:rPr lang="en-US" altLang="pt-BR" sz="3200" dirty="0"/>
              <a:t> </a:t>
            </a:r>
            <a:r>
              <a:rPr lang="en-US" altLang="pt-BR" sz="3200" dirty="0" smtClean="0"/>
              <a:t>intertemporal –</a:t>
            </a:r>
            <a:r>
              <a:rPr lang="en-US" altLang="pt-BR" sz="2800" u="sng" dirty="0" smtClean="0"/>
              <a:t> </a:t>
            </a:r>
            <a:r>
              <a:rPr lang="en-US" altLang="pt-BR" sz="2800" u="sng" dirty="0" smtClean="0">
                <a:solidFill>
                  <a:srgbClr val="FFC000"/>
                </a:solidFill>
              </a:rPr>
              <a:t>SITUAÇÃO 2</a:t>
            </a:r>
            <a:endParaRPr lang="en-US" altLang="pt-BR" u="sng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103" y="2086278"/>
            <a:ext cx="11764897" cy="4771722"/>
          </a:xfrm>
          <a:noFill/>
          <a:ln/>
        </p:spPr>
        <p:txBody>
          <a:bodyPr>
            <a:noAutofit/>
          </a:bodyPr>
          <a:lstStyle/>
          <a:p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 o </a:t>
            </a:r>
            <a:r>
              <a:rPr lang="en-US" altLang="pt-B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consumidor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pt-B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não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pt-B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gasta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pt-B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sua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pt-B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renda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pt-B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em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pt-B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consumo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no </a:t>
            </a:r>
            <a:r>
              <a:rPr lang="en-US" altLang="pt-B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período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1 (c</a:t>
            </a:r>
            <a:r>
              <a:rPr lang="en-US" altLang="pt-BR" b="1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pt-B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 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0) e </a:t>
            </a:r>
            <a:r>
              <a:rPr lang="en-US" altLang="pt-B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poupa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pt-B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toda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pt-B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sua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pt-B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renda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altLang="pt-BR" dirty="0" smtClean="0"/>
              <a:t>          </a:t>
            </a:r>
            <a:r>
              <a:rPr lang="en-US" altLang="pt-BR" b="1" dirty="0">
                <a:solidFill>
                  <a:srgbClr val="FFFF00"/>
                </a:solidFill>
              </a:rPr>
              <a:t>s</a:t>
            </a:r>
            <a:r>
              <a:rPr lang="en-US" altLang="pt-BR" b="1" baseline="-25000" dirty="0">
                <a:solidFill>
                  <a:srgbClr val="FFFF00"/>
                </a:solidFill>
              </a:rPr>
              <a:t>1</a:t>
            </a:r>
            <a:r>
              <a:rPr lang="en-US" altLang="pt-BR" b="1" dirty="0">
                <a:solidFill>
                  <a:srgbClr val="FFFF00"/>
                </a:solidFill>
              </a:rPr>
              <a:t> =  </a:t>
            </a:r>
            <a:r>
              <a:rPr lang="en-US" altLang="pt-BR" b="1" dirty="0" smtClean="0">
                <a:solidFill>
                  <a:srgbClr val="FFFF00"/>
                </a:solidFill>
              </a:rPr>
              <a:t>m</a:t>
            </a:r>
            <a:r>
              <a:rPr lang="en-US" altLang="pt-BR" b="1" baseline="-25000" dirty="0" smtClean="0">
                <a:solidFill>
                  <a:srgbClr val="FFFF00"/>
                </a:solidFill>
              </a:rPr>
              <a:t>1</a:t>
            </a:r>
            <a:endParaRPr lang="en-US" altLang="pt-BR" baseline="-25000" dirty="0"/>
          </a:p>
          <a:p>
            <a:r>
              <a:rPr lang="en-US" altLang="pt-BR" sz="2000" dirty="0" err="1" smtClean="0"/>
              <a:t>Sendo</a:t>
            </a:r>
            <a:r>
              <a:rPr lang="en-US" altLang="pt-BR" sz="2000" dirty="0" smtClean="0"/>
              <a:t> a taxa de </a:t>
            </a:r>
            <a:r>
              <a:rPr lang="en-US" altLang="pt-BR" sz="2000" dirty="0" err="1" smtClean="0"/>
              <a:t>juros</a:t>
            </a:r>
            <a:r>
              <a:rPr lang="en-US" altLang="pt-BR" sz="2000" dirty="0" smtClean="0"/>
              <a:t> </a:t>
            </a:r>
            <a:r>
              <a:rPr lang="en-US" altLang="pt-BR" sz="2000" dirty="0" smtClean="0">
                <a:solidFill>
                  <a:srgbClr val="FFFF00"/>
                </a:solidFill>
              </a:rPr>
              <a:t>r,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como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será</a:t>
            </a:r>
            <a:r>
              <a:rPr lang="en-US" altLang="pt-BR" sz="2000" dirty="0" smtClean="0"/>
              <a:t> o </a:t>
            </a:r>
            <a:r>
              <a:rPr lang="en-US" altLang="pt-BR" sz="2000" dirty="0" err="1" smtClean="0"/>
              <a:t>nível</a:t>
            </a:r>
            <a:r>
              <a:rPr lang="en-US" altLang="pt-BR" sz="2000" dirty="0" smtClean="0"/>
              <a:t> de </a:t>
            </a:r>
            <a:r>
              <a:rPr lang="en-US" altLang="pt-BR" sz="2000" dirty="0" err="1" smtClean="0"/>
              <a:t>consumo</a:t>
            </a:r>
            <a:r>
              <a:rPr lang="en-US" altLang="pt-BR" sz="2000" dirty="0" smtClean="0"/>
              <a:t> do </a:t>
            </a:r>
            <a:r>
              <a:rPr lang="en-US" altLang="pt-BR" sz="2000" dirty="0" err="1" smtClean="0"/>
              <a:t>período</a:t>
            </a:r>
            <a:r>
              <a:rPr lang="en-US" altLang="pt-BR" sz="2000" dirty="0" smtClean="0"/>
              <a:t> 2, </a:t>
            </a:r>
            <a:r>
              <a:rPr lang="en-US" altLang="pt-BR" sz="2000" dirty="0" err="1" smtClean="0"/>
              <a:t>então</a:t>
            </a:r>
            <a:r>
              <a:rPr lang="en-US" altLang="pt-BR" sz="2000" dirty="0" smtClean="0"/>
              <a:t>?</a:t>
            </a:r>
          </a:p>
          <a:p>
            <a:r>
              <a:rPr lang="en-US" altLang="pt-BR" sz="2000" dirty="0" err="1" smtClean="0"/>
              <a:t>Sendo</a:t>
            </a:r>
            <a:r>
              <a:rPr lang="en-US" altLang="pt-BR" sz="2000" dirty="0" smtClean="0"/>
              <a:t> </a:t>
            </a:r>
            <a:r>
              <a:rPr lang="en-US" altLang="pt-BR" sz="2000" dirty="0"/>
              <a:t>m</a:t>
            </a:r>
            <a:r>
              <a:rPr lang="en-US" altLang="pt-BR" sz="2000" baseline="-25000" dirty="0"/>
              <a:t>2 </a:t>
            </a:r>
            <a:r>
              <a:rPr lang="en-US" altLang="pt-BR" sz="2000" dirty="0" smtClean="0"/>
              <a:t>a </a:t>
            </a:r>
            <a:r>
              <a:rPr lang="en-US" altLang="pt-BR" sz="2000" dirty="0" err="1" smtClean="0"/>
              <a:t>renda</a:t>
            </a:r>
            <a:r>
              <a:rPr lang="en-US" altLang="pt-BR" sz="2000" dirty="0" smtClean="0"/>
              <a:t> do </a:t>
            </a:r>
            <a:r>
              <a:rPr lang="en-US" altLang="pt-BR" sz="2000" dirty="0" err="1" smtClean="0"/>
              <a:t>período</a:t>
            </a:r>
            <a:r>
              <a:rPr lang="en-US" altLang="pt-BR" sz="2000" dirty="0" smtClean="0"/>
              <a:t> 2 </a:t>
            </a:r>
            <a:r>
              <a:rPr lang="en-US" altLang="pt-BR" sz="2000" dirty="0" smtClean="0">
                <a:sym typeface="Wingdings" panose="05000000000000000000" pitchFamily="2" charset="2"/>
              </a:rPr>
              <a:t> </a:t>
            </a:r>
            <a:r>
              <a:rPr lang="en-US" altLang="pt-BR" sz="2000" dirty="0" smtClean="0"/>
              <a:t>a </a:t>
            </a:r>
            <a:r>
              <a:rPr lang="en-US" altLang="pt-BR" sz="2000" dirty="0" err="1" smtClean="0"/>
              <a:t>renda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economizada</a:t>
            </a:r>
            <a:r>
              <a:rPr lang="en-US" altLang="pt-BR" sz="2000" dirty="0" smtClean="0"/>
              <a:t> + </a:t>
            </a:r>
            <a:r>
              <a:rPr lang="en-US" altLang="pt-BR" sz="2000" dirty="0" err="1" smtClean="0"/>
              <a:t>juro</a:t>
            </a:r>
            <a:r>
              <a:rPr lang="en-US" altLang="pt-BR" sz="2000" dirty="0" smtClean="0"/>
              <a:t> do </a:t>
            </a:r>
            <a:r>
              <a:rPr lang="en-US" altLang="pt-BR" sz="2000" dirty="0" err="1" smtClean="0"/>
              <a:t>período</a:t>
            </a:r>
            <a:r>
              <a:rPr lang="en-US" altLang="pt-BR" sz="2000" dirty="0" smtClean="0"/>
              <a:t> 1 </a:t>
            </a:r>
            <a:r>
              <a:rPr lang="en-US" altLang="pt-BR" sz="2000" dirty="0" err="1" smtClean="0"/>
              <a:t>totalizam</a:t>
            </a:r>
            <a:r>
              <a:rPr lang="en-US" altLang="pt-BR" sz="2000" dirty="0" smtClean="0"/>
              <a:t> = (</a:t>
            </a:r>
            <a:r>
              <a:rPr lang="en-US" altLang="pt-BR" sz="2000" dirty="0"/>
              <a:t>1 + r )</a:t>
            </a:r>
            <a:r>
              <a:rPr lang="en-US" altLang="pt-BR" sz="2000" dirty="0" smtClean="0"/>
              <a:t>m</a:t>
            </a:r>
            <a:r>
              <a:rPr lang="en-US" altLang="pt-BR" sz="2000" baseline="-25000" dirty="0" smtClean="0"/>
              <a:t>1</a:t>
            </a:r>
            <a:endParaRPr lang="en-US" altLang="pt-BR" sz="2000" dirty="0" smtClean="0"/>
          </a:p>
          <a:p>
            <a:r>
              <a:rPr lang="en-US" altLang="pt-BR" sz="2000" dirty="0" smtClean="0"/>
              <a:t>Desta forma, a </a:t>
            </a:r>
            <a:r>
              <a:rPr lang="en-US" altLang="pt-BR" sz="2000" dirty="0" err="1" smtClean="0"/>
              <a:t>renda</a:t>
            </a:r>
            <a:r>
              <a:rPr lang="en-US" altLang="pt-BR" sz="2000" dirty="0" smtClean="0"/>
              <a:t> total </a:t>
            </a:r>
            <a:r>
              <a:rPr lang="en-US" altLang="pt-BR" sz="2000" dirty="0" err="1" smtClean="0"/>
              <a:t>disponível</a:t>
            </a:r>
            <a:r>
              <a:rPr lang="en-US" altLang="pt-BR" sz="2000" dirty="0" smtClean="0"/>
              <a:t> no </a:t>
            </a:r>
            <a:r>
              <a:rPr lang="en-US" altLang="pt-BR" sz="2000" dirty="0" err="1" smtClean="0"/>
              <a:t>período</a:t>
            </a:r>
            <a:r>
              <a:rPr lang="en-US" altLang="pt-BR" sz="2000" dirty="0" smtClean="0"/>
              <a:t> 2 se </a:t>
            </a:r>
            <a:r>
              <a:rPr lang="en-US" altLang="pt-BR" sz="2000" dirty="0" err="1" smtClean="0"/>
              <a:t>torna</a:t>
            </a:r>
            <a:r>
              <a:rPr lang="en-US" altLang="pt-BR" sz="2000" dirty="0" smtClean="0"/>
              <a:t>: </a:t>
            </a:r>
          </a:p>
          <a:p>
            <a:pPr marL="0" indent="0" algn="ctr">
              <a:buNone/>
            </a:pPr>
            <a:endParaRPr lang="en-US" altLang="pt-BR" sz="20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altLang="pt-BR" sz="2000" b="1" dirty="0" smtClean="0">
                <a:solidFill>
                  <a:srgbClr val="FFFF00"/>
                </a:solidFill>
              </a:rPr>
              <a:t>m</a:t>
            </a:r>
            <a:r>
              <a:rPr lang="en-US" altLang="pt-BR" sz="2000" b="1" baseline="-25000" dirty="0" smtClean="0">
                <a:solidFill>
                  <a:srgbClr val="FFFF00"/>
                </a:solidFill>
              </a:rPr>
              <a:t>2</a:t>
            </a:r>
            <a:r>
              <a:rPr lang="en-US" altLang="pt-BR" sz="2000" b="1" dirty="0" smtClean="0">
                <a:solidFill>
                  <a:srgbClr val="FFFF00"/>
                </a:solidFill>
              </a:rPr>
              <a:t> </a:t>
            </a:r>
            <a:r>
              <a:rPr lang="en-US" altLang="pt-BR" sz="2000" b="1" dirty="0">
                <a:solidFill>
                  <a:srgbClr val="FFFF00"/>
                </a:solidFill>
              </a:rPr>
              <a:t>+ (1 + r )m</a:t>
            </a:r>
            <a:r>
              <a:rPr lang="en-US" altLang="pt-BR" sz="2000" b="1" baseline="-25000" dirty="0">
                <a:solidFill>
                  <a:srgbClr val="FFFF00"/>
                </a:solidFill>
              </a:rPr>
              <a:t>1</a:t>
            </a:r>
          </a:p>
          <a:p>
            <a:r>
              <a:rPr lang="en-US" altLang="pt-BR" sz="2000" dirty="0" smtClean="0"/>
              <a:t>De </a:t>
            </a:r>
            <a:r>
              <a:rPr lang="en-US" altLang="pt-BR" sz="2000" dirty="0" err="1" smtClean="0"/>
              <a:t>modo</a:t>
            </a:r>
            <a:r>
              <a:rPr lang="en-US" altLang="pt-BR" sz="2000" dirty="0" smtClean="0"/>
              <a:t> que, no </a:t>
            </a:r>
            <a:r>
              <a:rPr lang="en-US" altLang="pt-BR" sz="2000" dirty="0" err="1" smtClean="0"/>
              <a:t>período</a:t>
            </a:r>
            <a:r>
              <a:rPr lang="en-US" altLang="pt-BR" sz="2000" dirty="0" smtClean="0"/>
              <a:t> 2, o </a:t>
            </a:r>
            <a:r>
              <a:rPr lang="en-US" altLang="pt-BR" sz="2000" dirty="0" err="1" smtClean="0"/>
              <a:t>gasto</a:t>
            </a:r>
            <a:r>
              <a:rPr lang="en-US" altLang="pt-BR" sz="2000" dirty="0" smtClean="0"/>
              <a:t> com </a:t>
            </a:r>
            <a:r>
              <a:rPr lang="en-US" altLang="pt-BR" sz="2000" dirty="0" err="1" smtClean="0"/>
              <a:t>consumo</a:t>
            </a:r>
            <a:r>
              <a:rPr lang="en-US" altLang="pt-BR" sz="2000" dirty="0" smtClean="0"/>
              <a:t> e a </a:t>
            </a:r>
            <a:r>
              <a:rPr lang="en-US" altLang="pt-BR" sz="2000" dirty="0" err="1" smtClean="0"/>
              <a:t>renda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disponível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serão</a:t>
            </a:r>
            <a:r>
              <a:rPr lang="en-US" altLang="pt-BR" sz="2000" dirty="0" smtClean="0"/>
              <a:t>:</a:t>
            </a:r>
            <a:endParaRPr lang="en-US" altLang="pt-BR" sz="2000" dirty="0"/>
          </a:p>
          <a:p>
            <a:pPr marL="0" indent="0" algn="ctr">
              <a:buNone/>
            </a:pPr>
            <a:r>
              <a:rPr lang="en-US" altLang="pt-BR" sz="1800" dirty="0" smtClean="0"/>
              <a:t>				e               </a:t>
            </a:r>
            <a:r>
              <a:rPr lang="en-US" altLang="pt-BR" sz="2800" b="1" dirty="0" smtClean="0">
                <a:solidFill>
                  <a:srgbClr val="FFFF00"/>
                </a:solidFill>
              </a:rPr>
              <a:t>m</a:t>
            </a:r>
            <a:r>
              <a:rPr lang="en-US" altLang="pt-BR" sz="2800" b="1" baseline="-25000" dirty="0" smtClean="0">
                <a:solidFill>
                  <a:srgbClr val="FFFF00"/>
                </a:solidFill>
              </a:rPr>
              <a:t>2</a:t>
            </a:r>
            <a:r>
              <a:rPr lang="en-US" altLang="pt-BR" sz="2800" b="1" dirty="0" smtClean="0">
                <a:solidFill>
                  <a:srgbClr val="FFFF00"/>
                </a:solidFill>
              </a:rPr>
              <a:t> </a:t>
            </a:r>
            <a:r>
              <a:rPr lang="en-US" altLang="pt-BR" sz="2800" b="1" dirty="0">
                <a:solidFill>
                  <a:srgbClr val="FFFF00"/>
                </a:solidFill>
              </a:rPr>
              <a:t>+ (1 + r )</a:t>
            </a:r>
            <a:r>
              <a:rPr lang="en-US" altLang="pt-BR" sz="2800" b="1" dirty="0" smtClean="0">
                <a:solidFill>
                  <a:srgbClr val="FFFF00"/>
                </a:solidFill>
              </a:rPr>
              <a:t>m</a:t>
            </a:r>
            <a:r>
              <a:rPr lang="en-US" altLang="pt-BR" sz="2800" b="1" baseline="-25000" dirty="0" smtClean="0">
                <a:solidFill>
                  <a:srgbClr val="FFFF00"/>
                </a:solidFill>
              </a:rPr>
              <a:t>1</a:t>
            </a:r>
            <a:endParaRPr lang="en-US" altLang="pt-BR" sz="1600" dirty="0"/>
          </a:p>
        </p:txBody>
      </p:sp>
      <p:graphicFrame>
        <p:nvGraphicFramePr>
          <p:cNvPr id="4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324983"/>
              </p:ext>
            </p:extLst>
          </p:nvPr>
        </p:nvGraphicFramePr>
        <p:xfrm>
          <a:off x="1084639" y="5739219"/>
          <a:ext cx="3132519" cy="402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6" name="Equation" r:id="rId3" imgW="2971800" imgH="419040" progId="Equation.2">
                  <p:embed/>
                </p:oleObj>
              </mc:Choice>
              <mc:Fallback>
                <p:oleObj name="Equation" r:id="rId3" imgW="2971800" imgH="41904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639" y="5739219"/>
                        <a:ext cx="3132519" cy="402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13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33" y="602919"/>
            <a:ext cx="10115058" cy="1080938"/>
          </a:xfrm>
          <a:noFill/>
          <a:ln/>
        </p:spPr>
        <p:txBody>
          <a:bodyPr>
            <a:normAutofit/>
          </a:bodyPr>
          <a:lstStyle/>
          <a:p>
            <a:r>
              <a:rPr lang="en-US" altLang="pt-BR" sz="3200" dirty="0"/>
              <a:t>A </a:t>
            </a:r>
            <a:r>
              <a:rPr lang="en-US" altLang="pt-BR" sz="3200" dirty="0" err="1"/>
              <a:t>restrição</a:t>
            </a:r>
            <a:r>
              <a:rPr lang="en-US" altLang="pt-BR" sz="3200" dirty="0"/>
              <a:t> </a:t>
            </a:r>
            <a:r>
              <a:rPr lang="en-US" altLang="pt-BR" sz="3200" dirty="0" err="1"/>
              <a:t>orçamentária</a:t>
            </a:r>
            <a:r>
              <a:rPr lang="en-US" altLang="pt-BR" sz="3200" dirty="0"/>
              <a:t> </a:t>
            </a:r>
            <a:r>
              <a:rPr lang="en-US" altLang="pt-BR" sz="3200" dirty="0" smtClean="0"/>
              <a:t>intertemporal – </a:t>
            </a:r>
            <a:r>
              <a:rPr lang="en-US" altLang="pt-BR" sz="3200" dirty="0" err="1" smtClean="0">
                <a:solidFill>
                  <a:srgbClr val="FFC000"/>
                </a:solidFill>
              </a:rPr>
              <a:t>Situação</a:t>
            </a:r>
            <a:r>
              <a:rPr lang="en-US" altLang="pt-BR" sz="3200" dirty="0" smtClean="0">
                <a:solidFill>
                  <a:srgbClr val="FFC000"/>
                </a:solidFill>
              </a:rPr>
              <a:t> 2</a:t>
            </a:r>
            <a:endParaRPr lang="en-US" altLang="pt-BR" sz="3200" dirty="0">
              <a:solidFill>
                <a:srgbClr val="FFC000"/>
              </a:solidFill>
            </a:endParaRP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3019499" y="2505857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2933700" y="6055605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7010944" y="6397547"/>
            <a:ext cx="37991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dirty="0"/>
              <a:t>c</a:t>
            </a:r>
            <a:r>
              <a:rPr lang="en-US" altLang="pt-BR" baseline="-25000" dirty="0"/>
              <a:t>1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226367" y="2375853"/>
            <a:ext cx="402354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sz="2000"/>
              <a:t>c</a:t>
            </a:r>
            <a:r>
              <a:rPr lang="en-US" altLang="pt-BR" sz="2000" baseline="-25000"/>
              <a:t>2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3019499" y="4994031"/>
            <a:ext cx="23383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5389563" y="5012617"/>
            <a:ext cx="0" cy="109696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5228268" y="4898317"/>
            <a:ext cx="228600" cy="228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354173" y="4869296"/>
            <a:ext cx="45845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dirty="0"/>
              <a:t>m</a:t>
            </a:r>
            <a:r>
              <a:rPr lang="en-US" altLang="pt-BR" baseline="-25000" dirty="0"/>
              <a:t>2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5067300" y="6252412"/>
            <a:ext cx="45845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dirty="0"/>
              <a:t>m</a:t>
            </a:r>
            <a:r>
              <a:rPr lang="en-US" altLang="pt-BR" baseline="-25000" dirty="0"/>
              <a:t>1</a:t>
            </a:r>
          </a:p>
        </p:txBody>
      </p:sp>
      <p:sp>
        <p:nvSpPr>
          <p:cNvPr id="24588" name="Oval 12"/>
          <p:cNvSpPr>
            <a:spLocks noChangeArrowheads="1"/>
          </p:cNvSpPr>
          <p:nvPr/>
        </p:nvSpPr>
        <p:spPr bwMode="auto">
          <a:xfrm>
            <a:off x="2905199" y="3059854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849468" y="6252412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dirty="0"/>
              <a:t>0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2526410" y="5721180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0</a:t>
            </a: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217133" y="1955609"/>
            <a:ext cx="3665683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pt-BR" sz="2400" b="1" dirty="0" smtClean="0">
                <a:solidFill>
                  <a:srgbClr val="FFFF00"/>
                </a:solidFill>
              </a:rPr>
              <a:t>Valor </a:t>
            </a:r>
            <a:r>
              <a:rPr lang="en-US" altLang="pt-BR" sz="2400" b="1" dirty="0" err="1" smtClean="0">
                <a:solidFill>
                  <a:srgbClr val="FFFF00"/>
                </a:solidFill>
              </a:rPr>
              <a:t>futuro</a:t>
            </a:r>
            <a:r>
              <a:rPr lang="en-US" altLang="pt-BR" sz="2400" b="1" dirty="0" smtClean="0">
                <a:solidFill>
                  <a:srgbClr val="FFFF00"/>
                </a:solidFill>
              </a:rPr>
              <a:t> da </a:t>
            </a:r>
            <a:r>
              <a:rPr lang="en-US" altLang="pt-BR" sz="2400" b="1" dirty="0" err="1" smtClean="0">
                <a:solidFill>
                  <a:srgbClr val="FFFF00"/>
                </a:solidFill>
              </a:rPr>
              <a:t>dotação</a:t>
            </a:r>
            <a:r>
              <a:rPr lang="en-US" altLang="pt-BR" sz="24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altLang="pt-BR" sz="2400" b="1" dirty="0" smtClean="0">
                <a:solidFill>
                  <a:srgbClr val="FFFF00"/>
                </a:solidFill>
              </a:rPr>
              <a:t>de </a:t>
            </a:r>
            <a:r>
              <a:rPr lang="en-US" altLang="pt-BR" sz="2400" b="1" dirty="0" err="1" smtClean="0">
                <a:solidFill>
                  <a:srgbClr val="FFFF00"/>
                </a:solidFill>
              </a:rPr>
              <a:t>renda</a:t>
            </a:r>
            <a:endParaRPr lang="en-US" altLang="pt-BR" sz="2400" b="1" dirty="0">
              <a:solidFill>
                <a:srgbClr val="FFFF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146960" y="2973411"/>
            <a:ext cx="2278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FF00"/>
                </a:solidFill>
              </a:rPr>
              <a:t>m</a:t>
            </a:r>
            <a:r>
              <a:rPr lang="pt-BR" sz="2400" b="1" baseline="-25000" dirty="0" smtClean="0">
                <a:solidFill>
                  <a:srgbClr val="FFFF00"/>
                </a:solidFill>
              </a:rPr>
              <a:t>2</a:t>
            </a:r>
            <a:r>
              <a:rPr lang="pt-BR" sz="2400" b="1" dirty="0" smtClean="0">
                <a:solidFill>
                  <a:srgbClr val="FFFF00"/>
                </a:solidFill>
              </a:rPr>
              <a:t>+(1+r)m</a:t>
            </a:r>
            <a:r>
              <a:rPr lang="pt-BR" sz="2400" b="1" baseline="-25000" dirty="0" smtClean="0">
                <a:solidFill>
                  <a:srgbClr val="FFFF00"/>
                </a:solidFill>
              </a:rPr>
              <a:t>1</a:t>
            </a:r>
            <a:endParaRPr lang="pt-BR" sz="2400" b="1" baseline="-25000" dirty="0">
              <a:solidFill>
                <a:srgbClr val="FFFF00"/>
              </a:solidFill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1730326" y="2787248"/>
            <a:ext cx="196948" cy="38690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3" name="Objec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757639"/>
              </p:ext>
            </p:extLst>
          </p:nvPr>
        </p:nvGraphicFramePr>
        <p:xfrm>
          <a:off x="6096000" y="3174154"/>
          <a:ext cx="536892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Equation" r:id="rId3" imgW="4330440" imgH="469800" progId="Equation.2">
                  <p:embed/>
                </p:oleObj>
              </mc:Choice>
              <mc:Fallback>
                <p:oleObj name="Equation" r:id="rId3" imgW="4330440" imgH="4698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174154"/>
                        <a:ext cx="5368925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6733736" y="414605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pt-BR" sz="2000" smtClean="0"/>
              <a:t>Cesta de </a:t>
            </a:r>
            <a:r>
              <a:rPr lang="en-US" altLang="pt-BR" sz="2000" dirty="0" err="1" smtClean="0"/>
              <a:t>consumo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quando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toda</a:t>
            </a:r>
            <a:r>
              <a:rPr lang="en-US" altLang="pt-BR" sz="2000" dirty="0" smtClean="0"/>
              <a:t> a </a:t>
            </a:r>
            <a:r>
              <a:rPr lang="en-US" altLang="pt-BR" sz="2000" err="1" smtClean="0"/>
              <a:t>renda</a:t>
            </a:r>
            <a:r>
              <a:rPr lang="en-US" altLang="pt-BR" sz="2000" smtClean="0"/>
              <a:t> </a:t>
            </a:r>
          </a:p>
          <a:p>
            <a:pPr algn="ctr"/>
            <a:r>
              <a:rPr lang="en-US" altLang="pt-BR" sz="2000" smtClean="0"/>
              <a:t>do </a:t>
            </a:r>
            <a:r>
              <a:rPr lang="en-US" altLang="pt-BR" sz="2000" dirty="0" err="1" smtClean="0"/>
              <a:t>período</a:t>
            </a:r>
            <a:r>
              <a:rPr lang="en-US" altLang="pt-BR" sz="2000" dirty="0" smtClean="0"/>
              <a:t> 1 é </a:t>
            </a:r>
            <a:r>
              <a:rPr lang="en-US" altLang="pt-BR" sz="2000" dirty="0" err="1" smtClean="0"/>
              <a:t>poupada</a:t>
            </a:r>
            <a:endParaRPr lang="en-US" altLang="pt-BR" sz="2000" dirty="0"/>
          </a:p>
        </p:txBody>
      </p:sp>
      <p:sp>
        <p:nvSpPr>
          <p:cNvPr id="6" name="Seta para baixo 5"/>
          <p:cNvSpPr/>
          <p:nvPr/>
        </p:nvSpPr>
        <p:spPr>
          <a:xfrm>
            <a:off x="9087729" y="3728741"/>
            <a:ext cx="323557" cy="35091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2950268" y="5954371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3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2950" y="491212"/>
            <a:ext cx="10134525" cy="1080938"/>
          </a:xfrm>
          <a:noFill/>
          <a:ln/>
        </p:spPr>
        <p:txBody>
          <a:bodyPr>
            <a:normAutofit/>
          </a:bodyPr>
          <a:lstStyle/>
          <a:p>
            <a:r>
              <a:rPr lang="en-US" altLang="pt-BR" sz="3200" dirty="0"/>
              <a:t>A </a:t>
            </a:r>
            <a:r>
              <a:rPr lang="en-US" altLang="pt-BR" sz="3200" dirty="0" err="1"/>
              <a:t>restrição</a:t>
            </a:r>
            <a:r>
              <a:rPr lang="en-US" altLang="pt-BR" sz="3200" dirty="0"/>
              <a:t> </a:t>
            </a:r>
            <a:r>
              <a:rPr lang="en-US" altLang="pt-BR" sz="3200" dirty="0" err="1"/>
              <a:t>orçamentária</a:t>
            </a:r>
            <a:r>
              <a:rPr lang="en-US" altLang="pt-BR" sz="3200" dirty="0"/>
              <a:t> </a:t>
            </a:r>
            <a:r>
              <a:rPr lang="en-US" altLang="pt-BR" sz="3200" dirty="0" smtClean="0"/>
              <a:t>intertemporal – </a:t>
            </a:r>
            <a:r>
              <a:rPr lang="en-US" altLang="pt-BR" sz="3200" dirty="0" err="1" smtClean="0">
                <a:solidFill>
                  <a:srgbClr val="FFC000"/>
                </a:solidFill>
              </a:rPr>
              <a:t>Situação</a:t>
            </a:r>
            <a:r>
              <a:rPr lang="en-US" altLang="pt-BR" sz="3200" dirty="0" smtClean="0">
                <a:solidFill>
                  <a:srgbClr val="FFC000"/>
                </a:solidFill>
              </a:rPr>
              <a:t> 3</a:t>
            </a:r>
            <a:endParaRPr lang="en-US" altLang="pt-BR" sz="3200" dirty="0">
              <a:solidFill>
                <a:srgbClr val="FFC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950" y="1954967"/>
            <a:ext cx="11889050" cy="4721603"/>
          </a:xfrm>
          <a:noFill/>
          <a:ln/>
        </p:spPr>
        <p:txBody>
          <a:bodyPr>
            <a:noAutofit/>
          </a:bodyPr>
          <a:lstStyle/>
          <a:p>
            <a:r>
              <a:rPr lang="en-US" altLang="pt-B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Supondo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que o </a:t>
            </a:r>
            <a:r>
              <a:rPr lang="en-US" altLang="pt-B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consumidor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pt-B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gaste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pt-B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tudo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pt-B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em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pt-B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consumo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no </a:t>
            </a:r>
            <a:r>
              <a:rPr lang="en-US" altLang="pt-B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período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1 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</a:t>
            </a:r>
            <a:r>
              <a:rPr lang="en-US" altLang="pt-BR" b="1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pt-B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 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</a:t>
            </a:r>
            <a:endParaRPr lang="en-US" altLang="pt-BR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altLang="pt-BR" dirty="0" smtClean="0"/>
          </a:p>
          <a:p>
            <a:r>
              <a:rPr lang="en-US" altLang="pt-BR" dirty="0" err="1" smtClean="0"/>
              <a:t>Qual</a:t>
            </a:r>
            <a:r>
              <a:rPr lang="en-US" altLang="pt-BR" dirty="0" smtClean="0"/>
              <a:t> é o </a:t>
            </a:r>
            <a:r>
              <a:rPr lang="en-US" altLang="pt-BR" dirty="0" err="1" smtClean="0"/>
              <a:t>máximo</a:t>
            </a:r>
            <a:r>
              <a:rPr lang="en-US" altLang="pt-BR" dirty="0" smtClean="0"/>
              <a:t> que o </a:t>
            </a:r>
            <a:r>
              <a:rPr lang="en-US" altLang="pt-BR" dirty="0" err="1" smtClean="0"/>
              <a:t>consumidor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pode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tomar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emprestado</a:t>
            </a:r>
            <a:r>
              <a:rPr lang="en-US" altLang="pt-BR" dirty="0" smtClean="0"/>
              <a:t> no </a:t>
            </a:r>
            <a:r>
              <a:rPr lang="en-US" altLang="pt-BR" dirty="0" err="1" smtClean="0"/>
              <a:t>período</a:t>
            </a:r>
            <a:r>
              <a:rPr lang="en-US" altLang="pt-BR" dirty="0" smtClean="0"/>
              <a:t> 1 </a:t>
            </a:r>
            <a:r>
              <a:rPr lang="en-US" altLang="pt-BR" dirty="0" err="1" smtClean="0"/>
              <a:t>comprometendo</a:t>
            </a:r>
            <a:r>
              <a:rPr lang="en-US" altLang="pt-BR" dirty="0" smtClean="0"/>
              <a:t> a </a:t>
            </a:r>
            <a:r>
              <a:rPr lang="en-US" altLang="pt-BR" dirty="0" err="1" smtClean="0"/>
              <a:t>renda</a:t>
            </a:r>
            <a:r>
              <a:rPr lang="en-US" altLang="pt-BR" dirty="0" smtClean="0"/>
              <a:t> do </a:t>
            </a:r>
            <a:r>
              <a:rPr lang="en-US" altLang="pt-BR" dirty="0" err="1" smtClean="0"/>
              <a:t>período</a:t>
            </a:r>
            <a:r>
              <a:rPr lang="en-US" altLang="pt-BR" dirty="0" smtClean="0"/>
              <a:t> 2 ($ m</a:t>
            </a:r>
            <a:r>
              <a:rPr lang="en-US" altLang="pt-BR" baseline="-25000" dirty="0" smtClean="0"/>
              <a:t>2</a:t>
            </a:r>
            <a:r>
              <a:rPr lang="en-US" altLang="pt-BR" dirty="0" smtClean="0"/>
              <a:t>)?</a:t>
            </a:r>
          </a:p>
          <a:p>
            <a:endParaRPr lang="en-US" altLang="pt-BR" baseline="-25000" dirty="0"/>
          </a:p>
          <a:p>
            <a:r>
              <a:rPr lang="en-US" altLang="pt-BR" dirty="0" err="1" smtClean="0"/>
              <a:t>Supondo</a:t>
            </a:r>
            <a:r>
              <a:rPr lang="en-US" altLang="pt-BR" dirty="0" smtClean="0"/>
              <a:t> que </a:t>
            </a:r>
            <a:r>
              <a:rPr lang="en-US" altLang="pt-BR" dirty="0"/>
              <a:t>b</a:t>
            </a:r>
            <a:r>
              <a:rPr lang="en-US" altLang="pt-BR" baseline="-25000" dirty="0"/>
              <a:t>1</a:t>
            </a:r>
            <a:r>
              <a:rPr lang="en-US" altLang="pt-BR" dirty="0"/>
              <a:t> </a:t>
            </a:r>
            <a:r>
              <a:rPr lang="en-US" altLang="pt-BR" dirty="0" err="1" smtClean="0"/>
              <a:t>seja</a:t>
            </a:r>
            <a:r>
              <a:rPr lang="en-US" altLang="pt-BR" dirty="0" smtClean="0"/>
              <a:t> a </a:t>
            </a:r>
            <a:r>
              <a:rPr lang="en-US" altLang="pt-BR" dirty="0" err="1" smtClean="0"/>
              <a:t>quantia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tomada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emprestada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em</a:t>
            </a:r>
            <a:r>
              <a:rPr lang="en-US" altLang="pt-BR" dirty="0" smtClean="0"/>
              <a:t> t =1. </a:t>
            </a:r>
            <a:r>
              <a:rPr lang="en-US" altLang="pt-BR" dirty="0" err="1" smtClean="0"/>
              <a:t>Somente</a:t>
            </a:r>
            <a:r>
              <a:rPr lang="en-US" altLang="pt-BR" dirty="0" smtClean="0"/>
              <a:t> $m</a:t>
            </a:r>
            <a:r>
              <a:rPr lang="en-US" altLang="pt-BR" baseline="-25000" dirty="0" smtClean="0"/>
              <a:t>2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estará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disponível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em</a:t>
            </a:r>
            <a:r>
              <a:rPr lang="en-US" altLang="pt-BR" dirty="0" smtClean="0"/>
              <a:t> t=2, para </a:t>
            </a:r>
            <a:r>
              <a:rPr lang="en-US" altLang="pt-BR" dirty="0" err="1" smtClean="0"/>
              <a:t>pagar</a:t>
            </a:r>
            <a:r>
              <a:rPr lang="en-US" altLang="pt-BR" dirty="0" smtClean="0"/>
              <a:t> a </a:t>
            </a:r>
            <a:r>
              <a:rPr lang="en-US" altLang="pt-BR" dirty="0" err="1" smtClean="0"/>
              <a:t>quantia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tomada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como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empréstimo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em</a:t>
            </a:r>
            <a:r>
              <a:rPr lang="en-US" altLang="pt-BR" dirty="0" smtClean="0"/>
              <a:t> t= 1 ( $ b</a:t>
            </a:r>
            <a:r>
              <a:rPr lang="en-US" altLang="pt-BR" baseline="-25000" dirty="0" smtClean="0"/>
              <a:t>1</a:t>
            </a:r>
            <a:r>
              <a:rPr lang="en-US" altLang="pt-BR" dirty="0" smtClean="0"/>
              <a:t> )</a:t>
            </a:r>
          </a:p>
          <a:p>
            <a:endParaRPr lang="en-US" altLang="pt-BR" dirty="0"/>
          </a:p>
          <a:p>
            <a:r>
              <a:rPr lang="en-US" altLang="pt-BR" dirty="0" err="1" smtClean="0"/>
              <a:t>Portanto</a:t>
            </a:r>
            <a:r>
              <a:rPr lang="en-US" altLang="pt-BR" dirty="0" smtClean="0">
                <a:solidFill>
                  <a:srgbClr val="FFFF00"/>
                </a:solidFill>
              </a:rPr>
              <a:t>:   </a:t>
            </a:r>
            <a:r>
              <a:rPr lang="en-US" altLang="pt-BR" dirty="0">
                <a:solidFill>
                  <a:srgbClr val="FFFF00"/>
                </a:solidFill>
              </a:rPr>
              <a:t>b</a:t>
            </a:r>
            <a:r>
              <a:rPr lang="en-US" altLang="pt-BR" baseline="-25000" dirty="0">
                <a:solidFill>
                  <a:srgbClr val="FFFF00"/>
                </a:solidFill>
              </a:rPr>
              <a:t>1</a:t>
            </a:r>
            <a:r>
              <a:rPr lang="en-US" altLang="pt-BR" dirty="0">
                <a:solidFill>
                  <a:srgbClr val="FFFF00"/>
                </a:solidFill>
              </a:rPr>
              <a:t>(1 + r ) = </a:t>
            </a:r>
            <a:r>
              <a:rPr lang="en-US" altLang="pt-BR" dirty="0" smtClean="0">
                <a:solidFill>
                  <a:srgbClr val="FFFF00"/>
                </a:solidFill>
              </a:rPr>
              <a:t>m</a:t>
            </a:r>
            <a:r>
              <a:rPr lang="en-US" altLang="pt-BR" baseline="-25000" dirty="0" smtClean="0">
                <a:solidFill>
                  <a:srgbClr val="FFFF00"/>
                </a:solidFill>
              </a:rPr>
              <a:t>2     </a:t>
            </a:r>
            <a:r>
              <a:rPr lang="en-US" altLang="pt-BR" dirty="0" smtClean="0">
                <a:solidFill>
                  <a:srgbClr val="FFFF00"/>
                </a:solidFill>
                <a:sym typeface="Wingdings" panose="05000000000000000000" pitchFamily="2" charset="2"/>
              </a:rPr>
              <a:t> </a:t>
            </a:r>
            <a:r>
              <a:rPr lang="en-US" altLang="pt-BR" dirty="0" smtClean="0">
                <a:solidFill>
                  <a:srgbClr val="FFFF00"/>
                </a:solidFill>
              </a:rPr>
              <a:t>    </a:t>
            </a:r>
            <a:r>
              <a:rPr lang="en-US" altLang="pt-BR" dirty="0">
                <a:solidFill>
                  <a:srgbClr val="FFFF00"/>
                </a:solidFill>
              </a:rPr>
              <a:t>b</a:t>
            </a:r>
            <a:r>
              <a:rPr lang="en-US" altLang="pt-BR" baseline="-25000" dirty="0">
                <a:solidFill>
                  <a:srgbClr val="FFFF00"/>
                </a:solidFill>
              </a:rPr>
              <a:t>1</a:t>
            </a:r>
            <a:r>
              <a:rPr lang="en-US" altLang="pt-BR" dirty="0">
                <a:solidFill>
                  <a:srgbClr val="FFFF00"/>
                </a:solidFill>
              </a:rPr>
              <a:t> = m</a:t>
            </a:r>
            <a:r>
              <a:rPr lang="en-US" altLang="pt-BR" baseline="-25000" dirty="0">
                <a:solidFill>
                  <a:srgbClr val="FFFF00"/>
                </a:solidFill>
              </a:rPr>
              <a:t>2</a:t>
            </a:r>
            <a:r>
              <a:rPr lang="en-US" altLang="pt-BR" dirty="0">
                <a:solidFill>
                  <a:srgbClr val="FFFF00"/>
                </a:solidFill>
              </a:rPr>
              <a:t> / (1 + r </a:t>
            </a:r>
            <a:r>
              <a:rPr lang="en-US" altLang="pt-BR" dirty="0" smtClean="0">
                <a:solidFill>
                  <a:srgbClr val="FFFF00"/>
                </a:solidFill>
              </a:rPr>
              <a:t>)</a:t>
            </a:r>
          </a:p>
          <a:p>
            <a:endParaRPr lang="en-US" altLang="pt-BR" baseline="-25000" dirty="0"/>
          </a:p>
          <a:p>
            <a:r>
              <a:rPr lang="en-US" altLang="pt-BR" dirty="0" err="1" smtClean="0"/>
              <a:t>Assim</a:t>
            </a:r>
            <a:r>
              <a:rPr lang="en-US" altLang="pt-BR" dirty="0" smtClean="0"/>
              <a:t>, o </a:t>
            </a:r>
            <a:r>
              <a:rPr lang="en-US" altLang="pt-BR" dirty="0" err="1" smtClean="0"/>
              <a:t>maior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nível</a:t>
            </a:r>
            <a:r>
              <a:rPr lang="en-US" altLang="pt-BR" dirty="0" smtClean="0"/>
              <a:t> de </a:t>
            </a:r>
            <a:r>
              <a:rPr lang="en-US" altLang="pt-BR" dirty="0" err="1" smtClean="0"/>
              <a:t>consumo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possível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em</a:t>
            </a:r>
            <a:r>
              <a:rPr lang="en-US" altLang="pt-BR" dirty="0" smtClean="0"/>
              <a:t> t=1 </a:t>
            </a:r>
            <a:r>
              <a:rPr lang="en-US" altLang="pt-BR" dirty="0" err="1" smtClean="0"/>
              <a:t>será</a:t>
            </a:r>
            <a:r>
              <a:rPr lang="en-US" altLang="pt-BR" dirty="0" smtClean="0"/>
              <a:t>: :</a:t>
            </a:r>
          </a:p>
          <a:p>
            <a:pPr marL="0" indent="0">
              <a:buNone/>
            </a:pPr>
            <a:endParaRPr lang="en-US" altLang="pt-BR" sz="2000" dirty="0"/>
          </a:p>
          <a:p>
            <a:endParaRPr lang="en-US" altLang="pt-BR" sz="2000" dirty="0"/>
          </a:p>
        </p:txBody>
      </p:sp>
      <p:graphicFrame>
        <p:nvGraphicFramePr>
          <p:cNvPr id="4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672995"/>
              </p:ext>
            </p:extLst>
          </p:nvPr>
        </p:nvGraphicFramePr>
        <p:xfrm>
          <a:off x="9207150" y="5529943"/>
          <a:ext cx="2520393" cy="763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0" name="Equation" r:id="rId3" imgW="2234880" imgH="825480" progId="Equation.2">
                  <p:embed/>
                </p:oleObj>
              </mc:Choice>
              <mc:Fallback>
                <p:oleObj name="Equation" r:id="rId3" imgW="2234880" imgH="82548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150" y="5529943"/>
                        <a:ext cx="2520393" cy="763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48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altLang="pt-BR" sz="3200" dirty="0"/>
              <a:t>A </a:t>
            </a:r>
            <a:r>
              <a:rPr lang="en-US" altLang="pt-BR" sz="3200" dirty="0" err="1"/>
              <a:t>restrição</a:t>
            </a:r>
            <a:r>
              <a:rPr lang="en-US" altLang="pt-BR" sz="3200" dirty="0"/>
              <a:t> </a:t>
            </a:r>
            <a:r>
              <a:rPr lang="en-US" altLang="pt-BR" sz="3200" dirty="0" err="1"/>
              <a:t>orçamentária</a:t>
            </a:r>
            <a:r>
              <a:rPr lang="en-US" altLang="pt-BR" sz="3200" dirty="0"/>
              <a:t> </a:t>
            </a:r>
            <a:r>
              <a:rPr lang="en-US" altLang="pt-BR" sz="3200" dirty="0" smtClean="0"/>
              <a:t>intertemporal –</a:t>
            </a:r>
            <a:r>
              <a:rPr lang="en-US" altLang="pt-BR" sz="3200" dirty="0" err="1" smtClean="0">
                <a:solidFill>
                  <a:schemeClr val="accent6">
                    <a:lumMod val="75000"/>
                  </a:schemeClr>
                </a:solidFill>
              </a:rPr>
              <a:t>Situação</a:t>
            </a:r>
            <a:r>
              <a:rPr lang="en-US" altLang="pt-BR" sz="3200" dirty="0" smtClean="0">
                <a:solidFill>
                  <a:schemeClr val="accent6">
                    <a:lumMod val="75000"/>
                  </a:schemeClr>
                </a:solidFill>
              </a:rPr>
              <a:t> 3</a:t>
            </a:r>
            <a:endParaRPr lang="en-US" altLang="pt-B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3048000" y="2828926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3048000" y="6369147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257222" y="6312708"/>
            <a:ext cx="37991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dirty="0"/>
              <a:t>c</a:t>
            </a:r>
            <a:r>
              <a:rPr lang="en-US" altLang="pt-BR" baseline="-25000" dirty="0"/>
              <a:t>1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332267" y="2603994"/>
            <a:ext cx="445635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sz="2400" dirty="0"/>
              <a:t>c</a:t>
            </a:r>
            <a:r>
              <a:rPr lang="en-US" altLang="pt-BR" sz="2400" baseline="-25000" dirty="0"/>
              <a:t>2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3004180" y="5105377"/>
            <a:ext cx="23383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5372100" y="5227638"/>
            <a:ext cx="0" cy="109696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5329868" y="4954492"/>
            <a:ext cx="228600" cy="228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2522223" y="4869657"/>
            <a:ext cx="45845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dirty="0"/>
              <a:t>m</a:t>
            </a:r>
            <a:r>
              <a:rPr lang="en-US" altLang="pt-BR" baseline="-25000" dirty="0"/>
              <a:t>2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5113338" y="6331317"/>
            <a:ext cx="45845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m</a:t>
            </a:r>
            <a:r>
              <a:rPr lang="en-US" altLang="pt-BR" baseline="-25000"/>
              <a:t>1</a:t>
            </a:r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2923377" y="3317094"/>
            <a:ext cx="228600" cy="228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endParaRPr lang="pt-BR">
              <a:solidFill>
                <a:srgbClr val="FFFF00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3110012" y="6385024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dirty="0"/>
              <a:t>0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2615600" y="5999173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0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193475" y="2773388"/>
            <a:ext cx="7186613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altLang="pt-BR" sz="2000" dirty="0"/>
              <a:t>    </a:t>
            </a:r>
            <a:r>
              <a:rPr lang="en-US" altLang="pt-BR" sz="2000" dirty="0" err="1" smtClean="0">
                <a:solidFill>
                  <a:srgbClr val="FFFF00"/>
                </a:solidFill>
              </a:rPr>
              <a:t>esta</a:t>
            </a:r>
            <a:r>
              <a:rPr lang="en-US" altLang="pt-BR" sz="2000" dirty="0" smtClean="0">
                <a:solidFill>
                  <a:srgbClr val="FFFF00"/>
                </a:solidFill>
              </a:rPr>
              <a:t> é a </a:t>
            </a:r>
            <a:r>
              <a:rPr lang="en-US" altLang="pt-BR" sz="2000" dirty="0" err="1" smtClean="0">
                <a:solidFill>
                  <a:srgbClr val="FFFF00"/>
                </a:solidFill>
              </a:rPr>
              <a:t>cesta</a:t>
            </a:r>
            <a:r>
              <a:rPr lang="en-US" altLang="pt-BR" sz="2000" dirty="0" smtClean="0">
                <a:solidFill>
                  <a:srgbClr val="FFFF00"/>
                </a:solidFill>
              </a:rPr>
              <a:t> de </a:t>
            </a:r>
            <a:r>
              <a:rPr lang="en-US" altLang="pt-BR" sz="2000" dirty="0" err="1" smtClean="0">
                <a:solidFill>
                  <a:srgbClr val="FFFF00"/>
                </a:solidFill>
              </a:rPr>
              <a:t>consumo</a:t>
            </a:r>
            <a:r>
              <a:rPr lang="en-US" altLang="pt-BR" sz="2000" dirty="0" smtClean="0">
                <a:solidFill>
                  <a:srgbClr val="FFFF00"/>
                </a:solidFill>
              </a:rPr>
              <a:t> </a:t>
            </a:r>
            <a:r>
              <a:rPr lang="en-US" altLang="pt-BR" sz="2000" dirty="0" err="1" smtClean="0">
                <a:solidFill>
                  <a:srgbClr val="FFFF00"/>
                </a:solidFill>
              </a:rPr>
              <a:t>quando</a:t>
            </a:r>
            <a:r>
              <a:rPr lang="en-US" altLang="pt-BR" sz="2000" dirty="0" smtClean="0">
                <a:solidFill>
                  <a:srgbClr val="FFFF00"/>
                </a:solidFill>
              </a:rPr>
              <a:t> </a:t>
            </a:r>
            <a:r>
              <a:rPr lang="en-US" altLang="pt-BR" sz="2000" dirty="0" err="1" smtClean="0">
                <a:solidFill>
                  <a:srgbClr val="FFFF00"/>
                </a:solidFill>
              </a:rPr>
              <a:t>toda</a:t>
            </a:r>
            <a:r>
              <a:rPr lang="en-US" altLang="pt-BR" sz="2000" dirty="0" smtClean="0">
                <a:solidFill>
                  <a:srgbClr val="FFFF00"/>
                </a:solidFill>
              </a:rPr>
              <a:t> a </a:t>
            </a:r>
            <a:r>
              <a:rPr lang="en-US" altLang="pt-BR" sz="2000" dirty="0" err="1" smtClean="0">
                <a:solidFill>
                  <a:srgbClr val="FFFF00"/>
                </a:solidFill>
              </a:rPr>
              <a:t>renda</a:t>
            </a:r>
            <a:r>
              <a:rPr lang="en-US" altLang="pt-BR" sz="2000" dirty="0" smtClean="0">
                <a:solidFill>
                  <a:srgbClr val="FFFF00"/>
                </a:solidFill>
              </a:rPr>
              <a:t> do </a:t>
            </a:r>
            <a:r>
              <a:rPr lang="en-US" altLang="pt-BR" sz="2000" dirty="0" err="1" smtClean="0">
                <a:solidFill>
                  <a:srgbClr val="FFFF00"/>
                </a:solidFill>
              </a:rPr>
              <a:t>período</a:t>
            </a:r>
            <a:r>
              <a:rPr lang="en-US" altLang="pt-BR" sz="2000" dirty="0" smtClean="0">
                <a:solidFill>
                  <a:srgbClr val="FFFF00"/>
                </a:solidFill>
              </a:rPr>
              <a:t> 1 é </a:t>
            </a:r>
            <a:r>
              <a:rPr lang="en-US" altLang="pt-BR" sz="2000" dirty="0" err="1" smtClean="0">
                <a:solidFill>
                  <a:srgbClr val="FFFF00"/>
                </a:solidFill>
              </a:rPr>
              <a:t>poupada</a:t>
            </a:r>
            <a:r>
              <a:rPr lang="en-US" altLang="pt-BR" sz="2000" dirty="0" smtClean="0">
                <a:solidFill>
                  <a:srgbClr val="FFFF00"/>
                </a:solidFill>
              </a:rPr>
              <a:t>, </a:t>
            </a:r>
            <a:r>
              <a:rPr lang="en-US" altLang="pt-BR" sz="2000" dirty="0" err="1" smtClean="0">
                <a:solidFill>
                  <a:srgbClr val="FFFF00"/>
                </a:solidFill>
              </a:rPr>
              <a:t>ou</a:t>
            </a:r>
            <a:r>
              <a:rPr lang="en-US" altLang="pt-BR" sz="2000" dirty="0" smtClean="0">
                <a:solidFill>
                  <a:srgbClr val="FFFF00"/>
                </a:solidFill>
              </a:rPr>
              <a:t> </a:t>
            </a:r>
            <a:r>
              <a:rPr lang="en-US" altLang="pt-BR" sz="2000" dirty="0" err="1" smtClean="0">
                <a:solidFill>
                  <a:srgbClr val="FFFF00"/>
                </a:solidFill>
              </a:rPr>
              <a:t>seja</a:t>
            </a:r>
            <a:r>
              <a:rPr lang="en-US" altLang="pt-BR" sz="2000" dirty="0" smtClean="0">
                <a:solidFill>
                  <a:srgbClr val="FFFF00"/>
                </a:solidFill>
              </a:rPr>
              <a:t>, </a:t>
            </a:r>
            <a:r>
              <a:rPr lang="en-US" altLang="pt-BR" sz="2000" dirty="0" err="1" smtClean="0">
                <a:solidFill>
                  <a:srgbClr val="FFFF00"/>
                </a:solidFill>
              </a:rPr>
              <a:t>quando</a:t>
            </a:r>
            <a:r>
              <a:rPr lang="en-US" altLang="pt-BR" sz="2000" dirty="0" smtClean="0">
                <a:solidFill>
                  <a:srgbClr val="FFFF00"/>
                </a:solidFill>
              </a:rPr>
              <a:t> a </a:t>
            </a:r>
            <a:r>
              <a:rPr lang="en-US" altLang="pt-BR" sz="2000" dirty="0" err="1" smtClean="0">
                <a:solidFill>
                  <a:srgbClr val="FFFF00"/>
                </a:solidFill>
              </a:rPr>
              <a:t>poupança</a:t>
            </a:r>
            <a:r>
              <a:rPr lang="en-US" altLang="pt-BR" sz="20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altLang="pt-BR" sz="2000" dirty="0" smtClean="0">
                <a:solidFill>
                  <a:srgbClr val="FFFF00"/>
                </a:solidFill>
              </a:rPr>
              <a:t>no </a:t>
            </a:r>
            <a:r>
              <a:rPr lang="en-US" altLang="pt-BR" sz="2000" dirty="0" err="1" smtClean="0">
                <a:solidFill>
                  <a:srgbClr val="FFFF00"/>
                </a:solidFill>
              </a:rPr>
              <a:t>período</a:t>
            </a:r>
            <a:r>
              <a:rPr lang="en-US" altLang="pt-BR" sz="2000" dirty="0" smtClean="0">
                <a:solidFill>
                  <a:srgbClr val="FFFF00"/>
                </a:solidFill>
              </a:rPr>
              <a:t> 1 é </a:t>
            </a:r>
            <a:r>
              <a:rPr lang="en-US" altLang="pt-BR" sz="2000" dirty="0" err="1" smtClean="0">
                <a:solidFill>
                  <a:srgbClr val="FFFF00"/>
                </a:solidFill>
              </a:rPr>
              <a:t>máxima</a:t>
            </a:r>
            <a:endParaRPr lang="en-US" altLang="pt-BR" sz="20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29712" name="Objec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650293"/>
              </p:ext>
            </p:extLst>
          </p:nvPr>
        </p:nvGraphicFramePr>
        <p:xfrm>
          <a:off x="3075419" y="2279382"/>
          <a:ext cx="4896505" cy="414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" name="Equation" r:id="rId3" imgW="4330440" imgH="469800" progId="Equation.2">
                  <p:embed/>
                </p:oleObj>
              </mc:Choice>
              <mc:Fallback>
                <p:oleObj name="Equation" r:id="rId3" imgW="4330440" imgH="4698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5419" y="2279382"/>
                        <a:ext cx="4896505" cy="414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6483623" y="6270724"/>
            <a:ext cx="228600" cy="22860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29715" name="Objec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363166"/>
              </p:ext>
            </p:extLst>
          </p:nvPr>
        </p:nvGraphicFramePr>
        <p:xfrm>
          <a:off x="7315200" y="5724849"/>
          <a:ext cx="1313448" cy="54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0" name="Equation" r:id="rId5" imgW="1485720" imgH="825480" progId="Equation.2">
                  <p:embed/>
                </p:oleObj>
              </mc:Choice>
              <mc:Fallback>
                <p:oleObj name="Equation" r:id="rId5" imgW="1485720" imgH="82548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724849"/>
                        <a:ext cx="1313448" cy="54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6" name="Line 20"/>
          <p:cNvSpPr>
            <a:spLocks noChangeShapeType="1"/>
          </p:cNvSpPr>
          <p:nvPr/>
        </p:nvSpPr>
        <p:spPr bwMode="auto">
          <a:xfrm flipV="1">
            <a:off x="6712223" y="5675241"/>
            <a:ext cx="261938" cy="500063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5775886" y="4964885"/>
            <a:ext cx="4800414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altLang="pt-BR" sz="2000" dirty="0" smtClean="0">
                <a:solidFill>
                  <a:srgbClr val="FF66CC"/>
                </a:solidFill>
              </a:rPr>
              <a:t>Valor </a:t>
            </a:r>
            <a:r>
              <a:rPr lang="en-US" altLang="pt-BR" sz="2000" dirty="0" err="1" smtClean="0">
                <a:solidFill>
                  <a:srgbClr val="FF66CC"/>
                </a:solidFill>
              </a:rPr>
              <a:t>presente</a:t>
            </a:r>
            <a:r>
              <a:rPr lang="en-US" altLang="pt-BR" sz="2000" dirty="0" smtClean="0">
                <a:solidFill>
                  <a:srgbClr val="FF66CC"/>
                </a:solidFill>
              </a:rPr>
              <a:t> da </a:t>
            </a:r>
          </a:p>
          <a:p>
            <a:r>
              <a:rPr lang="en-US" altLang="pt-BR" sz="2000" dirty="0" err="1" smtClean="0">
                <a:solidFill>
                  <a:srgbClr val="FF66CC"/>
                </a:solidFill>
              </a:rPr>
              <a:t>dotação</a:t>
            </a:r>
            <a:r>
              <a:rPr lang="en-US" altLang="pt-BR" sz="2000" dirty="0" smtClean="0">
                <a:solidFill>
                  <a:srgbClr val="FF66CC"/>
                </a:solidFill>
              </a:rPr>
              <a:t> de </a:t>
            </a:r>
            <a:r>
              <a:rPr lang="en-US" altLang="pt-BR" sz="2000" dirty="0" err="1" smtClean="0">
                <a:solidFill>
                  <a:srgbClr val="FF66CC"/>
                </a:solidFill>
              </a:rPr>
              <a:t>renda</a:t>
            </a:r>
            <a:endParaRPr lang="en-US" altLang="pt-BR" sz="2000" dirty="0" smtClean="0">
              <a:solidFill>
                <a:srgbClr val="FF66CC"/>
              </a:solidFill>
            </a:endParaRPr>
          </a:p>
          <a:p>
            <a:endParaRPr lang="en-US" altLang="pt-BR" sz="2000" dirty="0">
              <a:solidFill>
                <a:srgbClr val="FF66CC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82663" y="3176362"/>
            <a:ext cx="194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FF00"/>
                </a:solidFill>
              </a:rPr>
              <a:t>m2 + (1+r)m1</a:t>
            </a:r>
            <a:endParaRPr lang="pt-BR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25" name="Objec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183753"/>
              </p:ext>
            </p:extLst>
          </p:nvPr>
        </p:nvGraphicFramePr>
        <p:xfrm>
          <a:off x="8176093" y="4037157"/>
          <a:ext cx="3027305" cy="871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1" name="Equation" r:id="rId7" imgW="3708360" imgH="901440" progId="Equation.2">
                  <p:embed/>
                </p:oleObj>
              </mc:Choice>
              <mc:Fallback>
                <p:oleObj name="Equation" r:id="rId7" imgW="3708360" imgH="90144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6093" y="4037157"/>
                        <a:ext cx="3027305" cy="8718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de seta reta 5"/>
          <p:cNvCxnSpPr/>
          <p:nvPr/>
        </p:nvCxnSpPr>
        <p:spPr>
          <a:xfrm flipV="1">
            <a:off x="8565343" y="4715753"/>
            <a:ext cx="633046" cy="774380"/>
          </a:xfrm>
          <a:prstGeom prst="straightConnector1">
            <a:avLst/>
          </a:prstGeom>
          <a:ln w="25400">
            <a:solidFill>
              <a:schemeClr val="accent6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9063907" y="4932998"/>
            <a:ext cx="2514898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pt-BR" b="1" dirty="0">
                <a:solidFill>
                  <a:srgbClr val="FF66CC"/>
                </a:solidFill>
              </a:rPr>
              <a:t> </a:t>
            </a:r>
            <a:r>
              <a:rPr lang="en-US" altLang="pt-BR" b="1" dirty="0" smtClean="0">
                <a:solidFill>
                  <a:srgbClr val="FF66CC"/>
                </a:solidFill>
              </a:rPr>
              <a:t>     </a:t>
            </a:r>
            <a:r>
              <a:rPr lang="en-US" altLang="pt-BR" b="1" dirty="0" err="1">
                <a:solidFill>
                  <a:srgbClr val="FF66CC"/>
                </a:solidFill>
              </a:rPr>
              <a:t>E</a:t>
            </a:r>
            <a:r>
              <a:rPr lang="en-US" altLang="pt-BR" b="1" dirty="0" err="1" smtClean="0">
                <a:solidFill>
                  <a:srgbClr val="FF66CC"/>
                </a:solidFill>
              </a:rPr>
              <a:t>sta</a:t>
            </a:r>
            <a:r>
              <a:rPr lang="en-US" altLang="pt-BR" b="1" dirty="0" smtClean="0">
                <a:solidFill>
                  <a:srgbClr val="FF66CC"/>
                </a:solidFill>
              </a:rPr>
              <a:t> é a </a:t>
            </a:r>
            <a:r>
              <a:rPr lang="en-US" altLang="pt-BR" b="1" dirty="0" err="1" smtClean="0">
                <a:solidFill>
                  <a:srgbClr val="FF66CC"/>
                </a:solidFill>
              </a:rPr>
              <a:t>cesta</a:t>
            </a:r>
            <a:r>
              <a:rPr lang="en-US" altLang="pt-BR" b="1" dirty="0" smtClean="0">
                <a:solidFill>
                  <a:srgbClr val="FF66CC"/>
                </a:solidFill>
              </a:rPr>
              <a:t> de </a:t>
            </a:r>
            <a:r>
              <a:rPr lang="en-US" altLang="pt-BR" b="1" dirty="0" err="1" smtClean="0">
                <a:solidFill>
                  <a:srgbClr val="FF66CC"/>
                </a:solidFill>
              </a:rPr>
              <a:t>consumo</a:t>
            </a:r>
            <a:r>
              <a:rPr lang="en-US" altLang="pt-BR" b="1" dirty="0" smtClean="0">
                <a:solidFill>
                  <a:srgbClr val="FF66CC"/>
                </a:solidFill>
              </a:rPr>
              <a:t> </a:t>
            </a:r>
            <a:r>
              <a:rPr lang="en-US" altLang="pt-BR" b="1" dirty="0" err="1" smtClean="0">
                <a:solidFill>
                  <a:srgbClr val="FF66CC"/>
                </a:solidFill>
              </a:rPr>
              <a:t>quando</a:t>
            </a:r>
            <a:r>
              <a:rPr lang="en-US" altLang="pt-BR" b="1" dirty="0" smtClean="0">
                <a:solidFill>
                  <a:srgbClr val="FF66CC"/>
                </a:solidFill>
              </a:rPr>
              <a:t> o </a:t>
            </a:r>
            <a:r>
              <a:rPr lang="en-US" altLang="pt-BR" b="1" dirty="0" err="1" smtClean="0">
                <a:solidFill>
                  <a:srgbClr val="FF66CC"/>
                </a:solidFill>
              </a:rPr>
              <a:t>empréstimo</a:t>
            </a:r>
            <a:r>
              <a:rPr lang="en-US" altLang="pt-BR" b="1" dirty="0" smtClean="0">
                <a:solidFill>
                  <a:srgbClr val="FF66CC"/>
                </a:solidFill>
              </a:rPr>
              <a:t> do </a:t>
            </a:r>
            <a:r>
              <a:rPr lang="en-US" altLang="pt-BR" b="1" dirty="0" err="1" smtClean="0">
                <a:solidFill>
                  <a:srgbClr val="FF66CC"/>
                </a:solidFill>
              </a:rPr>
              <a:t>período</a:t>
            </a:r>
            <a:r>
              <a:rPr lang="en-US" altLang="pt-BR" b="1" dirty="0" smtClean="0">
                <a:solidFill>
                  <a:srgbClr val="FF66CC"/>
                </a:solidFill>
              </a:rPr>
              <a:t> 1 é o </a:t>
            </a:r>
            <a:r>
              <a:rPr lang="en-US" altLang="pt-BR" b="1" dirty="0" err="1" smtClean="0">
                <a:solidFill>
                  <a:srgbClr val="FF66CC"/>
                </a:solidFill>
              </a:rPr>
              <a:t>máximo</a:t>
            </a:r>
            <a:r>
              <a:rPr lang="en-US" altLang="pt-BR" b="1" dirty="0" smtClean="0">
                <a:solidFill>
                  <a:srgbClr val="FF66CC"/>
                </a:solidFill>
              </a:rPr>
              <a:t> </a:t>
            </a:r>
            <a:r>
              <a:rPr lang="en-US" altLang="pt-BR" b="1" dirty="0" err="1" smtClean="0">
                <a:solidFill>
                  <a:srgbClr val="FF66CC"/>
                </a:solidFill>
              </a:rPr>
              <a:t>possível</a:t>
            </a:r>
            <a:r>
              <a:rPr lang="en-US" altLang="pt-BR" b="1" dirty="0" smtClean="0">
                <a:solidFill>
                  <a:srgbClr val="FF66CC"/>
                </a:solidFill>
              </a:rPr>
              <a:t> </a:t>
            </a:r>
            <a:endParaRPr lang="pt-BR" b="1" dirty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4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1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pt-BR" dirty="0"/>
              <a:t>A </a:t>
            </a:r>
            <a:r>
              <a:rPr lang="en-US" altLang="pt-BR" dirty="0" err="1"/>
              <a:t>restrição</a:t>
            </a:r>
            <a:r>
              <a:rPr lang="en-US" altLang="pt-BR" dirty="0"/>
              <a:t> </a:t>
            </a:r>
            <a:r>
              <a:rPr lang="en-US" altLang="pt-BR" dirty="0" err="1"/>
              <a:t>orçamentária</a:t>
            </a:r>
            <a:r>
              <a:rPr lang="en-US" altLang="pt-BR" dirty="0"/>
              <a:t> intertemporal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pt-BR" dirty="0" err="1" smtClean="0"/>
              <a:t>Supondo</a:t>
            </a:r>
            <a:r>
              <a:rPr lang="en-US" altLang="pt-BR" dirty="0" smtClean="0"/>
              <a:t> que c</a:t>
            </a:r>
            <a:r>
              <a:rPr lang="en-US" altLang="pt-BR" baseline="-25000" dirty="0" smtClean="0"/>
              <a:t>1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unidades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são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consumidas</a:t>
            </a:r>
            <a:r>
              <a:rPr lang="en-US" altLang="pt-BR" dirty="0" smtClean="0"/>
              <a:t> no </a:t>
            </a:r>
            <a:r>
              <a:rPr lang="en-US" altLang="pt-BR" dirty="0" err="1" smtClean="0"/>
              <a:t>período</a:t>
            </a:r>
            <a:r>
              <a:rPr lang="en-US" altLang="pt-BR" dirty="0" smtClean="0"/>
              <a:t> 1 e que </a:t>
            </a:r>
            <a:r>
              <a:rPr lang="en-US" altLang="pt-BR" dirty="0" err="1" smtClean="0"/>
              <a:t>isto</a:t>
            </a:r>
            <a:r>
              <a:rPr lang="en-US" altLang="pt-BR" dirty="0" smtClean="0"/>
              <a:t> </a:t>
            </a:r>
            <a:r>
              <a:rPr lang="en-US" altLang="pt-BR" err="1" smtClean="0"/>
              <a:t>custa</a:t>
            </a:r>
            <a:r>
              <a:rPr lang="en-US" altLang="pt-BR" smtClean="0"/>
              <a:t> $ c</a:t>
            </a:r>
            <a:r>
              <a:rPr lang="en-US" altLang="pt-BR" baseline="-25000" smtClean="0"/>
              <a:t>1</a:t>
            </a:r>
            <a:r>
              <a:rPr lang="en-US" altLang="pt-BR" smtClean="0"/>
              <a:t> , e, portanto, tendo economizados  </a:t>
            </a:r>
            <a:r>
              <a:rPr lang="en-US" altLang="pt-BR"/>
              <a:t>m</a:t>
            </a:r>
            <a:r>
              <a:rPr lang="en-US" altLang="pt-BR" baseline="-25000"/>
              <a:t>1</a:t>
            </a:r>
            <a:r>
              <a:rPr lang="en-US" altLang="pt-BR"/>
              <a:t>- </a:t>
            </a:r>
            <a:r>
              <a:rPr lang="en-US" altLang="pt-BR" smtClean="0"/>
              <a:t>c</a:t>
            </a:r>
            <a:r>
              <a:rPr lang="en-US" altLang="pt-BR" baseline="-25000" smtClean="0"/>
              <a:t>1</a:t>
            </a:r>
            <a:endParaRPr lang="en-US" altLang="pt-BR" dirty="0" smtClean="0"/>
          </a:p>
          <a:p>
            <a:r>
              <a:rPr lang="en-US" altLang="pt-BR" dirty="0" smtClean="0"/>
              <a:t>O </a:t>
            </a:r>
            <a:r>
              <a:rPr lang="en-US" altLang="pt-BR" dirty="0" err="1" smtClean="0"/>
              <a:t>consumo</a:t>
            </a:r>
            <a:r>
              <a:rPr lang="en-US" altLang="pt-BR" dirty="0" smtClean="0"/>
              <a:t> do </a:t>
            </a:r>
            <a:r>
              <a:rPr lang="en-US" altLang="pt-BR" dirty="0" err="1" smtClean="0"/>
              <a:t>período</a:t>
            </a:r>
            <a:r>
              <a:rPr lang="en-US" altLang="pt-BR" dirty="0" smtClean="0"/>
              <a:t> 2 </a:t>
            </a:r>
            <a:r>
              <a:rPr lang="en-US" altLang="pt-BR" dirty="0" err="1" smtClean="0"/>
              <a:t>será</a:t>
            </a:r>
            <a:r>
              <a:rPr lang="en-US" altLang="pt-BR" dirty="0" smtClean="0"/>
              <a:t>, </a:t>
            </a:r>
            <a:r>
              <a:rPr lang="en-US" altLang="pt-BR" dirty="0" err="1" smtClean="0"/>
              <a:t>então</a:t>
            </a:r>
            <a:r>
              <a:rPr lang="en-US" altLang="pt-BR" dirty="0" smtClean="0"/>
              <a:t>: </a:t>
            </a:r>
            <a:endParaRPr lang="en-US" altLang="pt-BR" dirty="0"/>
          </a:p>
        </p:txBody>
      </p:sp>
      <p:graphicFrame>
        <p:nvGraphicFramePr>
          <p:cNvPr id="31748" name="Object 4"/>
          <p:cNvGraphicFramePr>
            <a:graphicFrameLocks/>
          </p:cNvGraphicFramePr>
          <p:nvPr/>
        </p:nvGraphicFramePr>
        <p:xfrm>
          <a:off x="3767139" y="3703639"/>
          <a:ext cx="46386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3" name="Equation" r:id="rId3" imgW="3974760" imgH="419040" progId="Equation.2">
                  <p:embed/>
                </p:oleObj>
              </mc:Choice>
              <mc:Fallback>
                <p:oleObj name="Equation" r:id="rId3" imgW="3974760" imgH="41904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9" y="3703639"/>
                        <a:ext cx="46386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836886"/>
              </p:ext>
            </p:extLst>
          </p:nvPr>
        </p:nvGraphicFramePr>
        <p:xfrm>
          <a:off x="3218657" y="4703763"/>
          <a:ext cx="5735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4" name="Equation" r:id="rId5" imgW="4940280" imgH="419040" progId="Equation.2">
                  <p:embed/>
                </p:oleObj>
              </mc:Choice>
              <mc:Fallback>
                <p:oleObj name="Equation" r:id="rId5" imgW="4940280" imgH="41904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8657" y="4703763"/>
                        <a:ext cx="573563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ta em curva para cima 1"/>
          <p:cNvSpPr/>
          <p:nvPr/>
        </p:nvSpPr>
        <p:spPr>
          <a:xfrm>
            <a:off x="4248443" y="5154613"/>
            <a:ext cx="1420837" cy="395217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4445900" y="5675312"/>
            <a:ext cx="1348126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sz="2000" dirty="0" err="1" smtClean="0"/>
              <a:t>inclinação</a:t>
            </a:r>
            <a:endParaRPr lang="en-US" altLang="pt-BR" sz="2800" dirty="0"/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6765457" y="5733046"/>
            <a:ext cx="1386598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sz="2000" dirty="0" err="1" smtClean="0"/>
              <a:t>intercepto</a:t>
            </a:r>
            <a:endParaRPr lang="en-US" altLang="pt-BR" sz="2000" dirty="0"/>
          </a:p>
        </p:txBody>
      </p:sp>
      <p:sp>
        <p:nvSpPr>
          <p:cNvPr id="10" name="Seta em curva para cima 9"/>
          <p:cNvSpPr/>
          <p:nvPr/>
        </p:nvSpPr>
        <p:spPr>
          <a:xfrm>
            <a:off x="6601368" y="5217354"/>
            <a:ext cx="1420837" cy="395217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82632" y="118372"/>
            <a:ext cx="9613861" cy="1080938"/>
          </a:xfrm>
          <a:ln/>
        </p:spPr>
        <p:txBody>
          <a:bodyPr/>
          <a:lstStyle/>
          <a:p>
            <a:r>
              <a:rPr lang="en-US" altLang="pt-BR" dirty="0"/>
              <a:t>A </a:t>
            </a:r>
            <a:r>
              <a:rPr lang="en-US" altLang="pt-BR" dirty="0" err="1"/>
              <a:t>restrição</a:t>
            </a:r>
            <a:r>
              <a:rPr lang="en-US" altLang="pt-BR" dirty="0"/>
              <a:t> </a:t>
            </a:r>
            <a:r>
              <a:rPr lang="en-US" altLang="pt-BR" dirty="0" err="1"/>
              <a:t>orçamentária</a:t>
            </a:r>
            <a:r>
              <a:rPr lang="en-US" altLang="pt-BR" dirty="0"/>
              <a:t> intertemporal</a:t>
            </a: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3048000" y="16764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3048000" y="5257800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7335838" y="5191125"/>
            <a:ext cx="1336904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sz="2000" dirty="0" smtClean="0"/>
              <a:t>c</a:t>
            </a:r>
            <a:r>
              <a:rPr lang="en-US" altLang="pt-BR" sz="2000" baseline="-25000" dirty="0" smtClean="0"/>
              <a:t>1 (PRESENTE)</a:t>
            </a:r>
            <a:endParaRPr lang="en-US" altLang="pt-BR" baseline="-25000" dirty="0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201996" y="1040970"/>
            <a:ext cx="140904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sz="2400" dirty="0" smtClean="0"/>
              <a:t>c</a:t>
            </a:r>
            <a:r>
              <a:rPr lang="en-US" altLang="pt-BR" sz="2400" baseline="-25000" dirty="0" smtClean="0"/>
              <a:t>2 (FUTURO)</a:t>
            </a:r>
            <a:endParaRPr lang="en-US" altLang="pt-BR" sz="2400" baseline="-25000" dirty="0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H="1">
            <a:off x="3051175" y="4149725"/>
            <a:ext cx="23383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5389563" y="4149726"/>
            <a:ext cx="0" cy="109696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2405064" y="3825875"/>
            <a:ext cx="45845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m</a:t>
            </a:r>
            <a:r>
              <a:rPr lang="en-US" altLang="pt-BR" baseline="-25000"/>
              <a:t>2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5113339" y="5227638"/>
            <a:ext cx="45845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m</a:t>
            </a:r>
            <a:r>
              <a:rPr lang="en-US" altLang="pt-BR" baseline="-25000"/>
              <a:t>1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2860676" y="5303838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0</a:t>
            </a: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2598739" y="4994275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0</a:t>
            </a:r>
          </a:p>
        </p:txBody>
      </p:sp>
      <p:graphicFrame>
        <p:nvGraphicFramePr>
          <p:cNvPr id="33805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876750"/>
              </p:ext>
            </p:extLst>
          </p:nvPr>
        </p:nvGraphicFramePr>
        <p:xfrm>
          <a:off x="3337606" y="1643744"/>
          <a:ext cx="3049814" cy="339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8" name="Equation" r:id="rId3" imgW="4330440" imgH="469800" progId="Equation.2">
                  <p:embed/>
                </p:oleObj>
              </mc:Choice>
              <mc:Fallback>
                <p:oleObj name="Equation" r:id="rId3" imgW="4330440" imgH="4698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7606" y="1643744"/>
                        <a:ext cx="3049814" cy="339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6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324558"/>
              </p:ext>
            </p:extLst>
          </p:nvPr>
        </p:nvGraphicFramePr>
        <p:xfrm>
          <a:off x="7073107" y="4414268"/>
          <a:ext cx="3290093" cy="574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9" name="Equation" r:id="rId5" imgW="3708360" imgH="901440" progId="Equation.2">
                  <p:embed/>
                </p:oleObj>
              </mc:Choice>
              <mc:Fallback>
                <p:oleObj name="Equation" r:id="rId5" imgW="3708360" imgH="90144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107" y="4414268"/>
                        <a:ext cx="3290093" cy="574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7315200" y="3522304"/>
            <a:ext cx="4910138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altLang="pt-BR" sz="2000" dirty="0" err="1" smtClean="0">
                <a:solidFill>
                  <a:srgbClr val="FF66CC"/>
                </a:solidFill>
              </a:rPr>
              <a:t>Cesta</a:t>
            </a:r>
            <a:r>
              <a:rPr lang="en-US" altLang="pt-BR" sz="2000" dirty="0" smtClean="0">
                <a:solidFill>
                  <a:srgbClr val="FF66CC"/>
                </a:solidFill>
              </a:rPr>
              <a:t> </a:t>
            </a:r>
            <a:r>
              <a:rPr lang="en-US" altLang="pt-BR" sz="2000" dirty="0" err="1" smtClean="0">
                <a:solidFill>
                  <a:srgbClr val="FF66CC"/>
                </a:solidFill>
              </a:rPr>
              <a:t>quando</a:t>
            </a:r>
            <a:r>
              <a:rPr lang="en-US" altLang="pt-BR" sz="2000" dirty="0" smtClean="0">
                <a:solidFill>
                  <a:srgbClr val="FF66CC"/>
                </a:solidFill>
              </a:rPr>
              <a:t> se </a:t>
            </a:r>
            <a:r>
              <a:rPr lang="en-US" altLang="pt-BR" sz="2000" dirty="0" err="1" smtClean="0">
                <a:solidFill>
                  <a:srgbClr val="FF66CC"/>
                </a:solidFill>
              </a:rPr>
              <a:t>empresta</a:t>
            </a:r>
            <a:r>
              <a:rPr lang="en-US" altLang="pt-BR" sz="2000" dirty="0" smtClean="0">
                <a:solidFill>
                  <a:srgbClr val="FF66CC"/>
                </a:solidFill>
              </a:rPr>
              <a:t> o </a:t>
            </a:r>
            <a:r>
              <a:rPr lang="en-US" altLang="pt-BR" sz="2000" dirty="0" err="1" smtClean="0">
                <a:solidFill>
                  <a:srgbClr val="FF66CC"/>
                </a:solidFill>
              </a:rPr>
              <a:t>máximo</a:t>
            </a:r>
            <a:r>
              <a:rPr lang="en-US" altLang="pt-BR" sz="2000" dirty="0" smtClean="0">
                <a:solidFill>
                  <a:srgbClr val="FF66CC"/>
                </a:solidFill>
              </a:rPr>
              <a:t> </a:t>
            </a:r>
            <a:r>
              <a:rPr lang="en-US" altLang="pt-BR" sz="2000" dirty="0" err="1" smtClean="0">
                <a:solidFill>
                  <a:srgbClr val="FF66CC"/>
                </a:solidFill>
              </a:rPr>
              <a:t>possível</a:t>
            </a:r>
            <a:r>
              <a:rPr lang="en-US" altLang="pt-BR" sz="2000" dirty="0" smtClean="0">
                <a:solidFill>
                  <a:srgbClr val="FF66CC"/>
                </a:solidFill>
              </a:rPr>
              <a:t> no </a:t>
            </a:r>
            <a:r>
              <a:rPr lang="en-US" altLang="pt-BR" sz="2000" dirty="0" err="1" smtClean="0">
                <a:solidFill>
                  <a:srgbClr val="FF66CC"/>
                </a:solidFill>
              </a:rPr>
              <a:t>período</a:t>
            </a:r>
            <a:r>
              <a:rPr lang="en-US" altLang="pt-BR" sz="2000" dirty="0" smtClean="0">
                <a:solidFill>
                  <a:srgbClr val="FF66CC"/>
                </a:solidFill>
              </a:rPr>
              <a:t> 1</a:t>
            </a:r>
            <a:endParaRPr lang="en-US" altLang="pt-BR" sz="2000" dirty="0">
              <a:solidFill>
                <a:srgbClr val="FF66CC"/>
              </a:solidFill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3479801" y="1895475"/>
            <a:ext cx="5833011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altLang="pt-BR" sz="2400" dirty="0"/>
              <a:t>    </a:t>
            </a:r>
            <a:r>
              <a:rPr lang="en-US" altLang="pt-BR" sz="2000" dirty="0" err="1" smtClean="0">
                <a:solidFill>
                  <a:srgbClr val="FFFF00"/>
                </a:solidFill>
              </a:rPr>
              <a:t>cesta</a:t>
            </a:r>
            <a:r>
              <a:rPr lang="en-US" altLang="pt-BR" sz="2000" dirty="0" smtClean="0">
                <a:solidFill>
                  <a:srgbClr val="FFFF00"/>
                </a:solidFill>
              </a:rPr>
              <a:t> de </a:t>
            </a:r>
            <a:r>
              <a:rPr lang="en-US" altLang="pt-BR" sz="2000" dirty="0" err="1" smtClean="0">
                <a:solidFill>
                  <a:srgbClr val="FFFF00"/>
                </a:solidFill>
              </a:rPr>
              <a:t>consumo</a:t>
            </a:r>
            <a:r>
              <a:rPr lang="en-US" altLang="pt-BR" sz="2000" dirty="0" smtClean="0">
                <a:solidFill>
                  <a:srgbClr val="FFFF00"/>
                </a:solidFill>
              </a:rPr>
              <a:t> </a:t>
            </a:r>
            <a:r>
              <a:rPr lang="en-US" altLang="pt-BR" sz="2000" dirty="0" err="1" smtClean="0">
                <a:solidFill>
                  <a:srgbClr val="FFFF00"/>
                </a:solidFill>
              </a:rPr>
              <a:t>quando</a:t>
            </a:r>
            <a:r>
              <a:rPr lang="en-US" altLang="pt-BR" sz="2000" dirty="0" smtClean="0">
                <a:solidFill>
                  <a:srgbClr val="FFFF00"/>
                </a:solidFill>
              </a:rPr>
              <a:t> a </a:t>
            </a:r>
            <a:r>
              <a:rPr lang="en-US" altLang="pt-BR" sz="2000" dirty="0" err="1" smtClean="0">
                <a:solidFill>
                  <a:srgbClr val="FFFF00"/>
                </a:solidFill>
              </a:rPr>
              <a:t>economia</a:t>
            </a:r>
            <a:r>
              <a:rPr lang="en-US" altLang="pt-BR" sz="2000" dirty="0" smtClean="0">
                <a:solidFill>
                  <a:srgbClr val="FFFF00"/>
                </a:solidFill>
              </a:rPr>
              <a:t> do </a:t>
            </a:r>
            <a:r>
              <a:rPr lang="en-US" altLang="pt-BR" sz="2000" dirty="0" err="1" smtClean="0">
                <a:solidFill>
                  <a:srgbClr val="FFFF00"/>
                </a:solidFill>
              </a:rPr>
              <a:t>período</a:t>
            </a:r>
            <a:r>
              <a:rPr lang="en-US" altLang="pt-BR" sz="2000" dirty="0" smtClean="0">
                <a:solidFill>
                  <a:srgbClr val="FFFF00"/>
                </a:solidFill>
              </a:rPr>
              <a:t> 1 é a </a:t>
            </a:r>
            <a:r>
              <a:rPr lang="en-US" altLang="pt-BR" sz="2000" dirty="0" err="1" smtClean="0">
                <a:solidFill>
                  <a:srgbClr val="FFFF00"/>
                </a:solidFill>
              </a:rPr>
              <a:t>máxima</a:t>
            </a:r>
            <a:r>
              <a:rPr lang="en-US" altLang="pt-BR" sz="2000" dirty="0" smtClean="0">
                <a:solidFill>
                  <a:srgbClr val="FFFF00"/>
                </a:solidFill>
              </a:rPr>
              <a:t> </a:t>
            </a:r>
            <a:r>
              <a:rPr lang="en-US" altLang="pt-BR" sz="2000" dirty="0" err="1" smtClean="0">
                <a:solidFill>
                  <a:srgbClr val="FFFF00"/>
                </a:solidFill>
              </a:rPr>
              <a:t>possível</a:t>
            </a:r>
            <a:r>
              <a:rPr lang="en-US" altLang="pt-BR" sz="2000" dirty="0" smtClean="0">
                <a:solidFill>
                  <a:srgbClr val="FFFF00"/>
                </a:solidFill>
              </a:rPr>
              <a:t> </a:t>
            </a:r>
            <a:endParaRPr lang="en-US" altLang="pt-BR" sz="2000" dirty="0">
              <a:solidFill>
                <a:srgbClr val="FFFF00"/>
              </a:solidFill>
            </a:endParaRP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3036888" y="2246313"/>
            <a:ext cx="3651250" cy="30146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5257800" y="4038600"/>
            <a:ext cx="228600" cy="228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2933700" y="2109788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6570663" y="5149850"/>
            <a:ext cx="228600" cy="22860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33813" name="Objec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813730"/>
              </p:ext>
            </p:extLst>
          </p:nvPr>
        </p:nvGraphicFramePr>
        <p:xfrm>
          <a:off x="5846764" y="5360990"/>
          <a:ext cx="1145085" cy="705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0" name="Equation" r:id="rId7" imgW="1485720" imgH="825480" progId="Equation.2">
                  <p:embed/>
                </p:oleObj>
              </mc:Choice>
              <mc:Fallback>
                <p:oleObj name="Equation" r:id="rId7" imgW="1485720" imgH="82548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764" y="5360990"/>
                        <a:ext cx="1145085" cy="7059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982662" y="1846203"/>
            <a:ext cx="194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FF00"/>
                </a:solidFill>
              </a:rPr>
              <a:t>m2 + (1+r)m1</a:t>
            </a:r>
            <a:endParaRPr lang="pt-BR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pt-BR" dirty="0"/>
              <a:t>A </a:t>
            </a:r>
            <a:r>
              <a:rPr lang="en-US" altLang="pt-BR" dirty="0" err="1"/>
              <a:t>restrição</a:t>
            </a:r>
            <a:r>
              <a:rPr lang="en-US" altLang="pt-BR" dirty="0"/>
              <a:t> </a:t>
            </a:r>
            <a:r>
              <a:rPr lang="en-US" altLang="pt-BR" dirty="0" err="1"/>
              <a:t>orçamentária</a:t>
            </a:r>
            <a:r>
              <a:rPr lang="en-US" altLang="pt-BR" dirty="0"/>
              <a:t> intertemporal</a:t>
            </a: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3048000" y="16764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048000" y="5257800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7335838" y="5191125"/>
            <a:ext cx="37991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c</a:t>
            </a:r>
            <a:r>
              <a:rPr lang="en-US" altLang="pt-BR" baseline="-25000"/>
              <a:t>1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479720" y="1833446"/>
            <a:ext cx="37991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dirty="0"/>
              <a:t>c</a:t>
            </a:r>
            <a:r>
              <a:rPr lang="en-US" altLang="pt-BR" baseline="-25000" dirty="0"/>
              <a:t>2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H="1">
            <a:off x="3051175" y="4149725"/>
            <a:ext cx="23383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5389563" y="4149726"/>
            <a:ext cx="0" cy="109696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2405064" y="3825875"/>
            <a:ext cx="45845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m</a:t>
            </a:r>
            <a:r>
              <a:rPr lang="en-US" altLang="pt-BR" baseline="-25000"/>
              <a:t>2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5113339" y="5227638"/>
            <a:ext cx="45845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m</a:t>
            </a:r>
            <a:r>
              <a:rPr lang="en-US" altLang="pt-BR" baseline="-25000"/>
              <a:t>1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2860676" y="5303838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0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2598739" y="4994275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0</a:t>
            </a:r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3036888" y="2246313"/>
            <a:ext cx="3651250" cy="30146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30" name="Oval 14"/>
          <p:cNvSpPr>
            <a:spLocks noChangeArrowheads="1"/>
          </p:cNvSpPr>
          <p:nvPr/>
        </p:nvSpPr>
        <p:spPr bwMode="auto">
          <a:xfrm>
            <a:off x="5257800" y="4038600"/>
            <a:ext cx="228600" cy="228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31" name="Oval 15"/>
          <p:cNvSpPr>
            <a:spLocks noChangeArrowheads="1"/>
          </p:cNvSpPr>
          <p:nvPr/>
        </p:nvSpPr>
        <p:spPr bwMode="auto">
          <a:xfrm>
            <a:off x="2933700" y="2109788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32" name="Oval 16"/>
          <p:cNvSpPr>
            <a:spLocks noChangeArrowheads="1"/>
          </p:cNvSpPr>
          <p:nvPr/>
        </p:nvSpPr>
        <p:spPr bwMode="auto">
          <a:xfrm>
            <a:off x="6570663" y="5149850"/>
            <a:ext cx="228600" cy="22860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34834" name="Object 18"/>
          <p:cNvGraphicFramePr>
            <a:graphicFrameLocks/>
          </p:cNvGraphicFramePr>
          <p:nvPr/>
        </p:nvGraphicFramePr>
        <p:xfrm>
          <a:off x="5846764" y="5360989"/>
          <a:ext cx="153828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2" name="Equation" r:id="rId3" imgW="1485720" imgH="825480" progId="Equation.2">
                  <p:embed/>
                </p:oleObj>
              </mc:Choice>
              <mc:Fallback>
                <p:oleObj name="Equation" r:id="rId3" imgW="1485720" imgH="82548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764" y="5360989"/>
                        <a:ext cx="1538287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7385051" y="3566318"/>
            <a:ext cx="3122650" cy="52386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sz="2800" dirty="0" err="1" smtClean="0"/>
              <a:t>Inclinação</a:t>
            </a:r>
            <a:r>
              <a:rPr lang="en-US" altLang="pt-BR" sz="2800" dirty="0" smtClean="0"/>
              <a:t> </a:t>
            </a:r>
            <a:r>
              <a:rPr lang="en-US" altLang="pt-BR" sz="2800" dirty="0"/>
              <a:t>= -(1+r)</a:t>
            </a:r>
          </a:p>
        </p:txBody>
      </p:sp>
      <p:graphicFrame>
        <p:nvGraphicFramePr>
          <p:cNvPr id="34836" name="Objec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04488"/>
              </p:ext>
            </p:extLst>
          </p:nvPr>
        </p:nvGraphicFramePr>
        <p:xfrm>
          <a:off x="5571798" y="2779267"/>
          <a:ext cx="57356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3" name="Equation" r:id="rId5" imgW="4940280" imgH="419040" progId="Equation.2">
                  <p:embed/>
                </p:oleObj>
              </mc:Choice>
              <mc:Fallback>
                <p:oleObj name="Equation" r:id="rId5" imgW="4940280" imgH="41904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1798" y="2779267"/>
                        <a:ext cx="5735638" cy="45085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1030988" y="2236117"/>
            <a:ext cx="194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FF00"/>
                </a:solidFill>
              </a:rPr>
              <a:t>m2 + (1+r)m1</a:t>
            </a:r>
            <a:endParaRPr lang="pt-BR" sz="2000" b="1" dirty="0">
              <a:solidFill>
                <a:srgbClr val="FFFF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418286" y="4847770"/>
            <a:ext cx="301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 = p1.c1 + p2.c2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358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altLang="pt-BR" dirty="0" smtClean="0"/>
              <a:t>A </a:t>
            </a:r>
            <a:r>
              <a:rPr lang="en-US" altLang="pt-BR" dirty="0" err="1" smtClean="0"/>
              <a:t>Restrição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Orçamentária</a:t>
            </a:r>
            <a:r>
              <a:rPr lang="en-US" altLang="pt-BR" dirty="0" smtClean="0"/>
              <a:t> intertemporal</a:t>
            </a:r>
            <a:endParaRPr lang="en-US" altLang="pt-BR" dirty="0"/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3048000" y="16764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048000" y="5257800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7335838" y="5191125"/>
            <a:ext cx="37991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c</a:t>
            </a:r>
            <a:r>
              <a:rPr lang="en-US" altLang="pt-BR" baseline="-25000"/>
              <a:t>1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470517" y="1945756"/>
            <a:ext cx="37991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dirty="0"/>
              <a:t>c</a:t>
            </a:r>
            <a:r>
              <a:rPr lang="en-US" altLang="pt-BR" baseline="-25000" dirty="0"/>
              <a:t>2</a:t>
            </a: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H="1">
            <a:off x="3051175" y="4149725"/>
            <a:ext cx="23383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5389563" y="4149726"/>
            <a:ext cx="0" cy="109696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2405064" y="3825875"/>
            <a:ext cx="45845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m</a:t>
            </a:r>
            <a:r>
              <a:rPr lang="en-US" altLang="pt-BR" baseline="-25000"/>
              <a:t>2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5113339" y="5227638"/>
            <a:ext cx="45845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m</a:t>
            </a:r>
            <a:r>
              <a:rPr lang="en-US" altLang="pt-BR" baseline="-25000"/>
              <a:t>1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2860676" y="5303838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0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598739" y="4994275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0</a:t>
            </a: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3036888" y="2246313"/>
            <a:ext cx="3651250" cy="30146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35855" name="Object 15"/>
          <p:cNvGraphicFramePr>
            <a:graphicFrameLocks/>
          </p:cNvGraphicFramePr>
          <p:nvPr/>
        </p:nvGraphicFramePr>
        <p:xfrm>
          <a:off x="5846764" y="5360989"/>
          <a:ext cx="153828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7" name="Equation" r:id="rId3" imgW="1485720" imgH="825480" progId="Equation.2">
                  <p:embed/>
                </p:oleObj>
              </mc:Choice>
              <mc:Fallback>
                <p:oleObj name="Equation" r:id="rId3" imgW="1485720" imgH="82548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764" y="5360989"/>
                        <a:ext cx="1538287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3052763" y="2257425"/>
            <a:ext cx="2292350" cy="18923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5359401" y="4165600"/>
            <a:ext cx="1330325" cy="109220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58" name="Oval 18"/>
          <p:cNvSpPr>
            <a:spLocks noChangeArrowheads="1"/>
          </p:cNvSpPr>
          <p:nvPr/>
        </p:nvSpPr>
        <p:spPr bwMode="auto">
          <a:xfrm>
            <a:off x="5257800" y="4038600"/>
            <a:ext cx="228600" cy="228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59" name="Oval 19"/>
          <p:cNvSpPr>
            <a:spLocks noChangeArrowheads="1"/>
          </p:cNvSpPr>
          <p:nvPr/>
        </p:nvSpPr>
        <p:spPr bwMode="auto">
          <a:xfrm>
            <a:off x="2933700" y="2109788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60" name="Oval 20"/>
          <p:cNvSpPr>
            <a:spLocks noChangeArrowheads="1"/>
          </p:cNvSpPr>
          <p:nvPr/>
        </p:nvSpPr>
        <p:spPr bwMode="auto">
          <a:xfrm>
            <a:off x="6570663" y="5149850"/>
            <a:ext cx="228600" cy="22860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 rot="2340000">
            <a:off x="3805683" y="2728869"/>
            <a:ext cx="118179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dirty="0" err="1" smtClean="0">
                <a:solidFill>
                  <a:schemeClr val="tx2"/>
                </a:solidFill>
              </a:rPr>
              <a:t>Poupando</a:t>
            </a:r>
            <a:endParaRPr lang="en-US" altLang="pt-BR" dirty="0">
              <a:solidFill>
                <a:schemeClr val="tx2"/>
              </a:solidFill>
            </a:endParaRP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 rot="2280000">
            <a:off x="5118308" y="4303669"/>
            <a:ext cx="2406236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dirty="0" err="1" smtClean="0">
                <a:solidFill>
                  <a:srgbClr val="FF66CC"/>
                </a:solidFill>
              </a:rPr>
              <a:t>Tomando</a:t>
            </a:r>
            <a:r>
              <a:rPr lang="en-US" altLang="pt-BR" dirty="0" smtClean="0">
                <a:solidFill>
                  <a:srgbClr val="FF66CC"/>
                </a:solidFill>
              </a:rPr>
              <a:t> </a:t>
            </a:r>
            <a:r>
              <a:rPr lang="en-US" altLang="pt-BR" dirty="0" err="1" smtClean="0">
                <a:solidFill>
                  <a:srgbClr val="FF66CC"/>
                </a:solidFill>
              </a:rPr>
              <a:t>empréstimo</a:t>
            </a:r>
            <a:endParaRPr lang="en-US" altLang="pt-BR" dirty="0">
              <a:solidFill>
                <a:srgbClr val="FF66CC"/>
              </a:solidFill>
            </a:endParaRPr>
          </a:p>
        </p:txBody>
      </p:sp>
      <p:graphicFrame>
        <p:nvGraphicFramePr>
          <p:cNvPr id="25" name="Objec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027187"/>
              </p:ext>
            </p:extLst>
          </p:nvPr>
        </p:nvGraphicFramePr>
        <p:xfrm>
          <a:off x="5571798" y="2779267"/>
          <a:ext cx="57356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8" name="Equation" r:id="rId5" imgW="4940280" imgH="419040" progId="Equation.2">
                  <p:embed/>
                </p:oleObj>
              </mc:Choice>
              <mc:Fallback>
                <p:oleObj name="Equation" r:id="rId5" imgW="4940280" imgH="41904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1798" y="2779267"/>
                        <a:ext cx="5735638" cy="45085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7385051" y="3566318"/>
            <a:ext cx="3122650" cy="52386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sz="2800" dirty="0" err="1" smtClean="0"/>
              <a:t>Inclinação</a:t>
            </a:r>
            <a:r>
              <a:rPr lang="en-US" altLang="pt-BR" sz="2800" dirty="0" smtClean="0"/>
              <a:t> </a:t>
            </a:r>
            <a:r>
              <a:rPr lang="en-US" altLang="pt-BR" sz="2800" dirty="0"/>
              <a:t>= -(1+r)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982662" y="2305732"/>
            <a:ext cx="194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FF00"/>
                </a:solidFill>
              </a:rPr>
              <a:t>m2 + (1+r)m1</a:t>
            </a:r>
            <a:endParaRPr lang="pt-BR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9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pt-BR" dirty="0"/>
              <a:t>A </a:t>
            </a:r>
            <a:r>
              <a:rPr lang="en-US" altLang="pt-BR" dirty="0" err="1"/>
              <a:t>Restrição</a:t>
            </a:r>
            <a:r>
              <a:rPr lang="en-US" altLang="pt-BR" dirty="0"/>
              <a:t> </a:t>
            </a:r>
            <a:r>
              <a:rPr lang="en-US" altLang="pt-BR" dirty="0" err="1"/>
              <a:t>Orçamentária</a:t>
            </a:r>
            <a:r>
              <a:rPr lang="en-US" altLang="pt-BR" dirty="0"/>
              <a:t> intertemporal</a:t>
            </a:r>
          </a:p>
        </p:txBody>
      </p:sp>
      <p:graphicFrame>
        <p:nvGraphicFramePr>
          <p:cNvPr id="36867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969884"/>
              </p:ext>
            </p:extLst>
          </p:nvPr>
        </p:nvGraphicFramePr>
        <p:xfrm>
          <a:off x="2475133" y="2406392"/>
          <a:ext cx="532923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0" name="Equation" r:id="rId3" imgW="4597200" imgH="419040" progId="Equation.2">
                  <p:embed/>
                </p:oleObj>
              </mc:Choice>
              <mc:Fallback>
                <p:oleObj name="Equation" r:id="rId3" imgW="4597200" imgH="41904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133" y="2406392"/>
                        <a:ext cx="5329238" cy="441325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71948" y="3032979"/>
            <a:ext cx="10958789" cy="138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alt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É a forma da </a:t>
            </a:r>
            <a:r>
              <a:rPr lang="en-US" altLang="pt-B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restrição</a:t>
            </a:r>
            <a:r>
              <a:rPr lang="en-US" alt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pt-B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orçamentária</a:t>
            </a:r>
            <a:r>
              <a:rPr lang="en-US" alt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altLang="pt-B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valores</a:t>
            </a:r>
            <a:r>
              <a:rPr lang="en-US" alt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pt-B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futuros</a:t>
            </a:r>
            <a:r>
              <a:rPr lang="en-US" alt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pt-BR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altLang="pt-B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todos</a:t>
            </a:r>
            <a:r>
              <a:rPr lang="en-US" alt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pt-B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alt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pt-B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termos</a:t>
            </a:r>
            <a:r>
              <a:rPr lang="en-US" alt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pt-B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estão</a:t>
            </a:r>
            <a:r>
              <a:rPr lang="en-US" alt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altLang="pt-B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valores</a:t>
            </a:r>
            <a:r>
              <a:rPr lang="en-US" alt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altLang="pt-B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período</a:t>
            </a:r>
            <a:r>
              <a:rPr lang="en-US" alt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2. </a:t>
            </a:r>
          </a:p>
          <a:p>
            <a:r>
              <a:rPr lang="en-US" altLang="pt-B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Isto</a:t>
            </a:r>
            <a:r>
              <a:rPr lang="en-US" alt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é </a:t>
            </a:r>
            <a:r>
              <a:rPr lang="en-US" altLang="pt-B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equivalente</a:t>
            </a:r>
            <a:r>
              <a:rPr lang="en-US" alt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a:</a:t>
            </a:r>
            <a:endParaRPr lang="en-US" alt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6869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945563"/>
              </p:ext>
            </p:extLst>
          </p:nvPr>
        </p:nvGraphicFramePr>
        <p:xfrm>
          <a:off x="2582504" y="4555004"/>
          <a:ext cx="3744913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1" name="Equation" r:id="rId5" imgW="3238200" imgH="825480" progId="Equation.2">
                  <p:embed/>
                </p:oleObj>
              </mc:Choice>
              <mc:Fallback>
                <p:oleObj name="Equation" r:id="rId5" imgW="3238200" imgH="82548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504" y="4555004"/>
                        <a:ext cx="3744913" cy="858838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471948" y="5617430"/>
            <a:ext cx="10486783" cy="9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altLang="pt-B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Esta</a:t>
            </a:r>
            <a:r>
              <a:rPr lang="en-US" alt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é a forma do valor </a:t>
            </a:r>
            <a:r>
              <a:rPr lang="en-US" altLang="pt-B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presente</a:t>
            </a:r>
            <a:r>
              <a:rPr lang="en-US" alt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altLang="pt-B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restrição</a:t>
            </a:r>
            <a:r>
              <a:rPr lang="en-US" alt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pt-B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já</a:t>
            </a:r>
            <a:r>
              <a:rPr lang="en-US" alt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altLang="pt-B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todos</a:t>
            </a:r>
            <a:r>
              <a:rPr lang="en-US" alt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pt-B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alt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pt-B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termos</a:t>
            </a:r>
            <a:r>
              <a:rPr lang="en-US" alt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pt-B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estão</a:t>
            </a:r>
            <a:r>
              <a:rPr lang="en-US" alt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altLang="pt-B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valores</a:t>
            </a:r>
            <a:r>
              <a:rPr lang="en-US" alt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altLang="pt-B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período</a:t>
            </a:r>
            <a:r>
              <a:rPr lang="en-US" alt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endParaRPr lang="en-US" alt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eta em Curva para a Esquerda 1"/>
          <p:cNvSpPr/>
          <p:nvPr/>
        </p:nvSpPr>
        <p:spPr>
          <a:xfrm>
            <a:off x="11298005" y="2625212"/>
            <a:ext cx="544953" cy="896597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8" name="Seta em Curva para a Esquerda 7"/>
          <p:cNvSpPr/>
          <p:nvPr/>
        </p:nvSpPr>
        <p:spPr>
          <a:xfrm>
            <a:off x="10958731" y="4940710"/>
            <a:ext cx="648250" cy="1342103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5" y="666144"/>
            <a:ext cx="10537370" cy="1080938"/>
          </a:xfrm>
          <a:noFill/>
          <a:ln/>
        </p:spPr>
        <p:txBody>
          <a:bodyPr>
            <a:noAutofit/>
          </a:bodyPr>
          <a:lstStyle/>
          <a:p>
            <a:r>
              <a:rPr lang="en-US" altLang="pt-BR" sz="4000" b="1" err="1" smtClean="0">
                <a:solidFill>
                  <a:schemeClr val="accent1"/>
                </a:solidFill>
              </a:rPr>
              <a:t>Escolha</a:t>
            </a:r>
            <a:r>
              <a:rPr lang="en-US" altLang="pt-BR" sz="4000" b="1" smtClean="0">
                <a:solidFill>
                  <a:schemeClr val="accent1"/>
                </a:solidFill>
              </a:rPr>
              <a:t> intertemporal – Efeito dos preços</a:t>
            </a:r>
            <a:endParaRPr lang="en-US" altLang="pt-BR" sz="4000" b="1" dirty="0">
              <a:solidFill>
                <a:schemeClr val="accent1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21" y="2191731"/>
            <a:ext cx="11322993" cy="3599316"/>
          </a:xfrm>
          <a:noFill/>
          <a:ln/>
        </p:spPr>
        <p:txBody>
          <a:bodyPr>
            <a:normAutofit fontScale="92500" lnSpcReduction="20000"/>
          </a:bodyPr>
          <a:lstStyle/>
          <a:p>
            <a:r>
              <a:rPr lang="en-US" altLang="pt-BR" sz="3000" dirty="0" err="1">
                <a:solidFill>
                  <a:srgbClr val="FFFF00"/>
                </a:solidFill>
              </a:rPr>
              <a:t>Considerando</a:t>
            </a:r>
            <a:r>
              <a:rPr lang="en-US" altLang="pt-BR" sz="3000" dirty="0">
                <a:solidFill>
                  <a:srgbClr val="FFFF00"/>
                </a:solidFill>
              </a:rPr>
              <a:t> o </a:t>
            </a:r>
            <a:r>
              <a:rPr lang="en-US" altLang="pt-BR" sz="3000" dirty="0" err="1">
                <a:solidFill>
                  <a:srgbClr val="FFFF00"/>
                </a:solidFill>
              </a:rPr>
              <a:t>efeito</a:t>
            </a:r>
            <a:r>
              <a:rPr lang="en-US" altLang="pt-BR" sz="3000" dirty="0">
                <a:solidFill>
                  <a:srgbClr val="FFFF00"/>
                </a:solidFill>
              </a:rPr>
              <a:t> dos </a:t>
            </a:r>
            <a:r>
              <a:rPr lang="en-US" altLang="pt-BR" sz="3000" dirty="0" err="1">
                <a:solidFill>
                  <a:srgbClr val="FFFF00"/>
                </a:solidFill>
              </a:rPr>
              <a:t>preços</a:t>
            </a:r>
            <a:r>
              <a:rPr lang="en-US" altLang="pt-BR" sz="3000" dirty="0">
                <a:solidFill>
                  <a:srgbClr val="FFFF00"/>
                </a:solidFill>
              </a:rPr>
              <a:t> p</a:t>
            </a:r>
            <a:r>
              <a:rPr lang="en-US" altLang="pt-BR" sz="3000" baseline="-25000" dirty="0">
                <a:solidFill>
                  <a:srgbClr val="FFFF00"/>
                </a:solidFill>
              </a:rPr>
              <a:t>1</a:t>
            </a:r>
            <a:r>
              <a:rPr lang="en-US" altLang="pt-BR" sz="3000" dirty="0">
                <a:solidFill>
                  <a:srgbClr val="FFFF00"/>
                </a:solidFill>
              </a:rPr>
              <a:t> e p</a:t>
            </a:r>
            <a:r>
              <a:rPr lang="en-US" altLang="pt-BR" sz="3000" baseline="-25000" dirty="0">
                <a:solidFill>
                  <a:srgbClr val="FFFF00"/>
                </a:solidFill>
              </a:rPr>
              <a:t>2</a:t>
            </a:r>
            <a:r>
              <a:rPr lang="en-US" altLang="pt-BR" sz="3000" dirty="0">
                <a:solidFill>
                  <a:srgbClr val="FFFF00"/>
                </a:solidFill>
              </a:rPr>
              <a:t> para o </a:t>
            </a:r>
            <a:r>
              <a:rPr lang="en-US" altLang="pt-BR" sz="3000" dirty="0" err="1">
                <a:solidFill>
                  <a:srgbClr val="FFFF00"/>
                </a:solidFill>
              </a:rPr>
              <a:t>consumo</a:t>
            </a:r>
            <a:r>
              <a:rPr lang="en-US" altLang="pt-BR" sz="3000" dirty="0">
                <a:solidFill>
                  <a:srgbClr val="FFFF00"/>
                </a:solidFill>
              </a:rPr>
              <a:t> </a:t>
            </a:r>
            <a:r>
              <a:rPr lang="en-US" altLang="pt-BR" sz="3000" dirty="0" err="1">
                <a:solidFill>
                  <a:srgbClr val="FFFF00"/>
                </a:solidFill>
              </a:rPr>
              <a:t>nos</a:t>
            </a:r>
            <a:r>
              <a:rPr lang="en-US" altLang="pt-BR" sz="3000" dirty="0">
                <a:solidFill>
                  <a:srgbClr val="FFFF00"/>
                </a:solidFill>
              </a:rPr>
              <a:t> </a:t>
            </a:r>
            <a:r>
              <a:rPr lang="en-US" altLang="pt-BR" sz="3000" dirty="0" err="1">
                <a:solidFill>
                  <a:srgbClr val="FFFF00"/>
                </a:solidFill>
              </a:rPr>
              <a:t>períodos</a:t>
            </a:r>
            <a:r>
              <a:rPr lang="en-US" altLang="pt-BR" sz="3000" dirty="0">
                <a:solidFill>
                  <a:srgbClr val="FFFF00"/>
                </a:solidFill>
              </a:rPr>
              <a:t> 1 e 2, </a:t>
            </a:r>
            <a:r>
              <a:rPr lang="en-US" altLang="pt-BR" sz="3000" dirty="0" err="1">
                <a:solidFill>
                  <a:srgbClr val="FFFF00"/>
                </a:solidFill>
              </a:rPr>
              <a:t>como</a:t>
            </a:r>
            <a:r>
              <a:rPr lang="en-US" altLang="pt-BR" sz="3000" dirty="0">
                <a:solidFill>
                  <a:srgbClr val="FFFF00"/>
                </a:solidFill>
              </a:rPr>
              <a:t> a </a:t>
            </a:r>
            <a:r>
              <a:rPr lang="en-US" altLang="pt-BR" sz="3000" dirty="0" err="1">
                <a:solidFill>
                  <a:srgbClr val="FFFF00"/>
                </a:solidFill>
              </a:rPr>
              <a:t>restrição</a:t>
            </a:r>
            <a:r>
              <a:rPr lang="en-US" altLang="pt-BR" sz="3000" dirty="0">
                <a:solidFill>
                  <a:srgbClr val="FFFF00"/>
                </a:solidFill>
              </a:rPr>
              <a:t> </a:t>
            </a:r>
            <a:r>
              <a:rPr lang="en-US" altLang="pt-BR" sz="3000" dirty="0" err="1">
                <a:solidFill>
                  <a:srgbClr val="FFFF00"/>
                </a:solidFill>
              </a:rPr>
              <a:t>orçamentária</a:t>
            </a:r>
            <a:r>
              <a:rPr lang="en-US" altLang="pt-BR" sz="3000" dirty="0">
                <a:solidFill>
                  <a:srgbClr val="FFFF00"/>
                </a:solidFill>
              </a:rPr>
              <a:t> é </a:t>
            </a:r>
            <a:r>
              <a:rPr lang="en-US" altLang="pt-BR" sz="3000" dirty="0" err="1">
                <a:solidFill>
                  <a:srgbClr val="FFFF00"/>
                </a:solidFill>
              </a:rPr>
              <a:t>afetada</a:t>
            </a:r>
            <a:r>
              <a:rPr lang="en-US" altLang="pt-BR" sz="3000" dirty="0">
                <a:solidFill>
                  <a:srgbClr val="FFFF00"/>
                </a:solidFill>
              </a:rPr>
              <a:t>?</a:t>
            </a:r>
          </a:p>
          <a:p>
            <a:endParaRPr lang="en-US" altLang="pt-BR" dirty="0"/>
          </a:p>
          <a:p>
            <a:r>
              <a:rPr lang="en-US" altLang="pt-BR" sz="2800" dirty="0"/>
              <a:t>Dada a </a:t>
            </a:r>
            <a:r>
              <a:rPr lang="en-US" altLang="pt-BR" sz="2800" dirty="0" err="1"/>
              <a:t>dotação</a:t>
            </a:r>
            <a:r>
              <a:rPr lang="en-US" altLang="pt-BR" sz="2800" dirty="0"/>
              <a:t> (m</a:t>
            </a:r>
            <a:r>
              <a:rPr lang="en-US" altLang="pt-BR" sz="2800" baseline="-25000" dirty="0"/>
              <a:t>1</a:t>
            </a:r>
            <a:r>
              <a:rPr lang="en-US" altLang="pt-BR" sz="2800" dirty="0"/>
              <a:t>,m</a:t>
            </a:r>
            <a:r>
              <a:rPr lang="en-US" altLang="pt-BR" sz="2800" baseline="-25000" dirty="0"/>
              <a:t>2</a:t>
            </a:r>
            <a:r>
              <a:rPr lang="en-US" altLang="pt-BR" sz="2800" dirty="0"/>
              <a:t>) e </a:t>
            </a:r>
            <a:r>
              <a:rPr lang="en-US" altLang="pt-BR" sz="2800" dirty="0" err="1"/>
              <a:t>os</a:t>
            </a:r>
            <a:r>
              <a:rPr lang="en-US" altLang="pt-BR" sz="2800" dirty="0"/>
              <a:t> </a:t>
            </a:r>
            <a:r>
              <a:rPr lang="en-US" altLang="pt-BR" sz="2800" dirty="0" err="1"/>
              <a:t>preços</a:t>
            </a:r>
            <a:r>
              <a:rPr lang="en-US" altLang="pt-BR" sz="2800" dirty="0"/>
              <a:t> p</a:t>
            </a:r>
            <a:r>
              <a:rPr lang="en-US" altLang="pt-BR" sz="2800" baseline="-25000" dirty="0"/>
              <a:t>1</a:t>
            </a:r>
            <a:r>
              <a:rPr lang="en-US" altLang="pt-BR" sz="2800" dirty="0"/>
              <a:t>, p</a:t>
            </a:r>
            <a:r>
              <a:rPr lang="en-US" altLang="pt-BR" sz="2800" baseline="-25000" dirty="0"/>
              <a:t>2</a:t>
            </a:r>
            <a:r>
              <a:rPr lang="en-US" altLang="pt-BR" sz="2800" dirty="0"/>
              <a:t> , </a:t>
            </a:r>
            <a:r>
              <a:rPr lang="en-US" altLang="pt-BR" sz="2800" dirty="0" err="1"/>
              <a:t>qual</a:t>
            </a:r>
            <a:r>
              <a:rPr lang="en-US" altLang="pt-BR" sz="2800" dirty="0"/>
              <a:t> a </a:t>
            </a:r>
            <a:r>
              <a:rPr lang="en-US" altLang="pt-BR" sz="2800" dirty="0" err="1"/>
              <a:t>cesta</a:t>
            </a:r>
            <a:r>
              <a:rPr lang="en-US" altLang="pt-BR" sz="2800" dirty="0"/>
              <a:t> de </a:t>
            </a:r>
            <a:r>
              <a:rPr lang="en-US" altLang="pt-BR" sz="2800" dirty="0" err="1"/>
              <a:t>consumo</a:t>
            </a:r>
            <a:r>
              <a:rPr lang="en-US" altLang="pt-BR" sz="2800" dirty="0"/>
              <a:t> intertemporal </a:t>
            </a:r>
            <a:r>
              <a:rPr lang="en-US" altLang="pt-BR" sz="2800" dirty="0" err="1" smtClean="0"/>
              <a:t>escolhida</a:t>
            </a:r>
            <a:r>
              <a:rPr lang="en-US" altLang="pt-BR" sz="2800" dirty="0" smtClean="0"/>
              <a:t> </a:t>
            </a:r>
            <a:r>
              <a:rPr lang="en-US" altLang="pt-BR" sz="2800" dirty="0" err="1"/>
              <a:t>pelo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consumidor</a:t>
            </a:r>
            <a:r>
              <a:rPr lang="en-US" altLang="pt-BR" sz="2800" dirty="0"/>
              <a:t> (c</a:t>
            </a:r>
            <a:r>
              <a:rPr lang="en-US" altLang="pt-BR" sz="2800" baseline="-25000" dirty="0"/>
              <a:t>1</a:t>
            </a:r>
            <a:r>
              <a:rPr lang="en-US" altLang="pt-BR" sz="2800" dirty="0"/>
              <a:t>*,c</a:t>
            </a:r>
            <a:r>
              <a:rPr lang="en-US" altLang="pt-BR" sz="2800" baseline="-25000" dirty="0"/>
              <a:t>2</a:t>
            </a:r>
            <a:r>
              <a:rPr lang="en-US" altLang="pt-BR" sz="2800" dirty="0"/>
              <a:t>*) </a:t>
            </a:r>
            <a:r>
              <a:rPr lang="en-US" altLang="pt-BR" sz="2800" dirty="0" smtClean="0"/>
              <a:t>?</a:t>
            </a:r>
          </a:p>
          <a:p>
            <a:endParaRPr lang="en-US" altLang="pt-BR" sz="2800" dirty="0"/>
          </a:p>
          <a:p>
            <a:r>
              <a:rPr lang="en-US" altLang="pt-BR" sz="2800" dirty="0" smtClean="0"/>
              <a:t>O </a:t>
            </a:r>
            <a:r>
              <a:rPr lang="en-US" altLang="pt-BR" sz="2800" dirty="0" err="1" smtClean="0"/>
              <a:t>máximo</a:t>
            </a:r>
            <a:r>
              <a:rPr lang="en-US" altLang="pt-BR" sz="2800" dirty="0" smtClean="0"/>
              <a:t> </a:t>
            </a:r>
            <a:r>
              <a:rPr lang="en-US" altLang="pt-BR" sz="2800" dirty="0" err="1" smtClean="0"/>
              <a:t>gasto</a:t>
            </a:r>
            <a:r>
              <a:rPr lang="en-US" altLang="pt-BR" sz="2800" dirty="0" smtClean="0"/>
              <a:t> </a:t>
            </a:r>
            <a:r>
              <a:rPr lang="en-US" altLang="pt-BR" sz="2800" dirty="0" err="1" smtClean="0"/>
              <a:t>possível</a:t>
            </a:r>
            <a:r>
              <a:rPr lang="en-US" altLang="pt-BR" sz="2800" dirty="0" smtClean="0"/>
              <a:t> no </a:t>
            </a:r>
            <a:r>
              <a:rPr lang="en-US" altLang="pt-BR" sz="2800" dirty="0" err="1" smtClean="0"/>
              <a:t>período</a:t>
            </a:r>
            <a:r>
              <a:rPr lang="en-US" altLang="pt-BR" sz="2800" dirty="0" smtClean="0"/>
              <a:t> 2 é                              ,</a:t>
            </a:r>
          </a:p>
          <a:p>
            <a:pPr marL="0" indent="0">
              <a:buNone/>
            </a:pPr>
            <a:endParaRPr lang="en-US" altLang="pt-BR" sz="2800" dirty="0" smtClean="0"/>
          </a:p>
          <a:p>
            <a:r>
              <a:rPr lang="en-US" altLang="pt-BR" sz="2800" dirty="0" smtClean="0"/>
              <a:t>Logo o </a:t>
            </a:r>
            <a:r>
              <a:rPr lang="en-US" altLang="pt-BR" sz="2800" dirty="0" err="1" smtClean="0"/>
              <a:t>máximo</a:t>
            </a:r>
            <a:r>
              <a:rPr lang="en-US" altLang="pt-BR" sz="2800" dirty="0" smtClean="0"/>
              <a:t> </a:t>
            </a:r>
            <a:r>
              <a:rPr lang="en-US" altLang="pt-BR" sz="2800" dirty="0" err="1" smtClean="0"/>
              <a:t>consumo</a:t>
            </a:r>
            <a:r>
              <a:rPr lang="en-US" altLang="pt-BR" sz="2800" dirty="0" smtClean="0"/>
              <a:t> </a:t>
            </a:r>
            <a:r>
              <a:rPr lang="en-US" altLang="pt-BR" sz="2800" dirty="0" err="1" smtClean="0"/>
              <a:t>possivel</a:t>
            </a:r>
            <a:r>
              <a:rPr lang="en-US" altLang="pt-BR" sz="2800" dirty="0" smtClean="0"/>
              <a:t> no </a:t>
            </a:r>
            <a:r>
              <a:rPr lang="en-US" altLang="pt-BR" sz="2800" dirty="0" err="1" smtClean="0"/>
              <a:t>período</a:t>
            </a:r>
            <a:r>
              <a:rPr lang="en-US" altLang="pt-BR" sz="2800" dirty="0" smtClean="0"/>
              <a:t> 2 </a:t>
            </a:r>
            <a:r>
              <a:rPr lang="en-US" altLang="pt-BR" sz="2800" dirty="0" err="1" smtClean="0"/>
              <a:t>será</a:t>
            </a:r>
            <a:r>
              <a:rPr lang="en-US" altLang="pt-BR" sz="2800" dirty="0" smtClean="0"/>
              <a:t>:</a:t>
            </a:r>
            <a:endParaRPr lang="en-US" altLang="pt-BR" sz="2800" dirty="0"/>
          </a:p>
        </p:txBody>
      </p:sp>
      <p:graphicFrame>
        <p:nvGraphicFramePr>
          <p:cNvPr id="3891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698304"/>
              </p:ext>
            </p:extLst>
          </p:nvPr>
        </p:nvGraphicFramePr>
        <p:xfrm>
          <a:off x="7213600" y="4281713"/>
          <a:ext cx="2543553" cy="37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0" name="Equation" r:id="rId3" imgW="2197080" imgH="419040" progId="Equation.2">
                  <p:embed/>
                </p:oleObj>
              </mc:Choice>
              <mc:Fallback>
                <p:oleObj name="Equation" r:id="rId3" imgW="2197080" imgH="41904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4281713"/>
                        <a:ext cx="2543553" cy="37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30819"/>
              </p:ext>
            </p:extLst>
          </p:nvPr>
        </p:nvGraphicFramePr>
        <p:xfrm>
          <a:off x="8718764" y="5237689"/>
          <a:ext cx="3150836" cy="910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1" name="Equation" r:id="rId5" imgW="3136680" imgH="914400" progId="Equation.2">
                  <p:embed/>
                </p:oleObj>
              </mc:Choice>
              <mc:Fallback>
                <p:oleObj name="Equation" r:id="rId5" imgW="3136680" imgH="9144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8764" y="5237689"/>
                        <a:ext cx="3150836" cy="910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94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REFERÊNCIAS BIBLIOGRÁFICAS</a:t>
            </a:r>
            <a:endParaRPr lang="pt-B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SILBERBERG E SUEN (2001), Intertemporal </a:t>
            </a:r>
            <a:r>
              <a:rPr lang="pt-BR" dirty="0" err="1"/>
              <a:t>Choice</a:t>
            </a:r>
            <a:r>
              <a:rPr lang="pt-BR" dirty="0"/>
              <a:t>. Cap. 12</a:t>
            </a:r>
          </a:p>
          <a:p>
            <a:r>
              <a:rPr lang="pt-BR" dirty="0" err="1" smtClean="0"/>
              <a:t>Varian</a:t>
            </a:r>
            <a:r>
              <a:rPr lang="pt-BR" dirty="0" smtClean="0"/>
              <a:t>, H. Capítulo </a:t>
            </a:r>
            <a:r>
              <a:rPr lang="pt-BR" dirty="0"/>
              <a:t>10, Intertemporal </a:t>
            </a:r>
            <a:r>
              <a:rPr lang="pt-BR" dirty="0" err="1"/>
              <a:t>Choice</a:t>
            </a:r>
            <a:r>
              <a:rPr lang="pt-BR" dirty="0"/>
              <a:t>. </a:t>
            </a:r>
            <a:r>
              <a:rPr lang="pt-BR" dirty="0" err="1"/>
              <a:t>Varian</a:t>
            </a:r>
            <a:r>
              <a:rPr lang="pt-BR" dirty="0" smtClean="0"/>
              <a:t>. Slides</a:t>
            </a:r>
            <a:endParaRPr lang="pt-BR" dirty="0"/>
          </a:p>
          <a:p>
            <a:r>
              <a:rPr lang="pt-BR" dirty="0" err="1" smtClean="0"/>
              <a:t>Varian</a:t>
            </a:r>
            <a:r>
              <a:rPr lang="pt-BR" dirty="0" smtClean="0"/>
              <a:t>,  H. Time. Cap. 19</a:t>
            </a:r>
          </a:p>
          <a:p>
            <a:r>
              <a:rPr lang="pt-BR" b="1" dirty="0"/>
              <a:t>Capítulo 1 – </a:t>
            </a:r>
            <a:r>
              <a:rPr lang="pt-BR" b="1" dirty="0" err="1"/>
              <a:t>Muñoz</a:t>
            </a:r>
            <a:r>
              <a:rPr lang="pt-BR" b="1" dirty="0"/>
              <a:t>-Garcia, Felix. </a:t>
            </a:r>
            <a:r>
              <a:rPr lang="pt-BR" b="1" dirty="0" err="1"/>
              <a:t>Advanced</a:t>
            </a:r>
            <a:r>
              <a:rPr lang="pt-BR" b="1" dirty="0"/>
              <a:t> </a:t>
            </a:r>
            <a:r>
              <a:rPr lang="pt-BR" b="1" dirty="0" err="1"/>
              <a:t>Microeconomics</a:t>
            </a:r>
            <a:r>
              <a:rPr lang="pt-BR" b="1" dirty="0"/>
              <a:t> </a:t>
            </a:r>
            <a:r>
              <a:rPr lang="pt-BR" b="1" dirty="0" err="1"/>
              <a:t>Theory</a:t>
            </a:r>
            <a:r>
              <a:rPr lang="pt-BR" b="1" dirty="0"/>
              <a:t>. 2017, MIT Press. 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2561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pt-BR" dirty="0" err="1"/>
              <a:t>Escolha</a:t>
            </a:r>
            <a:r>
              <a:rPr lang="en-US" altLang="pt-BR" dirty="0"/>
              <a:t> </a:t>
            </a:r>
            <a:r>
              <a:rPr lang="en-US" altLang="pt-BR" dirty="0" smtClean="0"/>
              <a:t>intertemporal: </a:t>
            </a:r>
            <a:r>
              <a:rPr lang="en-US" altLang="pt-BR" dirty="0" err="1" smtClean="0"/>
              <a:t>consumo</a:t>
            </a:r>
            <a:r>
              <a:rPr lang="en-US" altLang="pt-BR" dirty="0" smtClean="0"/>
              <a:t> e </a:t>
            </a:r>
            <a:r>
              <a:rPr lang="en-US" altLang="pt-BR" dirty="0" err="1" smtClean="0"/>
              <a:t>gastos</a:t>
            </a:r>
            <a:endParaRPr lang="en-US" altLang="pt-BR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21" y="2336873"/>
            <a:ext cx="11118389" cy="4034430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 altLang="pt-BR" sz="2600" dirty="0" smtClean="0"/>
              <a:t>De forma similar, o </a:t>
            </a:r>
            <a:r>
              <a:rPr lang="en-US" altLang="pt-BR" sz="2600" dirty="0" err="1" smtClean="0"/>
              <a:t>máximo</a:t>
            </a:r>
            <a:r>
              <a:rPr lang="en-US" altLang="pt-BR" sz="2600" dirty="0" smtClean="0"/>
              <a:t> </a:t>
            </a:r>
            <a:r>
              <a:rPr lang="en-US" altLang="pt-BR" sz="2600" dirty="0" err="1" smtClean="0"/>
              <a:t>gasto</a:t>
            </a:r>
            <a:r>
              <a:rPr lang="en-US" altLang="pt-BR" sz="2600" dirty="0" smtClean="0"/>
              <a:t> </a:t>
            </a:r>
            <a:r>
              <a:rPr lang="en-US" altLang="pt-BR" sz="2600" dirty="0" err="1" smtClean="0"/>
              <a:t>possível</a:t>
            </a:r>
            <a:r>
              <a:rPr lang="en-US" altLang="pt-BR" sz="2600" dirty="0" smtClean="0"/>
              <a:t> no </a:t>
            </a:r>
            <a:r>
              <a:rPr lang="en-US" altLang="pt-BR" sz="2600" dirty="0" err="1" smtClean="0"/>
              <a:t>período</a:t>
            </a:r>
            <a:r>
              <a:rPr lang="en-US" altLang="pt-BR" sz="2600" dirty="0" smtClean="0"/>
              <a:t> 1 é: </a:t>
            </a:r>
            <a:r>
              <a:rPr lang="en-US" altLang="pt-BR" sz="2600" dirty="0"/>
              <a:t/>
            </a:r>
            <a:br>
              <a:rPr lang="en-US" altLang="pt-BR" sz="2600" dirty="0"/>
            </a:br>
            <a:r>
              <a:rPr lang="en-US" altLang="pt-BR" dirty="0"/>
              <a:t/>
            </a:r>
            <a:br>
              <a:rPr lang="en-US" altLang="pt-BR" dirty="0"/>
            </a:br>
            <a:r>
              <a:rPr lang="en-US" altLang="pt-BR" dirty="0" smtClean="0"/>
              <a:t/>
            </a:r>
            <a:br>
              <a:rPr lang="en-US" altLang="pt-BR" dirty="0" smtClean="0"/>
            </a:br>
            <a:r>
              <a:rPr lang="en-US" altLang="pt-BR" sz="2600" dirty="0" err="1" smtClean="0"/>
              <a:t>portanto</a:t>
            </a:r>
            <a:r>
              <a:rPr lang="en-US" altLang="pt-BR" sz="2600" dirty="0" smtClean="0"/>
              <a:t>, o </a:t>
            </a:r>
            <a:r>
              <a:rPr lang="en-US" altLang="pt-BR" sz="2600" dirty="0" err="1" smtClean="0"/>
              <a:t>consumo</a:t>
            </a:r>
            <a:r>
              <a:rPr lang="en-US" altLang="pt-BR" sz="2600" dirty="0" smtClean="0"/>
              <a:t> </a:t>
            </a:r>
            <a:r>
              <a:rPr lang="en-US" altLang="pt-BR" sz="2600" dirty="0" err="1" smtClean="0"/>
              <a:t>máximo</a:t>
            </a:r>
            <a:r>
              <a:rPr lang="en-US" altLang="pt-BR" sz="2600" dirty="0" smtClean="0"/>
              <a:t> </a:t>
            </a:r>
            <a:r>
              <a:rPr lang="en-US" altLang="pt-BR" sz="2600" dirty="0" err="1" smtClean="0"/>
              <a:t>possível</a:t>
            </a:r>
            <a:r>
              <a:rPr lang="en-US" altLang="pt-BR" sz="2600" dirty="0" smtClean="0"/>
              <a:t> no </a:t>
            </a:r>
            <a:r>
              <a:rPr lang="en-US" altLang="pt-BR" sz="2600" dirty="0" err="1" smtClean="0"/>
              <a:t>período</a:t>
            </a:r>
            <a:r>
              <a:rPr lang="en-US" altLang="pt-BR" sz="2600" dirty="0" smtClean="0"/>
              <a:t> 1 é</a:t>
            </a:r>
          </a:p>
          <a:p>
            <a:endParaRPr lang="en-US" altLang="pt-BR" sz="2600" dirty="0" smtClean="0"/>
          </a:p>
          <a:p>
            <a:r>
              <a:rPr lang="en-US" altLang="pt-BR" dirty="0" err="1" smtClean="0"/>
              <a:t>Finalmente</a:t>
            </a:r>
            <a:r>
              <a:rPr lang="en-US" altLang="pt-BR" dirty="0" smtClean="0"/>
              <a:t>, se c</a:t>
            </a:r>
            <a:r>
              <a:rPr lang="en-US" altLang="pt-BR" baseline="-25000" dirty="0" smtClean="0"/>
              <a:t>1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unidades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são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consumidas</a:t>
            </a:r>
            <a:r>
              <a:rPr lang="en-US" altLang="pt-BR" dirty="0" smtClean="0"/>
              <a:t> no </a:t>
            </a:r>
            <a:r>
              <a:rPr lang="en-US" altLang="pt-BR" dirty="0" err="1" smtClean="0"/>
              <a:t>período</a:t>
            </a:r>
            <a:r>
              <a:rPr lang="en-US" altLang="pt-BR" dirty="0" smtClean="0"/>
              <a:t> 1 </a:t>
            </a:r>
            <a:r>
              <a:rPr lang="en-US" altLang="pt-BR" dirty="0" smtClean="0">
                <a:sym typeface="Wingdings" panose="05000000000000000000" pitchFamily="2" charset="2"/>
              </a:rPr>
              <a:t> </a:t>
            </a:r>
            <a:r>
              <a:rPr lang="en-US" altLang="pt-BR" dirty="0" err="1" smtClean="0">
                <a:sym typeface="Wingdings" panose="05000000000000000000" pitchFamily="2" charset="2"/>
              </a:rPr>
              <a:t>consumidor</a:t>
            </a:r>
            <a:r>
              <a:rPr lang="en-US" altLang="pt-BR" dirty="0" smtClean="0">
                <a:sym typeface="Wingdings" panose="05000000000000000000" pitchFamily="2" charset="2"/>
              </a:rPr>
              <a:t> </a:t>
            </a:r>
            <a:r>
              <a:rPr lang="en-US" altLang="pt-BR" dirty="0" err="1" smtClean="0">
                <a:sym typeface="Wingdings" panose="05000000000000000000" pitchFamily="2" charset="2"/>
              </a:rPr>
              <a:t>gasta</a:t>
            </a:r>
            <a:r>
              <a:rPr lang="en-US" altLang="pt-BR" dirty="0" smtClean="0">
                <a:sym typeface="Wingdings" panose="05000000000000000000" pitchFamily="2" charset="2"/>
              </a:rPr>
              <a:t> </a:t>
            </a:r>
            <a:r>
              <a:rPr lang="en-US" altLang="pt-BR" dirty="0" smtClean="0"/>
              <a:t>p</a:t>
            </a:r>
            <a:r>
              <a:rPr lang="en-US" altLang="pt-BR" baseline="-25000" dirty="0" smtClean="0"/>
              <a:t>1</a:t>
            </a:r>
            <a:r>
              <a:rPr lang="en-US" altLang="pt-BR" dirty="0" smtClean="0"/>
              <a:t>c</a:t>
            </a:r>
            <a:r>
              <a:rPr lang="en-US" altLang="pt-BR" baseline="-25000" dirty="0" smtClean="0"/>
              <a:t>1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nesse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período</a:t>
            </a:r>
            <a:r>
              <a:rPr lang="en-US" altLang="pt-BR" dirty="0" smtClean="0"/>
              <a:t>, </a:t>
            </a:r>
            <a:r>
              <a:rPr lang="en-US" altLang="pt-BR" dirty="0" err="1" smtClean="0"/>
              <a:t>deixando</a:t>
            </a:r>
            <a:r>
              <a:rPr lang="en-US" altLang="pt-BR" dirty="0" smtClean="0"/>
              <a:t> (m</a:t>
            </a:r>
            <a:r>
              <a:rPr lang="en-US" altLang="pt-BR" baseline="-25000" dirty="0" smtClean="0"/>
              <a:t>1</a:t>
            </a:r>
            <a:r>
              <a:rPr lang="en-US" altLang="pt-BR" dirty="0" smtClean="0"/>
              <a:t> </a:t>
            </a:r>
            <a:r>
              <a:rPr lang="en-US" altLang="pt-BR" dirty="0"/>
              <a:t>- </a:t>
            </a:r>
            <a:r>
              <a:rPr lang="en-US" altLang="pt-BR" dirty="0" smtClean="0"/>
              <a:t>p</a:t>
            </a:r>
            <a:r>
              <a:rPr lang="en-US" altLang="pt-BR" baseline="-25000" dirty="0" smtClean="0"/>
              <a:t>1</a:t>
            </a:r>
            <a:r>
              <a:rPr lang="en-US" altLang="pt-BR" dirty="0" smtClean="0"/>
              <a:t>c</a:t>
            </a:r>
            <a:r>
              <a:rPr lang="en-US" altLang="pt-BR" baseline="-25000" dirty="0" smtClean="0"/>
              <a:t>1</a:t>
            </a:r>
            <a:r>
              <a:rPr lang="en-US" altLang="pt-BR" dirty="0" smtClean="0"/>
              <a:t> ) </a:t>
            </a:r>
            <a:r>
              <a:rPr lang="en-US" altLang="pt-BR" dirty="0" err="1" smtClean="0"/>
              <a:t>poupado</a:t>
            </a:r>
            <a:r>
              <a:rPr lang="en-US" altLang="pt-BR" dirty="0" smtClean="0"/>
              <a:t> para o </a:t>
            </a:r>
            <a:r>
              <a:rPr lang="en-US" altLang="pt-BR" dirty="0" err="1" smtClean="0"/>
              <a:t>período</a:t>
            </a:r>
            <a:r>
              <a:rPr lang="en-US" altLang="pt-BR" dirty="0" smtClean="0"/>
              <a:t> 2. Logo, a </a:t>
            </a:r>
            <a:r>
              <a:rPr lang="en-US" altLang="pt-BR" dirty="0" err="1" smtClean="0"/>
              <a:t>renda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disponível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em</a:t>
            </a:r>
            <a:r>
              <a:rPr lang="en-US" altLang="pt-BR" dirty="0" smtClean="0"/>
              <a:t> t = 2 </a:t>
            </a:r>
            <a:r>
              <a:rPr lang="en-US" altLang="pt-BR" dirty="0" err="1" smtClean="0"/>
              <a:t>será</a:t>
            </a:r>
            <a:r>
              <a:rPr lang="en-US" altLang="pt-BR" dirty="0" smtClean="0"/>
              <a:t>: </a:t>
            </a:r>
            <a:r>
              <a:rPr lang="en-US" altLang="pt-BR" dirty="0"/>
              <a:t/>
            </a:r>
            <a:br>
              <a:rPr lang="en-US" altLang="pt-BR" dirty="0"/>
            </a:br>
            <a:r>
              <a:rPr lang="en-US" altLang="pt-BR" dirty="0"/>
              <a:t/>
            </a:r>
            <a:br>
              <a:rPr lang="en-US" altLang="pt-BR" dirty="0"/>
            </a:br>
            <a:endParaRPr lang="en-US" altLang="pt-BR" dirty="0" smtClean="0"/>
          </a:p>
          <a:p>
            <a:r>
              <a:rPr lang="en-US" altLang="pt-BR" dirty="0" smtClean="0"/>
              <a:t>De forma que: </a:t>
            </a:r>
            <a:endParaRPr lang="en-US" altLang="pt-BR" dirty="0"/>
          </a:p>
        </p:txBody>
      </p:sp>
      <p:graphicFrame>
        <p:nvGraphicFramePr>
          <p:cNvPr id="39940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959862"/>
              </p:ext>
            </p:extLst>
          </p:nvPr>
        </p:nvGraphicFramePr>
        <p:xfrm>
          <a:off x="9889970" y="2139883"/>
          <a:ext cx="1702262" cy="681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2" name="Equation" r:id="rId3" imgW="1485720" imgH="825480" progId="Equation.2">
                  <p:embed/>
                </p:oleObj>
              </mc:Choice>
              <mc:Fallback>
                <p:oleObj name="Equation" r:id="rId3" imgW="1485720" imgH="82548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9970" y="2139883"/>
                        <a:ext cx="1702262" cy="681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981622"/>
              </p:ext>
            </p:extLst>
          </p:nvPr>
        </p:nvGraphicFramePr>
        <p:xfrm>
          <a:off x="9011264" y="3170900"/>
          <a:ext cx="3048413" cy="69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3" name="Equation" r:id="rId5" imgW="3352680" imgH="914400" progId="Equation.2">
                  <p:embed/>
                </p:oleObj>
              </mc:Choice>
              <mc:Fallback>
                <p:oleObj name="Equation" r:id="rId5" imgW="3352680" imgH="9144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1264" y="3170900"/>
                        <a:ext cx="3048413" cy="693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060038"/>
              </p:ext>
            </p:extLst>
          </p:nvPr>
        </p:nvGraphicFramePr>
        <p:xfrm>
          <a:off x="5856452" y="5138410"/>
          <a:ext cx="4033518" cy="4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4" name="Equation" r:id="rId7" imgW="3543120" imgH="419040" progId="Equation.2">
                  <p:embed/>
                </p:oleObj>
              </mc:Choice>
              <mc:Fallback>
                <p:oleObj name="Equation" r:id="rId7" imgW="3543120" imgH="41904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452" y="5138410"/>
                        <a:ext cx="4033518" cy="46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848430"/>
              </p:ext>
            </p:extLst>
          </p:nvPr>
        </p:nvGraphicFramePr>
        <p:xfrm>
          <a:off x="2921310" y="6046840"/>
          <a:ext cx="5455774" cy="521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" name="Equation" r:id="rId9" imgW="4762440" imgH="419040" progId="Equation.2">
                  <p:embed/>
                </p:oleObj>
              </mc:Choice>
              <mc:Fallback>
                <p:oleObj name="Equation" r:id="rId9" imgW="4762440" imgH="41904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310" y="6046840"/>
                        <a:ext cx="5455774" cy="52145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shade val="50000"/>
                            <a:alpha val="97000"/>
                          </a:schemeClr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3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pt-BR" dirty="0" err="1"/>
              <a:t>Escolha</a:t>
            </a:r>
            <a:r>
              <a:rPr lang="en-US" altLang="pt-BR" dirty="0"/>
              <a:t> intertemporal</a:t>
            </a:r>
          </a:p>
        </p:txBody>
      </p:sp>
      <p:graphicFrame>
        <p:nvGraphicFramePr>
          <p:cNvPr id="41987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389300"/>
              </p:ext>
            </p:extLst>
          </p:nvPr>
        </p:nvGraphicFramePr>
        <p:xfrm>
          <a:off x="2819523" y="2198451"/>
          <a:ext cx="56229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5" name="Equation" r:id="rId3" imgW="4686120" imgH="419040" progId="Equation.2">
                  <p:embed/>
                </p:oleObj>
              </mc:Choice>
              <mc:Fallback>
                <p:oleObj name="Equation" r:id="rId3" imgW="4686120" imgH="41904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523" y="2198451"/>
                        <a:ext cx="56229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71681" y="2807726"/>
            <a:ext cx="349807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sz="2400" dirty="0" err="1" smtClean="0"/>
              <a:t>Rearranjando</a:t>
            </a:r>
            <a:r>
              <a:rPr lang="en-US" altLang="pt-BR" sz="2400" dirty="0" smtClean="0"/>
              <a:t>, </a:t>
            </a:r>
            <a:r>
              <a:rPr lang="en-US" altLang="pt-BR" sz="2400" dirty="0" err="1" smtClean="0"/>
              <a:t>torna</a:t>
            </a:r>
            <a:r>
              <a:rPr lang="en-US" altLang="pt-BR" sz="2400" dirty="0" smtClean="0"/>
              <a:t>-se:</a:t>
            </a:r>
            <a:endParaRPr lang="en-US" altLang="pt-BR" sz="2400" dirty="0"/>
          </a:p>
        </p:txBody>
      </p:sp>
      <p:graphicFrame>
        <p:nvGraphicFramePr>
          <p:cNvPr id="41989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479232"/>
              </p:ext>
            </p:extLst>
          </p:nvPr>
        </p:nvGraphicFramePr>
        <p:xfrm>
          <a:off x="2852737" y="3317682"/>
          <a:ext cx="64865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6" name="Equation" r:id="rId5" imgW="5422680" imgH="419040" progId="Equation.2">
                  <p:embed/>
                </p:oleObj>
              </mc:Choice>
              <mc:Fallback>
                <p:oleObj name="Equation" r:id="rId5" imgW="5422680" imgH="41904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7" y="3317682"/>
                        <a:ext cx="64865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71681" y="3872460"/>
            <a:ext cx="10783066" cy="120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altLang="pt-BR" sz="2400" dirty="0" smtClean="0"/>
              <a:t>Este é o valor </a:t>
            </a:r>
            <a:r>
              <a:rPr lang="en-US" altLang="pt-BR" sz="2400" dirty="0" err="1" smtClean="0"/>
              <a:t>futuro</a:t>
            </a:r>
            <a:r>
              <a:rPr lang="en-US" altLang="pt-BR" sz="2400" dirty="0" smtClean="0"/>
              <a:t> da </a:t>
            </a:r>
            <a:r>
              <a:rPr lang="en-US" altLang="pt-BR" sz="2400" dirty="0" err="1" smtClean="0"/>
              <a:t>restrição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orçamentária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já</a:t>
            </a:r>
            <a:r>
              <a:rPr lang="en-US" altLang="pt-BR" sz="2400" dirty="0" smtClean="0"/>
              <a:t> que </a:t>
            </a:r>
            <a:r>
              <a:rPr lang="en-US" altLang="pt-BR" sz="2400" dirty="0" err="1" smtClean="0"/>
              <a:t>todos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os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termos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estão</a:t>
            </a:r>
            <a:r>
              <a:rPr lang="en-US" altLang="pt-BR" sz="2400" dirty="0" smtClean="0"/>
              <a:t> expressos </a:t>
            </a:r>
            <a:r>
              <a:rPr lang="en-US" altLang="pt-BR" sz="2400" dirty="0" err="1" smtClean="0"/>
              <a:t>em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termos</a:t>
            </a:r>
            <a:r>
              <a:rPr lang="en-US" altLang="pt-BR" sz="2400" dirty="0" smtClean="0"/>
              <a:t> do </a:t>
            </a:r>
            <a:r>
              <a:rPr lang="en-US" altLang="pt-BR" sz="2400" dirty="0" err="1" smtClean="0"/>
              <a:t>período</a:t>
            </a:r>
            <a:r>
              <a:rPr lang="en-US" altLang="pt-BR" sz="2400" dirty="0" smtClean="0"/>
              <a:t> 2.  De forma </a:t>
            </a:r>
            <a:r>
              <a:rPr lang="en-US" altLang="pt-BR" sz="2400" dirty="0" err="1" smtClean="0"/>
              <a:t>equivalente</a:t>
            </a:r>
            <a:r>
              <a:rPr lang="en-US" altLang="pt-BR" sz="2400" dirty="0" smtClean="0"/>
              <a:t>, o valor </a:t>
            </a:r>
            <a:r>
              <a:rPr lang="en-US" altLang="pt-BR" sz="2400" dirty="0" err="1" smtClean="0"/>
              <a:t>presente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será</a:t>
            </a:r>
            <a:r>
              <a:rPr lang="en-US" altLang="pt-BR" sz="2400" dirty="0" smtClean="0"/>
              <a:t>:</a:t>
            </a:r>
            <a:endParaRPr lang="en-US" altLang="pt-BR" sz="2400" dirty="0"/>
          </a:p>
        </p:txBody>
      </p:sp>
      <p:graphicFrame>
        <p:nvGraphicFramePr>
          <p:cNvPr id="41991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181541"/>
              </p:ext>
            </p:extLst>
          </p:nvPr>
        </p:nvGraphicFramePr>
        <p:xfrm>
          <a:off x="3686630" y="5180535"/>
          <a:ext cx="4353168" cy="637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7" name="Equation" r:id="rId7" imgW="4000320" imgH="825480" progId="Equation.2">
                  <p:embed/>
                </p:oleObj>
              </mc:Choice>
              <mc:Fallback>
                <p:oleObj name="Equation" r:id="rId7" imgW="4000320" imgH="82548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630" y="5180535"/>
                        <a:ext cx="4353168" cy="637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69486" y="6123651"/>
            <a:ext cx="7772962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sz="2000" dirty="0" err="1" smtClean="0"/>
              <a:t>Onde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todos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os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termos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estão</a:t>
            </a:r>
            <a:r>
              <a:rPr lang="en-US" altLang="pt-BR" sz="2000" dirty="0" smtClean="0"/>
              <a:t> expressos </a:t>
            </a:r>
            <a:r>
              <a:rPr lang="en-US" altLang="pt-BR" sz="2000" dirty="0" err="1" smtClean="0"/>
              <a:t>em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valores</a:t>
            </a:r>
            <a:r>
              <a:rPr lang="en-US" altLang="pt-BR" sz="2000" dirty="0" smtClean="0"/>
              <a:t> do </a:t>
            </a:r>
            <a:r>
              <a:rPr lang="en-US" altLang="pt-BR" sz="2000" dirty="0" err="1" smtClean="0"/>
              <a:t>período</a:t>
            </a:r>
            <a:r>
              <a:rPr lang="en-US" altLang="pt-BR" sz="2000" dirty="0" smtClean="0"/>
              <a:t>  1. </a:t>
            </a:r>
            <a:endParaRPr lang="en-US" altLang="pt-BR" sz="2000" dirty="0"/>
          </a:p>
        </p:txBody>
      </p:sp>
      <p:sp>
        <p:nvSpPr>
          <p:cNvPr id="2" name="Seta em Curva para a Esquerda 1"/>
          <p:cNvSpPr/>
          <p:nvPr/>
        </p:nvSpPr>
        <p:spPr>
          <a:xfrm>
            <a:off x="8790039" y="5501148"/>
            <a:ext cx="549223" cy="914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Seta em Curva para a Esquerda 2"/>
          <p:cNvSpPr/>
          <p:nvPr/>
        </p:nvSpPr>
        <p:spPr>
          <a:xfrm>
            <a:off x="11254747" y="3541519"/>
            <a:ext cx="427704" cy="11651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4262438" y="16764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4262438" y="5257800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8550275" y="5191125"/>
            <a:ext cx="37991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c</a:t>
            </a:r>
            <a:r>
              <a:rPr lang="en-US" altLang="pt-BR" baseline="-25000"/>
              <a:t>1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624307" y="1973813"/>
            <a:ext cx="37991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c</a:t>
            </a:r>
            <a:r>
              <a:rPr lang="en-US" altLang="pt-BR" baseline="-25000"/>
              <a:t>2</a:t>
            </a: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H="1">
            <a:off x="4265614" y="4149725"/>
            <a:ext cx="233838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6604000" y="4149726"/>
            <a:ext cx="0" cy="109696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3071814" y="3825875"/>
            <a:ext cx="7886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m</a:t>
            </a:r>
            <a:r>
              <a:rPr lang="en-US" altLang="pt-BR" baseline="-25000"/>
              <a:t>2</a:t>
            </a:r>
            <a:r>
              <a:rPr lang="en-US" altLang="pt-BR"/>
              <a:t>/p</a:t>
            </a:r>
            <a:r>
              <a:rPr lang="en-US" altLang="pt-BR" baseline="-25000"/>
              <a:t>2</a:t>
            </a: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5970589" y="5227638"/>
            <a:ext cx="7886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m</a:t>
            </a:r>
            <a:r>
              <a:rPr lang="en-US" altLang="pt-BR" baseline="-25000"/>
              <a:t>1</a:t>
            </a:r>
            <a:r>
              <a:rPr lang="en-US" altLang="pt-BR"/>
              <a:t>/p</a:t>
            </a:r>
            <a:r>
              <a:rPr lang="en-US" altLang="pt-BR" baseline="-25000"/>
              <a:t>1</a:t>
            </a: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4075114" y="5303838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0</a:t>
            </a: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3813176" y="4994275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0</a:t>
            </a:r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4251325" y="2270126"/>
            <a:ext cx="3651250" cy="30146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4267200" y="2257425"/>
            <a:ext cx="2292350" cy="18923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6550026" y="4165600"/>
            <a:ext cx="1330325" cy="109220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20" name="Oval 16"/>
          <p:cNvSpPr>
            <a:spLocks noChangeArrowheads="1"/>
          </p:cNvSpPr>
          <p:nvPr/>
        </p:nvSpPr>
        <p:spPr bwMode="auto">
          <a:xfrm>
            <a:off x="6472238" y="4062413"/>
            <a:ext cx="228600" cy="228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21" name="Oval 17"/>
          <p:cNvSpPr>
            <a:spLocks noChangeArrowheads="1"/>
          </p:cNvSpPr>
          <p:nvPr/>
        </p:nvSpPr>
        <p:spPr bwMode="auto">
          <a:xfrm>
            <a:off x="4148138" y="2109788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22" name="Oval 18"/>
          <p:cNvSpPr>
            <a:spLocks noChangeArrowheads="1"/>
          </p:cNvSpPr>
          <p:nvPr/>
        </p:nvSpPr>
        <p:spPr bwMode="auto">
          <a:xfrm>
            <a:off x="7785100" y="5149850"/>
            <a:ext cx="228600" cy="22860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 rot="2340000">
            <a:off x="5020121" y="2728869"/>
            <a:ext cx="118179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dirty="0" err="1" smtClean="0">
                <a:solidFill>
                  <a:schemeClr val="tx2"/>
                </a:solidFill>
              </a:rPr>
              <a:t>Poupando</a:t>
            </a:r>
            <a:endParaRPr lang="en-US" altLang="pt-BR" dirty="0">
              <a:solidFill>
                <a:schemeClr val="tx2"/>
              </a:solidFill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 rot="2280000">
            <a:off x="6456178" y="4319058"/>
            <a:ext cx="2159374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sz="1600" dirty="0" err="1" smtClean="0">
                <a:solidFill>
                  <a:srgbClr val="FF66CC"/>
                </a:solidFill>
              </a:rPr>
              <a:t>Tomando</a:t>
            </a:r>
            <a:r>
              <a:rPr lang="en-US" altLang="pt-BR" sz="1600" dirty="0" smtClean="0">
                <a:solidFill>
                  <a:schemeClr val="bg1"/>
                </a:solidFill>
              </a:rPr>
              <a:t> </a:t>
            </a:r>
            <a:r>
              <a:rPr lang="en-US" altLang="pt-BR" sz="1600" dirty="0" err="1" smtClean="0">
                <a:solidFill>
                  <a:srgbClr val="FF66CC"/>
                </a:solidFill>
              </a:rPr>
              <a:t>empréstimo</a:t>
            </a:r>
            <a:endParaRPr lang="en-US" altLang="pt-BR" sz="1600" dirty="0">
              <a:solidFill>
                <a:srgbClr val="FF66CC"/>
              </a:solidFill>
            </a:endParaRPr>
          </a:p>
        </p:txBody>
      </p:sp>
      <p:graphicFrame>
        <p:nvGraphicFramePr>
          <p:cNvPr id="47125" name="Object 21"/>
          <p:cNvGraphicFramePr>
            <a:graphicFrameLocks/>
          </p:cNvGraphicFramePr>
          <p:nvPr/>
        </p:nvGraphicFramePr>
        <p:xfrm>
          <a:off x="6689725" y="5792788"/>
          <a:ext cx="263048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0" name="Equation" r:id="rId3" imgW="2489040" imgH="914400" progId="Equation.2">
                  <p:embed/>
                </p:oleObj>
              </mc:Choice>
              <mc:Fallback>
                <p:oleObj name="Equation" r:id="rId3" imgW="2489040" imgH="9144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725" y="5792788"/>
                        <a:ext cx="2630488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6" name="Objec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618942"/>
              </p:ext>
            </p:extLst>
          </p:nvPr>
        </p:nvGraphicFramePr>
        <p:xfrm>
          <a:off x="1685926" y="2572523"/>
          <a:ext cx="1833418" cy="745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1" name="Equation" r:id="rId5" imgW="2247840" imgH="914400" progId="Equation.2">
                  <p:embed/>
                </p:oleObj>
              </mc:Choice>
              <mc:Fallback>
                <p:oleObj name="Equation" r:id="rId5" imgW="2247840" imgH="9144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6" y="2572523"/>
                        <a:ext cx="1833418" cy="745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7854095" y="3766404"/>
            <a:ext cx="1635063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sz="2000" dirty="0" err="1" smtClean="0"/>
              <a:t>Inclinação</a:t>
            </a:r>
            <a:r>
              <a:rPr lang="en-US" altLang="pt-BR" sz="2000" dirty="0" smtClean="0"/>
              <a:t> = </a:t>
            </a:r>
            <a:endParaRPr lang="en-US" altLang="pt-BR" sz="2000" dirty="0"/>
          </a:p>
        </p:txBody>
      </p:sp>
      <p:graphicFrame>
        <p:nvGraphicFramePr>
          <p:cNvPr id="47128" name="Objec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517606"/>
              </p:ext>
            </p:extLst>
          </p:nvPr>
        </p:nvGraphicFramePr>
        <p:xfrm>
          <a:off x="9480511" y="3687299"/>
          <a:ext cx="1374854" cy="750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2" name="Equation" r:id="rId7" imgW="1676160" imgH="914400" progId="Equation.2">
                  <p:embed/>
                </p:oleObj>
              </mc:Choice>
              <mc:Fallback>
                <p:oleObj name="Equation" r:id="rId7" imgW="1676160" imgH="9144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0511" y="3687299"/>
                        <a:ext cx="1374854" cy="750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9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998727"/>
              </p:ext>
            </p:extLst>
          </p:nvPr>
        </p:nvGraphicFramePr>
        <p:xfrm>
          <a:off x="5894887" y="2243110"/>
          <a:ext cx="6070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3" name="Equation" r:id="rId9" imgW="5308560" imgH="419040" progId="Equation.2">
                  <p:embed/>
                </p:oleObj>
              </mc:Choice>
              <mc:Fallback>
                <p:oleObj name="Equation" r:id="rId9" imgW="5308560" imgH="41904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4887" y="2243110"/>
                        <a:ext cx="6070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627876" y="412160"/>
            <a:ext cx="9613861" cy="1080938"/>
          </a:xfrm>
          <a:solidFill>
            <a:schemeClr val="bg1"/>
          </a:solidFill>
          <a:ln/>
        </p:spPr>
        <p:txBody>
          <a:bodyPr/>
          <a:lstStyle/>
          <a:p>
            <a:r>
              <a:rPr lang="en-US" altLang="pt-BR" dirty="0" err="1"/>
              <a:t>Escolha</a:t>
            </a:r>
            <a:r>
              <a:rPr lang="en-US" altLang="pt-BR" dirty="0"/>
              <a:t> intertemporal</a:t>
            </a:r>
          </a:p>
        </p:txBody>
      </p:sp>
    </p:spTree>
    <p:extLst>
      <p:ext uri="{BB962C8B-B14F-4D97-AF65-F5344CB8AC3E}">
        <p14:creationId xmlns:p14="http://schemas.microsoft.com/office/powerpoint/2010/main" val="35507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pt-BR" dirty="0" err="1" smtClean="0"/>
              <a:t>Inflação</a:t>
            </a:r>
            <a:r>
              <a:rPr lang="en-US" altLang="pt-BR" dirty="0" smtClean="0"/>
              <a:t> </a:t>
            </a:r>
            <a:endParaRPr lang="en-US" altLang="pt-BR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21" y="2336873"/>
            <a:ext cx="11067731" cy="3599316"/>
          </a:xfrm>
          <a:noFill/>
          <a:ln/>
        </p:spPr>
        <p:txBody>
          <a:bodyPr>
            <a:normAutofit/>
          </a:bodyPr>
          <a:lstStyle/>
          <a:p>
            <a:r>
              <a:rPr lang="en-US" altLang="pt-BR" dirty="0" err="1" smtClean="0"/>
              <a:t>Definindo</a:t>
            </a:r>
            <a:r>
              <a:rPr lang="en-US" altLang="pt-BR" dirty="0" smtClean="0"/>
              <a:t> a taxa de </a:t>
            </a:r>
            <a:r>
              <a:rPr lang="en-US" altLang="pt-BR" dirty="0" err="1" smtClean="0"/>
              <a:t>inflação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como</a:t>
            </a:r>
            <a:r>
              <a:rPr lang="en-US" altLang="pt-BR" dirty="0" smtClean="0"/>
              <a:t>  </a:t>
            </a:r>
            <a:r>
              <a:rPr lang="en-US" altLang="pt-BR" sz="3600" dirty="0">
                <a:latin typeface="Symbol" panose="05050102010706020507" pitchFamily="18" charset="2"/>
              </a:rPr>
              <a:t>p</a:t>
            </a:r>
            <a:r>
              <a:rPr lang="en-US" altLang="pt-BR" dirty="0"/>
              <a:t> </a:t>
            </a:r>
            <a:r>
              <a:rPr lang="en-US" altLang="pt-BR" dirty="0" smtClean="0"/>
              <a:t>(</a:t>
            </a:r>
            <a:r>
              <a:rPr lang="en-US" altLang="pt-BR" dirty="0" err="1" smtClean="0"/>
              <a:t>em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decimais</a:t>
            </a:r>
            <a:r>
              <a:rPr lang="en-US" altLang="pt-BR" dirty="0" smtClean="0"/>
              <a:t>):</a:t>
            </a:r>
          </a:p>
          <a:p>
            <a:endParaRPr lang="en-US" altLang="pt-BR" dirty="0"/>
          </a:p>
          <a:p>
            <a:endParaRPr lang="en-US" altLang="pt-BR" dirty="0" smtClean="0"/>
          </a:p>
          <a:p>
            <a:r>
              <a:rPr lang="en-US" altLang="pt-BR" dirty="0" smtClean="0"/>
              <a:t>Se </a:t>
            </a:r>
            <a:r>
              <a:rPr lang="en-US" altLang="pt-BR" dirty="0" err="1" smtClean="0"/>
              <a:t>definirmos</a:t>
            </a:r>
            <a:r>
              <a:rPr lang="en-US" altLang="pt-BR" dirty="0" smtClean="0"/>
              <a:t> p</a:t>
            </a:r>
            <a:r>
              <a:rPr lang="en-US" altLang="pt-BR" baseline="-25000" dirty="0" smtClean="0"/>
              <a:t>1</a:t>
            </a:r>
            <a:r>
              <a:rPr lang="en-US" altLang="pt-BR" dirty="0" smtClean="0"/>
              <a:t>=1 </a:t>
            </a:r>
            <a:r>
              <a:rPr lang="en-US" altLang="pt-BR" dirty="0" smtClean="0">
                <a:sym typeface="Wingdings" panose="05000000000000000000" pitchFamily="2" charset="2"/>
              </a:rPr>
              <a:t> </a:t>
            </a:r>
            <a:r>
              <a:rPr lang="en-US" altLang="pt-BR" dirty="0" smtClean="0"/>
              <a:t>   </a:t>
            </a:r>
            <a:r>
              <a:rPr lang="en-US" altLang="pt-BR" dirty="0"/>
              <a:t>p</a:t>
            </a:r>
            <a:r>
              <a:rPr lang="en-US" altLang="pt-BR" baseline="-25000" dirty="0"/>
              <a:t>2</a:t>
            </a:r>
            <a:r>
              <a:rPr lang="en-US" altLang="pt-BR" dirty="0"/>
              <a:t> = 1+ </a:t>
            </a:r>
            <a:r>
              <a:rPr lang="en-US" altLang="pt-BR" sz="3600" dirty="0">
                <a:latin typeface="Symbol" panose="05050102010706020507" pitchFamily="18" charset="2"/>
              </a:rPr>
              <a:t>p</a:t>
            </a:r>
            <a:r>
              <a:rPr lang="en-US" altLang="pt-BR" dirty="0"/>
              <a:t> </a:t>
            </a:r>
            <a:r>
              <a:rPr lang="en-US" altLang="pt-BR" dirty="0" smtClean="0"/>
              <a:t> e </a:t>
            </a:r>
            <a:r>
              <a:rPr lang="en-US" altLang="pt-BR" dirty="0" err="1" smtClean="0"/>
              <a:t>seria</a:t>
            </a:r>
            <a:r>
              <a:rPr lang="en-US" altLang="pt-BR" dirty="0" smtClean="0"/>
              <a:t>, </a:t>
            </a:r>
            <a:r>
              <a:rPr lang="en-US" altLang="pt-BR" dirty="0" err="1" smtClean="0"/>
              <a:t>então</a:t>
            </a:r>
            <a:r>
              <a:rPr lang="en-US" altLang="pt-BR" dirty="0" smtClean="0"/>
              <a:t>, </a:t>
            </a:r>
            <a:r>
              <a:rPr lang="en-US" altLang="pt-BR" dirty="0" err="1" smtClean="0"/>
              <a:t>possível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redefinir</a:t>
            </a:r>
            <a:r>
              <a:rPr lang="en-US" altLang="pt-BR" dirty="0" smtClean="0"/>
              <a:t> a </a:t>
            </a:r>
            <a:r>
              <a:rPr lang="en-US" altLang="pt-BR" dirty="0" err="1" smtClean="0"/>
              <a:t>restrição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orçamentária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como</a:t>
            </a:r>
            <a:r>
              <a:rPr lang="en-US" altLang="pt-BR" dirty="0" smtClean="0"/>
              <a:t>:</a:t>
            </a:r>
          </a:p>
          <a:p>
            <a:pPr marL="0" indent="0">
              <a:buNone/>
            </a:pPr>
            <a:r>
              <a:rPr lang="en-US" altLang="pt-BR" dirty="0"/>
              <a:t/>
            </a:r>
            <a:br>
              <a:rPr lang="en-US" altLang="pt-BR" dirty="0"/>
            </a:br>
            <a:endParaRPr lang="en-US" altLang="pt-BR" dirty="0"/>
          </a:p>
        </p:txBody>
      </p:sp>
      <p:graphicFrame>
        <p:nvGraphicFramePr>
          <p:cNvPr id="48132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619506"/>
              </p:ext>
            </p:extLst>
          </p:nvPr>
        </p:nvGraphicFramePr>
        <p:xfrm>
          <a:off x="5191200" y="3053716"/>
          <a:ext cx="30003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6" name="Equation" r:id="rId3" imgW="2273040" imgH="419040" progId="Equation.2">
                  <p:embed/>
                </p:oleObj>
              </mc:Choice>
              <mc:Fallback>
                <p:oleObj name="Equation" r:id="rId3" imgW="2273040" imgH="41904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200" y="3053716"/>
                        <a:ext cx="30003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278444"/>
              </p:ext>
            </p:extLst>
          </p:nvPr>
        </p:nvGraphicFramePr>
        <p:xfrm>
          <a:off x="5191200" y="4556647"/>
          <a:ext cx="4620626" cy="78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" name="Equation" r:id="rId5" imgW="4000320" imgH="825480" progId="Equation.2">
                  <p:embed/>
                </p:oleObj>
              </mc:Choice>
              <mc:Fallback>
                <p:oleObj name="Equation" r:id="rId5" imgW="4000320" imgH="82548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200" y="4556647"/>
                        <a:ext cx="4620626" cy="78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38316"/>
              </p:ext>
            </p:extLst>
          </p:nvPr>
        </p:nvGraphicFramePr>
        <p:xfrm>
          <a:off x="5266313" y="5586409"/>
          <a:ext cx="44704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8" name="Equation" r:id="rId7" imgW="3759120" imgH="825480" progId="Equation.2">
                  <p:embed/>
                </p:oleObj>
              </mc:Choice>
              <mc:Fallback>
                <p:oleObj name="Equation" r:id="rId7" imgW="3759120" imgH="82548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6313" y="5586409"/>
                        <a:ext cx="4470400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85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pt-BR" dirty="0" err="1" smtClean="0"/>
              <a:t>Inflação</a:t>
            </a:r>
            <a:r>
              <a:rPr lang="en-US" altLang="pt-BR" dirty="0" smtClean="0"/>
              <a:t> de </a:t>
            </a:r>
            <a:r>
              <a:rPr lang="en-US" altLang="pt-BR" dirty="0" err="1" smtClean="0"/>
              <a:t>preços</a:t>
            </a:r>
            <a:endParaRPr lang="en-US" altLang="pt-BR" dirty="0"/>
          </a:p>
        </p:txBody>
      </p:sp>
      <p:graphicFrame>
        <p:nvGraphicFramePr>
          <p:cNvPr id="73733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646092"/>
              </p:ext>
            </p:extLst>
          </p:nvPr>
        </p:nvGraphicFramePr>
        <p:xfrm>
          <a:off x="1686086" y="2200745"/>
          <a:ext cx="44704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7" name="Equation" r:id="rId3" imgW="3759120" imgH="825480" progId="Equation.2">
                  <p:embed/>
                </p:oleObj>
              </mc:Choice>
              <mc:Fallback>
                <p:oleObj name="Equation" r:id="rId3" imgW="3759120" imgH="82548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6086" y="2200745"/>
                        <a:ext cx="44704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680321" y="3375647"/>
            <a:ext cx="30399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t-BR" sz="2400" dirty="0" err="1" smtClean="0"/>
              <a:t>Rearranjando</a:t>
            </a:r>
            <a:r>
              <a:rPr lang="en-US" altLang="pt-BR" sz="2400" dirty="0" smtClean="0"/>
              <a:t> para : </a:t>
            </a:r>
            <a:endParaRPr lang="en-US" altLang="pt-BR" sz="2400" dirty="0"/>
          </a:p>
        </p:txBody>
      </p:sp>
      <p:graphicFrame>
        <p:nvGraphicFramePr>
          <p:cNvPr id="73735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287532"/>
              </p:ext>
            </p:extLst>
          </p:nvPr>
        </p:nvGraphicFramePr>
        <p:xfrm>
          <a:off x="5089492" y="3647790"/>
          <a:ext cx="5445987" cy="951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8" name="Equation" r:id="rId5" imgW="5956200" imgH="1015920" progId="Equation.3">
                  <p:embed/>
                </p:oleObj>
              </mc:Choice>
              <mc:Fallback>
                <p:oleObj name="Equation" r:id="rId5" imgW="5956200" imgH="101592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492" y="3647790"/>
                        <a:ext cx="5445987" cy="951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680321" y="4962855"/>
            <a:ext cx="92441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pt-BR" sz="2400" dirty="0" smtClean="0"/>
              <a:t>Logo, a </a:t>
            </a:r>
            <a:r>
              <a:rPr lang="en-US" altLang="pt-BR" sz="2400" dirty="0" err="1" smtClean="0"/>
              <a:t>inclinação</a:t>
            </a:r>
            <a:r>
              <a:rPr lang="en-US" altLang="pt-BR" sz="2400" dirty="0" smtClean="0"/>
              <a:t> da </a:t>
            </a:r>
            <a:r>
              <a:rPr lang="en-US" altLang="pt-BR" sz="2400" dirty="0" err="1" smtClean="0"/>
              <a:t>restrição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orçamentária</a:t>
            </a:r>
            <a:r>
              <a:rPr lang="en-US" altLang="pt-BR" sz="2400" dirty="0" smtClean="0"/>
              <a:t> intertemporal:</a:t>
            </a:r>
            <a:endParaRPr lang="en-US" altLang="pt-BR" sz="2400" dirty="0"/>
          </a:p>
        </p:txBody>
      </p:sp>
      <p:graphicFrame>
        <p:nvGraphicFramePr>
          <p:cNvPr id="73737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540024"/>
              </p:ext>
            </p:extLst>
          </p:nvPr>
        </p:nvGraphicFramePr>
        <p:xfrm>
          <a:off x="1908970" y="5495322"/>
          <a:ext cx="1525587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9" name="Equation" r:id="rId7" imgW="1282680" imgH="939600" progId="Equation.3">
                  <p:embed/>
                </p:oleObj>
              </mc:Choice>
              <mc:Fallback>
                <p:oleObj name="Equation" r:id="rId7" imgW="1282680" imgH="939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970" y="5495322"/>
                        <a:ext cx="1525587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90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pt-BR" dirty="0" err="1" smtClean="0"/>
              <a:t>Inflação</a:t>
            </a:r>
            <a:r>
              <a:rPr lang="en-US" altLang="pt-BR" dirty="0" smtClean="0"/>
              <a:t> real</a:t>
            </a:r>
            <a:endParaRPr lang="en-US" altLang="pt-BR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559" y="2071688"/>
            <a:ext cx="10333383" cy="4786312"/>
          </a:xfrm>
          <a:noFill/>
          <a:ln/>
        </p:spPr>
        <p:txBody>
          <a:bodyPr/>
          <a:lstStyle/>
          <a:p>
            <a:r>
              <a:rPr lang="en-US" altLang="pt-BR" dirty="0" err="1" smtClean="0"/>
              <a:t>Quando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não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havia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inflação</a:t>
            </a:r>
            <a:r>
              <a:rPr lang="en-US" altLang="pt-BR" dirty="0" smtClean="0"/>
              <a:t> (</a:t>
            </a:r>
            <a:r>
              <a:rPr lang="en-US" altLang="pt-BR" dirty="0"/>
              <a:t>p</a:t>
            </a:r>
            <a:r>
              <a:rPr lang="en-US" altLang="pt-BR" baseline="-25000" dirty="0"/>
              <a:t>1</a:t>
            </a:r>
            <a:r>
              <a:rPr lang="en-US" altLang="pt-BR" dirty="0"/>
              <a:t>=p</a:t>
            </a:r>
            <a:r>
              <a:rPr lang="en-US" altLang="pt-BR" baseline="-25000" dirty="0"/>
              <a:t>2</a:t>
            </a:r>
            <a:r>
              <a:rPr lang="en-US" altLang="pt-BR" dirty="0"/>
              <a:t>=1) </a:t>
            </a:r>
            <a:r>
              <a:rPr lang="en-US" altLang="pt-BR" dirty="0" smtClean="0">
                <a:sym typeface="Wingdings" panose="05000000000000000000" pitchFamily="2" charset="2"/>
              </a:rPr>
              <a:t> a </a:t>
            </a:r>
            <a:r>
              <a:rPr lang="en-US" altLang="pt-BR" dirty="0" err="1" smtClean="0">
                <a:sym typeface="Wingdings" panose="05000000000000000000" pitchFamily="2" charset="2"/>
              </a:rPr>
              <a:t>inclinação</a:t>
            </a:r>
            <a:r>
              <a:rPr lang="en-US" altLang="pt-BR" dirty="0" smtClean="0">
                <a:sym typeface="Wingdings" panose="05000000000000000000" pitchFamily="2" charset="2"/>
              </a:rPr>
              <a:t> da R.O. era</a:t>
            </a:r>
            <a:r>
              <a:rPr lang="en-US" altLang="pt-BR" dirty="0" smtClean="0"/>
              <a:t> </a:t>
            </a:r>
            <a:r>
              <a:rPr lang="en-US" altLang="pt-BR" dirty="0"/>
              <a:t>-(1+r</a:t>
            </a:r>
            <a:r>
              <a:rPr lang="en-US" altLang="pt-BR" dirty="0" smtClean="0"/>
              <a:t>)</a:t>
            </a:r>
          </a:p>
          <a:p>
            <a:r>
              <a:rPr lang="en-US" altLang="pt-BR" smtClean="0"/>
              <a:t>Com inflação</a:t>
            </a:r>
            <a:r>
              <a:rPr lang="en-US" altLang="pt-BR" dirty="0" smtClean="0"/>
              <a:t>, a </a:t>
            </a:r>
            <a:r>
              <a:rPr lang="en-US" altLang="pt-BR" dirty="0" err="1" smtClean="0"/>
              <a:t>inclinação</a:t>
            </a:r>
            <a:r>
              <a:rPr lang="en-US" altLang="pt-BR" dirty="0" smtClean="0"/>
              <a:t> da R.O. </a:t>
            </a:r>
            <a:r>
              <a:rPr lang="en-US" altLang="pt-BR" dirty="0" err="1" smtClean="0"/>
              <a:t>passa</a:t>
            </a:r>
            <a:r>
              <a:rPr lang="en-US" altLang="pt-BR" dirty="0" smtClean="0"/>
              <a:t> </a:t>
            </a:r>
            <a:r>
              <a:rPr lang="en-US" altLang="pt-BR" smtClean="0"/>
              <a:t>a [-(</a:t>
            </a:r>
            <a:r>
              <a:rPr lang="en-US" altLang="pt-BR" dirty="0"/>
              <a:t>1+r)/(1+ </a:t>
            </a:r>
            <a:r>
              <a:rPr lang="en-US" altLang="pt-BR" sz="3600">
                <a:latin typeface="Symbol" panose="05050102010706020507" pitchFamily="18" charset="2"/>
              </a:rPr>
              <a:t>p</a:t>
            </a:r>
            <a:r>
              <a:rPr lang="en-US" altLang="pt-BR" smtClean="0"/>
              <a:t>)]</a:t>
            </a:r>
            <a:endParaRPr lang="en-US" altLang="pt-BR" dirty="0" smtClean="0"/>
          </a:p>
          <a:p>
            <a:r>
              <a:rPr lang="en-US" altLang="pt-BR" dirty="0" smtClean="0"/>
              <a:t>Que </a:t>
            </a:r>
            <a:r>
              <a:rPr lang="en-US" altLang="pt-BR" dirty="0" err="1" smtClean="0"/>
              <a:t>pode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ser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escrita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como</a:t>
            </a:r>
            <a:r>
              <a:rPr lang="en-US" altLang="pt-BR" dirty="0" smtClean="0"/>
              <a:t>:</a:t>
            </a:r>
            <a:r>
              <a:rPr lang="en-US" altLang="pt-BR" dirty="0"/>
              <a:t/>
            </a:r>
            <a:br>
              <a:rPr lang="en-US" altLang="pt-BR" dirty="0"/>
            </a:br>
            <a:r>
              <a:rPr lang="en-US" altLang="pt-BR" dirty="0"/>
              <a:t/>
            </a:r>
            <a:br>
              <a:rPr lang="en-US" altLang="pt-BR" dirty="0"/>
            </a:br>
            <a:endParaRPr lang="en-US" altLang="pt-BR" dirty="0" smtClean="0"/>
          </a:p>
          <a:p>
            <a:pPr marL="0" indent="0">
              <a:buNone/>
            </a:pPr>
            <a:r>
              <a:rPr lang="en-US" altLang="pt-BR" dirty="0"/>
              <a:t/>
            </a:r>
            <a:br>
              <a:rPr lang="en-US" altLang="pt-BR" dirty="0"/>
            </a:br>
            <a:r>
              <a:rPr lang="en-US" altLang="pt-BR" dirty="0" err="1" smtClean="0"/>
              <a:t>sendo</a:t>
            </a:r>
            <a:r>
              <a:rPr lang="en-US" altLang="pt-BR" dirty="0" smtClean="0"/>
              <a:t> </a:t>
            </a:r>
            <a:r>
              <a:rPr lang="en-US" altLang="pt-BR" sz="3600" i="1" dirty="0" smtClean="0">
                <a:solidFill>
                  <a:schemeClr val="tx2"/>
                </a:solidFill>
                <a:latin typeface="Symbol" panose="05050102010706020507" pitchFamily="18" charset="2"/>
              </a:rPr>
              <a:t>r</a:t>
            </a:r>
            <a:r>
              <a:rPr lang="en-US" altLang="pt-BR" dirty="0" smtClean="0"/>
              <a:t>  a taxa de </a:t>
            </a:r>
            <a:r>
              <a:rPr lang="en-US" altLang="pt-BR" dirty="0" err="1" smtClean="0"/>
              <a:t>juros</a:t>
            </a:r>
            <a:r>
              <a:rPr lang="en-US" altLang="pt-BR" dirty="0" smtClean="0"/>
              <a:t> real</a:t>
            </a:r>
            <a:endParaRPr lang="en-US" altLang="pt-BR" dirty="0"/>
          </a:p>
        </p:txBody>
      </p:sp>
      <p:graphicFrame>
        <p:nvGraphicFramePr>
          <p:cNvPr id="50180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87849"/>
              </p:ext>
            </p:extLst>
          </p:nvPr>
        </p:nvGraphicFramePr>
        <p:xfrm>
          <a:off x="1668324" y="3735560"/>
          <a:ext cx="32099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7" name="Equation" r:id="rId3" imgW="2717640" imgH="838080" progId="Equation.2">
                  <p:embed/>
                </p:oleObj>
              </mc:Choice>
              <mc:Fallback>
                <p:oleObj name="Equation" r:id="rId3" imgW="2717640" imgH="83808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324" y="3735560"/>
                        <a:ext cx="320992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5686000" y="3516306"/>
            <a:ext cx="6241773" cy="240065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Sobre a inflação real: a expressão ao lado pode ser reescrita como: </a:t>
            </a:r>
          </a:p>
          <a:p>
            <a:endParaRPr lang="pt-BR" sz="2000" dirty="0"/>
          </a:p>
          <a:p>
            <a:endParaRPr lang="pt-BR" dirty="0" smtClean="0"/>
          </a:p>
          <a:p>
            <a:r>
              <a:rPr lang="en-US" altLang="pt-BR" sz="2000" dirty="0" smtClean="0"/>
              <a:t>Para </a:t>
            </a:r>
            <a:r>
              <a:rPr lang="en-US" altLang="pt-BR" sz="2000" dirty="0" err="1" smtClean="0"/>
              <a:t>baixas</a:t>
            </a:r>
            <a:r>
              <a:rPr lang="en-US" altLang="pt-BR" sz="2000" dirty="0" smtClean="0"/>
              <a:t> </a:t>
            </a:r>
            <a:r>
              <a:rPr lang="en-US" altLang="pt-BR" sz="2000" dirty="0" err="1" smtClean="0"/>
              <a:t>taxas</a:t>
            </a:r>
            <a:r>
              <a:rPr lang="en-US" altLang="pt-BR" sz="2000" dirty="0" smtClean="0"/>
              <a:t> de </a:t>
            </a:r>
            <a:r>
              <a:rPr lang="en-US" altLang="pt-BR" sz="2000" dirty="0" err="1" smtClean="0"/>
              <a:t>inflação</a:t>
            </a:r>
            <a:r>
              <a:rPr lang="en-US" altLang="pt-BR" sz="2000" dirty="0" smtClean="0"/>
              <a:t>  </a:t>
            </a:r>
            <a:r>
              <a:rPr lang="en-US" altLang="pt-BR" dirty="0" smtClean="0"/>
              <a:t>(</a:t>
            </a:r>
            <a:r>
              <a:rPr lang="en-US" altLang="pt-BR" sz="3600" dirty="0" smtClean="0">
                <a:latin typeface="Symbol" panose="05050102010706020507" pitchFamily="18" charset="2"/>
              </a:rPr>
              <a:t>p</a:t>
            </a:r>
            <a:r>
              <a:rPr lang="en-US" altLang="pt-BR" sz="3600" i="1" dirty="0" smtClean="0">
                <a:latin typeface="Symbol" panose="05050102010706020507" pitchFamily="18" charset="2"/>
              </a:rPr>
              <a:t> </a:t>
            </a:r>
            <a:r>
              <a:rPr lang="en-US" altLang="pt-BR" sz="3600" dirty="0" smtClean="0">
                <a:latin typeface="Symbol" panose="05050102010706020507" pitchFamily="18" charset="2"/>
              </a:rPr>
              <a:t>»</a:t>
            </a:r>
            <a:r>
              <a:rPr lang="en-US" altLang="pt-BR" dirty="0" smtClean="0"/>
              <a:t> </a:t>
            </a:r>
            <a:r>
              <a:rPr lang="en-US" altLang="pt-BR" dirty="0"/>
              <a:t>0), </a:t>
            </a:r>
            <a:r>
              <a:rPr lang="en-US" altLang="pt-BR" sz="3600" i="1" dirty="0">
                <a:latin typeface="Symbol" panose="05050102010706020507" pitchFamily="18" charset="2"/>
              </a:rPr>
              <a:t>r </a:t>
            </a:r>
            <a:r>
              <a:rPr lang="en-US" altLang="pt-BR" sz="3600" dirty="0">
                <a:latin typeface="Symbol" panose="05050102010706020507" pitchFamily="18" charset="2"/>
              </a:rPr>
              <a:t>»</a:t>
            </a:r>
            <a:r>
              <a:rPr lang="en-US" altLang="pt-BR" dirty="0"/>
              <a:t> </a:t>
            </a:r>
            <a:r>
              <a:rPr lang="en-US" altLang="pt-BR" sz="2800" dirty="0"/>
              <a:t>r -</a:t>
            </a:r>
            <a:r>
              <a:rPr lang="en-US" altLang="pt-BR" dirty="0"/>
              <a:t> </a:t>
            </a:r>
            <a:r>
              <a:rPr lang="en-US" altLang="pt-BR" sz="3600" dirty="0">
                <a:latin typeface="Symbol" panose="05050102010706020507" pitchFamily="18" charset="2"/>
              </a:rPr>
              <a:t>p</a:t>
            </a:r>
            <a:r>
              <a:rPr lang="en-US" altLang="pt-BR" dirty="0"/>
              <a:t> </a:t>
            </a:r>
            <a:endParaRPr lang="en-US" altLang="pt-BR" dirty="0" smtClean="0"/>
          </a:p>
          <a:p>
            <a:endParaRPr lang="en-US" altLang="pt-BR" dirty="0"/>
          </a:p>
          <a:p>
            <a:endParaRPr lang="pt-BR" dirty="0"/>
          </a:p>
        </p:txBody>
      </p:sp>
      <p:graphicFrame>
        <p:nvGraphicFramePr>
          <p:cNvPr id="7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779492"/>
              </p:ext>
            </p:extLst>
          </p:nvPr>
        </p:nvGraphicFramePr>
        <p:xfrm>
          <a:off x="8888642" y="3936328"/>
          <a:ext cx="1405540" cy="780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8" name="Equation" r:id="rId5" imgW="1511280" imgH="838080" progId="Equation.2">
                  <p:embed/>
                </p:oleObj>
              </mc:Choice>
              <mc:Fallback>
                <p:oleObj name="Equation" r:id="rId5" imgW="1511280" imgH="83808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8642" y="3936328"/>
                        <a:ext cx="1405540" cy="780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32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pt-BR" dirty="0" smtClean="0"/>
              <a:t>ESTÁTICA COMPARATIVA</a:t>
            </a:r>
            <a:endParaRPr lang="en-US" altLang="pt-BR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pt-BR" dirty="0" err="1" smtClean="0"/>
              <a:t>Sendo</a:t>
            </a:r>
            <a:r>
              <a:rPr lang="en-US" altLang="pt-BR" dirty="0" smtClean="0"/>
              <a:t> a </a:t>
            </a:r>
            <a:r>
              <a:rPr lang="en-US" altLang="pt-BR" dirty="0" err="1" smtClean="0"/>
              <a:t>inclinação</a:t>
            </a:r>
            <a:r>
              <a:rPr lang="en-US" altLang="pt-BR" dirty="0" smtClean="0"/>
              <a:t> da R.O.: </a:t>
            </a:r>
            <a:r>
              <a:rPr lang="en-US" altLang="pt-BR" dirty="0"/>
              <a:t/>
            </a:r>
            <a:br>
              <a:rPr lang="en-US" altLang="pt-BR" dirty="0"/>
            </a:br>
            <a:r>
              <a:rPr lang="en-US" altLang="pt-BR" dirty="0"/>
              <a:t/>
            </a:r>
            <a:br>
              <a:rPr lang="en-US" altLang="pt-BR" dirty="0"/>
            </a:br>
            <a:endParaRPr lang="en-US" altLang="pt-BR" dirty="0" smtClean="0"/>
          </a:p>
          <a:p>
            <a:r>
              <a:rPr lang="en-US" altLang="pt-BR" dirty="0" smtClean="0"/>
              <a:t>A R.O. se </a:t>
            </a:r>
            <a:r>
              <a:rPr lang="en-US" altLang="pt-BR" dirty="0" err="1" smtClean="0"/>
              <a:t>torna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menos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inclinada</a:t>
            </a:r>
            <a:r>
              <a:rPr lang="en-US" altLang="pt-BR" dirty="0" smtClean="0"/>
              <a:t> se a taxa de </a:t>
            </a:r>
            <a:r>
              <a:rPr lang="en-US" altLang="pt-BR" dirty="0" err="1" smtClean="0"/>
              <a:t>juros</a:t>
            </a:r>
            <a:r>
              <a:rPr lang="en-US" altLang="pt-BR" dirty="0" smtClean="0"/>
              <a:t> r se </a:t>
            </a:r>
            <a:r>
              <a:rPr lang="en-US" altLang="pt-BR" dirty="0" err="1" smtClean="0"/>
              <a:t>reduz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ou</a:t>
            </a:r>
            <a:r>
              <a:rPr lang="en-US" altLang="pt-BR" dirty="0" smtClean="0"/>
              <a:t> se a taxa de </a:t>
            </a:r>
            <a:r>
              <a:rPr lang="en-US" altLang="pt-BR" dirty="0" err="1" smtClean="0"/>
              <a:t>inflação</a:t>
            </a:r>
            <a:r>
              <a:rPr lang="en-US" altLang="pt-BR" sz="3600" dirty="0" smtClean="0">
                <a:latin typeface="Symbol" panose="05050102010706020507" pitchFamily="18" charset="2"/>
              </a:rPr>
              <a:t> </a:t>
            </a:r>
            <a:r>
              <a:rPr lang="en-US" altLang="pt-BR" sz="3600" dirty="0">
                <a:latin typeface="Symbol" panose="05050102010706020507" pitchFamily="18" charset="2"/>
              </a:rPr>
              <a:t>p </a:t>
            </a:r>
            <a:r>
              <a:rPr lang="en-US" altLang="pt-BR" dirty="0" err="1" smtClean="0"/>
              <a:t>aumenta</a:t>
            </a:r>
            <a:r>
              <a:rPr lang="en-US" altLang="pt-BR" dirty="0" smtClean="0"/>
              <a:t> </a:t>
            </a:r>
            <a:r>
              <a:rPr lang="en-US" altLang="pt-BR" dirty="0" smtClean="0">
                <a:sym typeface="Wingdings" panose="05000000000000000000" pitchFamily="2" charset="2"/>
              </a:rPr>
              <a:t> ambos </a:t>
            </a:r>
            <a:r>
              <a:rPr lang="en-US" altLang="pt-BR" dirty="0" err="1" smtClean="0">
                <a:sym typeface="Wingdings" panose="05000000000000000000" pitchFamily="2" charset="2"/>
              </a:rPr>
              <a:t>reduzem</a:t>
            </a:r>
            <a:r>
              <a:rPr lang="en-US" altLang="pt-BR" dirty="0" smtClean="0">
                <a:sym typeface="Wingdings" panose="05000000000000000000" pitchFamily="2" charset="2"/>
              </a:rPr>
              <a:t> a taxa real de </a:t>
            </a:r>
            <a:r>
              <a:rPr lang="en-US" altLang="pt-BR" dirty="0" err="1" smtClean="0">
                <a:sym typeface="Wingdings" panose="05000000000000000000" pitchFamily="2" charset="2"/>
              </a:rPr>
              <a:t>juros</a:t>
            </a:r>
            <a:endParaRPr lang="en-US" altLang="pt-BR" dirty="0"/>
          </a:p>
        </p:txBody>
      </p:sp>
      <p:graphicFrame>
        <p:nvGraphicFramePr>
          <p:cNvPr id="53252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730013"/>
              </p:ext>
            </p:extLst>
          </p:nvPr>
        </p:nvGraphicFramePr>
        <p:xfrm>
          <a:off x="5316263" y="2071965"/>
          <a:ext cx="2774189" cy="105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0" name="Equation" r:id="rId3" imgW="3035160" imgH="939600" progId="Equation.3">
                  <p:embed/>
                </p:oleObj>
              </mc:Choice>
              <mc:Fallback>
                <p:oleObj name="Equation" r:id="rId3" imgW="3035160" imgH="939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263" y="2071965"/>
                        <a:ext cx="2774189" cy="1058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85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7876" y="557362"/>
            <a:ext cx="9613861" cy="1080938"/>
          </a:xfrm>
          <a:noFill/>
          <a:ln/>
        </p:spPr>
        <p:txBody>
          <a:bodyPr/>
          <a:lstStyle/>
          <a:p>
            <a:r>
              <a:rPr lang="en-US" altLang="pt-BR" dirty="0" err="1" smtClean="0"/>
              <a:t>Estática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comparativa</a:t>
            </a:r>
            <a:endParaRPr lang="en-US" altLang="pt-BR" dirty="0"/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4262438" y="16764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4262438" y="5257800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8550275" y="5191125"/>
            <a:ext cx="37991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c</a:t>
            </a:r>
            <a:r>
              <a:rPr lang="en-US" altLang="pt-BR" baseline="-25000"/>
              <a:t>1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3390747" y="2275059"/>
            <a:ext cx="37991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dirty="0"/>
              <a:t>c</a:t>
            </a:r>
            <a:r>
              <a:rPr lang="en-US" altLang="pt-BR" baseline="-25000" dirty="0"/>
              <a:t>2</a:t>
            </a: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 flipH="1">
            <a:off x="4265614" y="4149725"/>
            <a:ext cx="233838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6604000" y="4149726"/>
            <a:ext cx="0" cy="109696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3071814" y="3825875"/>
            <a:ext cx="7886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m</a:t>
            </a:r>
            <a:r>
              <a:rPr lang="en-US" altLang="pt-BR" baseline="-25000"/>
              <a:t>2</a:t>
            </a:r>
            <a:r>
              <a:rPr lang="en-US" altLang="pt-BR"/>
              <a:t>/p</a:t>
            </a:r>
            <a:r>
              <a:rPr lang="en-US" altLang="pt-BR" baseline="-25000"/>
              <a:t>2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5970589" y="5227638"/>
            <a:ext cx="7886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m</a:t>
            </a:r>
            <a:r>
              <a:rPr lang="en-US" altLang="pt-BR" baseline="-25000"/>
              <a:t>1</a:t>
            </a:r>
            <a:r>
              <a:rPr lang="en-US" altLang="pt-BR"/>
              <a:t>/p</a:t>
            </a:r>
            <a:r>
              <a:rPr lang="en-US" altLang="pt-BR" baseline="-25000"/>
              <a:t>1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4075114" y="5303838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0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3813176" y="4994275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0</a:t>
            </a: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4251325" y="2270126"/>
            <a:ext cx="3651250" cy="3014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6472238" y="4062413"/>
            <a:ext cx="228600" cy="228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9573597" y="2275059"/>
            <a:ext cx="2259409" cy="1192041"/>
            <a:chOff x="9573597" y="2275059"/>
            <a:chExt cx="2259409" cy="1192041"/>
          </a:xfrm>
        </p:grpSpPr>
        <p:graphicFrame>
          <p:nvGraphicFramePr>
            <p:cNvPr id="54287" name="Object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34001260"/>
                </p:ext>
              </p:extLst>
            </p:nvPr>
          </p:nvGraphicFramePr>
          <p:xfrm>
            <a:off x="9879103" y="2683133"/>
            <a:ext cx="1953903" cy="7839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25" name="Equation" r:id="rId3" imgW="2717640" imgH="838080" progId="Equation.2">
                    <p:embed/>
                  </p:oleObj>
                </mc:Choice>
                <mc:Fallback>
                  <p:oleObj name="Equation" r:id="rId3" imgW="2717640" imgH="838080" progId="Equation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79103" y="2683133"/>
                          <a:ext cx="1953903" cy="7839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288" name="Rectangle 16"/>
            <p:cNvSpPr>
              <a:spLocks noChangeArrowheads="1"/>
            </p:cNvSpPr>
            <p:nvPr/>
          </p:nvSpPr>
          <p:spPr bwMode="auto">
            <a:xfrm>
              <a:off x="9573597" y="2275059"/>
              <a:ext cx="1316066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pt-BR" dirty="0" err="1" smtClean="0">
                  <a:solidFill>
                    <a:srgbClr val="FFFF00"/>
                  </a:solidFill>
                </a:rPr>
                <a:t>Inclinação</a:t>
              </a:r>
              <a:r>
                <a:rPr lang="en-US" altLang="pt-BR" dirty="0" smtClean="0">
                  <a:solidFill>
                    <a:srgbClr val="FFFF00"/>
                  </a:solidFill>
                </a:rPr>
                <a:t>:</a:t>
              </a:r>
              <a:endParaRPr lang="en-US" alt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8108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Line 3"/>
          <p:cNvSpPr>
            <a:spLocks noChangeShapeType="1"/>
          </p:cNvSpPr>
          <p:nvPr/>
        </p:nvSpPr>
        <p:spPr bwMode="auto">
          <a:xfrm flipH="1">
            <a:off x="4262438" y="2053014"/>
            <a:ext cx="11112" cy="32047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4262438" y="5257800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8550275" y="5191125"/>
            <a:ext cx="37991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c</a:t>
            </a:r>
            <a:r>
              <a:rPr lang="en-US" altLang="pt-BR" baseline="-25000"/>
              <a:t>1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3644328" y="2044905"/>
            <a:ext cx="37991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altLang="pt-BR" dirty="0"/>
              <a:t>c</a:t>
            </a:r>
            <a:r>
              <a:rPr lang="en-US" altLang="pt-BR" baseline="-25000" dirty="0"/>
              <a:t>2</a:t>
            </a:r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 flipH="1">
            <a:off x="4265614" y="4149725"/>
            <a:ext cx="233838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6604000" y="4149726"/>
            <a:ext cx="0" cy="109696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3071814" y="3825875"/>
            <a:ext cx="7886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m</a:t>
            </a:r>
            <a:r>
              <a:rPr lang="en-US" altLang="pt-BR" baseline="-25000"/>
              <a:t>2</a:t>
            </a:r>
            <a:r>
              <a:rPr lang="en-US" altLang="pt-BR"/>
              <a:t>/p</a:t>
            </a:r>
            <a:r>
              <a:rPr lang="en-US" altLang="pt-BR" baseline="-25000"/>
              <a:t>2</a:t>
            </a: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5970589" y="5227638"/>
            <a:ext cx="7886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m</a:t>
            </a:r>
            <a:r>
              <a:rPr lang="en-US" altLang="pt-BR" baseline="-25000"/>
              <a:t>1</a:t>
            </a:r>
            <a:r>
              <a:rPr lang="en-US" altLang="pt-BR"/>
              <a:t>/p</a:t>
            </a:r>
            <a:r>
              <a:rPr lang="en-US" altLang="pt-BR" baseline="-25000"/>
              <a:t>1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4075114" y="5303838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0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3813176" y="4994275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0</a:t>
            </a:r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4251325" y="2270126"/>
            <a:ext cx="3651250" cy="3014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6472238" y="4062413"/>
            <a:ext cx="228600" cy="228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11" name="Arc 15"/>
          <p:cNvSpPr>
            <a:spLocks/>
          </p:cNvSpPr>
          <p:nvPr/>
        </p:nvSpPr>
        <p:spPr bwMode="auto">
          <a:xfrm rot="10800000">
            <a:off x="4633367" y="1957302"/>
            <a:ext cx="2563845" cy="175903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12" name="Oval 16"/>
          <p:cNvSpPr>
            <a:spLocks noChangeArrowheads="1"/>
          </p:cNvSpPr>
          <p:nvPr/>
        </p:nvSpPr>
        <p:spPr bwMode="auto">
          <a:xfrm>
            <a:off x="5187950" y="3022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681" y="662513"/>
            <a:ext cx="10674982" cy="1080938"/>
          </a:xfrm>
        </p:spPr>
        <p:txBody>
          <a:bodyPr>
            <a:normAutofit/>
          </a:bodyPr>
          <a:lstStyle/>
          <a:p>
            <a:r>
              <a:rPr lang="en-US" altLang="pt-BR" sz="3400" dirty="0" err="1"/>
              <a:t>Estática</a:t>
            </a:r>
            <a:r>
              <a:rPr lang="en-US" altLang="pt-BR" sz="3400" dirty="0"/>
              <a:t> </a:t>
            </a:r>
            <a:r>
              <a:rPr lang="en-US" altLang="pt-BR" sz="3400" dirty="0" err="1" smtClean="0"/>
              <a:t>comparativa</a:t>
            </a:r>
            <a:r>
              <a:rPr lang="en-US" altLang="pt-BR" sz="3400" dirty="0" smtClean="0"/>
              <a:t> para </a:t>
            </a:r>
            <a:r>
              <a:rPr lang="en-US" altLang="pt-BR" sz="3400" dirty="0" err="1" smtClean="0"/>
              <a:t>consumo</a:t>
            </a:r>
            <a:r>
              <a:rPr lang="en-US" altLang="pt-BR" sz="3400" dirty="0" smtClean="0"/>
              <a:t> intertemporal</a:t>
            </a:r>
            <a:endParaRPr lang="pt-BR" sz="3400" dirty="0"/>
          </a:p>
        </p:txBody>
      </p:sp>
      <p:grpSp>
        <p:nvGrpSpPr>
          <p:cNvPr id="20" name="Grupo 19"/>
          <p:cNvGrpSpPr/>
          <p:nvPr/>
        </p:nvGrpSpPr>
        <p:grpSpPr>
          <a:xfrm>
            <a:off x="9573597" y="2275059"/>
            <a:ext cx="2259409" cy="1192041"/>
            <a:chOff x="9573597" y="2275059"/>
            <a:chExt cx="2259409" cy="1192041"/>
          </a:xfrm>
        </p:grpSpPr>
        <p:graphicFrame>
          <p:nvGraphicFramePr>
            <p:cNvPr id="21" name="Object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9910672"/>
                </p:ext>
              </p:extLst>
            </p:nvPr>
          </p:nvGraphicFramePr>
          <p:xfrm>
            <a:off x="9879103" y="2683133"/>
            <a:ext cx="1953903" cy="7839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49" name="Equation" r:id="rId3" imgW="2717640" imgH="838080" progId="Equation.2">
                    <p:embed/>
                  </p:oleObj>
                </mc:Choice>
                <mc:Fallback>
                  <p:oleObj name="Equation" r:id="rId3" imgW="2717640" imgH="838080" progId="Equation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79103" y="2683133"/>
                          <a:ext cx="1953903" cy="7839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9573597" y="2275059"/>
              <a:ext cx="1316066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pt-BR" dirty="0" err="1" smtClean="0">
                  <a:solidFill>
                    <a:srgbClr val="FFFF00"/>
                  </a:solidFill>
                </a:rPr>
                <a:t>Inclinação</a:t>
              </a:r>
              <a:r>
                <a:rPr lang="en-US" altLang="pt-BR" dirty="0" smtClean="0">
                  <a:solidFill>
                    <a:srgbClr val="FFFF00"/>
                  </a:solidFill>
                </a:rPr>
                <a:t>:</a:t>
              </a:r>
              <a:endParaRPr lang="en-US" alt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30280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4250670" y="2084546"/>
            <a:ext cx="11768" cy="317325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4262438" y="5257800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8550275" y="5191125"/>
            <a:ext cx="37991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c</a:t>
            </a:r>
            <a:r>
              <a:rPr lang="en-US" altLang="pt-BR" baseline="-25000"/>
              <a:t>1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466152" y="2084547"/>
            <a:ext cx="37991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dirty="0"/>
              <a:t>c</a:t>
            </a:r>
            <a:r>
              <a:rPr lang="en-US" altLang="pt-BR" baseline="-25000" dirty="0"/>
              <a:t>2</a:t>
            </a: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H="1">
            <a:off x="4265614" y="4149725"/>
            <a:ext cx="233838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6604000" y="4149726"/>
            <a:ext cx="0" cy="109696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3071814" y="3825875"/>
            <a:ext cx="7886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m</a:t>
            </a:r>
            <a:r>
              <a:rPr lang="en-US" altLang="pt-BR" baseline="-25000"/>
              <a:t>2</a:t>
            </a:r>
            <a:r>
              <a:rPr lang="en-US" altLang="pt-BR"/>
              <a:t>/p</a:t>
            </a:r>
            <a:r>
              <a:rPr lang="en-US" altLang="pt-BR" baseline="-25000"/>
              <a:t>2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5970589" y="5227638"/>
            <a:ext cx="7886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m</a:t>
            </a:r>
            <a:r>
              <a:rPr lang="en-US" altLang="pt-BR" baseline="-25000"/>
              <a:t>1</a:t>
            </a:r>
            <a:r>
              <a:rPr lang="en-US" altLang="pt-BR"/>
              <a:t>/p</a:t>
            </a:r>
            <a:r>
              <a:rPr lang="en-US" altLang="pt-BR" baseline="-25000"/>
              <a:t>1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4075114" y="5303838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0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3813176" y="4994275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0</a:t>
            </a: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4251325" y="2270126"/>
            <a:ext cx="3651250" cy="3014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34" name="Oval 14"/>
          <p:cNvSpPr>
            <a:spLocks noChangeArrowheads="1"/>
          </p:cNvSpPr>
          <p:nvPr/>
        </p:nvSpPr>
        <p:spPr bwMode="auto">
          <a:xfrm>
            <a:off x="6472238" y="4062413"/>
            <a:ext cx="228600" cy="228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35" name="Arc 15"/>
          <p:cNvSpPr>
            <a:spLocks/>
          </p:cNvSpPr>
          <p:nvPr/>
        </p:nvSpPr>
        <p:spPr bwMode="auto">
          <a:xfrm rot="10800000">
            <a:off x="4668632" y="1957302"/>
            <a:ext cx="2381250" cy="175903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5302250" y="3154363"/>
            <a:ext cx="0" cy="2106612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 flipH="1">
            <a:off x="4264026" y="3140075"/>
            <a:ext cx="10382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38" name="Oval 18"/>
          <p:cNvSpPr>
            <a:spLocks noChangeArrowheads="1"/>
          </p:cNvSpPr>
          <p:nvPr/>
        </p:nvSpPr>
        <p:spPr bwMode="auto">
          <a:xfrm>
            <a:off x="5187950" y="3022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39" name="AutoShape 19"/>
          <p:cNvSpPr>
            <a:spLocks noChangeArrowheads="1"/>
          </p:cNvSpPr>
          <p:nvPr/>
        </p:nvSpPr>
        <p:spPr bwMode="auto">
          <a:xfrm>
            <a:off x="5294313" y="5805488"/>
            <a:ext cx="1300162" cy="290512"/>
          </a:xfrm>
          <a:prstGeom prst="leftArrow">
            <a:avLst>
              <a:gd name="adj1" fmla="val 50000"/>
              <a:gd name="adj2" fmla="val 22375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40" name="AutoShape 20"/>
          <p:cNvSpPr>
            <a:spLocks noChangeArrowheads="1"/>
          </p:cNvSpPr>
          <p:nvPr/>
        </p:nvSpPr>
        <p:spPr bwMode="auto">
          <a:xfrm>
            <a:off x="2786063" y="3146425"/>
            <a:ext cx="260350" cy="996950"/>
          </a:xfrm>
          <a:prstGeom prst="upArrow">
            <a:avLst>
              <a:gd name="adj1" fmla="val 50000"/>
              <a:gd name="adj2" fmla="val 19144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5605463" y="2243138"/>
            <a:ext cx="359233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sz="2800" dirty="0" smtClean="0"/>
              <a:t>O </a:t>
            </a:r>
            <a:r>
              <a:rPr lang="en-US" altLang="pt-BR" sz="2800" dirty="0" err="1" smtClean="0"/>
              <a:t>consumidor</a:t>
            </a:r>
            <a:r>
              <a:rPr lang="en-US" altLang="pt-BR" sz="2800" dirty="0" smtClean="0"/>
              <a:t> </a:t>
            </a:r>
            <a:r>
              <a:rPr lang="en-US" altLang="pt-BR" sz="2800" dirty="0" err="1" smtClean="0"/>
              <a:t>poupa</a:t>
            </a:r>
            <a:endParaRPr lang="en-US" altLang="pt-BR" sz="2800" dirty="0"/>
          </a:p>
        </p:txBody>
      </p:sp>
      <p:grpSp>
        <p:nvGrpSpPr>
          <p:cNvPr id="27" name="Grupo 26"/>
          <p:cNvGrpSpPr/>
          <p:nvPr/>
        </p:nvGrpSpPr>
        <p:grpSpPr>
          <a:xfrm>
            <a:off x="9573597" y="2275059"/>
            <a:ext cx="2259409" cy="1192041"/>
            <a:chOff x="9573597" y="2275059"/>
            <a:chExt cx="2259409" cy="1192041"/>
          </a:xfrm>
        </p:grpSpPr>
        <p:graphicFrame>
          <p:nvGraphicFramePr>
            <p:cNvPr id="28" name="Object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9910672"/>
                </p:ext>
              </p:extLst>
            </p:nvPr>
          </p:nvGraphicFramePr>
          <p:xfrm>
            <a:off x="9879103" y="2683133"/>
            <a:ext cx="1953903" cy="7839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75" name="Equation" r:id="rId3" imgW="2717640" imgH="838080" progId="Equation.2">
                    <p:embed/>
                  </p:oleObj>
                </mc:Choice>
                <mc:Fallback>
                  <p:oleObj name="Equation" r:id="rId3" imgW="2717640" imgH="838080" progId="Equation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79103" y="2683133"/>
                          <a:ext cx="1953903" cy="7839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Rectangle 16"/>
            <p:cNvSpPr>
              <a:spLocks noChangeArrowheads="1"/>
            </p:cNvSpPr>
            <p:nvPr/>
          </p:nvSpPr>
          <p:spPr bwMode="auto">
            <a:xfrm>
              <a:off x="9573597" y="2275059"/>
              <a:ext cx="1316066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pt-BR" dirty="0" err="1" smtClean="0">
                  <a:solidFill>
                    <a:srgbClr val="FFFF00"/>
                  </a:solidFill>
                </a:rPr>
                <a:t>Inclinação</a:t>
              </a:r>
              <a:r>
                <a:rPr lang="en-US" altLang="pt-BR" dirty="0" smtClean="0">
                  <a:solidFill>
                    <a:srgbClr val="FFFF00"/>
                  </a:solidFill>
                </a:rPr>
                <a:t>:</a:t>
              </a:r>
              <a:endParaRPr lang="en-US" altLang="pt-BR" dirty="0"/>
            </a:p>
          </p:txBody>
        </p:sp>
      </p:grpSp>
      <p:sp>
        <p:nvSpPr>
          <p:cNvPr id="31" name="Título 1"/>
          <p:cNvSpPr txBox="1">
            <a:spLocks/>
          </p:cNvSpPr>
          <p:nvPr/>
        </p:nvSpPr>
        <p:spPr>
          <a:xfrm>
            <a:off x="609619" y="575906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pt-BR" sz="3200" dirty="0" err="1" smtClean="0"/>
              <a:t>Estática</a:t>
            </a:r>
            <a:r>
              <a:rPr lang="en-US" altLang="pt-BR" sz="3200" dirty="0" smtClean="0"/>
              <a:t> </a:t>
            </a:r>
            <a:r>
              <a:rPr lang="en-US" altLang="pt-BR" sz="3200" dirty="0" err="1" smtClean="0"/>
              <a:t>comparativa</a:t>
            </a:r>
            <a:r>
              <a:rPr lang="en-US" altLang="pt-BR" sz="3200" dirty="0" smtClean="0"/>
              <a:t>: </a:t>
            </a:r>
            <a:r>
              <a:rPr lang="en-US" altLang="pt-BR" sz="3200" dirty="0" err="1" smtClean="0"/>
              <a:t>consumidor</a:t>
            </a:r>
            <a:r>
              <a:rPr lang="en-US" altLang="pt-BR" sz="3200" dirty="0" smtClean="0"/>
              <a:t> </a:t>
            </a:r>
            <a:r>
              <a:rPr lang="en-US" altLang="pt-BR" sz="3200" dirty="0" err="1" smtClean="0"/>
              <a:t>poupador</a:t>
            </a:r>
            <a:r>
              <a:rPr lang="en-US" altLang="pt-BR" sz="3200" dirty="0" smtClean="0"/>
              <a:t> </a:t>
            </a:r>
            <a:r>
              <a:rPr lang="en-US" altLang="pt-BR" sz="3200" dirty="0" err="1" smtClean="0"/>
              <a:t>em</a:t>
            </a:r>
            <a:r>
              <a:rPr lang="en-US" altLang="pt-BR" sz="3200" dirty="0" smtClean="0"/>
              <a:t> 1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52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 problema</a:t>
            </a:r>
            <a:endParaRPr lang="pt-B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renda varia muito ao longo do tempo de vida. </a:t>
            </a:r>
          </a:p>
          <a:p>
            <a:endParaRPr lang="pt-BR" dirty="0" smtClean="0"/>
          </a:p>
          <a:p>
            <a:r>
              <a:rPr lang="pt-BR" dirty="0" smtClean="0"/>
              <a:t>Portanto, um problema importante é reduzir a variabilidade do consumo ao longo do tempo;</a:t>
            </a:r>
          </a:p>
          <a:p>
            <a:endParaRPr lang="pt-BR" dirty="0" smtClean="0"/>
          </a:p>
          <a:p>
            <a:r>
              <a:rPr lang="pt-BR" u="sng" dirty="0" smtClean="0"/>
              <a:t>Pergunta relevante</a:t>
            </a:r>
            <a:r>
              <a:rPr lang="pt-BR" dirty="0" smtClean="0"/>
              <a:t>: Como transferir o consumo entre períodos, do início da vida para outros à frente?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3534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4251325" y="2041886"/>
            <a:ext cx="11113" cy="3215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4262438" y="5257800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8550275" y="5191125"/>
            <a:ext cx="37991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c</a:t>
            </a:r>
            <a:r>
              <a:rPr lang="en-US" altLang="pt-BR" baseline="-25000"/>
              <a:t>1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3623220" y="1871986"/>
            <a:ext cx="488916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sz="2800" dirty="0"/>
              <a:t>c</a:t>
            </a:r>
            <a:r>
              <a:rPr lang="en-US" altLang="pt-BR" sz="2800" baseline="-25000" dirty="0"/>
              <a:t>2</a:t>
            </a: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H="1">
            <a:off x="4265614" y="4149725"/>
            <a:ext cx="233838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6604000" y="4149726"/>
            <a:ext cx="0" cy="109696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3071814" y="3825875"/>
            <a:ext cx="7886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m</a:t>
            </a:r>
            <a:r>
              <a:rPr lang="en-US" altLang="pt-BR" baseline="-25000"/>
              <a:t>2</a:t>
            </a:r>
            <a:r>
              <a:rPr lang="en-US" altLang="pt-BR"/>
              <a:t>/p</a:t>
            </a:r>
            <a:r>
              <a:rPr lang="en-US" altLang="pt-BR" baseline="-25000"/>
              <a:t>2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5970589" y="5227638"/>
            <a:ext cx="7886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m</a:t>
            </a:r>
            <a:r>
              <a:rPr lang="en-US" altLang="pt-BR" baseline="-25000"/>
              <a:t>1</a:t>
            </a:r>
            <a:r>
              <a:rPr lang="en-US" altLang="pt-BR"/>
              <a:t>/p</a:t>
            </a:r>
            <a:r>
              <a:rPr lang="en-US" altLang="pt-BR" baseline="-25000"/>
              <a:t>1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4075114" y="5303838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0</a:t>
            </a: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3813176" y="4994275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0</a:t>
            </a:r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4251325" y="2270126"/>
            <a:ext cx="3651250" cy="3014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360" name="Arc 16"/>
          <p:cNvSpPr>
            <a:spLocks/>
          </p:cNvSpPr>
          <p:nvPr/>
        </p:nvSpPr>
        <p:spPr bwMode="auto">
          <a:xfrm rot="10800000">
            <a:off x="4793226" y="2041888"/>
            <a:ext cx="2212412" cy="16744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5302250" y="3154363"/>
            <a:ext cx="0" cy="2106612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 flipH="1">
            <a:off x="4264026" y="3140075"/>
            <a:ext cx="10382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363" name="Oval 19"/>
          <p:cNvSpPr>
            <a:spLocks noChangeArrowheads="1"/>
          </p:cNvSpPr>
          <p:nvPr/>
        </p:nvSpPr>
        <p:spPr bwMode="auto">
          <a:xfrm>
            <a:off x="5187950" y="3022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>
            <a:off x="4264026" y="3125788"/>
            <a:ext cx="4284663" cy="19478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368" name="Oval 24"/>
          <p:cNvSpPr>
            <a:spLocks noChangeArrowheads="1"/>
          </p:cNvSpPr>
          <p:nvPr/>
        </p:nvSpPr>
        <p:spPr bwMode="auto">
          <a:xfrm>
            <a:off x="6472238" y="4062413"/>
            <a:ext cx="228600" cy="228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371" name="Line 27"/>
          <p:cNvSpPr>
            <a:spLocks noChangeShapeType="1"/>
          </p:cNvSpPr>
          <p:nvPr/>
        </p:nvSpPr>
        <p:spPr bwMode="auto">
          <a:xfrm>
            <a:off x="5662613" y="3746501"/>
            <a:ext cx="0" cy="151447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372" name="Line 28"/>
          <p:cNvSpPr>
            <a:spLocks noChangeShapeType="1"/>
          </p:cNvSpPr>
          <p:nvPr/>
        </p:nvSpPr>
        <p:spPr bwMode="auto">
          <a:xfrm flipH="1">
            <a:off x="4264025" y="3746500"/>
            <a:ext cx="13985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7902574" y="2041886"/>
            <a:ext cx="3748651" cy="26782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O </a:t>
            </a:r>
            <a:r>
              <a:rPr lang="en-US" altLang="pt-BR" sz="2400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consumidor</a:t>
            </a:r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poupa</a:t>
            </a:r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. Um </a:t>
            </a:r>
            <a:r>
              <a:rPr lang="en-US" altLang="pt-BR" sz="2400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aumento</a:t>
            </a:r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na</a:t>
            </a:r>
            <a:endParaRPr lang="en-US" altLang="pt-BR" sz="2400" b="1" i="1" dirty="0">
              <a:solidFill>
                <a:srgbClr val="FFFF00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Taxa de </a:t>
            </a:r>
            <a:r>
              <a:rPr lang="en-US" altLang="pt-BR" sz="2400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inflação</a:t>
            </a:r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ou</a:t>
            </a:r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decréscimo</a:t>
            </a:r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na</a:t>
            </a:r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Taxa de </a:t>
            </a:r>
            <a:r>
              <a:rPr lang="en-US" altLang="pt-BR" sz="2400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juros</a:t>
            </a:r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torna</a:t>
            </a:r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a R.O. </a:t>
            </a:r>
            <a:r>
              <a:rPr lang="en-US" altLang="pt-BR" sz="2400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menos</a:t>
            </a:r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altLang="pt-BR" sz="2400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Inclinada</a:t>
            </a:r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endParaRPr lang="en-US" altLang="pt-BR" sz="2400" b="1" i="1" dirty="0">
              <a:solidFill>
                <a:srgbClr val="FFFF00"/>
              </a:solidFill>
              <a:latin typeface="Corbel" panose="020B0503020204020204" pitchFamily="34" charset="0"/>
            </a:endParaRPr>
          </a:p>
        </p:txBody>
      </p:sp>
      <p:sp>
        <p:nvSpPr>
          <p:cNvPr id="57375" name="AutoShape 31"/>
          <p:cNvSpPr>
            <a:spLocks noChangeArrowheads="1"/>
          </p:cNvSpPr>
          <p:nvPr/>
        </p:nvSpPr>
        <p:spPr bwMode="auto">
          <a:xfrm>
            <a:off x="5294313" y="5805488"/>
            <a:ext cx="1300162" cy="290512"/>
          </a:xfrm>
          <a:prstGeom prst="leftArrow">
            <a:avLst>
              <a:gd name="adj1" fmla="val 50000"/>
              <a:gd name="adj2" fmla="val 22375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376" name="AutoShape 32"/>
          <p:cNvSpPr>
            <a:spLocks noChangeArrowheads="1"/>
          </p:cNvSpPr>
          <p:nvPr/>
        </p:nvSpPr>
        <p:spPr bwMode="auto">
          <a:xfrm>
            <a:off x="2786063" y="3146425"/>
            <a:ext cx="260350" cy="996950"/>
          </a:xfrm>
          <a:prstGeom prst="upArrow">
            <a:avLst>
              <a:gd name="adj1" fmla="val 50000"/>
              <a:gd name="adj2" fmla="val 19144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379" name="Line 35"/>
          <p:cNvSpPr>
            <a:spLocks noChangeShapeType="1"/>
          </p:cNvSpPr>
          <p:nvPr/>
        </p:nvSpPr>
        <p:spPr bwMode="auto">
          <a:xfrm flipV="1">
            <a:off x="7667625" y="4829176"/>
            <a:ext cx="304800" cy="238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" name="Título 1"/>
          <p:cNvSpPr>
            <a:spLocks noGrp="1"/>
          </p:cNvSpPr>
          <p:nvPr>
            <p:ph type="title"/>
          </p:nvPr>
        </p:nvSpPr>
        <p:spPr>
          <a:xfrm>
            <a:off x="609619" y="708175"/>
            <a:ext cx="9613861" cy="1080938"/>
          </a:xfrm>
        </p:spPr>
        <p:txBody>
          <a:bodyPr>
            <a:normAutofit/>
          </a:bodyPr>
          <a:lstStyle/>
          <a:p>
            <a:r>
              <a:rPr lang="en-US" altLang="pt-BR" sz="3200" dirty="0" err="1"/>
              <a:t>Estática</a:t>
            </a:r>
            <a:r>
              <a:rPr lang="en-US" altLang="pt-BR" sz="3200" dirty="0"/>
              <a:t> </a:t>
            </a:r>
            <a:r>
              <a:rPr lang="en-US" altLang="pt-BR" sz="3200" dirty="0" err="1"/>
              <a:t>comparativa</a:t>
            </a:r>
            <a:r>
              <a:rPr lang="en-US" altLang="pt-BR" sz="3200" dirty="0"/>
              <a:t>: </a:t>
            </a:r>
            <a:r>
              <a:rPr lang="en-US" altLang="pt-BR" sz="3200" dirty="0" err="1"/>
              <a:t>consumidor</a:t>
            </a:r>
            <a:r>
              <a:rPr lang="en-US" altLang="pt-BR" sz="3200" dirty="0"/>
              <a:t> </a:t>
            </a:r>
            <a:r>
              <a:rPr lang="en-US" altLang="pt-BR" sz="3200" dirty="0" err="1"/>
              <a:t>poupador</a:t>
            </a:r>
            <a:r>
              <a:rPr lang="en-US" altLang="pt-BR" sz="3200" dirty="0"/>
              <a:t> </a:t>
            </a:r>
            <a:r>
              <a:rPr lang="en-US" altLang="pt-BR" sz="3200" dirty="0" err="1"/>
              <a:t>em</a:t>
            </a:r>
            <a:r>
              <a:rPr lang="en-US" altLang="pt-BR" sz="3200" dirty="0"/>
              <a:t> </a:t>
            </a:r>
            <a:r>
              <a:rPr lang="en-US" altLang="pt-BR" sz="3200" dirty="0" smtClean="0"/>
              <a:t>1 – </a:t>
            </a:r>
            <a:r>
              <a:rPr lang="en-US" altLang="pt-BR" sz="3200" dirty="0" err="1" smtClean="0">
                <a:solidFill>
                  <a:srgbClr val="FFFF00"/>
                </a:solidFill>
              </a:rPr>
              <a:t>Qual</a:t>
            </a:r>
            <a:r>
              <a:rPr lang="en-US" altLang="pt-BR" sz="3200" dirty="0" smtClean="0">
                <a:solidFill>
                  <a:srgbClr val="FFFF00"/>
                </a:solidFill>
              </a:rPr>
              <a:t> </a:t>
            </a:r>
            <a:r>
              <a:rPr lang="en-US" altLang="pt-BR" sz="3200" dirty="0" err="1" smtClean="0">
                <a:solidFill>
                  <a:srgbClr val="FFFF00"/>
                </a:solidFill>
              </a:rPr>
              <a:t>efeito</a:t>
            </a:r>
            <a:r>
              <a:rPr lang="en-US" altLang="pt-BR" sz="3200" dirty="0" smtClean="0">
                <a:solidFill>
                  <a:srgbClr val="FFFF00"/>
                </a:solidFill>
              </a:rPr>
              <a:t> da </a:t>
            </a:r>
            <a:r>
              <a:rPr lang="en-US" altLang="pt-BR" sz="3200" dirty="0" err="1" smtClean="0">
                <a:solidFill>
                  <a:srgbClr val="FFFF00"/>
                </a:solidFill>
              </a:rPr>
              <a:t>inflação</a:t>
            </a:r>
            <a:r>
              <a:rPr lang="en-US" altLang="pt-BR" sz="3200" dirty="0" smtClean="0">
                <a:solidFill>
                  <a:srgbClr val="FFFF00"/>
                </a:solidFill>
              </a:rPr>
              <a:t>?</a:t>
            </a:r>
            <a:endParaRPr lang="pt-BR" sz="3200" dirty="0">
              <a:solidFill>
                <a:srgbClr val="FFFF00"/>
              </a:solidFill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41891" y="4948238"/>
            <a:ext cx="2259409" cy="1192041"/>
            <a:chOff x="9573597" y="2275059"/>
            <a:chExt cx="2259409" cy="1192041"/>
          </a:xfrm>
        </p:grpSpPr>
        <p:graphicFrame>
          <p:nvGraphicFramePr>
            <p:cNvPr id="32" name="Object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03522764"/>
                </p:ext>
              </p:extLst>
            </p:nvPr>
          </p:nvGraphicFramePr>
          <p:xfrm>
            <a:off x="9879103" y="2683133"/>
            <a:ext cx="1953903" cy="7839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99" name="Equation" r:id="rId3" imgW="2717640" imgH="838080" progId="Equation.2">
                    <p:embed/>
                  </p:oleObj>
                </mc:Choice>
                <mc:Fallback>
                  <p:oleObj name="Equation" r:id="rId3" imgW="2717640" imgH="838080" progId="Equation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79103" y="2683133"/>
                          <a:ext cx="1953903" cy="7839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9573597" y="2275059"/>
              <a:ext cx="1316066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pt-BR" dirty="0" err="1" smtClean="0">
                  <a:solidFill>
                    <a:srgbClr val="FFFF00"/>
                  </a:solidFill>
                </a:rPr>
                <a:t>Inclinação</a:t>
              </a:r>
              <a:r>
                <a:rPr lang="en-US" altLang="pt-BR" dirty="0" smtClean="0">
                  <a:solidFill>
                    <a:srgbClr val="FFFF00"/>
                  </a:solidFill>
                </a:rPr>
                <a:t>:</a:t>
              </a:r>
              <a:endParaRPr lang="en-US" alt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0679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Line 3"/>
          <p:cNvSpPr>
            <a:spLocks noChangeShapeType="1"/>
          </p:cNvSpPr>
          <p:nvPr/>
        </p:nvSpPr>
        <p:spPr bwMode="auto">
          <a:xfrm>
            <a:off x="4230689" y="2001838"/>
            <a:ext cx="31749" cy="3255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4262438" y="5257800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8550275" y="5191125"/>
            <a:ext cx="37991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c</a:t>
            </a:r>
            <a:r>
              <a:rPr lang="en-US" altLang="pt-BR" baseline="-25000"/>
              <a:t>1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3466152" y="1956326"/>
            <a:ext cx="488916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sz="2800" dirty="0"/>
              <a:t>c</a:t>
            </a:r>
            <a:r>
              <a:rPr lang="en-US" altLang="pt-BR" sz="2800" baseline="-25000" dirty="0"/>
              <a:t>2</a:t>
            </a:r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 flipH="1">
            <a:off x="4265614" y="4149725"/>
            <a:ext cx="233838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6604000" y="4149726"/>
            <a:ext cx="0" cy="109696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3071814" y="3825875"/>
            <a:ext cx="7886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m</a:t>
            </a:r>
            <a:r>
              <a:rPr lang="en-US" altLang="pt-BR" baseline="-25000"/>
              <a:t>2</a:t>
            </a:r>
            <a:r>
              <a:rPr lang="en-US" altLang="pt-BR"/>
              <a:t>/p</a:t>
            </a:r>
            <a:r>
              <a:rPr lang="en-US" altLang="pt-BR" baseline="-25000"/>
              <a:t>2</a:t>
            </a: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5970589" y="5227638"/>
            <a:ext cx="7886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m</a:t>
            </a:r>
            <a:r>
              <a:rPr lang="en-US" altLang="pt-BR" baseline="-25000"/>
              <a:t>1</a:t>
            </a:r>
            <a:r>
              <a:rPr lang="en-US" altLang="pt-BR"/>
              <a:t>/p</a:t>
            </a:r>
            <a:r>
              <a:rPr lang="en-US" altLang="pt-BR" baseline="-25000"/>
              <a:t>1</a:t>
            </a: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4075114" y="5303838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0</a:t>
            </a: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3813176" y="4994275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0</a:t>
            </a:r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>
            <a:off x="4251325" y="2270126"/>
            <a:ext cx="3651250" cy="3014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5792" name="Arc 16"/>
          <p:cNvSpPr>
            <a:spLocks/>
          </p:cNvSpPr>
          <p:nvPr/>
        </p:nvSpPr>
        <p:spPr bwMode="auto">
          <a:xfrm rot="10800000">
            <a:off x="4775200" y="1979614"/>
            <a:ext cx="2230438" cy="173672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5793" name="Line 17"/>
          <p:cNvSpPr>
            <a:spLocks noChangeShapeType="1"/>
          </p:cNvSpPr>
          <p:nvPr/>
        </p:nvSpPr>
        <p:spPr bwMode="auto">
          <a:xfrm>
            <a:off x="5302250" y="3154363"/>
            <a:ext cx="0" cy="2106612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5794" name="Line 18"/>
          <p:cNvSpPr>
            <a:spLocks noChangeShapeType="1"/>
          </p:cNvSpPr>
          <p:nvPr/>
        </p:nvSpPr>
        <p:spPr bwMode="auto">
          <a:xfrm flipH="1">
            <a:off x="4264026" y="3140075"/>
            <a:ext cx="10382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5795" name="Oval 19"/>
          <p:cNvSpPr>
            <a:spLocks noChangeArrowheads="1"/>
          </p:cNvSpPr>
          <p:nvPr/>
        </p:nvSpPr>
        <p:spPr bwMode="auto">
          <a:xfrm>
            <a:off x="5187950" y="3022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7226811" y="2126985"/>
            <a:ext cx="4451539" cy="15703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Se o </a:t>
            </a:r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consumidor</a:t>
            </a:r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poupa</a:t>
            </a:r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, </a:t>
            </a:r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então</a:t>
            </a:r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a</a:t>
            </a:r>
          </a:p>
          <a:p>
            <a:pPr algn="ctr"/>
            <a:r>
              <a:rPr lang="en-US" altLang="pt-BR" sz="2400" dirty="0">
                <a:solidFill>
                  <a:srgbClr val="FFFF00"/>
                </a:solidFill>
                <a:latin typeface="Corbel" panose="020B0503020204020204" pitchFamily="34" charset="0"/>
              </a:rPr>
              <a:t>a</a:t>
            </a:r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poupança</a:t>
            </a:r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e o </a:t>
            </a:r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bem</a:t>
            </a:r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estar</a:t>
            </a:r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são</a:t>
            </a:r>
            <a:endParaRPr lang="en-US" altLang="pt-BR" sz="2400" dirty="0" smtClean="0">
              <a:solidFill>
                <a:srgbClr val="FFFF00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altLang="pt-BR" sz="2400" dirty="0" err="1">
                <a:solidFill>
                  <a:srgbClr val="FFFF00"/>
                </a:solidFill>
                <a:latin typeface="Corbel" panose="020B0503020204020204" pitchFamily="34" charset="0"/>
              </a:rPr>
              <a:t>r</a:t>
            </a:r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eduzidos</a:t>
            </a:r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por</a:t>
            </a:r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uma</a:t>
            </a:r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menor</a:t>
            </a:r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altLang="pt-BR" sz="2400" dirty="0">
                <a:solidFill>
                  <a:srgbClr val="FFFF00"/>
                </a:solidFill>
                <a:latin typeface="Corbel" panose="020B0503020204020204" pitchFamily="34" charset="0"/>
              </a:rPr>
              <a:t>t</a:t>
            </a:r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axa de </a:t>
            </a:r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juros</a:t>
            </a:r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ou</a:t>
            </a:r>
            <a:r>
              <a:rPr lang="en-US" altLang="pt-BR" sz="2400" dirty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inflação</a:t>
            </a:r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mais</a:t>
            </a:r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alta</a:t>
            </a:r>
            <a:endParaRPr lang="en-US" altLang="pt-BR" sz="2400" dirty="0">
              <a:solidFill>
                <a:srgbClr val="FFFF00"/>
              </a:solidFill>
              <a:latin typeface="Corbel" panose="020B0503020204020204" pitchFamily="34" charset="0"/>
            </a:endParaRPr>
          </a:p>
        </p:txBody>
      </p:sp>
      <p:sp>
        <p:nvSpPr>
          <p:cNvPr id="75799" name="Line 23"/>
          <p:cNvSpPr>
            <a:spLocks noChangeShapeType="1"/>
          </p:cNvSpPr>
          <p:nvPr/>
        </p:nvSpPr>
        <p:spPr bwMode="auto">
          <a:xfrm>
            <a:off x="4264026" y="3125788"/>
            <a:ext cx="4284663" cy="19478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5800" name="Oval 24"/>
          <p:cNvSpPr>
            <a:spLocks noChangeArrowheads="1"/>
          </p:cNvSpPr>
          <p:nvPr/>
        </p:nvSpPr>
        <p:spPr bwMode="auto">
          <a:xfrm>
            <a:off x="6472238" y="4062413"/>
            <a:ext cx="228600" cy="228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5802" name="Arc 26"/>
          <p:cNvSpPr>
            <a:spLocks/>
          </p:cNvSpPr>
          <p:nvPr/>
        </p:nvSpPr>
        <p:spPr bwMode="auto">
          <a:xfrm rot="10800000">
            <a:off x="4452938" y="2001838"/>
            <a:ext cx="2381250" cy="20002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5803" name="Line 27"/>
          <p:cNvSpPr>
            <a:spLocks noChangeShapeType="1"/>
          </p:cNvSpPr>
          <p:nvPr/>
        </p:nvSpPr>
        <p:spPr bwMode="auto">
          <a:xfrm>
            <a:off x="5662613" y="3746501"/>
            <a:ext cx="0" cy="151447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5804" name="Line 28"/>
          <p:cNvSpPr>
            <a:spLocks noChangeShapeType="1"/>
          </p:cNvSpPr>
          <p:nvPr/>
        </p:nvSpPr>
        <p:spPr bwMode="auto">
          <a:xfrm flipH="1">
            <a:off x="4264025" y="3746500"/>
            <a:ext cx="13985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5805" name="Oval 29"/>
          <p:cNvSpPr>
            <a:spLocks noChangeArrowheads="1"/>
          </p:cNvSpPr>
          <p:nvPr/>
        </p:nvSpPr>
        <p:spPr bwMode="auto">
          <a:xfrm>
            <a:off x="5546725" y="362426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5806" name="AutoShape 30"/>
          <p:cNvSpPr>
            <a:spLocks noChangeArrowheads="1"/>
          </p:cNvSpPr>
          <p:nvPr/>
        </p:nvSpPr>
        <p:spPr bwMode="auto">
          <a:xfrm>
            <a:off x="5294313" y="5805488"/>
            <a:ext cx="1300162" cy="290512"/>
          </a:xfrm>
          <a:prstGeom prst="leftArrow">
            <a:avLst>
              <a:gd name="adj1" fmla="val 50000"/>
              <a:gd name="adj2" fmla="val 22375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5807" name="AutoShape 31"/>
          <p:cNvSpPr>
            <a:spLocks noChangeArrowheads="1"/>
          </p:cNvSpPr>
          <p:nvPr/>
        </p:nvSpPr>
        <p:spPr bwMode="auto">
          <a:xfrm>
            <a:off x="2786063" y="3146425"/>
            <a:ext cx="260350" cy="996950"/>
          </a:xfrm>
          <a:prstGeom prst="upArrow">
            <a:avLst>
              <a:gd name="adj1" fmla="val 50000"/>
              <a:gd name="adj2" fmla="val 19144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5808" name="AutoShape 32"/>
          <p:cNvSpPr>
            <a:spLocks noChangeArrowheads="1"/>
          </p:cNvSpPr>
          <p:nvPr/>
        </p:nvSpPr>
        <p:spPr bwMode="auto">
          <a:xfrm flipV="1">
            <a:off x="2262188" y="3146426"/>
            <a:ext cx="260350" cy="568325"/>
          </a:xfrm>
          <a:prstGeom prst="upArrow">
            <a:avLst>
              <a:gd name="adj1" fmla="val 50000"/>
              <a:gd name="adj2" fmla="val 109136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5809" name="AutoShape 33"/>
          <p:cNvSpPr>
            <a:spLocks noChangeArrowheads="1"/>
          </p:cNvSpPr>
          <p:nvPr/>
        </p:nvSpPr>
        <p:spPr bwMode="auto">
          <a:xfrm flipH="1">
            <a:off x="5294313" y="6186488"/>
            <a:ext cx="404812" cy="290512"/>
          </a:xfrm>
          <a:prstGeom prst="leftArrow">
            <a:avLst>
              <a:gd name="adj1" fmla="val 50000"/>
              <a:gd name="adj2" fmla="val 69666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5810" name="Line 34"/>
          <p:cNvSpPr>
            <a:spLocks noChangeShapeType="1"/>
          </p:cNvSpPr>
          <p:nvPr/>
        </p:nvSpPr>
        <p:spPr bwMode="auto">
          <a:xfrm flipV="1">
            <a:off x="7667625" y="4829176"/>
            <a:ext cx="304800" cy="238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80307" y="779024"/>
            <a:ext cx="10443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pt-BR" sz="3600" dirty="0" err="1"/>
              <a:t>Estática</a:t>
            </a:r>
            <a:r>
              <a:rPr lang="en-US" altLang="pt-BR" sz="3600" dirty="0"/>
              <a:t> </a:t>
            </a:r>
            <a:r>
              <a:rPr lang="en-US" altLang="pt-BR" sz="3600" dirty="0" err="1"/>
              <a:t>comparativa</a:t>
            </a:r>
            <a:r>
              <a:rPr lang="en-US" altLang="pt-BR" sz="3600" dirty="0"/>
              <a:t>: </a:t>
            </a:r>
            <a:r>
              <a:rPr lang="en-US" altLang="pt-BR" sz="3600" dirty="0" err="1"/>
              <a:t>consumidor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poupador</a:t>
            </a:r>
            <a:r>
              <a:rPr lang="en-US" altLang="pt-BR" sz="3600" dirty="0"/>
              <a:t> </a:t>
            </a:r>
            <a:r>
              <a:rPr lang="en-US" altLang="pt-BR" sz="3600" dirty="0" err="1"/>
              <a:t>em</a:t>
            </a:r>
            <a:r>
              <a:rPr lang="en-US" altLang="pt-BR" sz="3600" dirty="0"/>
              <a:t> 1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44896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Line 3"/>
          <p:cNvSpPr>
            <a:spLocks noChangeShapeType="1"/>
          </p:cNvSpPr>
          <p:nvPr/>
        </p:nvSpPr>
        <p:spPr bwMode="auto">
          <a:xfrm>
            <a:off x="4262438" y="16764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4262438" y="5257800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8550275" y="5191125"/>
            <a:ext cx="37991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c</a:t>
            </a:r>
            <a:r>
              <a:rPr lang="en-US" altLang="pt-BR" baseline="-25000"/>
              <a:t>1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3433264" y="1900152"/>
            <a:ext cx="445635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sz="2400" dirty="0"/>
              <a:t>c</a:t>
            </a:r>
            <a:r>
              <a:rPr lang="en-US" altLang="pt-BR" sz="2400" baseline="-25000" dirty="0"/>
              <a:t>2</a:t>
            </a:r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H="1">
            <a:off x="4265614" y="4149725"/>
            <a:ext cx="233838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6604000" y="4149726"/>
            <a:ext cx="0" cy="109696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3071814" y="3825875"/>
            <a:ext cx="7886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m</a:t>
            </a:r>
            <a:r>
              <a:rPr lang="en-US" altLang="pt-BR" baseline="-25000"/>
              <a:t>2</a:t>
            </a:r>
            <a:r>
              <a:rPr lang="en-US" altLang="pt-BR"/>
              <a:t>/p</a:t>
            </a:r>
            <a:r>
              <a:rPr lang="en-US" altLang="pt-BR" baseline="-25000"/>
              <a:t>2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5970589" y="5227638"/>
            <a:ext cx="7886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m</a:t>
            </a:r>
            <a:r>
              <a:rPr lang="en-US" altLang="pt-BR" baseline="-25000"/>
              <a:t>1</a:t>
            </a:r>
            <a:r>
              <a:rPr lang="en-US" altLang="pt-BR"/>
              <a:t>/p</a:t>
            </a:r>
            <a:r>
              <a:rPr lang="en-US" altLang="pt-BR" baseline="-25000"/>
              <a:t>1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4075114" y="5303838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0</a:t>
            </a: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3813176" y="4994275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0</a:t>
            </a:r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4251325" y="2270126"/>
            <a:ext cx="3651250" cy="3014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6472238" y="4062413"/>
            <a:ext cx="228600" cy="228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09" name="Arc 17"/>
          <p:cNvSpPr>
            <a:spLocks/>
          </p:cNvSpPr>
          <p:nvPr/>
        </p:nvSpPr>
        <p:spPr bwMode="auto">
          <a:xfrm rot="10800000">
            <a:off x="6765926" y="4035425"/>
            <a:ext cx="2449513" cy="11557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9410" name="Oval 18"/>
          <p:cNvSpPr>
            <a:spLocks noChangeArrowheads="1"/>
          </p:cNvSpPr>
          <p:nvPr/>
        </p:nvSpPr>
        <p:spPr bwMode="auto">
          <a:xfrm>
            <a:off x="6977063" y="44958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54675" y="722292"/>
            <a:ext cx="98876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pt-BR" sz="2800" dirty="0" err="1"/>
              <a:t>Estática</a:t>
            </a:r>
            <a:r>
              <a:rPr lang="en-US" altLang="pt-BR" sz="2800" dirty="0"/>
              <a:t> </a:t>
            </a:r>
            <a:r>
              <a:rPr lang="en-US" altLang="pt-BR" sz="2800" dirty="0" err="1"/>
              <a:t>comparativa</a:t>
            </a:r>
            <a:r>
              <a:rPr lang="en-US" altLang="pt-BR" sz="2800" dirty="0"/>
              <a:t>: </a:t>
            </a:r>
            <a:r>
              <a:rPr lang="en-US" altLang="pt-BR" sz="2800" dirty="0" err="1"/>
              <a:t>consumidor</a:t>
            </a:r>
            <a:r>
              <a:rPr lang="en-US" altLang="pt-BR" sz="2800" dirty="0"/>
              <a:t> </a:t>
            </a:r>
            <a:r>
              <a:rPr lang="en-US" altLang="pt-BR" sz="2800" dirty="0" err="1" smtClean="0"/>
              <a:t>tomador</a:t>
            </a:r>
            <a:r>
              <a:rPr lang="en-US" altLang="pt-BR" sz="2800" dirty="0" smtClean="0"/>
              <a:t> de </a:t>
            </a:r>
            <a:r>
              <a:rPr lang="en-US" altLang="pt-BR" sz="2800" dirty="0" err="1" smtClean="0"/>
              <a:t>empréstimos</a:t>
            </a:r>
            <a:r>
              <a:rPr lang="en-US" altLang="pt-BR" sz="2800" dirty="0" smtClean="0"/>
              <a:t> </a:t>
            </a:r>
          </a:p>
          <a:p>
            <a:r>
              <a:rPr lang="en-US" altLang="pt-BR" sz="2800" dirty="0" smtClean="0"/>
              <a:t> </a:t>
            </a:r>
            <a:r>
              <a:rPr lang="en-US" altLang="pt-BR" sz="2800" dirty="0" err="1"/>
              <a:t>em</a:t>
            </a:r>
            <a:r>
              <a:rPr lang="en-US" altLang="pt-BR" sz="2800" dirty="0"/>
              <a:t> 1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3915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Line 3"/>
          <p:cNvSpPr>
            <a:spLocks noChangeShapeType="1"/>
          </p:cNvSpPr>
          <p:nvPr/>
        </p:nvSpPr>
        <p:spPr bwMode="auto">
          <a:xfrm>
            <a:off x="4262438" y="16764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4262438" y="5257800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8288574" y="5547722"/>
            <a:ext cx="445635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sz="2400"/>
              <a:t>c</a:t>
            </a:r>
            <a:r>
              <a:rPr lang="en-US" altLang="pt-BR" sz="2400" baseline="-25000"/>
              <a:t>1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480579" y="1491413"/>
            <a:ext cx="445635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sz="2400"/>
              <a:t>c</a:t>
            </a:r>
            <a:r>
              <a:rPr lang="en-US" altLang="pt-BR" sz="2400" baseline="-25000"/>
              <a:t>2</a:t>
            </a:r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H="1">
            <a:off x="4265614" y="4149725"/>
            <a:ext cx="233838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6604000" y="4149726"/>
            <a:ext cx="0" cy="109696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3071814" y="3825875"/>
            <a:ext cx="7886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m</a:t>
            </a:r>
            <a:r>
              <a:rPr lang="en-US" altLang="pt-BR" baseline="-25000"/>
              <a:t>2</a:t>
            </a:r>
            <a:r>
              <a:rPr lang="en-US" altLang="pt-BR"/>
              <a:t>/p</a:t>
            </a:r>
            <a:r>
              <a:rPr lang="en-US" altLang="pt-BR" baseline="-25000"/>
              <a:t>2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5970589" y="5227638"/>
            <a:ext cx="7886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m</a:t>
            </a:r>
            <a:r>
              <a:rPr lang="en-US" altLang="pt-BR" baseline="-25000"/>
              <a:t>1</a:t>
            </a:r>
            <a:r>
              <a:rPr lang="en-US" altLang="pt-BR"/>
              <a:t>/p</a:t>
            </a:r>
            <a:r>
              <a:rPr lang="en-US" altLang="pt-BR" baseline="-25000"/>
              <a:t>1</a:t>
            </a: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4075114" y="5303838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0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3813176" y="4994275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0</a:t>
            </a:r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4251325" y="2270126"/>
            <a:ext cx="3651250" cy="3014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0430" name="Oval 14"/>
          <p:cNvSpPr>
            <a:spLocks noChangeArrowheads="1"/>
          </p:cNvSpPr>
          <p:nvPr/>
        </p:nvSpPr>
        <p:spPr bwMode="auto">
          <a:xfrm>
            <a:off x="6472238" y="4062413"/>
            <a:ext cx="228600" cy="228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0431" name="AutoShape 15"/>
          <p:cNvSpPr>
            <a:spLocks noChangeArrowheads="1"/>
          </p:cNvSpPr>
          <p:nvPr/>
        </p:nvSpPr>
        <p:spPr bwMode="auto">
          <a:xfrm>
            <a:off x="6607175" y="5768976"/>
            <a:ext cx="463550" cy="314325"/>
          </a:xfrm>
          <a:prstGeom prst="rightArrow">
            <a:avLst>
              <a:gd name="adj1" fmla="val 50000"/>
              <a:gd name="adj2" fmla="val 737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0432" name="AutoShape 16"/>
          <p:cNvSpPr>
            <a:spLocks noChangeArrowheads="1"/>
          </p:cNvSpPr>
          <p:nvPr/>
        </p:nvSpPr>
        <p:spPr bwMode="auto">
          <a:xfrm>
            <a:off x="2789238" y="4141789"/>
            <a:ext cx="273050" cy="434975"/>
          </a:xfrm>
          <a:prstGeom prst="downArrow">
            <a:avLst>
              <a:gd name="adj1" fmla="val 50000"/>
              <a:gd name="adj2" fmla="val 7965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0435" name="Arc 19"/>
          <p:cNvSpPr>
            <a:spLocks/>
          </p:cNvSpPr>
          <p:nvPr/>
        </p:nvSpPr>
        <p:spPr bwMode="auto">
          <a:xfrm rot="10800000">
            <a:off x="6765926" y="4035425"/>
            <a:ext cx="2449513" cy="11557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>
            <a:off x="7091363" y="4611689"/>
            <a:ext cx="0" cy="64928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0437" name="Line 21"/>
          <p:cNvSpPr>
            <a:spLocks noChangeShapeType="1"/>
          </p:cNvSpPr>
          <p:nvPr/>
        </p:nvSpPr>
        <p:spPr bwMode="auto">
          <a:xfrm flipH="1">
            <a:off x="4264025" y="4611688"/>
            <a:ext cx="28273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0438" name="Oval 22"/>
          <p:cNvSpPr>
            <a:spLocks noChangeArrowheads="1"/>
          </p:cNvSpPr>
          <p:nvPr/>
        </p:nvSpPr>
        <p:spPr bwMode="auto">
          <a:xfrm>
            <a:off x="6977063" y="44958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8176012" y="3360432"/>
            <a:ext cx="3412794" cy="9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sz="2800" dirty="0" smtClean="0"/>
              <a:t>O </a:t>
            </a:r>
            <a:r>
              <a:rPr lang="en-US" altLang="pt-BR" sz="2800" err="1" smtClean="0"/>
              <a:t>consumidor</a:t>
            </a:r>
            <a:r>
              <a:rPr lang="en-US" altLang="pt-BR" sz="2800" smtClean="0"/>
              <a:t>  toma</a:t>
            </a:r>
            <a:endParaRPr lang="en-US" altLang="pt-BR" sz="2800" dirty="0" smtClean="0"/>
          </a:p>
          <a:p>
            <a:r>
              <a:rPr lang="en-US" altLang="pt-BR" sz="2800" smtClean="0"/>
              <a:t>empréstimo</a:t>
            </a:r>
            <a:endParaRPr lang="en-US" altLang="pt-BR" sz="2800" dirty="0"/>
          </a:p>
        </p:txBody>
      </p:sp>
      <p:grpSp>
        <p:nvGrpSpPr>
          <p:cNvPr id="24" name="Grupo 23"/>
          <p:cNvGrpSpPr/>
          <p:nvPr/>
        </p:nvGrpSpPr>
        <p:grpSpPr>
          <a:xfrm>
            <a:off x="9112032" y="5447359"/>
            <a:ext cx="2259409" cy="1192041"/>
            <a:chOff x="9573597" y="2275059"/>
            <a:chExt cx="2259409" cy="1192041"/>
          </a:xfrm>
        </p:grpSpPr>
        <p:graphicFrame>
          <p:nvGraphicFramePr>
            <p:cNvPr id="25" name="Object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56864947"/>
                </p:ext>
              </p:extLst>
            </p:nvPr>
          </p:nvGraphicFramePr>
          <p:xfrm>
            <a:off x="9879103" y="2683133"/>
            <a:ext cx="1953903" cy="7839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93" name="Equation" r:id="rId3" imgW="2717640" imgH="838080" progId="Equation.2">
                    <p:embed/>
                  </p:oleObj>
                </mc:Choice>
                <mc:Fallback>
                  <p:oleObj name="Equation" r:id="rId3" imgW="2717640" imgH="838080" progId="Equation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79103" y="2683133"/>
                          <a:ext cx="1953903" cy="7839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Rectangle 16"/>
            <p:cNvSpPr>
              <a:spLocks noChangeArrowheads="1"/>
            </p:cNvSpPr>
            <p:nvPr/>
          </p:nvSpPr>
          <p:spPr bwMode="auto">
            <a:xfrm>
              <a:off x="9573597" y="2275059"/>
              <a:ext cx="1316066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pt-BR" dirty="0" err="1" smtClean="0">
                  <a:solidFill>
                    <a:srgbClr val="FFFF00"/>
                  </a:solidFill>
                </a:rPr>
                <a:t>Inclinação</a:t>
              </a:r>
              <a:r>
                <a:rPr lang="en-US" altLang="pt-BR" dirty="0" smtClean="0">
                  <a:solidFill>
                    <a:srgbClr val="FFFF00"/>
                  </a:solidFill>
                </a:rPr>
                <a:t>:</a:t>
              </a:r>
              <a:endParaRPr lang="en-US" altLang="pt-BR" dirty="0"/>
            </a:p>
          </p:txBody>
        </p:sp>
      </p:grpSp>
      <p:sp>
        <p:nvSpPr>
          <p:cNvPr id="28" name="Título 1"/>
          <p:cNvSpPr txBox="1">
            <a:spLocks/>
          </p:cNvSpPr>
          <p:nvPr/>
        </p:nvSpPr>
        <p:spPr>
          <a:xfrm>
            <a:off x="627876" y="630269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pt-BR" dirty="0" err="1" smtClean="0"/>
              <a:t>Estática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comparativa</a:t>
            </a:r>
            <a:r>
              <a:rPr lang="en-US" altLang="pt-BR" dirty="0" smtClean="0"/>
              <a:t>: </a:t>
            </a:r>
            <a:r>
              <a:rPr lang="en-US" altLang="pt-BR" dirty="0" err="1" smtClean="0"/>
              <a:t>tomador</a:t>
            </a:r>
            <a:r>
              <a:rPr lang="en-US" altLang="pt-BR" dirty="0" smtClean="0"/>
              <a:t> de </a:t>
            </a:r>
            <a:r>
              <a:rPr lang="en-US" altLang="pt-BR" dirty="0" err="1" smtClean="0"/>
              <a:t>empréstimos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em</a:t>
            </a:r>
            <a:r>
              <a:rPr lang="en-US" altLang="pt-BR" dirty="0" smtClean="0"/>
              <a:t> 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87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4262438" y="16764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4262438" y="5257800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8550275" y="5191125"/>
            <a:ext cx="488916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sz="2800"/>
              <a:t>c</a:t>
            </a:r>
            <a:r>
              <a:rPr lang="en-US" altLang="pt-BR" sz="2800" baseline="-25000"/>
              <a:t>1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3466152" y="1705639"/>
            <a:ext cx="488916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sz="2800" dirty="0"/>
              <a:t>c</a:t>
            </a:r>
            <a:r>
              <a:rPr lang="en-US" altLang="pt-BR" sz="2800" baseline="-25000" dirty="0"/>
              <a:t>2</a:t>
            </a:r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H="1">
            <a:off x="4265614" y="4149725"/>
            <a:ext cx="233838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6604000" y="4149726"/>
            <a:ext cx="0" cy="109696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3071814" y="3825875"/>
            <a:ext cx="7886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m</a:t>
            </a:r>
            <a:r>
              <a:rPr lang="en-US" altLang="pt-BR" baseline="-25000"/>
              <a:t>2</a:t>
            </a:r>
            <a:r>
              <a:rPr lang="en-US" altLang="pt-BR"/>
              <a:t>/p</a:t>
            </a:r>
            <a:r>
              <a:rPr lang="en-US" altLang="pt-BR" baseline="-25000"/>
              <a:t>2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5970589" y="5227638"/>
            <a:ext cx="7886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m</a:t>
            </a:r>
            <a:r>
              <a:rPr lang="en-US" altLang="pt-BR" baseline="-25000"/>
              <a:t>1</a:t>
            </a:r>
            <a:r>
              <a:rPr lang="en-US" altLang="pt-BR"/>
              <a:t>/p</a:t>
            </a:r>
            <a:r>
              <a:rPr lang="en-US" altLang="pt-BR" baseline="-25000"/>
              <a:t>1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4075114" y="5303838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0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3813176" y="4994275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0</a:t>
            </a:r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4251325" y="2270126"/>
            <a:ext cx="3651250" cy="3014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459" name="Arc 19"/>
          <p:cNvSpPr>
            <a:spLocks/>
          </p:cNvSpPr>
          <p:nvPr/>
        </p:nvSpPr>
        <p:spPr bwMode="auto">
          <a:xfrm rot="10800000">
            <a:off x="6765926" y="4035425"/>
            <a:ext cx="2449513" cy="11557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>
            <a:off x="7091363" y="4611689"/>
            <a:ext cx="0" cy="64928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 flipH="1">
            <a:off x="4264025" y="4611688"/>
            <a:ext cx="28273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462" name="Oval 22"/>
          <p:cNvSpPr>
            <a:spLocks noChangeArrowheads="1"/>
          </p:cNvSpPr>
          <p:nvPr/>
        </p:nvSpPr>
        <p:spPr bwMode="auto">
          <a:xfrm>
            <a:off x="6977063" y="44958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>
            <a:off x="4264026" y="3125788"/>
            <a:ext cx="4284663" cy="19478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464" name="Oval 24"/>
          <p:cNvSpPr>
            <a:spLocks noChangeArrowheads="1"/>
          </p:cNvSpPr>
          <p:nvPr/>
        </p:nvSpPr>
        <p:spPr bwMode="auto">
          <a:xfrm>
            <a:off x="6472238" y="4062413"/>
            <a:ext cx="228600" cy="228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469" name="Rectangle 29"/>
          <p:cNvSpPr>
            <a:spLocks noChangeArrowheads="1"/>
          </p:cNvSpPr>
          <p:nvPr/>
        </p:nvSpPr>
        <p:spPr bwMode="auto">
          <a:xfrm>
            <a:off x="7203086" y="2335226"/>
            <a:ext cx="4454745" cy="157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O </a:t>
            </a:r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consumidor</a:t>
            </a:r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toma</a:t>
            </a:r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emprestado</a:t>
            </a:r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: </a:t>
            </a:r>
          </a:p>
          <a:p>
            <a:pPr algn="ctr"/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Um </a:t>
            </a:r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aumento</a:t>
            </a:r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na</a:t>
            </a:r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inflação</a:t>
            </a:r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ou</a:t>
            </a:r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queda</a:t>
            </a:r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na</a:t>
            </a:r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taxa de </a:t>
            </a:r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juros</a:t>
            </a:r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torna</a:t>
            </a:r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sua</a:t>
            </a:r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R.O. </a:t>
            </a:r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menos</a:t>
            </a:r>
            <a:r>
              <a:rPr lang="en-US" altLang="pt-BR" sz="2400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inclinada</a:t>
            </a:r>
            <a:endParaRPr lang="en-US" altLang="pt-BR" sz="2400" dirty="0">
              <a:solidFill>
                <a:srgbClr val="FFFF00"/>
              </a:solidFill>
              <a:latin typeface="Corbel" panose="020B0503020204020204" pitchFamily="34" charset="0"/>
            </a:endParaRPr>
          </a:p>
        </p:txBody>
      </p:sp>
      <p:sp>
        <p:nvSpPr>
          <p:cNvPr id="61470" name="AutoShape 30"/>
          <p:cNvSpPr>
            <a:spLocks noChangeArrowheads="1"/>
          </p:cNvSpPr>
          <p:nvPr/>
        </p:nvSpPr>
        <p:spPr bwMode="auto">
          <a:xfrm>
            <a:off x="6607175" y="5768976"/>
            <a:ext cx="463550" cy="314325"/>
          </a:xfrm>
          <a:prstGeom prst="rightArrow">
            <a:avLst>
              <a:gd name="adj1" fmla="val 50000"/>
              <a:gd name="adj2" fmla="val 737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471" name="AutoShape 31"/>
          <p:cNvSpPr>
            <a:spLocks noChangeArrowheads="1"/>
          </p:cNvSpPr>
          <p:nvPr/>
        </p:nvSpPr>
        <p:spPr bwMode="auto">
          <a:xfrm>
            <a:off x="2789238" y="4141789"/>
            <a:ext cx="273050" cy="434975"/>
          </a:xfrm>
          <a:prstGeom prst="downArrow">
            <a:avLst>
              <a:gd name="adj1" fmla="val 50000"/>
              <a:gd name="adj2" fmla="val 7965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472" name="Line 32"/>
          <p:cNvSpPr>
            <a:spLocks noChangeShapeType="1"/>
          </p:cNvSpPr>
          <p:nvPr/>
        </p:nvSpPr>
        <p:spPr bwMode="auto">
          <a:xfrm flipH="1">
            <a:off x="4724400" y="2882900"/>
            <a:ext cx="2286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527468" y="631181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pt-BR" dirty="0" err="1"/>
              <a:t>Estática</a:t>
            </a:r>
            <a:r>
              <a:rPr lang="en-US" altLang="pt-BR" dirty="0"/>
              <a:t> </a:t>
            </a:r>
            <a:r>
              <a:rPr lang="en-US" altLang="pt-BR" dirty="0" err="1"/>
              <a:t>comparativa</a:t>
            </a:r>
            <a:r>
              <a:rPr lang="en-US" altLang="pt-BR" dirty="0"/>
              <a:t>: </a:t>
            </a:r>
            <a:r>
              <a:rPr lang="en-US" altLang="pt-BR" dirty="0" err="1"/>
              <a:t>tomador</a:t>
            </a:r>
            <a:r>
              <a:rPr lang="en-US" altLang="pt-BR" dirty="0"/>
              <a:t> de </a:t>
            </a:r>
            <a:r>
              <a:rPr lang="en-US" altLang="pt-BR" dirty="0" err="1"/>
              <a:t>empréstimos</a:t>
            </a:r>
            <a:r>
              <a:rPr lang="en-US" altLang="pt-BR" dirty="0"/>
              <a:t> </a:t>
            </a:r>
            <a:r>
              <a:rPr lang="en-US" altLang="pt-BR" dirty="0" err="1"/>
              <a:t>em</a:t>
            </a:r>
            <a:r>
              <a:rPr lang="en-US" altLang="pt-BR" dirty="0"/>
              <a:t> 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17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Line 3"/>
          <p:cNvSpPr>
            <a:spLocks noChangeShapeType="1"/>
          </p:cNvSpPr>
          <p:nvPr/>
        </p:nvSpPr>
        <p:spPr bwMode="auto">
          <a:xfrm>
            <a:off x="4262438" y="16764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04" name="Line 4"/>
          <p:cNvSpPr>
            <a:spLocks noChangeShapeType="1"/>
          </p:cNvSpPr>
          <p:nvPr/>
        </p:nvSpPr>
        <p:spPr bwMode="auto">
          <a:xfrm>
            <a:off x="4262438" y="5257800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 flipH="1">
            <a:off x="4265614" y="4149725"/>
            <a:ext cx="233838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6604000" y="4149726"/>
            <a:ext cx="0" cy="109696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3071814" y="3825875"/>
            <a:ext cx="7886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m</a:t>
            </a:r>
            <a:r>
              <a:rPr lang="en-US" altLang="pt-BR" baseline="-25000"/>
              <a:t>2</a:t>
            </a:r>
            <a:r>
              <a:rPr lang="en-US" altLang="pt-BR"/>
              <a:t>/p</a:t>
            </a:r>
            <a:r>
              <a:rPr lang="en-US" altLang="pt-BR" baseline="-25000"/>
              <a:t>2</a:t>
            </a:r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5970589" y="5227638"/>
            <a:ext cx="7886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m</a:t>
            </a:r>
            <a:r>
              <a:rPr lang="en-US" altLang="pt-BR" baseline="-25000"/>
              <a:t>1</a:t>
            </a:r>
            <a:r>
              <a:rPr lang="en-US" altLang="pt-BR"/>
              <a:t>/p</a:t>
            </a:r>
            <a:r>
              <a:rPr lang="en-US" altLang="pt-BR" baseline="-25000"/>
              <a:t>1</a:t>
            </a: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4075114" y="5303838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0</a:t>
            </a: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3813176" y="4994275"/>
            <a:ext cx="3077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/>
              <a:t>0</a:t>
            </a:r>
          </a:p>
        </p:txBody>
      </p:sp>
      <p:sp>
        <p:nvSpPr>
          <p:cNvPr id="76813" name="Line 13"/>
          <p:cNvSpPr>
            <a:spLocks noChangeShapeType="1"/>
          </p:cNvSpPr>
          <p:nvPr/>
        </p:nvSpPr>
        <p:spPr bwMode="auto">
          <a:xfrm>
            <a:off x="4251325" y="2270126"/>
            <a:ext cx="3651250" cy="3014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8059924" y="1991348"/>
            <a:ext cx="3945851" cy="26782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Se o </a:t>
            </a:r>
            <a:r>
              <a:rPr lang="en-US" altLang="pt-BR" sz="2400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consumidor</a:t>
            </a:r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toma</a:t>
            </a:r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emprestado</a:t>
            </a:r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, </a:t>
            </a:r>
          </a:p>
          <a:p>
            <a:pPr algn="ctr"/>
            <a:r>
              <a:rPr lang="en-US" altLang="pt-BR" sz="2400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então</a:t>
            </a:r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o </a:t>
            </a:r>
            <a:r>
              <a:rPr lang="en-US" altLang="pt-BR" sz="2400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empréstimo</a:t>
            </a:r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e o </a:t>
            </a:r>
            <a:r>
              <a:rPr lang="en-US" altLang="pt-BR" sz="2400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bem</a:t>
            </a:r>
            <a:endParaRPr lang="en-US" altLang="pt-BR" sz="2400" b="1" i="1" dirty="0" smtClean="0">
              <a:solidFill>
                <a:srgbClr val="FFFF00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altLang="pt-BR" sz="2400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estar</a:t>
            </a:r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aumentam</a:t>
            </a:r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por</a:t>
            </a:r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uma</a:t>
            </a:r>
            <a:endParaRPr lang="en-US" altLang="pt-BR" sz="2400" b="1" i="1" dirty="0" smtClean="0">
              <a:solidFill>
                <a:srgbClr val="FFFF00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altLang="pt-BR" sz="2400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redução</a:t>
            </a:r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na</a:t>
            </a:r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taxa de </a:t>
            </a:r>
            <a:r>
              <a:rPr lang="en-US" altLang="pt-BR" sz="2400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juros</a:t>
            </a:r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ou</a:t>
            </a:r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um </a:t>
            </a:r>
            <a:r>
              <a:rPr lang="en-US" altLang="pt-BR" sz="2400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aumento</a:t>
            </a:r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sz="2400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na</a:t>
            </a:r>
            <a:r>
              <a:rPr lang="en-US" altLang="pt-BR" sz="2400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taxa de </a:t>
            </a:r>
            <a:r>
              <a:rPr lang="en-US" altLang="pt-BR" sz="2400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inflação</a:t>
            </a:r>
            <a:endParaRPr lang="en-US" altLang="pt-BR" sz="2400" b="1" i="1" dirty="0">
              <a:solidFill>
                <a:srgbClr val="FFFF00"/>
              </a:solidFill>
              <a:latin typeface="Corbel" panose="020B0503020204020204" pitchFamily="34" charset="0"/>
            </a:endParaRPr>
          </a:p>
        </p:txBody>
      </p:sp>
      <p:sp>
        <p:nvSpPr>
          <p:cNvPr id="76819" name="Arc 19"/>
          <p:cNvSpPr>
            <a:spLocks/>
          </p:cNvSpPr>
          <p:nvPr/>
        </p:nvSpPr>
        <p:spPr bwMode="auto">
          <a:xfrm rot="10800000">
            <a:off x="6765926" y="4035425"/>
            <a:ext cx="2449513" cy="11557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20" name="Line 20"/>
          <p:cNvSpPr>
            <a:spLocks noChangeShapeType="1"/>
          </p:cNvSpPr>
          <p:nvPr/>
        </p:nvSpPr>
        <p:spPr bwMode="auto">
          <a:xfrm>
            <a:off x="7091363" y="4611689"/>
            <a:ext cx="0" cy="64928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21" name="Line 21"/>
          <p:cNvSpPr>
            <a:spLocks noChangeShapeType="1"/>
          </p:cNvSpPr>
          <p:nvPr/>
        </p:nvSpPr>
        <p:spPr bwMode="auto">
          <a:xfrm flipH="1">
            <a:off x="4264025" y="4611688"/>
            <a:ext cx="28273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22" name="Oval 22"/>
          <p:cNvSpPr>
            <a:spLocks noChangeArrowheads="1"/>
          </p:cNvSpPr>
          <p:nvPr/>
        </p:nvSpPr>
        <p:spPr bwMode="auto">
          <a:xfrm>
            <a:off x="6977063" y="44958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23" name="Line 23"/>
          <p:cNvSpPr>
            <a:spLocks noChangeShapeType="1"/>
          </p:cNvSpPr>
          <p:nvPr/>
        </p:nvSpPr>
        <p:spPr bwMode="auto">
          <a:xfrm>
            <a:off x="4264026" y="3125788"/>
            <a:ext cx="4284663" cy="19478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24" name="Oval 24"/>
          <p:cNvSpPr>
            <a:spLocks noChangeArrowheads="1"/>
          </p:cNvSpPr>
          <p:nvPr/>
        </p:nvSpPr>
        <p:spPr bwMode="auto">
          <a:xfrm>
            <a:off x="6472238" y="4062413"/>
            <a:ext cx="228600" cy="228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25" name="Arc 25"/>
          <p:cNvSpPr>
            <a:spLocks/>
          </p:cNvSpPr>
          <p:nvPr/>
        </p:nvSpPr>
        <p:spPr bwMode="auto">
          <a:xfrm rot="10800000">
            <a:off x="6937376" y="3849688"/>
            <a:ext cx="2449513" cy="11557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27" name="Line 27"/>
          <p:cNvSpPr>
            <a:spLocks noChangeShapeType="1"/>
          </p:cNvSpPr>
          <p:nvPr/>
        </p:nvSpPr>
        <p:spPr bwMode="auto">
          <a:xfrm>
            <a:off x="7697788" y="4684713"/>
            <a:ext cx="0" cy="576262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28" name="Line 28"/>
          <p:cNvSpPr>
            <a:spLocks noChangeShapeType="1"/>
          </p:cNvSpPr>
          <p:nvPr/>
        </p:nvSpPr>
        <p:spPr bwMode="auto">
          <a:xfrm flipH="1">
            <a:off x="4264026" y="4684713"/>
            <a:ext cx="343376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29" name="AutoShape 29"/>
          <p:cNvSpPr>
            <a:spLocks noChangeArrowheads="1"/>
          </p:cNvSpPr>
          <p:nvPr/>
        </p:nvSpPr>
        <p:spPr bwMode="auto">
          <a:xfrm>
            <a:off x="6607175" y="5768976"/>
            <a:ext cx="463550" cy="314325"/>
          </a:xfrm>
          <a:prstGeom prst="rightArrow">
            <a:avLst>
              <a:gd name="adj1" fmla="val 50000"/>
              <a:gd name="adj2" fmla="val 737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30" name="AutoShape 30"/>
          <p:cNvSpPr>
            <a:spLocks noChangeArrowheads="1"/>
          </p:cNvSpPr>
          <p:nvPr/>
        </p:nvSpPr>
        <p:spPr bwMode="auto">
          <a:xfrm>
            <a:off x="2789238" y="4141789"/>
            <a:ext cx="273050" cy="434975"/>
          </a:xfrm>
          <a:prstGeom prst="downArrow">
            <a:avLst>
              <a:gd name="adj1" fmla="val 50000"/>
              <a:gd name="adj2" fmla="val 7965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31" name="AutoShape 31"/>
          <p:cNvSpPr>
            <a:spLocks noChangeArrowheads="1"/>
          </p:cNvSpPr>
          <p:nvPr/>
        </p:nvSpPr>
        <p:spPr bwMode="auto">
          <a:xfrm>
            <a:off x="7089775" y="5768976"/>
            <a:ext cx="552450" cy="314325"/>
          </a:xfrm>
          <a:prstGeom prst="rightArrow">
            <a:avLst>
              <a:gd name="adj1" fmla="val 50000"/>
              <a:gd name="adj2" fmla="val 87887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32" name="AutoShape 32"/>
          <p:cNvSpPr>
            <a:spLocks noChangeArrowheads="1"/>
          </p:cNvSpPr>
          <p:nvPr/>
        </p:nvSpPr>
        <p:spPr bwMode="auto">
          <a:xfrm>
            <a:off x="2789238" y="4586289"/>
            <a:ext cx="273050" cy="142875"/>
          </a:xfrm>
          <a:prstGeom prst="down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26" name="Oval 26"/>
          <p:cNvSpPr>
            <a:spLocks noChangeArrowheads="1"/>
          </p:cNvSpPr>
          <p:nvPr/>
        </p:nvSpPr>
        <p:spPr bwMode="auto">
          <a:xfrm>
            <a:off x="7581900" y="45624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33" name="Line 33"/>
          <p:cNvSpPr>
            <a:spLocks noChangeShapeType="1"/>
          </p:cNvSpPr>
          <p:nvPr/>
        </p:nvSpPr>
        <p:spPr bwMode="auto">
          <a:xfrm flipH="1">
            <a:off x="4724400" y="2882900"/>
            <a:ext cx="2286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" name="Título 1"/>
          <p:cNvSpPr txBox="1">
            <a:spLocks/>
          </p:cNvSpPr>
          <p:nvPr/>
        </p:nvSpPr>
        <p:spPr>
          <a:xfrm>
            <a:off x="453705" y="595462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pt-BR" dirty="0" err="1"/>
              <a:t>Estática</a:t>
            </a:r>
            <a:r>
              <a:rPr lang="en-US" altLang="pt-BR" dirty="0"/>
              <a:t> </a:t>
            </a:r>
            <a:r>
              <a:rPr lang="en-US" altLang="pt-BR" dirty="0" err="1"/>
              <a:t>comparativa</a:t>
            </a:r>
            <a:r>
              <a:rPr lang="en-US" altLang="pt-BR" dirty="0"/>
              <a:t>: </a:t>
            </a:r>
            <a:r>
              <a:rPr lang="en-US" altLang="pt-BR" dirty="0" err="1"/>
              <a:t>tomador</a:t>
            </a:r>
            <a:r>
              <a:rPr lang="en-US" altLang="pt-BR" dirty="0"/>
              <a:t> de </a:t>
            </a:r>
            <a:r>
              <a:rPr lang="en-US" altLang="pt-BR" dirty="0" err="1"/>
              <a:t>empréstimos</a:t>
            </a:r>
            <a:r>
              <a:rPr lang="en-US" altLang="pt-BR" dirty="0"/>
              <a:t> </a:t>
            </a:r>
            <a:r>
              <a:rPr lang="en-US" altLang="pt-BR" dirty="0" err="1"/>
              <a:t>em</a:t>
            </a:r>
            <a:r>
              <a:rPr lang="en-US" altLang="pt-BR" dirty="0"/>
              <a:t> 1</a:t>
            </a:r>
            <a:endParaRPr lang="pt-BR" dirty="0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8550275" y="5412625"/>
            <a:ext cx="488916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sz="2800"/>
              <a:t>c</a:t>
            </a:r>
            <a:r>
              <a:rPr lang="en-US" altLang="pt-BR" sz="2800" baseline="-25000"/>
              <a:t>1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3400757" y="1892552"/>
            <a:ext cx="488916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pt-BR" sz="2800"/>
              <a:t>c</a:t>
            </a:r>
            <a:r>
              <a:rPr lang="en-US" altLang="pt-BR" sz="2800" baseline="-25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7497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 smtClean="0"/>
              <a:t>Maximização da U e Minimização Gastos intertemporal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6655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8373" y="620492"/>
            <a:ext cx="9613861" cy="1080938"/>
          </a:xfrm>
          <a:noFill/>
          <a:ln/>
        </p:spPr>
        <p:txBody>
          <a:bodyPr/>
          <a:lstStyle/>
          <a:p>
            <a:r>
              <a:rPr lang="en-US" altLang="pt-BR" dirty="0" smtClean="0"/>
              <a:t>O </a:t>
            </a:r>
            <a:r>
              <a:rPr lang="en-US" altLang="pt-BR" dirty="0" err="1" smtClean="0"/>
              <a:t>problema</a:t>
            </a:r>
            <a:r>
              <a:rPr lang="en-US" altLang="pt-BR" dirty="0" smtClean="0"/>
              <a:t> da </a:t>
            </a:r>
            <a:r>
              <a:rPr lang="en-US" altLang="pt-BR" dirty="0" err="1" smtClean="0"/>
              <a:t>escolha</a:t>
            </a:r>
            <a:r>
              <a:rPr lang="en-US" altLang="pt-BR" dirty="0" smtClean="0"/>
              <a:t> intertemporal - Dados</a:t>
            </a:r>
            <a:endParaRPr lang="en-US" altLang="pt-B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787" y="1941088"/>
            <a:ext cx="11272916" cy="4371222"/>
          </a:xfrm>
          <a:noFill/>
          <a:ln/>
        </p:spPr>
        <p:txBody>
          <a:bodyPr>
            <a:noAutofit/>
          </a:bodyPr>
          <a:lstStyle/>
          <a:p>
            <a:r>
              <a:rPr lang="en-US" altLang="pt-BR" dirty="0" err="1" smtClean="0">
                <a:latin typeface="Corbel" panose="020B0503020204020204" pitchFamily="34" charset="0"/>
              </a:rPr>
              <a:t>Sendo</a:t>
            </a:r>
            <a:r>
              <a:rPr lang="en-US" altLang="pt-BR" dirty="0" smtClean="0">
                <a:latin typeface="Corbel" panose="020B0503020204020204" pitchFamily="34" charset="0"/>
              </a:rPr>
              <a:t> x</a:t>
            </a:r>
            <a:r>
              <a:rPr lang="en-US" altLang="pt-BR" baseline="30000" dirty="0" smtClean="0">
                <a:latin typeface="Corbel" panose="020B0503020204020204" pitchFamily="34" charset="0"/>
              </a:rPr>
              <a:t>0</a:t>
            </a:r>
            <a:r>
              <a:rPr lang="en-US" altLang="pt-BR" baseline="-25000" dirty="0" smtClean="0">
                <a:latin typeface="Corbel" panose="020B0503020204020204" pitchFamily="34" charset="0"/>
              </a:rPr>
              <a:t>1</a:t>
            </a:r>
            <a:r>
              <a:rPr lang="en-US" altLang="pt-BR" dirty="0" smtClean="0">
                <a:latin typeface="Corbel" panose="020B0503020204020204" pitchFamily="34" charset="0"/>
              </a:rPr>
              <a:t> e </a:t>
            </a:r>
            <a:r>
              <a:rPr lang="en-US" altLang="pt-BR" dirty="0">
                <a:latin typeface="Corbel" panose="020B0503020204020204" pitchFamily="34" charset="0"/>
              </a:rPr>
              <a:t>x</a:t>
            </a:r>
            <a:r>
              <a:rPr lang="en-US" altLang="pt-BR" baseline="30000" dirty="0" smtClean="0">
                <a:latin typeface="Corbel" panose="020B0503020204020204" pitchFamily="34" charset="0"/>
              </a:rPr>
              <a:t>0</a:t>
            </a:r>
            <a:r>
              <a:rPr lang="en-US" altLang="pt-BR" baseline="-25000" dirty="0" smtClean="0">
                <a:latin typeface="Corbel" panose="020B0503020204020204" pitchFamily="34" charset="0"/>
              </a:rPr>
              <a:t>2</a:t>
            </a:r>
            <a:r>
              <a:rPr lang="en-US" altLang="pt-BR" dirty="0" smtClean="0">
                <a:latin typeface="Corbel" panose="020B0503020204020204" pitchFamily="34" charset="0"/>
              </a:rPr>
              <a:t> </a:t>
            </a:r>
            <a:r>
              <a:rPr lang="en-US" altLang="pt-BR" dirty="0" err="1" smtClean="0">
                <a:latin typeface="Corbel" panose="020B0503020204020204" pitchFamily="34" charset="0"/>
              </a:rPr>
              <a:t>rendas</a:t>
            </a:r>
            <a:r>
              <a:rPr lang="en-US" altLang="pt-BR" dirty="0" smtClean="0">
                <a:latin typeface="Corbel" panose="020B0503020204020204" pitchFamily="34" charset="0"/>
              </a:rPr>
              <a:t> </a:t>
            </a:r>
            <a:r>
              <a:rPr lang="en-US" altLang="pt-BR" dirty="0" err="1" smtClean="0">
                <a:latin typeface="Corbel" panose="020B0503020204020204" pitchFamily="34" charset="0"/>
              </a:rPr>
              <a:t>recebidas</a:t>
            </a:r>
            <a:r>
              <a:rPr lang="en-US" altLang="pt-BR" dirty="0" smtClean="0">
                <a:latin typeface="Corbel" panose="020B0503020204020204" pitchFamily="34" charset="0"/>
              </a:rPr>
              <a:t> </a:t>
            </a:r>
            <a:r>
              <a:rPr lang="en-US" altLang="pt-BR" dirty="0" err="1" smtClean="0">
                <a:latin typeface="Corbel" panose="020B0503020204020204" pitchFamily="34" charset="0"/>
              </a:rPr>
              <a:t>nos</a:t>
            </a:r>
            <a:r>
              <a:rPr lang="en-US" altLang="pt-BR" dirty="0" smtClean="0">
                <a:latin typeface="Corbel" panose="020B0503020204020204" pitchFamily="34" charset="0"/>
              </a:rPr>
              <a:t> </a:t>
            </a:r>
            <a:r>
              <a:rPr lang="en-US" altLang="pt-BR" dirty="0" err="1" smtClean="0">
                <a:latin typeface="Corbel" panose="020B0503020204020204" pitchFamily="34" charset="0"/>
              </a:rPr>
              <a:t>períodos</a:t>
            </a:r>
            <a:r>
              <a:rPr lang="en-US" altLang="pt-BR" dirty="0" smtClean="0">
                <a:latin typeface="Corbel" panose="020B0503020204020204" pitchFamily="34" charset="0"/>
              </a:rPr>
              <a:t> 1 (</a:t>
            </a:r>
            <a:r>
              <a:rPr lang="en-US" altLang="pt-BR" dirty="0" err="1" smtClean="0">
                <a:latin typeface="Corbel" panose="020B0503020204020204" pitchFamily="34" charset="0"/>
              </a:rPr>
              <a:t>presente</a:t>
            </a:r>
            <a:r>
              <a:rPr lang="en-US" altLang="pt-BR" dirty="0" smtClean="0">
                <a:latin typeface="Corbel" panose="020B0503020204020204" pitchFamily="34" charset="0"/>
              </a:rPr>
              <a:t>) e 2 (</a:t>
            </a:r>
            <a:r>
              <a:rPr lang="en-US" altLang="pt-BR" dirty="0" err="1" smtClean="0">
                <a:latin typeface="Corbel" panose="020B0503020204020204" pitchFamily="34" charset="0"/>
              </a:rPr>
              <a:t>futuro</a:t>
            </a:r>
            <a:r>
              <a:rPr lang="en-US" altLang="pt-BR" dirty="0" smtClean="0">
                <a:latin typeface="Corbel" panose="020B0503020204020204" pitchFamily="34" charset="0"/>
              </a:rPr>
              <a:t>) </a:t>
            </a:r>
            <a:r>
              <a:rPr lang="en-US" altLang="pt-BR" dirty="0" smtClean="0">
                <a:latin typeface="Corbel" panose="020B0503020204020204" pitchFamily="34" charset="0"/>
                <a:sym typeface="Wingdings" panose="05000000000000000000" pitchFamily="2" charset="2"/>
              </a:rPr>
              <a:t> </a:t>
            </a:r>
            <a:r>
              <a:rPr lang="en-US" altLang="pt-BR" i="1" dirty="0" smtClean="0">
                <a:solidFill>
                  <a:srgbClr val="FFFF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Segundo Fisher – “</a:t>
            </a:r>
            <a:r>
              <a:rPr lang="en-US" altLang="pt-BR" i="1" dirty="0" err="1" smtClean="0">
                <a:solidFill>
                  <a:srgbClr val="FFFF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renda</a:t>
            </a:r>
            <a:r>
              <a:rPr lang="en-US" altLang="pt-BR" i="1" dirty="0" smtClean="0">
                <a:solidFill>
                  <a:srgbClr val="FFFF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” </a:t>
            </a:r>
            <a:r>
              <a:rPr lang="en-US" altLang="pt-BR" i="1" dirty="0" err="1" smtClean="0">
                <a:solidFill>
                  <a:srgbClr val="FFFF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consiste</a:t>
            </a:r>
            <a:r>
              <a:rPr lang="en-US" altLang="pt-BR" i="1" dirty="0" smtClean="0">
                <a:solidFill>
                  <a:srgbClr val="FFFF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en-US" altLang="pt-BR" i="1" dirty="0" err="1" smtClean="0">
                <a:solidFill>
                  <a:srgbClr val="FFFF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em</a:t>
            </a:r>
            <a:r>
              <a:rPr lang="en-US" altLang="pt-BR" i="1" dirty="0" smtClean="0">
                <a:solidFill>
                  <a:srgbClr val="FFFF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 “</a:t>
            </a:r>
            <a:r>
              <a:rPr lang="en-US" altLang="pt-BR" i="1" dirty="0" err="1" smtClean="0">
                <a:solidFill>
                  <a:srgbClr val="FFFF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consumir</a:t>
            </a:r>
            <a:r>
              <a:rPr lang="en-US" altLang="pt-BR" i="1" dirty="0" smtClean="0">
                <a:solidFill>
                  <a:srgbClr val="FFFF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” </a:t>
            </a:r>
            <a:r>
              <a:rPr lang="en-US" altLang="pt-BR" i="1" dirty="0" err="1" smtClean="0">
                <a:solidFill>
                  <a:srgbClr val="FFFF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algo</a:t>
            </a:r>
            <a:endParaRPr lang="en-US" altLang="pt-BR" i="1" dirty="0" smtClean="0">
              <a:solidFill>
                <a:srgbClr val="FFFF00"/>
              </a:solidFill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r>
              <a:rPr lang="en-US" altLang="pt-BR" dirty="0" err="1" smtClean="0">
                <a:latin typeface="Corbel" panose="020B0503020204020204" pitchFamily="34" charset="0"/>
              </a:rPr>
              <a:t>Sendo</a:t>
            </a:r>
            <a:r>
              <a:rPr lang="en-US" altLang="pt-BR" dirty="0" smtClean="0">
                <a:latin typeface="Corbel" panose="020B0503020204020204" pitchFamily="34" charset="0"/>
              </a:rPr>
              <a:t> </a:t>
            </a:r>
            <a:r>
              <a:rPr lang="en-US" altLang="pt-BR" dirty="0">
                <a:latin typeface="Corbel" panose="020B0503020204020204" pitchFamily="34" charset="0"/>
              </a:rPr>
              <a:t>x</a:t>
            </a:r>
            <a:r>
              <a:rPr lang="en-US" altLang="pt-BR" baseline="-25000" dirty="0" smtClean="0">
                <a:latin typeface="Corbel" panose="020B0503020204020204" pitchFamily="34" charset="0"/>
              </a:rPr>
              <a:t>1</a:t>
            </a:r>
            <a:r>
              <a:rPr lang="en-US" altLang="pt-BR" dirty="0" smtClean="0">
                <a:latin typeface="Corbel" panose="020B0503020204020204" pitchFamily="34" charset="0"/>
              </a:rPr>
              <a:t> e x</a:t>
            </a:r>
            <a:r>
              <a:rPr lang="en-US" altLang="pt-BR" baseline="-25000" dirty="0" smtClean="0">
                <a:latin typeface="Corbel" panose="020B0503020204020204" pitchFamily="34" charset="0"/>
              </a:rPr>
              <a:t>2</a:t>
            </a:r>
            <a:r>
              <a:rPr lang="en-US" altLang="pt-BR" dirty="0" smtClean="0">
                <a:latin typeface="Corbel" panose="020B0503020204020204" pitchFamily="34" charset="0"/>
              </a:rPr>
              <a:t> as </a:t>
            </a:r>
            <a:r>
              <a:rPr lang="en-US" altLang="pt-BR" dirty="0" err="1" smtClean="0">
                <a:latin typeface="Corbel" panose="020B0503020204020204" pitchFamily="34" charset="0"/>
              </a:rPr>
              <a:t>quantidades</a:t>
            </a:r>
            <a:r>
              <a:rPr lang="en-US" altLang="pt-BR" dirty="0" smtClean="0">
                <a:latin typeface="Corbel" panose="020B0503020204020204" pitchFamily="34" charset="0"/>
              </a:rPr>
              <a:t> </a:t>
            </a:r>
            <a:r>
              <a:rPr lang="en-US" altLang="pt-BR" dirty="0" err="1" smtClean="0">
                <a:latin typeface="Corbel" panose="020B0503020204020204" pitchFamily="34" charset="0"/>
              </a:rPr>
              <a:t>consumidas</a:t>
            </a:r>
            <a:r>
              <a:rPr lang="en-US" altLang="pt-BR" dirty="0" smtClean="0">
                <a:latin typeface="Corbel" panose="020B0503020204020204" pitchFamily="34" charset="0"/>
              </a:rPr>
              <a:t> </a:t>
            </a:r>
            <a:r>
              <a:rPr lang="en-US" altLang="pt-BR" dirty="0" err="1" smtClean="0">
                <a:latin typeface="Corbel" panose="020B0503020204020204" pitchFamily="34" charset="0"/>
              </a:rPr>
              <a:t>em</a:t>
            </a:r>
            <a:r>
              <a:rPr lang="en-US" altLang="pt-BR" dirty="0" smtClean="0">
                <a:latin typeface="Corbel" panose="020B0503020204020204" pitchFamily="34" charset="0"/>
              </a:rPr>
              <a:t> 1 e 2; </a:t>
            </a:r>
          </a:p>
          <a:p>
            <a:endParaRPr lang="en-US" altLang="pt-BR" dirty="0" smtClean="0">
              <a:latin typeface="Corbel" panose="020B0503020204020204" pitchFamily="34" charset="0"/>
            </a:endParaRPr>
          </a:p>
          <a:p>
            <a:r>
              <a:rPr lang="en-US" altLang="pt-BR" dirty="0" smtClean="0">
                <a:latin typeface="Corbel" panose="020B0503020204020204" pitchFamily="34" charset="0"/>
              </a:rPr>
              <a:t>Taxa de </a:t>
            </a:r>
            <a:r>
              <a:rPr lang="en-US" altLang="pt-BR" dirty="0" err="1" smtClean="0">
                <a:latin typeface="Corbel" panose="020B0503020204020204" pitchFamily="34" charset="0"/>
              </a:rPr>
              <a:t>juros</a:t>
            </a:r>
            <a:r>
              <a:rPr lang="en-US" altLang="pt-BR" dirty="0" smtClean="0">
                <a:latin typeface="Corbel" panose="020B0503020204020204" pitchFamily="34" charset="0"/>
              </a:rPr>
              <a:t> r </a:t>
            </a:r>
            <a:r>
              <a:rPr lang="en-US" altLang="pt-BR" dirty="0" smtClean="0">
                <a:latin typeface="Corbel" panose="020B0503020204020204" pitchFamily="34" charset="0"/>
                <a:sym typeface="Wingdings" panose="05000000000000000000" pitchFamily="2" charset="2"/>
              </a:rPr>
              <a:t> </a:t>
            </a:r>
            <a:r>
              <a:rPr lang="en-US" altLang="pt-BR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É </a:t>
            </a:r>
            <a:r>
              <a:rPr lang="en-US" altLang="pt-BR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possível</a:t>
            </a:r>
            <a:r>
              <a:rPr lang="en-US" altLang="pt-BR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trazer</a:t>
            </a:r>
            <a:r>
              <a:rPr lang="en-US" altLang="pt-BR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renda</a:t>
            </a:r>
            <a:r>
              <a:rPr lang="en-US" altLang="pt-BR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do </a:t>
            </a:r>
            <a:r>
              <a:rPr lang="en-US" altLang="pt-BR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futuro</a:t>
            </a:r>
            <a:r>
              <a:rPr lang="en-US" altLang="pt-BR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para o </a:t>
            </a:r>
            <a:r>
              <a:rPr lang="en-US" altLang="pt-BR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presente</a:t>
            </a:r>
            <a:r>
              <a:rPr lang="en-US" altLang="pt-BR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e vice-versa, a </a:t>
            </a:r>
            <a:r>
              <a:rPr lang="en-US" altLang="pt-BR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partir</a:t>
            </a:r>
            <a:r>
              <a:rPr lang="en-US" altLang="pt-BR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de </a:t>
            </a:r>
            <a:r>
              <a:rPr lang="en-US" altLang="pt-BR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uma</a:t>
            </a:r>
            <a:r>
              <a:rPr lang="en-US" altLang="pt-BR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taxa de </a:t>
            </a:r>
            <a:r>
              <a:rPr lang="en-US" altLang="pt-BR" b="1" i="1" dirty="0" err="1" smtClean="0">
                <a:solidFill>
                  <a:srgbClr val="FFFF00"/>
                </a:solidFill>
                <a:latin typeface="Corbel" panose="020B0503020204020204" pitchFamily="34" charset="0"/>
              </a:rPr>
              <a:t>juros</a:t>
            </a:r>
            <a:r>
              <a:rPr lang="en-US" altLang="pt-BR" b="1" i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pt-BR" b="1" i="1" dirty="0" smtClean="0">
                <a:solidFill>
                  <a:srgbClr val="FFFF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 </a:t>
            </a:r>
            <a:r>
              <a:rPr lang="en-US" altLang="pt-BR" b="1" i="1" dirty="0" err="1" smtClean="0">
                <a:solidFill>
                  <a:srgbClr val="FFFF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esta</a:t>
            </a:r>
            <a:r>
              <a:rPr lang="en-US" altLang="pt-BR" b="1" i="1" dirty="0" smtClean="0">
                <a:solidFill>
                  <a:srgbClr val="FFFF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 taxa </a:t>
            </a:r>
            <a:r>
              <a:rPr lang="en-US" altLang="pt-BR" b="1" i="1" dirty="0" err="1" smtClean="0">
                <a:solidFill>
                  <a:srgbClr val="FFFF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faz</a:t>
            </a:r>
            <a:r>
              <a:rPr lang="en-US" altLang="pt-BR" b="1" i="1" dirty="0" smtClean="0">
                <a:solidFill>
                  <a:srgbClr val="FFFF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 a </a:t>
            </a:r>
            <a:r>
              <a:rPr lang="en-US" altLang="pt-BR" b="1" i="1" dirty="0" err="1" smtClean="0">
                <a:solidFill>
                  <a:srgbClr val="FFFF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ligação</a:t>
            </a:r>
            <a:r>
              <a:rPr lang="en-US" altLang="pt-BR" b="1" i="1" dirty="0" smtClean="0">
                <a:solidFill>
                  <a:srgbClr val="FFFF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 entre </a:t>
            </a:r>
            <a:r>
              <a:rPr lang="en-US" altLang="pt-BR" b="1" i="1" dirty="0" err="1" smtClean="0">
                <a:solidFill>
                  <a:srgbClr val="FFFF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os</a:t>
            </a:r>
            <a:r>
              <a:rPr lang="en-US" altLang="pt-BR" b="1" i="1" dirty="0" smtClean="0">
                <a:solidFill>
                  <a:srgbClr val="FFFF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en-US" altLang="pt-BR" b="1" i="1" dirty="0" err="1" smtClean="0">
                <a:solidFill>
                  <a:srgbClr val="FFFF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dois</a:t>
            </a:r>
            <a:r>
              <a:rPr lang="en-US" altLang="pt-BR" b="1" i="1" dirty="0" smtClean="0">
                <a:solidFill>
                  <a:srgbClr val="FFFF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en-US" altLang="pt-BR" b="1" i="1" dirty="0" err="1" smtClean="0">
                <a:solidFill>
                  <a:srgbClr val="FFFF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períodos</a:t>
            </a:r>
            <a:endParaRPr lang="en-US" altLang="pt-BR" b="1" i="1" dirty="0" smtClean="0">
              <a:solidFill>
                <a:srgbClr val="FFFF00"/>
              </a:solidFill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endParaRPr lang="en-US" altLang="pt-BR" b="1" i="1" dirty="0" smtClean="0">
              <a:solidFill>
                <a:srgbClr val="FFFF00"/>
              </a:solidFill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r>
              <a:rPr lang="en-US" altLang="pt-BR" b="1" i="1" dirty="0" err="1" smtClean="0">
                <a:latin typeface="Corbel" panose="020B0503020204020204" pitchFamily="34" charset="0"/>
                <a:sym typeface="Wingdings" panose="05000000000000000000" pitchFamily="2" charset="2"/>
              </a:rPr>
              <a:t>Chamando</a:t>
            </a:r>
            <a:r>
              <a:rPr lang="en-US" altLang="pt-BR" b="1" i="1" dirty="0" smtClean="0">
                <a:latin typeface="Corbel" panose="020B0503020204020204" pitchFamily="34" charset="0"/>
                <a:sym typeface="Wingdings" panose="05000000000000000000" pitchFamily="2" charset="2"/>
              </a:rPr>
              <a:t> de y a </a:t>
            </a:r>
            <a:r>
              <a:rPr lang="en-US" altLang="pt-BR" b="1" i="1" dirty="0" err="1" smtClean="0">
                <a:latin typeface="Corbel" panose="020B0503020204020204" pitchFamily="34" charset="0"/>
                <a:sym typeface="Wingdings" panose="05000000000000000000" pitchFamily="2" charset="2"/>
              </a:rPr>
              <a:t>renda</a:t>
            </a:r>
            <a:r>
              <a:rPr lang="en-US" altLang="pt-BR" b="1" i="1" dirty="0" smtClean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en-US" altLang="pt-BR" b="1" i="1" dirty="0" err="1" smtClean="0">
                <a:latin typeface="Corbel" panose="020B0503020204020204" pitchFamily="34" charset="0"/>
                <a:sym typeface="Wingdings" panose="05000000000000000000" pitchFamily="2" charset="2"/>
              </a:rPr>
              <a:t>não</a:t>
            </a:r>
            <a:r>
              <a:rPr lang="en-US" altLang="pt-BR" b="1" i="1" dirty="0" smtClean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en-US" altLang="pt-BR" b="1" i="1" dirty="0" err="1" smtClean="0">
                <a:latin typeface="Corbel" panose="020B0503020204020204" pitchFamily="34" charset="0"/>
                <a:sym typeface="Wingdings" panose="05000000000000000000" pitchFamily="2" charset="2"/>
              </a:rPr>
              <a:t>gasta</a:t>
            </a:r>
            <a:r>
              <a:rPr lang="en-US" altLang="pt-BR" b="1" i="1" dirty="0" smtClean="0">
                <a:latin typeface="Corbel" panose="020B0503020204020204" pitchFamily="34" charset="0"/>
                <a:sym typeface="Wingdings" panose="05000000000000000000" pitchFamily="2" charset="2"/>
              </a:rPr>
              <a:t> e </a:t>
            </a:r>
            <a:r>
              <a:rPr lang="en-US" altLang="pt-BR" b="1" i="1" dirty="0" err="1" smtClean="0">
                <a:latin typeface="Corbel" panose="020B0503020204020204" pitchFamily="34" charset="0"/>
                <a:sym typeface="Wingdings" panose="05000000000000000000" pitchFamily="2" charset="2"/>
              </a:rPr>
              <a:t>emprestada</a:t>
            </a:r>
            <a:r>
              <a:rPr lang="en-US" altLang="pt-BR" b="1" i="1" dirty="0" smtClean="0">
                <a:latin typeface="Corbel" panose="020B0503020204020204" pitchFamily="34" charset="0"/>
                <a:sym typeface="Wingdings" panose="05000000000000000000" pitchFamily="2" charset="2"/>
              </a:rPr>
              <a:t> à taxa r, para </a:t>
            </a:r>
            <a:r>
              <a:rPr lang="en-US" altLang="pt-BR" b="1" i="1" dirty="0" err="1" smtClean="0">
                <a:latin typeface="Corbel" panose="020B0503020204020204" pitchFamily="34" charset="0"/>
                <a:sym typeface="Wingdings" panose="05000000000000000000" pitchFamily="2" charset="2"/>
              </a:rPr>
              <a:t>receber</a:t>
            </a:r>
            <a:r>
              <a:rPr lang="en-US" altLang="pt-BR" b="1" i="1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en-US" altLang="pt-BR" b="1" i="1" dirty="0" smtClean="0">
                <a:latin typeface="Corbel" panose="020B0503020204020204" pitchFamily="34" charset="0"/>
                <a:sym typeface="Wingdings" panose="05000000000000000000" pitchFamily="2" charset="2"/>
              </a:rPr>
              <a:t>  </a:t>
            </a:r>
            <a:r>
              <a:rPr lang="en-US" altLang="pt-BR" b="1" i="1" dirty="0" smtClean="0">
                <a:solidFill>
                  <a:srgbClr val="FFC0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y + </a:t>
            </a:r>
            <a:r>
              <a:rPr lang="en-US" altLang="pt-BR" b="1" i="1" dirty="0" err="1" smtClean="0">
                <a:solidFill>
                  <a:srgbClr val="FFC0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yr</a:t>
            </a:r>
            <a:r>
              <a:rPr lang="en-US" altLang="pt-BR" b="1" i="1" dirty="0" smtClean="0">
                <a:solidFill>
                  <a:srgbClr val="FFC000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 = y(1+r) </a:t>
            </a:r>
            <a:r>
              <a:rPr lang="en-US" altLang="pt-BR" i="1" dirty="0" smtClean="0">
                <a:latin typeface="Corbel" panose="020B0503020204020204" pitchFamily="34" charset="0"/>
                <a:sym typeface="Wingdings" panose="05000000000000000000" pitchFamily="2" charset="2"/>
              </a:rPr>
              <a:t>no </a:t>
            </a:r>
            <a:r>
              <a:rPr lang="en-US" altLang="pt-BR" i="1" dirty="0" err="1" smtClean="0">
                <a:latin typeface="Corbel" panose="020B0503020204020204" pitchFamily="34" charset="0"/>
                <a:sym typeface="Wingdings" panose="05000000000000000000" pitchFamily="2" charset="2"/>
              </a:rPr>
              <a:t>período</a:t>
            </a:r>
            <a:r>
              <a:rPr lang="en-US" altLang="pt-BR" i="1" dirty="0" smtClean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en-US" altLang="pt-BR" i="1" dirty="0" err="1" smtClean="0">
                <a:latin typeface="Corbel" panose="020B0503020204020204" pitchFamily="34" charset="0"/>
                <a:sym typeface="Wingdings" panose="05000000000000000000" pitchFamily="2" charset="2"/>
              </a:rPr>
              <a:t>seguinte</a:t>
            </a:r>
            <a:endParaRPr lang="en-US" altLang="pt-BR" i="1" dirty="0" smtClean="0"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endParaRPr lang="en-US" altLang="pt-BR" i="1" dirty="0" smtClean="0"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r>
              <a:rPr lang="en-US" altLang="pt-BR" b="1" i="1" dirty="0" err="1" smtClean="0">
                <a:latin typeface="Corbel" panose="020B0503020204020204" pitchFamily="34" charset="0"/>
                <a:sym typeface="Wingdings" panose="05000000000000000000" pitchFamily="2" charset="2"/>
              </a:rPr>
              <a:t>Custo</a:t>
            </a:r>
            <a:r>
              <a:rPr lang="en-US" altLang="pt-BR" b="1" i="1" dirty="0" smtClean="0">
                <a:latin typeface="Corbel" panose="020B0503020204020204" pitchFamily="34" charset="0"/>
                <a:sym typeface="Wingdings" panose="05000000000000000000" pitchFamily="2" charset="2"/>
              </a:rPr>
              <a:t> de </a:t>
            </a:r>
            <a:r>
              <a:rPr lang="en-US" altLang="pt-BR" b="1" i="1" dirty="0" err="1" smtClean="0">
                <a:latin typeface="Corbel" panose="020B0503020204020204" pitchFamily="34" charset="0"/>
                <a:sym typeface="Wingdings" panose="05000000000000000000" pitchFamily="2" charset="2"/>
              </a:rPr>
              <a:t>oportunidade</a:t>
            </a:r>
            <a:r>
              <a:rPr lang="en-US" altLang="pt-BR" b="1" i="1" dirty="0" smtClean="0">
                <a:latin typeface="Corbel" panose="020B0503020204020204" pitchFamily="34" charset="0"/>
                <a:sym typeface="Wingdings" panose="05000000000000000000" pitchFamily="2" charset="2"/>
              </a:rPr>
              <a:t> de </a:t>
            </a:r>
            <a:r>
              <a:rPr lang="en-US" altLang="pt-BR" b="1" i="1" dirty="0" err="1" smtClean="0">
                <a:latin typeface="Corbel" panose="020B0503020204020204" pitchFamily="34" charset="0"/>
                <a:sym typeface="Wingdings" panose="05000000000000000000" pitchFamily="2" charset="2"/>
              </a:rPr>
              <a:t>consumir</a:t>
            </a:r>
            <a:r>
              <a:rPr lang="en-US" altLang="pt-BR" b="1" i="1" dirty="0" smtClean="0">
                <a:latin typeface="Corbel" panose="020B0503020204020204" pitchFamily="34" charset="0"/>
                <a:sym typeface="Wingdings" panose="05000000000000000000" pitchFamily="2" charset="2"/>
              </a:rPr>
              <a:t> y no </a:t>
            </a:r>
            <a:r>
              <a:rPr lang="en-US" altLang="pt-BR" b="1" i="1" dirty="0" err="1" smtClean="0">
                <a:latin typeface="Corbel" panose="020B0503020204020204" pitchFamily="34" charset="0"/>
                <a:sym typeface="Wingdings" panose="05000000000000000000" pitchFamily="2" charset="2"/>
              </a:rPr>
              <a:t>ano</a:t>
            </a:r>
            <a:r>
              <a:rPr lang="en-US" altLang="pt-BR" b="1" i="1" dirty="0" smtClean="0">
                <a:latin typeface="Corbel" panose="020B0503020204020204" pitchFamily="34" charset="0"/>
                <a:sym typeface="Wingdings" panose="05000000000000000000" pitchFamily="2" charset="2"/>
              </a:rPr>
              <a:t> 1: é </a:t>
            </a:r>
            <a:r>
              <a:rPr lang="en-US" altLang="pt-BR" b="1" i="1" dirty="0" err="1" smtClean="0">
                <a:latin typeface="Corbel" panose="020B0503020204020204" pitchFamily="34" charset="0"/>
                <a:sym typeface="Wingdings" panose="05000000000000000000" pitchFamily="2" charset="2"/>
              </a:rPr>
              <a:t>não</a:t>
            </a:r>
            <a:r>
              <a:rPr lang="en-US" altLang="pt-BR" b="1" i="1" dirty="0" smtClean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en-US" altLang="pt-BR" b="1" i="1" dirty="0" err="1" smtClean="0">
                <a:latin typeface="Corbel" panose="020B0503020204020204" pitchFamily="34" charset="0"/>
                <a:sym typeface="Wingdings" panose="05000000000000000000" pitchFamily="2" charset="2"/>
              </a:rPr>
              <a:t>consumir</a:t>
            </a:r>
            <a:r>
              <a:rPr lang="en-US" altLang="pt-BR" b="1" i="1" dirty="0" smtClean="0">
                <a:latin typeface="Corbel" panose="020B0503020204020204" pitchFamily="34" charset="0"/>
                <a:sym typeface="Wingdings" panose="05000000000000000000" pitchFamily="2" charset="2"/>
              </a:rPr>
              <a:t> y(1+r) no </a:t>
            </a:r>
            <a:r>
              <a:rPr lang="en-US" altLang="pt-BR" b="1" i="1" dirty="0" err="1" smtClean="0">
                <a:latin typeface="Corbel" panose="020B0503020204020204" pitchFamily="34" charset="0"/>
                <a:sym typeface="Wingdings" panose="05000000000000000000" pitchFamily="2" charset="2"/>
              </a:rPr>
              <a:t>ano</a:t>
            </a:r>
            <a:r>
              <a:rPr lang="en-US" altLang="pt-BR" b="1" i="1" dirty="0" smtClean="0">
                <a:latin typeface="Corbel" panose="020B0503020204020204" pitchFamily="34" charset="0"/>
                <a:sym typeface="Wingdings" panose="05000000000000000000" pitchFamily="2" charset="2"/>
              </a:rPr>
              <a:t> 2</a:t>
            </a:r>
          </a:p>
          <a:p>
            <a:endParaRPr lang="en-US" altLang="pt-BR" b="1" i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5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217838" y="1834166"/>
                <a:ext cx="11811930" cy="4548204"/>
              </a:xfrm>
            </p:spPr>
            <p:txBody>
              <a:bodyPr>
                <a:noAutofit/>
              </a:bodyPr>
              <a:lstStyle/>
              <a:p>
                <a:r>
                  <a:rPr lang="pt-BR" dirty="0" smtClean="0"/>
                  <a:t>Preço do consumo presente </a:t>
                </a:r>
                <a:r>
                  <a:rPr lang="pt-BR" b="1" dirty="0" smtClean="0"/>
                  <a:t>= </a:t>
                </a:r>
                <a:r>
                  <a:rPr lang="pt-BR" b="1" dirty="0" smtClean="0">
                    <a:solidFill>
                      <a:srgbClr val="FFC000"/>
                    </a:solidFill>
                  </a:rPr>
                  <a:t>(1+ r) </a:t>
                </a:r>
                <a:r>
                  <a:rPr lang="pt-BR" dirty="0" smtClean="0"/>
                  <a:t>unidades de consumo futuro</a:t>
                </a:r>
              </a:p>
              <a:p>
                <a:endParaRPr lang="pt-BR" sz="2000" dirty="0"/>
              </a:p>
              <a:p>
                <a:r>
                  <a:rPr lang="pt-BR" dirty="0" smtClean="0"/>
                  <a:t>Preço do consumo futuro </a:t>
                </a:r>
                <a:r>
                  <a:rPr lang="pt-BR" sz="3200" b="1" dirty="0" smtClean="0">
                    <a:solidFill>
                      <a:srgbClr val="FFC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pt-BR" sz="32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32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pt-BR" sz="32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32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pt-BR" sz="32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dirty="0" smtClean="0"/>
                  <a:t>   unidades do consumo presente</a:t>
                </a:r>
              </a:p>
              <a:p>
                <a:endParaRPr lang="pt-BR" sz="2000" dirty="0"/>
              </a:p>
              <a:p>
                <a:r>
                  <a:rPr lang="pt-BR" dirty="0" smtClean="0"/>
                  <a:t>Valor presente da renda(riqueza): </a:t>
                </a: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pt-BR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pt-BR" b="1" dirty="0">
                        <a:solidFill>
                          <a:srgbClr val="FFC000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altLang="pt-BR" b="1" baseline="30000" dirty="0">
                        <a:solidFill>
                          <a:srgbClr val="FFC000"/>
                        </a:solidFill>
                      </a:rPr>
                      <m:t>0</m:t>
                    </m:r>
                    <m:r>
                      <m:rPr>
                        <m:nor/>
                      </m:rPr>
                      <a:rPr lang="en-US" altLang="pt-BR" b="1" baseline="-25000" dirty="0">
                        <a:solidFill>
                          <a:srgbClr val="FFC000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pt-BR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pt-BR" b="1" dirty="0">
                            <a:solidFill>
                              <a:srgbClr val="FFC0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pt-BR" b="1" baseline="30000" dirty="0">
                            <a:solidFill>
                              <a:srgbClr val="FFC000"/>
                            </a:solidFill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pt-BR" altLang="pt-BR" b="1" i="0" baseline="-25000" dirty="0" smtClean="0">
                            <a:solidFill>
                              <a:srgbClr val="FFC000"/>
                            </a:solidFill>
                          </a:rPr>
                          <m:t>2</m:t>
                        </m:r>
                      </m:num>
                      <m:den>
                        <m: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pt-BR" sz="2000" b="1" dirty="0"/>
              </a:p>
              <a:p>
                <a:endParaRPr lang="pt-BR" sz="2000" dirty="0" smtClean="0"/>
              </a:p>
              <a:p>
                <a:r>
                  <a:rPr lang="pt-BR" dirty="0" smtClean="0"/>
                  <a:t>Restrição orçamentária: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BR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pt-BR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pt-BR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pt-BR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num>
                      <m:den>
                        <m: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pt-BR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endParaRPr lang="pt-BR" b="1" dirty="0" smtClean="0">
                  <a:solidFill>
                    <a:srgbClr val="FFC000"/>
                  </a:solidFill>
                </a:endParaRPr>
              </a:p>
              <a:p>
                <a:endParaRPr lang="pt-BR" sz="2000" b="1" dirty="0" smtClean="0"/>
              </a:p>
              <a:p>
                <a:r>
                  <a:rPr lang="pt-BR" dirty="0" smtClean="0"/>
                  <a:t>A partir da expressão acima, a </a:t>
                </a:r>
                <a:r>
                  <a:rPr lang="pt-BR" dirty="0" err="1" smtClean="0"/>
                  <a:t>isocusto</a:t>
                </a:r>
                <a:r>
                  <a:rPr lang="pt-BR" dirty="0" smtClean="0"/>
                  <a:t> </a:t>
                </a:r>
                <a:r>
                  <a:rPr lang="pt-BR" dirty="0" smtClean="0"/>
                  <a:t>é dada por:</a:t>
                </a:r>
                <a14:m>
                  <m:oMath xmlns:m="http://schemas.openxmlformats.org/officeDocument/2006/math">
                    <m:r>
                      <a:rPr lang="pt-BR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BR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pt-BR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pt-BR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r>
                      <a:rPr lang="pt-BR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pt-BR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pt-BR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pt-BR" b="1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7838" y="1834166"/>
                <a:ext cx="11811930" cy="4548204"/>
              </a:xfrm>
              <a:blipFill>
                <a:blip r:embed="rId2"/>
                <a:stretch>
                  <a:fillRect l="-723" t="-1877" b="-54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 DO CONSUMIDOR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80320" y="2162629"/>
                <a:ext cx="9613861" cy="3991275"/>
              </a:xfrm>
            </p:spPr>
            <p:txBody>
              <a:bodyPr>
                <a:normAutofit/>
              </a:bodyPr>
              <a:lstStyle/>
              <a:p>
                <a:r>
                  <a:rPr lang="pt-BR" dirty="0" smtClean="0"/>
                  <a:t>Maximizando </a:t>
                </a:r>
                <a:r>
                  <a:rPr lang="pt-BR" b="1" dirty="0" smtClean="0">
                    <a:solidFill>
                      <a:srgbClr val="FFC000"/>
                    </a:solidFill>
                  </a:rPr>
                  <a:t>U(x1,x2)</a:t>
                </a:r>
                <a:r>
                  <a:rPr lang="pt-BR" dirty="0" smtClean="0"/>
                  <a:t>, sendo que x1 é o consumo no presente e x2 é o consumo no futuro</a:t>
                </a:r>
              </a:p>
              <a:p>
                <a:endParaRPr lang="pt-BR" dirty="0"/>
              </a:p>
              <a:p>
                <a:r>
                  <a:rPr lang="pt-BR" dirty="0" smtClean="0"/>
                  <a:t>Sujeito a 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endParaRPr lang="pt-BR" dirty="0" smtClean="0"/>
              </a:p>
              <a:p>
                <a:endParaRPr lang="pt-BR" dirty="0"/>
              </a:p>
              <a:p>
                <a:r>
                  <a:rPr lang="pt-BR" dirty="0" err="1" smtClean="0"/>
                  <a:t>Lagrange</a:t>
                </a:r>
                <a:r>
                  <a:rPr lang="pt-BR" dirty="0" smtClean="0"/>
                  <a:t> =&gt;  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dirty="0" smtClean="0"/>
                  <a:t>]     (1)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0" y="2162629"/>
                <a:ext cx="9613861" cy="3991275"/>
              </a:xfrm>
              <a:blipFill>
                <a:blip r:embed="rId2"/>
                <a:stretch>
                  <a:fillRect l="-888" t="-21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ta em Curva para Cima 3"/>
          <p:cNvSpPr/>
          <p:nvPr/>
        </p:nvSpPr>
        <p:spPr>
          <a:xfrm>
            <a:off x="4049486" y="4020457"/>
            <a:ext cx="1030514" cy="46445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213425" y="4863697"/>
            <a:ext cx="216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Consumo</a:t>
            </a:r>
            <a:endParaRPr lang="pt-BR" dirty="0"/>
          </a:p>
        </p:txBody>
      </p:sp>
      <p:sp>
        <p:nvSpPr>
          <p:cNvPr id="6" name="Seta em Curva para Cima 5"/>
          <p:cNvSpPr/>
          <p:nvPr/>
        </p:nvSpPr>
        <p:spPr>
          <a:xfrm>
            <a:off x="2365826" y="4235008"/>
            <a:ext cx="1045029" cy="46445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165600" y="4863697"/>
            <a:ext cx="216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Renda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34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pt-BR" dirty="0" err="1" smtClean="0"/>
              <a:t>Escolha</a:t>
            </a:r>
            <a:r>
              <a:rPr lang="en-US" altLang="pt-BR" dirty="0" smtClean="0"/>
              <a:t> intertemporal – </a:t>
            </a:r>
            <a:r>
              <a:rPr lang="en-US" altLang="pt-BR" dirty="0" err="1" smtClean="0"/>
              <a:t>Introdução</a:t>
            </a:r>
            <a:r>
              <a:rPr lang="en-US" altLang="pt-BR" dirty="0" smtClean="0"/>
              <a:t> </a:t>
            </a:r>
            <a:endParaRPr lang="en-US" altLang="pt-B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pt-BR" dirty="0" smtClean="0"/>
              <a:t>A </a:t>
            </a:r>
            <a:r>
              <a:rPr lang="en-US" altLang="pt-BR" dirty="0" err="1" smtClean="0"/>
              <a:t>renda</a:t>
            </a:r>
            <a:r>
              <a:rPr lang="en-US" altLang="pt-BR" dirty="0" smtClean="0"/>
              <a:t>, </a:t>
            </a:r>
            <a:r>
              <a:rPr lang="en-US" altLang="pt-BR" dirty="0" err="1" smtClean="0"/>
              <a:t>geralmente</a:t>
            </a:r>
            <a:r>
              <a:rPr lang="en-US" altLang="pt-BR" dirty="0" smtClean="0"/>
              <a:t>, é </a:t>
            </a:r>
            <a:r>
              <a:rPr lang="en-US" altLang="pt-BR" dirty="0" err="1" smtClean="0"/>
              <a:t>recebida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em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parcelas</a:t>
            </a:r>
            <a:r>
              <a:rPr lang="en-US" altLang="pt-BR" dirty="0" smtClean="0"/>
              <a:t>. Ex: </a:t>
            </a:r>
            <a:r>
              <a:rPr lang="en-US" altLang="pt-BR" dirty="0" err="1" smtClean="0"/>
              <a:t>salário</a:t>
            </a:r>
            <a:r>
              <a:rPr lang="en-US" altLang="pt-BR" dirty="0" smtClean="0"/>
              <a:t> mensal</a:t>
            </a:r>
          </a:p>
          <a:p>
            <a:endParaRPr lang="en-US" altLang="pt-BR" dirty="0" smtClean="0"/>
          </a:p>
          <a:p>
            <a:r>
              <a:rPr lang="en-US" altLang="pt-BR" dirty="0" smtClean="0"/>
              <a:t>Como </a:t>
            </a:r>
            <a:r>
              <a:rPr lang="en-US" altLang="pt-BR" dirty="0" err="1" smtClean="0"/>
              <a:t>uma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parcela</a:t>
            </a:r>
            <a:r>
              <a:rPr lang="en-US" altLang="pt-BR" dirty="0" smtClean="0"/>
              <a:t> da </a:t>
            </a:r>
            <a:r>
              <a:rPr lang="en-US" altLang="pt-BR" dirty="0" err="1" smtClean="0"/>
              <a:t>renda</a:t>
            </a:r>
            <a:r>
              <a:rPr lang="en-US" altLang="pt-BR" dirty="0" smtClean="0"/>
              <a:t> se </a:t>
            </a:r>
            <a:r>
              <a:rPr lang="en-US" altLang="pt-BR" dirty="0" err="1" smtClean="0"/>
              <a:t>distribui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ao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longo</a:t>
            </a:r>
            <a:r>
              <a:rPr lang="en-US" altLang="pt-BR" dirty="0" smtClean="0"/>
              <a:t> dos </a:t>
            </a:r>
            <a:r>
              <a:rPr lang="en-US" altLang="pt-BR" dirty="0" err="1" smtClean="0"/>
              <a:t>períodos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seguintes</a:t>
            </a:r>
            <a:r>
              <a:rPr lang="en-US" altLang="pt-BR" dirty="0" smtClean="0">
                <a:sym typeface="Wingdings" panose="05000000000000000000" pitchFamily="2" charset="2"/>
              </a:rPr>
              <a:t> </a:t>
            </a:r>
            <a:r>
              <a:rPr lang="en-US" altLang="pt-BR" dirty="0" err="1" smtClean="0">
                <a:sym typeface="Wingdings" panose="05000000000000000000" pitchFamily="2" charset="2"/>
              </a:rPr>
              <a:t>economiza</a:t>
            </a:r>
            <a:r>
              <a:rPr lang="en-US" altLang="pt-BR" dirty="0" smtClean="0">
                <a:sym typeface="Wingdings" panose="05000000000000000000" pitchFamily="2" charset="2"/>
              </a:rPr>
              <a:t>-se no </a:t>
            </a:r>
            <a:r>
              <a:rPr lang="en-US" altLang="pt-BR" dirty="0" err="1" smtClean="0">
                <a:sym typeface="Wingdings" panose="05000000000000000000" pitchFamily="2" charset="2"/>
              </a:rPr>
              <a:t>presente</a:t>
            </a:r>
            <a:r>
              <a:rPr lang="en-US" altLang="pt-BR" dirty="0" smtClean="0">
                <a:sym typeface="Wingdings" panose="05000000000000000000" pitchFamily="2" charset="2"/>
              </a:rPr>
              <a:t> para </a:t>
            </a:r>
            <a:r>
              <a:rPr lang="en-US" altLang="pt-BR" dirty="0" err="1" smtClean="0">
                <a:sym typeface="Wingdings" panose="05000000000000000000" pitchFamily="2" charset="2"/>
              </a:rPr>
              <a:t>consumir</a:t>
            </a:r>
            <a:r>
              <a:rPr lang="en-US" altLang="pt-BR" dirty="0" smtClean="0">
                <a:sym typeface="Wingdings" panose="05000000000000000000" pitchFamily="2" charset="2"/>
              </a:rPr>
              <a:t> </a:t>
            </a:r>
            <a:r>
              <a:rPr lang="en-US" altLang="pt-BR" dirty="0" err="1" smtClean="0">
                <a:sym typeface="Wingdings" panose="05000000000000000000" pitchFamily="2" charset="2"/>
              </a:rPr>
              <a:t>mais</a:t>
            </a:r>
            <a:r>
              <a:rPr lang="en-US" altLang="pt-BR" dirty="0" smtClean="0">
                <a:sym typeface="Wingdings" panose="05000000000000000000" pitchFamily="2" charset="2"/>
              </a:rPr>
              <a:t> </a:t>
            </a:r>
            <a:r>
              <a:rPr lang="en-US" altLang="pt-BR" dirty="0" err="1" smtClean="0">
                <a:sym typeface="Wingdings" panose="05000000000000000000" pitchFamily="2" charset="2"/>
              </a:rPr>
              <a:t>tarde</a:t>
            </a:r>
            <a:r>
              <a:rPr lang="en-US" altLang="pt-BR" dirty="0" smtClean="0">
                <a:sym typeface="Wingdings" panose="05000000000000000000" pitchFamily="2" charset="2"/>
              </a:rPr>
              <a:t>?</a:t>
            </a:r>
          </a:p>
          <a:p>
            <a:endParaRPr lang="en-US" altLang="pt-BR" dirty="0" smtClean="0">
              <a:sym typeface="Wingdings" panose="05000000000000000000" pitchFamily="2" charset="2"/>
            </a:endParaRPr>
          </a:p>
          <a:p>
            <a:r>
              <a:rPr lang="en-US" altLang="pt-BR" dirty="0" err="1" smtClean="0">
                <a:sym typeface="Wingdings" panose="05000000000000000000" pitchFamily="2" charset="2"/>
              </a:rPr>
              <a:t>Ou</a:t>
            </a:r>
            <a:r>
              <a:rPr lang="en-US" altLang="pt-BR" dirty="0" smtClean="0">
                <a:sym typeface="Wingdings" panose="05000000000000000000" pitchFamily="2" charset="2"/>
              </a:rPr>
              <a:t> </a:t>
            </a:r>
            <a:r>
              <a:rPr lang="en-US" altLang="pt-BR" dirty="0" err="1" smtClean="0">
                <a:sym typeface="Wingdings" panose="05000000000000000000" pitchFamily="2" charset="2"/>
              </a:rPr>
              <a:t>como</a:t>
            </a:r>
            <a:r>
              <a:rPr lang="en-US" altLang="pt-BR" dirty="0" smtClean="0">
                <a:sym typeface="Wingdings" panose="05000000000000000000" pitchFamily="2" charset="2"/>
              </a:rPr>
              <a:t> se </a:t>
            </a:r>
            <a:r>
              <a:rPr lang="en-US" altLang="pt-BR" dirty="0" err="1" smtClean="0">
                <a:sym typeface="Wingdings" panose="05000000000000000000" pitchFamily="2" charset="2"/>
              </a:rPr>
              <a:t>financia</a:t>
            </a:r>
            <a:r>
              <a:rPr lang="en-US" altLang="pt-BR" dirty="0" smtClean="0">
                <a:sym typeface="Wingdings" panose="05000000000000000000" pitchFamily="2" charset="2"/>
              </a:rPr>
              <a:t> o </a:t>
            </a:r>
            <a:r>
              <a:rPr lang="en-US" altLang="pt-BR" dirty="0" err="1" smtClean="0">
                <a:sym typeface="Wingdings" panose="05000000000000000000" pitchFamily="2" charset="2"/>
              </a:rPr>
              <a:t>consumo</a:t>
            </a:r>
            <a:r>
              <a:rPr lang="en-US" altLang="pt-BR" dirty="0" smtClean="0">
                <a:sym typeface="Wingdings" panose="05000000000000000000" pitchFamily="2" charset="2"/>
              </a:rPr>
              <a:t>, </a:t>
            </a:r>
            <a:r>
              <a:rPr lang="en-US" altLang="pt-BR" dirty="0" err="1" smtClean="0">
                <a:sym typeface="Wingdings" panose="05000000000000000000" pitchFamily="2" charset="2"/>
              </a:rPr>
              <a:t>emprestando</a:t>
            </a:r>
            <a:r>
              <a:rPr lang="en-US" altLang="pt-BR" dirty="0" smtClean="0">
                <a:sym typeface="Wingdings" panose="05000000000000000000" pitchFamily="2" charset="2"/>
              </a:rPr>
              <a:t> no </a:t>
            </a:r>
            <a:r>
              <a:rPr lang="en-US" altLang="pt-BR" dirty="0" err="1" smtClean="0">
                <a:sym typeface="Wingdings" panose="05000000000000000000" pitchFamily="2" charset="2"/>
              </a:rPr>
              <a:t>presente</a:t>
            </a:r>
            <a:r>
              <a:rPr lang="en-US" altLang="pt-BR" dirty="0" smtClean="0">
                <a:sym typeface="Wingdings" panose="05000000000000000000" pitchFamily="2" charset="2"/>
              </a:rPr>
              <a:t> para </a:t>
            </a:r>
            <a:r>
              <a:rPr lang="en-US" altLang="pt-BR" dirty="0" err="1" smtClean="0">
                <a:sym typeface="Wingdings" panose="05000000000000000000" pitchFamily="2" charset="2"/>
              </a:rPr>
              <a:t>receber</a:t>
            </a:r>
            <a:r>
              <a:rPr lang="en-US" altLang="pt-BR" dirty="0" smtClean="0">
                <a:sym typeface="Wingdings" panose="05000000000000000000" pitchFamily="2" charset="2"/>
              </a:rPr>
              <a:t> </a:t>
            </a:r>
            <a:r>
              <a:rPr lang="en-US" altLang="pt-BR" dirty="0" err="1" smtClean="0">
                <a:sym typeface="Wingdings" panose="05000000000000000000" pitchFamily="2" charset="2"/>
              </a:rPr>
              <a:t>renda</a:t>
            </a:r>
            <a:r>
              <a:rPr lang="en-US" altLang="pt-BR" dirty="0" smtClean="0">
                <a:sym typeface="Wingdings" panose="05000000000000000000" pitchFamily="2" charset="2"/>
              </a:rPr>
              <a:t> no </a:t>
            </a:r>
            <a:r>
              <a:rPr lang="en-US" altLang="pt-BR" dirty="0" err="1" smtClean="0">
                <a:sym typeface="Wingdings" panose="05000000000000000000" pitchFamily="2" charset="2"/>
              </a:rPr>
              <a:t>fim</a:t>
            </a:r>
            <a:r>
              <a:rPr lang="en-US" altLang="pt-BR" dirty="0" smtClean="0">
                <a:sym typeface="Wingdings" panose="05000000000000000000" pitchFamily="2" charset="2"/>
              </a:rPr>
              <a:t> do </a:t>
            </a:r>
            <a:r>
              <a:rPr lang="en-US" altLang="pt-BR" dirty="0" err="1" smtClean="0">
                <a:sym typeface="Wingdings" panose="05000000000000000000" pitchFamily="2" charset="2"/>
              </a:rPr>
              <a:t>mês</a:t>
            </a:r>
            <a:r>
              <a:rPr lang="en-US" altLang="pt-BR" dirty="0" smtClean="0">
                <a:sym typeface="Wingdings" panose="05000000000000000000" pitchFamily="2" charset="2"/>
              </a:rPr>
              <a:t>?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5108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Condições de 1ª Ordem: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Parâmetros do modelo: r,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pt-BR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pt-BR" dirty="0" smtClean="0"/>
              </a:p>
              <a:p>
                <a:endParaRPr lang="pt-BR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)−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pt-BR" dirty="0" smtClean="0"/>
                  <a:t>  = 0     (2)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)−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pt-BR" dirty="0"/>
                          <m:t> </m:t>
                        </m:r>
                      </m:num>
                      <m:den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dirty="0" smtClean="0"/>
                  <a:t>     (3)</a:t>
                </a:r>
                <a:endParaRPr lang="pt-BR" dirty="0"/>
              </a:p>
              <a:p>
                <a:endParaRPr lang="pt-BR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pt-BR" dirty="0"/>
                          <m:t> 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=0    (4)</m:t>
                    </m:r>
                  </m:oMath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8" t="-22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have Direita 3"/>
          <p:cNvSpPr/>
          <p:nvPr/>
        </p:nvSpPr>
        <p:spPr>
          <a:xfrm>
            <a:off x="5297714" y="3149600"/>
            <a:ext cx="870857" cy="23222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6749143" y="3701143"/>
                <a:ext cx="2293257" cy="656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(5)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43" y="3701143"/>
                <a:ext cx="2293257" cy="656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7474857" y="2763372"/>
            <a:ext cx="249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 smtClean="0">
                <a:solidFill>
                  <a:srgbClr val="FFFF00"/>
                </a:solidFill>
              </a:rPr>
              <a:t>Esta expressão equivale à inclinação da </a:t>
            </a:r>
            <a:r>
              <a:rPr lang="pt-BR" sz="1600" i="1" dirty="0" err="1" smtClean="0">
                <a:solidFill>
                  <a:srgbClr val="FFFF00"/>
                </a:solidFill>
              </a:rPr>
              <a:t>isocusto</a:t>
            </a:r>
            <a:endParaRPr lang="pt-BR" sz="1600" i="1" dirty="0">
              <a:solidFill>
                <a:srgbClr val="FFFF0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8026400" y="3367314"/>
            <a:ext cx="420914" cy="333829"/>
          </a:xfrm>
          <a:prstGeom prst="straightConnector1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9042400" y="3465441"/>
            <a:ext cx="2950103" cy="58477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FF00"/>
                </a:solidFill>
              </a:rPr>
              <a:t>Taxa marginal de substituição intertemporal</a:t>
            </a:r>
            <a:endParaRPr lang="pt-BR" sz="1600" dirty="0">
              <a:solidFill>
                <a:srgbClr val="FFFF00"/>
              </a:solidFill>
            </a:endParaRPr>
          </a:p>
        </p:txBody>
      </p:sp>
      <p:sp>
        <p:nvSpPr>
          <p:cNvPr id="10" name="Seta em Curva para Cima 9"/>
          <p:cNvSpPr/>
          <p:nvPr/>
        </p:nvSpPr>
        <p:spPr>
          <a:xfrm>
            <a:off x="8120742" y="4499429"/>
            <a:ext cx="1204686" cy="210915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255657" y="5023996"/>
            <a:ext cx="5573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CPO acima diz que o valor marginal do consumo presente (U1/U2) para o indivíduo consumidor é igual ao custo de oportunidade do consumo presente em termos de consumo futuro que foi abdicado.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313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Das CPO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80320" y="2090129"/>
                <a:ext cx="11119794" cy="447032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dirty="0" smtClean="0"/>
                  <a:t>Supondo que p=1/(1+r), onde p é o preço (ATUAL) do consumo futuro</a:t>
                </a:r>
              </a:p>
              <a:p>
                <a:endParaRPr lang="pt-BR" dirty="0" smtClean="0"/>
              </a:p>
              <a:p>
                <a:r>
                  <a:rPr lang="pt-BR" dirty="0" smtClean="0"/>
                  <a:t>Satisfeitas as CSO, as CPO podem ser solucionadas para se obter as </a:t>
                </a:r>
                <a:r>
                  <a:rPr lang="pt-BR" dirty="0" smtClean="0">
                    <a:solidFill>
                      <a:srgbClr val="FFFF00"/>
                    </a:solidFill>
                  </a:rPr>
                  <a:t>demandas </a:t>
                </a:r>
                <a:r>
                  <a:rPr lang="pt-BR" dirty="0" err="1" smtClean="0">
                    <a:solidFill>
                      <a:srgbClr val="FFFF00"/>
                    </a:solidFill>
                  </a:rPr>
                  <a:t>marshallianas</a:t>
                </a:r>
                <a:r>
                  <a:rPr lang="pt-BR" dirty="0" smtClean="0">
                    <a:solidFill>
                      <a:srgbClr val="FFFF00"/>
                    </a:solidFill>
                  </a:rPr>
                  <a:t> para o problema intertemporal:</a:t>
                </a:r>
              </a:p>
              <a:p>
                <a:endParaRPr lang="pt-B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pt-BR" dirty="0" smtClean="0"/>
                  <a:t>)    </a:t>
                </a:r>
                <a:r>
                  <a:rPr lang="pt-BR" dirty="0" smtClean="0">
                    <a:sym typeface="Wingdings" panose="05000000000000000000" pitchFamily="2" charset="2"/>
                  </a:rPr>
                  <a:t> todos os parâmetros estão na restrição do </a:t>
                </a:r>
              </a:p>
              <a:p>
                <a:pPr marL="0" indent="0">
                  <a:buNone/>
                </a:pPr>
                <a:r>
                  <a:rPr lang="pt-BR" dirty="0">
                    <a:sym typeface="Wingdings" panose="05000000000000000000" pitchFamily="2" charset="2"/>
                  </a:rPr>
                  <a:t>	</a:t>
                </a:r>
                <a:r>
                  <a:rPr lang="pt-BR" dirty="0" smtClean="0">
                    <a:sym typeface="Wingdings" panose="05000000000000000000" pitchFamily="2" charset="2"/>
                  </a:rPr>
                  <a:t>			problema</a:t>
                </a:r>
                <a:endParaRPr lang="pt-BR" dirty="0" smtClean="0"/>
              </a:p>
              <a:p>
                <a:r>
                  <a:rPr lang="pt-BR" dirty="0" smtClean="0"/>
                  <a:t>Portanto, pelo Teorema da Envoltória tem-se: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p>
                            <m:sSupPr>
                              <m:ctrlPr>
                                <a:rPr lang="pt-B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p>
                              <m:r>
                                <a:rPr lang="pt-B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pt-B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pt-B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den>
                      </m:f>
                      <m:r>
                        <a:rPr lang="pt-BR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pt-B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pt-B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den>
                      </m:f>
                      <m:r>
                        <a:rPr lang="pt-BR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pt-BR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pt-B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pt-B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pt-BR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B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pt-B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  <m:r>
                        <a:rPr lang="pt-BR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b="1" dirty="0" smtClean="0">
                  <a:solidFill>
                    <a:srgbClr val="FFFF00"/>
                  </a:solidFill>
                </a:endParaRPr>
              </a:p>
              <a:p>
                <a:endParaRPr lang="pt-BR" dirty="0"/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0" y="2090129"/>
                <a:ext cx="11119794" cy="4470327"/>
              </a:xfrm>
              <a:blipFill>
                <a:blip r:embed="rId2"/>
                <a:stretch>
                  <a:fillRect l="-768" t="-2729" r="-10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0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pt-BR" dirty="0" smtClean="0"/>
                  <a:t>A partir 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pt-B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𝑼</m:t>
                            </m:r>
                          </m:e>
                          <m:sup>
                            <m:r>
                              <a:rPr lang="pt-B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pt-B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pt-B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den>
                    </m:f>
                    <m:r>
                      <a:rPr lang="pt-BR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pt-B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pt-B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pt-B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den>
                    </m:f>
                    <m:r>
                      <a:rPr lang="pt-BR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pt-BR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pt-B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pt-B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pt-BR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pt-B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pt-B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bSup>
                    <m:r>
                      <a:rPr lang="pt-BR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b="1" dirty="0">
                    <a:solidFill>
                      <a:srgbClr val="FFFF00"/>
                    </a:solidFill>
                  </a:rPr>
                  <a:t/>
                </a:r>
                <a:br>
                  <a:rPr lang="pt-BR" b="1" dirty="0">
                    <a:solidFill>
                      <a:srgbClr val="FFFF00"/>
                    </a:solidFill>
                  </a:rPr>
                </a:br>
                <a:endParaRPr lang="pt-B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49" t="-8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80321" y="1683657"/>
                <a:ext cx="11337508" cy="4252532"/>
              </a:xfrm>
            </p:spPr>
            <p:txBody>
              <a:bodyPr>
                <a:noAutofit/>
              </a:bodyPr>
              <a:lstStyle/>
              <a:p>
                <a:r>
                  <a:rPr lang="pt-BR" sz="2800" b="1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Se o agente for tomador de empréstimo no presente: </a:t>
                </a:r>
              </a:p>
              <a:p>
                <a:pPr marL="0" indent="0">
                  <a:buNone/>
                </a:pPr>
                <a:endParaRPr lang="pt-BR" b="1" i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pt-B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8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sz="28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pt-BR" sz="2800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pt-B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8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  <m:r>
                      <a:rPr lang="pt-BR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&lt;0   ⇒</m:t>
                    </m:r>
                    <m:sSubSup>
                      <m:sSubSupPr>
                        <m:ctrlPr>
                          <a:rPr lang="pt-B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8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8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pt-BR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pt-B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8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8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  <m:r>
                      <a:rPr lang="pt-BR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pt-BR" sz="2800" dirty="0" smtClean="0"/>
                  <a:t>  </a:t>
                </a:r>
                <a:r>
                  <a:rPr lang="pt-BR" sz="2000" dirty="0" smtClean="0"/>
                  <a:t>Necessariamente, para que a restrição seja atendida</a:t>
                </a:r>
                <a:endParaRPr lang="pt-BR" sz="2000" dirty="0"/>
              </a:p>
              <a:p>
                <a:endParaRPr lang="pt-BR" dirty="0" smtClean="0"/>
              </a:p>
              <a:p>
                <a:r>
                  <a:rPr lang="pt-BR" dirty="0" smtClean="0"/>
                  <a:t>A Utilidade varia de forma inversa à taxa de juros </a:t>
                </a:r>
                <a:r>
                  <a:rPr lang="pt-BR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se for um tomador de </a:t>
                </a:r>
                <a:r>
                  <a:rPr lang="pt-BR" dirty="0" smtClean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empréstimo</a:t>
                </a:r>
                <a:r>
                  <a:rPr lang="pt-BR" dirty="0" smtClean="0"/>
                  <a:t>:  </a:t>
                </a:r>
                <a:r>
                  <a:rPr lang="pt-BR" b="1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Se r aumenta </a:t>
                </a:r>
                <a:r>
                  <a:rPr lang="pt-BR" b="1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  <a:sym typeface="Wingdings" panose="05000000000000000000" pitchFamily="2" charset="2"/>
                  </a:rPr>
                  <a:t> U do tomador de empréstimo cairá   </a:t>
                </a:r>
              </a:p>
              <a:p>
                <a:endParaRPr lang="pt-BR" b="1" dirty="0">
                  <a:solidFill>
                    <a:schemeClr val="bg2">
                      <a:lumMod val="40000"/>
                      <a:lumOff val="60000"/>
                    </a:schemeClr>
                  </a:solidFill>
                  <a:sym typeface="Wingdings" panose="05000000000000000000" pitchFamily="2" charset="2"/>
                </a:endParaRPr>
              </a:p>
              <a:p>
                <a:r>
                  <a:rPr lang="pt-BR" dirty="0"/>
                  <a:t>A Utilidade varia </a:t>
                </a:r>
                <a:r>
                  <a:rPr lang="pt-BR" dirty="0" smtClean="0"/>
                  <a:t>diretamente com a </a:t>
                </a:r>
                <a:r>
                  <a:rPr lang="pt-BR" dirty="0"/>
                  <a:t>taxa de </a:t>
                </a:r>
                <a:r>
                  <a:rPr lang="pt-BR" dirty="0" smtClean="0"/>
                  <a:t>juros </a:t>
                </a:r>
                <a:r>
                  <a:rPr lang="pt-BR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s</a:t>
                </a:r>
                <a:r>
                  <a:rPr lang="pt-BR" sz="2400" dirty="0" smtClean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e for um emprestador líquido (Poupador líquido): </a:t>
                </a:r>
                <a:r>
                  <a:rPr lang="pt-BR" sz="2400" b="1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  <a:sym typeface="Wingdings" panose="05000000000000000000" pitchFamily="2" charset="2"/>
                  </a:rPr>
                  <a:t>r aumenta  U aumenta</a:t>
                </a:r>
                <a:endParaRPr lang="pt-BR" sz="2400" b="1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1" y="1683657"/>
                <a:ext cx="11337508" cy="4252532"/>
              </a:xfrm>
              <a:blipFill>
                <a:blip r:embed="rId3"/>
                <a:stretch>
                  <a:fillRect l="-968" t="-22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2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Equação de </a:t>
            </a:r>
            <a:r>
              <a:rPr lang="pt-BR" sz="40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Slutsky</a:t>
            </a:r>
            <a:r>
              <a:rPr lang="pt-B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intertemporal</a:t>
            </a:r>
            <a:endParaRPr lang="pt-B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14263" y="2061100"/>
                <a:ext cx="11119793" cy="436872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sz="2000" dirty="0" smtClean="0"/>
                  <a:t>Demanda </a:t>
                </a:r>
                <a:r>
                  <a:rPr lang="pt-BR" sz="2000" dirty="0" err="1" smtClean="0"/>
                  <a:t>hicksiana</a:t>
                </a:r>
                <a:r>
                  <a:rPr lang="pt-BR" sz="2000" dirty="0" smtClean="0"/>
                  <a:t>: a partir da minimização da dotação em qualquer período para se atingir um nível U</a:t>
                </a:r>
                <a:r>
                  <a:rPr lang="pt-BR" sz="2000" baseline="30000" dirty="0" smtClean="0"/>
                  <a:t>0</a:t>
                </a:r>
              </a:p>
              <a:p>
                <a:endParaRPr lang="pt-BR" sz="2000" dirty="0" smtClean="0"/>
              </a:p>
              <a:p>
                <a:pPr marL="0" indent="0" algn="ctr">
                  <a:buNone/>
                </a:pPr>
                <a:r>
                  <a:rPr lang="pt-BR" sz="2000" b="1" dirty="0" smtClean="0"/>
                  <a:t>Minimize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pt-BR" sz="2000" b="1" dirty="0" smtClean="0"/>
                  <a:t>:</a:t>
                </a:r>
                <a:r>
                  <a:rPr lang="pt-BR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2000" dirty="0" smtClean="0"/>
                  <a:t>     sujeito a U(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pt-BR" sz="2000" dirty="0"/>
                  <a:t>U</a:t>
                </a:r>
                <a:r>
                  <a:rPr lang="pt-BR" sz="2000" baseline="30000" dirty="0"/>
                  <a:t>0</a:t>
                </a:r>
              </a:p>
              <a:p>
                <a:pPr marL="0" indent="0">
                  <a:buNone/>
                </a:pPr>
                <a:endParaRPr lang="pt-BR" sz="2000" dirty="0" smtClean="0"/>
              </a:p>
              <a:p>
                <a:pPr marL="0" indent="0" algn="ctr">
                  <a:buNone/>
                </a:pPr>
                <a:r>
                  <a:rPr lang="pt-BR" sz="2000" b="1" dirty="0" smtClean="0">
                    <a:solidFill>
                      <a:srgbClr val="FFFF00"/>
                    </a:solidFill>
                  </a:rPr>
                  <a:t>L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BR" sz="20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0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BR" sz="20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BR" sz="20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pt-BR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pt-BR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pt-BR" sz="20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2000" b="1" dirty="0">
                    <a:solidFill>
                      <a:srgbClr val="FFFF00"/>
                    </a:solidFill>
                  </a:rPr>
                  <a:t> </a:t>
                </a:r>
                <a:r>
                  <a:rPr lang="pt-BR" sz="2000" b="1" dirty="0" smtClean="0">
                    <a:solidFill>
                      <a:srgbClr val="FFFF00"/>
                    </a:solidFill>
                  </a:rPr>
                  <a:t>+</a:t>
                </a:r>
                <a:r>
                  <a:rPr lang="el-GR" sz="2000" b="1" dirty="0" smtClean="0">
                    <a:solidFill>
                      <a:srgbClr val="FFFF00"/>
                    </a:solidFill>
                  </a:rPr>
                  <a:t>λ</a:t>
                </a:r>
                <a:r>
                  <a:rPr lang="pt-BR" sz="2000" b="1" dirty="0" smtClean="0">
                    <a:solidFill>
                      <a:srgbClr val="FFFF00"/>
                    </a:solidFill>
                  </a:rPr>
                  <a:t>[U</a:t>
                </a:r>
                <a:r>
                  <a:rPr lang="pt-BR" sz="2000" b="1" baseline="30000" dirty="0" smtClean="0">
                    <a:solidFill>
                      <a:srgbClr val="FFFF00"/>
                    </a:solidFill>
                  </a:rPr>
                  <a:t>0 - </a:t>
                </a:r>
                <a:r>
                  <a:rPr lang="pt-BR" sz="2000" b="1" dirty="0" smtClean="0">
                    <a:solidFill>
                      <a:srgbClr val="FFFF00"/>
                    </a:solidFill>
                  </a:rPr>
                  <a:t>U</a:t>
                </a:r>
                <a:r>
                  <a:rPr lang="pt-BR" sz="2000" b="1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BR" sz="20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BR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pt-BR" sz="2000" b="1" baseline="30000" dirty="0" smtClean="0">
                    <a:solidFill>
                      <a:srgbClr val="FFFF00"/>
                    </a:solidFill>
                  </a:rPr>
                  <a:t>         </a:t>
                </a:r>
                <a:r>
                  <a:rPr lang="pt-BR" sz="2000" b="1" dirty="0" smtClean="0">
                    <a:solidFill>
                      <a:srgbClr val="FFFF00"/>
                    </a:solidFill>
                  </a:rPr>
                  <a:t>(6)</a:t>
                </a:r>
                <a:endParaRPr lang="pt-BR" sz="2000" b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pt-BR" sz="2000" baseline="30000" dirty="0"/>
              </a:p>
              <a:p>
                <a:r>
                  <a:rPr lang="pt-BR" sz="2000" dirty="0" smtClean="0"/>
                  <a:t>Assumindo que são válidas as CPO e as CSO, tem-se como solução:</a:t>
                </a:r>
              </a:p>
              <a:p>
                <a:pPr marL="0" indent="0">
                  <a:buNone/>
                </a:pPr>
                <a:r>
                  <a:rPr lang="pt-BR" sz="20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2000" dirty="0" smtClean="0"/>
                  <a:t>       (7)</a:t>
                </a:r>
              </a:p>
              <a:p>
                <a:r>
                  <a:rPr lang="pt-BR" sz="2000" dirty="0" smtClean="0"/>
                  <a:t>Substituindo na função objetivo dispêndio: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0∗</m:t>
                        </m:r>
                      </m:sup>
                    </m:sSubSup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pt-BR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2000" dirty="0" smtClean="0"/>
                  <a:t>   (8)</a:t>
                </a:r>
                <a:endParaRPr lang="pt-BR" sz="2000" dirty="0"/>
              </a:p>
              <a:p>
                <a:pPr marL="0" indent="0">
                  <a:buNone/>
                </a:pPr>
                <a:endParaRPr lang="pt-BR" sz="2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0∗</m:t>
                              </m:r>
                            </m:sup>
                          </m:sSub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é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𝑣𝑎𝑙𝑜𝑟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𝑛𝑖𝑚𝑜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𝑞𝑢𝑒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𝑝𝑒𝑟𝑚𝑖𝑡𝑒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𝑎𝑙𝑐𝑎𝑛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𝑎𝑟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pt-BR" sz="2000" dirty="0"/>
              </a:p>
              <a:p>
                <a:endParaRPr lang="pt-BR" sz="2000" dirty="0"/>
              </a:p>
              <a:p>
                <a:endParaRPr lang="pt-BR" sz="2000" dirty="0" smtClean="0"/>
              </a:p>
              <a:p>
                <a:endParaRPr lang="pt-BR" sz="20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263" y="2061100"/>
                <a:ext cx="11119793" cy="4368727"/>
              </a:xfrm>
              <a:blipFill>
                <a:blip r:embed="rId2"/>
                <a:stretch>
                  <a:fillRect l="-493" t="-22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9644994" y="5169703"/>
            <a:ext cx="2547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Função indireta (de gasto mínimo)</a:t>
            </a:r>
            <a:endParaRPr lang="pt-BR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9311165" y="5311441"/>
            <a:ext cx="304800" cy="362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80321" y="203200"/>
                <a:ext cx="11511679" cy="632822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dirty="0" smtClean="0"/>
                  <a:t>Identidade fundamental que liga a demanda </a:t>
                </a:r>
                <a:r>
                  <a:rPr lang="pt-BR" dirty="0" err="1" smtClean="0"/>
                  <a:t>marshalliana</a:t>
                </a:r>
                <a:r>
                  <a:rPr lang="pt-BR" dirty="0" smtClean="0"/>
                  <a:t> à demanda </a:t>
                </a:r>
                <a:r>
                  <a:rPr lang="pt-BR" dirty="0" err="1" smtClean="0"/>
                  <a:t>hicksiana</a:t>
                </a:r>
                <a:endParaRPr lang="pt-BR" dirty="0" smtClean="0"/>
              </a:p>
              <a:p>
                <a:endParaRPr lang="pt-BR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pt-B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0∗</m:t>
                        </m:r>
                      </m:sup>
                    </m:sSubSup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 smtClean="0"/>
                  <a:t>       (9)</a:t>
                </a:r>
                <a:endParaRPr lang="pt-BR" dirty="0"/>
              </a:p>
              <a:p>
                <a:endParaRPr lang="pt-BR" dirty="0" smtClean="0"/>
              </a:p>
              <a:p>
                <a:r>
                  <a:rPr lang="pt-BR" dirty="0" smtClean="0"/>
                  <a:t>Diferenciando em p: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Sup>
                          <m:sSubSupPr>
                            <m:ctrlPr>
                              <a:rPr lang="pt-BR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𝑼</m:t>
                            </m:r>
                          </m:sup>
                        </m:sSubSup>
                      </m:num>
                      <m:den>
                        <m:r>
                          <a:rPr lang="pt-BR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pt-BR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den>
                    </m:f>
                    <m:r>
                      <a:rPr lang="pt-BR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pt-BR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Sup>
                          <m:sSubSupPr>
                            <m:ctrlPr>
                              <a:rPr lang="pt-BR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sup>
                        </m:sSubSup>
                      </m:num>
                      <m:den>
                        <m:r>
                          <a:rPr lang="pt-BR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pt-BR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den>
                    </m:f>
                    <m:r>
                      <a:rPr lang="pt-BR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Sup>
                          <m:sSubSupPr>
                            <m:ctrlPr>
                              <a:rPr lang="pt-BR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sup>
                        </m:sSubSup>
                      </m:num>
                      <m:den>
                        <m:r>
                          <a:rPr lang="pt-BR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Sup>
                          <m:sSubSupPr>
                            <m:ctrlPr>
                              <a:rPr lang="pt-BR" sz="2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den>
                    </m:f>
                    <m:r>
                      <a:rPr lang="pt-BR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pt-BR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Sup>
                          <m:sSubSupPr>
                            <m:ctrlPr>
                              <a:rPr lang="pt-BR" sz="2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sz="2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num>
                      <m:den>
                        <m:r>
                          <a:rPr lang="pt-BR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pt-BR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den>
                    </m:f>
                  </m:oMath>
                </a14:m>
                <a:r>
                  <a:rPr lang="pt-BR" b="1" dirty="0" smtClean="0"/>
                  <a:t>        (10)</a:t>
                </a:r>
              </a:p>
              <a:p>
                <a:endParaRPr lang="pt-BR" dirty="0"/>
              </a:p>
              <a:p>
                <a:r>
                  <a:rPr lang="pt-BR" dirty="0" smtClean="0"/>
                  <a:t>Mas: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pt-BR" b="1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1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b="1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r>
                          <a:rPr lang="pt-BR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pt-BR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pt-BR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pt-BR" b="1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)=</m:t>
                    </m:r>
                    <m:sSubSup>
                      <m:sSubSupPr>
                        <m:ctrlPr>
                          <a:rPr lang="pt-BR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pt-BR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sup>
                    </m:sSubSup>
                    <m:r>
                      <a:rPr lang="pt-BR" b="1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pt-BR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pt-BR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pt-BR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sup>
                    </m:sSubSup>
                    <m:r>
                      <a:rPr lang="pt-BR" b="1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pt-BR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pt-BR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pt-BR" b="1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b="1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  </a:t>
                </a:r>
                <a:r>
                  <a:rPr lang="pt-BR" dirty="0" smtClean="0"/>
                  <a:t>e de (8):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sz="2800" b="1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800" b="1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pt-BR" sz="2800" b="1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800" b="1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sz="2800" b="1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pt-BR" sz="2800" b="1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>
                          <a:rPr lang="pt-BR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pt-BR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den>
                    </m:f>
                    <m:r>
                      <a:rPr lang="pt-BR" sz="2800" b="1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pt-BR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pt-BR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sup>
                    </m:sSubSup>
                    <m:r>
                      <a:rPr lang="pt-BR" sz="2800" b="1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pt-BR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pt-BR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pt-BR" sz="2800" b="1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28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endParaRPr lang="pt-BR" sz="28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pt-BR" dirty="0" smtClean="0"/>
                  <a:t>Substituindo as expressões em (10) e com algum trabalho algébrico, chega-se à </a:t>
                </a:r>
                <a:r>
                  <a:rPr lang="pt-BR" u="sng" dirty="0" smtClean="0">
                    <a:solidFill>
                      <a:srgbClr val="FFC000"/>
                    </a:solidFill>
                  </a:rPr>
                  <a:t>Equação de </a:t>
                </a:r>
                <a:r>
                  <a:rPr lang="pt-BR" u="sng" dirty="0" err="1" smtClean="0">
                    <a:solidFill>
                      <a:srgbClr val="FFC000"/>
                    </a:solidFill>
                  </a:rPr>
                  <a:t>Slutsky</a:t>
                </a:r>
                <a:r>
                  <a:rPr lang="pt-BR" u="sng" dirty="0" smtClean="0">
                    <a:solidFill>
                      <a:srgbClr val="FFC000"/>
                    </a:solidFill>
                  </a:rPr>
                  <a:t> intertemporal para o bem 1(consumo presente)</a:t>
                </a:r>
                <a:r>
                  <a:rPr lang="pt-BR" dirty="0" smtClean="0"/>
                  <a:t>:</a:t>
                </a:r>
              </a:p>
              <a:p>
                <a:pPr marL="0" indent="0">
                  <a:buNone/>
                </a:pPr>
                <a:endParaRPr lang="pt-B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bSup>
                            <m:sSubSupPr>
                              <m:ctrlPr>
                                <a:rPr lang="pt-BR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pt-BR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bSup>
                        </m:num>
                        <m:den>
                          <m:r>
                            <a:rPr lang="pt-BR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pt-BR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den>
                      </m:f>
                      <m:r>
                        <a:rPr lang="pt-BR" sz="2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bSup>
                            <m:sSubSupPr>
                              <m:ctrlPr>
                                <a:rPr lang="pt-BR" sz="28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28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pt-BR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𝑼</m:t>
                              </m:r>
                            </m:sup>
                          </m:sSubSup>
                        </m:num>
                        <m:den>
                          <m:r>
                            <a:rPr lang="pt-BR" sz="28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pt-BR" sz="28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den>
                      </m:f>
                      <m:r>
                        <a:rPr lang="pt-BR" sz="2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t-BR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pt-BR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r>
                            <a:rPr lang="pt-BR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pt-BR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pt-BR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sup>
                          </m:sSubSup>
                        </m:e>
                      </m:d>
                      <m:r>
                        <a:rPr lang="pt-BR" sz="2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bSup>
                            <m:sSubSupPr>
                              <m:ctrlPr>
                                <a:rPr lang="pt-BR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pt-BR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bSup>
                        </m:num>
                        <m:den>
                          <m:r>
                            <a:rPr lang="pt-BR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bSup>
                            <m:sSubSupPr>
                              <m:ctrlPr>
                                <a:rPr lang="pt-BR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pt-BR" sz="2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b="1" dirty="0"/>
              </a:p>
              <a:p>
                <a:pPr marL="0" indent="0">
                  <a:buNone/>
                </a:pPr>
                <a:endParaRPr lang="pt-BR" dirty="0" smtClean="0"/>
              </a:p>
              <a:p>
                <a:endParaRPr lang="pt-BR" dirty="0"/>
              </a:p>
              <a:p>
                <a:endParaRPr lang="pt-BR" dirty="0" smtClean="0"/>
              </a:p>
              <a:p>
                <a:endParaRPr lang="pt-BR" dirty="0"/>
              </a:p>
              <a:p>
                <a:endParaRPr lang="pt-BR" dirty="0" smtClean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1" y="203200"/>
                <a:ext cx="11511679" cy="6328229"/>
              </a:xfrm>
              <a:blipFill>
                <a:blip r:embed="rId2"/>
                <a:stretch>
                  <a:fillRect l="-742" t="-19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9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Analisando os efeitos renda e substituição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Sup>
                          <m:sSubSupPr>
                            <m:ctrlPr>
                              <a:rPr lang="pt-BR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pt-BR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sup>
                        </m:sSubSup>
                      </m:num>
                      <m:den>
                        <m:r>
                          <a:rPr lang="pt-BR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pt-BR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den>
                    </m:f>
                    <m:r>
                      <a:rPr lang="pt-BR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Sup>
                          <m:sSubSupPr>
                            <m:ctrlPr>
                              <a:rPr lang="pt-BR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pt-BR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𝑼</m:t>
                            </m:r>
                          </m:sup>
                        </m:sSubSup>
                      </m:num>
                      <m:den>
                        <m:r>
                          <a:rPr lang="pt-BR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pt-BR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den>
                    </m:f>
                    <m:r>
                      <a:rPr lang="pt-BR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BR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BR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pt-BR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r>
                          <a:rPr lang="pt-BR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pt-BR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pt-BR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</m:sup>
                        </m:sSubSup>
                      </m:e>
                    </m:d>
                    <m:r>
                      <a:rPr lang="pt-BR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pt-BR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Sup>
                          <m:sSubSupPr>
                            <m:ctrlPr>
                              <a:rPr lang="pt-BR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pt-BR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sup>
                        </m:sSubSup>
                      </m:num>
                      <m:den>
                        <m:r>
                          <a:rPr lang="pt-BR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Sup>
                          <m:sSubSupPr>
                            <m:ctrlPr>
                              <a:rPr lang="pt-BR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den>
                    </m:f>
                  </m:oMath>
                </a14:m>
                <a:r>
                  <a:rPr lang="pt-BR" sz="3600" dirty="0" smtClean="0">
                    <a:solidFill>
                      <a:schemeClr val="tx1"/>
                    </a:solidFill>
                  </a:rPr>
                  <a:t>       </a:t>
                </a:r>
                <a:r>
                  <a:rPr lang="pt-BR" sz="2000" i="1" dirty="0" smtClean="0">
                    <a:solidFill>
                      <a:schemeClr val="tx1"/>
                    </a:solidFill>
                  </a:rPr>
                  <a:t> i=1,2</a:t>
                </a:r>
                <a:endParaRPr lang="pt-BR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ta em Curva para Cima 3"/>
          <p:cNvSpPr/>
          <p:nvPr/>
        </p:nvSpPr>
        <p:spPr>
          <a:xfrm>
            <a:off x="3039818" y="3584988"/>
            <a:ext cx="1103086" cy="55154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336800" y="4455886"/>
            <a:ext cx="3091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Efeito substituição </a:t>
            </a:r>
            <a:endParaRPr lang="pt-BR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eta em Curva para Cima 5"/>
          <p:cNvSpPr/>
          <p:nvPr/>
        </p:nvSpPr>
        <p:spPr>
          <a:xfrm>
            <a:off x="5759857" y="3555959"/>
            <a:ext cx="972457" cy="580572"/>
          </a:xfrm>
          <a:prstGeom prst="curvedUpArrow">
            <a:avLst/>
          </a:prstGeom>
          <a:solidFill>
            <a:srgbClr val="92D05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576749" y="4358433"/>
            <a:ext cx="2656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92D050"/>
                </a:solidFill>
              </a:rPr>
              <a:t>Efeito renda</a:t>
            </a:r>
            <a:endParaRPr lang="pt-BR" sz="1600" b="1" dirty="0">
              <a:solidFill>
                <a:srgbClr val="92D05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83771" y="5370286"/>
            <a:ext cx="10043886" cy="830997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 = 1/(1+r) </a:t>
            </a:r>
            <a:r>
              <a:rPr lang="pt-BR" sz="2400" dirty="0" smtClean="0">
                <a:sym typeface="Wingdings" panose="05000000000000000000" pitchFamily="2" charset="2"/>
              </a:rPr>
              <a:t> se a taxa de juros cresce, o preço do consumo 					futuro diminui =&gt; Logo, mais consumo irá para o futuro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8870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Análise para bens normais</a:t>
            </a:r>
            <a:r>
              <a:rPr lang="pt-BR" dirty="0" smtClean="0"/>
              <a:t>: para poupador e tomador, o consumo futuro x2: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90035" y="2074206"/>
                <a:ext cx="10989165" cy="3599316"/>
              </a:xfrm>
            </p:spPr>
            <p:txBody>
              <a:bodyPr/>
              <a:lstStyle/>
              <a:p>
                <a:r>
                  <a:rPr lang="pt-BR" dirty="0" smtClean="0"/>
                  <a:t>Admitindo-se que os “bens são normais:  sempre teremos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</m:num>
                      <m:den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den>
                    </m:f>
                  </m:oMath>
                </a14:m>
                <a:r>
                  <a:rPr lang="pt-BR" dirty="0" smtClean="0"/>
                  <a:t> &gt; 0 </a:t>
                </a:r>
              </a:p>
              <a:p>
                <a:endParaRPr lang="pt-BR" dirty="0"/>
              </a:p>
              <a:p>
                <a:r>
                  <a:rPr lang="pt-BR" dirty="0" smtClean="0"/>
                  <a:t>No consumo futuro: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Sup>
                          <m:sSubSupPr>
                            <m:ctrlPr>
                              <a:rPr lang="pt-B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pt-B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sup>
                        </m:sSubSup>
                      </m:num>
                      <m:den>
                        <m:r>
                          <a:rPr lang="pt-B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pt-B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den>
                    </m:f>
                    <m:r>
                      <a:rPr lang="pt-BR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Sup>
                          <m:sSubSupPr>
                            <m:ctrlPr>
                              <a:rPr lang="pt-B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pt-B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𝑼</m:t>
                            </m:r>
                          </m:sup>
                        </m:sSubSup>
                      </m:num>
                      <m:den>
                        <m:r>
                          <a:rPr lang="pt-B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pt-B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den>
                    </m:f>
                    <m:r>
                      <a:rPr lang="pt-BR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BR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r>
                          <a:rPr lang="pt-BR" b="1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pt-BR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𝑼</m:t>
                            </m:r>
                          </m:sup>
                        </m:sSubSup>
                      </m:e>
                    </m:d>
                    <m:r>
                      <a:rPr lang="pt-BR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pt-B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Sup>
                          <m:sSubSupPr>
                            <m:ctrlPr>
                              <a:rPr lang="pt-BR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pt-BR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sup>
                        </m:sSubSup>
                      </m:num>
                      <m:den>
                        <m:r>
                          <a:rPr lang="pt-BR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Sup>
                          <m:sSubSupPr>
                            <m:ctrlPr>
                              <a:rPr lang="pt-BR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den>
                    </m:f>
                  </m:oMath>
                </a14:m>
                <a:endParaRPr lang="pt-BR" dirty="0"/>
              </a:p>
              <a:p>
                <a:endParaRPr lang="pt-BR" dirty="0" smtClean="0"/>
              </a:p>
              <a:p>
                <a:endParaRPr lang="pt-BR" dirty="0"/>
              </a:p>
              <a:p>
                <a:endParaRPr lang="pt-BR" dirty="0" smtClean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0035" y="2074206"/>
                <a:ext cx="10989165" cy="3599316"/>
              </a:xfrm>
              <a:blipFill>
                <a:blip r:embed="rId2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5704114" y="456529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</a:rPr>
              <a:t>Bens normais  +</a:t>
            </a:r>
            <a:r>
              <a:rPr lang="pt-BR" sz="1600" dirty="0" smtClean="0">
                <a:solidFill>
                  <a:schemeClr val="accent1"/>
                </a:solidFill>
              </a:rPr>
              <a:t> </a:t>
            </a:r>
            <a:endParaRPr lang="pt-BR" sz="1600" dirty="0">
              <a:solidFill>
                <a:schemeClr val="accent1"/>
              </a:solidFill>
            </a:endParaRPr>
          </a:p>
        </p:txBody>
      </p:sp>
      <p:sp>
        <p:nvSpPr>
          <p:cNvPr id="7" name="Seta em Curva para Cima 6"/>
          <p:cNvSpPr/>
          <p:nvPr/>
        </p:nvSpPr>
        <p:spPr>
          <a:xfrm>
            <a:off x="6437086" y="4151086"/>
            <a:ext cx="362857" cy="1306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Seta em Curva para Cima 7"/>
          <p:cNvSpPr/>
          <p:nvPr/>
        </p:nvSpPr>
        <p:spPr>
          <a:xfrm>
            <a:off x="4325257" y="4136572"/>
            <a:ext cx="377372" cy="275771"/>
          </a:xfrm>
          <a:prstGeom prst="curved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99544" y="4449411"/>
            <a:ext cx="1103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C000"/>
                </a:solidFill>
              </a:rPr>
              <a:t>Efeito subst.</a:t>
            </a:r>
            <a:r>
              <a:rPr lang="pt-BR" sz="2400" b="1" dirty="0" smtClean="0">
                <a:solidFill>
                  <a:srgbClr val="FFC000"/>
                </a:solidFill>
              </a:rPr>
              <a:t> -</a:t>
            </a:r>
            <a:endParaRPr lang="pt-BR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75773" y="5463694"/>
                <a:ext cx="7489370" cy="632417"/>
              </a:xfrm>
              <a:prstGeom prst="rect">
                <a:avLst/>
              </a:prstGeom>
              <a:noFill/>
              <a:ln w="25400"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 smtClean="0">
                    <a:solidFill>
                      <a:srgbClr val="FFFF00"/>
                    </a:solidFill>
                  </a:rPr>
                  <a:t>Aumenta r </a:t>
                </a:r>
                <a:r>
                  <a:rPr lang="pt-BR" sz="2000" dirty="0" smtClean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 cai preço futuro p aumenta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pt-BR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𝑼</m:t>
                        </m:r>
                      </m:sup>
                    </m:sSubSup>
                  </m:oMath>
                </a14:m>
                <a:r>
                  <a:rPr lang="pt-BR" sz="2000" dirty="0" smtClean="0">
                    <a:solidFill>
                      <a:srgbClr val="FFFF00"/>
                    </a:solidFill>
                  </a:rPr>
                  <a:t> </a:t>
                </a:r>
                <a:r>
                  <a:rPr lang="pt-BR" sz="2000" dirty="0" smtClean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Sup>
                          <m:sSubSupPr>
                            <m:ctrlPr>
                              <a:rPr lang="pt-BR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pt-BR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𝑼</m:t>
                            </m:r>
                          </m:sup>
                        </m:sSubSup>
                      </m:num>
                      <m:den>
                        <m:r>
                          <a:rPr lang="pt-BR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pt-BR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den>
                    </m:f>
                  </m:oMath>
                </a14:m>
                <a:r>
                  <a:rPr lang="pt-BR" sz="2000" dirty="0" smtClean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  &lt; 0 </a:t>
                </a:r>
                <a:endParaRPr lang="pt-BR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73" y="5463694"/>
                <a:ext cx="7489370" cy="632417"/>
              </a:xfrm>
              <a:prstGeom prst="rect">
                <a:avLst/>
              </a:prstGeom>
              <a:blipFill>
                <a:blip r:embed="rId3"/>
                <a:stretch>
                  <a:fillRect l="-649"/>
                </a:stretch>
              </a:blipFill>
              <a:ln w="25400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eta para a Direita 10"/>
          <p:cNvSpPr/>
          <p:nvPr/>
        </p:nvSpPr>
        <p:spPr>
          <a:xfrm>
            <a:off x="7946572" y="5188075"/>
            <a:ext cx="319314" cy="24004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have Direita 11"/>
          <p:cNvSpPr/>
          <p:nvPr/>
        </p:nvSpPr>
        <p:spPr>
          <a:xfrm>
            <a:off x="8277622" y="3051792"/>
            <a:ext cx="391886" cy="3396342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8534399" y="3294928"/>
                <a:ext cx="3504663" cy="3786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pt-BR" b="1" dirty="0" smtClean="0">
                    <a:solidFill>
                      <a:srgbClr val="FFFF00"/>
                    </a:solidFill>
                  </a:rPr>
                  <a:t>Se o agente é poupador em 1 (x</a:t>
                </a:r>
                <a:r>
                  <a:rPr lang="pt-BR" b="1" baseline="-25000" dirty="0" smtClean="0">
                    <a:solidFill>
                      <a:srgbClr val="FFFF00"/>
                    </a:solidFill>
                  </a:rPr>
                  <a:t>2</a:t>
                </a:r>
                <a:r>
                  <a:rPr lang="pt-BR" b="1" baseline="30000" dirty="0" smtClean="0">
                    <a:solidFill>
                      <a:srgbClr val="FFFF00"/>
                    </a:solidFill>
                  </a:rPr>
                  <a:t>0</a:t>
                </a:r>
                <a:r>
                  <a:rPr lang="pt-BR" b="1" dirty="0" smtClean="0">
                    <a:solidFill>
                      <a:srgbClr val="FFFF00"/>
                    </a:solidFill>
                  </a:rPr>
                  <a:t>-x</a:t>
                </a:r>
                <a:r>
                  <a:rPr lang="pt-BR" b="1" baseline="-25000" dirty="0" smtClean="0">
                    <a:solidFill>
                      <a:srgbClr val="FFFF00"/>
                    </a:solidFill>
                  </a:rPr>
                  <a:t>2</a:t>
                </a:r>
                <a:r>
                  <a:rPr lang="pt-BR" b="1" baseline="30000" dirty="0" smtClean="0">
                    <a:solidFill>
                      <a:srgbClr val="FFFF00"/>
                    </a:solidFill>
                  </a:rPr>
                  <a:t>U</a:t>
                </a:r>
                <a:r>
                  <a:rPr lang="pt-BR" b="1" dirty="0" smtClean="0">
                    <a:solidFill>
                      <a:srgbClr val="FFFF00"/>
                    </a:solidFill>
                  </a:rPr>
                  <a:t>)&lt;0 e </a:t>
                </a:r>
              </a:p>
              <a:p>
                <a:r>
                  <a:rPr lang="pt-BR" b="1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Sup>
                          <m:sSubSupPr>
                            <m:ctrlPr>
                              <a:rPr lang="pt-BR" sz="24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4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pt-BR" sz="24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sup>
                        </m:sSubSup>
                      </m:num>
                      <m:den>
                        <m:r>
                          <a:rPr lang="pt-BR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pt-BR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den>
                    </m:f>
                  </m:oMath>
                </a14:m>
                <a:r>
                  <a:rPr lang="pt-BR" sz="2400" b="1" dirty="0" smtClean="0">
                    <a:solidFill>
                      <a:srgbClr val="FFFF00"/>
                    </a:solidFill>
                  </a:rPr>
                  <a:t> &lt; 0</a:t>
                </a:r>
                <a:endParaRPr lang="pt-BR" sz="2400" b="1" dirty="0">
                  <a:solidFill>
                    <a:srgbClr val="FFFF00"/>
                  </a:solidFill>
                </a:endParaRPr>
              </a:p>
              <a:p>
                <a:pPr marL="342900" indent="-342900">
                  <a:buAutoNum type="alphaLcParenR"/>
                </a:pPr>
                <a:endParaRPr lang="pt-BR" sz="1600" b="1" dirty="0" smtClean="0">
                  <a:solidFill>
                    <a:srgbClr val="FFFF00"/>
                  </a:solidFill>
                </a:endParaRPr>
              </a:p>
              <a:p>
                <a:r>
                  <a:rPr lang="pt-BR" b="1" dirty="0" smtClean="0">
                    <a:solidFill>
                      <a:srgbClr val="FFFF00"/>
                    </a:solidFill>
                  </a:rPr>
                  <a:t>b) Se o agente é tomador em 1</a:t>
                </a:r>
              </a:p>
              <a:p>
                <a:r>
                  <a:rPr lang="pt-BR" b="1" dirty="0">
                    <a:solidFill>
                      <a:srgbClr val="FFFF00"/>
                    </a:solidFill>
                  </a:rPr>
                  <a:t>(</a:t>
                </a:r>
                <a:r>
                  <a:rPr lang="pt-BR" b="1" dirty="0" smtClean="0">
                    <a:solidFill>
                      <a:srgbClr val="FFFF00"/>
                    </a:solidFill>
                  </a:rPr>
                  <a:t>x</a:t>
                </a:r>
                <a:r>
                  <a:rPr lang="pt-BR" b="1" baseline="-25000" dirty="0" smtClean="0">
                    <a:solidFill>
                      <a:srgbClr val="FFFF00"/>
                    </a:solidFill>
                  </a:rPr>
                  <a:t>2</a:t>
                </a:r>
                <a:r>
                  <a:rPr lang="pt-BR" b="1" baseline="30000" dirty="0" smtClean="0">
                    <a:solidFill>
                      <a:srgbClr val="FFFF00"/>
                    </a:solidFill>
                  </a:rPr>
                  <a:t>0</a:t>
                </a:r>
                <a:r>
                  <a:rPr lang="pt-BR" b="1" dirty="0" smtClean="0">
                    <a:solidFill>
                      <a:srgbClr val="FFFF00"/>
                    </a:solidFill>
                  </a:rPr>
                  <a:t>-x</a:t>
                </a:r>
                <a:r>
                  <a:rPr lang="pt-BR" b="1" baseline="-25000" dirty="0" smtClean="0">
                    <a:solidFill>
                      <a:srgbClr val="FFFF00"/>
                    </a:solidFill>
                  </a:rPr>
                  <a:t>2</a:t>
                </a:r>
                <a:r>
                  <a:rPr lang="pt-BR" b="1" baseline="30000" dirty="0" smtClean="0">
                    <a:solidFill>
                      <a:srgbClr val="FFFF00"/>
                    </a:solidFill>
                  </a:rPr>
                  <a:t>U</a:t>
                </a:r>
                <a:r>
                  <a:rPr lang="pt-BR" b="1" dirty="0" smtClean="0">
                    <a:solidFill>
                      <a:srgbClr val="FFFF00"/>
                    </a:solidFill>
                  </a:rPr>
                  <a:t>) &gt; 0 </a:t>
                </a:r>
                <a:r>
                  <a:rPr lang="pt-BR" b="1" dirty="0">
                    <a:solidFill>
                      <a:srgbClr val="FFFF00"/>
                    </a:solidFill>
                  </a:rPr>
                  <a:t>e </a:t>
                </a:r>
              </a:p>
              <a:p>
                <a:endParaRPr lang="pt-BR" sz="1600" b="1" dirty="0" smtClean="0">
                  <a:solidFill>
                    <a:srgbClr val="FFFF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Sup>
                          <m:sSubSupPr>
                            <m:ctrlPr>
                              <a:rPr lang="pt-BR" sz="24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4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pt-BR" sz="24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sup>
                        </m:sSubSup>
                      </m:num>
                      <m:den>
                        <m:r>
                          <a:rPr lang="pt-BR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pt-BR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pt-BR" sz="1400" b="1" dirty="0" smtClean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 ? dependerá do tamanho dos efeitos substituição e renda</a:t>
                </a:r>
                <a:endParaRPr lang="pt-BR" sz="2400" b="1" dirty="0">
                  <a:solidFill>
                    <a:srgbClr val="FFFF00"/>
                  </a:solidFill>
                </a:endParaRPr>
              </a:p>
              <a:p>
                <a:pPr algn="ctr"/>
                <a:endParaRPr lang="pt-BR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399" y="3294928"/>
                <a:ext cx="3504663" cy="3786293"/>
              </a:xfrm>
              <a:prstGeom prst="rect">
                <a:avLst/>
              </a:prstGeom>
              <a:blipFill>
                <a:blip r:embed="rId4"/>
                <a:stretch>
                  <a:fillRect l="-1391" t="-1127" r="-15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74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Análise para bens normais</a:t>
            </a:r>
            <a:r>
              <a:rPr lang="pt-BR" dirty="0"/>
              <a:t>: para poupador e </a:t>
            </a:r>
            <a:r>
              <a:rPr lang="pt-BR" dirty="0" smtClean="0"/>
              <a:t>tomador, </a:t>
            </a:r>
            <a:r>
              <a:rPr lang="pt-BR" dirty="0"/>
              <a:t>o consumo </a:t>
            </a:r>
            <a:r>
              <a:rPr lang="pt-BR" dirty="0" smtClean="0"/>
              <a:t>presente x1: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90035" y="2206244"/>
                <a:ext cx="11395565" cy="35993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BR" sz="2000" dirty="0" smtClean="0"/>
                  <a:t>Sendo, para o consumo presente</a:t>
                </a:r>
                <a:r>
                  <a:rPr lang="pt-BR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Sup>
                          <m:sSubSupPr>
                            <m:ctrlPr>
                              <a:rPr lang="pt-B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sup>
                        </m:sSubSup>
                      </m:num>
                      <m:den>
                        <m:r>
                          <a:rPr lang="pt-B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pt-B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den>
                    </m:f>
                    <m:r>
                      <a:rPr lang="pt-BR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Sup>
                          <m:sSubSupPr>
                            <m:ctrlPr>
                              <a:rPr lang="pt-B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𝑼</m:t>
                            </m:r>
                          </m:sup>
                        </m:sSubSup>
                      </m:num>
                      <m:den>
                        <m:r>
                          <a:rPr lang="pt-B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pt-B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den>
                    </m:f>
                    <m:r>
                      <a:rPr lang="pt-BR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B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B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pt-B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r>
                          <a:rPr lang="pt-B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pt-B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pt-B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</m:sup>
                        </m:sSubSup>
                      </m:e>
                    </m:d>
                    <m:r>
                      <a:rPr lang="pt-BR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pt-B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Sup>
                          <m:sSubSupPr>
                            <m:ctrlPr>
                              <a:rPr lang="pt-B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sup>
                        </m:sSubSup>
                      </m:num>
                      <m:den>
                        <m:r>
                          <a:rPr lang="pt-B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Sup>
                          <m:sSubSupPr>
                            <m:ctrlPr>
                              <a:rPr lang="pt-B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den>
                    </m:f>
                  </m:oMath>
                </a14:m>
                <a:endParaRPr lang="pt-BR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pt-BR" sz="1800" dirty="0" smtClean="0"/>
                  <a:t>Em que: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Sup>
                          <m:sSubSupPr>
                            <m:ctrlPr>
                              <a:rPr lang="pt-B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sup>
                        </m:sSubSup>
                      </m:num>
                      <m:den>
                        <m:r>
                          <a:rPr lang="pt-B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Sup>
                          <m:sSubSupPr>
                            <m:ctrlPr>
                              <a:rPr lang="pt-B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den>
                    </m:f>
                  </m:oMath>
                </a14:m>
                <a:r>
                  <a:rPr lang="pt-BR" dirty="0" smtClean="0">
                    <a:solidFill>
                      <a:schemeClr val="tx1"/>
                    </a:solidFill>
                  </a:rPr>
                  <a:t> </a:t>
                </a:r>
                <a:r>
                  <a:rPr lang="pt-BR" sz="2000" dirty="0" smtClean="0">
                    <a:solidFill>
                      <a:schemeClr val="tx1"/>
                    </a:solidFill>
                  </a:rPr>
                  <a:t>&gt; 0</a:t>
                </a:r>
                <a:r>
                  <a:rPr lang="pt-BR" dirty="0" smtClean="0"/>
                  <a:t> </a:t>
                </a:r>
              </a:p>
              <a:p>
                <a:pPr marL="0" indent="0">
                  <a:buNone/>
                </a:pPr>
                <a:r>
                  <a:rPr lang="pt-BR" sz="2000" dirty="0" smtClean="0"/>
                  <a:t>E </a:t>
                </a:r>
                <a:r>
                  <a:rPr lang="pt-BR" sz="2000" dirty="0"/>
                  <a:t>q</a:t>
                </a:r>
                <a:r>
                  <a:rPr lang="pt-BR" sz="2000" dirty="0" smtClean="0"/>
                  <a:t>uando r aumenta, p diminui e portanto x</a:t>
                </a:r>
                <a:r>
                  <a:rPr lang="pt-BR" sz="2000" baseline="-25000" dirty="0" smtClean="0"/>
                  <a:t>1</a:t>
                </a:r>
                <a:r>
                  <a:rPr lang="pt-BR" sz="2000" baseline="30000" dirty="0" smtClean="0"/>
                  <a:t>U</a:t>
                </a:r>
                <a:r>
                  <a:rPr lang="pt-BR" sz="2000" dirty="0" smtClean="0"/>
                  <a:t> diminui </a:t>
                </a:r>
                <a:r>
                  <a:rPr lang="pt-BR" sz="2000" dirty="0" smtClean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Sup>
                          <m:sSubSupPr>
                            <m:ctrlPr>
                              <a:rPr lang="pt-B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𝑼</m:t>
                            </m:r>
                          </m:sup>
                        </m:sSubSup>
                      </m:num>
                      <m:den>
                        <m:r>
                          <a:rPr lang="pt-B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pt-B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den>
                    </m:f>
                  </m:oMath>
                </a14:m>
                <a:r>
                  <a:rPr lang="pt-BR" dirty="0" smtClean="0"/>
                  <a:t> &gt; 0 </a:t>
                </a:r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457200" indent="-457200">
                  <a:buAutoNum type="alphaUcParenR"/>
                </a:pPr>
                <a:r>
                  <a:rPr lang="pt-BR" sz="2000" dirty="0" smtClean="0">
                    <a:solidFill>
                      <a:schemeClr val="tx1"/>
                    </a:solidFill>
                  </a:rPr>
                  <a:t>Se o agente for tomador em 1 </a:t>
                </a:r>
                <a:r>
                  <a:rPr lang="pt-BR" sz="20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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pt-B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sup>
                    </m:sSubSup>
                  </m:oMath>
                </a14:m>
                <a:r>
                  <a:rPr lang="pt-BR" sz="2000" dirty="0" smtClean="0">
                    <a:solidFill>
                      <a:schemeClr val="tx1"/>
                    </a:solidFill>
                  </a:rPr>
                  <a:t>) &gt; 0 </a:t>
                </a:r>
                <a:r>
                  <a:rPr lang="pt-BR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b="1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1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Sup>
                          <m:sSubSupPr>
                            <m:ctrlPr>
                              <a:rPr lang="pt-BR" sz="2000" b="1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000" b="1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000" b="1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sz="2000" b="1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sup>
                        </m:sSubSup>
                      </m:num>
                      <m:den>
                        <m:r>
                          <a:rPr lang="pt-BR" sz="2000" b="1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pt-BR" sz="2000" b="1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den>
                    </m:f>
                  </m:oMath>
                </a14:m>
                <a:r>
                  <a:rPr lang="pt-BR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&gt; 0</a:t>
                </a:r>
              </a:p>
              <a:p>
                <a:pPr marL="457200" indent="-457200">
                  <a:buAutoNum type="alphaUcParenR"/>
                </a:pPr>
                <a:endParaRPr lang="pt-BR" sz="2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 marL="457200" indent="-457200">
                  <a:buAutoNum type="alphaUcParenR"/>
                </a:pPr>
                <a:r>
                  <a:rPr lang="pt-BR" sz="2000" dirty="0" smtClean="0">
                    <a:solidFill>
                      <a:schemeClr val="tx1"/>
                    </a:solidFill>
                  </a:rPr>
                  <a:t>Se o agente for poupador em 1 </a:t>
                </a:r>
                <a:r>
                  <a:rPr lang="pt-BR" sz="20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 </a:t>
                </a:r>
                <a:r>
                  <a:rPr lang="pt-BR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pt-B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pt-B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sup>
                    </m:sSubSup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) </a:t>
                </a:r>
                <a:r>
                  <a:rPr lang="pt-BR" sz="2000" dirty="0" smtClean="0">
                    <a:solidFill>
                      <a:schemeClr val="tx1"/>
                    </a:solidFill>
                  </a:rPr>
                  <a:t>&lt; </a:t>
                </a:r>
                <a:r>
                  <a:rPr lang="pt-BR" sz="2000" dirty="0">
                    <a:solidFill>
                      <a:schemeClr val="tx1"/>
                    </a:solidFill>
                  </a:rPr>
                  <a:t>0 </a:t>
                </a:r>
                <a:r>
                  <a:rPr lang="pt-BR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pt-BR" sz="20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pt-BR" sz="2000" b="1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1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Sup>
                          <m:sSubSupPr>
                            <m:ctrlPr>
                              <a:rPr lang="pt-BR" sz="2000" b="1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000" b="1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000" b="1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sz="2000" b="1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sup>
                        </m:sSubSup>
                      </m:num>
                      <m:den>
                        <m:r>
                          <a:rPr lang="pt-BR" sz="2000" b="1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pt-BR" sz="2000" b="1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den>
                    </m:f>
                  </m:oMath>
                </a14:m>
                <a:r>
                  <a:rPr lang="pt-BR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pt-BR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dependerá do tamanho dos efeitos substituição e renda</a:t>
                </a:r>
                <a:endParaRPr lang="pt-BR" sz="2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pt-BR" sz="20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0035" y="2206244"/>
                <a:ext cx="11395565" cy="3599316"/>
              </a:xfrm>
              <a:blipFill>
                <a:blip r:embed="rId2"/>
                <a:stretch>
                  <a:fillRect l="-589" b="-250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9198592" y="3048816"/>
            <a:ext cx="19725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quando o r 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aumenta</a:t>
            </a:r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o 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preço </a:t>
            </a:r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do futuro trazido a valores </a:t>
            </a:r>
          </a:p>
          <a:p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presentes cai =&gt; consumo presente cai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8366078" y="3875964"/>
            <a:ext cx="559558" cy="35484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21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IMPACIÊNCIA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5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 as preferências dos indivíduos não se alteram ao longo do tempo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0321" y="2071401"/>
            <a:ext cx="10498956" cy="4122921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Independência de t, sendo t = 1, .....T</a:t>
            </a:r>
          </a:p>
          <a:p>
            <a:endParaRPr lang="pt-BR" dirty="0"/>
          </a:p>
          <a:p>
            <a:r>
              <a:rPr lang="pt-BR" dirty="0" smtClean="0"/>
              <a:t>Logo a função de utilidade do indivíduo poderia ser descrita por uma função aditivamente separada (fortemente) em x1 e x2, como:</a:t>
            </a:r>
          </a:p>
          <a:p>
            <a:pPr marL="0" indent="0" algn="ctr">
              <a:buNone/>
            </a:pP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smtClean="0">
                <a:solidFill>
                  <a:srgbClr val="FFFF00"/>
                </a:solidFill>
              </a:rPr>
              <a:t>V(x1,x2) = U(x1) + U(x2)</a:t>
            </a:r>
          </a:p>
          <a:p>
            <a:pPr marL="0" indent="0" algn="ctr">
              <a:buNone/>
            </a:pPr>
            <a:endParaRPr lang="pt-BR" dirty="0" smtClean="0"/>
          </a:p>
          <a:p>
            <a:r>
              <a:rPr lang="pt-BR" dirty="0" smtClean="0"/>
              <a:t>A Utilidade auferida em qualquer período é independente do passado ou das projeções futuras.</a:t>
            </a:r>
          </a:p>
          <a:p>
            <a:r>
              <a:rPr lang="pt-BR" dirty="0" smtClean="0"/>
              <a:t>Contudo, Irving Fisher (1970): as pessoas são impacientes! Ou seja, as pessoas preferem o consumo presente à mesma quantidade de consumo no futuro </a:t>
            </a:r>
            <a:r>
              <a:rPr lang="pt-BR" dirty="0" smtClean="0">
                <a:sym typeface="Wingdings" panose="05000000000000000000" pitchFamily="2" charset="2"/>
              </a:rPr>
              <a:t> </a:t>
            </a:r>
            <a:r>
              <a:rPr lang="pt-BR" dirty="0" smtClean="0">
                <a:solidFill>
                  <a:srgbClr val="FFFF00"/>
                </a:solidFill>
                <a:sym typeface="Wingdings" panose="05000000000000000000" pitchFamily="2" charset="2"/>
              </a:rPr>
              <a:t>a impaciência se relaciona com preferências e não com oportunidades!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568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pt-BR" dirty="0" err="1" smtClean="0"/>
              <a:t>Valores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presentes</a:t>
            </a:r>
            <a:r>
              <a:rPr lang="en-US" altLang="pt-BR" dirty="0" smtClean="0"/>
              <a:t> e </a:t>
            </a:r>
            <a:r>
              <a:rPr lang="en-US" altLang="pt-BR" dirty="0" err="1" smtClean="0"/>
              <a:t>valores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futuros</a:t>
            </a:r>
            <a:endParaRPr lang="en-US" altLang="pt-BR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21" y="2336873"/>
            <a:ext cx="10433156" cy="3599316"/>
          </a:xfrm>
          <a:noFill/>
          <a:ln/>
        </p:spPr>
        <p:txBody>
          <a:bodyPr>
            <a:normAutofit fontScale="92500" lnSpcReduction="10000"/>
          </a:bodyPr>
          <a:lstStyle/>
          <a:p>
            <a:r>
              <a:rPr lang="en-US" altLang="pt-BR" dirty="0" err="1" smtClean="0"/>
              <a:t>Considerando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dois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períodos</a:t>
            </a:r>
            <a:r>
              <a:rPr lang="en-US" altLang="pt-BR" dirty="0" smtClean="0"/>
              <a:t>: 1 e 2 e que </a:t>
            </a:r>
            <a:r>
              <a:rPr lang="en-US" altLang="pt-BR" dirty="0" smtClean="0">
                <a:solidFill>
                  <a:srgbClr val="FFFF00"/>
                </a:solidFill>
              </a:rPr>
              <a:t>r</a:t>
            </a:r>
            <a:r>
              <a:rPr lang="en-US" altLang="pt-BR" dirty="0" smtClean="0"/>
              <a:t> é a taxa de </a:t>
            </a:r>
            <a:r>
              <a:rPr lang="en-US" altLang="pt-BR" dirty="0" err="1" smtClean="0"/>
              <a:t>juros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por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período</a:t>
            </a:r>
            <a:endParaRPr lang="en-US" altLang="pt-BR" dirty="0" smtClean="0"/>
          </a:p>
          <a:p>
            <a:endParaRPr lang="en-US" altLang="pt-BR" dirty="0"/>
          </a:p>
          <a:p>
            <a:r>
              <a:rPr lang="en-US" altLang="pt-BR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Valor </a:t>
            </a:r>
            <a:r>
              <a:rPr lang="en-US" altLang="pt-BR" b="1" u="sng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Futuro</a:t>
            </a:r>
            <a:endParaRPr lang="en-US" altLang="pt-BR" b="1" u="sng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en-US" altLang="pt-BR" dirty="0" smtClean="0">
              <a:solidFill>
                <a:srgbClr val="002060"/>
              </a:solidFill>
            </a:endParaRPr>
          </a:p>
          <a:p>
            <a:pPr lvl="1"/>
            <a:r>
              <a:rPr lang="en-US" altLang="pt-BR" dirty="0" smtClean="0"/>
              <a:t>Se r= 0,1 </a:t>
            </a:r>
            <a:r>
              <a:rPr lang="en-US" altLang="pt-BR" dirty="0" smtClean="0">
                <a:sym typeface="Wingdings" panose="05000000000000000000" pitchFamily="2" charset="2"/>
              </a:rPr>
              <a:t> </a:t>
            </a:r>
            <a:r>
              <a:rPr lang="en-US" altLang="pt-BR" dirty="0" smtClean="0"/>
              <a:t>$</a:t>
            </a:r>
            <a:r>
              <a:rPr lang="en-US" altLang="pt-BR" dirty="0"/>
              <a:t>100 </a:t>
            </a:r>
            <a:r>
              <a:rPr lang="en-US" altLang="pt-BR" dirty="0" err="1" smtClean="0"/>
              <a:t>poupados</a:t>
            </a:r>
            <a:r>
              <a:rPr lang="en-US" altLang="pt-BR" dirty="0" smtClean="0"/>
              <a:t> no </a:t>
            </a:r>
            <a:r>
              <a:rPr lang="en-US" altLang="pt-BR" dirty="0" err="1" smtClean="0"/>
              <a:t>início</a:t>
            </a:r>
            <a:r>
              <a:rPr lang="en-US" altLang="pt-BR" dirty="0" smtClean="0"/>
              <a:t> do </a:t>
            </a:r>
            <a:r>
              <a:rPr lang="en-US" altLang="pt-BR" dirty="0" err="1" smtClean="0"/>
              <a:t>período</a:t>
            </a:r>
            <a:r>
              <a:rPr lang="en-US" altLang="pt-BR" dirty="0" smtClean="0"/>
              <a:t> 1 se </a:t>
            </a:r>
            <a:r>
              <a:rPr lang="en-US" altLang="pt-BR" dirty="0" err="1" smtClean="0"/>
              <a:t>transformam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em</a:t>
            </a:r>
            <a:r>
              <a:rPr lang="en-US" altLang="pt-BR" dirty="0" smtClean="0"/>
              <a:t> $</a:t>
            </a:r>
            <a:r>
              <a:rPr lang="en-US" altLang="pt-BR" dirty="0"/>
              <a:t>110 </a:t>
            </a:r>
            <a:r>
              <a:rPr lang="en-US" altLang="pt-BR" dirty="0" smtClean="0"/>
              <a:t>no </a:t>
            </a:r>
            <a:r>
              <a:rPr lang="en-US" altLang="pt-BR" dirty="0" err="1" smtClean="0"/>
              <a:t>início</a:t>
            </a:r>
            <a:r>
              <a:rPr lang="en-US" altLang="pt-BR" dirty="0" smtClean="0"/>
              <a:t> do </a:t>
            </a:r>
            <a:r>
              <a:rPr lang="en-US" altLang="pt-BR" dirty="0" err="1" smtClean="0"/>
              <a:t>período</a:t>
            </a:r>
            <a:r>
              <a:rPr lang="en-US" altLang="pt-BR" dirty="0" smtClean="0"/>
              <a:t> 2.</a:t>
            </a:r>
            <a:endParaRPr lang="en-US" altLang="pt-BR" dirty="0"/>
          </a:p>
          <a:p>
            <a:pPr lvl="1"/>
            <a:r>
              <a:rPr lang="en-US" altLang="pt-BR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 valor no </a:t>
            </a:r>
            <a:r>
              <a:rPr lang="en-US" altLang="pt-BR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período</a:t>
            </a:r>
            <a:r>
              <a:rPr lang="en-US" altLang="pt-BR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pt-BR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seguinte</a:t>
            </a:r>
            <a:r>
              <a:rPr lang="en-US" altLang="pt-BR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de $1 </a:t>
            </a:r>
            <a:r>
              <a:rPr lang="en-US" altLang="pt-BR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poupado</a:t>
            </a:r>
            <a:r>
              <a:rPr lang="en-US" altLang="pt-B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pt-BR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no </a:t>
            </a:r>
            <a:r>
              <a:rPr lang="en-US" altLang="pt-BR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período</a:t>
            </a:r>
            <a:r>
              <a:rPr lang="en-US" altLang="pt-BR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pt-BR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atual</a:t>
            </a:r>
            <a:r>
              <a:rPr lang="en-US" altLang="pt-BR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é o valor </a:t>
            </a:r>
            <a:r>
              <a:rPr lang="en-US" altLang="pt-BR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futuro</a:t>
            </a:r>
            <a:r>
              <a:rPr lang="en-US" altLang="pt-BR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pt-BR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daquele</a:t>
            </a:r>
            <a:r>
              <a:rPr lang="en-US" altLang="pt-BR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$1</a:t>
            </a:r>
          </a:p>
          <a:p>
            <a:r>
              <a:rPr lang="en-US" altLang="pt-BR" dirty="0" smtClean="0"/>
              <a:t>Dada </a:t>
            </a:r>
            <a:r>
              <a:rPr lang="en-US" altLang="pt-BR" dirty="0" err="1" smtClean="0"/>
              <a:t>uma</a:t>
            </a:r>
            <a:r>
              <a:rPr lang="en-US" altLang="pt-BR" dirty="0" smtClean="0"/>
              <a:t> taxa de </a:t>
            </a:r>
            <a:r>
              <a:rPr lang="en-US" altLang="pt-BR" dirty="0" err="1" smtClean="0"/>
              <a:t>juros</a:t>
            </a:r>
            <a:r>
              <a:rPr lang="en-US" altLang="pt-BR" dirty="0" smtClean="0"/>
              <a:t> </a:t>
            </a:r>
            <a:r>
              <a:rPr lang="en-US" altLang="pt-BR" dirty="0" smtClean="0">
                <a:solidFill>
                  <a:srgbClr val="FFFF00"/>
                </a:solidFill>
              </a:rPr>
              <a:t>r,</a:t>
            </a:r>
            <a:r>
              <a:rPr lang="en-US" altLang="pt-BR" dirty="0" smtClean="0"/>
              <a:t> o valor </a:t>
            </a:r>
            <a:r>
              <a:rPr lang="en-US" altLang="pt-BR" dirty="0" err="1" smtClean="0"/>
              <a:t>futuro</a:t>
            </a:r>
            <a:r>
              <a:rPr lang="en-US" altLang="pt-BR" dirty="0" smtClean="0"/>
              <a:t> de $M no </a:t>
            </a:r>
            <a:r>
              <a:rPr lang="en-US" altLang="pt-BR" dirty="0" err="1" smtClean="0"/>
              <a:t>período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seguinte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será</a:t>
            </a:r>
            <a:r>
              <a:rPr lang="en-US" altLang="pt-BR" dirty="0" smtClean="0"/>
              <a:t>:</a:t>
            </a:r>
          </a:p>
          <a:p>
            <a:pPr marL="0" indent="0" algn="ctr">
              <a:buNone/>
            </a:pPr>
            <a:r>
              <a:rPr lang="en-US" altLang="pt-BR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VF = M(1+r)</a:t>
            </a:r>
          </a:p>
        </p:txBody>
      </p:sp>
    </p:spTree>
    <p:extLst>
      <p:ext uri="{BB962C8B-B14F-4D97-AF65-F5344CB8AC3E}">
        <p14:creationId xmlns:p14="http://schemas.microsoft.com/office/powerpoint/2010/main" val="1047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3"/>
                </a:solidFill>
              </a:rPr>
              <a:t>IMPACIÊNCIA</a:t>
            </a:r>
            <a:endParaRPr lang="pt-BR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12258"/>
                <a:ext cx="10173524" cy="4097102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pt-BR" dirty="0" smtClean="0"/>
                  <a:t> </a:t>
                </a:r>
                <a:r>
                  <a:rPr lang="pt-BR" sz="3200" dirty="0" smtClean="0"/>
                  <a:t>Dados os problemas de </a:t>
                </a:r>
                <a:r>
                  <a:rPr lang="pt-BR" sz="3200" u="sng" dirty="0" smtClean="0"/>
                  <a:t>escolha intertemporal</a:t>
                </a:r>
                <a:r>
                  <a:rPr lang="pt-BR" sz="3200" dirty="0" smtClean="0"/>
                  <a:t>, a taxa de impaciência muda a inclinação da curva de indiferença;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pt-BR" sz="3200" dirty="0" smtClean="0"/>
                  <a:t>Sendo: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r>
                  <a:rPr lang="pt-BR" sz="2800" dirty="0" smtClean="0"/>
                  <a:t>Assim, a TMS intertemporal será:</a:t>
                </a:r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𝑇𝑀𝑆𝑖𝑛𝑡𝑒𝑟𝑡𝑒𝑚𝑝𝑜𝑟𝑎𝑙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−(1+</m:t>
                      </m:r>
                      <m:r>
                        <a:rPr lang="pt-BR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pt-BR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´(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´(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12258"/>
                <a:ext cx="10173524" cy="4097102"/>
              </a:xfrm>
              <a:blipFill>
                <a:blip r:embed="rId2"/>
                <a:stretch>
                  <a:fillRect l="-1318" t="-43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8877924" y="3228198"/>
            <a:ext cx="2319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𝞀 </a:t>
            </a:r>
            <a:r>
              <a:rPr lang="pt-BR" sz="2800" b="1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≥ </a:t>
            </a:r>
            <a:r>
              <a:rPr lang="pt-BR" sz="2800" b="1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  indica a impaciência</a:t>
            </a:r>
            <a:endParaRPr lang="pt-BR" sz="2800" b="1" dirty="0">
              <a:solidFill>
                <a:srgbClr val="FFFF00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7846142" y="3228198"/>
            <a:ext cx="589935" cy="227295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30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n períodos, a função de Utilidade intertemporal se torna: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027" y="2508229"/>
            <a:ext cx="3025468" cy="145670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353665" y="2508229"/>
            <a:ext cx="64302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O consumo futuro tem peso menor do que o atual com reduções proporcionais em peso, quanto mais distante o futuro consumo ocorre.</a:t>
            </a:r>
          </a:p>
          <a:p>
            <a:endParaRPr lang="pt-BR" sz="2000" dirty="0"/>
          </a:p>
          <a:p>
            <a:r>
              <a:rPr lang="pt-BR" sz="2000" dirty="0" smtClean="0"/>
              <a:t>Empiricamente, contudo, isto não foi confirmado!</a:t>
            </a:r>
          </a:p>
          <a:p>
            <a:endParaRPr lang="pt-BR" sz="2000" dirty="0"/>
          </a:p>
          <a:p>
            <a:r>
              <a:rPr lang="pt-BR" sz="2000" dirty="0" smtClean="0"/>
              <a:t>As propriedades necessárias para a função de U são apenas que V(x) seja estritamente crescente e quase côncava </a:t>
            </a:r>
            <a:r>
              <a:rPr lang="pt-BR" sz="2000" dirty="0" smtClean="0">
                <a:sym typeface="Wingdings" panose="05000000000000000000" pitchFamily="2" charset="2"/>
              </a:rPr>
              <a:t> isto permitiria, portanto, vários esquemas de desconto para que </a:t>
            </a:r>
            <a:r>
              <a:rPr lang="pt-BR" sz="2000" dirty="0" err="1" smtClean="0">
                <a:sym typeface="Wingdings" panose="05000000000000000000" pitchFamily="2" charset="2"/>
              </a:rPr>
              <a:t>x</a:t>
            </a:r>
            <a:r>
              <a:rPr lang="pt-BR" sz="1600" dirty="0" err="1" smtClean="0">
                <a:sym typeface="Wingdings" panose="05000000000000000000" pitchFamily="2" charset="2"/>
              </a:rPr>
              <a:t>t</a:t>
            </a:r>
            <a:r>
              <a:rPr lang="pt-BR" sz="2000" dirty="0" smtClean="0">
                <a:sym typeface="Wingdings" panose="05000000000000000000" pitchFamily="2" charset="2"/>
              </a:rPr>
              <a:t> tenha menor peso quanto maior t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479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Consistência dinâmica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0320" y="1834166"/>
            <a:ext cx="9613861" cy="3599316"/>
          </a:xfrm>
        </p:spPr>
        <p:txBody>
          <a:bodyPr/>
          <a:lstStyle/>
          <a:p>
            <a:r>
              <a:rPr lang="pt-BR" dirty="0" smtClean="0"/>
              <a:t>Seria conveniente impor uma propriedade sobre as funções de utilidade intertemporais, de consistência dinâmica. Ou seja:</a:t>
            </a:r>
          </a:p>
          <a:p>
            <a:r>
              <a:rPr lang="pt-BR" dirty="0" smtClean="0">
                <a:solidFill>
                  <a:srgbClr val="FFFF00"/>
                </a:solidFill>
              </a:rPr>
              <a:t>Que o valor marginal do consumo no período i, em termos de consumo abdicado no período j, seja independente da data do consumo. Ou que a taxa marginal de substituição entre os dois períodos, xi em termos de </a:t>
            </a:r>
            <a:r>
              <a:rPr lang="pt-BR" dirty="0" err="1" smtClean="0">
                <a:solidFill>
                  <a:srgbClr val="FFFF00"/>
                </a:solidFill>
              </a:rPr>
              <a:t>xj</a:t>
            </a:r>
            <a:r>
              <a:rPr lang="pt-BR" dirty="0" smtClean="0">
                <a:solidFill>
                  <a:srgbClr val="FFFF00"/>
                </a:solidFill>
              </a:rPr>
              <a:t>, seja dependente apenas dos níveis de consumo nos dois períodos. Assim: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62" y="4583818"/>
            <a:ext cx="7086600" cy="1699327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V="1">
            <a:off x="6592529" y="4247535"/>
            <a:ext cx="2035277" cy="501446"/>
          </a:xfrm>
          <a:prstGeom prst="straightConnector1">
            <a:avLst/>
          </a:prstGeom>
          <a:ln w="3492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08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Gráfico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77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pt-BR" dirty="0" smtClean="0"/>
              <a:t>A taxa de juros </a:t>
            </a:r>
            <a:r>
              <a:rPr lang="pt-BR" dirty="0" err="1" smtClean="0"/>
              <a:t>rotaciona</a:t>
            </a:r>
            <a:r>
              <a:rPr lang="pt-BR" dirty="0" smtClean="0"/>
              <a:t> a restrição orçamentária</a:t>
            </a:r>
          </a:p>
          <a:p>
            <a:pPr marL="457200" indent="-457200">
              <a:buAutoNum type="arabicParenR"/>
            </a:pPr>
            <a:endParaRPr lang="pt-BR" dirty="0"/>
          </a:p>
          <a:p>
            <a:pPr marL="457200" indent="-457200">
              <a:buAutoNum type="arabicParenR"/>
            </a:pPr>
            <a:r>
              <a:rPr lang="pt-BR" dirty="0" smtClean="0"/>
              <a:t>A impaciência muda a inclinação da curva de indiferença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756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Desconto hiperbólico e Quase-hiperbólico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Felix </a:t>
            </a:r>
            <a:r>
              <a:rPr lang="pt-BR" dirty="0" err="1" smtClean="0"/>
              <a:t>Munoz</a:t>
            </a:r>
            <a:r>
              <a:rPr lang="pt-BR" dirty="0" smtClean="0"/>
              <a:t> – 1.12.2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231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6993"/>
          </a:xfrm>
        </p:spPr>
        <p:txBody>
          <a:bodyPr>
            <a:noAutofit/>
          </a:bodyPr>
          <a:lstStyle/>
          <a:p>
            <a:r>
              <a:rPr lang="pt-BR" sz="4000" dirty="0" smtClean="0">
                <a:solidFill>
                  <a:srgbClr val="0070C0"/>
                </a:solidFill>
              </a:rPr>
              <a:t>Introdução</a:t>
            </a:r>
            <a:endParaRPr lang="pt-BR" sz="4000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431" y="2012027"/>
            <a:ext cx="11008846" cy="4674207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/>
              <a:t>A </a:t>
            </a:r>
            <a:r>
              <a:rPr lang="en-US" sz="2400" dirty="0" err="1" smtClean="0"/>
              <a:t>maior</a:t>
            </a:r>
            <a:r>
              <a:rPr lang="en-US" sz="2400" dirty="0" smtClean="0"/>
              <a:t> parte dos </a:t>
            </a:r>
            <a:r>
              <a:rPr lang="en-US" sz="2400" dirty="0" err="1" smtClean="0"/>
              <a:t>indivíduos</a:t>
            </a:r>
            <a:r>
              <a:rPr lang="en-US" sz="2400" dirty="0" smtClean="0"/>
              <a:t> </a:t>
            </a:r>
            <a:r>
              <a:rPr lang="en-US" sz="2400" dirty="0" err="1" smtClean="0"/>
              <a:t>prefere</a:t>
            </a:r>
            <a:r>
              <a:rPr lang="en-US" sz="2400" dirty="0" smtClean="0"/>
              <a:t> </a:t>
            </a:r>
            <a:r>
              <a:rPr lang="en-US" sz="2400" dirty="0" err="1" smtClean="0"/>
              <a:t>receber</a:t>
            </a:r>
            <a:r>
              <a:rPr lang="en-US" sz="2400" dirty="0" smtClean="0"/>
              <a:t>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quantia</a:t>
            </a:r>
            <a:r>
              <a:rPr lang="en-US" sz="2400" dirty="0" smtClean="0"/>
              <a:t> $X </a:t>
            </a:r>
            <a:r>
              <a:rPr lang="en-US" sz="2400" dirty="0" err="1" smtClean="0"/>
              <a:t>hoje</a:t>
            </a:r>
            <a:r>
              <a:rPr lang="en-US" sz="2400" dirty="0" smtClean="0"/>
              <a:t> do que no </a:t>
            </a:r>
            <a:r>
              <a:rPr lang="en-US" sz="2400" dirty="0" err="1" smtClean="0"/>
              <a:t>futuro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 </a:t>
            </a:r>
            <a:r>
              <a:rPr lang="en-US" sz="2400" dirty="0" err="1" smtClean="0">
                <a:sym typeface="Wingdings" panose="05000000000000000000" pitchFamily="2" charset="2"/>
              </a:rPr>
              <a:t>p</a:t>
            </a:r>
            <a:r>
              <a:rPr lang="en-US" sz="2400" dirty="0" err="1" smtClean="0"/>
              <a:t>ortanto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economia</a:t>
            </a:r>
            <a:r>
              <a:rPr lang="en-US" sz="2400" dirty="0" smtClean="0"/>
              <a:t>, se assume que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indivíduos</a:t>
            </a:r>
            <a:r>
              <a:rPr lang="en-US" sz="2400" dirty="0" smtClean="0"/>
              <a:t> </a:t>
            </a:r>
            <a:r>
              <a:rPr lang="en-US" sz="2400" dirty="0" err="1" smtClean="0"/>
              <a:t>descontam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seus</a:t>
            </a:r>
            <a:r>
              <a:rPr lang="en-US" sz="2400" dirty="0" smtClean="0"/>
              <a:t> </a:t>
            </a:r>
            <a:r>
              <a:rPr lang="en-US" sz="2400" dirty="0" err="1" smtClean="0"/>
              <a:t>ganhos</a:t>
            </a:r>
            <a:r>
              <a:rPr lang="en-US" sz="2400" dirty="0" smtClean="0"/>
              <a:t> </a:t>
            </a:r>
            <a:r>
              <a:rPr lang="en-US" sz="2400" dirty="0" err="1" smtClean="0"/>
              <a:t>futuros</a:t>
            </a:r>
            <a:endParaRPr lang="en-US" sz="2400" dirty="0" smtClean="0"/>
          </a:p>
          <a:p>
            <a:pPr lvl="1"/>
            <a:r>
              <a:rPr lang="en-US" sz="2400" dirty="0" err="1" smtClean="0"/>
              <a:t>Utilizado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estudos</a:t>
            </a:r>
            <a:r>
              <a:rPr lang="en-US" sz="2400" dirty="0" smtClean="0"/>
              <a:t> de </a:t>
            </a:r>
            <a:r>
              <a:rPr lang="en-US" sz="2400" dirty="0" err="1" smtClean="0"/>
              <a:t>Economia</a:t>
            </a:r>
            <a:r>
              <a:rPr lang="en-US" sz="2400" dirty="0" smtClean="0"/>
              <a:t> </a:t>
            </a:r>
            <a:r>
              <a:rPr lang="en-US" sz="2400" dirty="0" err="1" smtClean="0"/>
              <a:t>Comportamental</a:t>
            </a:r>
            <a:endParaRPr lang="en-US" sz="24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2400" dirty="0" smtClean="0"/>
              <a:t>3 </a:t>
            </a:r>
            <a:r>
              <a:rPr lang="en-US" sz="2400" dirty="0" err="1" smtClean="0"/>
              <a:t>modelos</a:t>
            </a:r>
            <a:r>
              <a:rPr lang="en-US" sz="2400" dirty="0" smtClean="0"/>
              <a:t> </a:t>
            </a:r>
            <a:r>
              <a:rPr lang="en-US" sz="2400" dirty="0" err="1" smtClean="0"/>
              <a:t>comuns</a:t>
            </a:r>
            <a:r>
              <a:rPr lang="en-US" sz="2400" dirty="0" smtClean="0"/>
              <a:t> para </a:t>
            </a:r>
            <a:r>
              <a:rPr lang="en-US" sz="2400" dirty="0" err="1" smtClean="0"/>
              <a:t>descrever</a:t>
            </a:r>
            <a:r>
              <a:rPr lang="en-US" sz="2400" dirty="0" smtClean="0"/>
              <a:t> </a:t>
            </a:r>
            <a:r>
              <a:rPr lang="en-US" sz="2400" dirty="0" err="1" smtClean="0"/>
              <a:t>tal</a:t>
            </a:r>
            <a:r>
              <a:rPr lang="en-US" sz="2400" dirty="0" smtClean="0"/>
              <a:t> </a:t>
            </a:r>
            <a:r>
              <a:rPr lang="en-US" sz="2400" dirty="0" err="1" smtClean="0"/>
              <a:t>desconto</a:t>
            </a:r>
            <a:r>
              <a:rPr lang="en-US" sz="2400" dirty="0" smtClean="0"/>
              <a:t>:</a:t>
            </a:r>
          </a:p>
          <a:p>
            <a:pPr marL="457200" lvl="1" indent="0">
              <a:buNone/>
            </a:pPr>
            <a:endParaRPr lang="en-US" sz="2400" dirty="0"/>
          </a:p>
          <a:p>
            <a:pPr marL="914400" lvl="1" indent="-457200">
              <a:buAutoNum type="arabicParenR"/>
            </a:pPr>
            <a:r>
              <a:rPr lang="en-US" sz="2400" dirty="0" err="1" smtClean="0">
                <a:solidFill>
                  <a:srgbClr val="FFFF00"/>
                </a:solidFill>
              </a:rPr>
              <a:t>Desconto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exponencial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914400" lvl="1" indent="-457200">
              <a:buAutoNum type="arabicParenR"/>
            </a:pPr>
            <a:r>
              <a:rPr lang="en-US" sz="2400" dirty="0" err="1" smtClean="0">
                <a:solidFill>
                  <a:srgbClr val="FFFF00"/>
                </a:solidFill>
              </a:rPr>
              <a:t>Desconto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hiperbolico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914400" lvl="1" indent="-457200">
              <a:buAutoNum type="arabicParenR"/>
            </a:pPr>
            <a:r>
              <a:rPr lang="en-US" sz="2400" dirty="0" err="1" smtClean="0">
                <a:solidFill>
                  <a:srgbClr val="FFFF00"/>
                </a:solidFill>
              </a:rPr>
              <a:t>Desconto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quase-hiperbólico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914400" lvl="1" indent="-457200">
              <a:buAutoNum type="arabicParenR"/>
            </a:pPr>
            <a:endParaRPr lang="en-US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383" y="107629"/>
            <a:ext cx="9720072" cy="686993"/>
          </a:xfrm>
        </p:spPr>
        <p:txBody>
          <a:bodyPr>
            <a:noAutofit/>
          </a:bodyPr>
          <a:lstStyle/>
          <a:p>
            <a:r>
              <a:rPr lang="pt-BR" sz="4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 – Desconto exponencial (padrão)</a:t>
            </a:r>
            <a:endParaRPr lang="pt-BR" sz="4000" dirty="0">
              <a:solidFill>
                <a:schemeClr val="bg2">
                  <a:lumMod val="40000"/>
                  <a:lumOff val="60000"/>
                </a:schemeClr>
              </a:solidFill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272209"/>
                <a:ext cx="11008846" cy="4674207"/>
              </a:xfrm>
            </p:spPr>
            <p:txBody>
              <a:bodyPr>
                <a:noAutofit/>
              </a:bodyPr>
              <a:lstStyle/>
              <a:p>
                <a:pPr lvl="1"/>
                <a:r>
                  <a:rPr lang="pt-BR" sz="2400" dirty="0" smtClean="0">
                    <a:solidFill>
                      <a:schemeClr val="tx1"/>
                    </a:solidFill>
                  </a:rPr>
                  <a:t>O valor descontado de uma quantia monetária recebida no t, sendo t ≥ 1, em valores atuais, decrescentes no tempo, é dado por: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(1+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</a:rPr>
                  <a:t>                           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(1)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r>
                  <a:rPr lang="pt-BR" sz="2000" dirty="0" smtClean="0">
                    <a:solidFill>
                      <a:schemeClr val="tx1"/>
                    </a:solidFill>
                  </a:rPr>
                  <a:t>Sendo: 0 ≤ </a:t>
                </a:r>
                <a:r>
                  <a:rPr lang="pt-BR" sz="2000" dirty="0">
                    <a:solidFill>
                      <a:schemeClr val="tx1"/>
                    </a:solidFill>
                  </a:rPr>
                  <a:t>r ≤ </a:t>
                </a:r>
                <a:r>
                  <a:rPr lang="pt-BR" sz="2000" dirty="0" smtClean="0">
                    <a:solidFill>
                      <a:schemeClr val="tx1"/>
                    </a:solidFill>
                  </a:rPr>
                  <a:t>1</a:t>
                </a:r>
                <a:r>
                  <a:rPr lang="pt-BR" sz="2000" dirty="0">
                    <a:solidFill>
                      <a:schemeClr val="tx1"/>
                    </a:solidFill>
                  </a:rPr>
                  <a:t> </a:t>
                </a:r>
                <a:r>
                  <a:rPr lang="pt-BR" sz="2000" dirty="0" smtClean="0">
                    <a:solidFill>
                      <a:schemeClr val="tx1"/>
                    </a:solidFill>
                  </a:rPr>
                  <a:t>a taxa de juros.</a:t>
                </a:r>
              </a:p>
              <a:p>
                <a:pPr marL="457200" lvl="1" indent="0">
                  <a:buNone/>
                </a:pPr>
                <a:endParaRPr lang="pt-BR" sz="2000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r>
                  <a:rPr lang="pt-BR" sz="2400" dirty="0" smtClean="0">
                    <a:solidFill>
                      <a:schemeClr val="tx1"/>
                    </a:solidFill>
                  </a:rPr>
                  <a:t>Considerando um período contínuo, é possível encontrar uma taxa de desconto subjetiva para o montante, que mede como (1) varia ao longo do tempo em relação a seu valor inicial, ou seja:</a:t>
                </a:r>
              </a:p>
              <a:p>
                <a:pPr marL="457200" lvl="1" indent="0">
                  <a:buNone/>
                </a:pPr>
                <a:endParaRPr lang="pt-BR" sz="2400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(1+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(1+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ln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⁡(1+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(1+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(1+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ln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⁡(1+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endParaRPr lang="pt-BR" sz="20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272209"/>
                <a:ext cx="11008846" cy="4674207"/>
              </a:xfrm>
              <a:blipFill>
                <a:blip r:embed="rId3"/>
                <a:stretch>
                  <a:fillRect t="-1828" r="-1163" b="-1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7816326" y="4392678"/>
            <a:ext cx="4067280" cy="156966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Este resultado é constante em </a:t>
            </a:r>
            <a:r>
              <a:rPr lang="pt-BR" sz="1600" b="1" dirty="0" smtClean="0">
                <a:solidFill>
                  <a:schemeClr val="bg1"/>
                </a:solidFill>
              </a:rPr>
              <a:t>t;</a:t>
            </a:r>
            <a:endParaRPr lang="pt-BR" sz="1600" b="1" dirty="0" smtClean="0">
              <a:solidFill>
                <a:schemeClr val="bg1"/>
              </a:solidFill>
            </a:endParaRPr>
          </a:p>
          <a:p>
            <a:r>
              <a:rPr lang="pt-BR" sz="1600" b="1" dirty="0" smtClean="0">
                <a:solidFill>
                  <a:schemeClr val="bg1"/>
                </a:solidFill>
              </a:rPr>
              <a:t>Ou seja: o desconto exponencial assume que a comparação dos </a:t>
            </a:r>
            <a:r>
              <a:rPr lang="pt-BR" sz="1600" b="1" i="1" dirty="0" err="1" smtClean="0">
                <a:solidFill>
                  <a:schemeClr val="bg1"/>
                </a:solidFill>
              </a:rPr>
              <a:t>payoffs</a:t>
            </a:r>
            <a:r>
              <a:rPr lang="pt-BR" sz="1600" b="1" dirty="0" smtClean="0">
                <a:solidFill>
                  <a:schemeClr val="bg1"/>
                </a:solidFill>
              </a:rPr>
              <a:t> </a:t>
            </a:r>
            <a:r>
              <a:rPr lang="pt-BR" sz="1600" b="1" dirty="0" smtClean="0">
                <a:solidFill>
                  <a:schemeClr val="bg1"/>
                </a:solidFill>
              </a:rPr>
              <a:t>de i entre o período 0 e k </a:t>
            </a:r>
            <a:r>
              <a:rPr lang="pt-BR" sz="1600" b="1" dirty="0" smtClean="0">
                <a:solidFill>
                  <a:schemeClr val="bg1"/>
                </a:solidFill>
              </a:rPr>
              <a:t>coincidem </a:t>
            </a:r>
            <a:r>
              <a:rPr lang="pt-BR" sz="1600" b="1" dirty="0" smtClean="0">
                <a:solidFill>
                  <a:schemeClr val="bg1"/>
                </a:solidFill>
              </a:rPr>
              <a:t>com os </a:t>
            </a:r>
            <a:r>
              <a:rPr lang="pt-BR" sz="1600" b="1" dirty="0" err="1" smtClean="0">
                <a:solidFill>
                  <a:schemeClr val="bg1"/>
                </a:solidFill>
              </a:rPr>
              <a:t>payoffs</a:t>
            </a:r>
            <a:r>
              <a:rPr lang="pt-BR" sz="1600" b="1" dirty="0" smtClean="0">
                <a:solidFill>
                  <a:schemeClr val="bg1"/>
                </a:solidFill>
              </a:rPr>
              <a:t> </a:t>
            </a:r>
            <a:r>
              <a:rPr lang="pt-BR" sz="1600" b="1" dirty="0" smtClean="0">
                <a:solidFill>
                  <a:schemeClr val="bg1"/>
                </a:solidFill>
              </a:rPr>
              <a:t>entre t e </a:t>
            </a:r>
            <a:r>
              <a:rPr lang="pt-BR" sz="1600" b="1" dirty="0" err="1" smtClean="0">
                <a:solidFill>
                  <a:schemeClr val="bg1"/>
                </a:solidFill>
              </a:rPr>
              <a:t>t+k</a:t>
            </a:r>
            <a:r>
              <a:rPr lang="pt-BR" sz="1600" b="1" dirty="0" smtClean="0">
                <a:solidFill>
                  <a:schemeClr val="bg1"/>
                </a:solidFill>
              </a:rPr>
              <a:t>, já que o tempo transcorrido nas duas situações é k.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0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3728" y="500613"/>
            <a:ext cx="9720072" cy="686993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PROBLEMA COM O MÉTODO TRADICIONAL </a:t>
            </a:r>
            <a:endParaRPr lang="pt-BR" sz="3600" b="1" dirty="0">
              <a:solidFill>
                <a:srgbClr val="FFFF00"/>
              </a:solidFill>
              <a:sym typeface="Wingdings" panose="05000000000000000000" pitchFamily="2" charset="2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2154" y="1581449"/>
            <a:ext cx="11008846" cy="4674207"/>
          </a:xfrm>
        </p:spPr>
        <p:txBody>
          <a:bodyPr>
            <a:noAutofit/>
          </a:bodyPr>
          <a:lstStyle/>
          <a:p>
            <a:pPr lvl="1"/>
            <a:r>
              <a:rPr lang="pt-BR" sz="2800" dirty="0" smtClean="0"/>
              <a:t>AS PREFERÊNCIAS AO SE CONSIDERAR O DESCONTO EXPONENCIAL </a:t>
            </a:r>
            <a:r>
              <a:rPr lang="pt-BR" sz="2800" dirty="0" smtClean="0">
                <a:sym typeface="Wingdings" panose="05000000000000000000" pitchFamily="2" charset="2"/>
              </a:rPr>
              <a:t> são inconsistentes em relação ao tempo.</a:t>
            </a:r>
          </a:p>
          <a:p>
            <a:pPr lvl="1"/>
            <a:endParaRPr lang="pt-BR" sz="2000" dirty="0">
              <a:sym typeface="Wingdings" panose="05000000000000000000" pitchFamily="2" charset="2"/>
            </a:endParaRPr>
          </a:p>
          <a:p>
            <a:pPr lvl="1"/>
            <a:r>
              <a:rPr lang="pt-BR" sz="2800" dirty="0" smtClean="0">
                <a:sym typeface="Wingdings" panose="05000000000000000000" pitchFamily="2" charset="2"/>
              </a:rPr>
              <a:t>Indivíduos que adotam este método fazem um grande desconto dos </a:t>
            </a:r>
            <a:r>
              <a:rPr lang="pt-BR" sz="2800" i="1" dirty="0" err="1" smtClean="0">
                <a:sym typeface="Wingdings" panose="05000000000000000000" pitchFamily="2" charset="2"/>
              </a:rPr>
              <a:t>payoffs</a:t>
            </a:r>
            <a:r>
              <a:rPr lang="pt-BR" sz="2800" dirty="0" smtClean="0">
                <a:sym typeface="Wingdings" panose="05000000000000000000" pitchFamily="2" charset="2"/>
              </a:rPr>
              <a:t> </a:t>
            </a:r>
            <a:r>
              <a:rPr lang="pt-BR" sz="2800" dirty="0" smtClean="0">
                <a:sym typeface="Wingdings" panose="05000000000000000000" pitchFamily="2" charset="2"/>
              </a:rPr>
              <a:t>do período futuro (</a:t>
            </a:r>
            <a:r>
              <a:rPr lang="pt-BR" sz="2800" dirty="0" smtClean="0">
                <a:sym typeface="Wingdings" panose="05000000000000000000" pitchFamily="2" charset="2"/>
              </a:rPr>
              <a:t>t ≥ 1</a:t>
            </a:r>
            <a:r>
              <a:rPr lang="pt-BR" sz="2800" dirty="0" smtClean="0">
                <a:sym typeface="Wingdings" panose="05000000000000000000" pitchFamily="2" charset="2"/>
              </a:rPr>
              <a:t>)</a:t>
            </a:r>
          </a:p>
          <a:p>
            <a:pPr lvl="1"/>
            <a:endParaRPr lang="pt-BR" sz="2000" dirty="0">
              <a:sym typeface="Wingdings" panose="05000000000000000000" pitchFamily="2" charset="2"/>
            </a:endParaRPr>
          </a:p>
          <a:p>
            <a:pPr lvl="1"/>
            <a:r>
              <a:rPr lang="pt-BR" sz="2800" dirty="0" smtClean="0">
                <a:sym typeface="Wingdings" panose="05000000000000000000" pitchFamily="2" charset="2"/>
              </a:rPr>
              <a:t>Experimentos </a:t>
            </a:r>
            <a:r>
              <a:rPr lang="pt-BR" sz="2800" dirty="0" smtClean="0">
                <a:sym typeface="Wingdings" panose="05000000000000000000" pitchFamily="2" charset="2"/>
              </a:rPr>
              <a:t>controlados apontam </a:t>
            </a:r>
            <a:r>
              <a:rPr lang="pt-BR" sz="2800" dirty="0" smtClean="0">
                <a:sym typeface="Wingdings" panose="05000000000000000000" pitchFamily="2" charset="2"/>
              </a:rPr>
              <a:t>que a disposição dos indivíduos substituírem consumo entre os períodos t e (</a:t>
            </a:r>
            <a:r>
              <a:rPr lang="pt-BR" sz="2800" dirty="0" err="1" smtClean="0">
                <a:sym typeface="Wingdings" panose="05000000000000000000" pitchFamily="2" charset="2"/>
              </a:rPr>
              <a:t>t+k</a:t>
            </a:r>
            <a:r>
              <a:rPr lang="pt-BR" sz="2800" dirty="0" smtClean="0">
                <a:sym typeface="Wingdings" panose="05000000000000000000" pitchFamily="2" charset="2"/>
              </a:rPr>
              <a:t>) </a:t>
            </a:r>
            <a:r>
              <a:rPr lang="pt-BR" sz="2800" dirty="0" smtClean="0">
                <a:sym typeface="Wingdings" panose="05000000000000000000" pitchFamily="2" charset="2"/>
              </a:rPr>
              <a:t>depende </a:t>
            </a:r>
            <a:r>
              <a:rPr lang="pt-BR" sz="2800" dirty="0" smtClean="0">
                <a:sym typeface="Wingdings" panose="05000000000000000000" pitchFamily="2" charset="2"/>
              </a:rPr>
              <a:t>do </a:t>
            </a:r>
            <a:r>
              <a:rPr lang="pt-BR" sz="2800" dirty="0" smtClean="0">
                <a:sym typeface="Wingdings" panose="05000000000000000000" pitchFamily="2" charset="2"/>
              </a:rPr>
              <a:t>momento  logo, a literatura propôs desconto </a:t>
            </a:r>
            <a:r>
              <a:rPr lang="pt-BR" sz="2800" dirty="0" smtClean="0">
                <a:solidFill>
                  <a:srgbClr val="FFFF00"/>
                </a:solidFill>
                <a:sym typeface="Wingdings" panose="05000000000000000000" pitchFamily="2" charset="2"/>
              </a:rPr>
              <a:t>hiperbólico e quase-hiperbólico </a:t>
            </a:r>
            <a:r>
              <a:rPr lang="pt-BR" sz="2800" dirty="0" smtClean="0">
                <a:sym typeface="Wingdings" panose="05000000000000000000" pitchFamily="2" charset="2"/>
              </a:rPr>
              <a:t>para solucionar este problema de inconsistência nas escolhas </a:t>
            </a:r>
            <a:endParaRPr lang="pt-BR" sz="2800" dirty="0" smtClean="0"/>
          </a:p>
          <a:p>
            <a:pPr lvl="1"/>
            <a:endParaRPr lang="pt-BR" sz="2800" dirty="0" smtClean="0"/>
          </a:p>
          <a:p>
            <a:pPr lvl="1"/>
            <a:endParaRPr lang="pt-BR" sz="2400" dirty="0"/>
          </a:p>
          <a:p>
            <a:pPr marL="457200" lvl="1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6436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388" y="75002"/>
            <a:ext cx="11522612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2 - Desconto </a:t>
            </a:r>
            <a:r>
              <a:rPr lang="pt-BR" b="1" dirty="0" smtClean="0">
                <a:solidFill>
                  <a:srgbClr val="FFFF00"/>
                </a:solidFill>
              </a:rPr>
              <a:t>Hiperbólico </a:t>
            </a:r>
            <a:br>
              <a:rPr lang="pt-BR" b="1" dirty="0" smtClean="0">
                <a:solidFill>
                  <a:srgbClr val="FFFF00"/>
                </a:solidFill>
              </a:rPr>
            </a:br>
            <a:r>
              <a:rPr lang="pt-BR" sz="3200" b="1" dirty="0" smtClean="0">
                <a:solidFill>
                  <a:srgbClr val="FFFF00"/>
                </a:solidFill>
              </a:rPr>
              <a:t>(Economia Comportamental)</a:t>
            </a:r>
            <a:endParaRPr lang="pt-BR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23452" y="1400565"/>
                <a:ext cx="10515600" cy="4351338"/>
              </a:xfrm>
            </p:spPr>
            <p:txBody>
              <a:bodyPr>
                <a:noAutofit/>
              </a:bodyPr>
              <a:lstStyle/>
              <a:p>
                <a:r>
                  <a:rPr lang="pt-BR" dirty="0" smtClean="0"/>
                  <a:t>Neste caso, os indivíduos usam a seguinte fórmula de desconto de um ganho (</a:t>
                </a:r>
                <a:r>
                  <a:rPr lang="pt-BR" i="1" dirty="0" err="1" smtClean="0"/>
                  <a:t>payoff</a:t>
                </a:r>
                <a:r>
                  <a:rPr lang="pt-BR" dirty="0" smtClean="0"/>
                  <a:t>) futuro, recebido no período 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𝒓𝒕</m:t>
                              </m:r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𝜸</m:t>
                              </m:r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sup>
                          </m:sSup>
                        </m:den>
                      </m:f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000" b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err="1" smtClean="0"/>
                  <a:t>onde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endParaRPr lang="pt-BR" sz="2000" b="0" dirty="0" smtClean="0">
                  <a:ea typeface="Cambria Math"/>
                </a:endParaRPr>
              </a:p>
              <a:p>
                <a:r>
                  <a:rPr lang="en-US" dirty="0" err="1" smtClean="0"/>
                  <a:t>Neste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caso</a:t>
                </a:r>
                <a:r>
                  <a:rPr lang="en-US" dirty="0" smtClean="0"/>
                  <a:t>, a </a:t>
                </a:r>
                <a:r>
                  <a:rPr lang="en-US" sz="2000" dirty="0" smtClean="0"/>
                  <a:t>taxa de </a:t>
                </a:r>
                <a:r>
                  <a:rPr lang="en-US" sz="2000" dirty="0" err="1" smtClean="0"/>
                  <a:t>desconto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subjetivo</a:t>
                </a:r>
                <a:r>
                  <a:rPr lang="en-US" sz="2000" dirty="0" smtClean="0"/>
                  <a:t> é: </a:t>
                </a:r>
                <a14:m>
                  <m:oMath xmlns:m="http://schemas.openxmlformats.org/officeDocument/2006/math">
                    <m:r>
                      <a:rPr lang="pt-BR" sz="2000" b="0" i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endParaRPr lang="pt-BR" sz="2000" b="0" i="0" dirty="0" smtClean="0">
                  <a:latin typeface="Cambria Math" panose="02040503050406030204" pitchFamily="18" charset="0"/>
                  <a:ea typeface="Cambria Math"/>
                </a:endParaRPr>
              </a:p>
              <a:p>
                <a:endParaRPr lang="pt-BR" sz="2000" b="0" i="0" dirty="0" smtClean="0">
                  <a:latin typeface="Cambria Math" panose="02040503050406030204" pitchFamily="18" charset="0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0" smtClean="0">
                          <a:latin typeface="Cambria Math" panose="02040503050406030204" pitchFamily="18" charset="0"/>
                          <a:ea typeface="Cambria Math"/>
                        </a:rPr>
                        <m:t>  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𝝏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1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000" b="1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b="1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  <m:r>
                                            <a:rPr lang="en-US" sz="2000" b="1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b="1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𝒓𝒕</m:t>
                                          </m:r>
                                          <m:r>
                                            <a:rPr lang="en-US" sz="2000" b="1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sz="2000" b="1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𝜸</m:t>
                                          </m:r>
                                          <m:r>
                                            <a:rPr lang="en-US" sz="2000" b="1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/</m:t>
                                          </m:r>
                                          <m:r>
                                            <a:rPr lang="en-US" sz="2000" b="1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𝜶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1" dirty="0">
                                      <a:solidFill>
                                        <a:srgbClr val="FFFF00"/>
                                      </a:solidFill>
                                    </a:rPr>
                                    <m:t> 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𝝏</m:t>
                              </m:r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𝒓𝒕</m:t>
                                  </m:r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𝜸</m:t>
                                  </m:r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/</m:t>
                                  </m:r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rgbClr val="FFFF00"/>
                              </a:solidFill>
                            </a:rPr>
                            <m:t> 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𝜸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𝒓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𝒓𝒕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b="1" dirty="0" smtClean="0"/>
              </a:p>
              <a:p>
                <a:pPr marL="128016" lvl="1" indent="0" algn="r">
                  <a:buNone/>
                </a:pPr>
                <a:endParaRPr lang="en-US" sz="1800" b="1" dirty="0">
                  <a:solidFill>
                    <a:srgbClr val="FFFF00"/>
                  </a:solidFill>
                </a:endParaRPr>
              </a:p>
              <a:p>
                <a:pPr marL="128016" lvl="1" indent="0" algn="ctr">
                  <a:buNone/>
                </a:pPr>
                <a:r>
                  <a:rPr lang="en-US" sz="1800" b="1" dirty="0" smtClean="0">
                    <a:solidFill>
                      <a:srgbClr val="FFFF00"/>
                    </a:solidFill>
                  </a:rPr>
                  <a:t>                                    </a:t>
                </a:r>
                <a:r>
                  <a:rPr lang="en-US" sz="1800" b="1" dirty="0" err="1" smtClean="0">
                    <a:solidFill>
                      <a:srgbClr val="FFFF00"/>
                    </a:solidFill>
                  </a:rPr>
                  <a:t>Decrescente</a:t>
                </a:r>
                <a:r>
                  <a:rPr lang="en-US" sz="18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1800" b="1" dirty="0" err="1" smtClean="0">
                    <a:solidFill>
                      <a:srgbClr val="FFFF00"/>
                    </a:solidFill>
                  </a:rPr>
                  <a:t>em</a:t>
                </a:r>
                <a:r>
                  <a:rPr lang="en-US" sz="1800" b="1" dirty="0" smtClean="0">
                    <a:solidFill>
                      <a:srgbClr val="FFFF00"/>
                    </a:solidFill>
                  </a:rPr>
                  <a:t> t</a:t>
                </a:r>
              </a:p>
              <a:p>
                <a:r>
                  <a:rPr lang="en-US" dirty="0" err="1" smtClean="0"/>
                  <a:t>Em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várias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aplicações</a:t>
                </a:r>
                <a:r>
                  <a:rPr lang="en-US" dirty="0" smtClean="0"/>
                  <a:t>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e a taxa de </a:t>
                </a:r>
                <a:r>
                  <a:rPr lang="en-US" dirty="0" err="1" smtClean="0"/>
                  <a:t>desconto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passa</a:t>
                </a:r>
                <a:r>
                  <a:rPr lang="en-US" dirty="0" smtClean="0"/>
                  <a:t> a </a:t>
                </a:r>
                <a:r>
                  <a:rPr lang="en-US" dirty="0" err="1" smtClean="0"/>
                  <a:t>ser</a:t>
                </a:r>
                <a:r>
                  <a:rPr lang="en-US" dirty="0" smtClean="0"/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𝒓𝒕</m:t>
                        </m:r>
                        <m:r>
                          <a:rPr lang="en-US" sz="2800" b="1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000" b="1" dirty="0"/>
              </a:p>
              <a:p>
                <a:pPr marL="0" indent="0">
                  <a:buNone/>
                </a:pPr>
                <a:endParaRPr lang="pt-BR" sz="20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3452" y="1400565"/>
                <a:ext cx="10515600" cy="4351338"/>
              </a:xfrm>
              <a:blipFill>
                <a:blip r:embed="rId3"/>
                <a:stretch>
                  <a:fillRect l="-754" t="-1961" b="-183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ta para Baixo 5"/>
          <p:cNvSpPr/>
          <p:nvPr/>
        </p:nvSpPr>
        <p:spPr>
          <a:xfrm>
            <a:off x="7288605" y="5073727"/>
            <a:ext cx="239843" cy="359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69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/>
        </p:spPr>
        <p:txBody>
          <a:bodyPr/>
          <a:lstStyle/>
          <a:p>
            <a:r>
              <a:rPr lang="en-US" altLang="pt-BR" dirty="0" smtClean="0">
                <a:solidFill>
                  <a:srgbClr val="002060"/>
                </a:solidFill>
              </a:rPr>
              <a:t>VALOR PRESENTE</a:t>
            </a:r>
            <a:endParaRPr lang="en-US" altLang="pt-BR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0321" y="2226212"/>
                <a:ext cx="10255348" cy="4244926"/>
              </a:xfrm>
              <a:noFill/>
              <a:ln/>
            </p:spPr>
            <p:txBody>
              <a:bodyPr>
                <a:normAutofit/>
              </a:bodyPr>
              <a:lstStyle/>
              <a:p>
                <a:r>
                  <a:rPr lang="en-US" altLang="pt-BR" dirty="0" smtClean="0"/>
                  <a:t>Supondo que </a:t>
                </a:r>
                <a:r>
                  <a:rPr lang="en-US" altLang="pt-BR" dirty="0" err="1" smtClean="0"/>
                  <a:t>você</a:t>
                </a:r>
                <a:r>
                  <a:rPr lang="en-US" altLang="pt-BR" dirty="0" smtClean="0"/>
                  <a:t> </a:t>
                </a:r>
                <a:r>
                  <a:rPr lang="en-US" altLang="pt-BR" dirty="0" err="1" smtClean="0"/>
                  <a:t>possa</a:t>
                </a:r>
                <a:r>
                  <a:rPr lang="en-US" altLang="pt-BR" dirty="0" smtClean="0"/>
                  <a:t> </a:t>
                </a:r>
                <a:r>
                  <a:rPr lang="en-US" altLang="pt-BR" dirty="0" err="1" smtClean="0"/>
                  <a:t>pagar</a:t>
                </a:r>
                <a:r>
                  <a:rPr lang="en-US" altLang="pt-BR" dirty="0" smtClean="0"/>
                  <a:t> </a:t>
                </a:r>
                <a:r>
                  <a:rPr lang="en-US" altLang="pt-BR" dirty="0" err="1" smtClean="0"/>
                  <a:t>uma</a:t>
                </a:r>
                <a:r>
                  <a:rPr lang="en-US" altLang="pt-BR" dirty="0" smtClean="0"/>
                  <a:t> </a:t>
                </a:r>
                <a:r>
                  <a:rPr lang="en-US" altLang="pt-BR" dirty="0" err="1" smtClean="0"/>
                  <a:t>determinada</a:t>
                </a:r>
                <a:r>
                  <a:rPr lang="en-US" altLang="pt-BR" dirty="0" smtClean="0"/>
                  <a:t> </a:t>
                </a:r>
                <a:r>
                  <a:rPr lang="en-US" altLang="pt-BR" dirty="0" err="1" smtClean="0"/>
                  <a:t>quantia</a:t>
                </a:r>
                <a:r>
                  <a:rPr lang="en-US" altLang="pt-BR" dirty="0" smtClean="0"/>
                  <a:t> agora para </a:t>
                </a:r>
                <a:r>
                  <a:rPr lang="en-US" altLang="pt-BR" dirty="0" err="1" smtClean="0"/>
                  <a:t>obter</a:t>
                </a:r>
                <a:r>
                  <a:rPr lang="en-US" altLang="pt-BR" dirty="0" smtClean="0"/>
                  <a:t> $1 no </a:t>
                </a:r>
                <a:r>
                  <a:rPr lang="en-US" altLang="pt-BR" dirty="0" err="1" smtClean="0"/>
                  <a:t>início</a:t>
                </a:r>
                <a:r>
                  <a:rPr lang="en-US" altLang="pt-BR" dirty="0" smtClean="0"/>
                  <a:t> do </a:t>
                </a:r>
                <a:r>
                  <a:rPr lang="en-US" altLang="pt-BR" dirty="0" err="1" smtClean="0"/>
                  <a:t>próximo</a:t>
                </a:r>
                <a:r>
                  <a:rPr lang="en-US" altLang="pt-BR" dirty="0" smtClean="0"/>
                  <a:t> </a:t>
                </a:r>
                <a:r>
                  <a:rPr lang="en-US" altLang="pt-BR" dirty="0" err="1" smtClean="0"/>
                  <a:t>período</a:t>
                </a:r>
                <a:r>
                  <a:rPr lang="en-US" altLang="pt-BR" dirty="0" smtClean="0"/>
                  <a:t>.</a:t>
                </a:r>
              </a:p>
              <a:p>
                <a:r>
                  <a:rPr lang="en-US" altLang="pt-BR" dirty="0" err="1" smtClean="0"/>
                  <a:t>Qual</a:t>
                </a:r>
                <a:r>
                  <a:rPr lang="en-US" altLang="pt-BR" dirty="0" smtClean="0"/>
                  <a:t> o valor </a:t>
                </a:r>
                <a:r>
                  <a:rPr lang="en-US" altLang="pt-BR" dirty="0" err="1" smtClean="0"/>
                  <a:t>máximo</a:t>
                </a:r>
                <a:r>
                  <a:rPr lang="en-US" altLang="pt-BR" dirty="0" smtClean="0"/>
                  <a:t> que </a:t>
                </a:r>
                <a:r>
                  <a:rPr lang="en-US" altLang="pt-BR" dirty="0" err="1" smtClean="0"/>
                  <a:t>você</a:t>
                </a:r>
                <a:r>
                  <a:rPr lang="en-US" altLang="pt-BR" dirty="0" smtClean="0"/>
                  <a:t> </a:t>
                </a:r>
                <a:r>
                  <a:rPr lang="en-US" altLang="pt-BR" dirty="0" err="1" smtClean="0"/>
                  <a:t>deveria</a:t>
                </a:r>
                <a:r>
                  <a:rPr lang="en-US" altLang="pt-BR" dirty="0" smtClean="0"/>
                  <a:t> </a:t>
                </a:r>
                <a:r>
                  <a:rPr lang="en-US" altLang="pt-BR" dirty="0" err="1" smtClean="0"/>
                  <a:t>economizar</a:t>
                </a:r>
                <a:r>
                  <a:rPr lang="en-US" altLang="pt-BR" dirty="0" smtClean="0"/>
                  <a:t> </a:t>
                </a:r>
                <a:r>
                  <a:rPr lang="en-US" altLang="pt-BR" dirty="0" err="1" smtClean="0"/>
                  <a:t>hoje</a:t>
                </a:r>
                <a:r>
                  <a:rPr lang="en-US" altLang="pt-BR" dirty="0" smtClean="0"/>
                  <a:t>? </a:t>
                </a:r>
                <a:r>
                  <a:rPr lang="en-US" altLang="pt-BR" dirty="0" err="1" smtClean="0"/>
                  <a:t>Seria</a:t>
                </a:r>
                <a:r>
                  <a:rPr lang="en-US" altLang="pt-BR" dirty="0" smtClean="0"/>
                  <a:t> $1?</a:t>
                </a:r>
              </a:p>
              <a:p>
                <a:endParaRPr lang="en-US" altLang="pt-BR" dirty="0" smtClean="0"/>
              </a:p>
              <a:p>
                <a:pPr lvl="1"/>
                <a:r>
                  <a:rPr lang="en-US" altLang="pt-BR" dirty="0" err="1" smtClean="0">
                    <a:solidFill>
                      <a:srgbClr val="FFFF00"/>
                    </a:solidFill>
                  </a:rPr>
                  <a:t>Não</a:t>
                </a:r>
                <a:r>
                  <a:rPr lang="en-US" altLang="pt-BR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altLang="pt-BR" dirty="0" smtClean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 se </a:t>
                </a:r>
                <a:r>
                  <a:rPr lang="en-US" altLang="pt-BR" dirty="0" err="1" smtClean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você</a:t>
                </a:r>
                <a:r>
                  <a:rPr lang="en-US" altLang="pt-BR" dirty="0" smtClean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pt-BR" dirty="0" err="1" smtClean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economizar</a:t>
                </a:r>
                <a:r>
                  <a:rPr lang="en-US" altLang="pt-BR" dirty="0" smtClean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pt-BR" dirty="0" smtClean="0">
                    <a:solidFill>
                      <a:srgbClr val="FFFF00"/>
                    </a:solidFill>
                  </a:rPr>
                  <a:t>$</a:t>
                </a:r>
                <a:r>
                  <a:rPr lang="en-US" altLang="pt-BR" dirty="0">
                    <a:solidFill>
                      <a:srgbClr val="FFFF00"/>
                    </a:solidFill>
                  </a:rPr>
                  <a:t>1 </a:t>
                </a:r>
                <a:r>
                  <a:rPr lang="en-US" altLang="pt-BR" dirty="0" smtClean="0">
                    <a:solidFill>
                      <a:srgbClr val="FFFF00"/>
                    </a:solidFill>
                  </a:rPr>
                  <a:t>agora</a:t>
                </a:r>
                <a:r>
                  <a:rPr lang="en-US" altLang="pt-BR" dirty="0" smtClean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 </a:t>
                </a:r>
                <a:r>
                  <a:rPr lang="en-US" altLang="pt-BR" dirty="0" smtClean="0">
                    <a:solidFill>
                      <a:srgbClr val="FFFF00"/>
                    </a:solidFill>
                  </a:rPr>
                  <a:t>no </a:t>
                </a:r>
                <a:r>
                  <a:rPr lang="en-US" altLang="pt-BR" dirty="0" err="1" smtClean="0">
                    <a:solidFill>
                      <a:srgbClr val="FFFF00"/>
                    </a:solidFill>
                  </a:rPr>
                  <a:t>início</a:t>
                </a:r>
                <a:r>
                  <a:rPr lang="en-US" altLang="pt-BR" dirty="0" smtClean="0">
                    <a:solidFill>
                      <a:srgbClr val="FFFF00"/>
                    </a:solidFill>
                  </a:rPr>
                  <a:t> do </a:t>
                </a:r>
                <a:r>
                  <a:rPr lang="en-US" altLang="pt-BR" dirty="0" err="1" smtClean="0">
                    <a:solidFill>
                      <a:srgbClr val="FFFF00"/>
                    </a:solidFill>
                  </a:rPr>
                  <a:t>período</a:t>
                </a:r>
                <a:r>
                  <a:rPr lang="en-US" altLang="pt-BR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altLang="pt-BR" dirty="0" err="1" smtClean="0">
                    <a:solidFill>
                      <a:srgbClr val="FFFF00"/>
                    </a:solidFill>
                  </a:rPr>
                  <a:t>teria</a:t>
                </a:r>
                <a:r>
                  <a:rPr lang="en-US" altLang="pt-BR" dirty="0" smtClean="0">
                    <a:solidFill>
                      <a:srgbClr val="FFFF00"/>
                    </a:solidFill>
                  </a:rPr>
                  <a:t> ($1+ r$) &gt; $1 </a:t>
                </a:r>
              </a:p>
              <a:p>
                <a:pPr lvl="1"/>
                <a:r>
                  <a:rPr lang="en-US" altLang="pt-BR" dirty="0" err="1" smtClean="0"/>
                  <a:t>Portanto</a:t>
                </a:r>
                <a:r>
                  <a:rPr lang="en-US" altLang="pt-BR" dirty="0" smtClean="0"/>
                  <a:t>, </a:t>
                </a:r>
                <a:r>
                  <a:rPr lang="en-US" altLang="pt-BR" dirty="0" err="1" smtClean="0"/>
                  <a:t>pagar</a:t>
                </a:r>
                <a:r>
                  <a:rPr lang="en-US" altLang="pt-BR" dirty="0" smtClean="0"/>
                  <a:t> $1 agora para </a:t>
                </a:r>
                <a:r>
                  <a:rPr lang="en-US" altLang="pt-BR" dirty="0" err="1" smtClean="0"/>
                  <a:t>ter</a:t>
                </a:r>
                <a:r>
                  <a:rPr lang="en-US" altLang="pt-BR" dirty="0" smtClean="0"/>
                  <a:t> $1 no </a:t>
                </a:r>
                <a:r>
                  <a:rPr lang="en-US" altLang="pt-BR" dirty="0" err="1" smtClean="0"/>
                  <a:t>período</a:t>
                </a:r>
                <a:r>
                  <a:rPr lang="en-US" altLang="pt-BR" dirty="0" smtClean="0"/>
                  <a:t> </a:t>
                </a:r>
                <a:r>
                  <a:rPr lang="en-US" altLang="pt-BR" dirty="0" err="1" smtClean="0"/>
                  <a:t>seguinte</a:t>
                </a:r>
                <a:r>
                  <a:rPr lang="en-US" altLang="pt-BR" dirty="0" smtClean="0"/>
                  <a:t> é um </a:t>
                </a:r>
                <a:r>
                  <a:rPr lang="en-US" altLang="pt-BR" dirty="0" err="1" smtClean="0"/>
                  <a:t>mau</a:t>
                </a:r>
                <a:r>
                  <a:rPr lang="en-US" altLang="pt-BR" dirty="0" smtClean="0"/>
                  <a:t> </a:t>
                </a:r>
                <a:r>
                  <a:rPr lang="en-US" altLang="pt-BR" dirty="0" err="1" smtClean="0"/>
                  <a:t>negócio</a:t>
                </a:r>
                <a:r>
                  <a:rPr lang="en-US" altLang="pt-BR" dirty="0" smtClean="0"/>
                  <a:t>. </a:t>
                </a:r>
              </a:p>
              <a:p>
                <a:r>
                  <a:rPr lang="en-US" altLang="pt-BR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Logo: o valor </a:t>
                </a:r>
                <a:r>
                  <a:rPr lang="en-US" altLang="pt-BR" dirty="0" err="1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presente</a:t>
                </a:r>
                <a:r>
                  <a:rPr lang="en-US" altLang="pt-BR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de $ M no </a:t>
                </a:r>
                <a:r>
                  <a:rPr lang="en-US" altLang="pt-BR" dirty="0" err="1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período</a:t>
                </a:r>
                <a:r>
                  <a:rPr lang="en-US" altLang="pt-BR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altLang="pt-BR" dirty="0" err="1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seguinte</a:t>
                </a:r>
                <a:r>
                  <a:rPr lang="en-US" altLang="pt-BR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altLang="pt-BR" dirty="0" err="1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será</a:t>
                </a:r>
                <a:r>
                  <a:rPr lang="en-US" altLang="pt-BR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en-US" altLang="pt-BR" dirty="0" smtClean="0">
                  <a:solidFill>
                    <a:srgbClr val="002060"/>
                  </a:solidFill>
                </a:endParaRPr>
              </a:p>
              <a:p>
                <a:pPr marL="0" indent="0" algn="ctr">
                  <a:buNone/>
                </a:pPr>
                <a:r>
                  <a:rPr lang="pt-BR" altLang="pt-BR" sz="3200" b="1" dirty="0" smtClean="0">
                    <a:solidFill>
                      <a:schemeClr val="tx1"/>
                    </a:solidFill>
                  </a:rPr>
                  <a:t>VP</a:t>
                </a:r>
                <a14:m>
                  <m:oMath xmlns:m="http://schemas.openxmlformats.org/officeDocument/2006/math">
                    <m:r>
                      <a:rPr lang="pt-BR" altLang="pt-BR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altLang="pt-BR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altLang="pt-BR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r>
                          <a:rPr lang="pt-BR" altLang="pt-BR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altLang="pt-BR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pt-BR" altLang="pt-BR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altLang="pt-BR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pt-BR" altLang="pt-BR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pt-BR" b="1" dirty="0" smtClean="0">
                  <a:solidFill>
                    <a:srgbClr val="002060"/>
                  </a:solidFill>
                </a:endParaRPr>
              </a:p>
              <a:p>
                <a:endParaRPr lang="en-US" altLang="pt-B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0321" y="2226212"/>
                <a:ext cx="10255348" cy="4244926"/>
              </a:xfrm>
              <a:blipFill>
                <a:blip r:embed="rId2"/>
                <a:stretch>
                  <a:fillRect l="-832" t="-2009"/>
                </a:stretch>
              </a:blipFill>
              <a:ln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ixaDeTexto 1"/>
          <p:cNvSpPr txBox="1"/>
          <p:nvPr/>
        </p:nvSpPr>
        <p:spPr>
          <a:xfrm>
            <a:off x="9144000" y="4572000"/>
            <a:ext cx="2546253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VP é o valor máximo que deve ser poupado para que se tenha M no início do período seguinte, dada uma taxa de juros r</a:t>
            </a:r>
            <a:endParaRPr lang="pt-BR" dirty="0"/>
          </a:p>
        </p:txBody>
      </p:sp>
      <p:cxnSp>
        <p:nvCxnSpPr>
          <p:cNvPr id="4" name="Conector angulado 3"/>
          <p:cNvCxnSpPr/>
          <p:nvPr/>
        </p:nvCxnSpPr>
        <p:spPr>
          <a:xfrm>
            <a:off x="7104185" y="5641145"/>
            <a:ext cx="1674055" cy="393895"/>
          </a:xfrm>
          <a:prstGeom prst="bentConnector3">
            <a:avLst/>
          </a:prstGeom>
          <a:ln w="50800">
            <a:solidFill>
              <a:schemeClr val="accent1">
                <a:alpha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78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070" y="296028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chemeClr val="bg2"/>
                </a:solidFill>
              </a:rPr>
              <a:t>Comparando a taxa de desconto padrão (exponencial) e a hiperbólica</a:t>
            </a:r>
            <a:endParaRPr lang="pt-BR" sz="4000" b="1" dirty="0">
              <a:solidFill>
                <a:schemeClr val="bg2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00" y="2188534"/>
            <a:ext cx="6800000" cy="34285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</p:pic>
      <p:sp>
        <p:nvSpPr>
          <p:cNvPr id="7" name="CaixaDeTexto 6"/>
          <p:cNvSpPr txBox="1"/>
          <p:nvPr/>
        </p:nvSpPr>
        <p:spPr>
          <a:xfrm>
            <a:off x="8364511" y="1582340"/>
            <a:ext cx="3282846" cy="470898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Indivíduos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com taxa de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desconto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hiperbólica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i="1" u="sng" dirty="0" err="1" smtClean="0">
                <a:solidFill>
                  <a:schemeClr val="bg1"/>
                </a:solidFill>
                <a:latin typeface="+mj-lt"/>
              </a:rPr>
              <a:t>exibem</a:t>
            </a:r>
            <a:r>
              <a:rPr lang="en-US" sz="2000" i="1" u="sng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i="1" u="sng" dirty="0" err="1" smtClean="0">
                <a:solidFill>
                  <a:schemeClr val="bg1"/>
                </a:solidFill>
                <a:latin typeface="+mj-lt"/>
              </a:rPr>
              <a:t>viés</a:t>
            </a:r>
            <a:r>
              <a:rPr lang="en-US" sz="2000" i="1" u="sng" dirty="0" smtClean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2000" i="1" u="sng" dirty="0" err="1" smtClean="0">
                <a:solidFill>
                  <a:schemeClr val="bg1"/>
                </a:solidFill>
                <a:latin typeface="+mj-lt"/>
              </a:rPr>
              <a:t>presente</a:t>
            </a:r>
            <a:r>
              <a:rPr lang="en-US" sz="2000" i="1" u="sng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i="1" u="sng" dirty="0" err="1" smtClean="0">
                <a:solidFill>
                  <a:schemeClr val="bg1"/>
                </a:solidFill>
                <a:latin typeface="+mj-lt"/>
              </a:rPr>
              <a:t>em</a:t>
            </a:r>
            <a:r>
              <a:rPr lang="en-US" sz="2000" i="1" u="sng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i="1" u="sng" dirty="0" err="1" smtClean="0">
                <a:solidFill>
                  <a:schemeClr val="bg1"/>
                </a:solidFill>
                <a:latin typeface="+mj-lt"/>
              </a:rPr>
              <a:t>relação</a:t>
            </a:r>
            <a:r>
              <a:rPr lang="en-US" sz="2000" i="1" u="sng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i="1" u="sng" dirty="0" err="1" smtClean="0">
                <a:solidFill>
                  <a:schemeClr val="bg1"/>
                </a:solidFill>
                <a:latin typeface="+mj-lt"/>
              </a:rPr>
              <a:t>ao</a:t>
            </a:r>
            <a:r>
              <a:rPr lang="en-US" sz="2000" i="1" u="sng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i="1" u="sng" dirty="0" err="1" smtClean="0">
                <a:solidFill>
                  <a:schemeClr val="bg1"/>
                </a:solidFill>
                <a:latin typeface="+mj-lt"/>
              </a:rPr>
              <a:t>desconto</a:t>
            </a:r>
            <a:r>
              <a:rPr lang="en-US" sz="2000" i="1" u="sng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i="1" u="sng" dirty="0" err="1" smtClean="0">
                <a:solidFill>
                  <a:schemeClr val="bg1"/>
                </a:solidFill>
                <a:latin typeface="+mj-lt"/>
              </a:rPr>
              <a:t>exponencial</a:t>
            </a:r>
            <a:endParaRPr lang="en-US" sz="2000" i="1" u="sng" dirty="0" smtClean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Eles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descontam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muito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os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ganhos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mais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próximos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do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presente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Mas,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não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descontam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de forma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significativa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entre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dois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ganhos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que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estejam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próximos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um do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outro,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embora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mais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distantes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do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período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inicial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.</a:t>
            </a:r>
            <a:endParaRPr lang="pt-BR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95070" y="6179574"/>
            <a:ext cx="431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bg2"/>
                </a:solidFill>
              </a:rPr>
              <a:t>Munoz</a:t>
            </a:r>
            <a:r>
              <a:rPr lang="pt-BR" dirty="0" smtClean="0">
                <a:solidFill>
                  <a:schemeClr val="bg2"/>
                </a:solidFill>
              </a:rPr>
              <a:t>-Garcia (2017), p. 57</a:t>
            </a:r>
            <a:endParaRPr lang="pt-B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319" y="253504"/>
            <a:ext cx="9720072" cy="1044158"/>
          </a:xfrm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3 – Desconto quase hiperbólico</a:t>
            </a:r>
            <a:endParaRPr lang="pt-BR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53733" y="1297661"/>
                <a:ext cx="11002434" cy="5427603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 </a:t>
                </a:r>
                <a:r>
                  <a:rPr lang="en-US" sz="28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 </a:t>
                </a:r>
                <a:r>
                  <a:rPr lang="en-US" sz="2800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discreto</a:t>
                </a:r>
                <a:endParaRPr lang="en-US" sz="2800" dirty="0" smtClean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r>
                  <a:rPr lang="en-US" sz="2400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Neste</a:t>
                </a:r>
                <a:r>
                  <a:rPr lang="en-US" sz="24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caso</a:t>
                </a:r>
                <a:r>
                  <a:rPr lang="en-US" sz="24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, </a:t>
                </a:r>
                <a:r>
                  <a:rPr lang="en-US" sz="2400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também</a:t>
                </a:r>
                <a:r>
                  <a:rPr lang="en-US" sz="24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há</a:t>
                </a:r>
                <a:r>
                  <a:rPr lang="en-US" sz="24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viés</a:t>
                </a:r>
                <a:r>
                  <a:rPr lang="en-US" sz="24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en-US" sz="2400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presente</a:t>
                </a:r>
                <a:r>
                  <a:rPr lang="en-US" sz="24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 para o </a:t>
                </a:r>
                <a:r>
                  <a:rPr lang="en-US" sz="2400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presente</a:t>
                </a:r>
                <a:r>
                  <a:rPr lang="en-US" sz="24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(t=0), a taxa de </a:t>
                </a:r>
                <a:r>
                  <a:rPr lang="en-US" sz="2400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desconto</a:t>
                </a:r>
                <a:r>
                  <a:rPr lang="en-US" sz="24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é 1 e para </a:t>
                </a:r>
                <a:r>
                  <a:rPr lang="en-US" sz="2400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ganhos</a:t>
                </a:r>
                <a:r>
                  <a:rPr lang="en-US" sz="24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futuros</a:t>
                </a:r>
                <a:r>
                  <a:rPr lang="en-US" sz="24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,  a taxa de </a:t>
                </a:r>
                <a:r>
                  <a:rPr lang="en-US" sz="2400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desconto</a:t>
                </a:r>
                <a:r>
                  <a:rPr lang="en-US" sz="24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é  </m:t>
                    </m:r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/>
                      </a:rPr>
                      <m:t>𝜷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𝜹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 </a:t>
                </a:r>
              </a:p>
              <a:p>
                <a:pPr marL="128016" lvl="1" indent="0" algn="ctr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Para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todo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≥1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e</a:t>
                </a:r>
                <a14:m>
                  <m:oMath xmlns:m="http://schemas.openxmlformats.org/officeDocument/2006/math">
                    <m:r>
                      <a:rPr lang="pt-B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com</m:t>
                    </m:r>
                    <m:r>
                      <a:rPr lang="pt-B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pt-B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pt-B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par</m:t>
                    </m:r>
                    <m:r>
                      <a:rPr lang="pt-B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pt-B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metro</m:t>
                    </m:r>
                    <m:r>
                      <a:rPr lang="pt-B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𝛽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≤1</m:t>
                    </m:r>
                  </m:oMath>
                </a14:m>
                <a:endParaRPr lang="pt-BR" sz="2400" dirty="0" smtClean="0">
                  <a:solidFill>
                    <a:schemeClr val="tx1"/>
                  </a:solidFill>
                </a:endParaRPr>
              </a:p>
              <a:p>
                <a:pPr marL="128016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FF00"/>
                        </a:solidFill>
                        <a:latin typeface="Cambria Math"/>
                      </a:rPr>
                      <m:t>𝜷</m:t>
                    </m:r>
                  </m:oMath>
                </a14:m>
                <a:r>
                  <a:rPr lang="en-US" sz="1800" b="1" dirty="0" smtClean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 o </a:t>
                </a:r>
                <a:r>
                  <a:rPr lang="en-US" sz="1800" b="1" dirty="0" err="1" smtClean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quanto</a:t>
                </a:r>
                <a:r>
                  <a:rPr lang="en-US" sz="1800" b="1" dirty="0" smtClean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 a U </a:t>
                </a:r>
                <a:r>
                  <a:rPr lang="en-US" sz="1800" b="1" dirty="0" err="1" smtClean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presente</a:t>
                </a:r>
                <a:r>
                  <a:rPr lang="en-US" sz="1800" b="1" dirty="0" smtClean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 é </a:t>
                </a:r>
                <a:r>
                  <a:rPr lang="en-US" sz="1800" b="1" dirty="0" err="1" smtClean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valorizada</a:t>
                </a:r>
                <a:r>
                  <a:rPr lang="en-US" sz="1800" b="1" dirty="0" smtClean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1800" b="1" dirty="0" err="1" smtClean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em</a:t>
                </a:r>
                <a:r>
                  <a:rPr lang="en-US" sz="1800" b="1" dirty="0" smtClean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1800" b="1" dirty="0" err="1" smtClean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relação</a:t>
                </a:r>
                <a:r>
                  <a:rPr lang="en-US" sz="1800" b="1" dirty="0" smtClean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 à </a:t>
                </a:r>
                <a:r>
                  <a:rPr lang="en-US" sz="1800" b="1" dirty="0" err="1" smtClean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futura</a:t>
                </a:r>
                <a:endParaRPr lang="en-US" sz="1800" b="1" dirty="0" smtClean="0">
                  <a:solidFill>
                    <a:srgbClr val="FFFF00"/>
                  </a:solidFill>
                </a:endParaRPr>
              </a:p>
              <a:p>
                <a:pPr lvl="1"/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400" dirty="0" err="1" smtClean="0">
                    <a:solidFill>
                      <a:schemeClr val="tx1"/>
                    </a:solidFill>
                  </a:rPr>
                  <a:t>Quando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𝛽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este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tipo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de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desconto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equivale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ao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desconto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exponencial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A Taxa de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desconto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subjetiva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é dada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por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:endParaRPr lang="en-US" sz="1600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>
                                      <a:solidFill>
                                        <a:schemeClr val="tx1"/>
                                      </a:solidFill>
                                    </a:rPr>
                                    <m:t> 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𝛽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𝛽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𝛽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𝛽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pt-BR" sz="2000" b="0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endParaRPr lang="en-US" sz="1600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800" b="1" dirty="0" err="1" smtClean="0">
                    <a:solidFill>
                      <a:schemeClr val="tx1"/>
                    </a:solidFill>
                  </a:rPr>
                  <a:t>Esta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taxa é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constante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ao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longo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do tempo, mas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ainda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permite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que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haja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um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viés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de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presente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. </a:t>
                </a:r>
                <a:endParaRPr lang="pt-BR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3733" y="1297661"/>
                <a:ext cx="11002434" cy="5427603"/>
              </a:xfrm>
              <a:blipFill>
                <a:blip r:embed="rId2"/>
                <a:stretch>
                  <a:fillRect l="-997" t="-2022" r="-443" b="-20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ta para a Direita 3"/>
          <p:cNvSpPr/>
          <p:nvPr/>
        </p:nvSpPr>
        <p:spPr>
          <a:xfrm>
            <a:off x="9615948" y="2728452"/>
            <a:ext cx="383458" cy="265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0515600" y="2271252"/>
                <a:ext cx="1040567" cy="639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𝜹</m:t>
                              </m:r>
                              <m:r>
                                <a:rPr lang="pt-B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pt-B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𝒕𝒂𝒙𝒂</m:t>
                              </m:r>
                              <m:r>
                                <a:rPr lang="pt-B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𝒅𝒆</m:t>
                              </m:r>
                              <m:r>
                                <a:rPr lang="pt-B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pt-B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𝒅𝒆𝒔𝒄𝒐𝒏𝒕𝒐</m:t>
                              </m:r>
                            </m:e>
                          </m:eqArr>
                        </m:e>
                        <m:sup/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600" y="2271252"/>
                <a:ext cx="1040567" cy="639599"/>
              </a:xfrm>
              <a:prstGeom prst="rect">
                <a:avLst/>
              </a:prstGeom>
              <a:blipFill>
                <a:blip r:embed="rId3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2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319" y="205388"/>
            <a:ext cx="9720072" cy="686993"/>
          </a:xfrm>
        </p:spPr>
        <p:txBody>
          <a:bodyPr>
            <a:noAutofit/>
          </a:bodyPr>
          <a:lstStyle/>
          <a:p>
            <a:r>
              <a:rPr lang="pt-BR" sz="4000" dirty="0" smtClean="0">
                <a:solidFill>
                  <a:srgbClr val="FFFF00"/>
                </a:solidFill>
              </a:rPr>
              <a:t>Desconto quase hiperbólico</a:t>
            </a:r>
            <a:endParaRPr lang="pt-BR" sz="4000" dirty="0">
              <a:solidFill>
                <a:srgbClr val="FFFF00"/>
              </a:solidFill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75389" y="1253613"/>
                <a:ext cx="10786681" cy="4357220"/>
              </a:xfrm>
            </p:spPr>
            <p:txBody>
              <a:bodyPr>
                <a:noAutofit/>
              </a:bodyPr>
              <a:lstStyle/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Considere que um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indivíduo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está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tomando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uma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decisão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hoje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se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investe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ou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não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 O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indivíduo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incorrerá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no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custo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no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período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e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obtém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um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benefício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com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certeza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períodos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no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futuro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(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marL="1192213" lvl="4" indent="-276225"/>
                <a:r>
                  <a:rPr lang="en-US" sz="2400" b="1" u="sng" dirty="0" err="1" smtClean="0">
                    <a:solidFill>
                      <a:srgbClr val="FFFF00"/>
                    </a:solidFill>
                  </a:rPr>
                  <a:t>Pelo</a:t>
                </a:r>
                <a:r>
                  <a:rPr lang="en-US" sz="2400" b="1" u="sng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u="sng" dirty="0" err="1" smtClean="0">
                    <a:solidFill>
                      <a:srgbClr val="FFFF00"/>
                    </a:solidFill>
                  </a:rPr>
                  <a:t>desconto</a:t>
                </a:r>
                <a:r>
                  <a:rPr lang="en-US" sz="2400" b="1" u="sng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u="sng" dirty="0" err="1" smtClean="0">
                    <a:solidFill>
                      <a:srgbClr val="FFFF00"/>
                    </a:solidFill>
                  </a:rPr>
                  <a:t>exponencial</a:t>
                </a:r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indivíduo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investiria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se:</a:t>
                </a:r>
                <a14:m>
                  <m:oMath xmlns:m="http://schemas.openxmlformats.org/officeDocument/2006/math">
                    <m:r>
                      <a:rPr lang="pt-B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𝜹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</m:sup>
                    </m:sSup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𝒄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𝜹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ou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𝒄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𝜹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𝒃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</a:endParaRPr>
              </a:p>
              <a:p>
                <a:pPr marL="914400" lvl="2" indent="0">
                  <a:buNone/>
                </a:pPr>
                <a:endParaRPr lang="en-US" sz="1400" dirty="0">
                  <a:solidFill>
                    <a:schemeClr val="tx1"/>
                  </a:solidFill>
                </a:endParaRPr>
              </a:p>
              <a:p>
                <a:pPr marL="735013" lvl="3" indent="-277813"/>
                <a:r>
                  <a:rPr lang="en-US" sz="2000" dirty="0" smtClean="0">
                    <a:solidFill>
                      <a:schemeClr val="tx1"/>
                    </a:solidFill>
                  </a:rPr>
                  <a:t>Se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ele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pudesse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rever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seu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investimento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quando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o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período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chegar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 </a:t>
                </a:r>
                <a:r>
                  <a:rPr lang="en-US" sz="2000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vai</a:t>
                </a:r>
                <a:r>
                  <a:rPr lang="en-US" sz="20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manter</a:t>
                </a:r>
                <a:r>
                  <a:rPr lang="en-US" sz="20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sua</a:t>
                </a:r>
                <a:r>
                  <a:rPr lang="en-US" sz="20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decisão</a:t>
                </a:r>
                <a:r>
                  <a:rPr lang="en-US" sz="20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se </a:t>
                </a:r>
                <a:r>
                  <a:rPr lang="pt-BR" sz="2000" b="1" dirty="0" smtClean="0">
                    <a:solidFill>
                      <a:schemeClr val="tx1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pt-BR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𝐬𝐢𝐭𝐮𝐚</m:t>
                    </m:r>
                    <m:r>
                      <a:rPr lang="pt-BR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çã</m:t>
                    </m:r>
                    <m:r>
                      <a:rPr lang="pt-BR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𝐨</m:t>
                    </m:r>
                    <m:r>
                      <a:rPr lang="pt-BR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𝐟𝐨𝐫</m:t>
                    </m:r>
                    <m:r>
                      <a:rPr lang="pt-BR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pt-BR" sz="2000" b="1" dirty="0" smtClean="0">
                  <a:solidFill>
                    <a:schemeClr val="tx1"/>
                  </a:solidFill>
                </a:endParaRPr>
              </a:p>
              <a:p>
                <a:pPr lvl="2"/>
                <a:endParaRPr lang="en-US" b="1" u="sng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sz="2400" b="1" u="sng" dirty="0" smtClean="0">
                    <a:solidFill>
                      <a:srgbClr val="FFFF00"/>
                    </a:solidFill>
                  </a:rPr>
                  <a:t>Se o </a:t>
                </a:r>
                <a:r>
                  <a:rPr lang="en-US" sz="2400" b="1" u="sng" dirty="0" err="1" smtClean="0">
                    <a:solidFill>
                      <a:srgbClr val="FFFF00"/>
                    </a:solidFill>
                  </a:rPr>
                  <a:t>desconto</a:t>
                </a:r>
                <a:r>
                  <a:rPr lang="en-US" sz="2400" b="1" u="sng" dirty="0" smtClean="0">
                    <a:solidFill>
                      <a:srgbClr val="FFFF00"/>
                    </a:solidFill>
                  </a:rPr>
                  <a:t> for </a:t>
                </a:r>
                <a:r>
                  <a:rPr lang="en-US" sz="2400" b="1" u="sng" dirty="0" err="1" smtClean="0">
                    <a:solidFill>
                      <a:srgbClr val="FFFF00"/>
                    </a:solidFill>
                  </a:rPr>
                  <a:t>quase</a:t>
                </a:r>
                <a:r>
                  <a:rPr lang="en-US" sz="2400" b="1" u="sng" dirty="0" smtClean="0">
                    <a:solidFill>
                      <a:srgbClr val="FFFF00"/>
                    </a:solidFill>
                  </a:rPr>
                  <a:t>  </a:t>
                </a:r>
                <a:r>
                  <a:rPr lang="en-US" sz="2400" b="1" u="sng" dirty="0" err="1" smtClean="0">
                    <a:solidFill>
                      <a:srgbClr val="FFFF00"/>
                    </a:solidFill>
                  </a:rPr>
                  <a:t>hiperbólico</a:t>
                </a:r>
                <a:r>
                  <a:rPr lang="en-US" sz="2800" b="1" u="sng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investe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se </a:t>
                </a:r>
                <a14:m>
                  <m:oMath xmlns:m="http://schemas.openxmlformats.org/officeDocument/2006/math">
                    <m:r>
                      <a:rPr lang="pt-B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𝛽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𝛽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ou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741363" lvl="1" indent="0">
                  <a:buNone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err="1" smtClean="0">
                    <a:solidFill>
                      <a:schemeClr val="tx1"/>
                    </a:solidFill>
                  </a:rPr>
                  <a:t>Novamente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se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este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indivíduo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tiver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a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oportunidade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de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reconsiderar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seu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investimento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quando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estiver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em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t,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ele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investirá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se: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𝛽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  </a:t>
                </a:r>
                <a:r>
                  <a:rPr lang="en-US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in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consistente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com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sua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regra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de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decisão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t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períodos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antes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741363" lvl="1" indent="0">
                  <a:buNone/>
                </a:pPr>
                <a:r>
                  <a:rPr lang="en-US" b="1" dirty="0" err="1" smtClean="0">
                    <a:solidFill>
                      <a:schemeClr val="tx1"/>
                    </a:solidFill>
                  </a:rPr>
                  <a:t>Assim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: </a:t>
                </a:r>
                <a:r>
                  <a:rPr lang="en-US" b="1" dirty="0" smtClean="0">
                    <a:solidFill>
                      <a:srgbClr val="FFFF00"/>
                    </a:solidFill>
                  </a:rPr>
                  <a:t>a </a:t>
                </a:r>
                <a:r>
                  <a:rPr lang="en-US" b="1" dirty="0" err="1" smtClean="0">
                    <a:solidFill>
                      <a:srgbClr val="FFFF00"/>
                    </a:solidFill>
                  </a:rPr>
                  <a:t>reversão</a:t>
                </a:r>
                <a:r>
                  <a:rPr lang="en-US" b="1" dirty="0" smtClean="0">
                    <a:solidFill>
                      <a:srgbClr val="FFFF00"/>
                    </a:solidFill>
                  </a:rPr>
                  <a:t> da </a:t>
                </a:r>
                <a:r>
                  <a:rPr lang="en-US" b="1" dirty="0" err="1" smtClean="0">
                    <a:solidFill>
                      <a:srgbClr val="FFFF00"/>
                    </a:solidFill>
                  </a:rPr>
                  <a:t>preferência</a:t>
                </a:r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b="1" dirty="0" err="1" smtClean="0">
                    <a:solidFill>
                      <a:srgbClr val="FFFF00"/>
                    </a:solidFill>
                  </a:rPr>
                  <a:t>ocorre</a:t>
                </a:r>
                <a:r>
                  <a:rPr lang="en-US" b="1" dirty="0" smtClean="0">
                    <a:solidFill>
                      <a:srgbClr val="FFFF00"/>
                    </a:solidFill>
                  </a:rPr>
                  <a:t> se: </a:t>
                </a:r>
                <a14:m>
                  <m:oMath xmlns:m="http://schemas.openxmlformats.org/officeDocument/2006/math">
                    <m:r>
                      <a:rPr lang="pt-BR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𝜷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𝜹</m:t>
                        </m:r>
                      </m:e>
                      <m:sup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𝒃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&lt;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𝒄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𝜹</m:t>
                        </m:r>
                      </m:e>
                      <m:sup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𝒃</m:t>
                    </m:r>
                  </m:oMath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pPr marL="741363" lvl="1" indent="0">
                  <a:buNone/>
                </a:pPr>
                <a:endParaRPr lang="en-US" sz="1800" dirty="0">
                  <a:solidFill>
                    <a:schemeClr val="tx1"/>
                  </a:solidFill>
                </a:endParaRPr>
              </a:p>
              <a:p>
                <a:pPr marL="735013" lvl="3" indent="-277813"/>
                <a:endParaRPr lang="en-US" sz="1800" dirty="0">
                  <a:solidFill>
                    <a:schemeClr val="tx1"/>
                  </a:solidFill>
                </a:endParaRPr>
              </a:p>
              <a:p>
                <a:pPr marL="687388" lvl="3"/>
                <a:endParaRPr lang="en-US" sz="1800" dirty="0">
                  <a:solidFill>
                    <a:schemeClr val="tx1"/>
                  </a:solidFill>
                </a:endParaRPr>
              </a:p>
              <a:p>
                <a:pPr marL="914400" lvl="1" indent="-457200">
                  <a:buAutoNum type="arabicParenR"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5389" y="1253613"/>
                <a:ext cx="10786681" cy="4357220"/>
              </a:xfrm>
              <a:blipFill>
                <a:blip r:embed="rId3"/>
                <a:stretch>
                  <a:fillRect t="-1681" b="-191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4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Aplicações de desconto quase-hiperbólico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2800" dirty="0" smtClean="0"/>
              <a:t> O desconto hiperbólico tem sido usado em problemas que envolvem vícios e </a:t>
            </a:r>
            <a:r>
              <a:rPr lang="pt-BR" sz="2800" dirty="0" err="1" smtClean="0"/>
              <a:t>auto-controle</a:t>
            </a:r>
            <a:r>
              <a:rPr lang="pt-BR" sz="2800" dirty="0" smtClean="0"/>
              <a:t>, pois esses indivíduos exibem paciência no longo prazo (adotam uma dieta alimentar, p. ex.) mas são impacientes no C.P. (ingerindo chocolate após jantar)</a:t>
            </a:r>
          </a:p>
          <a:p>
            <a:pPr>
              <a:buFont typeface="Wingdings" panose="05000000000000000000" pitchFamily="2" charset="2"/>
              <a:buChar char="v"/>
            </a:pPr>
            <a:endParaRPr lang="pt-BR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sz="2800" dirty="0" smtClean="0"/>
              <a:t> o desconto hiperbólico parece depender do contexto em que as alternativas de escolha são apresentadas aos indivíduos e das características destes indivíduos </a:t>
            </a:r>
            <a:r>
              <a:rPr lang="pt-BR" sz="2800" dirty="0" smtClean="0">
                <a:sym typeface="Wingdings" panose="05000000000000000000" pitchFamily="2" charset="2"/>
              </a:rPr>
              <a:t> tende a reduzir com a idade e em grupos sociais com boas alternativas de escolha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889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Sugestão de leitura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LUIZ FERNANDO STAUB </a:t>
            </a:r>
            <a:r>
              <a:rPr lang="pt-BR" dirty="0" smtClean="0"/>
              <a:t>(2013). MODELO </a:t>
            </a:r>
            <a:r>
              <a:rPr lang="pt-BR" dirty="0"/>
              <a:t>DE DESCONTO HIPERBÓLICO: EVIDÊNCIAS EMPÍRICAS SOBRE POUPANÇA E </a:t>
            </a:r>
            <a:r>
              <a:rPr lang="pt-BR" dirty="0" smtClean="0"/>
              <a:t>CONSUMO (tese UFRGS)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19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1) 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851" y="2336872"/>
            <a:ext cx="9953197" cy="278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pt-B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 </a:t>
            </a:r>
            <a:r>
              <a:rPr lang="en-US" altLang="pt-BR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problema</a:t>
            </a:r>
            <a:r>
              <a:rPr lang="en-US" altLang="pt-B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da </a:t>
            </a:r>
            <a:r>
              <a:rPr lang="en-US" altLang="pt-BR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escolha</a:t>
            </a:r>
            <a:r>
              <a:rPr lang="en-US" altLang="pt-B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intertemporal </a:t>
            </a:r>
            <a:endParaRPr lang="en-US" altLang="pt-B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21" y="2047164"/>
            <a:ext cx="10947572" cy="4394579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 altLang="pt-BR" dirty="0" err="1" smtClean="0"/>
              <a:t>Sendo</a:t>
            </a:r>
            <a:r>
              <a:rPr lang="en-US" altLang="pt-BR" dirty="0" smtClean="0"/>
              <a:t> </a:t>
            </a:r>
            <a:r>
              <a:rPr lang="en-US" altLang="pt-BR" dirty="0"/>
              <a:t>m</a:t>
            </a:r>
            <a:r>
              <a:rPr lang="en-US" altLang="pt-BR" baseline="-25000" dirty="0"/>
              <a:t>1</a:t>
            </a:r>
            <a:r>
              <a:rPr lang="en-US" altLang="pt-BR" dirty="0"/>
              <a:t> </a:t>
            </a:r>
            <a:r>
              <a:rPr lang="en-US" altLang="pt-BR" dirty="0" smtClean="0"/>
              <a:t>e </a:t>
            </a:r>
            <a:r>
              <a:rPr lang="en-US" altLang="pt-BR" dirty="0"/>
              <a:t>m</a:t>
            </a:r>
            <a:r>
              <a:rPr lang="en-US" altLang="pt-BR" baseline="-25000" dirty="0"/>
              <a:t>2</a:t>
            </a:r>
            <a:r>
              <a:rPr lang="en-US" altLang="pt-BR" dirty="0"/>
              <a:t> </a:t>
            </a:r>
            <a:r>
              <a:rPr lang="en-US" altLang="pt-BR" dirty="0" err="1" smtClean="0"/>
              <a:t>rendas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recebidas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nos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períodos</a:t>
            </a:r>
            <a:r>
              <a:rPr lang="en-US" altLang="pt-BR" dirty="0" smtClean="0"/>
              <a:t> 1 (</a:t>
            </a:r>
            <a:r>
              <a:rPr lang="en-US" altLang="pt-BR" dirty="0" err="1" smtClean="0"/>
              <a:t>presente</a:t>
            </a:r>
            <a:r>
              <a:rPr lang="en-US" altLang="pt-BR" dirty="0" smtClean="0"/>
              <a:t>) e 2 (</a:t>
            </a:r>
            <a:r>
              <a:rPr lang="en-US" altLang="pt-BR" dirty="0" err="1" smtClean="0"/>
              <a:t>futuro</a:t>
            </a:r>
            <a:r>
              <a:rPr lang="en-US" altLang="pt-BR" dirty="0" smtClean="0"/>
              <a:t>);</a:t>
            </a:r>
          </a:p>
          <a:p>
            <a:r>
              <a:rPr lang="en-US" altLang="pt-BR" dirty="0" err="1" smtClean="0"/>
              <a:t>Sendo</a:t>
            </a:r>
            <a:r>
              <a:rPr lang="en-US" altLang="pt-BR" dirty="0" smtClean="0"/>
              <a:t> c</a:t>
            </a:r>
            <a:r>
              <a:rPr lang="en-US" altLang="pt-BR" baseline="-25000" dirty="0" smtClean="0"/>
              <a:t>1</a:t>
            </a:r>
            <a:r>
              <a:rPr lang="en-US" altLang="pt-BR" dirty="0" smtClean="0"/>
              <a:t> e </a:t>
            </a:r>
            <a:r>
              <a:rPr lang="en-US" altLang="pt-BR" dirty="0"/>
              <a:t>c</a:t>
            </a:r>
            <a:r>
              <a:rPr lang="en-US" altLang="pt-BR" baseline="-25000" dirty="0"/>
              <a:t>2</a:t>
            </a:r>
            <a:r>
              <a:rPr lang="en-US" altLang="pt-BR" dirty="0"/>
              <a:t> </a:t>
            </a:r>
            <a:r>
              <a:rPr lang="en-US" altLang="pt-BR" dirty="0" smtClean="0"/>
              <a:t>as </a:t>
            </a:r>
            <a:r>
              <a:rPr lang="en-US" altLang="pt-BR" dirty="0" err="1" smtClean="0"/>
              <a:t>quantidades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consumidas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em</a:t>
            </a:r>
            <a:r>
              <a:rPr lang="en-US" altLang="pt-BR" dirty="0" smtClean="0"/>
              <a:t> 1 e 2; e</a:t>
            </a:r>
          </a:p>
          <a:p>
            <a:r>
              <a:rPr lang="en-US" altLang="pt-BR" dirty="0" err="1" smtClean="0"/>
              <a:t>Sendo</a:t>
            </a:r>
            <a:r>
              <a:rPr lang="en-US" altLang="pt-BR" dirty="0" smtClean="0"/>
              <a:t> p</a:t>
            </a:r>
            <a:r>
              <a:rPr lang="en-US" altLang="pt-BR" baseline="-25000" dirty="0" smtClean="0"/>
              <a:t>1</a:t>
            </a:r>
            <a:r>
              <a:rPr lang="en-US" altLang="pt-BR" dirty="0" smtClean="0"/>
              <a:t> e </a:t>
            </a:r>
            <a:r>
              <a:rPr lang="en-US" altLang="pt-BR" dirty="0"/>
              <a:t>p</a:t>
            </a:r>
            <a:r>
              <a:rPr lang="en-US" altLang="pt-BR" baseline="-25000" dirty="0"/>
              <a:t>2</a:t>
            </a:r>
            <a:r>
              <a:rPr lang="en-US" altLang="pt-BR" dirty="0"/>
              <a:t> </a:t>
            </a:r>
            <a:r>
              <a:rPr lang="en-US" altLang="pt-BR" dirty="0" err="1"/>
              <a:t>o</a:t>
            </a:r>
            <a:r>
              <a:rPr lang="en-US" altLang="pt-BR" dirty="0" err="1" smtClean="0"/>
              <a:t>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preços</a:t>
            </a:r>
            <a:r>
              <a:rPr lang="en-US" altLang="pt-BR" dirty="0" smtClean="0"/>
              <a:t> das </a:t>
            </a:r>
            <a:r>
              <a:rPr lang="en-US" altLang="pt-BR" dirty="0" err="1" smtClean="0"/>
              <a:t>quantidades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consumidas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nos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períodos</a:t>
            </a:r>
            <a:r>
              <a:rPr lang="en-US" altLang="pt-BR" dirty="0" smtClean="0"/>
              <a:t> 1 e 2</a:t>
            </a:r>
          </a:p>
          <a:p>
            <a:endParaRPr lang="en-US" altLang="pt-BR" dirty="0" smtClean="0"/>
          </a:p>
          <a:p>
            <a:r>
              <a:rPr lang="en-US" altLang="pt-BR" sz="2800" b="1" i="1" dirty="0" smtClean="0">
                <a:solidFill>
                  <a:srgbClr val="FFC000"/>
                </a:solidFill>
              </a:rPr>
              <a:t>O </a:t>
            </a:r>
            <a:r>
              <a:rPr lang="en-US" altLang="pt-BR" sz="2800" b="1" i="1" dirty="0" err="1" smtClean="0">
                <a:solidFill>
                  <a:srgbClr val="FFC000"/>
                </a:solidFill>
              </a:rPr>
              <a:t>problema</a:t>
            </a:r>
            <a:r>
              <a:rPr lang="en-US" altLang="pt-BR" sz="2800" b="1" i="1" dirty="0" smtClean="0">
                <a:solidFill>
                  <a:srgbClr val="FFC000"/>
                </a:solidFill>
              </a:rPr>
              <a:t> da </a:t>
            </a:r>
            <a:r>
              <a:rPr lang="en-US" altLang="pt-BR" sz="2800" b="1" i="1" dirty="0" err="1" smtClean="0">
                <a:solidFill>
                  <a:srgbClr val="FFC000"/>
                </a:solidFill>
              </a:rPr>
              <a:t>escolha</a:t>
            </a:r>
            <a:r>
              <a:rPr lang="en-US" altLang="pt-BR" sz="2800" b="1" i="1" dirty="0" smtClean="0">
                <a:solidFill>
                  <a:srgbClr val="FFC000"/>
                </a:solidFill>
              </a:rPr>
              <a:t> intertemporal é: </a:t>
            </a:r>
            <a:r>
              <a:rPr lang="en-US" altLang="pt-BR" dirty="0" smtClean="0">
                <a:solidFill>
                  <a:srgbClr val="FFC000"/>
                </a:solidFill>
              </a:rPr>
              <a:t>dados m</a:t>
            </a:r>
            <a:r>
              <a:rPr lang="en-US" altLang="pt-BR" baseline="-25000" dirty="0" smtClean="0">
                <a:solidFill>
                  <a:srgbClr val="FFC000"/>
                </a:solidFill>
              </a:rPr>
              <a:t>1</a:t>
            </a:r>
            <a:r>
              <a:rPr lang="en-US" altLang="pt-BR" dirty="0" smtClean="0">
                <a:solidFill>
                  <a:srgbClr val="FFC000"/>
                </a:solidFill>
              </a:rPr>
              <a:t>, </a:t>
            </a:r>
            <a:r>
              <a:rPr lang="en-US" altLang="pt-BR" dirty="0">
                <a:solidFill>
                  <a:srgbClr val="FFC000"/>
                </a:solidFill>
              </a:rPr>
              <a:t>m</a:t>
            </a:r>
            <a:r>
              <a:rPr lang="en-US" altLang="pt-BR" baseline="-25000" dirty="0">
                <a:solidFill>
                  <a:srgbClr val="FFC000"/>
                </a:solidFill>
              </a:rPr>
              <a:t>2</a:t>
            </a:r>
            <a:r>
              <a:rPr lang="en-US" altLang="pt-BR" dirty="0">
                <a:solidFill>
                  <a:srgbClr val="FFC000"/>
                </a:solidFill>
              </a:rPr>
              <a:t>, </a:t>
            </a:r>
            <a:r>
              <a:rPr lang="en-US" altLang="pt-BR" dirty="0" smtClean="0">
                <a:solidFill>
                  <a:srgbClr val="FFC000"/>
                </a:solidFill>
              </a:rPr>
              <a:t>p</a:t>
            </a:r>
            <a:r>
              <a:rPr lang="en-US" altLang="pt-BR" baseline="-25000" dirty="0" smtClean="0">
                <a:solidFill>
                  <a:srgbClr val="FFC000"/>
                </a:solidFill>
              </a:rPr>
              <a:t>1</a:t>
            </a:r>
            <a:r>
              <a:rPr lang="en-US" altLang="pt-BR" dirty="0" smtClean="0">
                <a:solidFill>
                  <a:srgbClr val="FFC000"/>
                </a:solidFill>
              </a:rPr>
              <a:t> e p</a:t>
            </a:r>
            <a:r>
              <a:rPr lang="en-US" altLang="pt-BR" baseline="-25000" dirty="0" smtClean="0">
                <a:solidFill>
                  <a:srgbClr val="FFC000"/>
                </a:solidFill>
              </a:rPr>
              <a:t>2</a:t>
            </a:r>
            <a:r>
              <a:rPr lang="en-US" altLang="pt-BR" dirty="0">
                <a:solidFill>
                  <a:srgbClr val="FFC000"/>
                </a:solidFill>
              </a:rPr>
              <a:t>, </a:t>
            </a:r>
            <a:r>
              <a:rPr lang="en-US" altLang="pt-BR" dirty="0" err="1" smtClean="0">
                <a:solidFill>
                  <a:srgbClr val="FFC000"/>
                </a:solidFill>
              </a:rPr>
              <a:t>qual</a:t>
            </a:r>
            <a:r>
              <a:rPr lang="en-US" altLang="pt-BR" dirty="0" smtClean="0">
                <a:solidFill>
                  <a:srgbClr val="FFC000"/>
                </a:solidFill>
              </a:rPr>
              <a:t> é a </a:t>
            </a:r>
            <a:r>
              <a:rPr lang="en-US" altLang="pt-BR" dirty="0" err="1" smtClean="0">
                <a:solidFill>
                  <a:srgbClr val="FFC000"/>
                </a:solidFill>
              </a:rPr>
              <a:t>cesta</a:t>
            </a:r>
            <a:r>
              <a:rPr lang="en-US" altLang="pt-BR" dirty="0" smtClean="0">
                <a:solidFill>
                  <a:srgbClr val="FFC000"/>
                </a:solidFill>
              </a:rPr>
              <a:t> de </a:t>
            </a:r>
            <a:r>
              <a:rPr lang="en-US" altLang="pt-BR" dirty="0" err="1" smtClean="0">
                <a:solidFill>
                  <a:srgbClr val="FFC000"/>
                </a:solidFill>
              </a:rPr>
              <a:t>consumo</a:t>
            </a:r>
            <a:r>
              <a:rPr lang="en-US" altLang="pt-BR" dirty="0" smtClean="0">
                <a:solidFill>
                  <a:srgbClr val="FFC000"/>
                </a:solidFill>
              </a:rPr>
              <a:t> intertemporal </a:t>
            </a:r>
            <a:r>
              <a:rPr lang="en-US" altLang="pt-BR" dirty="0" err="1">
                <a:solidFill>
                  <a:srgbClr val="FFC000"/>
                </a:solidFill>
              </a:rPr>
              <a:t>mais</a:t>
            </a:r>
            <a:r>
              <a:rPr lang="en-US" altLang="pt-BR" dirty="0">
                <a:solidFill>
                  <a:srgbClr val="FFC000"/>
                </a:solidFill>
              </a:rPr>
              <a:t> </a:t>
            </a:r>
            <a:r>
              <a:rPr lang="en-US" altLang="pt-BR" dirty="0" err="1">
                <a:solidFill>
                  <a:srgbClr val="FFC000"/>
                </a:solidFill>
              </a:rPr>
              <a:t>preferível</a:t>
            </a:r>
            <a:r>
              <a:rPr lang="en-US" altLang="pt-BR" dirty="0">
                <a:solidFill>
                  <a:srgbClr val="FFC000"/>
                </a:solidFill>
              </a:rPr>
              <a:t> </a:t>
            </a:r>
            <a:r>
              <a:rPr lang="en-US" altLang="pt-BR" dirty="0" smtClean="0">
                <a:solidFill>
                  <a:srgbClr val="FFC000"/>
                </a:solidFill>
              </a:rPr>
              <a:t>(</a:t>
            </a:r>
            <a:r>
              <a:rPr lang="en-US" altLang="pt-BR" dirty="0">
                <a:solidFill>
                  <a:srgbClr val="FFC000"/>
                </a:solidFill>
              </a:rPr>
              <a:t>c</a:t>
            </a:r>
            <a:r>
              <a:rPr lang="en-US" altLang="pt-BR" baseline="-25000" dirty="0">
                <a:solidFill>
                  <a:srgbClr val="FFC000"/>
                </a:solidFill>
              </a:rPr>
              <a:t>1</a:t>
            </a:r>
            <a:r>
              <a:rPr lang="en-US" altLang="pt-BR" dirty="0">
                <a:solidFill>
                  <a:srgbClr val="FFC000"/>
                </a:solidFill>
              </a:rPr>
              <a:t>, c</a:t>
            </a:r>
            <a:r>
              <a:rPr lang="en-US" altLang="pt-BR" baseline="-25000" dirty="0">
                <a:solidFill>
                  <a:srgbClr val="FFC000"/>
                </a:solidFill>
              </a:rPr>
              <a:t>2</a:t>
            </a:r>
            <a:r>
              <a:rPr lang="en-US" altLang="pt-BR" dirty="0" smtClean="0">
                <a:solidFill>
                  <a:srgbClr val="FFC000"/>
                </a:solidFill>
              </a:rPr>
              <a:t>)?</a:t>
            </a:r>
          </a:p>
          <a:p>
            <a:endParaRPr lang="en-US" altLang="pt-BR" dirty="0">
              <a:solidFill>
                <a:srgbClr val="FFC000"/>
              </a:solidFill>
            </a:endParaRPr>
          </a:p>
          <a:p>
            <a:r>
              <a:rPr lang="en-US" altLang="pt-BR" b="1" dirty="0" smtClean="0"/>
              <a:t>É </a:t>
            </a:r>
            <a:r>
              <a:rPr lang="en-US" altLang="pt-BR" b="1" dirty="0" err="1" smtClean="0"/>
              <a:t>necessário</a:t>
            </a:r>
            <a:r>
              <a:rPr lang="en-US" altLang="pt-BR" b="1" dirty="0"/>
              <a:t> </a:t>
            </a:r>
            <a:r>
              <a:rPr lang="en-US" altLang="pt-BR" b="1" dirty="0" err="1" smtClean="0"/>
              <a:t>conhecer</a:t>
            </a:r>
            <a:r>
              <a:rPr lang="en-US" altLang="pt-BR" b="1" dirty="0" smtClean="0"/>
              <a:t>: </a:t>
            </a:r>
          </a:p>
          <a:p>
            <a:r>
              <a:rPr lang="en-US" altLang="pt-BR" b="1" dirty="0" smtClean="0">
                <a:solidFill>
                  <a:srgbClr val="FFFF00"/>
                </a:solidFill>
              </a:rPr>
              <a:t>a </a:t>
            </a:r>
            <a:r>
              <a:rPr lang="en-US" altLang="pt-BR" b="1" dirty="0" err="1" smtClean="0">
                <a:solidFill>
                  <a:srgbClr val="FFFF00"/>
                </a:solidFill>
              </a:rPr>
              <a:t>restrição</a:t>
            </a:r>
            <a:r>
              <a:rPr lang="en-US" altLang="pt-BR" b="1" dirty="0" smtClean="0">
                <a:solidFill>
                  <a:srgbClr val="FFFF00"/>
                </a:solidFill>
              </a:rPr>
              <a:t> </a:t>
            </a:r>
            <a:r>
              <a:rPr lang="en-US" altLang="pt-BR" b="1" dirty="0" err="1" smtClean="0">
                <a:solidFill>
                  <a:srgbClr val="FFFF00"/>
                </a:solidFill>
              </a:rPr>
              <a:t>orçamentária</a:t>
            </a:r>
            <a:r>
              <a:rPr lang="en-US" altLang="pt-BR" b="1" dirty="0" smtClean="0">
                <a:solidFill>
                  <a:srgbClr val="FFFF00"/>
                </a:solidFill>
              </a:rPr>
              <a:t> intertemporal e </a:t>
            </a:r>
          </a:p>
          <a:p>
            <a:r>
              <a:rPr lang="en-US" altLang="pt-BR" b="1" dirty="0" smtClean="0">
                <a:solidFill>
                  <a:srgbClr val="FFFF00"/>
                </a:solidFill>
              </a:rPr>
              <a:t>as </a:t>
            </a:r>
            <a:r>
              <a:rPr lang="en-US" altLang="pt-BR" b="1" dirty="0" err="1" smtClean="0">
                <a:solidFill>
                  <a:srgbClr val="FFFF00"/>
                </a:solidFill>
              </a:rPr>
              <a:t>preferências</a:t>
            </a:r>
            <a:r>
              <a:rPr lang="en-US" altLang="pt-BR" b="1" dirty="0" smtClean="0">
                <a:solidFill>
                  <a:srgbClr val="FFFF00"/>
                </a:solidFill>
              </a:rPr>
              <a:t> de </a:t>
            </a:r>
            <a:r>
              <a:rPr lang="en-US" altLang="pt-BR" b="1" dirty="0" err="1" smtClean="0">
                <a:solidFill>
                  <a:srgbClr val="FFFF00"/>
                </a:solidFill>
              </a:rPr>
              <a:t>consumo</a:t>
            </a:r>
            <a:r>
              <a:rPr lang="en-US" altLang="pt-BR" b="1" dirty="0" smtClean="0">
                <a:solidFill>
                  <a:srgbClr val="FFFF00"/>
                </a:solidFill>
              </a:rPr>
              <a:t> </a:t>
            </a:r>
            <a:r>
              <a:rPr lang="en-US" altLang="pt-BR" b="1" dirty="0" err="1" smtClean="0">
                <a:solidFill>
                  <a:srgbClr val="FFFF00"/>
                </a:solidFill>
              </a:rPr>
              <a:t>intertemporais</a:t>
            </a:r>
            <a:endParaRPr lang="en-US" altLang="pt-B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pt-BR" dirty="0" smtClean="0"/>
              <a:t>A </a:t>
            </a:r>
            <a:r>
              <a:rPr lang="en-US" altLang="pt-BR" dirty="0" err="1" smtClean="0"/>
              <a:t>restrição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orçamentária</a:t>
            </a:r>
            <a:r>
              <a:rPr lang="en-US" altLang="pt-BR" dirty="0" smtClean="0"/>
              <a:t> intertemporal</a:t>
            </a:r>
            <a:endParaRPr lang="en-US" altLang="pt-BR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21" y="2336873"/>
            <a:ext cx="11302413" cy="4167166"/>
          </a:xfrm>
          <a:noFill/>
          <a:ln/>
        </p:spPr>
        <p:txBody>
          <a:bodyPr>
            <a:normAutofit fontScale="92500" lnSpcReduction="10000"/>
          </a:bodyPr>
          <a:lstStyle/>
          <a:p>
            <a:r>
              <a:rPr lang="en-US" altLang="pt-BR" dirty="0" err="1" smtClean="0"/>
              <a:t>Primeiro</a:t>
            </a:r>
            <a:r>
              <a:rPr lang="en-US" altLang="pt-BR" dirty="0" smtClean="0"/>
              <a:t>, </a:t>
            </a:r>
            <a:r>
              <a:rPr lang="en-US" altLang="pt-BR" dirty="0" err="1" smtClean="0"/>
              <a:t>ignorando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os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efeitos</a:t>
            </a:r>
            <a:r>
              <a:rPr lang="en-US" altLang="pt-BR" dirty="0" smtClean="0"/>
              <a:t> dos </a:t>
            </a:r>
            <a:r>
              <a:rPr lang="en-US" altLang="pt-BR" dirty="0" err="1" smtClean="0"/>
              <a:t>preços</a:t>
            </a:r>
            <a:r>
              <a:rPr lang="en-US" altLang="pt-BR" dirty="0" smtClean="0"/>
              <a:t>, e </a:t>
            </a:r>
            <a:r>
              <a:rPr lang="en-US" altLang="pt-BR" dirty="0" err="1" smtClean="0"/>
              <a:t>supondo</a:t>
            </a:r>
            <a:r>
              <a:rPr lang="en-US" altLang="pt-BR" dirty="0" smtClean="0"/>
              <a:t>:        </a:t>
            </a:r>
            <a:r>
              <a:rPr lang="en-US" altLang="pt-BR" dirty="0"/>
              <a:t>p</a:t>
            </a:r>
            <a:r>
              <a:rPr lang="en-US" altLang="pt-BR" baseline="-25000" dirty="0"/>
              <a:t>1</a:t>
            </a:r>
            <a:r>
              <a:rPr lang="en-US" altLang="pt-BR" dirty="0"/>
              <a:t> = p</a:t>
            </a:r>
            <a:r>
              <a:rPr lang="en-US" altLang="pt-BR" baseline="-25000" dirty="0"/>
              <a:t>2</a:t>
            </a:r>
            <a:r>
              <a:rPr lang="en-US" altLang="pt-BR" dirty="0"/>
              <a:t> = $</a:t>
            </a:r>
            <a:r>
              <a:rPr lang="en-US" altLang="pt-BR" dirty="0" smtClean="0"/>
              <a:t>1</a:t>
            </a:r>
          </a:p>
          <a:p>
            <a:endParaRPr lang="en-US" altLang="pt-BR" dirty="0" smtClean="0"/>
          </a:p>
          <a:p>
            <a:pPr marL="0" indent="0">
              <a:buNone/>
            </a:pPr>
            <a:r>
              <a:rPr lang="en-US" altLang="pt-BR" b="1" u="sng" dirty="0" smtClean="0">
                <a:solidFill>
                  <a:srgbClr val="FFC000"/>
                </a:solidFill>
              </a:rPr>
              <a:t>SITUAÇÃO 1: </a:t>
            </a:r>
          </a:p>
          <a:p>
            <a:pPr marL="0" indent="0">
              <a:buNone/>
            </a:pPr>
            <a:endParaRPr lang="en-US" altLang="pt-BR" b="1" u="sng" dirty="0" smtClean="0">
              <a:solidFill>
                <a:srgbClr val="FFC000"/>
              </a:solidFill>
            </a:endParaRPr>
          </a:p>
          <a:p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 o </a:t>
            </a:r>
            <a:r>
              <a:rPr lang="en-US" altLang="pt-B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consumidor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pt-B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decidir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pt-B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não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pt-B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economizar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e </a:t>
            </a:r>
            <a:r>
              <a:rPr lang="en-US" altLang="pt-B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nem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pt-B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emprestar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 </a:t>
            </a:r>
            <a:r>
              <a:rPr lang="en-US" altLang="pt-B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Quanto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pt-B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será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pt-B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consumido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no </a:t>
            </a:r>
            <a:r>
              <a:rPr lang="en-US" altLang="pt-B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período</a:t>
            </a:r>
            <a:r>
              <a:rPr lang="en-US" alt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1?</a:t>
            </a:r>
          </a:p>
          <a:p>
            <a:endParaRPr lang="en-US" altLang="pt-BR" dirty="0">
              <a:solidFill>
                <a:srgbClr val="FF66CC"/>
              </a:solidFill>
            </a:endParaRPr>
          </a:p>
          <a:p>
            <a:pPr lvl="1"/>
            <a:r>
              <a:rPr lang="en-US" altLang="pt-BR" b="1" dirty="0" smtClean="0">
                <a:solidFill>
                  <a:srgbClr val="FFFF00"/>
                </a:solidFill>
              </a:rPr>
              <a:t> </a:t>
            </a:r>
            <a:r>
              <a:rPr lang="en-US" altLang="pt-BR" sz="2800" b="1" dirty="0">
                <a:solidFill>
                  <a:srgbClr val="FFFF00"/>
                </a:solidFill>
              </a:rPr>
              <a:t>c</a:t>
            </a:r>
            <a:r>
              <a:rPr lang="en-US" altLang="pt-BR" sz="2800" b="1" baseline="-25000" dirty="0">
                <a:solidFill>
                  <a:srgbClr val="FFFF00"/>
                </a:solidFill>
              </a:rPr>
              <a:t>1</a:t>
            </a:r>
            <a:r>
              <a:rPr lang="en-US" altLang="pt-BR" sz="2800" b="1" dirty="0">
                <a:solidFill>
                  <a:srgbClr val="FFFF00"/>
                </a:solidFill>
              </a:rPr>
              <a:t> = </a:t>
            </a:r>
            <a:r>
              <a:rPr lang="en-US" altLang="pt-BR" sz="2800" b="1" dirty="0" smtClean="0">
                <a:solidFill>
                  <a:srgbClr val="FFFF00"/>
                </a:solidFill>
              </a:rPr>
              <a:t>m</a:t>
            </a:r>
            <a:r>
              <a:rPr lang="en-US" altLang="pt-BR" sz="2800" b="1" baseline="-25000" dirty="0" smtClean="0">
                <a:solidFill>
                  <a:srgbClr val="FFFF00"/>
                </a:solidFill>
              </a:rPr>
              <a:t>1</a:t>
            </a:r>
          </a:p>
          <a:p>
            <a:pPr lvl="1"/>
            <a:endParaRPr lang="en-US" altLang="pt-BR" sz="2800" b="1" dirty="0">
              <a:solidFill>
                <a:srgbClr val="FFFF00"/>
              </a:solidFill>
            </a:endParaRPr>
          </a:p>
          <a:p>
            <a:r>
              <a:rPr lang="en-US" altLang="pt-BR" dirty="0" err="1" smtClean="0"/>
              <a:t>Quanto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será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consumido</a:t>
            </a:r>
            <a:r>
              <a:rPr lang="en-US" altLang="pt-BR" dirty="0" smtClean="0"/>
              <a:t> no </a:t>
            </a:r>
            <a:r>
              <a:rPr lang="en-US" altLang="pt-BR" dirty="0" err="1" smtClean="0"/>
              <a:t>período</a:t>
            </a:r>
            <a:r>
              <a:rPr lang="en-US" altLang="pt-BR" dirty="0" smtClean="0"/>
              <a:t> 2</a:t>
            </a:r>
            <a:r>
              <a:rPr lang="en-US" altLang="pt-BR" dirty="0"/>
              <a:t>?</a:t>
            </a:r>
          </a:p>
          <a:p>
            <a:pPr lvl="1"/>
            <a:r>
              <a:rPr lang="en-US" altLang="pt-BR" sz="2800" dirty="0" smtClean="0">
                <a:solidFill>
                  <a:srgbClr val="FFFF00"/>
                </a:solidFill>
              </a:rPr>
              <a:t> </a:t>
            </a:r>
            <a:r>
              <a:rPr lang="en-US" altLang="pt-BR" sz="2800" dirty="0">
                <a:solidFill>
                  <a:srgbClr val="FFFF00"/>
                </a:solidFill>
              </a:rPr>
              <a:t>c</a:t>
            </a:r>
            <a:r>
              <a:rPr lang="en-US" altLang="pt-BR" sz="2800" baseline="-25000" dirty="0">
                <a:solidFill>
                  <a:srgbClr val="FFFF00"/>
                </a:solidFill>
              </a:rPr>
              <a:t>2</a:t>
            </a:r>
            <a:r>
              <a:rPr lang="en-US" altLang="pt-BR" sz="2800" dirty="0">
                <a:solidFill>
                  <a:srgbClr val="FFFF00"/>
                </a:solidFill>
              </a:rPr>
              <a:t> = </a:t>
            </a:r>
            <a:r>
              <a:rPr lang="en-US" altLang="pt-BR" sz="2800" dirty="0" smtClean="0">
                <a:solidFill>
                  <a:srgbClr val="FFFF00"/>
                </a:solidFill>
              </a:rPr>
              <a:t>m</a:t>
            </a:r>
            <a:r>
              <a:rPr lang="en-US" altLang="pt-BR" sz="2800" baseline="-25000" dirty="0" smtClean="0">
                <a:solidFill>
                  <a:srgbClr val="FFFF00"/>
                </a:solidFill>
              </a:rPr>
              <a:t>2</a:t>
            </a:r>
            <a:endParaRPr lang="en-US" altLang="pt-BR" sz="2800" dirty="0">
              <a:solidFill>
                <a:srgbClr val="FFFF00"/>
              </a:solidFill>
            </a:endParaRPr>
          </a:p>
          <a:p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4180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pt-BR" dirty="0"/>
              <a:t>A </a:t>
            </a:r>
            <a:r>
              <a:rPr lang="en-US" altLang="pt-BR" dirty="0" err="1"/>
              <a:t>restrição</a:t>
            </a:r>
            <a:r>
              <a:rPr lang="en-US" altLang="pt-BR" dirty="0"/>
              <a:t> </a:t>
            </a:r>
            <a:r>
              <a:rPr lang="en-US" altLang="pt-BR" dirty="0" err="1"/>
              <a:t>orçamentária</a:t>
            </a:r>
            <a:r>
              <a:rPr lang="en-US" altLang="pt-BR" dirty="0"/>
              <a:t> intertemporal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647950" y="1880203"/>
            <a:ext cx="3931199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altLang="pt-BR" sz="2400" dirty="0" smtClean="0"/>
              <a:t>C</a:t>
            </a:r>
            <a:r>
              <a:rPr lang="en-US" altLang="pt-BR" sz="2400" baseline="-25000" dirty="0" smtClean="0"/>
              <a:t>2   (</a:t>
            </a:r>
            <a:r>
              <a:rPr lang="en-US" altLang="pt-BR" sz="2400" baseline="-25000" dirty="0" err="1" smtClean="0"/>
              <a:t>quantidade</a:t>
            </a:r>
            <a:r>
              <a:rPr lang="en-US" altLang="pt-BR" sz="2400" baseline="-25000" dirty="0" smtClean="0"/>
              <a:t> </a:t>
            </a:r>
            <a:r>
              <a:rPr lang="en-US" altLang="pt-BR" sz="2400" baseline="-25000" dirty="0" err="1" smtClean="0"/>
              <a:t>consumida</a:t>
            </a:r>
            <a:r>
              <a:rPr lang="en-US" altLang="pt-BR" sz="2400" baseline="-25000" dirty="0" smtClean="0"/>
              <a:t> no </a:t>
            </a:r>
            <a:r>
              <a:rPr lang="en-US" altLang="pt-BR" sz="2400" baseline="-25000" dirty="0" err="1" smtClean="0"/>
              <a:t>futuro</a:t>
            </a:r>
            <a:r>
              <a:rPr lang="en-US" altLang="pt-BR" sz="2400" baseline="-25000" dirty="0" smtClean="0"/>
              <a:t>)</a:t>
            </a:r>
            <a:endParaRPr lang="en-US" altLang="pt-BR" sz="2400" baseline="-25000" dirty="0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5324474" y="4673600"/>
            <a:ext cx="228600" cy="228600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6819436" y="3041742"/>
            <a:ext cx="3925228" cy="16318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altLang="pt-BR" sz="2000" b="1" dirty="0" smtClean="0">
                <a:solidFill>
                  <a:schemeClr val="accent2">
                    <a:lumMod val="75000"/>
                  </a:schemeClr>
                </a:solidFill>
              </a:rPr>
              <a:t>Logo: </a:t>
            </a:r>
            <a:r>
              <a:rPr lang="en-US" altLang="pt-BR" sz="2000" b="1" dirty="0">
                <a:solidFill>
                  <a:schemeClr val="accent2">
                    <a:lumMod val="75000"/>
                  </a:schemeClr>
                </a:solidFill>
              </a:rPr>
              <a:t>(c</a:t>
            </a:r>
            <a:r>
              <a:rPr lang="en-US" altLang="pt-BR" sz="2000" b="1" baseline="-25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altLang="pt-BR" sz="2000" b="1" dirty="0">
                <a:solidFill>
                  <a:schemeClr val="accent2">
                    <a:lumMod val="75000"/>
                  </a:schemeClr>
                </a:solidFill>
              </a:rPr>
              <a:t>, c</a:t>
            </a:r>
            <a:r>
              <a:rPr lang="en-US" altLang="pt-BR" sz="2000" b="1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altLang="pt-BR" sz="2000" b="1" dirty="0">
                <a:solidFill>
                  <a:schemeClr val="accent2">
                    <a:lumMod val="75000"/>
                  </a:schemeClr>
                </a:solidFill>
              </a:rPr>
              <a:t>) = (m</a:t>
            </a:r>
            <a:r>
              <a:rPr lang="en-US" altLang="pt-BR" sz="2000" b="1" baseline="-25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altLang="pt-BR" sz="2000" b="1" dirty="0">
                <a:solidFill>
                  <a:schemeClr val="accent2">
                    <a:lumMod val="75000"/>
                  </a:schemeClr>
                </a:solidFill>
              </a:rPr>
              <a:t>, m</a:t>
            </a:r>
            <a:r>
              <a:rPr lang="en-US" altLang="pt-BR" sz="2000" b="1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altLang="pt-BR" sz="2000" b="1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altLang="pt-BR" sz="2000" b="1" dirty="0" err="1" smtClean="0">
                <a:solidFill>
                  <a:schemeClr val="accent2">
                    <a:lumMod val="75000"/>
                  </a:schemeClr>
                </a:solidFill>
              </a:rPr>
              <a:t>será</a:t>
            </a:r>
            <a:r>
              <a:rPr lang="en-US" altLang="pt-BR" sz="2000" b="1" dirty="0" smtClean="0">
                <a:solidFill>
                  <a:schemeClr val="accent2">
                    <a:lumMod val="75000"/>
                  </a:schemeClr>
                </a:solidFill>
              </a:rPr>
              <a:t> a </a:t>
            </a:r>
            <a:r>
              <a:rPr lang="en-US" altLang="pt-BR" sz="2000" b="1" dirty="0" err="1" smtClean="0">
                <a:solidFill>
                  <a:schemeClr val="accent2">
                    <a:lumMod val="75000"/>
                  </a:schemeClr>
                </a:solidFill>
              </a:rPr>
              <a:t>cesta</a:t>
            </a:r>
            <a:r>
              <a:rPr lang="en-US" altLang="pt-BR" sz="2000" b="1" dirty="0" smtClean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altLang="pt-BR" sz="2000" b="1" dirty="0" err="1" smtClean="0">
                <a:solidFill>
                  <a:schemeClr val="accent2">
                    <a:lumMod val="75000"/>
                  </a:schemeClr>
                </a:solidFill>
              </a:rPr>
              <a:t>consumo</a:t>
            </a:r>
            <a:r>
              <a:rPr lang="en-US" altLang="pt-BR" sz="2000" b="1" dirty="0" smtClean="0">
                <a:solidFill>
                  <a:schemeClr val="accent2">
                    <a:lumMod val="75000"/>
                  </a:schemeClr>
                </a:solidFill>
              </a:rPr>
              <a:t> se o </a:t>
            </a:r>
            <a:r>
              <a:rPr lang="en-US" altLang="pt-BR" sz="2000" b="1" dirty="0" err="1" smtClean="0">
                <a:solidFill>
                  <a:schemeClr val="accent2">
                    <a:lumMod val="75000"/>
                  </a:schemeClr>
                </a:solidFill>
              </a:rPr>
              <a:t>consumidor</a:t>
            </a:r>
            <a:endParaRPr lang="en-US" altLang="pt-B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altLang="pt-BR" sz="2000" b="1" dirty="0" err="1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n-US" altLang="pt-BR" sz="2000" b="1" dirty="0" err="1" smtClean="0">
                <a:solidFill>
                  <a:schemeClr val="accent2">
                    <a:lumMod val="75000"/>
                  </a:schemeClr>
                </a:solidFill>
              </a:rPr>
              <a:t>ecidir</a:t>
            </a:r>
            <a:r>
              <a:rPr lang="en-US" altLang="pt-BR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pt-BR" sz="2000" b="1" dirty="0" err="1" smtClean="0">
                <a:solidFill>
                  <a:schemeClr val="accent2">
                    <a:lumMod val="75000"/>
                  </a:schemeClr>
                </a:solidFill>
              </a:rPr>
              <a:t>não</a:t>
            </a:r>
            <a:r>
              <a:rPr lang="en-US" altLang="pt-BR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pt-BR" sz="2000" b="1" dirty="0" err="1" smtClean="0">
                <a:solidFill>
                  <a:schemeClr val="accent2">
                    <a:lumMod val="75000"/>
                  </a:schemeClr>
                </a:solidFill>
              </a:rPr>
              <a:t>poupar</a:t>
            </a:r>
            <a:r>
              <a:rPr lang="en-US" altLang="pt-BR" sz="2000" b="1" dirty="0" smtClean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en-US" altLang="pt-BR" sz="2000" b="1" dirty="0" err="1" smtClean="0">
                <a:solidFill>
                  <a:schemeClr val="accent2">
                    <a:lumMod val="75000"/>
                  </a:schemeClr>
                </a:solidFill>
              </a:rPr>
              <a:t>não</a:t>
            </a:r>
            <a:r>
              <a:rPr lang="en-US" altLang="pt-BR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pt-BR" sz="2000" b="1" dirty="0" err="1" smtClean="0">
                <a:solidFill>
                  <a:schemeClr val="accent2">
                    <a:lumMod val="75000"/>
                  </a:schemeClr>
                </a:solidFill>
              </a:rPr>
              <a:t>tomar</a:t>
            </a:r>
            <a:r>
              <a:rPr lang="en-US" altLang="pt-BR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pt-BR" sz="2000" b="1" dirty="0" err="1" smtClean="0">
                <a:solidFill>
                  <a:schemeClr val="accent2">
                    <a:lumMod val="75000"/>
                  </a:schemeClr>
                </a:solidFill>
              </a:rPr>
              <a:t>emprestado</a:t>
            </a:r>
            <a:endParaRPr lang="en-US" altLang="pt-B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8004175" y="1560514"/>
            <a:ext cx="1555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3481388" y="24066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2"/>
          <p:cNvGrpSpPr/>
          <p:nvPr/>
        </p:nvGrpSpPr>
        <p:grpSpPr>
          <a:xfrm>
            <a:off x="2454275" y="2268494"/>
            <a:ext cx="9869653" cy="3997412"/>
            <a:chOff x="2359782" y="1732811"/>
            <a:chExt cx="9869653" cy="3997412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7335838" y="5191125"/>
              <a:ext cx="4893597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r>
                <a:rPr lang="en-US" altLang="pt-BR" sz="2400" dirty="0" smtClean="0"/>
                <a:t>c</a:t>
              </a:r>
              <a:r>
                <a:rPr lang="en-US" altLang="pt-BR" sz="2400" baseline="-25000" dirty="0" smtClean="0"/>
                <a:t>1 (</a:t>
              </a:r>
              <a:r>
                <a:rPr lang="en-US" altLang="pt-BR" sz="2400" baseline="-25000" dirty="0" err="1" smtClean="0"/>
                <a:t>quantidade</a:t>
              </a:r>
              <a:r>
                <a:rPr lang="en-US" altLang="pt-BR" sz="2400" baseline="-25000" dirty="0" smtClean="0"/>
                <a:t> </a:t>
              </a:r>
              <a:r>
                <a:rPr lang="en-US" altLang="pt-BR" sz="2400" baseline="-25000" dirty="0" err="1" smtClean="0"/>
                <a:t>consumida</a:t>
              </a:r>
              <a:r>
                <a:rPr lang="en-US" altLang="pt-BR" sz="2400" baseline="-25000" dirty="0" smtClean="0"/>
                <a:t> no </a:t>
              </a:r>
              <a:r>
                <a:rPr lang="en-US" altLang="pt-BR" sz="2400" baseline="-25000" dirty="0" err="1" smtClean="0"/>
                <a:t>presente</a:t>
              </a:r>
              <a:r>
                <a:rPr lang="en-US" altLang="pt-BR" sz="2400" baseline="-25000" dirty="0" smtClean="0"/>
                <a:t>)</a:t>
              </a:r>
              <a:r>
                <a:rPr lang="en-US" altLang="pt-BR" sz="2400" dirty="0" smtClean="0"/>
                <a:t> </a:t>
              </a:r>
              <a:endParaRPr lang="en-US" altLang="pt-BR" sz="2400" baseline="-25000" dirty="0"/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2359782" y="1732811"/>
              <a:ext cx="4910136" cy="3997412"/>
              <a:chOff x="2405064" y="1676400"/>
              <a:chExt cx="4910136" cy="3997412"/>
            </a:xfrm>
          </p:grpSpPr>
          <p:sp>
            <p:nvSpPr>
              <p:cNvPr id="20483" name="Line 3"/>
              <p:cNvSpPr>
                <a:spLocks noChangeShapeType="1"/>
              </p:cNvSpPr>
              <p:nvPr/>
            </p:nvSpPr>
            <p:spPr bwMode="auto">
              <a:xfrm>
                <a:off x="3048000" y="1676400"/>
                <a:ext cx="0" cy="3581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484" name="Line 4"/>
              <p:cNvSpPr>
                <a:spLocks noChangeShapeType="1"/>
              </p:cNvSpPr>
              <p:nvPr/>
            </p:nvSpPr>
            <p:spPr bwMode="auto">
              <a:xfrm>
                <a:off x="3048000" y="5257800"/>
                <a:ext cx="4267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487" name="Line 7"/>
              <p:cNvSpPr>
                <a:spLocks noChangeShapeType="1"/>
              </p:cNvSpPr>
              <p:nvPr/>
            </p:nvSpPr>
            <p:spPr bwMode="auto">
              <a:xfrm flipH="1">
                <a:off x="3051175" y="4149725"/>
                <a:ext cx="23383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488" name="Line 8"/>
              <p:cNvSpPr>
                <a:spLocks noChangeShapeType="1"/>
              </p:cNvSpPr>
              <p:nvPr/>
            </p:nvSpPr>
            <p:spPr bwMode="auto">
              <a:xfrm>
                <a:off x="5389563" y="4149726"/>
                <a:ext cx="0" cy="10969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0493" name="Rectangle 13"/>
              <p:cNvSpPr>
                <a:spLocks noChangeArrowheads="1"/>
              </p:cNvSpPr>
              <p:nvPr/>
            </p:nvSpPr>
            <p:spPr bwMode="auto">
              <a:xfrm>
                <a:off x="2405064" y="3825875"/>
                <a:ext cx="458459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pt-BR"/>
                  <a:t>m</a:t>
                </a:r>
                <a:r>
                  <a:rPr lang="en-US" altLang="pt-BR" baseline="-25000"/>
                  <a:t>2</a:t>
                </a:r>
              </a:p>
            </p:txBody>
          </p:sp>
          <p:sp>
            <p:nvSpPr>
              <p:cNvPr id="20494" name="Rectangle 14"/>
              <p:cNvSpPr>
                <a:spLocks noChangeArrowheads="1"/>
              </p:cNvSpPr>
              <p:nvPr/>
            </p:nvSpPr>
            <p:spPr bwMode="auto">
              <a:xfrm>
                <a:off x="5113339" y="5227638"/>
                <a:ext cx="458459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pt-BR"/>
                  <a:t>m</a:t>
                </a:r>
                <a:r>
                  <a:rPr lang="en-US" altLang="pt-BR" baseline="-25000"/>
                  <a:t>1</a:t>
                </a:r>
              </a:p>
            </p:txBody>
          </p:sp>
          <p:sp>
            <p:nvSpPr>
              <p:cNvPr id="20495" name="Rectangle 15"/>
              <p:cNvSpPr>
                <a:spLocks noChangeArrowheads="1"/>
              </p:cNvSpPr>
              <p:nvPr/>
            </p:nvSpPr>
            <p:spPr bwMode="auto">
              <a:xfrm>
                <a:off x="2860676" y="5303838"/>
                <a:ext cx="307777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pt-BR"/>
                  <a:t>0</a:t>
                </a:r>
              </a:p>
            </p:txBody>
          </p:sp>
          <p:sp>
            <p:nvSpPr>
              <p:cNvPr id="20496" name="Rectangle 16"/>
              <p:cNvSpPr>
                <a:spLocks noChangeArrowheads="1"/>
              </p:cNvSpPr>
              <p:nvPr/>
            </p:nvSpPr>
            <p:spPr bwMode="auto">
              <a:xfrm>
                <a:off x="2598739" y="4994275"/>
                <a:ext cx="307777" cy="369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pt-BR"/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527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animBg="1"/>
    </p:bldLst>
  </p:timing>
</p:sld>
</file>

<file path=ppt/theme/theme1.xml><?xml version="1.0" encoding="utf-8"?>
<a:theme xmlns:a="http://schemas.openxmlformats.org/drawingml/2006/main" name="Berlim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TM04033917[[fn=Berlim]]</Template>
  <TotalTime>6343</TotalTime>
  <Words>5297</Words>
  <Application>Microsoft Office PowerPoint</Application>
  <PresentationFormat>Widescreen</PresentationFormat>
  <Paragraphs>533</Paragraphs>
  <Slides>65</Slides>
  <Notes>6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65</vt:i4>
      </vt:variant>
    </vt:vector>
  </HeadingPairs>
  <TitlesOfParts>
    <vt:vector size="75" baseType="lpstr">
      <vt:lpstr>Arial</vt:lpstr>
      <vt:lpstr>Calibri</vt:lpstr>
      <vt:lpstr>Cambria Math</vt:lpstr>
      <vt:lpstr>Corbel</vt:lpstr>
      <vt:lpstr>Symbol</vt:lpstr>
      <vt:lpstr>Trebuchet MS</vt:lpstr>
      <vt:lpstr>Wingdings</vt:lpstr>
      <vt:lpstr>Berlim</vt:lpstr>
      <vt:lpstr>Equation</vt:lpstr>
      <vt:lpstr>Equation.3</vt:lpstr>
      <vt:lpstr>ESCOLHA INTERTEMPORAL</vt:lpstr>
      <vt:lpstr>REFERÊNCIAS BIBLIOGRÁFICAS</vt:lpstr>
      <vt:lpstr>O problema</vt:lpstr>
      <vt:lpstr>Escolha intertemporal – Introdução </vt:lpstr>
      <vt:lpstr>Valores presentes e valores futuros</vt:lpstr>
      <vt:lpstr>VALOR PRESENTE</vt:lpstr>
      <vt:lpstr>O problema da escolha intertemporal </vt:lpstr>
      <vt:lpstr>A restrição orçamentária intertemporal</vt:lpstr>
      <vt:lpstr>A restrição orçamentária intertemporal</vt:lpstr>
      <vt:lpstr>A restrição orçamentária intertemporal – SITUAÇÃO 2</vt:lpstr>
      <vt:lpstr>A restrição orçamentária intertemporal – Situação 2</vt:lpstr>
      <vt:lpstr>A restrição orçamentária intertemporal – Situação 3</vt:lpstr>
      <vt:lpstr>A restrição orçamentária intertemporal –Situação 3</vt:lpstr>
      <vt:lpstr>A restrição orçamentária intertemporal</vt:lpstr>
      <vt:lpstr>A restrição orçamentária intertemporal</vt:lpstr>
      <vt:lpstr>A restrição orçamentária intertemporal</vt:lpstr>
      <vt:lpstr>A Restrição Orçamentária intertemporal</vt:lpstr>
      <vt:lpstr>A Restrição Orçamentária intertemporal</vt:lpstr>
      <vt:lpstr>Escolha intertemporal – Efeito dos preços</vt:lpstr>
      <vt:lpstr>Escolha intertemporal: consumo e gastos</vt:lpstr>
      <vt:lpstr>Escolha intertemporal</vt:lpstr>
      <vt:lpstr>Escolha intertemporal</vt:lpstr>
      <vt:lpstr>Inflação </vt:lpstr>
      <vt:lpstr>Inflação de preços</vt:lpstr>
      <vt:lpstr>Inflação real</vt:lpstr>
      <vt:lpstr>ESTÁTICA COMPARATIVA</vt:lpstr>
      <vt:lpstr>Estática comparativa</vt:lpstr>
      <vt:lpstr>Estática comparativa para consumo intertemporal</vt:lpstr>
      <vt:lpstr>Apresentação do PowerPoint</vt:lpstr>
      <vt:lpstr>Estática comparativa: consumidor poupador em 1 – Qual efeito da inflação?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Maximização da U e Minimização Gastos intertemporal </vt:lpstr>
      <vt:lpstr>O problema da escolha intertemporal - Dados</vt:lpstr>
      <vt:lpstr>DADOS</vt:lpstr>
      <vt:lpstr>PROBLEMA DO CONSUMIDOR</vt:lpstr>
      <vt:lpstr>Condições de 1ª Ordem:</vt:lpstr>
      <vt:lpstr>Das CPO</vt:lpstr>
      <vt:lpstr>A partir de (∂U^∗)/∂p=∂L/∂p=λ(x_2^0-x_2^m) </vt:lpstr>
      <vt:lpstr>Equação de Slutsky intertemporal</vt:lpstr>
      <vt:lpstr>Apresentação do PowerPoint</vt:lpstr>
      <vt:lpstr>Analisando os efeitos renda e substituição</vt:lpstr>
      <vt:lpstr>Análise para bens normais: para poupador e tomador, o consumo futuro x2:</vt:lpstr>
      <vt:lpstr>Análise para bens normais: para poupador e tomador, o consumo presente x1:</vt:lpstr>
      <vt:lpstr>IMPACIÊNCIA</vt:lpstr>
      <vt:lpstr>Se as preferências dos indivíduos não se alteram ao longo do tempo</vt:lpstr>
      <vt:lpstr>IMPACIÊNCIA</vt:lpstr>
      <vt:lpstr>Para n períodos, a função de Utilidade intertemporal se torna:</vt:lpstr>
      <vt:lpstr>Consistência dinâmica</vt:lpstr>
      <vt:lpstr>Gráfico</vt:lpstr>
      <vt:lpstr>Apresentação do PowerPoint</vt:lpstr>
      <vt:lpstr>Desconto hiperbólico e Quase-hiperbólico</vt:lpstr>
      <vt:lpstr>Introdução</vt:lpstr>
      <vt:lpstr>1 – Desconto exponencial (padrão)</vt:lpstr>
      <vt:lpstr>PROBLEMA COM O MÉTODO TRADICIONAL </vt:lpstr>
      <vt:lpstr>2 - Desconto Hiperbólico  (Economia Comportamental)</vt:lpstr>
      <vt:lpstr>Comparando a taxa de desconto padrão (exponencial) e a hiperbólica</vt:lpstr>
      <vt:lpstr>3 – Desconto quase hiperbólico</vt:lpstr>
      <vt:lpstr>Desconto quase hiperbólico</vt:lpstr>
      <vt:lpstr>Aplicações de desconto quase-hiperbólico</vt:lpstr>
      <vt:lpstr>Sugestão de leitura</vt:lpstr>
      <vt:lpstr>EXERCÍCIO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ESCOLHA INTERTEMPORAL</dc:title>
  <dc:creator>Silvia Helena Galvão de Miranda</dc:creator>
  <cp:lastModifiedBy>Silvia Helena Galvão de Miranda</cp:lastModifiedBy>
  <cp:revision>134</cp:revision>
  <dcterms:created xsi:type="dcterms:W3CDTF">2019-09-15T13:39:36Z</dcterms:created>
  <dcterms:modified xsi:type="dcterms:W3CDTF">2023-09-19T11:10:41Z</dcterms:modified>
</cp:coreProperties>
</file>