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3" r:id="rId4"/>
    <p:sldId id="261" r:id="rId5"/>
    <p:sldId id="260" r:id="rId6"/>
    <p:sldId id="267" r:id="rId7"/>
    <p:sldId id="259" r:id="rId8"/>
    <p:sldId id="258" r:id="rId9"/>
    <p:sldId id="262" r:id="rId10"/>
    <p:sldId id="257" r:id="rId11"/>
    <p:sldId id="25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5"/>
    <p:restoredTop sz="94724"/>
  </p:normalViewPr>
  <p:slideViewPr>
    <p:cSldViewPr snapToGrid="0" snapToObjects="1">
      <p:cViewPr varScale="1">
        <p:scale>
          <a:sx n="101" d="100"/>
          <a:sy n="101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BFCCA7-8FE8-0247-BB40-002155945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1CB314A-EE2E-4248-A70C-3E5CD12D5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57D5C94-7E12-F64D-AAFE-FCA5EA5A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33AEB59-A9A6-4B47-9A73-20291FA4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859BCCA-956F-534A-8D41-0E847E48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84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6FBEE1-C8EA-BD4A-AF24-CED8D2E5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72466DD-6BB2-194D-BAE0-253B5762D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C17819D-7863-B54B-97FF-2F4B6BDA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8B945E4-65C8-BC4D-91A4-5AB923F7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594BF79-29CD-7D45-B03D-9A1610E4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27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374C79C-8804-B647-B570-C83AC912C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EE47733-9B8C-FD42-844F-461E67C80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00F00E7-F4DC-A84A-A6F2-95B3EAFD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3EEC59C-1EE9-E44C-84E7-C1CD348B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B34A816-097A-7340-9A96-F11B787A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66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00DD5F-AC11-A74F-84A1-CCB8EF77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64E34B2-A0BB-414D-9E6A-25E51BF9E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241967D-BECF-3E40-805B-43DDC3ED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E75AF38-2F20-594B-BA2D-A72FAEED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F5A2D3-88DF-0E44-91C9-63FFE656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33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224F8B-80FB-D74C-BF6A-B0F98C9A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878905B-E022-9D44-869B-749F8BF09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63E2A8B-17C6-DF42-9576-1BA60790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2856AF9-C397-6642-8349-1A06D0B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18077F6-EB38-4045-A209-76DE76E5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40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067239-FF65-9045-9A0B-35E1F16E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1F14857-8C19-2445-A417-FE7E92C99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11176DF-0397-C84C-8131-63E4730E0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119CD61-22CC-854E-BEBE-1D4A5C7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F49CE23-4C35-A54D-9E77-3176F1F5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2485E49-F7B7-BD49-981C-C0ADF6AB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86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FF5F0B-4FB1-1D48-934E-947ED041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B817242-A13A-B344-8663-29787EA9E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B46D4AB-F68D-E846-B0FD-3C24C5A1F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21FB99C-5C20-484E-A294-9072684F0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F196D8E-6977-6949-982F-BBB706280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789CA80-E4B1-434D-8DB3-EBFCC618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3304252-2D5C-3F4A-81FE-8227595D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F96662B-36E4-0241-97A4-026101EB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74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1F69E0-E7A4-464C-B72E-C94364FF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DFFBC5C-56BD-7746-93C7-61337CB4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795141D-34B6-D543-A212-33B6E104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F2BC49A-BB2B-B243-9F7D-7DD28409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57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638C79B-01E8-9542-A6E6-279F3FC9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8116072-7C1C-1345-89B6-D61EF481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F8E736A-4740-5044-8B4A-A42448C3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50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AFC9B6-077F-2841-AE7C-1AE596CD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7858867-01DB-5D46-91AD-1E6E06C9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EDE1142-9D13-6C4F-9F26-383A8246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7D336B9-FE9B-6E47-86E3-043D15EB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DC3AE58-3335-9C43-A97A-497EF027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74DB0DB-E1D9-714E-8BBE-B3839449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84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AC5A88-4BC0-0E47-B4CC-258DEE68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C835C6B9-B27E-B44D-9349-0E2E8486C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53CBE4D-7269-3A43-9515-9FF003E2D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9E1D358-1C5A-1F47-B42C-1B4E319F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0511A99-3D58-BE45-9E15-AC45886C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F3A4967-8A8A-2C47-98FF-255D5B84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84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101C282-E133-9E4A-9D23-8D688D7F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C7DF4FF-C7AF-8245-B9FB-F2C99D059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C4765F0-E560-2D44-B41A-26C3CC4F6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32C4-1202-CF44-8F69-A6A35561BBCF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C48000E-EB47-FA40-B3D0-BADACEE1A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D79D70E-CF91-6B41-A342-164F815AB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11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pt-static.z-dn.net/files/d5d/b3e5aa0e7cd8edbaaa1acdd7346b4c06.jpg&amp;imgrefurl=https://brainly.com.br/tarefa/35017411&amp;tbnid=_57SU0sjGWZ-iM&amp;vet=12ahUKEwjUioS4-PvvAhWYBrkGHceFALkQMygNegUIARDQAQ..i&amp;docid=KkMSkPRyuut3SM&amp;w=600&amp;h=315&amp;q=parais%C3%B3polis%20morumbi%20contraste%20imagem&amp;client=firefox-b-e&amp;ved=2ahUKEwjUioS4-PvvAhWYBrkGHceFALkQMygNegUIARDQA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google.com/imgres?imgurl=https://mapio.net/images-p/121451776.jpg&amp;imgrefurl=https://mapio.net/pic/p-121451776/&amp;tbnid=TBcR70R3EkwKwM&amp;vet=12ahUKEwjUioS4-PvvAhWYBrkGHceFALkQMygQegUIARDWAQ..i&amp;docid=Ue8-PA9d8-eSaM&amp;w=1024&amp;h=770&amp;q=parais%C3%B3polis%20morumbi%20contraste%20imagem&amp;client=firefox-b-e&amp;ved=2ahUKEwjUioS4-PvvAhWYBrkGHceFALkQMygQegUIARDWAQ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ECD1CB62-DF4C-C942-BC65-45A6A3A939E5}"/>
              </a:ext>
            </a:extLst>
          </p:cNvPr>
          <p:cNvSpPr/>
          <p:nvPr/>
        </p:nvSpPr>
        <p:spPr>
          <a:xfrm>
            <a:off x="0" y="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</a:rPr>
              <a:t>Em todo o mundo, aglomerados urbanos apresentam, em maior ou menor grau, diferenças sociais e econômicas. Refletidos no espaço, as desigualdades, esses desequilíbrios de renda e acesso à educação, saúde, saneamento e infraestrutura geram rupturas mais ou menos visíveis - embora drasticamente sentidas.</a:t>
            </a:r>
          </a:p>
          <a:p>
            <a:r>
              <a:rPr lang="pt-BR" sz="2000" dirty="0">
                <a:effectLst/>
              </a:rPr>
              <a:t>Realidade cotidiana para alguns, as desigualdades </a:t>
            </a:r>
            <a:r>
              <a:rPr lang="pt-BR" sz="2000" dirty="0" err="1">
                <a:effectLst/>
              </a:rPr>
              <a:t>socio</a:t>
            </a:r>
            <a:r>
              <a:rPr lang="pt-BR" sz="2000" dirty="0">
                <a:effectLst/>
              </a:rPr>
              <a:t>-espaciais podem passar despercebidas aos olhos de outros, sobretudo do nível do chão - do ponto de vista individual que, por definição, não abrange o todo. De cima, a partir de um olho imaginário que enxerga a totalidade das relações, ignorar essas desigualdades seria mais difícil - é isso que nos apresenta a série </a:t>
            </a:r>
            <a:r>
              <a:rPr lang="pt-BR" sz="2000" dirty="0" err="1">
                <a:effectLst/>
              </a:rPr>
              <a:t>Unequal</a:t>
            </a:r>
            <a:r>
              <a:rPr lang="pt-BR" sz="2000" dirty="0">
                <a:effectLst/>
              </a:rPr>
              <a:t> Scenes, do fotógrafo sul-africano Johnny Miller.</a:t>
            </a:r>
          </a:p>
          <a:p>
            <a:r>
              <a:rPr lang="pt-BR" sz="2000" dirty="0">
                <a:effectLst/>
              </a:rPr>
              <a:t>Feitas a partir de um </a:t>
            </a:r>
            <a:r>
              <a:rPr lang="pt-BR" sz="2000" dirty="0" err="1">
                <a:effectLst/>
              </a:rPr>
              <a:t>drone</a:t>
            </a:r>
            <a:r>
              <a:rPr lang="pt-BR" sz="2000" dirty="0">
                <a:effectLst/>
              </a:rPr>
              <a:t>, as fotografias aéreas de Miller procuram destacar as rupturas no espaço físico causadas tanto pela discrepância de acesso a serviços básicos como por questões culturais e raciais. Iniciado em seu país natal, o projeto registra assentamentos de </a:t>
            </a:r>
            <a:r>
              <a:rPr lang="pt-BR" sz="2000" dirty="0" err="1">
                <a:effectLst/>
              </a:rPr>
              <a:t>Joanesburgo</a:t>
            </a:r>
            <a:r>
              <a:rPr lang="pt-BR" sz="2000" dirty="0">
                <a:effectLst/>
              </a:rPr>
              <a:t> e cidades próximas marcados por cicatrizes deixadas pelo apartheid - barreiras físicas que condicionam o desenvolvimento local até hoje, 24 anos após o fim do regime.</a:t>
            </a:r>
          </a:p>
          <a:p>
            <a:r>
              <a:rPr lang="pt-BR" sz="2000" dirty="0">
                <a:effectLst/>
              </a:rPr>
              <a:t>Texto: </a:t>
            </a:r>
            <a:r>
              <a:rPr lang="pt-BR" sz="2000" dirty="0" err="1">
                <a:effectLst/>
              </a:rPr>
              <a:t>Romullo</a:t>
            </a:r>
            <a:r>
              <a:rPr lang="pt-BR" sz="2000" dirty="0">
                <a:effectLst/>
              </a:rPr>
              <a:t> </a:t>
            </a:r>
            <a:r>
              <a:rPr lang="pt-BR" sz="2000" dirty="0" err="1">
                <a:effectLst/>
              </a:rPr>
              <a:t>Baratto</a:t>
            </a:r>
            <a:endParaRPr lang="pt-BR" sz="2000" dirty="0">
              <a:effectLst/>
            </a:endParaRPr>
          </a:p>
          <a:p>
            <a:r>
              <a:rPr lang="pt-BR" sz="2000" dirty="0">
                <a:effectLst/>
              </a:rPr>
              <a:t>1 - Cidade do México, México. </a:t>
            </a:r>
          </a:p>
          <a:p>
            <a:r>
              <a:rPr lang="pt-BR" sz="2000" dirty="0">
                <a:effectLst/>
              </a:rPr>
              <a:t>2 - Nairóbi, Quênia. </a:t>
            </a:r>
            <a:r>
              <a:rPr lang="pt-BR" sz="2000" dirty="0" err="1">
                <a:effectLst/>
              </a:rPr>
              <a:t>Image</a:t>
            </a:r>
            <a:endParaRPr lang="pt-BR" sz="2000" dirty="0">
              <a:effectLst/>
            </a:endParaRPr>
          </a:p>
          <a:p>
            <a:r>
              <a:rPr lang="pt-BR" sz="2000" dirty="0">
                <a:effectLst/>
              </a:rPr>
              <a:t>3- Cidade do México, México.</a:t>
            </a:r>
          </a:p>
          <a:p>
            <a:r>
              <a:rPr lang="pt-BR" sz="2000" dirty="0">
                <a:effectLst/>
              </a:rPr>
              <a:t>4 - Cidade do México, México.</a:t>
            </a:r>
          </a:p>
          <a:p>
            <a:r>
              <a:rPr lang="pt-BR" sz="2000" dirty="0">
                <a:effectLst/>
              </a:rPr>
              <a:t>5 - Assentamento </a:t>
            </a:r>
            <a:r>
              <a:rPr lang="pt-BR" sz="2000" dirty="0" err="1">
                <a:effectLst/>
              </a:rPr>
              <a:t>Vusimuzi</a:t>
            </a:r>
            <a:r>
              <a:rPr lang="pt-BR" sz="2000" dirty="0">
                <a:effectLst/>
              </a:rPr>
              <a:t> em Tembisa, África do Sul.</a:t>
            </a:r>
          </a:p>
          <a:p>
            <a:r>
              <a:rPr lang="pt-BR" sz="2000" dirty="0"/>
              <a:t>6 - Paraisópolis, São Paulo, Brasil</a:t>
            </a:r>
            <a:endParaRPr lang="pt-BR" sz="2000" dirty="0">
              <a:effectLst/>
            </a:endParaRPr>
          </a:p>
          <a:p>
            <a:r>
              <a:rPr lang="pt-BR" sz="2000" dirty="0">
                <a:effectLst/>
              </a:rPr>
              <a:t>7 - Assentamento </a:t>
            </a:r>
            <a:r>
              <a:rPr lang="pt-BR" sz="2000" dirty="0" err="1">
                <a:effectLst/>
              </a:rPr>
              <a:t>Vusimuzi</a:t>
            </a:r>
            <a:r>
              <a:rPr lang="pt-BR" sz="2000" dirty="0">
                <a:effectLst/>
              </a:rPr>
              <a:t> em Tembisa, África do Sul.</a:t>
            </a:r>
          </a:p>
          <a:p>
            <a:r>
              <a:rPr lang="pt-BR" sz="2000" dirty="0"/>
              <a:t>8</a:t>
            </a:r>
            <a:r>
              <a:rPr lang="pt-BR" sz="2000" dirty="0">
                <a:effectLst/>
              </a:rPr>
              <a:t> - Campo de Golfe </a:t>
            </a:r>
            <a:r>
              <a:rPr lang="pt-BR" sz="2000" dirty="0" err="1">
                <a:effectLst/>
              </a:rPr>
              <a:t>Papwa</a:t>
            </a:r>
            <a:r>
              <a:rPr lang="pt-BR" sz="2000" dirty="0">
                <a:effectLst/>
              </a:rPr>
              <a:t> </a:t>
            </a:r>
            <a:r>
              <a:rPr lang="pt-BR" sz="2000" dirty="0" err="1">
                <a:effectLst/>
              </a:rPr>
              <a:t>Sewgolum</a:t>
            </a:r>
            <a:r>
              <a:rPr lang="pt-BR" sz="2000" dirty="0">
                <a:effectLst/>
              </a:rPr>
              <a:t>, Durban, África do Sul.</a:t>
            </a:r>
          </a:p>
          <a:p>
            <a:r>
              <a:rPr lang="pt-BR" sz="2000" dirty="0"/>
              <a:t>9</a:t>
            </a:r>
            <a:r>
              <a:rPr lang="pt-BR" sz="2000" dirty="0">
                <a:effectLst/>
              </a:rPr>
              <a:t> - Nairóbi, Quênia. </a:t>
            </a:r>
          </a:p>
          <a:p>
            <a:r>
              <a:rPr lang="pt-BR" sz="2000" dirty="0"/>
              <a:t>10</a:t>
            </a:r>
            <a:r>
              <a:rPr lang="pt-BR" sz="2000" dirty="0">
                <a:effectLst/>
              </a:rPr>
              <a:t> - Mumbai, Índia.</a:t>
            </a:r>
          </a:p>
        </p:txBody>
      </p:sp>
    </p:spTree>
    <p:extLst>
      <p:ext uri="{BB962C8B-B14F-4D97-AF65-F5344CB8AC3E}">
        <p14:creationId xmlns:p14="http://schemas.microsoft.com/office/powerpoint/2010/main" val="288813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gru5-1.fna.fbcdn.net/v/t1.0-9/118163129_1957862264371909_7632549074307886370_o.jpg?_nc_cat=105&amp;_nc_sid=a26aad&amp;_nc_ohc=i_o615oXzo8AX_3gtDu&amp;_nc_oc=AQn2mhb6biXN_nnXz90Fmg83nxH8F22Qgj7IGe6b1paOdKNsKzZkhi-VyTtvwyx3Il6k8qSiILIMRnIHcE3zoKPk&amp;_nc_ht=scontent.fgru5-1.fna&amp;oh=3dd68b502684f77397286f4c63fc3b55&amp;oe=5F64E498">
            <a:extLst>
              <a:ext uri="{FF2B5EF4-FFF2-40B4-BE49-F238E27FC236}">
                <a16:creationId xmlns:a16="http://schemas.microsoft.com/office/drawing/2014/main" xmlns="" id="{EF54C84D-AA81-0047-8035-268815F8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0"/>
            <a:ext cx="10320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5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B3FCA07-B9B3-E84E-BA83-F62836133D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s://scontent.fgru5-1.fna.fbcdn.net/v/t1.0-9/118298476_1957862307705238_2099921033260385828_o.jpg?_nc_cat=101&amp;_nc_sid=a26aad&amp;_nc_ohc=7jo6pY3iyekAX8JdEOD&amp;_nc_ht=scontent.fgru5-1.fna&amp;oh=d24a8ef25e9eab2f17e7b9024362620a&amp;oe=5F65B8AA">
            <a:extLst>
              <a:ext uri="{FF2B5EF4-FFF2-40B4-BE49-F238E27FC236}">
                <a16:creationId xmlns:a16="http://schemas.microsoft.com/office/drawing/2014/main" xmlns="" id="{070FC68C-0D72-7946-A101-9A3C9374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4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.fgru5-1.fna.fbcdn.net/v/t1.0-9/118069318_1957861944371941_2825852111290822785_o.jpg?_nc_cat=1&amp;_nc_sid=a26aad&amp;_nc_ohc=kLkSWjOK6asAX_5yRaF&amp;_nc_ht=scontent.fgru5-1.fna&amp;oh=37e7fdbb9cdaf3cc4da4b100a84019a6&amp;oe=5F640686">
            <a:extLst>
              <a:ext uri="{FF2B5EF4-FFF2-40B4-BE49-F238E27FC236}">
                <a16:creationId xmlns:a16="http://schemas.microsoft.com/office/drawing/2014/main" xmlns="" id="{66FFE0BA-9A77-8843-A58A-23438E3D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0"/>
            <a:ext cx="10301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2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.fgru5-1.fna.fbcdn.net/v/t1.0-9/118216365_1957861977705271_4485754966926998923_o.jpg?_nc_cat=1&amp;_nc_sid=a26aad&amp;_nc_ohc=yaEPrDS5yXoAX86RBDT&amp;_nc_ht=scontent.fgru5-1.fna&amp;oh=4aeef994144663c0d6c57b8885e4db9c&amp;oe=5F64EA2C">
            <a:extLst>
              <a:ext uri="{FF2B5EF4-FFF2-40B4-BE49-F238E27FC236}">
                <a16:creationId xmlns:a16="http://schemas.microsoft.com/office/drawing/2014/main" xmlns="" id="{34AC05D3-9180-2D41-8D6E-84D2D14DC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10317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6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.fgru5-1.fna.fbcdn.net/v/t1.0-9/118268528_1957862021038600_354816090039967806_o.jpg?_nc_cat=100&amp;_nc_sid=a26aad&amp;_nc_ohc=TSlZB6_jLskAX_N3ALP&amp;_nc_ht=scontent.fgru5-1.fna&amp;oh=04c0de93456c82d0dce2672c25c86b14&amp;oe=5F655E14">
            <a:extLst>
              <a:ext uri="{FF2B5EF4-FFF2-40B4-BE49-F238E27FC236}">
                <a16:creationId xmlns:a16="http://schemas.microsoft.com/office/drawing/2014/main" xmlns="" id="{55058EB7-6414-624D-9A75-A81B3AEF9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3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.fgru5-1.fna.fbcdn.net/v/t1.0-9/118124241_1957862061038596_8992315798627036627_o.jpg?_nc_cat=1&amp;_nc_sid=a26aad&amp;_nc_ohc=T64Vi3Tf-CYAX-MwBY1&amp;_nc_ht=scontent.fgru5-1.fna&amp;oh=f551b46db61c03f9da3789702076ba3f&amp;oe=5F63ABE2">
            <a:extLst>
              <a:ext uri="{FF2B5EF4-FFF2-40B4-BE49-F238E27FC236}">
                <a16:creationId xmlns:a16="http://schemas.microsoft.com/office/drawing/2014/main" xmlns="" id="{D007CF07-CF23-9E41-BFD1-5A202F027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4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XI4y7PYYZfk/T-yieIrR63I/AAAAAAAABxA/kjrnEv1bHd8/s1600/morumbi.jpeg">
            <a:extLst>
              <a:ext uri="{FF2B5EF4-FFF2-40B4-BE49-F238E27FC236}">
                <a16:creationId xmlns:a16="http://schemas.microsoft.com/office/drawing/2014/main" xmlns="" id="{F9816163-477E-3E4B-90E1-325488044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19" y="638502"/>
            <a:ext cx="2736272" cy="20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a imagem, o contraste entre distintos bairros de São Paulo que chocam-se:  Paraisópolis e - Brainly.com.br">
            <a:hlinkClick r:id="rId3"/>
            <a:extLst>
              <a:ext uri="{FF2B5EF4-FFF2-40B4-BE49-F238E27FC236}">
                <a16:creationId xmlns:a16="http://schemas.microsoft.com/office/drawing/2014/main" xmlns="" id="{BE52EED1-FF66-AE48-B9A1-7C48BA291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1" y="3516178"/>
            <a:ext cx="3937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ontraste social - Paraisópolis e Morumbi - São Paulo, SP, Brasil. |  Mapio.net">
            <a:hlinkClick r:id="rId5"/>
            <a:extLst>
              <a:ext uri="{FF2B5EF4-FFF2-40B4-BE49-F238E27FC236}">
                <a16:creationId xmlns:a16="http://schemas.microsoft.com/office/drawing/2014/main" xmlns="" id="{79DA2494-1E87-BD4E-8827-B4FB5BF9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0" y="2645101"/>
            <a:ext cx="3936195" cy="29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9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fgru5-1.fna.fbcdn.net/v/t1.0-9/118116931_1957862121038590_296523286091435999_o.jpg?_nc_cat=108&amp;_nc_sid=a26aad&amp;_nc_ohc=7-f9J1ZSi4oAX_Gi99B&amp;_nc_ht=scontent.fgru5-1.fna&amp;oh=5f816a8e5329846166d719357dac7242&amp;oe=5F6456C4">
            <a:extLst>
              <a:ext uri="{FF2B5EF4-FFF2-40B4-BE49-F238E27FC236}">
                <a16:creationId xmlns:a16="http://schemas.microsoft.com/office/drawing/2014/main" xmlns="" id="{232D4B6D-725B-1742-857D-3B750D0BE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1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7D2C010-D4C7-0348-8A63-F9249AC16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s://scontent.fgru5-1.fna.fbcdn.net/v/t1.0-9/118124641_1957862161038586_1123137206786189937_o.jpg?_nc_cat=101&amp;_nc_sid=a26aad&amp;_nc_ohc=U7NJifP3tDQAX_3Oy-g&amp;_nc_ht=scontent.fgru5-1.fna&amp;oh=d52f19156159f54a8846cbfc17e83a05&amp;oe=5F66CFEC">
            <a:extLst>
              <a:ext uri="{FF2B5EF4-FFF2-40B4-BE49-F238E27FC236}">
                <a16:creationId xmlns:a16="http://schemas.microsoft.com/office/drawing/2014/main" xmlns="" id="{85ED51DA-5E3F-AF48-BDCC-B649CA67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7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fgru5-1.fna.fbcdn.net/v/t1.0-9/118162861_1957862211038581_3987136373029849922_o.jpg?_nc_cat=111&amp;_nc_sid=a26aad&amp;_nc_ohc=cyJksyWAXRwAX8Ujwyh&amp;_nc_ht=scontent.fgru5-1.fna&amp;oh=66ae862ea826ec524e1cf993a2941c84&amp;oe=5F64F6E3">
            <a:extLst>
              <a:ext uri="{FF2B5EF4-FFF2-40B4-BE49-F238E27FC236}">
                <a16:creationId xmlns:a16="http://schemas.microsoft.com/office/drawing/2014/main" xmlns="" id="{1E13F3EB-F88A-4743-B89A-3D69BD9B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13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293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Carlos Botazzo</cp:lastModifiedBy>
  <cp:revision>7</cp:revision>
  <dcterms:created xsi:type="dcterms:W3CDTF">2020-08-21T17:45:29Z</dcterms:created>
  <dcterms:modified xsi:type="dcterms:W3CDTF">2023-06-05T18:37:28Z</dcterms:modified>
</cp:coreProperties>
</file>