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72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6" r:id="rId28"/>
    <p:sldId id="315" r:id="rId29"/>
    <p:sldId id="28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3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7DA70-28E8-4F24-8FC8-72D937D6086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60D1E-A154-4F9A-911B-DA4FA2EFA7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92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B38DBD-D98A-476F-8905-F8EB6B11E6FE}" type="slidenum">
              <a:rPr lang="en-US" altLang="pt-BR"/>
              <a:pPr eaLnBrk="1" hangingPunct="1">
                <a:spcBef>
                  <a:spcPct val="0"/>
                </a:spcBef>
              </a:pPr>
              <a:t>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2512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7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5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93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32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8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49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85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68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81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98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42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06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35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68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431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90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941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pt-BR" smtClean="0"/>
          </a:p>
        </p:txBody>
      </p:sp>
      <p:sp>
        <p:nvSpPr>
          <p:cNvPr id="1587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54D51-B70C-41F6-83D4-14B2F8429CD2}" type="slidenum">
              <a:rPr lang="de-DE" altLang="pt-BR"/>
              <a:pPr>
                <a:spcBef>
                  <a:spcPct val="0"/>
                </a:spcBef>
              </a:pPr>
              <a:t>27</a:t>
            </a:fld>
            <a:endParaRPr lang="de-DE" altLang="pt-BR"/>
          </a:p>
        </p:txBody>
      </p:sp>
    </p:spTree>
    <p:extLst>
      <p:ext uri="{BB962C8B-B14F-4D97-AF65-F5344CB8AC3E}">
        <p14:creationId xmlns:p14="http://schemas.microsoft.com/office/powerpoint/2010/main" val="32353911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E07657-F6C4-46D6-9D35-1125EB4A978B}" type="slidenum">
              <a:rPr lang="en-US" altLang="pt-BR"/>
              <a:pPr eaLnBrk="1" hangingPunct="1">
                <a:spcBef>
                  <a:spcPct val="0"/>
                </a:spcBef>
              </a:pPr>
              <a:t>29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71110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4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8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9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3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99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64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3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295401"/>
            <a:ext cx="7772400" cy="1470025"/>
          </a:xfrm>
        </p:spPr>
        <p:txBody>
          <a:bodyPr/>
          <a:lstStyle/>
          <a:p>
            <a:pPr algn="ctr"/>
            <a:r>
              <a:rPr lang="pt-BR" altLang="pt-BR" smtClean="0"/>
              <a:t>Redes Eletrônicas e </a:t>
            </a:r>
            <a:br>
              <a:rPr lang="pt-BR" altLang="pt-BR" smtClean="0"/>
            </a:br>
            <a:r>
              <a:rPr lang="pt-BR" altLang="pt-BR" smtClean="0"/>
              <a:t>ambientes de informação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pt-BR" altLang="pt-BR" dirty="0" smtClean="0"/>
              <a:t>Prof. Dr. Marcos Luiz </a:t>
            </a:r>
            <a:r>
              <a:rPr lang="pt-BR" altLang="pt-BR" dirty="0" err="1" smtClean="0"/>
              <a:t>Mucheroni</a:t>
            </a:r>
            <a:endParaRPr lang="pt-BR" altLang="pt-BR" dirty="0" smtClean="0"/>
          </a:p>
          <a:p>
            <a:pPr marL="0" indent="0" algn="ctr">
              <a:buNone/>
            </a:pPr>
            <a:r>
              <a:rPr lang="pt-BR" altLang="pt-BR" dirty="0" smtClean="0"/>
              <a:t>12 e 13ª</a:t>
            </a:r>
            <a:r>
              <a:rPr lang="pt-BR" altLang="pt-BR" dirty="0" smtClean="0"/>
              <a:t>. </a:t>
            </a:r>
            <a:r>
              <a:rPr lang="pt-BR" altLang="pt-BR" dirty="0" smtClean="0"/>
              <a:t>AULAS </a:t>
            </a:r>
            <a:endParaRPr lang="pt-BR" altLang="pt-BR" dirty="0" smtClean="0"/>
          </a:p>
          <a:p>
            <a:pPr marL="0" indent="0" algn="ctr">
              <a:buNone/>
            </a:pPr>
            <a:r>
              <a:rPr lang="pt-BR" altLang="pt-BR" dirty="0" smtClean="0"/>
              <a:t>2015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1295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E:\VisitCard\Log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943600"/>
            <a:ext cx="10556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79664"/>
            <a:ext cx="49069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8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2299" name="Grupo 47"/>
          <p:cNvGrpSpPr>
            <a:grpSpLocks/>
          </p:cNvGrpSpPr>
          <p:nvPr/>
        </p:nvGrpSpPr>
        <p:grpSpPr bwMode="auto">
          <a:xfrm>
            <a:off x="1743076" y="6540493"/>
            <a:ext cx="10448925" cy="369332"/>
            <a:chOff x="292711" y="6357958"/>
            <a:chExt cx="6141847" cy="369457"/>
          </a:xfrm>
        </p:grpSpPr>
        <p:sp>
          <p:nvSpPr>
            <p:cNvPr id="12328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2329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2330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2331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99845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153" y="6437360"/>
              <a:ext cx="99844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098" y="6440536"/>
              <a:ext cx="100778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486" y="6442124"/>
              <a:ext cx="99844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574" y="6437360"/>
              <a:ext cx="99845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2337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2338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814" y="6448477"/>
              <a:ext cx="99844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2340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1954" y="6450064"/>
              <a:ext cx="100778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2300" name="Grupo 75"/>
          <p:cNvGrpSpPr>
            <a:grpSpLocks/>
          </p:cNvGrpSpPr>
          <p:nvPr/>
        </p:nvGrpSpPr>
        <p:grpSpPr bwMode="auto">
          <a:xfrm>
            <a:off x="1812926" y="5826127"/>
            <a:ext cx="5578475" cy="646331"/>
            <a:chOff x="452406" y="6000768"/>
            <a:chExt cx="3571900" cy="647026"/>
          </a:xfrm>
        </p:grpSpPr>
        <p:grpSp>
          <p:nvGrpSpPr>
            <p:cNvPr id="12319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369729"/>
              <a:chOff x="452406" y="6143644"/>
              <a:chExt cx="928694" cy="369729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159"/>
                <a:ext cx="133159" cy="13349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2327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369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2320" name="Grupo 73"/>
            <p:cNvGrpSpPr>
              <a:grpSpLocks/>
            </p:cNvGrpSpPr>
            <p:nvPr/>
          </p:nvGrpSpPr>
          <p:grpSpPr bwMode="auto">
            <a:xfrm>
              <a:off x="1309296" y="6000768"/>
              <a:ext cx="1357688" cy="647026"/>
              <a:chOff x="1452172" y="5857892"/>
              <a:chExt cx="1357688" cy="647026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172" y="5942120"/>
                <a:ext cx="107747" cy="2463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2325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2321" name="Grupo 74"/>
            <p:cNvGrpSpPr>
              <a:grpSpLocks/>
            </p:cNvGrpSpPr>
            <p:nvPr/>
          </p:nvGrpSpPr>
          <p:grpSpPr bwMode="auto">
            <a:xfrm>
              <a:off x="2667309" y="6000768"/>
              <a:ext cx="1356997" cy="647026"/>
              <a:chOff x="3238813" y="6072206"/>
              <a:chExt cx="1356997" cy="647026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813" y="6156434"/>
                <a:ext cx="107747" cy="10806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2323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2301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Clique: </a:t>
            </a:r>
            <a:r>
              <a:rPr lang="pt-BR" altLang="pt-BR" sz="1400"/>
              <a:t>Subconjunto da rede em que os seus </a:t>
            </a:r>
            <a:r>
              <a:rPr lang="pt-BR" altLang="pt-BR" sz="1400" b="1"/>
              <a:t>atores têm entre eles todas as relações possíveis</a:t>
            </a:r>
            <a:r>
              <a:rPr lang="pt-BR" altLang="pt-BR" sz="1400"/>
              <a:t>. Os cliques, ou pequenos grupos, são uma forma tipicamente eficaz de difusão da informação e do conhecimento nas redes. </a:t>
            </a:r>
            <a:r>
              <a:rPr lang="pt-BR" altLang="pt-BR" sz="1400" b="1"/>
              <a:t>É uma abordagem a atores chave</a:t>
            </a:r>
            <a:r>
              <a:rPr lang="pt-BR" altLang="pt-BR" sz="140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1400"/>
              <a:t>Há </a:t>
            </a:r>
            <a:r>
              <a:rPr lang="pt-BR" altLang="pt-BR" sz="1400" b="1"/>
              <a:t>dois cliques com três atores</a:t>
            </a:r>
            <a:r>
              <a:rPr lang="pt-BR" altLang="pt-BR" sz="1400"/>
              <a:t>.</a:t>
            </a:r>
            <a:endParaRPr lang="pt-BR" altLang="pt-BR" sz="1400" b="1"/>
          </a:p>
        </p:txBody>
      </p:sp>
      <p:graphicFrame>
        <p:nvGraphicFramePr>
          <p:cNvPr id="63" name="Tabela 62"/>
          <p:cNvGraphicFramePr>
            <a:graphicFrameLocks noGrp="1"/>
          </p:cNvGraphicFramePr>
          <p:nvPr/>
        </p:nvGraphicFramePr>
        <p:xfrm>
          <a:off x="7085014" y="3025775"/>
          <a:ext cx="1450975" cy="914400"/>
        </p:xfrm>
        <a:graphic>
          <a:graphicData uri="http://schemas.openxmlformats.org/drawingml/2006/table">
            <a:tbl>
              <a:tblPr/>
              <a:tblGrid>
                <a:gridCol w="1450975"/>
              </a:tblGrid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Cliques com 3 ou mais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A4 A5 A17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A13 A21 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8667750" y="3022601"/>
          <a:ext cx="1714500" cy="1158875"/>
        </p:xfrm>
        <a:graphic>
          <a:graphicData uri="http://schemas.openxmlformats.org/drawingml/2006/table">
            <a:tbl>
              <a:tblPr/>
              <a:tblGrid>
                <a:gridCol w="665241"/>
                <a:gridCol w="586617"/>
                <a:gridCol w="462642"/>
              </a:tblGrid>
              <a:tr h="731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Cliques a que pertencem os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18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7855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79664"/>
            <a:ext cx="49069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2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Relações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3323" name="Grupo 47"/>
          <p:cNvGrpSpPr>
            <a:grpSpLocks/>
          </p:cNvGrpSpPr>
          <p:nvPr/>
        </p:nvGrpSpPr>
        <p:grpSpPr bwMode="auto">
          <a:xfrm>
            <a:off x="1743076" y="6540493"/>
            <a:ext cx="10067925" cy="369332"/>
            <a:chOff x="292711" y="6357958"/>
            <a:chExt cx="6141847" cy="369457"/>
          </a:xfrm>
        </p:grpSpPr>
        <p:sp>
          <p:nvSpPr>
            <p:cNvPr id="13349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3350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3351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3352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99750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262" y="6437360"/>
              <a:ext cx="99749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490" y="6440536"/>
              <a:ext cx="99749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844" y="6442124"/>
              <a:ext cx="99750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406" y="6437360"/>
              <a:ext cx="99750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3358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3359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002" y="6448477"/>
              <a:ext cx="100718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3361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493" y="6450064"/>
              <a:ext cx="99750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3324" name="Grupo 75"/>
          <p:cNvGrpSpPr>
            <a:grpSpLocks/>
          </p:cNvGrpSpPr>
          <p:nvPr/>
        </p:nvGrpSpPr>
        <p:grpSpPr bwMode="auto">
          <a:xfrm>
            <a:off x="1708150" y="5824543"/>
            <a:ext cx="3944938" cy="646748"/>
            <a:chOff x="452406" y="6000768"/>
            <a:chExt cx="3571900" cy="646331"/>
          </a:xfrm>
        </p:grpSpPr>
        <p:grpSp>
          <p:nvGrpSpPr>
            <p:cNvPr id="13340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5"/>
                <a:ext cx="133677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3348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3341" name="Grupo 73"/>
            <p:cNvGrpSpPr>
              <a:grpSpLocks/>
            </p:cNvGrpSpPr>
            <p:nvPr/>
          </p:nvGrpSpPr>
          <p:grpSpPr bwMode="auto">
            <a:xfrm>
              <a:off x="1309087" y="6000768"/>
              <a:ext cx="1357897" cy="645915"/>
              <a:chOff x="1451963" y="5857892"/>
              <a:chExt cx="1357897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1963" y="5941975"/>
                <a:ext cx="107804" cy="24590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3346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3342" name="Grupo 74"/>
            <p:cNvGrpSpPr>
              <a:grpSpLocks/>
            </p:cNvGrpSpPr>
            <p:nvPr/>
          </p:nvGrpSpPr>
          <p:grpSpPr bwMode="auto">
            <a:xfrm>
              <a:off x="2667415" y="6000768"/>
              <a:ext cx="1356891" cy="645915"/>
              <a:chOff x="3238919" y="6072206"/>
              <a:chExt cx="1356891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919" y="6156289"/>
                <a:ext cx="107803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3344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3325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Conjunto lambda (λ): </a:t>
            </a:r>
            <a:r>
              <a:rPr lang="pt-BR" altLang="pt-BR" sz="1400"/>
              <a:t>Estabelece o </a:t>
            </a:r>
            <a:r>
              <a:rPr lang="pt-BR" altLang="pt-BR" sz="1400" b="1"/>
              <a:t>ranking das relações da rede </a:t>
            </a:r>
            <a:r>
              <a:rPr lang="pt-BR" altLang="pt-BR" sz="1400"/>
              <a:t>avaliando </a:t>
            </a:r>
            <a:r>
              <a:rPr lang="pt-BR" altLang="pt-BR" sz="1400" b="1"/>
              <a:t>quanto dos fluxos entre atores na rede passa por cada uma dessas relaçõe</a:t>
            </a:r>
            <a:r>
              <a:rPr lang="pt-BR" altLang="pt-BR" sz="1400"/>
              <a:t>s. Com isso, é possível identificar as </a:t>
            </a:r>
            <a:r>
              <a:rPr lang="pt-BR" altLang="pt-BR" sz="1400" b="1">
                <a:solidFill>
                  <a:srgbClr val="3366FF"/>
                </a:solidFill>
              </a:rPr>
              <a:t>Pontes</a:t>
            </a:r>
            <a:r>
              <a:rPr lang="pt-BR" altLang="pt-BR" sz="1400" b="1"/>
              <a:t>,</a:t>
            </a:r>
            <a:r>
              <a:rPr lang="pt-BR" altLang="pt-BR" sz="1400"/>
              <a:t> que são as </a:t>
            </a:r>
            <a:r>
              <a:rPr lang="pt-BR" altLang="pt-BR" sz="1400" b="1"/>
              <a:t>relações que, se retiradas, podem provocar importantes disrupções </a:t>
            </a:r>
            <a:r>
              <a:rPr lang="pt-BR" altLang="pt-BR" sz="1400"/>
              <a:t>ou desconexão na rede. </a:t>
            </a:r>
            <a:r>
              <a:rPr lang="pt-BR" altLang="pt-BR" sz="1400" b="1"/>
              <a:t>É uma abordagem a relações chave.</a:t>
            </a:r>
            <a:r>
              <a:rPr lang="pt-BR" altLang="pt-BR" sz="1400"/>
              <a:t> É outra forma de identificar </a:t>
            </a:r>
            <a:r>
              <a:rPr lang="pt-BR" altLang="pt-BR" sz="1400" b="1"/>
              <a:t>subgrupos coesos. </a:t>
            </a:r>
            <a:r>
              <a:rPr lang="pt-BR" altLang="pt-BR" sz="1400"/>
              <a:t>O grupo com o maior valor de lambda é composto por A5 e A23.</a:t>
            </a:r>
          </a:p>
        </p:txBody>
      </p:sp>
      <p:graphicFrame>
        <p:nvGraphicFramePr>
          <p:cNvPr id="50" name="Tabela 49"/>
          <p:cNvGraphicFramePr>
            <a:graphicFrameLocks noGrp="1"/>
          </p:cNvGraphicFramePr>
          <p:nvPr/>
        </p:nvGraphicFramePr>
        <p:xfrm>
          <a:off x="6227763" y="3213101"/>
          <a:ext cx="4286250" cy="1006476"/>
        </p:xfrm>
        <a:graphic>
          <a:graphicData uri="http://schemas.openxmlformats.org/drawingml/2006/table">
            <a:tbl>
              <a:tblPr/>
              <a:tblGrid>
                <a:gridCol w="527538"/>
                <a:gridCol w="3758712"/>
              </a:tblGrid>
              <a:tr h="365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Conjuntos lambda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λ=8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A5+A23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λ=7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(A5+A23)+A6+A9+A12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λ=6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((A5+A23)+A6+A9+A12)+A13+A22+A24+A26</a:t>
                      </a:r>
                      <a:endParaRPr lang="es-ES_tradnl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338" name="Conector reto 45"/>
          <p:cNvCxnSpPr>
            <a:cxnSpLocks noChangeShapeType="1"/>
          </p:cNvCxnSpPr>
          <p:nvPr/>
        </p:nvCxnSpPr>
        <p:spPr bwMode="auto">
          <a:xfrm>
            <a:off x="5897563" y="6000750"/>
            <a:ext cx="84455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3339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1873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5" name="Rectangle 2"/>
          <p:cNvSpPr>
            <a:spLocks noChangeArrowheads="1"/>
          </p:cNvSpPr>
          <p:nvPr/>
        </p:nvSpPr>
        <p:spPr bwMode="auto">
          <a:xfrm>
            <a:off x="1524000" y="1079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u="sng"/>
              <a:t>QUESTÃO 6</a:t>
            </a:r>
          </a:p>
          <a:p>
            <a:pPr algn="ctr" eaLnBrk="1" hangingPunct="1"/>
            <a:endParaRPr lang="pt-BR" altLang="pt-BR" sz="4000"/>
          </a:p>
          <a:p>
            <a:pPr algn="ctr" eaLnBrk="1" hangingPunct="1"/>
            <a:r>
              <a:rPr lang="pt-BR" altLang="pt-BR" sz="4000"/>
              <a:t>Indique </a:t>
            </a:r>
            <a:r>
              <a:rPr lang="pt-BR" altLang="pt-BR" sz="4000" u="sng">
                <a:solidFill>
                  <a:srgbClr val="00B050"/>
                </a:solidFill>
              </a:rPr>
              <a:t>as pessoas, os sistemas de informação, bases de dados e os documentos </a:t>
            </a:r>
            <a:r>
              <a:rPr lang="pt-BR" altLang="pt-BR" sz="4000" u="sng">
                <a:solidFill>
                  <a:srgbClr val="3366FF"/>
                </a:solidFill>
              </a:rPr>
              <a:t>dos quais procura/recebe informações essenciais</a:t>
            </a:r>
            <a:r>
              <a:rPr lang="pt-BR" altLang="pt-BR" sz="4000"/>
              <a:t> ao seu trabalho</a:t>
            </a:r>
            <a:endParaRPr lang="pt-BR" altLang="pt-BR" sz="4000" b="1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46138"/>
            <a:ext cx="7450138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Grupo 42"/>
          <p:cNvGrpSpPr>
            <a:grpSpLocks/>
          </p:cNvGrpSpPr>
          <p:nvPr/>
        </p:nvGrpSpPr>
        <p:grpSpPr bwMode="auto">
          <a:xfrm>
            <a:off x="8799514" y="928687"/>
            <a:ext cx="1704975" cy="1819130"/>
            <a:chOff x="8167710" y="4143380"/>
            <a:chExt cx="1695585" cy="1397402"/>
          </a:xfrm>
        </p:grpSpPr>
        <p:sp>
          <p:nvSpPr>
            <p:cNvPr id="15370" name="CaixaDeTexto 21"/>
            <p:cNvSpPr txBox="1">
              <a:spLocks noChangeArrowheads="1"/>
            </p:cNvSpPr>
            <p:nvPr/>
          </p:nvSpPr>
          <p:spPr bwMode="auto">
            <a:xfrm>
              <a:off x="8262927" y="4143380"/>
              <a:ext cx="1333543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Atores </a:t>
              </a:r>
              <a:endParaRPr lang="pt-BR" altLang="pt-BR" sz="1200" b="1"/>
            </a:p>
          </p:txBody>
        </p:sp>
        <p:grpSp>
          <p:nvGrpSpPr>
            <p:cNvPr id="15371" name="Grupo 36"/>
            <p:cNvGrpSpPr>
              <a:grpSpLocks/>
            </p:cNvGrpSpPr>
            <p:nvPr/>
          </p:nvGrpSpPr>
          <p:grpSpPr bwMode="auto">
            <a:xfrm>
              <a:off x="8167710" y="4214818"/>
              <a:ext cx="108000" cy="1322446"/>
              <a:chOff x="8239148" y="5000636"/>
              <a:chExt cx="108000" cy="1322446"/>
            </a:xfrm>
          </p:grpSpPr>
          <p:sp>
            <p:nvSpPr>
              <p:cNvPr id="31" name="Elipse 30"/>
              <p:cNvSpPr/>
              <p:nvPr/>
            </p:nvSpPr>
            <p:spPr>
              <a:xfrm>
                <a:off x="8239148" y="5001146"/>
                <a:ext cx="107356" cy="10853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8239148" y="5243821"/>
                <a:ext cx="107356" cy="108532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8239148" y="5486495"/>
                <a:ext cx="107356" cy="108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4" name="Elipse 33"/>
              <p:cNvSpPr/>
              <p:nvPr/>
            </p:nvSpPr>
            <p:spPr>
              <a:xfrm>
                <a:off x="8239148" y="5729170"/>
                <a:ext cx="107356" cy="10853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5" name="Elipse 34"/>
              <p:cNvSpPr/>
              <p:nvPr/>
            </p:nvSpPr>
            <p:spPr>
              <a:xfrm>
                <a:off x="8239148" y="5971845"/>
                <a:ext cx="107356" cy="108533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8239148" y="6214520"/>
                <a:ext cx="107356" cy="108532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15372" name="CaixaDeTexto 21"/>
            <p:cNvSpPr txBox="1">
              <a:spLocks noChangeArrowheads="1"/>
            </p:cNvSpPr>
            <p:nvPr/>
          </p:nvSpPr>
          <p:spPr bwMode="auto">
            <a:xfrm>
              <a:off x="8239148" y="4378984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Outros Funcionários </a:t>
              </a:r>
              <a:endParaRPr lang="pt-BR" altLang="pt-BR" sz="1200" b="1"/>
            </a:p>
          </p:txBody>
        </p:sp>
        <p:sp>
          <p:nvSpPr>
            <p:cNvPr id="15373" name="CaixaDeTexto 21"/>
            <p:cNvSpPr txBox="1">
              <a:spLocks noChangeArrowheads="1"/>
            </p:cNvSpPr>
            <p:nvPr/>
          </p:nvSpPr>
          <p:spPr bwMode="auto">
            <a:xfrm>
              <a:off x="8239148" y="461871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Fontes CidadeNova</a:t>
              </a:r>
              <a:endParaRPr lang="pt-BR" altLang="pt-BR" sz="1200" b="1"/>
            </a:p>
          </p:txBody>
        </p:sp>
        <p:sp>
          <p:nvSpPr>
            <p:cNvPr id="15374" name="CaixaDeTexto 21"/>
            <p:cNvSpPr txBox="1">
              <a:spLocks noChangeArrowheads="1"/>
            </p:cNvSpPr>
            <p:nvPr/>
          </p:nvSpPr>
          <p:spPr bwMode="auto">
            <a:xfrm>
              <a:off x="8239148" y="4860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Organizações</a:t>
              </a:r>
              <a:endParaRPr lang="pt-BR" altLang="pt-BR" sz="1200" b="1"/>
            </a:p>
          </p:txBody>
        </p:sp>
        <p:sp>
          <p:nvSpPr>
            <p:cNvPr id="15375" name="CaixaDeTexto 21"/>
            <p:cNvSpPr txBox="1">
              <a:spLocks noChangeArrowheads="1"/>
            </p:cNvSpPr>
            <p:nvPr/>
          </p:nvSpPr>
          <p:spPr bwMode="auto">
            <a:xfrm>
              <a:off x="8239148" y="5094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Pessoas</a:t>
              </a:r>
              <a:endParaRPr lang="pt-BR" altLang="pt-BR" sz="1200" b="1"/>
            </a:p>
          </p:txBody>
        </p:sp>
        <p:sp>
          <p:nvSpPr>
            <p:cNvPr id="15376" name="CaixaDeTexto 21"/>
            <p:cNvSpPr txBox="1">
              <a:spLocks noChangeArrowheads="1"/>
            </p:cNvSpPr>
            <p:nvPr/>
          </p:nvSpPr>
          <p:spPr bwMode="auto">
            <a:xfrm>
              <a:off x="8244001" y="532800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Sistemas Informação</a:t>
              </a:r>
              <a:endParaRPr lang="pt-BR" altLang="pt-BR" sz="1200" b="1"/>
            </a:p>
          </p:txBody>
        </p:sp>
      </p:grpSp>
      <p:sp>
        <p:nvSpPr>
          <p:cNvPr id="47" name="Retângulo 46"/>
          <p:cNvSpPr/>
          <p:nvPr/>
        </p:nvSpPr>
        <p:spPr>
          <a:xfrm>
            <a:off x="9250364" y="3071814"/>
            <a:ext cx="12287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latin typeface="Arial" charset="0"/>
              </a:rPr>
              <a:t>27 Atores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9224964" y="3487739"/>
            <a:ext cx="12795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3366FF"/>
                </a:solidFill>
                <a:latin typeface="Arial" charset="0"/>
              </a:rPr>
              <a:t>68 Alteres</a:t>
            </a:r>
          </a:p>
        </p:txBody>
      </p:sp>
      <p:grpSp>
        <p:nvGrpSpPr>
          <p:cNvPr id="15366" name="Grupo 48"/>
          <p:cNvGrpSpPr>
            <a:grpSpLocks/>
          </p:cNvGrpSpPr>
          <p:nvPr/>
        </p:nvGrpSpPr>
        <p:grpSpPr bwMode="auto">
          <a:xfrm>
            <a:off x="4975225" y="6550026"/>
            <a:ext cx="4768850" cy="307975"/>
            <a:chOff x="4691026" y="857233"/>
            <a:chExt cx="4905444" cy="523220"/>
          </a:xfrm>
        </p:grpSpPr>
        <p:sp>
          <p:nvSpPr>
            <p:cNvPr id="15368" name="CaixaDeTexto 20"/>
            <p:cNvSpPr txBox="1">
              <a:spLocks noChangeArrowheads="1"/>
            </p:cNvSpPr>
            <p:nvPr/>
          </p:nvSpPr>
          <p:spPr bwMode="auto">
            <a:xfrm>
              <a:off x="4691026" y="857233"/>
              <a:ext cx="490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400" b="1"/>
                <a:t>A         representa o sentido da procura de informação</a:t>
              </a:r>
            </a:p>
          </p:txBody>
        </p:sp>
        <p:cxnSp>
          <p:nvCxnSpPr>
            <p:cNvPr id="15369" name="Conector de seta reta 24"/>
            <p:cNvCxnSpPr>
              <a:cxnSpLocks noChangeShapeType="1"/>
            </p:cNvCxnSpPr>
            <p:nvPr/>
          </p:nvCxnSpPr>
          <p:spPr bwMode="auto">
            <a:xfrm>
              <a:off x="4941424" y="1135172"/>
              <a:ext cx="314716" cy="2433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Completa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5091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upo 47"/>
          <p:cNvGrpSpPr>
            <a:grpSpLocks/>
          </p:cNvGrpSpPr>
          <p:nvPr/>
        </p:nvGrpSpPr>
        <p:grpSpPr bwMode="auto">
          <a:xfrm>
            <a:off x="1743076" y="6540493"/>
            <a:ext cx="9077325" cy="369332"/>
            <a:chOff x="292711" y="6357958"/>
            <a:chExt cx="6141847" cy="369457"/>
          </a:xfrm>
        </p:grpSpPr>
        <p:sp>
          <p:nvSpPr>
            <p:cNvPr id="16472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6473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6474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6475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13" name="Elipse 12"/>
            <p:cNvSpPr/>
            <p:nvPr/>
          </p:nvSpPr>
          <p:spPr>
            <a:xfrm>
              <a:off x="292711" y="6429420"/>
              <a:ext cx="99894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1012375" y="6437360"/>
              <a:ext cx="99894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1864156" y="6440536"/>
              <a:ext cx="99893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2221840" y="6442124"/>
              <a:ext cx="99894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42" name="Elipse 41"/>
            <p:cNvSpPr/>
            <p:nvPr/>
          </p:nvSpPr>
          <p:spPr>
            <a:xfrm>
              <a:off x="5150979" y="6437360"/>
              <a:ext cx="99893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6481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6482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45" name="Elipse 44"/>
            <p:cNvSpPr/>
            <p:nvPr/>
          </p:nvSpPr>
          <p:spPr>
            <a:xfrm>
              <a:off x="4365793" y="6448477"/>
              <a:ext cx="99894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6484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47" name="Elipse 46"/>
            <p:cNvSpPr/>
            <p:nvPr/>
          </p:nvSpPr>
          <p:spPr>
            <a:xfrm>
              <a:off x="3121956" y="6450064"/>
              <a:ext cx="99894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5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Influência e Prestígio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6396" name="Grupo 75"/>
          <p:cNvGrpSpPr>
            <a:grpSpLocks/>
          </p:cNvGrpSpPr>
          <p:nvPr/>
        </p:nvGrpSpPr>
        <p:grpSpPr bwMode="auto">
          <a:xfrm>
            <a:off x="1725613" y="5940427"/>
            <a:ext cx="3675062" cy="646331"/>
            <a:chOff x="452406" y="6000768"/>
            <a:chExt cx="3571900" cy="647026"/>
          </a:xfrm>
        </p:grpSpPr>
        <p:grpSp>
          <p:nvGrpSpPr>
            <p:cNvPr id="16463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66" name="Triângulo isósceles 65"/>
              <p:cNvSpPr/>
              <p:nvPr/>
            </p:nvSpPr>
            <p:spPr>
              <a:xfrm>
                <a:off x="452406" y="6215159"/>
                <a:ext cx="132693" cy="13349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6471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6464" name="Grupo 73"/>
            <p:cNvGrpSpPr>
              <a:grpSpLocks/>
            </p:cNvGrpSpPr>
            <p:nvPr/>
          </p:nvGrpSpPr>
          <p:grpSpPr bwMode="auto">
            <a:xfrm>
              <a:off x="1310279" y="6000768"/>
              <a:ext cx="1356705" cy="647026"/>
              <a:chOff x="1453155" y="5857892"/>
              <a:chExt cx="1356705" cy="647026"/>
            </a:xfrm>
          </p:grpSpPr>
          <p:sp>
            <p:nvSpPr>
              <p:cNvPr id="69" name="Retângulo 68"/>
              <p:cNvSpPr/>
              <p:nvPr/>
            </p:nvSpPr>
            <p:spPr bwMode="auto">
              <a:xfrm>
                <a:off x="1453155" y="5942120"/>
                <a:ext cx="108006" cy="2463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6469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6465" name="Grupo 74"/>
            <p:cNvGrpSpPr>
              <a:grpSpLocks/>
            </p:cNvGrpSpPr>
            <p:nvPr/>
          </p:nvGrpSpPr>
          <p:grpSpPr bwMode="auto">
            <a:xfrm>
              <a:off x="2666521" y="6000768"/>
              <a:ext cx="1357785" cy="647026"/>
              <a:chOff x="3238025" y="6072206"/>
              <a:chExt cx="1357785" cy="647026"/>
            </a:xfrm>
          </p:grpSpPr>
          <p:sp>
            <p:nvSpPr>
              <p:cNvPr id="67" name="Elipse 66"/>
              <p:cNvSpPr/>
              <p:nvPr/>
            </p:nvSpPr>
            <p:spPr>
              <a:xfrm>
                <a:off x="3238025" y="6156434"/>
                <a:ext cx="108006" cy="10806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6467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6397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Grau (Degree): </a:t>
            </a:r>
            <a:r>
              <a:rPr lang="pt-BR" altLang="pt-BR" sz="1300" b="1"/>
              <a:t>Numero de ligações que um ator tem com outros atores </a:t>
            </a:r>
            <a:r>
              <a:rPr lang="pt-BR" altLang="pt-BR" sz="1300"/>
              <a:t>e representa o </a:t>
            </a:r>
            <a:r>
              <a:rPr lang="pt-BR" altLang="pt-BR" sz="1300" i="1"/>
              <a:t>poder</a:t>
            </a:r>
            <a:r>
              <a:rPr lang="pt-BR" altLang="pt-BR" sz="1300"/>
              <a:t> do ator na rede. </a:t>
            </a:r>
            <a:r>
              <a:rPr lang="pt-BR" altLang="pt-BR" sz="1300" b="1"/>
              <a:t>OutDegree (OD) é o numero de relações ou fluxos saintes</a:t>
            </a:r>
            <a:r>
              <a:rPr lang="pt-BR" altLang="pt-BR" sz="1300"/>
              <a:t> e </a:t>
            </a:r>
            <a:r>
              <a:rPr lang="pt-BR" altLang="pt-BR" sz="1300" b="1"/>
              <a:t>significa a </a:t>
            </a:r>
            <a:r>
              <a:rPr lang="pt-BR" altLang="pt-BR" sz="1300" b="1" i="1"/>
              <a:t>influência</a:t>
            </a:r>
            <a:r>
              <a:rPr lang="pt-BR" altLang="pt-BR" sz="1300" b="1"/>
              <a:t> </a:t>
            </a:r>
            <a:r>
              <a:rPr lang="pt-BR" altLang="pt-BR" sz="1300"/>
              <a:t>do ator e o </a:t>
            </a:r>
            <a:r>
              <a:rPr lang="pt-BR" altLang="pt-BR" sz="1300" b="1"/>
              <a:t>InDegree (ID) é o numero de relações ou fluxos entrantes</a:t>
            </a:r>
            <a:r>
              <a:rPr lang="pt-BR" altLang="pt-BR" sz="1300"/>
              <a:t>, </a:t>
            </a:r>
            <a:r>
              <a:rPr lang="pt-BR" altLang="pt-BR" sz="1300" b="1"/>
              <a:t>significa </a:t>
            </a:r>
            <a:r>
              <a:rPr lang="pt-BR" altLang="pt-BR" sz="1300" b="1" i="1"/>
              <a:t>prestigio</a:t>
            </a:r>
            <a:r>
              <a:rPr lang="pt-BR" altLang="pt-BR" sz="1300" b="1"/>
              <a:t>. </a:t>
            </a:r>
          </a:p>
          <a:p>
            <a:pPr algn="just" eaLnBrk="1" hangingPunct="1">
              <a:lnSpc>
                <a:spcPct val="150000"/>
              </a:lnSpc>
            </a:pPr>
            <a:endParaRPr lang="pt-BR" altLang="pt-BR" sz="1300"/>
          </a:p>
        </p:txBody>
      </p:sp>
      <p:grpSp>
        <p:nvGrpSpPr>
          <p:cNvPr id="16398" name="Grupo 73"/>
          <p:cNvGrpSpPr>
            <a:grpSpLocks/>
          </p:cNvGrpSpPr>
          <p:nvPr/>
        </p:nvGrpSpPr>
        <p:grpSpPr bwMode="auto">
          <a:xfrm>
            <a:off x="6491289" y="2252664"/>
            <a:ext cx="1385887" cy="1360487"/>
            <a:chOff x="5453066" y="4357694"/>
            <a:chExt cx="1500198" cy="1360711"/>
          </a:xfrm>
        </p:grpSpPr>
        <p:sp>
          <p:nvSpPr>
            <p:cNvPr id="58" name="Elipse 57"/>
            <p:cNvSpPr/>
            <p:nvPr/>
          </p:nvSpPr>
          <p:spPr>
            <a:xfrm>
              <a:off x="5453066" y="4738757"/>
              <a:ext cx="237145" cy="22863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59" name="Elipse 58"/>
            <p:cNvSpPr/>
            <p:nvPr/>
          </p:nvSpPr>
          <p:spPr>
            <a:xfrm>
              <a:off x="5453066" y="4381510"/>
              <a:ext cx="237145" cy="22863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60" name="Elipse 59"/>
            <p:cNvSpPr/>
            <p:nvPr/>
          </p:nvSpPr>
          <p:spPr>
            <a:xfrm>
              <a:off x="5453066" y="5072187"/>
              <a:ext cx="237145" cy="22863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16460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</a:t>
              </a:r>
              <a:endParaRPr lang="pt-BR" altLang="pt-BR" sz="1200" b="1"/>
            </a:p>
          </p:txBody>
        </p:sp>
        <p:sp>
          <p:nvSpPr>
            <p:cNvPr id="16461" name="CaixaDeTexto 21"/>
            <p:cNvSpPr txBox="1">
              <a:spLocks noChangeArrowheads="1"/>
            </p:cNvSpPr>
            <p:nvPr/>
          </p:nvSpPr>
          <p:spPr bwMode="auto">
            <a:xfrm>
              <a:off x="5667380" y="471488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Prestigio</a:t>
              </a:r>
              <a:endParaRPr lang="pt-BR" altLang="pt-BR" sz="1200" b="1"/>
            </a:p>
          </p:txBody>
        </p:sp>
        <p:sp>
          <p:nvSpPr>
            <p:cNvPr id="16462" name="CaixaDeTexto 21"/>
            <p:cNvSpPr txBox="1">
              <a:spLocks noChangeArrowheads="1"/>
            </p:cNvSpPr>
            <p:nvPr/>
          </p:nvSpPr>
          <p:spPr bwMode="auto">
            <a:xfrm>
              <a:off x="5667380" y="5072074"/>
              <a:ext cx="12858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 e Prestígio</a:t>
              </a:r>
              <a:endParaRPr lang="pt-BR" altLang="pt-BR" sz="1200" b="1"/>
            </a:p>
          </p:txBody>
        </p:sp>
      </p:grpSp>
      <p:graphicFrame>
        <p:nvGraphicFramePr>
          <p:cNvPr id="76" name="Tabela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68398"/>
              </p:ext>
            </p:extLst>
          </p:nvPr>
        </p:nvGraphicFramePr>
        <p:xfrm>
          <a:off x="8205788" y="4071939"/>
          <a:ext cx="2176461" cy="1646236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8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InDegreee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</a:t>
                      </a:r>
                      <a:endParaRPr lang="es-ES_tradnl" sz="1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IDN</a:t>
                      </a:r>
                      <a:endParaRPr lang="es-ES_tradnl" sz="1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15,4%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15,4%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4" name="Tabe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00831"/>
              </p:ext>
            </p:extLst>
          </p:nvPr>
        </p:nvGraphicFramePr>
        <p:xfrm>
          <a:off x="8205788" y="1641475"/>
          <a:ext cx="2176461" cy="1798639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731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OutDegree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11,5%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" name="Elipse 61"/>
          <p:cNvSpPr/>
          <p:nvPr/>
        </p:nvSpPr>
        <p:spPr>
          <a:xfrm>
            <a:off x="4414839" y="4500563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3" name="Elipse 62"/>
          <p:cNvSpPr/>
          <p:nvPr/>
        </p:nvSpPr>
        <p:spPr>
          <a:xfrm>
            <a:off x="6026151" y="5292725"/>
            <a:ext cx="220663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4" name="Elipse 63"/>
          <p:cNvSpPr/>
          <p:nvPr/>
        </p:nvSpPr>
        <p:spPr>
          <a:xfrm>
            <a:off x="5062538" y="5400675"/>
            <a:ext cx="220662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5" name="Elipse 74"/>
          <p:cNvSpPr/>
          <p:nvPr/>
        </p:nvSpPr>
        <p:spPr>
          <a:xfrm>
            <a:off x="4846639" y="358140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7" name="Elipse 76"/>
          <p:cNvSpPr/>
          <p:nvPr/>
        </p:nvSpPr>
        <p:spPr>
          <a:xfrm>
            <a:off x="3368676" y="4751388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6456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6087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Independência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7419" name="Grupo 47"/>
          <p:cNvGrpSpPr>
            <a:grpSpLocks/>
          </p:cNvGrpSpPr>
          <p:nvPr/>
        </p:nvGrpSpPr>
        <p:grpSpPr bwMode="auto">
          <a:xfrm>
            <a:off x="1743076" y="6540493"/>
            <a:ext cx="8924925" cy="369332"/>
            <a:chOff x="292711" y="6357958"/>
            <a:chExt cx="6141847" cy="369457"/>
          </a:xfrm>
        </p:grpSpPr>
        <p:sp>
          <p:nvSpPr>
            <p:cNvPr id="17506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7507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7508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7509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100507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647" y="6437360"/>
              <a:ext cx="99414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771" y="6440536"/>
              <a:ext cx="99414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2007" y="6442124"/>
              <a:ext cx="99415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910" y="6437360"/>
              <a:ext cx="99414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7515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7516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426" y="6448477"/>
              <a:ext cx="100507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7518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199" y="6450064"/>
              <a:ext cx="100507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7420" name="Grupo 75"/>
          <p:cNvGrpSpPr>
            <a:grpSpLocks/>
          </p:cNvGrpSpPr>
          <p:nvPr/>
        </p:nvGrpSpPr>
        <p:grpSpPr bwMode="auto">
          <a:xfrm>
            <a:off x="1612900" y="5970593"/>
            <a:ext cx="3894138" cy="646748"/>
            <a:chOff x="452406" y="6000768"/>
            <a:chExt cx="3571900" cy="646331"/>
          </a:xfrm>
        </p:grpSpPr>
        <p:grpSp>
          <p:nvGrpSpPr>
            <p:cNvPr id="17497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5"/>
                <a:ext cx="133964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7505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7498" name="Grupo 73"/>
            <p:cNvGrpSpPr>
              <a:grpSpLocks/>
            </p:cNvGrpSpPr>
            <p:nvPr/>
          </p:nvGrpSpPr>
          <p:grpSpPr bwMode="auto">
            <a:xfrm>
              <a:off x="1310070" y="6000768"/>
              <a:ext cx="1356914" cy="645915"/>
              <a:chOff x="1452946" y="5857892"/>
              <a:chExt cx="1356914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946" y="5941975"/>
                <a:ext cx="107754" cy="24590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7503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7499" name="Grupo 74"/>
            <p:cNvGrpSpPr>
              <a:grpSpLocks/>
            </p:cNvGrpSpPr>
            <p:nvPr/>
          </p:nvGrpSpPr>
          <p:grpSpPr bwMode="auto">
            <a:xfrm>
              <a:off x="2667188" y="6000768"/>
              <a:ext cx="1357118" cy="645915"/>
              <a:chOff x="3238692" y="6072206"/>
              <a:chExt cx="1357118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692" y="6156289"/>
                <a:ext cx="107754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7501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7421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proximidade (Closeness):</a:t>
            </a:r>
            <a:r>
              <a:rPr lang="pt-BR" altLang="pt-BR" sz="1300"/>
              <a:t> </a:t>
            </a:r>
            <a:r>
              <a:rPr lang="pt-BR" altLang="pt-BR" sz="1300" b="1"/>
              <a:t>Distancia de um ator em relação a todos os outros na rede com base na distância geodésica (mais curta)</a:t>
            </a:r>
            <a:r>
              <a:rPr lang="pt-BR" altLang="pt-BR" sz="1300"/>
              <a:t>. InCloseness é a proximidade para ser alcançado e o OutCloseness  é a proximidade para alcançar. Representa a </a:t>
            </a:r>
            <a:r>
              <a:rPr lang="pt-BR" altLang="pt-BR" sz="1300" b="1" i="1"/>
              <a:t>independência</a:t>
            </a:r>
            <a:r>
              <a:rPr lang="pt-BR" altLang="pt-BR" sz="1300" b="1"/>
              <a:t> do ator </a:t>
            </a:r>
            <a:r>
              <a:rPr lang="pt-BR" altLang="pt-BR" sz="1300"/>
              <a:t>e </a:t>
            </a:r>
            <a:r>
              <a:rPr lang="pt-BR" altLang="pt-BR" sz="1300" b="1"/>
              <a:t>leva em conta os laços diretos e indiretos de     cada ator</a:t>
            </a:r>
            <a:r>
              <a:rPr lang="pt-BR" altLang="pt-BR" sz="1300"/>
              <a:t>.</a:t>
            </a:r>
          </a:p>
        </p:txBody>
      </p:sp>
      <p:graphicFrame>
        <p:nvGraphicFramePr>
          <p:cNvPr id="72" name="Tabela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83491"/>
              </p:ext>
            </p:extLst>
          </p:nvPr>
        </p:nvGraphicFramePr>
        <p:xfrm>
          <a:off x="8205788" y="3927476"/>
          <a:ext cx="2176461" cy="1859218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6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InCloseness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453" name="Grupo 53"/>
          <p:cNvGrpSpPr>
            <a:grpSpLocks/>
          </p:cNvGrpSpPr>
          <p:nvPr/>
        </p:nvGrpSpPr>
        <p:grpSpPr bwMode="auto">
          <a:xfrm>
            <a:off x="6426201" y="2214564"/>
            <a:ext cx="1647825" cy="1690018"/>
            <a:chOff x="5381628" y="4896161"/>
            <a:chExt cx="1785950" cy="1689934"/>
          </a:xfrm>
        </p:grpSpPr>
        <p:sp>
          <p:nvSpPr>
            <p:cNvPr id="106" name="Elipse 105"/>
            <p:cNvSpPr/>
            <p:nvPr/>
          </p:nvSpPr>
          <p:spPr>
            <a:xfrm>
              <a:off x="5381628" y="5391437"/>
              <a:ext cx="237438" cy="228589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07" name="Elipse 106"/>
            <p:cNvSpPr/>
            <p:nvPr/>
          </p:nvSpPr>
          <p:spPr>
            <a:xfrm>
              <a:off x="5381628" y="4919972"/>
              <a:ext cx="237438" cy="22858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7493" name="CaixaDeTexto 21"/>
            <p:cNvSpPr txBox="1">
              <a:spLocks noChangeArrowheads="1"/>
            </p:cNvSpPr>
            <p:nvPr/>
          </p:nvSpPr>
          <p:spPr bwMode="auto">
            <a:xfrm>
              <a:off x="5595942" y="4896161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alcançar</a:t>
              </a:r>
              <a:endParaRPr lang="pt-BR" altLang="pt-BR" sz="1200" b="1"/>
            </a:p>
          </p:txBody>
        </p:sp>
        <p:sp>
          <p:nvSpPr>
            <p:cNvPr id="17494" name="CaixaDeTexto 21"/>
            <p:cNvSpPr txBox="1">
              <a:spLocks noChangeArrowheads="1"/>
            </p:cNvSpPr>
            <p:nvPr/>
          </p:nvSpPr>
          <p:spPr bwMode="auto">
            <a:xfrm>
              <a:off x="5595942" y="5357826"/>
              <a:ext cx="15716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 dirty="0"/>
                <a:t>Maior Proximidade para ser alcançado</a:t>
              </a:r>
              <a:endParaRPr lang="pt-BR" altLang="pt-BR" sz="1200" b="1" dirty="0"/>
            </a:p>
          </p:txBody>
        </p:sp>
        <p:sp>
          <p:nvSpPr>
            <p:cNvPr id="51" name="Elipse 50"/>
            <p:cNvSpPr/>
            <p:nvPr/>
          </p:nvSpPr>
          <p:spPr>
            <a:xfrm>
              <a:off x="5381628" y="5858138"/>
              <a:ext cx="237438" cy="228589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17496" name="CaixaDeTexto 21"/>
            <p:cNvSpPr txBox="1">
              <a:spLocks noChangeArrowheads="1"/>
            </p:cNvSpPr>
            <p:nvPr/>
          </p:nvSpPr>
          <p:spPr bwMode="auto">
            <a:xfrm>
              <a:off x="5500347" y="5939764"/>
              <a:ext cx="15716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 dirty="0"/>
                <a:t>Maior Proximidade para alcançar e ser alcançado</a:t>
              </a:r>
              <a:endParaRPr lang="pt-BR" altLang="pt-BR" sz="1200" b="1" dirty="0"/>
            </a:p>
          </p:txBody>
        </p:sp>
      </p:grpSp>
      <p:graphicFrame>
        <p:nvGraphicFramePr>
          <p:cNvPr id="66" name="Tabel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02274"/>
              </p:ext>
            </p:extLst>
          </p:nvPr>
        </p:nvGraphicFramePr>
        <p:xfrm>
          <a:off x="8205788" y="1643064"/>
          <a:ext cx="2176461" cy="1646236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8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OutCloseness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Elipse 63"/>
          <p:cNvSpPr/>
          <p:nvPr/>
        </p:nvSpPr>
        <p:spPr>
          <a:xfrm>
            <a:off x="5062538" y="5400675"/>
            <a:ext cx="220662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7" name="Elipse 66"/>
          <p:cNvSpPr/>
          <p:nvPr/>
        </p:nvSpPr>
        <p:spPr>
          <a:xfrm>
            <a:off x="3368676" y="475138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0" name="Elipse 69"/>
          <p:cNvSpPr/>
          <p:nvPr/>
        </p:nvSpPr>
        <p:spPr>
          <a:xfrm>
            <a:off x="4846639" y="358140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1" name="Elipse 70"/>
          <p:cNvSpPr/>
          <p:nvPr/>
        </p:nvSpPr>
        <p:spPr>
          <a:xfrm>
            <a:off x="6026151" y="5292725"/>
            <a:ext cx="220663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7" name="Elipse 76"/>
          <p:cNvSpPr/>
          <p:nvPr/>
        </p:nvSpPr>
        <p:spPr>
          <a:xfrm>
            <a:off x="6557964" y="3870325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8" name="Elipse 77"/>
          <p:cNvSpPr/>
          <p:nvPr/>
        </p:nvSpPr>
        <p:spPr>
          <a:xfrm>
            <a:off x="4414839" y="4500563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0" name="Elipse 79"/>
          <p:cNvSpPr/>
          <p:nvPr/>
        </p:nvSpPr>
        <p:spPr>
          <a:xfrm>
            <a:off x="3816351" y="3941763"/>
            <a:ext cx="220663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2" name="Elipse 81"/>
          <p:cNvSpPr/>
          <p:nvPr/>
        </p:nvSpPr>
        <p:spPr>
          <a:xfrm>
            <a:off x="6623051" y="4697413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4" name="Elipse 83"/>
          <p:cNvSpPr/>
          <p:nvPr/>
        </p:nvSpPr>
        <p:spPr>
          <a:xfrm>
            <a:off x="6226176" y="5903913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7490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5227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2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Controle de Informações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8443" name="Grupo 47"/>
          <p:cNvGrpSpPr>
            <a:grpSpLocks/>
          </p:cNvGrpSpPr>
          <p:nvPr/>
        </p:nvGrpSpPr>
        <p:grpSpPr bwMode="auto">
          <a:xfrm>
            <a:off x="1743075" y="6540493"/>
            <a:ext cx="8705850" cy="369332"/>
            <a:chOff x="292711" y="6357958"/>
            <a:chExt cx="6141847" cy="369457"/>
          </a:xfrm>
        </p:grpSpPr>
        <p:sp>
          <p:nvSpPr>
            <p:cNvPr id="18490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8491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8492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8493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99677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844" y="6437360"/>
              <a:ext cx="99676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012" y="6440536"/>
              <a:ext cx="99676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2398" y="6442124"/>
              <a:ext cx="99676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49967" y="6437360"/>
              <a:ext cx="99676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8499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8500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997" y="6448477"/>
              <a:ext cx="99676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8502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844" y="6450064"/>
              <a:ext cx="99676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8444" name="Grupo 75"/>
          <p:cNvGrpSpPr>
            <a:grpSpLocks/>
          </p:cNvGrpSpPr>
          <p:nvPr/>
        </p:nvGrpSpPr>
        <p:grpSpPr bwMode="auto">
          <a:xfrm>
            <a:off x="1647826" y="6026154"/>
            <a:ext cx="4011613" cy="646331"/>
            <a:chOff x="452406" y="6000768"/>
            <a:chExt cx="3571900" cy="430117"/>
          </a:xfrm>
        </p:grpSpPr>
        <p:grpSp>
          <p:nvGrpSpPr>
            <p:cNvPr id="18481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430117"/>
              <a:chOff x="452406" y="6143644"/>
              <a:chExt cx="928694" cy="430117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482"/>
                <a:ext cx="134282" cy="133112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8489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430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Presi-dente</a:t>
                </a:r>
                <a:endParaRPr lang="pt-BR" altLang="pt-BR" b="1"/>
              </a:p>
            </p:txBody>
          </p:sp>
        </p:grpSp>
        <p:grpSp>
          <p:nvGrpSpPr>
            <p:cNvPr id="18482" name="Grupo 73"/>
            <p:cNvGrpSpPr>
              <a:grpSpLocks/>
            </p:cNvGrpSpPr>
            <p:nvPr/>
          </p:nvGrpSpPr>
          <p:grpSpPr bwMode="auto">
            <a:xfrm>
              <a:off x="1307570" y="6000768"/>
              <a:ext cx="1359414" cy="430117"/>
              <a:chOff x="1450446" y="5857892"/>
              <a:chExt cx="1359414" cy="430117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0446" y="5942407"/>
                <a:ext cx="108839" cy="16385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8487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430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8483" name="Grupo 74"/>
            <p:cNvGrpSpPr>
              <a:grpSpLocks/>
            </p:cNvGrpSpPr>
            <p:nvPr/>
          </p:nvGrpSpPr>
          <p:grpSpPr bwMode="auto">
            <a:xfrm>
              <a:off x="2667352" y="6000768"/>
              <a:ext cx="1356954" cy="430117"/>
              <a:chOff x="3238856" y="6072206"/>
              <a:chExt cx="1356954" cy="430117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856" y="6156721"/>
                <a:ext cx="108839" cy="107757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8485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430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grpSp>
        <p:nvGrpSpPr>
          <p:cNvPr id="18445" name="Grupo 104"/>
          <p:cNvGrpSpPr>
            <a:grpSpLocks/>
          </p:cNvGrpSpPr>
          <p:nvPr/>
        </p:nvGrpSpPr>
        <p:grpSpPr bwMode="auto">
          <a:xfrm>
            <a:off x="7085013" y="5000626"/>
            <a:ext cx="1649412" cy="461963"/>
            <a:chOff x="5453066" y="4357694"/>
            <a:chExt cx="1785950" cy="461665"/>
          </a:xfrm>
        </p:grpSpPr>
        <p:sp>
          <p:nvSpPr>
            <p:cNvPr id="107" name="Elipse 106"/>
            <p:cNvSpPr/>
            <p:nvPr/>
          </p:nvSpPr>
          <p:spPr>
            <a:xfrm>
              <a:off x="5453066" y="4381492"/>
              <a:ext cx="237210" cy="22845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8480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Controle de Informação</a:t>
              </a:r>
              <a:endParaRPr lang="pt-BR" altLang="pt-BR" sz="1200" b="1"/>
            </a:p>
          </p:txBody>
        </p:sp>
      </p:grp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Intermediação (Betweeness):</a:t>
            </a:r>
            <a:r>
              <a:rPr lang="pt-BR" altLang="pt-BR" sz="1300"/>
              <a:t> Centralidade de um ator que advêm do fato deste se situar nos caminhos geodésicos entre outros atores, por isso esta centralidade </a:t>
            </a:r>
            <a:r>
              <a:rPr lang="pt-BR" altLang="pt-BR" sz="1300" b="1"/>
              <a:t>considera um ator como meio para alcançar outros atores.</a:t>
            </a:r>
            <a:r>
              <a:rPr lang="pt-BR" altLang="pt-BR" sz="1300"/>
              <a:t> É uma medida de intermediação de informação ou fluxo que corre na rede, caracterizando o </a:t>
            </a:r>
            <a:r>
              <a:rPr lang="pt-BR" altLang="pt-BR" sz="1300" b="1"/>
              <a:t>poder de controlar as informações</a:t>
            </a:r>
            <a:r>
              <a:rPr lang="pt-BR" altLang="pt-BR" sz="1300"/>
              <a:t>.</a:t>
            </a:r>
          </a:p>
        </p:txBody>
      </p:sp>
      <p:graphicFrame>
        <p:nvGraphicFramePr>
          <p:cNvPr id="66" name="Tabel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54776"/>
              </p:ext>
            </p:extLst>
          </p:nvPr>
        </p:nvGraphicFramePr>
        <p:xfrm>
          <a:off x="7351322" y="2030413"/>
          <a:ext cx="2707077" cy="2378075"/>
        </p:xfrm>
        <a:graphic>
          <a:graphicData uri="http://schemas.openxmlformats.org/drawingml/2006/table">
            <a:tbl>
              <a:tblPr/>
              <a:tblGrid>
                <a:gridCol w="1110596"/>
                <a:gridCol w="763534"/>
                <a:gridCol w="832947"/>
              </a:tblGrid>
              <a:tr h="10975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Betweeness</a:t>
                      </a:r>
                      <a:endParaRPr lang="pt-BR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CIN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caminhos geodésicos</a:t>
                      </a:r>
                      <a:endParaRPr lang="es-ES_tradnl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Desv. pad.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0,8%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0,8%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0,3%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Elipse 47"/>
          <p:cNvSpPr/>
          <p:nvPr/>
        </p:nvSpPr>
        <p:spPr>
          <a:xfrm>
            <a:off x="6026151" y="5292725"/>
            <a:ext cx="220663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9" name="Elipse 48"/>
          <p:cNvSpPr/>
          <p:nvPr/>
        </p:nvSpPr>
        <p:spPr>
          <a:xfrm>
            <a:off x="6623051" y="4697413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0" name="Elipse 49"/>
          <p:cNvSpPr/>
          <p:nvPr/>
        </p:nvSpPr>
        <p:spPr>
          <a:xfrm>
            <a:off x="4414839" y="4500563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8478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0511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2289176"/>
            <a:ext cx="49069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9467" name="Grupo 47"/>
          <p:cNvGrpSpPr>
            <a:grpSpLocks/>
          </p:cNvGrpSpPr>
          <p:nvPr/>
        </p:nvGrpSpPr>
        <p:grpSpPr bwMode="auto">
          <a:xfrm>
            <a:off x="1743076" y="6462716"/>
            <a:ext cx="11439525" cy="369332"/>
            <a:chOff x="292711" y="6357958"/>
            <a:chExt cx="6141847" cy="369457"/>
          </a:xfrm>
        </p:grpSpPr>
        <p:sp>
          <p:nvSpPr>
            <p:cNvPr id="19496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9497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9498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9499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19"/>
              <a:ext cx="99722" cy="10798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072" y="6437360"/>
              <a:ext cx="100574" cy="10798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397" y="6440536"/>
              <a:ext cx="99722" cy="1079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521" y="6442124"/>
              <a:ext cx="99722" cy="10798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106" y="6437360"/>
              <a:ext cx="100574" cy="1079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9505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9506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115" y="6448476"/>
              <a:ext cx="100574" cy="107987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9508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427" y="6450064"/>
              <a:ext cx="99722" cy="107987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9468" name="Grupo 75"/>
          <p:cNvGrpSpPr>
            <a:grpSpLocks/>
          </p:cNvGrpSpPr>
          <p:nvPr/>
        </p:nvGrpSpPr>
        <p:grpSpPr bwMode="auto">
          <a:xfrm>
            <a:off x="1616075" y="5862638"/>
            <a:ext cx="4159250" cy="646331"/>
            <a:chOff x="452406" y="6000768"/>
            <a:chExt cx="3571900" cy="647027"/>
          </a:xfrm>
        </p:grpSpPr>
        <p:grpSp>
          <p:nvGrpSpPr>
            <p:cNvPr id="19487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158"/>
                <a:ext cx="133605" cy="13349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9495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9488" name="Grupo 73"/>
            <p:cNvGrpSpPr>
              <a:grpSpLocks/>
            </p:cNvGrpSpPr>
            <p:nvPr/>
          </p:nvGrpSpPr>
          <p:grpSpPr bwMode="auto">
            <a:xfrm>
              <a:off x="1309935" y="6000768"/>
              <a:ext cx="1357049" cy="647027"/>
              <a:chOff x="1452811" y="5857892"/>
              <a:chExt cx="1357049" cy="647027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811" y="5942120"/>
                <a:ext cx="107702" cy="2463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493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7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9489" name="Grupo 74"/>
            <p:cNvGrpSpPr>
              <a:grpSpLocks/>
            </p:cNvGrpSpPr>
            <p:nvPr/>
          </p:nvGrpSpPr>
          <p:grpSpPr bwMode="auto">
            <a:xfrm>
              <a:off x="2666439" y="6000768"/>
              <a:ext cx="1357867" cy="647027"/>
              <a:chOff x="3237943" y="6072206"/>
              <a:chExt cx="1357867" cy="647027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7943" y="6156434"/>
                <a:ext cx="107703" cy="10806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9491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7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9469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Clique: </a:t>
            </a:r>
            <a:r>
              <a:rPr lang="pt-BR" altLang="pt-BR" sz="1400"/>
              <a:t>Subconjunto da rede em que os seus </a:t>
            </a:r>
            <a:r>
              <a:rPr lang="pt-BR" altLang="pt-BR" sz="1400" b="1"/>
              <a:t>atores têm entre eles todas as relações possíveis</a:t>
            </a:r>
            <a:r>
              <a:rPr lang="pt-BR" altLang="pt-BR" sz="1400"/>
              <a:t>. Os cliques, ou pequenos grupos, são uma forma tipicamente eficaz de difusão da informação e do conhecimento nas redes. </a:t>
            </a:r>
            <a:r>
              <a:rPr lang="pt-BR" altLang="pt-BR" sz="1400" b="1"/>
              <a:t>É uma abordagem a atores chave</a:t>
            </a:r>
            <a:r>
              <a:rPr lang="pt-BR" altLang="pt-BR" sz="140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1400"/>
              <a:t>Há </a:t>
            </a:r>
            <a:r>
              <a:rPr lang="pt-BR" altLang="pt-BR" sz="1400" b="1"/>
              <a:t>zero cliques com três ou mais atores</a:t>
            </a:r>
            <a:r>
              <a:rPr lang="pt-BR" altLang="pt-BR" sz="1400"/>
              <a:t>.</a:t>
            </a:r>
            <a:endParaRPr lang="pt-BR" altLang="pt-BR" sz="1400" b="1"/>
          </a:p>
        </p:txBody>
      </p:sp>
      <p:graphicFrame>
        <p:nvGraphicFramePr>
          <p:cNvPr id="63" name="Tabela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97286"/>
              </p:ext>
            </p:extLst>
          </p:nvPr>
        </p:nvGraphicFramePr>
        <p:xfrm>
          <a:off x="7085014" y="3025775"/>
          <a:ext cx="1450975" cy="914400"/>
        </p:xfrm>
        <a:graphic>
          <a:graphicData uri="http://schemas.openxmlformats.org/drawingml/2006/table">
            <a:tbl>
              <a:tblPr/>
              <a:tblGrid>
                <a:gridCol w="1450975"/>
              </a:tblGrid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Cliques com 3 ou mais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ela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90059"/>
              </p:ext>
            </p:extLst>
          </p:nvPr>
        </p:nvGraphicFramePr>
        <p:xfrm>
          <a:off x="8667750" y="3022601"/>
          <a:ext cx="1714500" cy="1158875"/>
        </p:xfrm>
        <a:graphic>
          <a:graphicData uri="http://schemas.openxmlformats.org/drawingml/2006/table">
            <a:tbl>
              <a:tblPr/>
              <a:tblGrid>
                <a:gridCol w="665241"/>
                <a:gridCol w="586617"/>
                <a:gridCol w="462642"/>
              </a:tblGrid>
              <a:tr h="731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Cliques a que pertencem os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86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28543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2327276"/>
            <a:ext cx="49069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90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Relações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0491" name="Grupo 47"/>
          <p:cNvGrpSpPr>
            <a:grpSpLocks/>
          </p:cNvGrpSpPr>
          <p:nvPr/>
        </p:nvGrpSpPr>
        <p:grpSpPr bwMode="auto">
          <a:xfrm>
            <a:off x="1295401" y="6462716"/>
            <a:ext cx="9915525" cy="369332"/>
            <a:chOff x="292711" y="6357958"/>
            <a:chExt cx="6141847" cy="369457"/>
          </a:xfrm>
        </p:grpSpPr>
        <p:sp>
          <p:nvSpPr>
            <p:cNvPr id="20511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0512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0513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0514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19"/>
              <a:ext cx="100299" cy="10798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505" y="6437360"/>
              <a:ext cx="100299" cy="10798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064" y="6440536"/>
              <a:ext cx="100299" cy="1079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994" y="6442124"/>
              <a:ext cx="99316" cy="10798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336" y="6437360"/>
              <a:ext cx="100299" cy="1079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0520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0521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643" y="6448476"/>
              <a:ext cx="100299" cy="107987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0523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720" y="6450064"/>
              <a:ext cx="99316" cy="107987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20492" name="Grupo 75"/>
          <p:cNvGrpSpPr>
            <a:grpSpLocks/>
          </p:cNvGrpSpPr>
          <p:nvPr/>
        </p:nvGrpSpPr>
        <p:grpSpPr bwMode="auto">
          <a:xfrm>
            <a:off x="1677988" y="5826127"/>
            <a:ext cx="4570412" cy="646331"/>
            <a:chOff x="452406" y="6000768"/>
            <a:chExt cx="3571900" cy="647026"/>
          </a:xfrm>
        </p:grpSpPr>
        <p:grpSp>
          <p:nvGrpSpPr>
            <p:cNvPr id="20502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159"/>
                <a:ext cx="133993" cy="13349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0510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0503" name="Grupo 73"/>
            <p:cNvGrpSpPr>
              <a:grpSpLocks/>
            </p:cNvGrpSpPr>
            <p:nvPr/>
          </p:nvGrpSpPr>
          <p:grpSpPr bwMode="auto">
            <a:xfrm>
              <a:off x="1309711" y="6000768"/>
              <a:ext cx="1357273" cy="647026"/>
              <a:chOff x="1452587" y="5857892"/>
              <a:chExt cx="1357273" cy="647026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587" y="5942120"/>
                <a:ext cx="107939" cy="2463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0508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0504" name="Grupo 74"/>
            <p:cNvGrpSpPr>
              <a:grpSpLocks/>
            </p:cNvGrpSpPr>
            <p:nvPr/>
          </p:nvGrpSpPr>
          <p:grpSpPr bwMode="auto">
            <a:xfrm>
              <a:off x="2667009" y="6000768"/>
              <a:ext cx="1357297" cy="647026"/>
              <a:chOff x="3238513" y="6072206"/>
              <a:chExt cx="1357297" cy="647026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513" y="6156434"/>
                <a:ext cx="107939" cy="10806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0506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0493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Conjunto lambda (λ): </a:t>
            </a:r>
            <a:r>
              <a:rPr lang="pt-BR" altLang="pt-BR" sz="1400"/>
              <a:t>Estabelece o </a:t>
            </a:r>
            <a:r>
              <a:rPr lang="pt-BR" altLang="pt-BR" sz="1400" b="1"/>
              <a:t>ranking das relações da rede </a:t>
            </a:r>
            <a:r>
              <a:rPr lang="pt-BR" altLang="pt-BR" sz="1400"/>
              <a:t>avaliando </a:t>
            </a:r>
            <a:r>
              <a:rPr lang="pt-BR" altLang="pt-BR" sz="1400" b="1"/>
              <a:t>quanto dos fluxos entre atores na rede passa por cada uma dessas relaçõe</a:t>
            </a:r>
            <a:r>
              <a:rPr lang="pt-BR" altLang="pt-BR" sz="1400"/>
              <a:t>s. Com isso, é possível identificar as </a:t>
            </a:r>
            <a:r>
              <a:rPr lang="pt-BR" altLang="pt-BR" sz="1400" b="1">
                <a:solidFill>
                  <a:srgbClr val="3366FF"/>
                </a:solidFill>
              </a:rPr>
              <a:t>Pontes</a:t>
            </a:r>
            <a:r>
              <a:rPr lang="pt-BR" altLang="pt-BR" sz="1400" b="1"/>
              <a:t>,</a:t>
            </a:r>
            <a:r>
              <a:rPr lang="pt-BR" altLang="pt-BR" sz="1400"/>
              <a:t> que são as </a:t>
            </a:r>
            <a:r>
              <a:rPr lang="pt-BR" altLang="pt-BR" sz="1400" b="1"/>
              <a:t>relações que, se retiradas, podem provocar importantes disrupções </a:t>
            </a:r>
            <a:r>
              <a:rPr lang="pt-BR" altLang="pt-BR" sz="1400"/>
              <a:t>ou desconexão na rede. </a:t>
            </a:r>
            <a:r>
              <a:rPr lang="pt-BR" altLang="pt-BR" sz="1400" b="1"/>
              <a:t>É uma abordagem a relações chave.</a:t>
            </a:r>
            <a:r>
              <a:rPr lang="pt-BR" altLang="pt-BR" sz="1400"/>
              <a:t> É outra forma de identificar </a:t>
            </a:r>
            <a:r>
              <a:rPr lang="pt-BR" altLang="pt-BR" sz="1400" b="1"/>
              <a:t>subgrupos coesos. </a:t>
            </a:r>
            <a:r>
              <a:rPr lang="pt-BR" altLang="pt-BR" sz="1400"/>
              <a:t>O grupo com o maior valor de lambda é composto por A9 e A23.</a:t>
            </a:r>
          </a:p>
        </p:txBody>
      </p:sp>
      <p:graphicFrame>
        <p:nvGraphicFramePr>
          <p:cNvPr id="50" name="Tabel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14848"/>
              </p:ext>
            </p:extLst>
          </p:nvPr>
        </p:nvGraphicFramePr>
        <p:xfrm>
          <a:off x="6227763" y="3213100"/>
          <a:ext cx="4286250" cy="579438"/>
        </p:xfrm>
        <a:graphic>
          <a:graphicData uri="http://schemas.openxmlformats.org/drawingml/2006/table">
            <a:tbl>
              <a:tblPr/>
              <a:tblGrid>
                <a:gridCol w="527538"/>
                <a:gridCol w="3758712"/>
              </a:tblGrid>
              <a:tr h="365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Conjuntos lambda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λ=3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A9+A23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500" name="Conector reto 45"/>
          <p:cNvCxnSpPr>
            <a:cxnSpLocks noChangeShapeType="1"/>
          </p:cNvCxnSpPr>
          <p:nvPr/>
        </p:nvCxnSpPr>
        <p:spPr bwMode="auto">
          <a:xfrm>
            <a:off x="5897563" y="6000750"/>
            <a:ext cx="84455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0501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(Q6)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3585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77989" y="5429251"/>
            <a:ext cx="8836025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876426" y="857250"/>
            <a:ext cx="8634413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Dados técnicos, estatísticas gerais e terminologia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Rede de Trabalho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Rede de Conselhos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Redes de Informação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Redes de Informação Essencial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3366FF"/>
                </a:solidFill>
              </a:rPr>
              <a:t>Rede de Push de Informação</a:t>
            </a:r>
            <a:endParaRPr lang="pt-BR" altLang="pt-BR" sz="2800">
              <a:solidFill>
                <a:srgbClr val="3366FF"/>
              </a:solidFill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677989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Índice Geral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20650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90800" y="1633538"/>
            <a:ext cx="6789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Terminologia 2</a:t>
            </a:r>
            <a:endParaRPr lang="pt-BR" altLang="pt-BR" sz="1600"/>
          </a:p>
        </p:txBody>
      </p:sp>
      <p:sp>
        <p:nvSpPr>
          <p:cNvPr id="4099" name="CaixaDeTexto 21"/>
          <p:cNvSpPr txBox="1">
            <a:spLocks noChangeArrowheads="1"/>
          </p:cNvSpPr>
          <p:nvPr/>
        </p:nvSpPr>
        <p:spPr bwMode="auto">
          <a:xfrm>
            <a:off x="2162176" y="2014539"/>
            <a:ext cx="850582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altLang="pt-BR" sz="1200" b="1">
                <a:solidFill>
                  <a:srgbClr val="3366FF"/>
                </a:solidFill>
              </a:rPr>
              <a:t>Rede Completa:</a:t>
            </a:r>
            <a:r>
              <a:rPr lang="pt-BR" altLang="pt-BR" sz="1200"/>
              <a:t> os nós da rede que são Atores e Alteres</a:t>
            </a:r>
            <a:endParaRPr lang="pt-BR" altLang="pt-BR" sz="1200" b="1">
              <a:solidFill>
                <a:srgbClr val="3366FF"/>
              </a:solidFill>
            </a:endParaRPr>
          </a:p>
          <a:p>
            <a:pPr eaLnBrk="1" hangingPunct="1"/>
            <a:endParaRPr lang="pt-BR" altLang="pt-BR" sz="1200" b="1">
              <a:solidFill>
                <a:srgbClr val="3366FF"/>
              </a:solidFill>
            </a:endParaRPr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Conjunto lambda (λ): </a:t>
            </a:r>
            <a:r>
              <a:rPr lang="pt-BR" altLang="pt-BR" sz="1200"/>
              <a:t>Estabelece o </a:t>
            </a:r>
            <a:r>
              <a:rPr lang="pt-BR" altLang="pt-BR" sz="1200" b="1"/>
              <a:t>ranking das relações da rede </a:t>
            </a:r>
            <a:r>
              <a:rPr lang="pt-BR" altLang="pt-BR" sz="1200"/>
              <a:t>avaliando </a:t>
            </a:r>
            <a:r>
              <a:rPr lang="pt-BR" altLang="pt-BR" sz="1200" b="1"/>
              <a:t>quanto dos fluxos entre atores na rede passa por cada uma dessas relaçõe</a:t>
            </a:r>
            <a:r>
              <a:rPr lang="pt-BR" altLang="pt-BR" sz="1200"/>
              <a:t>s.</a:t>
            </a:r>
          </a:p>
          <a:p>
            <a:pPr eaLnBrk="1" hangingPunct="1"/>
            <a:endParaRPr lang="pt-BR" altLang="pt-BR" sz="1200" b="1">
              <a:solidFill>
                <a:srgbClr val="3366FF"/>
              </a:solidFill>
            </a:endParaRPr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Relações de disrupção: </a:t>
            </a:r>
            <a:r>
              <a:rPr lang="pt-BR" altLang="pt-BR" sz="1200"/>
              <a:t>ligação, direcionada, entre um ator e outro ator ou alter. O sentido do arco é dado pela relação,</a:t>
            </a:r>
          </a:p>
          <a:p>
            <a:pPr eaLnBrk="1" hangingPunct="1"/>
            <a:r>
              <a:rPr lang="pt-BR" altLang="pt-BR" sz="1200"/>
              <a:t>Disrupção ou desconexão na rede. </a:t>
            </a:r>
            <a:r>
              <a:rPr lang="pt-BR" altLang="pt-BR" sz="1200" b="1"/>
              <a:t>É uma abordagem a relações chave.</a:t>
            </a:r>
            <a:r>
              <a:rPr lang="pt-BR" altLang="pt-BR" sz="1200"/>
              <a:t> É outra forma de identificar </a:t>
            </a:r>
            <a:r>
              <a:rPr lang="pt-BR" altLang="pt-BR" sz="1200" b="1"/>
              <a:t>subgrupos coesos.</a:t>
            </a:r>
          </a:p>
          <a:p>
            <a:pPr eaLnBrk="1" hangingPunct="1"/>
            <a:endParaRPr lang="pt-BR" altLang="pt-BR" sz="1200" b="1"/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Fluxos</a:t>
            </a:r>
            <a:r>
              <a:rPr lang="pt-BR" altLang="pt-BR" sz="1200" b="1"/>
              <a:t> </a:t>
            </a:r>
            <a:r>
              <a:rPr lang="pt-BR" altLang="pt-BR" sz="1200" b="1">
                <a:solidFill>
                  <a:srgbClr val="3366FF"/>
                </a:solidFill>
              </a:rPr>
              <a:t>saintes</a:t>
            </a:r>
            <a:r>
              <a:rPr lang="pt-BR" altLang="pt-BR" sz="1200"/>
              <a:t> </a:t>
            </a:r>
            <a:r>
              <a:rPr lang="pt-BR" altLang="pt-BR" sz="1200" b="1"/>
              <a:t>significam a </a:t>
            </a:r>
            <a:r>
              <a:rPr lang="pt-BR" altLang="pt-BR" sz="1200" b="1" i="1"/>
              <a:t>influência</a:t>
            </a:r>
            <a:r>
              <a:rPr lang="pt-BR" altLang="pt-BR" sz="1200" b="1"/>
              <a:t> </a:t>
            </a:r>
            <a:r>
              <a:rPr lang="pt-BR" altLang="pt-BR" sz="1200"/>
              <a:t>do ator e uma das formas de medidas é o o </a:t>
            </a:r>
            <a:r>
              <a:rPr lang="pt-BR" altLang="pt-BR" sz="1200" b="1"/>
              <a:t>OutDegree (OD). </a:t>
            </a:r>
          </a:p>
          <a:p>
            <a:pPr eaLnBrk="1" hangingPunct="1"/>
            <a:endParaRPr lang="pt-BR" altLang="pt-BR" sz="1200" b="1"/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Fluxos entrantes</a:t>
            </a:r>
            <a:r>
              <a:rPr lang="pt-BR" altLang="pt-BR" sz="1200"/>
              <a:t>, </a:t>
            </a:r>
            <a:r>
              <a:rPr lang="pt-BR" altLang="pt-BR" sz="1200" b="1"/>
              <a:t>significa o </a:t>
            </a:r>
            <a:r>
              <a:rPr lang="pt-BR" altLang="pt-BR" sz="1200" b="1" i="1"/>
              <a:t>prestigio</a:t>
            </a:r>
            <a:r>
              <a:rPr lang="pt-BR" altLang="pt-BR" sz="1200" b="1"/>
              <a:t>, ou o número de relações </a:t>
            </a:r>
            <a:r>
              <a:rPr lang="pt-BR" altLang="pt-BR" sz="1200"/>
              <a:t>uma das formas de medidas é o </a:t>
            </a:r>
            <a:r>
              <a:rPr lang="pt-BR" altLang="pt-BR" sz="1200" b="1"/>
              <a:t>InDegree (ID).</a:t>
            </a:r>
          </a:p>
          <a:p>
            <a:pPr eaLnBrk="1" hangingPunct="1"/>
            <a:endParaRPr lang="pt-BR" altLang="pt-BR" sz="1200" b="1"/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Clique: </a:t>
            </a:r>
            <a:r>
              <a:rPr lang="pt-BR" altLang="pt-BR" sz="1200"/>
              <a:t>Subconjunto da rede em que os seus </a:t>
            </a:r>
            <a:r>
              <a:rPr lang="pt-BR" altLang="pt-BR" sz="1200" b="1"/>
              <a:t>atores têm entre eles todas as relações possíveis</a:t>
            </a:r>
            <a:r>
              <a:rPr lang="pt-BR" altLang="pt-BR" sz="1200"/>
              <a:t>. Os cliques, ou pequenos grupos, são uma forma tipicamente eficaz de difusão da informação e do conhecimento nas redes. </a:t>
            </a:r>
            <a:r>
              <a:rPr lang="pt-BR" altLang="pt-BR" sz="1200" b="1"/>
              <a:t>É uma abordagem a atores chave</a:t>
            </a:r>
            <a:r>
              <a:rPr lang="pt-BR" altLang="pt-BR" sz="1200"/>
              <a:t>. Uma forma de medir estas relações são os </a:t>
            </a:r>
            <a:r>
              <a:rPr lang="pt-BR" altLang="pt-BR" sz="1200" b="1"/>
              <a:t>conjuntos-λ</a:t>
            </a:r>
            <a:r>
              <a:rPr lang="pt-BR" altLang="pt-BR" sz="1200" b="1">
                <a:solidFill>
                  <a:srgbClr val="3366FF"/>
                </a:solidFill>
              </a:rPr>
              <a:t> </a:t>
            </a:r>
            <a:r>
              <a:rPr lang="pt-BR" altLang="pt-BR" sz="1200"/>
              <a:t>s que estabelece o </a:t>
            </a:r>
            <a:r>
              <a:rPr lang="pt-BR" altLang="pt-BR" sz="1200" b="1"/>
              <a:t>ranking das relações da rede.</a:t>
            </a:r>
            <a:endParaRPr lang="pt-BR" altLang="pt-BR" sz="1200"/>
          </a:p>
          <a:p>
            <a:pPr eaLnBrk="1" hangingPunct="1"/>
            <a:endParaRPr lang="pt-BR" altLang="pt-BR" sz="1200" b="1"/>
          </a:p>
          <a:p>
            <a:pPr eaLnBrk="1" hangingPunct="1"/>
            <a:endParaRPr lang="pt-BR" altLang="pt-BR" sz="1200" b="1"/>
          </a:p>
          <a:p>
            <a:pPr eaLnBrk="1" hangingPunct="1"/>
            <a:r>
              <a:rPr lang="pt-BR" altLang="pt-BR" sz="1200" b="1">
                <a:solidFill>
                  <a:srgbClr val="3366FF"/>
                </a:solidFill>
              </a:rPr>
              <a:t>Pontes</a:t>
            </a:r>
            <a:r>
              <a:rPr lang="pt-BR" altLang="pt-BR" sz="1200" b="1"/>
              <a:t>,</a:t>
            </a:r>
            <a:r>
              <a:rPr lang="pt-BR" altLang="pt-BR" sz="1200"/>
              <a:t> que são as </a:t>
            </a:r>
            <a:r>
              <a:rPr lang="pt-BR" altLang="pt-BR" sz="1200" b="1"/>
              <a:t>relações que, se retiradas, podem provocar importantes disrupções </a:t>
            </a:r>
            <a:r>
              <a:rPr lang="pt-BR" altLang="pt-BR" sz="1200"/>
              <a:t>ou desconexão na rede. </a:t>
            </a:r>
            <a:r>
              <a:rPr lang="pt-BR" altLang="pt-BR" sz="1200" b="1"/>
              <a:t>É uma abordagem a relações chave.</a:t>
            </a:r>
            <a:endParaRPr lang="pt-BR" altLang="pt-BR" sz="1200"/>
          </a:p>
          <a:p>
            <a:pPr eaLnBrk="1" hangingPunct="1"/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625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537" name="Rectangle 2"/>
          <p:cNvSpPr>
            <a:spLocks noChangeArrowheads="1"/>
          </p:cNvSpPr>
          <p:nvPr/>
        </p:nvSpPr>
        <p:spPr bwMode="auto">
          <a:xfrm>
            <a:off x="1525588" y="1981201"/>
            <a:ext cx="9144000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u="sng"/>
              <a:t>QUESTÃO 7</a:t>
            </a:r>
          </a:p>
          <a:p>
            <a:pPr algn="ctr" eaLnBrk="1" hangingPunct="1"/>
            <a:endParaRPr lang="pt-BR" altLang="pt-BR" sz="4000"/>
          </a:p>
          <a:p>
            <a:pPr algn="ctr" eaLnBrk="1" hangingPunct="1"/>
            <a:r>
              <a:rPr lang="pt-BR" altLang="pt-BR" sz="4000"/>
              <a:t>Indique </a:t>
            </a:r>
            <a:r>
              <a:rPr lang="pt-BR" altLang="pt-BR" sz="4000" u="sng">
                <a:solidFill>
                  <a:srgbClr val="008000"/>
                </a:solidFill>
              </a:rPr>
              <a:t>as pessoas, os sistemas de informação, bases de dados e os documentos </a:t>
            </a:r>
            <a:r>
              <a:rPr lang="pt-BR" altLang="pt-BR" sz="4000" u="sng">
                <a:solidFill>
                  <a:srgbClr val="3366FF"/>
                </a:solidFill>
              </a:rPr>
              <a:t>aos quais você fornece informação</a:t>
            </a:r>
            <a:endParaRPr lang="pt-BR" altLang="pt-BR" sz="4000" b="1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46138"/>
            <a:ext cx="7450138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5" name="Grupo 42"/>
          <p:cNvGrpSpPr>
            <a:grpSpLocks/>
          </p:cNvGrpSpPr>
          <p:nvPr/>
        </p:nvGrpSpPr>
        <p:grpSpPr bwMode="auto">
          <a:xfrm>
            <a:off x="8799514" y="928687"/>
            <a:ext cx="1868487" cy="1819130"/>
            <a:chOff x="8167710" y="4143380"/>
            <a:chExt cx="1695585" cy="1397402"/>
          </a:xfrm>
        </p:grpSpPr>
        <p:sp>
          <p:nvSpPr>
            <p:cNvPr id="23562" name="CaixaDeTexto 21"/>
            <p:cNvSpPr txBox="1">
              <a:spLocks noChangeArrowheads="1"/>
            </p:cNvSpPr>
            <p:nvPr/>
          </p:nvSpPr>
          <p:spPr bwMode="auto">
            <a:xfrm>
              <a:off x="8262927" y="4143380"/>
              <a:ext cx="1333543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Atores </a:t>
              </a:r>
              <a:endParaRPr lang="pt-BR" altLang="pt-BR" sz="1200" b="1"/>
            </a:p>
          </p:txBody>
        </p:sp>
        <p:grpSp>
          <p:nvGrpSpPr>
            <p:cNvPr id="23563" name="Grupo 36"/>
            <p:cNvGrpSpPr>
              <a:grpSpLocks/>
            </p:cNvGrpSpPr>
            <p:nvPr/>
          </p:nvGrpSpPr>
          <p:grpSpPr bwMode="auto">
            <a:xfrm>
              <a:off x="8167710" y="4214818"/>
              <a:ext cx="108000" cy="1322446"/>
              <a:chOff x="8239148" y="5000636"/>
              <a:chExt cx="108000" cy="1322446"/>
            </a:xfrm>
          </p:grpSpPr>
          <p:sp>
            <p:nvSpPr>
              <p:cNvPr id="31" name="Elipse 30"/>
              <p:cNvSpPr/>
              <p:nvPr/>
            </p:nvSpPr>
            <p:spPr>
              <a:xfrm>
                <a:off x="8239148" y="5001146"/>
                <a:ext cx="108044" cy="10853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8239148" y="5243821"/>
                <a:ext cx="108044" cy="108532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8239148" y="5486495"/>
                <a:ext cx="108044" cy="108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4" name="Elipse 33"/>
              <p:cNvSpPr/>
              <p:nvPr/>
            </p:nvSpPr>
            <p:spPr>
              <a:xfrm>
                <a:off x="8239148" y="5729170"/>
                <a:ext cx="108044" cy="10853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5" name="Elipse 34"/>
              <p:cNvSpPr/>
              <p:nvPr/>
            </p:nvSpPr>
            <p:spPr>
              <a:xfrm>
                <a:off x="8239148" y="5971845"/>
                <a:ext cx="108044" cy="108533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8239148" y="6214520"/>
                <a:ext cx="108044" cy="108532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23564" name="CaixaDeTexto 21"/>
            <p:cNvSpPr txBox="1">
              <a:spLocks noChangeArrowheads="1"/>
            </p:cNvSpPr>
            <p:nvPr/>
          </p:nvSpPr>
          <p:spPr bwMode="auto">
            <a:xfrm>
              <a:off x="8239148" y="4378984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Outros Funcionários </a:t>
              </a:r>
              <a:endParaRPr lang="pt-BR" altLang="pt-BR" sz="1200" b="1"/>
            </a:p>
          </p:txBody>
        </p:sp>
        <p:sp>
          <p:nvSpPr>
            <p:cNvPr id="23565" name="CaixaDeTexto 21"/>
            <p:cNvSpPr txBox="1">
              <a:spLocks noChangeArrowheads="1"/>
            </p:cNvSpPr>
            <p:nvPr/>
          </p:nvSpPr>
          <p:spPr bwMode="auto">
            <a:xfrm>
              <a:off x="8239148" y="461871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Fontes CidadeNova</a:t>
              </a:r>
              <a:endParaRPr lang="pt-BR" altLang="pt-BR" sz="1200" b="1"/>
            </a:p>
          </p:txBody>
        </p:sp>
        <p:sp>
          <p:nvSpPr>
            <p:cNvPr id="23566" name="CaixaDeTexto 21"/>
            <p:cNvSpPr txBox="1">
              <a:spLocks noChangeArrowheads="1"/>
            </p:cNvSpPr>
            <p:nvPr/>
          </p:nvSpPr>
          <p:spPr bwMode="auto">
            <a:xfrm>
              <a:off x="8239148" y="4860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Organizações</a:t>
              </a:r>
              <a:endParaRPr lang="pt-BR" altLang="pt-BR" sz="1200" b="1"/>
            </a:p>
          </p:txBody>
        </p:sp>
        <p:sp>
          <p:nvSpPr>
            <p:cNvPr id="23567" name="CaixaDeTexto 21"/>
            <p:cNvSpPr txBox="1">
              <a:spLocks noChangeArrowheads="1"/>
            </p:cNvSpPr>
            <p:nvPr/>
          </p:nvSpPr>
          <p:spPr bwMode="auto">
            <a:xfrm>
              <a:off x="8239148" y="5094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Pessoas</a:t>
              </a:r>
              <a:endParaRPr lang="pt-BR" altLang="pt-BR" sz="1200" b="1"/>
            </a:p>
          </p:txBody>
        </p:sp>
        <p:sp>
          <p:nvSpPr>
            <p:cNvPr id="23568" name="CaixaDeTexto 21"/>
            <p:cNvSpPr txBox="1">
              <a:spLocks noChangeArrowheads="1"/>
            </p:cNvSpPr>
            <p:nvPr/>
          </p:nvSpPr>
          <p:spPr bwMode="auto">
            <a:xfrm>
              <a:off x="8244001" y="532800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Sistemas Informação</a:t>
              </a:r>
              <a:endParaRPr lang="pt-BR" altLang="pt-BR" sz="1200" b="1"/>
            </a:p>
          </p:txBody>
        </p:sp>
      </p:grp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das Relações Totais</a:t>
            </a:r>
            <a:endParaRPr lang="pt-BR" altLang="pt-BR" sz="1600"/>
          </a:p>
        </p:txBody>
      </p:sp>
      <p:sp>
        <p:nvSpPr>
          <p:cNvPr id="47" name="Retângulo 46"/>
          <p:cNvSpPr/>
          <p:nvPr/>
        </p:nvSpPr>
        <p:spPr>
          <a:xfrm>
            <a:off x="9250364" y="3071814"/>
            <a:ext cx="12287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latin typeface="Arial" charset="0"/>
              </a:rPr>
              <a:t>27 Atores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9224964" y="3487739"/>
            <a:ext cx="12795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3366FF"/>
                </a:solidFill>
                <a:latin typeface="Arial" charset="0"/>
              </a:rPr>
              <a:t>48 Alteres</a:t>
            </a:r>
          </a:p>
        </p:txBody>
      </p:sp>
      <p:grpSp>
        <p:nvGrpSpPr>
          <p:cNvPr id="23559" name="Grupo 48"/>
          <p:cNvGrpSpPr>
            <a:grpSpLocks/>
          </p:cNvGrpSpPr>
          <p:nvPr/>
        </p:nvGrpSpPr>
        <p:grpSpPr bwMode="auto">
          <a:xfrm>
            <a:off x="4975225" y="6550026"/>
            <a:ext cx="4768850" cy="307975"/>
            <a:chOff x="4691026" y="857233"/>
            <a:chExt cx="4905444" cy="523220"/>
          </a:xfrm>
        </p:grpSpPr>
        <p:sp>
          <p:nvSpPr>
            <p:cNvPr id="23560" name="CaixaDeTexto 20"/>
            <p:cNvSpPr txBox="1">
              <a:spLocks noChangeArrowheads="1"/>
            </p:cNvSpPr>
            <p:nvPr/>
          </p:nvSpPr>
          <p:spPr bwMode="auto">
            <a:xfrm>
              <a:off x="4691026" y="857233"/>
              <a:ext cx="490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400" b="1"/>
                <a:t>A         representa o sentido da procura de informação</a:t>
              </a:r>
            </a:p>
          </p:txBody>
        </p:sp>
        <p:cxnSp>
          <p:nvCxnSpPr>
            <p:cNvPr id="23561" name="Conector de seta reta 24"/>
            <p:cNvCxnSpPr>
              <a:cxnSpLocks noChangeShapeType="1"/>
            </p:cNvCxnSpPr>
            <p:nvPr/>
          </p:nvCxnSpPr>
          <p:spPr bwMode="auto">
            <a:xfrm>
              <a:off x="4941424" y="1135172"/>
              <a:ext cx="314716" cy="2433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088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06600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de Atores</a:t>
            </a:r>
            <a:endParaRPr lang="pt-BR" altLang="pt-BR" sz="1600"/>
          </a:p>
        </p:txBody>
      </p:sp>
      <p:grpSp>
        <p:nvGrpSpPr>
          <p:cNvPr id="24580" name="Grupo 47"/>
          <p:cNvGrpSpPr>
            <a:grpSpLocks/>
          </p:cNvGrpSpPr>
          <p:nvPr/>
        </p:nvGrpSpPr>
        <p:grpSpPr bwMode="auto">
          <a:xfrm>
            <a:off x="1743076" y="6540493"/>
            <a:ext cx="8924925" cy="369332"/>
            <a:chOff x="292711" y="6357958"/>
            <a:chExt cx="6141847" cy="369457"/>
          </a:xfrm>
        </p:grpSpPr>
        <p:sp>
          <p:nvSpPr>
            <p:cNvPr id="24695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4696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4697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4698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13" name="Elipse 12"/>
            <p:cNvSpPr/>
            <p:nvPr/>
          </p:nvSpPr>
          <p:spPr>
            <a:xfrm>
              <a:off x="292711" y="6429420"/>
              <a:ext cx="100507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1012647" y="6437360"/>
              <a:ext cx="99414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1864771" y="6440536"/>
              <a:ext cx="99414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2222007" y="6442124"/>
              <a:ext cx="99415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42" name="Elipse 41"/>
            <p:cNvSpPr/>
            <p:nvPr/>
          </p:nvSpPr>
          <p:spPr>
            <a:xfrm>
              <a:off x="5150910" y="6437360"/>
              <a:ext cx="99414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4704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4705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45" name="Elipse 44"/>
            <p:cNvSpPr/>
            <p:nvPr/>
          </p:nvSpPr>
          <p:spPr>
            <a:xfrm>
              <a:off x="4365426" y="6448477"/>
              <a:ext cx="100507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4707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47" name="Elipse 46"/>
            <p:cNvSpPr/>
            <p:nvPr/>
          </p:nvSpPr>
          <p:spPr>
            <a:xfrm>
              <a:off x="3122199" y="6450064"/>
              <a:ext cx="100507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8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Influência e Prestígio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4589" name="Grupo 75"/>
          <p:cNvGrpSpPr>
            <a:grpSpLocks/>
          </p:cNvGrpSpPr>
          <p:nvPr/>
        </p:nvGrpSpPr>
        <p:grpSpPr bwMode="auto">
          <a:xfrm>
            <a:off x="1762125" y="5930905"/>
            <a:ext cx="3898900" cy="646748"/>
            <a:chOff x="452406" y="6000768"/>
            <a:chExt cx="3571900" cy="646331"/>
          </a:xfrm>
        </p:grpSpPr>
        <p:grpSp>
          <p:nvGrpSpPr>
            <p:cNvPr id="24686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66" name="Triângulo isósceles 65"/>
              <p:cNvSpPr/>
              <p:nvPr/>
            </p:nvSpPr>
            <p:spPr>
              <a:xfrm>
                <a:off x="452406" y="6215036"/>
                <a:ext cx="133801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4694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4687" name="Grupo 73"/>
            <p:cNvGrpSpPr>
              <a:grpSpLocks/>
            </p:cNvGrpSpPr>
            <p:nvPr/>
          </p:nvGrpSpPr>
          <p:grpSpPr bwMode="auto">
            <a:xfrm>
              <a:off x="1309023" y="6000768"/>
              <a:ext cx="1357961" cy="645915"/>
              <a:chOff x="1451899" y="5857892"/>
              <a:chExt cx="1357961" cy="645915"/>
            </a:xfrm>
          </p:grpSpPr>
          <p:sp>
            <p:nvSpPr>
              <p:cNvPr id="69" name="Retângulo 68"/>
              <p:cNvSpPr/>
              <p:nvPr/>
            </p:nvSpPr>
            <p:spPr bwMode="auto">
              <a:xfrm>
                <a:off x="1451899" y="5941976"/>
                <a:ext cx="107622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4692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4688" name="Grupo 74"/>
            <p:cNvGrpSpPr>
              <a:grpSpLocks/>
            </p:cNvGrpSpPr>
            <p:nvPr/>
          </p:nvGrpSpPr>
          <p:grpSpPr bwMode="auto">
            <a:xfrm>
              <a:off x="2667392" y="6000768"/>
              <a:ext cx="1356914" cy="645915"/>
              <a:chOff x="3238896" y="6072206"/>
              <a:chExt cx="1356914" cy="645915"/>
            </a:xfrm>
          </p:grpSpPr>
          <p:sp>
            <p:nvSpPr>
              <p:cNvPr id="67" name="Elipse 66"/>
              <p:cNvSpPr/>
              <p:nvPr/>
            </p:nvSpPr>
            <p:spPr>
              <a:xfrm>
                <a:off x="3238896" y="6156290"/>
                <a:ext cx="107622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4690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Grau (Degree): </a:t>
            </a:r>
            <a:r>
              <a:rPr lang="pt-BR" altLang="pt-BR" sz="1300" b="1"/>
              <a:t>Numero de ligações que um ator tem com outros atores </a:t>
            </a:r>
            <a:r>
              <a:rPr lang="pt-BR" altLang="pt-BR" sz="1300"/>
              <a:t>e representa o </a:t>
            </a:r>
            <a:r>
              <a:rPr lang="pt-BR" altLang="pt-BR" sz="1300" i="1"/>
              <a:t>poder</a:t>
            </a:r>
            <a:r>
              <a:rPr lang="pt-BR" altLang="pt-BR" sz="1300"/>
              <a:t> do ator na rede. </a:t>
            </a:r>
            <a:r>
              <a:rPr lang="pt-BR" altLang="pt-BR" sz="1300" b="1"/>
              <a:t>OutDegree (OD) é o numero de relações ou fluxos saintes</a:t>
            </a:r>
            <a:r>
              <a:rPr lang="pt-BR" altLang="pt-BR" sz="1300"/>
              <a:t> e </a:t>
            </a:r>
            <a:r>
              <a:rPr lang="pt-BR" altLang="pt-BR" sz="1300" b="1"/>
              <a:t>significa a </a:t>
            </a:r>
            <a:r>
              <a:rPr lang="pt-BR" altLang="pt-BR" sz="1300" b="1" i="1"/>
              <a:t>influência</a:t>
            </a:r>
            <a:r>
              <a:rPr lang="pt-BR" altLang="pt-BR" sz="1300" b="1"/>
              <a:t> </a:t>
            </a:r>
            <a:r>
              <a:rPr lang="pt-BR" altLang="pt-BR" sz="1300"/>
              <a:t>do ator e o </a:t>
            </a:r>
            <a:r>
              <a:rPr lang="pt-BR" altLang="pt-BR" sz="1300" b="1"/>
              <a:t>InDegree (ID) é o numero de relações ou fluxos entrantes</a:t>
            </a:r>
            <a:r>
              <a:rPr lang="pt-BR" altLang="pt-BR" sz="1300"/>
              <a:t>, </a:t>
            </a:r>
            <a:r>
              <a:rPr lang="pt-BR" altLang="pt-BR" sz="1300" b="1"/>
              <a:t>significa </a:t>
            </a:r>
            <a:r>
              <a:rPr lang="pt-BR" altLang="pt-BR" sz="1300" b="1" i="1"/>
              <a:t>prestigio</a:t>
            </a:r>
            <a:r>
              <a:rPr lang="pt-BR" altLang="pt-BR" sz="1300" b="1"/>
              <a:t>. </a:t>
            </a:r>
          </a:p>
          <a:p>
            <a:pPr algn="just" eaLnBrk="1" hangingPunct="1">
              <a:lnSpc>
                <a:spcPct val="150000"/>
              </a:lnSpc>
            </a:pPr>
            <a:endParaRPr lang="pt-BR" altLang="pt-BR" sz="1300"/>
          </a:p>
        </p:txBody>
      </p:sp>
      <p:graphicFrame>
        <p:nvGraphicFramePr>
          <p:cNvPr id="76" name="Tabela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40395"/>
              </p:ext>
            </p:extLst>
          </p:nvPr>
        </p:nvGraphicFramePr>
        <p:xfrm>
          <a:off x="8205788" y="4008440"/>
          <a:ext cx="2232622" cy="2368609"/>
        </p:xfrm>
        <a:graphic>
          <a:graphicData uri="http://schemas.openxmlformats.org/drawingml/2006/table">
            <a:tbl>
              <a:tblPr/>
              <a:tblGrid>
                <a:gridCol w="1082484"/>
                <a:gridCol w="473586"/>
                <a:gridCol w="676552"/>
              </a:tblGrid>
              <a:tr h="41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InDegreee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</a:t>
                      </a:r>
                      <a:endParaRPr lang="es-ES_tradnl" sz="14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IDN</a:t>
                      </a:r>
                      <a:endParaRPr lang="es-ES_tradnl" sz="14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27,7%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8,8%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34,6%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4" name="Tabe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524095"/>
              </p:ext>
            </p:extLst>
          </p:nvPr>
        </p:nvGraphicFramePr>
        <p:xfrm>
          <a:off x="8205788" y="-3"/>
          <a:ext cx="2176461" cy="6047423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955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OutDegree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82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15,4%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15,4%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64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A15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400" b="1" kern="1200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671" name="Grupo 73"/>
          <p:cNvGrpSpPr>
            <a:grpSpLocks/>
          </p:cNvGrpSpPr>
          <p:nvPr/>
        </p:nvGrpSpPr>
        <p:grpSpPr bwMode="auto">
          <a:xfrm>
            <a:off x="6491289" y="2252664"/>
            <a:ext cx="1385887" cy="1360487"/>
            <a:chOff x="5453066" y="4357694"/>
            <a:chExt cx="1500198" cy="1360711"/>
          </a:xfrm>
        </p:grpSpPr>
        <p:sp>
          <p:nvSpPr>
            <p:cNvPr id="55" name="Elipse 54"/>
            <p:cNvSpPr/>
            <p:nvPr/>
          </p:nvSpPr>
          <p:spPr>
            <a:xfrm>
              <a:off x="5453066" y="4738757"/>
              <a:ext cx="237145" cy="22863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56" name="Elipse 55"/>
            <p:cNvSpPr/>
            <p:nvPr/>
          </p:nvSpPr>
          <p:spPr>
            <a:xfrm>
              <a:off x="5453066" y="4381510"/>
              <a:ext cx="237145" cy="22863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62" name="Elipse 61"/>
            <p:cNvSpPr/>
            <p:nvPr/>
          </p:nvSpPr>
          <p:spPr>
            <a:xfrm>
              <a:off x="5453066" y="5072187"/>
              <a:ext cx="237145" cy="22863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24683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</a:t>
              </a:r>
              <a:endParaRPr lang="pt-BR" altLang="pt-BR" sz="1200" b="1"/>
            </a:p>
          </p:txBody>
        </p:sp>
        <p:sp>
          <p:nvSpPr>
            <p:cNvPr id="24684" name="CaixaDeTexto 21"/>
            <p:cNvSpPr txBox="1">
              <a:spLocks noChangeArrowheads="1"/>
            </p:cNvSpPr>
            <p:nvPr/>
          </p:nvSpPr>
          <p:spPr bwMode="auto">
            <a:xfrm>
              <a:off x="5667380" y="471488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Prestigio</a:t>
              </a:r>
              <a:endParaRPr lang="pt-BR" altLang="pt-BR" sz="1200" b="1"/>
            </a:p>
          </p:txBody>
        </p:sp>
        <p:sp>
          <p:nvSpPr>
            <p:cNvPr id="24685" name="CaixaDeTexto 21"/>
            <p:cNvSpPr txBox="1">
              <a:spLocks noChangeArrowheads="1"/>
            </p:cNvSpPr>
            <p:nvPr/>
          </p:nvSpPr>
          <p:spPr bwMode="auto">
            <a:xfrm>
              <a:off x="5667380" y="5072074"/>
              <a:ext cx="12858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 e Prestígio</a:t>
              </a:r>
              <a:endParaRPr lang="pt-BR" altLang="pt-BR" sz="1200" b="1"/>
            </a:p>
          </p:txBody>
        </p:sp>
      </p:grpSp>
      <p:sp>
        <p:nvSpPr>
          <p:cNvPr id="81" name="Elipse 80"/>
          <p:cNvSpPr/>
          <p:nvPr/>
        </p:nvSpPr>
        <p:spPr>
          <a:xfrm>
            <a:off x="3749676" y="4068763"/>
            <a:ext cx="220663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2" name="Elipse 81"/>
          <p:cNvSpPr/>
          <p:nvPr/>
        </p:nvSpPr>
        <p:spPr>
          <a:xfrm>
            <a:off x="2371726" y="37798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3" name="Elipse 82"/>
          <p:cNvSpPr/>
          <p:nvPr/>
        </p:nvSpPr>
        <p:spPr>
          <a:xfrm>
            <a:off x="4432301" y="424815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4" name="Elipse 83"/>
          <p:cNvSpPr/>
          <p:nvPr/>
        </p:nvSpPr>
        <p:spPr>
          <a:xfrm>
            <a:off x="3003551" y="543560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5" name="Elipse 84"/>
          <p:cNvSpPr/>
          <p:nvPr/>
        </p:nvSpPr>
        <p:spPr>
          <a:xfrm>
            <a:off x="4979989" y="509428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7" name="Elipse 86"/>
          <p:cNvSpPr/>
          <p:nvPr/>
        </p:nvSpPr>
        <p:spPr>
          <a:xfrm>
            <a:off x="3816351" y="5148263"/>
            <a:ext cx="220663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8" name="Elipse 87"/>
          <p:cNvSpPr/>
          <p:nvPr/>
        </p:nvSpPr>
        <p:spPr>
          <a:xfrm>
            <a:off x="5661026" y="424815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9" name="Elipse 88"/>
          <p:cNvSpPr/>
          <p:nvPr/>
        </p:nvSpPr>
        <p:spPr>
          <a:xfrm>
            <a:off x="3368676" y="3635375"/>
            <a:ext cx="219075" cy="23018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82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Independência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5611" name="Grupo 47"/>
          <p:cNvGrpSpPr>
            <a:grpSpLocks/>
          </p:cNvGrpSpPr>
          <p:nvPr/>
        </p:nvGrpSpPr>
        <p:grpSpPr bwMode="auto">
          <a:xfrm>
            <a:off x="1743076" y="6540493"/>
            <a:ext cx="9610725" cy="369332"/>
            <a:chOff x="292711" y="6357958"/>
            <a:chExt cx="6141847" cy="369457"/>
          </a:xfrm>
        </p:grpSpPr>
        <p:sp>
          <p:nvSpPr>
            <p:cNvPr id="25719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5720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5721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5722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100437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1999" y="6437360"/>
              <a:ext cx="100436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188" y="6440536"/>
              <a:ext cx="100436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296" y="6442124"/>
              <a:ext cx="100436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188" y="6437360"/>
              <a:ext cx="100437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5728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5729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4956" y="6448477"/>
              <a:ext cx="100437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5731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181" y="6450064"/>
              <a:ext cx="100436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25612" name="Grupo 75"/>
          <p:cNvGrpSpPr>
            <a:grpSpLocks/>
          </p:cNvGrpSpPr>
          <p:nvPr/>
        </p:nvGrpSpPr>
        <p:grpSpPr bwMode="auto">
          <a:xfrm>
            <a:off x="1751013" y="5803905"/>
            <a:ext cx="3910012" cy="646748"/>
            <a:chOff x="452406" y="6000768"/>
            <a:chExt cx="3571900" cy="646331"/>
          </a:xfrm>
        </p:grpSpPr>
        <p:grpSp>
          <p:nvGrpSpPr>
            <p:cNvPr id="25710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6"/>
                <a:ext cx="133421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5718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5711" name="Grupo 73"/>
            <p:cNvGrpSpPr>
              <a:grpSpLocks/>
            </p:cNvGrpSpPr>
            <p:nvPr/>
          </p:nvGrpSpPr>
          <p:grpSpPr bwMode="auto">
            <a:xfrm>
              <a:off x="1309488" y="6000768"/>
              <a:ext cx="1357496" cy="645915"/>
              <a:chOff x="1452364" y="5857892"/>
              <a:chExt cx="1357496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364" y="5941976"/>
                <a:ext cx="107317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5716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5712" name="Grupo 74"/>
            <p:cNvGrpSpPr>
              <a:grpSpLocks/>
            </p:cNvGrpSpPr>
            <p:nvPr/>
          </p:nvGrpSpPr>
          <p:grpSpPr bwMode="auto">
            <a:xfrm>
              <a:off x="2666897" y="6000768"/>
              <a:ext cx="1357409" cy="645915"/>
              <a:chOff x="3238401" y="6072206"/>
              <a:chExt cx="1357409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401" y="6156290"/>
                <a:ext cx="107317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5714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proximidade (Closeness):</a:t>
            </a:r>
            <a:r>
              <a:rPr lang="pt-BR" altLang="pt-BR" sz="1300"/>
              <a:t> </a:t>
            </a:r>
            <a:r>
              <a:rPr lang="pt-BR" altLang="pt-BR" sz="1300" b="1"/>
              <a:t>Distancia de um ator em relação a todos os outros na rede com base na distância geodésica (mais curta)</a:t>
            </a:r>
            <a:r>
              <a:rPr lang="pt-BR" altLang="pt-BR" sz="1300"/>
              <a:t>. InCloseness é a proximidade para ser alcançado e o OutCloseness  é a proximidade para alcançar. Representa a </a:t>
            </a:r>
            <a:r>
              <a:rPr lang="pt-BR" altLang="pt-BR" sz="1300" b="1" i="1"/>
              <a:t>independência</a:t>
            </a:r>
            <a:r>
              <a:rPr lang="pt-BR" altLang="pt-BR" sz="1300" b="1"/>
              <a:t> do ator </a:t>
            </a:r>
            <a:r>
              <a:rPr lang="pt-BR" altLang="pt-BR" sz="1300"/>
              <a:t>e </a:t>
            </a:r>
            <a:r>
              <a:rPr lang="pt-BR" altLang="pt-BR" sz="1300" b="1"/>
              <a:t>leva em conta os laços diretos e indiretos de     cada ator</a:t>
            </a:r>
            <a:r>
              <a:rPr lang="pt-BR" altLang="pt-BR" sz="1300"/>
              <a:t>.</a:t>
            </a:r>
          </a:p>
        </p:txBody>
      </p:sp>
      <p:graphicFrame>
        <p:nvGraphicFramePr>
          <p:cNvPr id="72" name="Tabela 71"/>
          <p:cNvGraphicFramePr>
            <a:graphicFrameLocks noGrp="1"/>
          </p:cNvGraphicFramePr>
          <p:nvPr/>
        </p:nvGraphicFramePr>
        <p:xfrm>
          <a:off x="8205788" y="4781550"/>
          <a:ext cx="2176461" cy="1175385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1441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InCloseness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17,9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Tabela 65"/>
          <p:cNvGraphicFramePr>
            <a:graphicFrameLocks noGrp="1"/>
          </p:cNvGraphicFramePr>
          <p:nvPr/>
        </p:nvGraphicFramePr>
        <p:xfrm>
          <a:off x="8205788" y="1204913"/>
          <a:ext cx="2176461" cy="3224224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759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OutCloseness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mtClean="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es-ES_tradnl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A20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mtClean="0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es-ES_tradnl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65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A4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A14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A15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5696" name="Grupo 53"/>
          <p:cNvGrpSpPr>
            <a:grpSpLocks/>
          </p:cNvGrpSpPr>
          <p:nvPr/>
        </p:nvGrpSpPr>
        <p:grpSpPr bwMode="auto">
          <a:xfrm>
            <a:off x="6426201" y="2214563"/>
            <a:ext cx="1647825" cy="1536700"/>
            <a:chOff x="5381628" y="4896161"/>
            <a:chExt cx="1785950" cy="1536624"/>
          </a:xfrm>
        </p:grpSpPr>
        <p:sp>
          <p:nvSpPr>
            <p:cNvPr id="62" name="Elipse 61"/>
            <p:cNvSpPr/>
            <p:nvPr/>
          </p:nvSpPr>
          <p:spPr>
            <a:xfrm>
              <a:off x="5381628" y="5391437"/>
              <a:ext cx="237438" cy="228589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63" name="Elipse 62"/>
            <p:cNvSpPr/>
            <p:nvPr/>
          </p:nvSpPr>
          <p:spPr>
            <a:xfrm>
              <a:off x="5381628" y="4919972"/>
              <a:ext cx="237438" cy="22858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25706" name="CaixaDeTexto 21"/>
            <p:cNvSpPr txBox="1">
              <a:spLocks noChangeArrowheads="1"/>
            </p:cNvSpPr>
            <p:nvPr/>
          </p:nvSpPr>
          <p:spPr bwMode="auto">
            <a:xfrm>
              <a:off x="5595942" y="4896161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alcançar</a:t>
              </a:r>
              <a:endParaRPr lang="pt-BR" altLang="pt-BR" sz="1200" b="1"/>
            </a:p>
          </p:txBody>
        </p:sp>
        <p:sp>
          <p:nvSpPr>
            <p:cNvPr id="25707" name="CaixaDeTexto 21"/>
            <p:cNvSpPr txBox="1">
              <a:spLocks noChangeArrowheads="1"/>
            </p:cNvSpPr>
            <p:nvPr/>
          </p:nvSpPr>
          <p:spPr bwMode="auto">
            <a:xfrm>
              <a:off x="5595942" y="5357826"/>
              <a:ext cx="15716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ser alcançado</a:t>
              </a:r>
              <a:endParaRPr lang="pt-BR" altLang="pt-BR" sz="1200" b="1"/>
            </a:p>
          </p:txBody>
        </p:sp>
        <p:sp>
          <p:nvSpPr>
            <p:cNvPr id="90" name="Elipse 89"/>
            <p:cNvSpPr/>
            <p:nvPr/>
          </p:nvSpPr>
          <p:spPr>
            <a:xfrm>
              <a:off x="5381628" y="5858138"/>
              <a:ext cx="237438" cy="228589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25709" name="CaixaDeTexto 21"/>
            <p:cNvSpPr txBox="1">
              <a:spLocks noChangeArrowheads="1"/>
            </p:cNvSpPr>
            <p:nvPr/>
          </p:nvSpPr>
          <p:spPr bwMode="auto">
            <a:xfrm>
              <a:off x="5595942" y="5786454"/>
              <a:ext cx="15716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alcançar e ser alcançado</a:t>
              </a:r>
              <a:endParaRPr lang="pt-BR" altLang="pt-BR" sz="1200" b="1"/>
            </a:p>
          </p:txBody>
        </p:sp>
      </p:grpSp>
      <p:sp>
        <p:nvSpPr>
          <p:cNvPr id="92" name="Elipse 91"/>
          <p:cNvSpPr/>
          <p:nvPr/>
        </p:nvSpPr>
        <p:spPr>
          <a:xfrm>
            <a:off x="4432301" y="424815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99" name="Elipse 98"/>
          <p:cNvSpPr/>
          <p:nvPr/>
        </p:nvSpPr>
        <p:spPr>
          <a:xfrm>
            <a:off x="2371726" y="37798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00" name="Elipse 99"/>
          <p:cNvSpPr/>
          <p:nvPr/>
        </p:nvSpPr>
        <p:spPr>
          <a:xfrm>
            <a:off x="3003551" y="543560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01" name="Elipse 100"/>
          <p:cNvSpPr/>
          <p:nvPr/>
        </p:nvSpPr>
        <p:spPr>
          <a:xfrm>
            <a:off x="3384551" y="237648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02" name="Elipse 101"/>
          <p:cNvSpPr/>
          <p:nvPr/>
        </p:nvSpPr>
        <p:spPr>
          <a:xfrm>
            <a:off x="5661026" y="424815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03" name="Elipse 102"/>
          <p:cNvSpPr/>
          <p:nvPr/>
        </p:nvSpPr>
        <p:spPr>
          <a:xfrm>
            <a:off x="5645151" y="4751388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5703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de Atores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41738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34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Controle de Informações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6635" name="Grupo 47"/>
          <p:cNvGrpSpPr>
            <a:grpSpLocks/>
          </p:cNvGrpSpPr>
          <p:nvPr/>
        </p:nvGrpSpPr>
        <p:grpSpPr bwMode="auto">
          <a:xfrm>
            <a:off x="1606551" y="6364291"/>
            <a:ext cx="9077325" cy="369332"/>
            <a:chOff x="292711" y="6357958"/>
            <a:chExt cx="6141847" cy="369457"/>
          </a:xfrm>
        </p:grpSpPr>
        <p:sp>
          <p:nvSpPr>
            <p:cNvPr id="26692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6693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6694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6695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19"/>
              <a:ext cx="99894" cy="10798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375" y="6437360"/>
              <a:ext cx="99894" cy="10798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156" y="6440536"/>
              <a:ext cx="99893" cy="1079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840" y="6442124"/>
              <a:ext cx="99894" cy="10798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979" y="6437360"/>
              <a:ext cx="99893" cy="1079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6701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6702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793" y="6448476"/>
              <a:ext cx="99894" cy="107987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6704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1956" y="6450064"/>
              <a:ext cx="99894" cy="107987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26636" name="Grupo 75"/>
          <p:cNvGrpSpPr>
            <a:grpSpLocks/>
          </p:cNvGrpSpPr>
          <p:nvPr/>
        </p:nvGrpSpPr>
        <p:grpSpPr bwMode="auto">
          <a:xfrm>
            <a:off x="1804988" y="5762630"/>
            <a:ext cx="3910012" cy="646748"/>
            <a:chOff x="452406" y="6000768"/>
            <a:chExt cx="3571900" cy="646331"/>
          </a:xfrm>
        </p:grpSpPr>
        <p:grpSp>
          <p:nvGrpSpPr>
            <p:cNvPr id="26683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6"/>
                <a:ext cx="133421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6691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6684" name="Grupo 73"/>
            <p:cNvGrpSpPr>
              <a:grpSpLocks/>
            </p:cNvGrpSpPr>
            <p:nvPr/>
          </p:nvGrpSpPr>
          <p:grpSpPr bwMode="auto">
            <a:xfrm>
              <a:off x="1309488" y="6000768"/>
              <a:ext cx="1357496" cy="645915"/>
              <a:chOff x="1452364" y="5857892"/>
              <a:chExt cx="1357496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364" y="5941976"/>
                <a:ext cx="107317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6689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6685" name="Grupo 74"/>
            <p:cNvGrpSpPr>
              <a:grpSpLocks/>
            </p:cNvGrpSpPr>
            <p:nvPr/>
          </p:nvGrpSpPr>
          <p:grpSpPr bwMode="auto">
            <a:xfrm>
              <a:off x="2666897" y="6000768"/>
              <a:ext cx="1357409" cy="645915"/>
              <a:chOff x="3238401" y="6072206"/>
              <a:chExt cx="1357409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401" y="6156290"/>
                <a:ext cx="107317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6687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6637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Intermediação (Betweeness):</a:t>
            </a:r>
            <a:r>
              <a:rPr lang="pt-BR" altLang="pt-BR" sz="1300"/>
              <a:t> Centralidade de um ator que advêm do fato deste se situar nos caminhos geodésicos entre outros atores, por isso esta centralidade </a:t>
            </a:r>
            <a:r>
              <a:rPr lang="pt-BR" altLang="pt-BR" sz="1300" b="1"/>
              <a:t>considera um ator como meio para alcançar outros atores.</a:t>
            </a:r>
            <a:r>
              <a:rPr lang="pt-BR" altLang="pt-BR" sz="1300"/>
              <a:t> É uma medida de intermediação de informação ou fluxo que corre na rede, caracterizando o </a:t>
            </a:r>
            <a:r>
              <a:rPr lang="pt-BR" altLang="pt-BR" sz="1300" b="1"/>
              <a:t>poder de controlar as informações</a:t>
            </a:r>
            <a:r>
              <a:rPr lang="pt-BR" altLang="pt-BR" sz="1300"/>
              <a:t>.</a:t>
            </a:r>
          </a:p>
        </p:txBody>
      </p:sp>
      <p:graphicFrame>
        <p:nvGraphicFramePr>
          <p:cNvPr id="66" name="Tabela 65"/>
          <p:cNvGraphicFramePr>
            <a:graphicFrameLocks noGrp="1"/>
          </p:cNvGraphicFramePr>
          <p:nvPr/>
        </p:nvGraphicFramePr>
        <p:xfrm>
          <a:off x="7283450" y="1993900"/>
          <a:ext cx="2768600" cy="2255837"/>
        </p:xfrm>
        <a:graphic>
          <a:graphicData uri="http://schemas.openxmlformats.org/drawingml/2006/table">
            <a:tbl>
              <a:tblPr/>
              <a:tblGrid>
                <a:gridCol w="1135836"/>
                <a:gridCol w="780887"/>
                <a:gridCol w="851877"/>
              </a:tblGrid>
              <a:tr h="5487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Betweeness</a:t>
                      </a:r>
                      <a:endParaRPr lang="pt-BR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CIN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caminhos geodésicos</a:t>
                      </a:r>
                      <a:endParaRPr lang="es-ES_tradnl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2,5%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Desv. pad.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22,3%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8,3%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7,9%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82" marR="632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674" name="Grupo 104"/>
          <p:cNvGrpSpPr>
            <a:grpSpLocks/>
          </p:cNvGrpSpPr>
          <p:nvPr/>
        </p:nvGrpSpPr>
        <p:grpSpPr bwMode="auto">
          <a:xfrm>
            <a:off x="7085013" y="5000626"/>
            <a:ext cx="1649412" cy="461963"/>
            <a:chOff x="5453066" y="4357694"/>
            <a:chExt cx="1785950" cy="461665"/>
          </a:xfrm>
        </p:grpSpPr>
        <p:sp>
          <p:nvSpPr>
            <p:cNvPr id="48" name="Elipse 47"/>
            <p:cNvSpPr/>
            <p:nvPr/>
          </p:nvSpPr>
          <p:spPr>
            <a:xfrm>
              <a:off x="5453066" y="4381492"/>
              <a:ext cx="237210" cy="22845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26682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Controle de Informação</a:t>
              </a:r>
              <a:endParaRPr lang="pt-BR" altLang="pt-BR" sz="1200" b="1"/>
            </a:p>
          </p:txBody>
        </p:sp>
      </p:grpSp>
      <p:sp>
        <p:nvSpPr>
          <p:cNvPr id="42" name="Elipse 41"/>
          <p:cNvSpPr/>
          <p:nvPr/>
        </p:nvSpPr>
        <p:spPr>
          <a:xfrm>
            <a:off x="3749676" y="4068763"/>
            <a:ext cx="220663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3" name="Elipse 42"/>
          <p:cNvSpPr/>
          <p:nvPr/>
        </p:nvSpPr>
        <p:spPr>
          <a:xfrm>
            <a:off x="3368676" y="3635375"/>
            <a:ext cx="219075" cy="2301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4" name="Elipse 43"/>
          <p:cNvSpPr/>
          <p:nvPr/>
        </p:nvSpPr>
        <p:spPr>
          <a:xfrm>
            <a:off x="3816351" y="5148263"/>
            <a:ext cx="220663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5" name="Elipse 44"/>
          <p:cNvSpPr/>
          <p:nvPr/>
        </p:nvSpPr>
        <p:spPr>
          <a:xfrm>
            <a:off x="3068638" y="4716463"/>
            <a:ext cx="220662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0" name="Elipse 49"/>
          <p:cNvSpPr/>
          <p:nvPr/>
        </p:nvSpPr>
        <p:spPr>
          <a:xfrm>
            <a:off x="2803526" y="31321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6680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de Atores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40457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79664"/>
            <a:ext cx="49069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8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7659" name="Grupo 47"/>
          <p:cNvGrpSpPr>
            <a:grpSpLocks/>
          </p:cNvGrpSpPr>
          <p:nvPr/>
        </p:nvGrpSpPr>
        <p:grpSpPr bwMode="auto">
          <a:xfrm>
            <a:off x="1749426" y="6419843"/>
            <a:ext cx="8543925" cy="369332"/>
            <a:chOff x="292711" y="6357958"/>
            <a:chExt cx="6141847" cy="369457"/>
          </a:xfrm>
        </p:grpSpPr>
        <p:sp>
          <p:nvSpPr>
            <p:cNvPr id="27688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7689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7690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7691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99283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798" y="6437360"/>
              <a:ext cx="100424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120" y="6440536"/>
              <a:ext cx="100424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2452" y="6442124"/>
              <a:ext cx="99283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49586" y="6437360"/>
              <a:ext cx="100424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7697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7698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594" y="6448477"/>
              <a:ext cx="100424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7700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Gráf.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845" y="6450064"/>
              <a:ext cx="99283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27660" name="Grupo 75"/>
          <p:cNvGrpSpPr>
            <a:grpSpLocks/>
          </p:cNvGrpSpPr>
          <p:nvPr/>
        </p:nvGrpSpPr>
        <p:grpSpPr bwMode="auto">
          <a:xfrm>
            <a:off x="1874839" y="5729289"/>
            <a:ext cx="3298825" cy="923925"/>
            <a:chOff x="452406" y="6000768"/>
            <a:chExt cx="3571900" cy="923330"/>
          </a:xfrm>
        </p:grpSpPr>
        <p:grpSp>
          <p:nvGrpSpPr>
            <p:cNvPr id="27679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5"/>
                <a:ext cx="134075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7687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7680" name="Grupo 73"/>
            <p:cNvGrpSpPr>
              <a:grpSpLocks/>
            </p:cNvGrpSpPr>
            <p:nvPr/>
          </p:nvGrpSpPr>
          <p:grpSpPr bwMode="auto">
            <a:xfrm>
              <a:off x="1309662" y="6000768"/>
              <a:ext cx="1357322" cy="923330"/>
              <a:chOff x="1452538" y="5857892"/>
              <a:chExt cx="1357322" cy="923330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3019" y="5941975"/>
                <a:ext cx="106573" cy="24590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7685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7681" name="Grupo 74"/>
            <p:cNvGrpSpPr>
              <a:grpSpLocks/>
            </p:cNvGrpSpPr>
            <p:nvPr/>
          </p:nvGrpSpPr>
          <p:grpSpPr bwMode="auto">
            <a:xfrm>
              <a:off x="2666984" y="6000768"/>
              <a:ext cx="1357322" cy="923330"/>
              <a:chOff x="3238488" y="6072206"/>
              <a:chExt cx="1357322" cy="923330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7869" y="6156289"/>
                <a:ext cx="108291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7683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7661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Clique: </a:t>
            </a:r>
            <a:r>
              <a:rPr lang="pt-BR" altLang="pt-BR" sz="1400"/>
              <a:t>Subconjunto da rede em que os seus </a:t>
            </a:r>
            <a:r>
              <a:rPr lang="pt-BR" altLang="pt-BR" sz="1400" b="1"/>
              <a:t>atores têm entre eles todas as relações possíveis</a:t>
            </a:r>
            <a:r>
              <a:rPr lang="pt-BR" altLang="pt-BR" sz="1400"/>
              <a:t>. Os cliques, ou pequenos grupos, são uma forma tipicamente eficaz de difusão da informação e do conhecimento nas redes. </a:t>
            </a:r>
            <a:r>
              <a:rPr lang="pt-BR" altLang="pt-BR" sz="1400" b="1"/>
              <a:t>É uma abordagem a atores chave</a:t>
            </a:r>
            <a:r>
              <a:rPr lang="pt-BR" altLang="pt-BR" sz="140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1400"/>
              <a:t>Há </a:t>
            </a:r>
            <a:r>
              <a:rPr lang="pt-BR" altLang="pt-BR" sz="1400" b="1"/>
              <a:t>zero cliques com três ou mais atores</a:t>
            </a:r>
            <a:r>
              <a:rPr lang="pt-BR" altLang="pt-BR" sz="1400"/>
              <a:t>.</a:t>
            </a:r>
            <a:endParaRPr lang="pt-BR" altLang="pt-BR" sz="1400" b="1"/>
          </a:p>
        </p:txBody>
      </p:sp>
      <p:graphicFrame>
        <p:nvGraphicFramePr>
          <p:cNvPr id="63" name="Tabela 62"/>
          <p:cNvGraphicFramePr>
            <a:graphicFrameLocks noGrp="1"/>
          </p:cNvGraphicFramePr>
          <p:nvPr/>
        </p:nvGraphicFramePr>
        <p:xfrm>
          <a:off x="7085014" y="3025775"/>
          <a:ext cx="1450975" cy="914400"/>
        </p:xfrm>
        <a:graphic>
          <a:graphicData uri="http://schemas.openxmlformats.org/drawingml/2006/table">
            <a:tbl>
              <a:tblPr/>
              <a:tblGrid>
                <a:gridCol w="1450975"/>
              </a:tblGrid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Cliques com 3 ou mais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8667750" y="3022601"/>
          <a:ext cx="1714500" cy="1158875"/>
        </p:xfrm>
        <a:graphic>
          <a:graphicData uri="http://schemas.openxmlformats.org/drawingml/2006/table">
            <a:tbl>
              <a:tblPr/>
              <a:tblGrid>
                <a:gridCol w="665241"/>
                <a:gridCol w="586617"/>
                <a:gridCol w="462642"/>
              </a:tblGrid>
              <a:tr h="731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Cliques a que pertencem os Atores</a:t>
                      </a:r>
                      <a:endParaRPr lang="pt-BR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78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de Atores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5404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79664"/>
            <a:ext cx="49069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2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Relações Chave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28683" name="Grupo 47"/>
          <p:cNvGrpSpPr>
            <a:grpSpLocks/>
          </p:cNvGrpSpPr>
          <p:nvPr/>
        </p:nvGrpSpPr>
        <p:grpSpPr bwMode="auto">
          <a:xfrm>
            <a:off x="1524001" y="6396044"/>
            <a:ext cx="10296525" cy="369332"/>
            <a:chOff x="292711" y="6357958"/>
            <a:chExt cx="6141847" cy="368551"/>
          </a:xfrm>
        </p:grpSpPr>
        <p:sp>
          <p:nvSpPr>
            <p:cNvPr id="28706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28707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28708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28709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244"/>
              <a:ext cx="100376" cy="1077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385" y="6437165"/>
              <a:ext cx="100376" cy="10772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630" y="6440334"/>
              <a:ext cx="99429" cy="107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626" y="6441917"/>
              <a:ext cx="100376" cy="10772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509" y="6437165"/>
              <a:ext cx="100376" cy="1077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8715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28716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496" y="6448254"/>
              <a:ext cx="100376" cy="107722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28718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165" y="6449838"/>
              <a:ext cx="100376" cy="107722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28684" name="Grupo 75"/>
          <p:cNvGrpSpPr>
            <a:grpSpLocks/>
          </p:cNvGrpSpPr>
          <p:nvPr/>
        </p:nvGrpSpPr>
        <p:grpSpPr bwMode="auto">
          <a:xfrm>
            <a:off x="1708150" y="5718180"/>
            <a:ext cx="3930650" cy="646748"/>
            <a:chOff x="452406" y="6000768"/>
            <a:chExt cx="3571900" cy="646331"/>
          </a:xfrm>
        </p:grpSpPr>
        <p:grpSp>
          <p:nvGrpSpPr>
            <p:cNvPr id="28697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6"/>
                <a:ext cx="132720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8705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28698" name="Grupo 73"/>
            <p:cNvGrpSpPr>
              <a:grpSpLocks/>
            </p:cNvGrpSpPr>
            <p:nvPr/>
          </p:nvGrpSpPr>
          <p:grpSpPr bwMode="auto">
            <a:xfrm>
              <a:off x="1309316" y="6000768"/>
              <a:ext cx="1357668" cy="645915"/>
              <a:chOff x="1452192" y="5857892"/>
              <a:chExt cx="1357668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2192" y="5941976"/>
                <a:ext cx="108196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8703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28699" name="Grupo 74"/>
            <p:cNvGrpSpPr>
              <a:grpSpLocks/>
            </p:cNvGrpSpPr>
            <p:nvPr/>
          </p:nvGrpSpPr>
          <p:grpSpPr bwMode="auto">
            <a:xfrm>
              <a:off x="2666811" y="6000768"/>
              <a:ext cx="1357495" cy="645915"/>
              <a:chOff x="3238315" y="6072206"/>
              <a:chExt cx="1357495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315" y="6156290"/>
                <a:ext cx="108195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28701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28685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400" b="1">
                <a:solidFill>
                  <a:srgbClr val="3366FF"/>
                </a:solidFill>
              </a:rPr>
              <a:t>Conjunto lambda (λ): </a:t>
            </a:r>
            <a:r>
              <a:rPr lang="pt-BR" altLang="pt-BR" sz="1400"/>
              <a:t>Estabelece o </a:t>
            </a:r>
            <a:r>
              <a:rPr lang="pt-BR" altLang="pt-BR" sz="1400" b="1"/>
              <a:t>ranking das relações da rede </a:t>
            </a:r>
            <a:r>
              <a:rPr lang="pt-BR" altLang="pt-BR" sz="1400"/>
              <a:t>avaliando </a:t>
            </a:r>
            <a:r>
              <a:rPr lang="pt-BR" altLang="pt-BR" sz="1400" b="1"/>
              <a:t>quanto dos fluxos entre atores na rede passa por cada uma dessas relaçõe</a:t>
            </a:r>
            <a:r>
              <a:rPr lang="pt-BR" altLang="pt-BR" sz="1400"/>
              <a:t>s. Com isso, é possível identificar as </a:t>
            </a:r>
            <a:r>
              <a:rPr lang="pt-BR" altLang="pt-BR" sz="1400" b="1">
                <a:solidFill>
                  <a:srgbClr val="3366FF"/>
                </a:solidFill>
              </a:rPr>
              <a:t>Pontes</a:t>
            </a:r>
            <a:r>
              <a:rPr lang="pt-BR" altLang="pt-BR" sz="1400" b="1"/>
              <a:t>,</a:t>
            </a:r>
            <a:r>
              <a:rPr lang="pt-BR" altLang="pt-BR" sz="1400"/>
              <a:t> que são as </a:t>
            </a:r>
            <a:r>
              <a:rPr lang="pt-BR" altLang="pt-BR" sz="1400" b="1"/>
              <a:t>relações que, se retiradas, podem provocar importantes disrupções </a:t>
            </a:r>
            <a:r>
              <a:rPr lang="pt-BR" altLang="pt-BR" sz="1400"/>
              <a:t>ou desconexão na rede. </a:t>
            </a:r>
            <a:r>
              <a:rPr lang="pt-BR" altLang="pt-BR" sz="1400" b="1"/>
              <a:t>É uma abordagem a relações chave.</a:t>
            </a:r>
            <a:r>
              <a:rPr lang="pt-BR" altLang="pt-BR" sz="1400"/>
              <a:t> É outra forma de identificar </a:t>
            </a:r>
            <a:r>
              <a:rPr lang="pt-BR" altLang="pt-BR" sz="1400" b="1"/>
              <a:t>subgrupos coesos. </a:t>
            </a:r>
            <a:r>
              <a:rPr lang="pt-BR" altLang="pt-BR" sz="1400"/>
              <a:t>O grupo com o maior valor de lambda é composto por A13, A9, A17, A23, A19 e A26.</a:t>
            </a:r>
          </a:p>
        </p:txBody>
      </p:sp>
      <p:cxnSp>
        <p:nvCxnSpPr>
          <p:cNvPr id="28686" name="Conector reto 45"/>
          <p:cNvCxnSpPr>
            <a:cxnSpLocks noChangeShapeType="1"/>
          </p:cNvCxnSpPr>
          <p:nvPr/>
        </p:nvCxnSpPr>
        <p:spPr bwMode="auto">
          <a:xfrm>
            <a:off x="5897563" y="6000750"/>
            <a:ext cx="84455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6336"/>
              </p:ext>
            </p:extLst>
          </p:nvPr>
        </p:nvGraphicFramePr>
        <p:xfrm>
          <a:off x="6227763" y="2786063"/>
          <a:ext cx="4286250" cy="792333"/>
        </p:xfrm>
        <a:graphic>
          <a:graphicData uri="http://schemas.openxmlformats.org/drawingml/2006/table">
            <a:tbl>
              <a:tblPr/>
              <a:tblGrid>
                <a:gridCol w="527538"/>
                <a:gridCol w="3758712"/>
              </a:tblGrid>
              <a:tr h="36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Conjuntos lambda</a:t>
                      </a:r>
                      <a:endParaRPr lang="es-ES_tradnl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λ=6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A13+A9+A17+A23+A19+A27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λ=5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Times New Roman"/>
                          <a:ea typeface="Calibri"/>
                          <a:cs typeface="Times New Roman"/>
                        </a:rPr>
                        <a:t>(A13+A9+A17+A23+A19+A27)+A1+A4+A6</a:t>
                      </a: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96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Q7 - Rede de Atores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3033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8961"/>
            <a:ext cx="86296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524000" y="6490901"/>
            <a:ext cx="7581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Huisman</a:t>
            </a:r>
            <a:r>
              <a:rPr lang="en-US" alt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van </a:t>
            </a:r>
            <a:r>
              <a:rPr lang="en-US" altLang="pt-B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Duijn</a:t>
            </a:r>
            <a:r>
              <a:rPr lang="en-US" alt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(2003): Software for Social Network Analysis, University of Groningen, Working Paper Series, p.3</a:t>
            </a:r>
            <a:endParaRPr lang="en-US" altLang="pt-BR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7700" name="Rechteck 3"/>
          <p:cNvSpPr>
            <a:spLocks noChangeArrowheads="1"/>
          </p:cNvSpPr>
          <p:nvPr/>
        </p:nvSpPr>
        <p:spPr bwMode="auto">
          <a:xfrm>
            <a:off x="2279576" y="29958"/>
            <a:ext cx="742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para Social Network Analysis</a:t>
            </a:r>
            <a:endParaRPr lang="de-DE" alt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784225"/>
            <a:ext cx="7770812" cy="990600"/>
          </a:xfrm>
        </p:spPr>
        <p:txBody>
          <a:bodyPr/>
          <a:lstStyle/>
          <a:p>
            <a:r>
              <a:rPr lang="en-US" altLang="pt-BR" smtClean="0"/>
              <a:t>Software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893889" y="1633539"/>
          <a:ext cx="5788025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3" imgW="5885714" imgH="3858164" progId="Paint.Picture">
                  <p:embed/>
                </p:oleObj>
              </mc:Choice>
              <mc:Fallback>
                <p:oleObj name="Bitmap Image" r:id="rId3" imgW="5885714" imgH="385816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9" y="1633539"/>
                        <a:ext cx="5788025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41938" y="327025"/>
            <a:ext cx="1592262" cy="1239838"/>
          </a:xfrm>
          <a:prstGeom prst="cloudCallout">
            <a:avLst>
              <a:gd name="adj1" fmla="val -78819"/>
              <a:gd name="adj2" fmla="val 73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pt-BR"/>
              <a:t>tipos de metricas</a:t>
            </a:r>
            <a:endParaRPr lang="en-GB" altLang="pt-BR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7866063" y="652464"/>
            <a:ext cx="1477962" cy="1241425"/>
          </a:xfrm>
          <a:prstGeom prst="cloudCallout">
            <a:avLst>
              <a:gd name="adj1" fmla="val -78819"/>
              <a:gd name="adj2" fmla="val 73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pt-BR"/>
              <a:t>Visão Grafo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8358188" y="2416176"/>
            <a:ext cx="1477962" cy="1241425"/>
          </a:xfrm>
          <a:prstGeom prst="cloudCallout">
            <a:avLst>
              <a:gd name="adj1" fmla="val -147745"/>
              <a:gd name="adj2" fmla="val 73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pt-BR"/>
              <a:t>Visão Matriz</a:t>
            </a:r>
            <a:endParaRPr lang="en-GB" altLang="pt-BR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171950" y="5681663"/>
            <a:ext cx="1970088" cy="914400"/>
          </a:xfrm>
          <a:prstGeom prst="cloudCallout">
            <a:avLst>
              <a:gd name="adj1" fmla="val -120704"/>
              <a:gd name="adj2" fmla="val -281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pt-BR"/>
              <a:t>operações</a:t>
            </a:r>
          </a:p>
          <a:p>
            <a:pPr algn="ctr" eaLnBrk="1" hangingPunct="1"/>
            <a:r>
              <a:rPr lang="nl-NL" altLang="pt-BR"/>
              <a:t>possíveis</a:t>
            </a:r>
            <a:endParaRPr lang="en-GB" altLang="pt-BR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8297864" y="5094288"/>
            <a:ext cx="1970087" cy="1371600"/>
          </a:xfrm>
          <a:prstGeom prst="cloudCallout">
            <a:avLst>
              <a:gd name="adj1" fmla="val -81250"/>
              <a:gd name="adj2" fmla="val -1051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pt-BR" dirty="0"/>
              <a:t>Ferramentas reais </a:t>
            </a:r>
            <a:r>
              <a:rPr lang="nl-NL" altLang="pt-BR" dirty="0" smtClean="0"/>
              <a:t>ARS</a:t>
            </a:r>
            <a:endParaRPr lang="en-GB" altLang="pt-BR" dirty="0"/>
          </a:p>
        </p:txBody>
      </p:sp>
    </p:spTree>
    <p:extLst>
      <p:ext uri="{BB962C8B-B14F-4D97-AF65-F5344CB8AC3E}">
        <p14:creationId xmlns:p14="http://schemas.microsoft.com/office/powerpoint/2010/main" val="32956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5696" y="-5687"/>
            <a:ext cx="7360692" cy="605965"/>
          </a:xfrm>
        </p:spPr>
        <p:txBody>
          <a:bodyPr>
            <a:normAutofit fontScale="90000"/>
          </a:bodyPr>
          <a:lstStyle/>
          <a:p>
            <a:r>
              <a:rPr lang="pt-BR" altLang="pt-BR" dirty="0" smtClean="0"/>
              <a:t>Referências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998" y="409210"/>
            <a:ext cx="10416002" cy="728812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Modern No. 20" pitchFamily="18" charset="0"/>
              </a:rPr>
              <a:t>BARABÁSI</a:t>
            </a:r>
            <a:r>
              <a:rPr lang="en-US" sz="2400" dirty="0">
                <a:solidFill>
                  <a:srgbClr val="002060"/>
                </a:solidFill>
                <a:latin typeface="Modern No. 20" pitchFamily="18" charset="0"/>
              </a:rPr>
              <a:t>, Albert-</a:t>
            </a:r>
            <a:r>
              <a:rPr lang="en-US" sz="2400" dirty="0" err="1">
                <a:solidFill>
                  <a:srgbClr val="002060"/>
                </a:solidFill>
                <a:latin typeface="Modern No. 20" pitchFamily="18" charset="0"/>
              </a:rPr>
              <a:t>Lázló</a:t>
            </a:r>
            <a:r>
              <a:rPr lang="en-US" sz="2400" dirty="0">
                <a:solidFill>
                  <a:srgbClr val="002060"/>
                </a:solidFill>
                <a:latin typeface="Modern No. 20" pitchFamily="18" charset="0"/>
              </a:rPr>
              <a:t>. Linked: how everything is connected to everything else and what it means for business, science, and everyday life. New York: Plume, 2003</a:t>
            </a:r>
          </a:p>
          <a:p>
            <a:pPr>
              <a:buFontTx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Modern No. 20" pitchFamily="18" charset="0"/>
              </a:rPr>
              <a:t>BRANDÃO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. W; PARREIRAS. F.; SILVA, A. Redes em Ciência da Informação. Evidências comportamentais dos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pesquisadores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e tendências evolutivas das redes de coautoria. Londrina: Informação &amp; Informação, v.12, n. esp.,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2007</a:t>
            </a:r>
          </a:p>
          <a:p>
            <a:pPr>
              <a:buFontTx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Modern No. 20" pitchFamily="18" charset="0"/>
              </a:rPr>
              <a:t>HUISMAN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, van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Juijn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. Software for Social Network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Analysis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.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University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of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 Groningen,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Working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 err="1" smtClean="0">
                <a:solidFill>
                  <a:srgbClr val="002060"/>
                </a:solidFill>
                <a:latin typeface="Modern No. 20" pitchFamily="18" charset="0"/>
              </a:rPr>
              <a:t>Papper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 Series, p. 3, 2004.</a:t>
            </a:r>
            <a:endParaRPr lang="pt-BR" sz="2400" dirty="0">
              <a:solidFill>
                <a:srgbClr val="002060"/>
              </a:solidFill>
              <a:latin typeface="Modern No. 20" pitchFamily="18" charset="0"/>
            </a:endParaRPr>
          </a:p>
          <a:p>
            <a:pPr>
              <a:buFontTx/>
              <a:buNone/>
              <a:defRPr/>
            </a:pP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MARTELETO</a:t>
            </a:r>
            <a:r>
              <a:rPr lang="pt-BR" sz="2400" b="1" dirty="0">
                <a:solidFill>
                  <a:srgbClr val="002060"/>
                </a:solidFill>
                <a:latin typeface="Modern No. 20" pitchFamily="18" charset="0"/>
              </a:rPr>
              <a:t>,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Regina Maria. Informação, redes e redes sociais – fundamentos e transversalidade. Londrina: Informação &amp; Informação, v.12, n. esp., 2007</a:t>
            </a:r>
          </a:p>
          <a:p>
            <a:pPr>
              <a:buFontTx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Modern No. 20" pitchFamily="18" charset="0"/>
              </a:rPr>
              <a:t>MARTINHO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, Cássio. Algumas Palavras sobre Rede. In: SILVEIRA, Caio Márcio e DA COSTA REIS, Liliane (</a:t>
            </a:r>
            <a:r>
              <a:rPr lang="pt-BR" sz="2400" dirty="0" err="1">
                <a:solidFill>
                  <a:srgbClr val="002060"/>
                </a:solidFill>
                <a:latin typeface="Modern No. 20" pitchFamily="18" charset="0"/>
              </a:rPr>
              <a:t>orgs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.). Desenvolvimento Local, Dinâmicas e Estratégias. Rede DLIS/RITS, p. 24-30, 2001.</a:t>
            </a:r>
          </a:p>
          <a:p>
            <a:pPr>
              <a:buFontTx/>
              <a:buNone/>
              <a:defRPr/>
            </a:pP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MUCHERONI, M. 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L., FERREIRA, G.C.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Informação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e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medidas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em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Análise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de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Redes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Sociais, 9th CONTECSI, 2011</a:t>
            </a: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, disponível em&gt;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http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://www.tecsi.fea.usp.br/envio/contecsi/index.php/contecsi/9contecsi/paper/viewFile/3440/1942 </a:t>
            </a:r>
            <a:endParaRPr lang="pt-BR" sz="2400" dirty="0">
              <a:solidFill>
                <a:srgbClr val="002060"/>
              </a:solidFill>
              <a:latin typeface="Modern No. 20" pitchFamily="18" charset="0"/>
            </a:endParaRPr>
          </a:p>
          <a:p>
            <a:pPr>
              <a:buFontTx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Modern No. 20" pitchFamily="18" charset="0"/>
              </a:rPr>
              <a:t>SHIRKY,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C. Eles vêm ai: O poder de organizar sem organizações. Lisboa: </a:t>
            </a:r>
            <a:r>
              <a:rPr lang="pt-BR" sz="2400" dirty="0" err="1">
                <a:solidFill>
                  <a:srgbClr val="002060"/>
                </a:solidFill>
                <a:latin typeface="Modern No. 20" pitchFamily="18" charset="0"/>
              </a:rPr>
              <a:t>Actual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Ed,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2010.</a:t>
            </a:r>
          </a:p>
          <a:p>
            <a:pPr>
              <a:buFontTx/>
              <a:buNone/>
              <a:defRPr/>
            </a:pPr>
            <a:r>
              <a:rPr lang="pt-BR" sz="2400" b="1" dirty="0" smtClean="0">
                <a:solidFill>
                  <a:srgbClr val="002060"/>
                </a:solidFill>
                <a:latin typeface="Modern No. 20" pitchFamily="18" charset="0"/>
              </a:rPr>
              <a:t>VELÁZQUEZ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Modern No. 20" pitchFamily="18" charset="0"/>
              </a:rPr>
              <a:t>ÁLVAREZ, Alejandro; AGUILAR GALLEGOS, Norman. Manual Introdutório à Análise de Redes Sociais, 2005</a:t>
            </a:r>
            <a:r>
              <a:rPr lang="pt-BR" sz="2400" dirty="0" smtClean="0">
                <a:solidFill>
                  <a:srgbClr val="002060"/>
                </a:solidFill>
                <a:latin typeface="Modern No. 20" pitchFamily="18" charset="0"/>
              </a:rPr>
              <a:t>.</a:t>
            </a:r>
            <a:endParaRPr lang="pt-BR" sz="2400" dirty="0">
              <a:solidFill>
                <a:srgbClr val="002060"/>
              </a:solidFill>
              <a:latin typeface="Modern No. 2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77989" y="4084639"/>
            <a:ext cx="8836025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133600" y="1679575"/>
            <a:ext cx="86360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Dados técnicos, estatísticas gerais e terminologia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Rede de Trabalho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Rede de Conselhos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Redes de Informação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Redes de Informação Essencial</a:t>
            </a:r>
          </a:p>
          <a:p>
            <a:pPr algn="just" eaLnBrk="1" hangingPunct="1">
              <a:lnSpc>
                <a:spcPct val="200000"/>
              </a:lnSpc>
              <a:buFontTx/>
              <a:buAutoNum type="arabicPeriod"/>
            </a:pPr>
            <a:r>
              <a:rPr lang="pt-BR" altLang="pt-BR" sz="2400" b="1">
                <a:solidFill>
                  <a:srgbClr val="3366FF"/>
                </a:solidFill>
              </a:rPr>
              <a:t>Rede de Push de Informação</a:t>
            </a:r>
            <a:endParaRPr lang="pt-BR" altLang="pt-BR" sz="2400">
              <a:solidFill>
                <a:srgbClr val="3366FF"/>
              </a:solidFill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677989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Índice Geral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7550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1524000" y="1079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000" u="sng"/>
              <a:t>QUESTÃO 3</a:t>
            </a:r>
          </a:p>
          <a:p>
            <a:pPr algn="ctr" eaLnBrk="1" hangingPunct="1"/>
            <a:endParaRPr lang="pt-BR" altLang="pt-BR" sz="3000"/>
          </a:p>
          <a:p>
            <a:pPr algn="ctr" eaLnBrk="1" hangingPunct="1"/>
            <a:r>
              <a:rPr lang="pt-BR" altLang="pt-BR" sz="3000"/>
              <a:t>Indique </a:t>
            </a:r>
            <a:r>
              <a:rPr lang="pt-BR" altLang="pt-BR" sz="3000" u="sng">
                <a:solidFill>
                  <a:srgbClr val="00B050"/>
                </a:solidFill>
              </a:rPr>
              <a:t>as pessoas </a:t>
            </a:r>
            <a:r>
              <a:rPr lang="pt-BR" altLang="pt-BR" sz="3000" u="sng">
                <a:solidFill>
                  <a:srgbClr val="3366FF"/>
                </a:solidFill>
              </a:rPr>
              <a:t>de quem procura/recebe informações essenciais </a:t>
            </a:r>
            <a:r>
              <a:rPr lang="pt-BR" altLang="pt-BR" sz="3000"/>
              <a:t>ao seu trabalho</a:t>
            </a:r>
          </a:p>
          <a:p>
            <a:pPr algn="ctr" eaLnBrk="1" hangingPunct="1"/>
            <a:endParaRPr lang="pt-BR" altLang="pt-BR" sz="3000"/>
          </a:p>
          <a:p>
            <a:pPr algn="ctr" eaLnBrk="1" hangingPunct="1"/>
            <a:endParaRPr lang="pt-BR" altLang="pt-BR" sz="3000"/>
          </a:p>
          <a:p>
            <a:pPr algn="ctr" eaLnBrk="1" hangingPunct="1"/>
            <a:r>
              <a:rPr lang="pt-BR" altLang="pt-BR" sz="3000" u="sng"/>
              <a:t>QUESTÃO 6</a:t>
            </a:r>
          </a:p>
          <a:p>
            <a:pPr algn="ctr" eaLnBrk="1" hangingPunct="1"/>
            <a:endParaRPr lang="pt-BR" altLang="pt-BR" sz="3000"/>
          </a:p>
          <a:p>
            <a:pPr algn="ctr" eaLnBrk="1" hangingPunct="1"/>
            <a:r>
              <a:rPr lang="pt-BR" altLang="pt-BR" sz="3000"/>
              <a:t>Indique </a:t>
            </a:r>
            <a:r>
              <a:rPr lang="pt-BR" altLang="pt-BR" sz="3000" u="sng">
                <a:solidFill>
                  <a:srgbClr val="00B050"/>
                </a:solidFill>
              </a:rPr>
              <a:t>as pessoas, os sistemas de informação, bases de dados e os documentos </a:t>
            </a:r>
            <a:r>
              <a:rPr lang="pt-BR" altLang="pt-BR" sz="3000" u="sng">
                <a:solidFill>
                  <a:srgbClr val="3366FF"/>
                </a:solidFill>
              </a:rPr>
              <a:t>dos quais procura/recebe informações essenciais</a:t>
            </a:r>
            <a:r>
              <a:rPr lang="pt-BR" altLang="pt-BR" sz="3000"/>
              <a:t> ao seu trabalho</a:t>
            </a:r>
            <a:endParaRPr lang="pt-BR" altLang="pt-BR" sz="3000" b="1">
              <a:solidFill>
                <a:srgbClr val="3366FF"/>
              </a:solidFill>
            </a:endParaRP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Redes de Informação Essencial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9503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1708150" y="19812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u="sng"/>
              <a:t>QUESTÃO 3</a:t>
            </a:r>
          </a:p>
          <a:p>
            <a:pPr algn="ctr" eaLnBrk="1" hangingPunct="1"/>
            <a:endParaRPr lang="pt-BR" altLang="pt-BR" sz="4000"/>
          </a:p>
          <a:p>
            <a:pPr algn="ctr" eaLnBrk="1" hangingPunct="1"/>
            <a:r>
              <a:rPr lang="pt-BR" altLang="pt-BR" sz="4000"/>
              <a:t>Indique </a:t>
            </a:r>
            <a:r>
              <a:rPr lang="pt-BR" altLang="pt-BR" sz="4000" u="sng">
                <a:solidFill>
                  <a:srgbClr val="00B050"/>
                </a:solidFill>
              </a:rPr>
              <a:t>as pessoas </a:t>
            </a:r>
            <a:r>
              <a:rPr lang="pt-BR" altLang="pt-BR" sz="4000" u="sng">
                <a:solidFill>
                  <a:srgbClr val="3366FF"/>
                </a:solidFill>
              </a:rPr>
              <a:t>de quem procura/recebe informações essenciais </a:t>
            </a:r>
            <a:r>
              <a:rPr lang="pt-BR" altLang="pt-BR" sz="4000"/>
              <a:t>ao seu trabalho</a:t>
            </a:r>
          </a:p>
        </p:txBody>
      </p:sp>
    </p:spTree>
    <p:extLst>
      <p:ext uri="{BB962C8B-B14F-4D97-AF65-F5344CB8AC3E}">
        <p14:creationId xmlns:p14="http://schemas.microsoft.com/office/powerpoint/2010/main" val="29546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46138"/>
            <a:ext cx="7450138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Grupo 42"/>
          <p:cNvGrpSpPr>
            <a:grpSpLocks/>
          </p:cNvGrpSpPr>
          <p:nvPr/>
        </p:nvGrpSpPr>
        <p:grpSpPr bwMode="auto">
          <a:xfrm>
            <a:off x="8799514" y="928687"/>
            <a:ext cx="1868487" cy="1819130"/>
            <a:chOff x="8167710" y="4143380"/>
            <a:chExt cx="1695585" cy="1397402"/>
          </a:xfrm>
        </p:grpSpPr>
        <p:sp>
          <p:nvSpPr>
            <p:cNvPr id="8202" name="CaixaDeTexto 21"/>
            <p:cNvSpPr txBox="1">
              <a:spLocks noChangeArrowheads="1"/>
            </p:cNvSpPr>
            <p:nvPr/>
          </p:nvSpPr>
          <p:spPr bwMode="auto">
            <a:xfrm>
              <a:off x="8262927" y="4143380"/>
              <a:ext cx="1333543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Atores </a:t>
              </a:r>
              <a:endParaRPr lang="pt-BR" altLang="pt-BR" sz="1200" b="1"/>
            </a:p>
          </p:txBody>
        </p:sp>
        <p:grpSp>
          <p:nvGrpSpPr>
            <p:cNvPr id="8203" name="Grupo 36"/>
            <p:cNvGrpSpPr>
              <a:grpSpLocks/>
            </p:cNvGrpSpPr>
            <p:nvPr/>
          </p:nvGrpSpPr>
          <p:grpSpPr bwMode="auto">
            <a:xfrm>
              <a:off x="8167710" y="4214818"/>
              <a:ext cx="108000" cy="1322446"/>
              <a:chOff x="8239148" y="5000636"/>
              <a:chExt cx="108000" cy="1322446"/>
            </a:xfrm>
          </p:grpSpPr>
          <p:sp>
            <p:nvSpPr>
              <p:cNvPr id="31" name="Elipse 30"/>
              <p:cNvSpPr/>
              <p:nvPr/>
            </p:nvSpPr>
            <p:spPr>
              <a:xfrm>
                <a:off x="8239148" y="5001146"/>
                <a:ext cx="108044" cy="10853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8239148" y="5243821"/>
                <a:ext cx="108044" cy="108532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8239148" y="5486495"/>
                <a:ext cx="108044" cy="108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4" name="Elipse 33"/>
              <p:cNvSpPr/>
              <p:nvPr/>
            </p:nvSpPr>
            <p:spPr>
              <a:xfrm>
                <a:off x="8239148" y="5729170"/>
                <a:ext cx="108044" cy="10853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35" name="Elipse 34"/>
              <p:cNvSpPr/>
              <p:nvPr/>
            </p:nvSpPr>
            <p:spPr>
              <a:xfrm>
                <a:off x="8239148" y="5971845"/>
                <a:ext cx="108044" cy="108533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 dirty="0"/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8239148" y="6214520"/>
                <a:ext cx="108044" cy="108532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8204" name="CaixaDeTexto 21"/>
            <p:cNvSpPr txBox="1">
              <a:spLocks noChangeArrowheads="1"/>
            </p:cNvSpPr>
            <p:nvPr/>
          </p:nvSpPr>
          <p:spPr bwMode="auto">
            <a:xfrm>
              <a:off x="8239148" y="4378984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Outros Funcionários </a:t>
              </a:r>
              <a:endParaRPr lang="pt-BR" altLang="pt-BR" sz="1200" b="1"/>
            </a:p>
          </p:txBody>
        </p:sp>
        <p:sp>
          <p:nvSpPr>
            <p:cNvPr id="8205" name="CaixaDeTexto 21"/>
            <p:cNvSpPr txBox="1">
              <a:spLocks noChangeArrowheads="1"/>
            </p:cNvSpPr>
            <p:nvPr/>
          </p:nvSpPr>
          <p:spPr bwMode="auto">
            <a:xfrm>
              <a:off x="8239148" y="461871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Fontes CidadeNova</a:t>
              </a:r>
              <a:endParaRPr lang="pt-BR" altLang="pt-BR" sz="1200" b="1"/>
            </a:p>
          </p:txBody>
        </p:sp>
        <p:sp>
          <p:nvSpPr>
            <p:cNvPr id="8206" name="CaixaDeTexto 21"/>
            <p:cNvSpPr txBox="1">
              <a:spLocks noChangeArrowheads="1"/>
            </p:cNvSpPr>
            <p:nvPr/>
          </p:nvSpPr>
          <p:spPr bwMode="auto">
            <a:xfrm>
              <a:off x="8239148" y="4860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Organizações</a:t>
              </a:r>
              <a:endParaRPr lang="pt-BR" altLang="pt-BR" sz="1200" b="1"/>
            </a:p>
          </p:txBody>
        </p:sp>
        <p:sp>
          <p:nvSpPr>
            <p:cNvPr id="8207" name="CaixaDeTexto 21"/>
            <p:cNvSpPr txBox="1">
              <a:spLocks noChangeArrowheads="1"/>
            </p:cNvSpPr>
            <p:nvPr/>
          </p:nvSpPr>
          <p:spPr bwMode="auto">
            <a:xfrm>
              <a:off x="8239148" y="5094000"/>
              <a:ext cx="1619295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Pessoas</a:t>
              </a:r>
              <a:endParaRPr lang="pt-BR" altLang="pt-BR" sz="1200" b="1"/>
            </a:p>
          </p:txBody>
        </p:sp>
        <p:sp>
          <p:nvSpPr>
            <p:cNvPr id="8208" name="CaixaDeTexto 21"/>
            <p:cNvSpPr txBox="1">
              <a:spLocks noChangeArrowheads="1"/>
            </p:cNvSpPr>
            <p:nvPr/>
          </p:nvSpPr>
          <p:spPr bwMode="auto">
            <a:xfrm>
              <a:off x="8244001" y="5328000"/>
              <a:ext cx="1619294" cy="212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Sistemas Informação</a:t>
              </a:r>
              <a:endParaRPr lang="pt-BR" altLang="pt-BR" sz="1200" b="1"/>
            </a:p>
          </p:txBody>
        </p:sp>
      </p:grpSp>
      <p:sp>
        <p:nvSpPr>
          <p:cNvPr id="47" name="Retângulo 46"/>
          <p:cNvSpPr/>
          <p:nvPr/>
        </p:nvSpPr>
        <p:spPr>
          <a:xfrm>
            <a:off x="9250364" y="3071814"/>
            <a:ext cx="12287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latin typeface="Arial" charset="0"/>
              </a:rPr>
              <a:t>27 Atores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9224964" y="3487739"/>
            <a:ext cx="1279525" cy="369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3366FF"/>
                </a:solidFill>
                <a:latin typeface="Arial" charset="0"/>
              </a:rPr>
              <a:t>36 Alteres</a:t>
            </a:r>
          </a:p>
        </p:txBody>
      </p:sp>
      <p:grpSp>
        <p:nvGrpSpPr>
          <p:cNvPr id="8198" name="Grupo 48"/>
          <p:cNvGrpSpPr>
            <a:grpSpLocks/>
          </p:cNvGrpSpPr>
          <p:nvPr/>
        </p:nvGrpSpPr>
        <p:grpSpPr bwMode="auto">
          <a:xfrm>
            <a:off x="4975225" y="6550026"/>
            <a:ext cx="4768850" cy="307975"/>
            <a:chOff x="4691026" y="857233"/>
            <a:chExt cx="4905444" cy="523220"/>
          </a:xfrm>
        </p:grpSpPr>
        <p:sp>
          <p:nvSpPr>
            <p:cNvPr id="8200" name="CaixaDeTexto 20"/>
            <p:cNvSpPr txBox="1">
              <a:spLocks noChangeArrowheads="1"/>
            </p:cNvSpPr>
            <p:nvPr/>
          </p:nvSpPr>
          <p:spPr bwMode="auto">
            <a:xfrm>
              <a:off x="4691026" y="857233"/>
              <a:ext cx="490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400" b="1"/>
                <a:t>A         representa o sentido da procura de informação</a:t>
              </a:r>
            </a:p>
          </p:txBody>
        </p:sp>
        <p:cxnSp>
          <p:nvCxnSpPr>
            <p:cNvPr id="8201" name="Conector de seta reta 24"/>
            <p:cNvCxnSpPr>
              <a:cxnSpLocks noChangeShapeType="1"/>
            </p:cNvCxnSpPr>
            <p:nvPr/>
          </p:nvCxnSpPr>
          <p:spPr bwMode="auto">
            <a:xfrm>
              <a:off x="4941424" y="1135172"/>
              <a:ext cx="314716" cy="2433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Completa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21550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Grupo 47"/>
          <p:cNvGrpSpPr>
            <a:grpSpLocks/>
          </p:cNvGrpSpPr>
          <p:nvPr/>
        </p:nvGrpSpPr>
        <p:grpSpPr bwMode="auto">
          <a:xfrm>
            <a:off x="1743076" y="6540493"/>
            <a:ext cx="8620125" cy="369332"/>
            <a:chOff x="292711" y="6357958"/>
            <a:chExt cx="6141847" cy="369457"/>
          </a:xfrm>
        </p:grpSpPr>
        <p:sp>
          <p:nvSpPr>
            <p:cNvPr id="9348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9349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9350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9351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13" name="Elipse 12"/>
            <p:cNvSpPr/>
            <p:nvPr/>
          </p:nvSpPr>
          <p:spPr>
            <a:xfrm>
              <a:off x="292711" y="6429420"/>
              <a:ext cx="100668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1012088" y="6437360"/>
              <a:ext cx="100668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1863803" y="6440536"/>
              <a:ext cx="100667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2221229" y="6442124"/>
              <a:ext cx="100667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42" name="Elipse 41"/>
            <p:cNvSpPr/>
            <p:nvPr/>
          </p:nvSpPr>
          <p:spPr>
            <a:xfrm>
              <a:off x="5150765" y="6437360"/>
              <a:ext cx="99536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9357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9358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45" name="Elipse 44"/>
            <p:cNvSpPr/>
            <p:nvPr/>
          </p:nvSpPr>
          <p:spPr>
            <a:xfrm>
              <a:off x="4365785" y="6448477"/>
              <a:ext cx="99536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9360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Graf.</a:t>
              </a:r>
              <a:endParaRPr lang="pt-BR" altLang="pt-BR" b="1"/>
            </a:p>
          </p:txBody>
        </p:sp>
        <p:sp>
          <p:nvSpPr>
            <p:cNvPr id="47" name="Elipse 46"/>
            <p:cNvSpPr/>
            <p:nvPr/>
          </p:nvSpPr>
          <p:spPr>
            <a:xfrm>
              <a:off x="3122711" y="6450064"/>
              <a:ext cx="99536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Influência e Prestígio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9228" name="Grupo 75"/>
          <p:cNvGrpSpPr>
            <a:grpSpLocks/>
          </p:cNvGrpSpPr>
          <p:nvPr/>
        </p:nvGrpSpPr>
        <p:grpSpPr bwMode="auto">
          <a:xfrm>
            <a:off x="1885950" y="5943605"/>
            <a:ext cx="3898900" cy="646748"/>
            <a:chOff x="452406" y="6000768"/>
            <a:chExt cx="3571900" cy="646331"/>
          </a:xfrm>
        </p:grpSpPr>
        <p:grpSp>
          <p:nvGrpSpPr>
            <p:cNvPr id="9339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66" name="Triângulo isósceles 65"/>
              <p:cNvSpPr/>
              <p:nvPr/>
            </p:nvSpPr>
            <p:spPr>
              <a:xfrm>
                <a:off x="452406" y="6215036"/>
                <a:ext cx="133801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9347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9340" name="Grupo 73"/>
            <p:cNvGrpSpPr>
              <a:grpSpLocks/>
            </p:cNvGrpSpPr>
            <p:nvPr/>
          </p:nvGrpSpPr>
          <p:grpSpPr bwMode="auto">
            <a:xfrm>
              <a:off x="1309023" y="6000768"/>
              <a:ext cx="1357961" cy="645915"/>
              <a:chOff x="1451899" y="5857892"/>
              <a:chExt cx="1357961" cy="645915"/>
            </a:xfrm>
          </p:grpSpPr>
          <p:sp>
            <p:nvSpPr>
              <p:cNvPr id="69" name="Retângulo 68"/>
              <p:cNvSpPr/>
              <p:nvPr/>
            </p:nvSpPr>
            <p:spPr bwMode="auto">
              <a:xfrm>
                <a:off x="1451899" y="5941976"/>
                <a:ext cx="107622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9345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9341" name="Grupo 74"/>
            <p:cNvGrpSpPr>
              <a:grpSpLocks/>
            </p:cNvGrpSpPr>
            <p:nvPr/>
          </p:nvGrpSpPr>
          <p:grpSpPr bwMode="auto">
            <a:xfrm>
              <a:off x="2667392" y="6000768"/>
              <a:ext cx="1356914" cy="645915"/>
              <a:chOff x="3238896" y="6072206"/>
              <a:chExt cx="1356914" cy="645915"/>
            </a:xfrm>
          </p:grpSpPr>
          <p:sp>
            <p:nvSpPr>
              <p:cNvPr id="67" name="Elipse 66"/>
              <p:cNvSpPr/>
              <p:nvPr/>
            </p:nvSpPr>
            <p:spPr>
              <a:xfrm>
                <a:off x="3238896" y="6156290"/>
                <a:ext cx="107622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9343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9229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Grau (Degree): </a:t>
            </a:r>
            <a:r>
              <a:rPr lang="pt-BR" altLang="pt-BR" sz="1300" b="1"/>
              <a:t>Numero de ligações que um ator tem com outros atores </a:t>
            </a:r>
            <a:r>
              <a:rPr lang="pt-BR" altLang="pt-BR" sz="1300"/>
              <a:t>e representa o </a:t>
            </a:r>
            <a:r>
              <a:rPr lang="pt-BR" altLang="pt-BR" sz="1300" i="1"/>
              <a:t>poder</a:t>
            </a:r>
            <a:r>
              <a:rPr lang="pt-BR" altLang="pt-BR" sz="1300"/>
              <a:t> do ator na rede. </a:t>
            </a:r>
            <a:r>
              <a:rPr lang="pt-BR" altLang="pt-BR" sz="1300" b="1"/>
              <a:t>OutDegree (OD) é o numero de relações ou fluxos saintes</a:t>
            </a:r>
            <a:r>
              <a:rPr lang="pt-BR" altLang="pt-BR" sz="1300"/>
              <a:t> e </a:t>
            </a:r>
            <a:r>
              <a:rPr lang="pt-BR" altLang="pt-BR" sz="1300" b="1"/>
              <a:t>significa a </a:t>
            </a:r>
            <a:r>
              <a:rPr lang="pt-BR" altLang="pt-BR" sz="1300" b="1" i="1"/>
              <a:t>influência</a:t>
            </a:r>
            <a:r>
              <a:rPr lang="pt-BR" altLang="pt-BR" sz="1300" b="1"/>
              <a:t> </a:t>
            </a:r>
            <a:r>
              <a:rPr lang="pt-BR" altLang="pt-BR" sz="1300"/>
              <a:t>do ator e o </a:t>
            </a:r>
            <a:r>
              <a:rPr lang="pt-BR" altLang="pt-BR" sz="1300" b="1"/>
              <a:t>InDegree (ID) é o numero de relações ou fluxos entrantes</a:t>
            </a:r>
            <a:r>
              <a:rPr lang="pt-BR" altLang="pt-BR" sz="1300"/>
              <a:t>, </a:t>
            </a:r>
            <a:r>
              <a:rPr lang="pt-BR" altLang="pt-BR" sz="1300" b="1"/>
              <a:t>significa </a:t>
            </a:r>
            <a:r>
              <a:rPr lang="pt-BR" altLang="pt-BR" sz="1300" b="1" i="1"/>
              <a:t>prestigio</a:t>
            </a:r>
            <a:r>
              <a:rPr lang="pt-BR" altLang="pt-BR" sz="1300" b="1"/>
              <a:t>. </a:t>
            </a:r>
          </a:p>
          <a:p>
            <a:pPr algn="just" eaLnBrk="1" hangingPunct="1">
              <a:lnSpc>
                <a:spcPct val="150000"/>
              </a:lnSpc>
            </a:pPr>
            <a:endParaRPr lang="pt-BR" altLang="pt-BR" sz="1300"/>
          </a:p>
        </p:txBody>
      </p:sp>
      <p:grpSp>
        <p:nvGrpSpPr>
          <p:cNvPr id="9230" name="Grupo 73"/>
          <p:cNvGrpSpPr>
            <a:grpSpLocks/>
          </p:cNvGrpSpPr>
          <p:nvPr/>
        </p:nvGrpSpPr>
        <p:grpSpPr bwMode="auto">
          <a:xfrm>
            <a:off x="6754814" y="5000625"/>
            <a:ext cx="1385887" cy="1360488"/>
            <a:chOff x="5453066" y="4357694"/>
            <a:chExt cx="1500198" cy="1360711"/>
          </a:xfrm>
        </p:grpSpPr>
        <p:sp>
          <p:nvSpPr>
            <p:cNvPr id="58" name="Elipse 57"/>
            <p:cNvSpPr/>
            <p:nvPr/>
          </p:nvSpPr>
          <p:spPr>
            <a:xfrm>
              <a:off x="5453066" y="4738756"/>
              <a:ext cx="237145" cy="22863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59" name="Elipse 58"/>
            <p:cNvSpPr/>
            <p:nvPr/>
          </p:nvSpPr>
          <p:spPr>
            <a:xfrm>
              <a:off x="5453066" y="4381511"/>
              <a:ext cx="237145" cy="22863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60" name="Elipse 59"/>
            <p:cNvSpPr/>
            <p:nvPr/>
          </p:nvSpPr>
          <p:spPr>
            <a:xfrm>
              <a:off x="5453066" y="5072186"/>
              <a:ext cx="237145" cy="22863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9336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</a:t>
              </a:r>
              <a:endParaRPr lang="pt-BR" altLang="pt-BR" sz="1200" b="1"/>
            </a:p>
          </p:txBody>
        </p:sp>
        <p:sp>
          <p:nvSpPr>
            <p:cNvPr id="9337" name="CaixaDeTexto 21"/>
            <p:cNvSpPr txBox="1">
              <a:spLocks noChangeArrowheads="1"/>
            </p:cNvSpPr>
            <p:nvPr/>
          </p:nvSpPr>
          <p:spPr bwMode="auto">
            <a:xfrm>
              <a:off x="5667380" y="4714884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Prestigio</a:t>
              </a:r>
              <a:endParaRPr lang="pt-BR" altLang="pt-BR" sz="1200" b="1"/>
            </a:p>
          </p:txBody>
        </p:sp>
        <p:sp>
          <p:nvSpPr>
            <p:cNvPr id="9338" name="CaixaDeTexto 21"/>
            <p:cNvSpPr txBox="1">
              <a:spLocks noChangeArrowheads="1"/>
            </p:cNvSpPr>
            <p:nvPr/>
          </p:nvSpPr>
          <p:spPr bwMode="auto">
            <a:xfrm>
              <a:off x="5667380" y="5072074"/>
              <a:ext cx="12858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Influência e Prestígio</a:t>
              </a:r>
              <a:endParaRPr lang="pt-BR" altLang="pt-BR" sz="1200" b="1"/>
            </a:p>
          </p:txBody>
        </p:sp>
      </p:grpSp>
      <p:graphicFrame>
        <p:nvGraphicFramePr>
          <p:cNvPr id="76" name="Tabela 75"/>
          <p:cNvGraphicFramePr>
            <a:graphicFrameLocks noGrp="1"/>
          </p:cNvGraphicFramePr>
          <p:nvPr/>
        </p:nvGraphicFramePr>
        <p:xfrm>
          <a:off x="8205788" y="4284663"/>
          <a:ext cx="2176461" cy="1859217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6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InDegreee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IDN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40,8%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11,7%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50,0%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30,8%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26,9%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4" name="Tabela 73"/>
          <p:cNvGraphicFramePr>
            <a:graphicFrameLocks noGrp="1"/>
          </p:cNvGraphicFramePr>
          <p:nvPr/>
        </p:nvGraphicFramePr>
        <p:xfrm>
          <a:off x="8205788" y="857250"/>
          <a:ext cx="2176461" cy="3498854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731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OutDegree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ODN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12,7%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6,0%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A22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23,1%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6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A12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" name="Elipse 78"/>
          <p:cNvSpPr/>
          <p:nvPr/>
        </p:nvSpPr>
        <p:spPr>
          <a:xfrm>
            <a:off x="5910264" y="42116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90" name="Elipse 89"/>
          <p:cNvSpPr/>
          <p:nvPr/>
        </p:nvSpPr>
        <p:spPr>
          <a:xfrm>
            <a:off x="4913314" y="446405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2" name="Elipse 61"/>
          <p:cNvSpPr/>
          <p:nvPr/>
        </p:nvSpPr>
        <p:spPr>
          <a:xfrm>
            <a:off x="5678489" y="487838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3" name="Elipse 62"/>
          <p:cNvSpPr/>
          <p:nvPr/>
        </p:nvSpPr>
        <p:spPr>
          <a:xfrm>
            <a:off x="5594351" y="3851275"/>
            <a:ext cx="219075" cy="2301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4" name="Elipse 63"/>
          <p:cNvSpPr/>
          <p:nvPr/>
        </p:nvSpPr>
        <p:spPr>
          <a:xfrm>
            <a:off x="4846639" y="347345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75" name="Elipse 74"/>
          <p:cNvSpPr/>
          <p:nvPr/>
        </p:nvSpPr>
        <p:spPr>
          <a:xfrm>
            <a:off x="4697414" y="3186113"/>
            <a:ext cx="219075" cy="2286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1" name="Elipse 80"/>
          <p:cNvSpPr/>
          <p:nvPr/>
        </p:nvSpPr>
        <p:spPr>
          <a:xfrm>
            <a:off x="4232276" y="4410075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5" name="Elipse 84"/>
          <p:cNvSpPr/>
          <p:nvPr/>
        </p:nvSpPr>
        <p:spPr>
          <a:xfrm>
            <a:off x="4964114" y="5148263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6" name="Elipse 85"/>
          <p:cNvSpPr/>
          <p:nvPr/>
        </p:nvSpPr>
        <p:spPr>
          <a:xfrm>
            <a:off x="2970214" y="414020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9332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2307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Independência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0251" name="Grupo 47"/>
          <p:cNvGrpSpPr>
            <a:grpSpLocks/>
          </p:cNvGrpSpPr>
          <p:nvPr/>
        </p:nvGrpSpPr>
        <p:grpSpPr bwMode="auto">
          <a:xfrm>
            <a:off x="1743076" y="6540493"/>
            <a:ext cx="8467725" cy="369332"/>
            <a:chOff x="292711" y="6357958"/>
            <a:chExt cx="6141847" cy="369457"/>
          </a:xfrm>
        </p:grpSpPr>
        <p:sp>
          <p:nvSpPr>
            <p:cNvPr id="10378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0379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0380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0381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20"/>
              <a:ext cx="100177" cy="1079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369" y="6437360"/>
              <a:ext cx="100176" cy="107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444" y="6440536"/>
              <a:ext cx="100176" cy="1079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394" y="6442124"/>
              <a:ext cx="100176" cy="1079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689" y="6437360"/>
              <a:ext cx="100176" cy="1079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0387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0388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398" y="6448477"/>
              <a:ext cx="100176" cy="107986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0390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Gr. 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1830" y="6450064"/>
              <a:ext cx="100176" cy="107986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0252" name="Grupo 75"/>
          <p:cNvGrpSpPr>
            <a:grpSpLocks/>
          </p:cNvGrpSpPr>
          <p:nvPr/>
        </p:nvGrpSpPr>
        <p:grpSpPr bwMode="auto">
          <a:xfrm>
            <a:off x="1743076" y="6024568"/>
            <a:ext cx="4429125" cy="646748"/>
            <a:chOff x="452406" y="6000768"/>
            <a:chExt cx="3571900" cy="646331"/>
          </a:xfrm>
        </p:grpSpPr>
        <p:grpSp>
          <p:nvGrpSpPr>
            <p:cNvPr id="10369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5"/>
                <a:ext cx="133146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0377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0370" name="Grupo 73"/>
            <p:cNvGrpSpPr>
              <a:grpSpLocks/>
            </p:cNvGrpSpPr>
            <p:nvPr/>
          </p:nvGrpSpPr>
          <p:grpSpPr bwMode="auto">
            <a:xfrm>
              <a:off x="1310174" y="6000768"/>
              <a:ext cx="1356810" cy="645915"/>
              <a:chOff x="1453050" y="5857892"/>
              <a:chExt cx="1356810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3050" y="5941975"/>
                <a:ext cx="107541" cy="24590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0375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0371" name="Grupo 74"/>
            <p:cNvGrpSpPr>
              <a:grpSpLocks/>
            </p:cNvGrpSpPr>
            <p:nvPr/>
          </p:nvGrpSpPr>
          <p:grpSpPr bwMode="auto">
            <a:xfrm>
              <a:off x="2667240" y="6000768"/>
              <a:ext cx="1357066" cy="645915"/>
              <a:chOff x="3238744" y="6072206"/>
              <a:chExt cx="1357066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744" y="6156289"/>
                <a:ext cx="107541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0373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sp>
        <p:nvSpPr>
          <p:cNvPr id="10253" name="Rectangle 2"/>
          <p:cNvSpPr>
            <a:spLocks noChangeArrowheads="1"/>
          </p:cNvSpPr>
          <p:nvPr/>
        </p:nvSpPr>
        <p:spPr bwMode="auto">
          <a:xfrm>
            <a:off x="1677988" y="857250"/>
            <a:ext cx="6330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proximidade (Closeness):</a:t>
            </a:r>
            <a:r>
              <a:rPr lang="pt-BR" altLang="pt-BR" sz="1300"/>
              <a:t> </a:t>
            </a:r>
            <a:r>
              <a:rPr lang="pt-BR" altLang="pt-BR" sz="1300" b="1"/>
              <a:t>Distancia de um ator em relação a todos os outros na rede com base na distância geodésica (mais curta)</a:t>
            </a:r>
            <a:r>
              <a:rPr lang="pt-BR" altLang="pt-BR" sz="1300"/>
              <a:t>. InCloseness é a proximidade para ser alcançado e o OutCloseness  é a proximidade para alcançar. Representa a </a:t>
            </a:r>
            <a:r>
              <a:rPr lang="pt-BR" altLang="pt-BR" sz="1300" b="1" i="1"/>
              <a:t>independência</a:t>
            </a:r>
            <a:r>
              <a:rPr lang="pt-BR" altLang="pt-BR" sz="1300" b="1"/>
              <a:t> do ator </a:t>
            </a:r>
            <a:r>
              <a:rPr lang="pt-BR" altLang="pt-BR" sz="1300"/>
              <a:t>e </a:t>
            </a:r>
            <a:r>
              <a:rPr lang="pt-BR" altLang="pt-BR" sz="1300" b="1"/>
              <a:t>leva em conta os laços diretos e indiretos de cada ator</a:t>
            </a:r>
            <a:r>
              <a:rPr lang="pt-BR" altLang="pt-BR" sz="1300"/>
              <a:t>.</a:t>
            </a:r>
          </a:p>
        </p:txBody>
      </p:sp>
      <p:graphicFrame>
        <p:nvGraphicFramePr>
          <p:cNvPr id="71" name="Tabela 70"/>
          <p:cNvGraphicFramePr>
            <a:graphicFrameLocks noGrp="1"/>
          </p:cNvGraphicFramePr>
          <p:nvPr/>
        </p:nvGraphicFramePr>
        <p:xfrm>
          <a:off x="8205788" y="1071563"/>
          <a:ext cx="2176461" cy="2279647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81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OutCloseness</a:t>
                      </a:r>
                      <a:endParaRPr lang="es-ES_tradnl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A18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9,7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81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A14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Tabela 71"/>
          <p:cNvGraphicFramePr>
            <a:graphicFrameLocks noGrp="1"/>
          </p:cNvGraphicFramePr>
          <p:nvPr/>
        </p:nvGraphicFramePr>
        <p:xfrm>
          <a:off x="8205788" y="3571875"/>
          <a:ext cx="2176461" cy="2980261"/>
        </p:xfrm>
        <a:graphic>
          <a:graphicData uri="http://schemas.openxmlformats.org/drawingml/2006/table">
            <a:tbl>
              <a:tblPr/>
              <a:tblGrid>
                <a:gridCol w="1055254"/>
                <a:gridCol w="461673"/>
                <a:gridCol w="659534"/>
              </a:tblGrid>
              <a:tr h="365684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InCloseness</a:t>
                      </a:r>
                      <a:endParaRPr lang="es-ES_tradnl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IC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Desv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t-BR" sz="1400" b="1" dirty="0" err="1">
                          <a:latin typeface="Times New Roman"/>
                          <a:ea typeface="Calibri"/>
                          <a:cs typeface="Times New Roman"/>
                        </a:rPr>
                        <a:t>pad</a:t>
                      </a: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31,7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7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A16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A15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A3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A10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A11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A14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A28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es-ES_trad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15" marR="633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356" name="Grupo 53"/>
          <p:cNvGrpSpPr>
            <a:grpSpLocks/>
          </p:cNvGrpSpPr>
          <p:nvPr/>
        </p:nvGrpSpPr>
        <p:grpSpPr bwMode="auto">
          <a:xfrm>
            <a:off x="6623050" y="4714875"/>
            <a:ext cx="1817688" cy="1536700"/>
            <a:chOff x="5381628" y="4896161"/>
            <a:chExt cx="1785950" cy="1536624"/>
          </a:xfrm>
        </p:grpSpPr>
        <p:sp>
          <p:nvSpPr>
            <p:cNvPr id="106" name="Elipse 105"/>
            <p:cNvSpPr/>
            <p:nvPr/>
          </p:nvSpPr>
          <p:spPr>
            <a:xfrm>
              <a:off x="5381628" y="5391437"/>
              <a:ext cx="237087" cy="228589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07" name="Elipse 106"/>
            <p:cNvSpPr/>
            <p:nvPr/>
          </p:nvSpPr>
          <p:spPr>
            <a:xfrm>
              <a:off x="5381628" y="4919973"/>
              <a:ext cx="237087" cy="22858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0365" name="CaixaDeTexto 21"/>
            <p:cNvSpPr txBox="1">
              <a:spLocks noChangeArrowheads="1"/>
            </p:cNvSpPr>
            <p:nvPr/>
          </p:nvSpPr>
          <p:spPr bwMode="auto">
            <a:xfrm>
              <a:off x="5595942" y="4896161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alcançar</a:t>
              </a:r>
              <a:endParaRPr lang="pt-BR" altLang="pt-BR" sz="1200" b="1"/>
            </a:p>
          </p:txBody>
        </p:sp>
        <p:sp>
          <p:nvSpPr>
            <p:cNvPr id="10366" name="CaixaDeTexto 21"/>
            <p:cNvSpPr txBox="1">
              <a:spLocks noChangeArrowheads="1"/>
            </p:cNvSpPr>
            <p:nvPr/>
          </p:nvSpPr>
          <p:spPr bwMode="auto">
            <a:xfrm>
              <a:off x="5595942" y="5357826"/>
              <a:ext cx="1571636" cy="461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ser alcançado</a:t>
              </a:r>
              <a:endParaRPr lang="pt-BR" altLang="pt-BR" sz="1200" b="1"/>
            </a:p>
          </p:txBody>
        </p:sp>
        <p:sp>
          <p:nvSpPr>
            <p:cNvPr id="51" name="Elipse 50"/>
            <p:cNvSpPr/>
            <p:nvPr/>
          </p:nvSpPr>
          <p:spPr>
            <a:xfrm>
              <a:off x="5381628" y="5858138"/>
              <a:ext cx="237087" cy="228589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10368" name="CaixaDeTexto 21"/>
            <p:cNvSpPr txBox="1">
              <a:spLocks noChangeArrowheads="1"/>
            </p:cNvSpPr>
            <p:nvPr/>
          </p:nvSpPr>
          <p:spPr bwMode="auto">
            <a:xfrm>
              <a:off x="5595942" y="5786454"/>
              <a:ext cx="15716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Proximidade para alcançar e ser alcançado</a:t>
              </a:r>
              <a:endParaRPr lang="pt-BR" altLang="pt-BR" sz="1200" b="1"/>
            </a:p>
          </p:txBody>
        </p:sp>
      </p:grpSp>
      <p:sp>
        <p:nvSpPr>
          <p:cNvPr id="54" name="Elipse 53"/>
          <p:cNvSpPr/>
          <p:nvPr/>
        </p:nvSpPr>
        <p:spPr>
          <a:xfrm>
            <a:off x="2970214" y="4140200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7" name="Elipse 56"/>
          <p:cNvSpPr/>
          <p:nvPr/>
        </p:nvSpPr>
        <p:spPr>
          <a:xfrm>
            <a:off x="1989139" y="3294063"/>
            <a:ext cx="219075" cy="228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8" name="Elipse 57"/>
          <p:cNvSpPr/>
          <p:nvPr/>
        </p:nvSpPr>
        <p:spPr>
          <a:xfrm>
            <a:off x="3219451" y="57864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2" name="Elipse 61"/>
          <p:cNvSpPr/>
          <p:nvPr/>
        </p:nvSpPr>
        <p:spPr>
          <a:xfrm>
            <a:off x="3933826" y="595788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63" name="Elipse 62"/>
          <p:cNvSpPr/>
          <p:nvPr/>
        </p:nvSpPr>
        <p:spPr>
          <a:xfrm>
            <a:off x="2703514" y="3348038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0362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0485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030413"/>
            <a:ext cx="554196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1524000" y="4826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1524000" y="463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4" name="Rectangle 2"/>
          <p:cNvSpPr>
            <a:spLocks noChangeArrowheads="1"/>
          </p:cNvSpPr>
          <p:nvPr/>
        </p:nvSpPr>
        <p:spPr bwMode="auto">
          <a:xfrm>
            <a:off x="1944689" y="488950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3366FF"/>
                </a:solidFill>
              </a:rPr>
              <a:t>Atores com Maior Controle de Informações</a:t>
            </a:r>
            <a:endParaRPr lang="pt-BR" altLang="pt-BR" sz="1200">
              <a:solidFill>
                <a:srgbClr val="3366FF"/>
              </a:solidFill>
            </a:endParaRPr>
          </a:p>
        </p:txBody>
      </p:sp>
      <p:grpSp>
        <p:nvGrpSpPr>
          <p:cNvPr id="11275" name="Grupo 47"/>
          <p:cNvGrpSpPr>
            <a:grpSpLocks/>
          </p:cNvGrpSpPr>
          <p:nvPr/>
        </p:nvGrpSpPr>
        <p:grpSpPr bwMode="auto">
          <a:xfrm>
            <a:off x="1463675" y="6456366"/>
            <a:ext cx="9837738" cy="369332"/>
            <a:chOff x="292711" y="6357958"/>
            <a:chExt cx="6141847" cy="369457"/>
          </a:xfrm>
        </p:grpSpPr>
        <p:sp>
          <p:nvSpPr>
            <p:cNvPr id="11322" name="CaixaDeTexto 21"/>
            <p:cNvSpPr txBox="1">
              <a:spLocks noChangeArrowheads="1"/>
            </p:cNvSpPr>
            <p:nvPr/>
          </p:nvSpPr>
          <p:spPr bwMode="auto">
            <a:xfrm>
              <a:off x="380968" y="6357958"/>
              <a:ext cx="768999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Editorial </a:t>
              </a:r>
              <a:endParaRPr lang="pt-BR" altLang="pt-BR" b="1"/>
            </a:p>
          </p:txBody>
        </p:sp>
        <p:sp>
          <p:nvSpPr>
            <p:cNvPr id="11323" name="CaixaDeTexto 21"/>
            <p:cNvSpPr txBox="1">
              <a:spLocks noChangeArrowheads="1"/>
            </p:cNvSpPr>
            <p:nvPr/>
          </p:nvSpPr>
          <p:spPr bwMode="auto">
            <a:xfrm>
              <a:off x="1078530" y="6357958"/>
              <a:ext cx="928693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Comercial</a:t>
              </a:r>
              <a:endParaRPr lang="pt-BR" altLang="pt-BR" b="1"/>
            </a:p>
          </p:txBody>
        </p:sp>
        <p:sp>
          <p:nvSpPr>
            <p:cNvPr id="11324" name="CaixaDeTexto 21"/>
            <p:cNvSpPr txBox="1">
              <a:spLocks noChangeArrowheads="1"/>
            </p:cNvSpPr>
            <p:nvPr/>
          </p:nvSpPr>
          <p:spPr bwMode="auto">
            <a:xfrm>
              <a:off x="1930564" y="6357958"/>
              <a:ext cx="357190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TI</a:t>
              </a:r>
              <a:endParaRPr lang="pt-BR" altLang="pt-BR" b="1"/>
            </a:p>
          </p:txBody>
        </p:sp>
        <p:sp>
          <p:nvSpPr>
            <p:cNvPr id="11325" name="CaixaDeTexto 21"/>
            <p:cNvSpPr txBox="1">
              <a:spLocks noChangeArrowheads="1"/>
            </p:cNvSpPr>
            <p:nvPr/>
          </p:nvSpPr>
          <p:spPr bwMode="auto">
            <a:xfrm>
              <a:off x="2287754" y="6357958"/>
              <a:ext cx="1000132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Assinaturas</a:t>
              </a:r>
              <a:endParaRPr lang="pt-BR" altLang="pt-BR" b="1"/>
            </a:p>
          </p:txBody>
        </p:sp>
        <p:sp>
          <p:nvSpPr>
            <p:cNvPr id="73" name="Elipse 72"/>
            <p:cNvSpPr/>
            <p:nvPr/>
          </p:nvSpPr>
          <p:spPr>
            <a:xfrm>
              <a:off x="292711" y="6429419"/>
              <a:ext cx="100101" cy="10798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74" name="Elipse 73"/>
            <p:cNvSpPr/>
            <p:nvPr/>
          </p:nvSpPr>
          <p:spPr>
            <a:xfrm>
              <a:off x="1012250" y="6437360"/>
              <a:ext cx="100101" cy="10798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4596" y="6440536"/>
              <a:ext cx="100101" cy="1079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  <p:sp>
          <p:nvSpPr>
            <p:cNvPr id="76" name="Elipse 75"/>
            <p:cNvSpPr/>
            <p:nvPr/>
          </p:nvSpPr>
          <p:spPr>
            <a:xfrm>
              <a:off x="2221392" y="6442124"/>
              <a:ext cx="100101" cy="10798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81" name="Elipse 80"/>
            <p:cNvSpPr/>
            <p:nvPr/>
          </p:nvSpPr>
          <p:spPr>
            <a:xfrm>
              <a:off x="5150092" y="6437360"/>
              <a:ext cx="100101" cy="1079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1331" name="CaixaDeTexto 21"/>
            <p:cNvSpPr txBox="1">
              <a:spLocks noChangeArrowheads="1"/>
            </p:cNvSpPr>
            <p:nvPr/>
          </p:nvSpPr>
          <p:spPr bwMode="auto">
            <a:xfrm>
              <a:off x="5220113" y="6357958"/>
              <a:ext cx="1214445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Administração</a:t>
              </a:r>
              <a:endParaRPr lang="pt-BR" altLang="pt-BR" b="1"/>
            </a:p>
          </p:txBody>
        </p:sp>
        <p:sp>
          <p:nvSpPr>
            <p:cNvPr id="11332" name="CaixaDeTexto 21"/>
            <p:cNvSpPr txBox="1">
              <a:spLocks noChangeArrowheads="1"/>
            </p:cNvSpPr>
            <p:nvPr/>
          </p:nvSpPr>
          <p:spPr bwMode="auto">
            <a:xfrm>
              <a:off x="4436115" y="6357958"/>
              <a:ext cx="857256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Redação</a:t>
              </a:r>
              <a:endParaRPr lang="pt-BR" altLang="pt-BR" b="1"/>
            </a:p>
          </p:txBody>
        </p:sp>
        <p:sp>
          <p:nvSpPr>
            <p:cNvPr id="86" name="Elipse 85"/>
            <p:cNvSpPr/>
            <p:nvPr/>
          </p:nvSpPr>
          <p:spPr>
            <a:xfrm>
              <a:off x="4365141" y="6448476"/>
              <a:ext cx="100101" cy="107987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/>
            </a:p>
          </p:txBody>
        </p:sp>
        <p:sp>
          <p:nvSpPr>
            <p:cNvPr id="11334" name="CaixaDeTexto 21"/>
            <p:cNvSpPr txBox="1">
              <a:spLocks noChangeArrowheads="1"/>
            </p:cNvSpPr>
            <p:nvPr/>
          </p:nvSpPr>
          <p:spPr bwMode="auto">
            <a:xfrm>
              <a:off x="3188460" y="6357958"/>
              <a:ext cx="1390531" cy="36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/>
                <a:t>Produção Gráfica</a:t>
              </a:r>
              <a:endParaRPr lang="pt-BR" altLang="pt-BR" b="1"/>
            </a:p>
          </p:txBody>
        </p:sp>
        <p:sp>
          <p:nvSpPr>
            <p:cNvPr id="88" name="Elipse 87"/>
            <p:cNvSpPr/>
            <p:nvPr/>
          </p:nvSpPr>
          <p:spPr>
            <a:xfrm>
              <a:off x="3122302" y="6450064"/>
              <a:ext cx="100101" cy="107987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ES_tradnl" sz="1000" dirty="0"/>
            </a:p>
          </p:txBody>
        </p:sp>
      </p:grpSp>
      <p:grpSp>
        <p:nvGrpSpPr>
          <p:cNvPr id="11276" name="Grupo 75"/>
          <p:cNvGrpSpPr>
            <a:grpSpLocks/>
          </p:cNvGrpSpPr>
          <p:nvPr/>
        </p:nvGrpSpPr>
        <p:grpSpPr bwMode="auto">
          <a:xfrm>
            <a:off x="1520825" y="5730880"/>
            <a:ext cx="5189538" cy="646748"/>
            <a:chOff x="452406" y="6000768"/>
            <a:chExt cx="3571900" cy="646331"/>
          </a:xfrm>
        </p:grpSpPr>
        <p:grpSp>
          <p:nvGrpSpPr>
            <p:cNvPr id="11313" name="Grupo 72"/>
            <p:cNvGrpSpPr>
              <a:grpSpLocks/>
            </p:cNvGrpSpPr>
            <p:nvPr/>
          </p:nvGrpSpPr>
          <p:grpSpPr bwMode="auto">
            <a:xfrm>
              <a:off x="452406" y="6000768"/>
              <a:ext cx="928694" cy="646331"/>
              <a:chOff x="452406" y="6143644"/>
              <a:chExt cx="928694" cy="646331"/>
            </a:xfrm>
          </p:grpSpPr>
          <p:sp>
            <p:nvSpPr>
              <p:cNvPr id="97" name="Triângulo isósceles 96"/>
              <p:cNvSpPr/>
              <p:nvPr/>
            </p:nvSpPr>
            <p:spPr>
              <a:xfrm>
                <a:off x="452406" y="6215036"/>
                <a:ext cx="133304" cy="133264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1321" name="CaixaDeTexto 21"/>
              <p:cNvSpPr txBox="1">
                <a:spLocks noChangeArrowheads="1"/>
              </p:cNvSpPr>
              <p:nvPr/>
            </p:nvSpPr>
            <p:spPr bwMode="auto">
              <a:xfrm>
                <a:off x="523844" y="6143644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Presidente</a:t>
                </a:r>
                <a:endParaRPr lang="pt-BR" altLang="pt-BR" b="1"/>
              </a:p>
            </p:txBody>
          </p:sp>
        </p:grpSp>
        <p:grpSp>
          <p:nvGrpSpPr>
            <p:cNvPr id="11314" name="Grupo 73"/>
            <p:cNvGrpSpPr>
              <a:grpSpLocks/>
            </p:cNvGrpSpPr>
            <p:nvPr/>
          </p:nvGrpSpPr>
          <p:grpSpPr bwMode="auto">
            <a:xfrm>
              <a:off x="1310143" y="6000768"/>
              <a:ext cx="1356841" cy="645915"/>
              <a:chOff x="1453019" y="5857892"/>
              <a:chExt cx="1356841" cy="645915"/>
            </a:xfrm>
          </p:grpSpPr>
          <p:sp>
            <p:nvSpPr>
              <p:cNvPr id="95" name="Retângulo 94"/>
              <p:cNvSpPr/>
              <p:nvPr/>
            </p:nvSpPr>
            <p:spPr bwMode="auto">
              <a:xfrm>
                <a:off x="1453019" y="5941976"/>
                <a:ext cx="108173" cy="24590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  <a:buFontTx/>
                  <a:buChar char="•"/>
                  <a:defRPr/>
                </a:pPr>
                <a:endParaRPr lang="pt-BR" sz="1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1319" name="CaixaDeTexto 21"/>
              <p:cNvSpPr txBox="1">
                <a:spLocks noChangeArrowheads="1"/>
              </p:cNvSpPr>
              <p:nvPr/>
            </p:nvSpPr>
            <p:spPr bwMode="auto">
              <a:xfrm>
                <a:off x="1523976" y="5857892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1° nível hierárquico</a:t>
                </a:r>
                <a:endParaRPr lang="pt-BR" altLang="pt-BR" b="1"/>
              </a:p>
            </p:txBody>
          </p:sp>
        </p:grpSp>
        <p:grpSp>
          <p:nvGrpSpPr>
            <p:cNvPr id="11315" name="Grupo 74"/>
            <p:cNvGrpSpPr>
              <a:grpSpLocks/>
            </p:cNvGrpSpPr>
            <p:nvPr/>
          </p:nvGrpSpPr>
          <p:grpSpPr bwMode="auto">
            <a:xfrm>
              <a:off x="2667224" y="6000768"/>
              <a:ext cx="1357082" cy="645915"/>
              <a:chOff x="3238728" y="6072206"/>
              <a:chExt cx="1357082" cy="645915"/>
            </a:xfrm>
          </p:grpSpPr>
          <p:sp>
            <p:nvSpPr>
              <p:cNvPr id="93" name="Elipse 92"/>
              <p:cNvSpPr/>
              <p:nvPr/>
            </p:nvSpPr>
            <p:spPr>
              <a:xfrm>
                <a:off x="3238728" y="6156290"/>
                <a:ext cx="108173" cy="10788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11317" name="CaixaDeTexto 21"/>
              <p:cNvSpPr txBox="1">
                <a:spLocks noChangeArrowheads="1"/>
              </p:cNvSpPr>
              <p:nvPr/>
            </p:nvSpPr>
            <p:spPr bwMode="auto">
              <a:xfrm>
                <a:off x="3309926" y="6072206"/>
                <a:ext cx="1285884" cy="645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/>
                  <a:t>2° nível hierárquico</a:t>
                </a:r>
                <a:endParaRPr lang="pt-BR" altLang="pt-BR" b="1"/>
              </a:p>
            </p:txBody>
          </p:sp>
        </p:grpSp>
      </p:grpSp>
      <p:grpSp>
        <p:nvGrpSpPr>
          <p:cNvPr id="11277" name="Grupo 104"/>
          <p:cNvGrpSpPr>
            <a:grpSpLocks/>
          </p:cNvGrpSpPr>
          <p:nvPr/>
        </p:nvGrpSpPr>
        <p:grpSpPr bwMode="auto">
          <a:xfrm>
            <a:off x="6491288" y="5824538"/>
            <a:ext cx="1649412" cy="461962"/>
            <a:chOff x="5453066" y="4357694"/>
            <a:chExt cx="1785950" cy="461665"/>
          </a:xfrm>
        </p:grpSpPr>
        <p:sp>
          <p:nvSpPr>
            <p:cNvPr id="107" name="Elipse 106"/>
            <p:cNvSpPr/>
            <p:nvPr/>
          </p:nvSpPr>
          <p:spPr>
            <a:xfrm>
              <a:off x="5453066" y="4381491"/>
              <a:ext cx="237210" cy="22845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dirty="0"/>
            </a:p>
          </p:txBody>
        </p:sp>
        <p:sp>
          <p:nvSpPr>
            <p:cNvPr id="11312" name="CaixaDeTexto 21"/>
            <p:cNvSpPr txBox="1">
              <a:spLocks noChangeArrowheads="1"/>
            </p:cNvSpPr>
            <p:nvPr/>
          </p:nvSpPr>
          <p:spPr bwMode="auto">
            <a:xfrm>
              <a:off x="5667380" y="4357694"/>
              <a:ext cx="15716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1200"/>
                <a:t>Maior Controle de Informação</a:t>
              </a:r>
              <a:endParaRPr lang="pt-BR" altLang="pt-BR" sz="1200" b="1"/>
            </a:p>
          </p:txBody>
        </p:sp>
      </p:grpSp>
      <p:sp>
        <p:nvSpPr>
          <p:cNvPr id="11278" name="Rectangle 2"/>
          <p:cNvSpPr>
            <a:spLocks noChangeArrowheads="1"/>
          </p:cNvSpPr>
          <p:nvPr/>
        </p:nvSpPr>
        <p:spPr bwMode="auto">
          <a:xfrm>
            <a:off x="1677989" y="857251"/>
            <a:ext cx="87709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1300" b="1">
                <a:solidFill>
                  <a:srgbClr val="3366FF"/>
                </a:solidFill>
              </a:rPr>
              <a:t>Centralidade de Intermediação (Betweeness):</a:t>
            </a:r>
            <a:r>
              <a:rPr lang="pt-BR" altLang="pt-BR" sz="1300"/>
              <a:t> Centralidade de um ator que advêm do fato deste se situar nos caminhos geodésicos entre outros atores, por isso esta centralidade </a:t>
            </a:r>
            <a:r>
              <a:rPr lang="pt-BR" altLang="pt-BR" sz="1300" b="1"/>
              <a:t>considera um ator como meio para alcançar outros atores.</a:t>
            </a:r>
            <a:r>
              <a:rPr lang="pt-BR" altLang="pt-BR" sz="1300"/>
              <a:t> É uma medida de intermediação de informação ou fluxo que corre na rede, caracterizando o </a:t>
            </a:r>
            <a:r>
              <a:rPr lang="pt-BR" altLang="pt-BR" sz="1300" b="1"/>
              <a:t>poder de controlar as informações</a:t>
            </a:r>
            <a:r>
              <a:rPr lang="pt-BR" altLang="pt-BR" sz="1300"/>
              <a:t>.</a:t>
            </a:r>
          </a:p>
        </p:txBody>
      </p:sp>
      <p:graphicFrame>
        <p:nvGraphicFramePr>
          <p:cNvPr id="66" name="Tabela 65"/>
          <p:cNvGraphicFramePr>
            <a:graphicFrameLocks noGrp="1"/>
          </p:cNvGraphicFramePr>
          <p:nvPr/>
        </p:nvGraphicFramePr>
        <p:xfrm>
          <a:off x="7543800" y="1971675"/>
          <a:ext cx="2800350" cy="1795907"/>
        </p:xfrm>
        <a:graphic>
          <a:graphicData uri="http://schemas.openxmlformats.org/drawingml/2006/table">
            <a:tbl>
              <a:tblPr/>
              <a:tblGrid>
                <a:gridCol w="1148862"/>
                <a:gridCol w="789842"/>
                <a:gridCol w="861646"/>
              </a:tblGrid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Betweeness</a:t>
                      </a:r>
                      <a:endParaRPr lang="pt-BR" sz="16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CIN</a:t>
                      </a:r>
                      <a:endParaRPr lang="es-ES_tradnl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caminhos geodésicos</a:t>
                      </a:r>
                      <a:endParaRPr lang="es-ES_tradnl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Rede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17,6%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2,7%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Desv. pad.</a:t>
                      </a:r>
                      <a:endParaRPr lang="es-ES_tradnl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4,9%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A5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A23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16,5%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A21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8,6%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es-ES_trad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Elipse 47"/>
          <p:cNvSpPr/>
          <p:nvPr/>
        </p:nvSpPr>
        <p:spPr>
          <a:xfrm>
            <a:off x="4913314" y="4464050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9" name="Elipse 48"/>
          <p:cNvSpPr/>
          <p:nvPr/>
        </p:nvSpPr>
        <p:spPr>
          <a:xfrm>
            <a:off x="5594351" y="3851275"/>
            <a:ext cx="219075" cy="2301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1" name="Elipse 50"/>
          <p:cNvSpPr/>
          <p:nvPr/>
        </p:nvSpPr>
        <p:spPr>
          <a:xfrm>
            <a:off x="4697414" y="3186113"/>
            <a:ext cx="219075" cy="228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11310" name="Rectangle 2"/>
          <p:cNvSpPr>
            <a:spLocks noChangeArrowheads="1"/>
          </p:cNvSpPr>
          <p:nvPr/>
        </p:nvSpPr>
        <p:spPr bwMode="auto">
          <a:xfrm>
            <a:off x="1878014" y="71438"/>
            <a:ext cx="678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 b="1"/>
              <a:t>Rede de Informação Essencial de Atores</a:t>
            </a:r>
            <a:r>
              <a:rPr lang="pt-BR" altLang="pt-BR" sz="1600" b="1"/>
              <a:t> (Q3)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585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1163</TotalTime>
  <Words>2767</Words>
  <Application>Microsoft Office PowerPoint</Application>
  <PresentationFormat>Widescreen</PresentationFormat>
  <Paragraphs>688</Paragraphs>
  <Slides>29</Slides>
  <Notes>28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Modern No. 20</vt:lpstr>
      <vt:lpstr>Times New Roman</vt:lpstr>
      <vt:lpstr>Wingdings 3</vt:lpstr>
      <vt:lpstr>Cacho</vt:lpstr>
      <vt:lpstr>Bitmap Image</vt:lpstr>
      <vt:lpstr>Redes Eletrônicas e  ambientes de informação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Software</vt:lpstr>
      <vt:lpstr>Referências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Eletrônicas e  ambientes de informação</dc:title>
  <dc:creator>marcos</dc:creator>
  <cp:lastModifiedBy>marcos</cp:lastModifiedBy>
  <cp:revision>142</cp:revision>
  <dcterms:created xsi:type="dcterms:W3CDTF">2015-04-10T09:15:11Z</dcterms:created>
  <dcterms:modified xsi:type="dcterms:W3CDTF">2015-06-19T10:28:33Z</dcterms:modified>
</cp:coreProperties>
</file>